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 id="2147483673" r:id="rId3"/>
  </p:sldMasterIdLst>
  <p:notesMasterIdLst>
    <p:notesMasterId r:id="rId52"/>
  </p:notesMasterIdLst>
  <p:handoutMasterIdLst>
    <p:handoutMasterId r:id="rId53"/>
  </p:handoutMasterIdLst>
  <p:sldIdLst>
    <p:sldId id="795" r:id="rId4"/>
    <p:sldId id="857" r:id="rId5"/>
    <p:sldId id="767" r:id="rId6"/>
    <p:sldId id="809" r:id="rId7"/>
    <p:sldId id="872" r:id="rId8"/>
    <p:sldId id="791" r:id="rId9"/>
    <p:sldId id="819" r:id="rId10"/>
    <p:sldId id="820" r:id="rId11"/>
    <p:sldId id="821" r:id="rId12"/>
    <p:sldId id="822" r:id="rId13"/>
    <p:sldId id="863" r:id="rId14"/>
    <p:sldId id="826" r:id="rId15"/>
    <p:sldId id="823" r:id="rId16"/>
    <p:sldId id="824" r:id="rId17"/>
    <p:sldId id="862" r:id="rId18"/>
    <p:sldId id="825" r:id="rId19"/>
    <p:sldId id="828" r:id="rId20"/>
    <p:sldId id="735" r:id="rId21"/>
    <p:sldId id="874" r:id="rId22"/>
    <p:sldId id="708" r:id="rId23"/>
    <p:sldId id="864" r:id="rId24"/>
    <p:sldId id="804" r:id="rId25"/>
    <p:sldId id="833" r:id="rId26"/>
    <p:sldId id="834" r:id="rId27"/>
    <p:sldId id="836" r:id="rId28"/>
    <p:sldId id="837" r:id="rId29"/>
    <p:sldId id="851" r:id="rId30"/>
    <p:sldId id="873" r:id="rId31"/>
    <p:sldId id="877" r:id="rId32"/>
    <p:sldId id="876" r:id="rId33"/>
    <p:sldId id="852" r:id="rId34"/>
    <p:sldId id="669" r:id="rId35"/>
    <p:sldId id="844" r:id="rId36"/>
    <p:sldId id="846" r:id="rId37"/>
    <p:sldId id="860" r:id="rId38"/>
    <p:sldId id="870" r:id="rId39"/>
    <p:sldId id="875" r:id="rId40"/>
    <p:sldId id="848" r:id="rId41"/>
    <p:sldId id="798" r:id="rId42"/>
    <p:sldId id="674" r:id="rId43"/>
    <p:sldId id="853" r:id="rId44"/>
    <p:sldId id="841" r:id="rId45"/>
    <p:sldId id="840" r:id="rId46"/>
    <p:sldId id="839" r:id="rId47"/>
    <p:sldId id="843" r:id="rId48"/>
    <p:sldId id="867" r:id="rId49"/>
    <p:sldId id="871" r:id="rId50"/>
    <p:sldId id="850" r:id="rId51"/>
  </p:sldIdLst>
  <p:sldSz cx="9144000" cy="6858000" type="screen4x3"/>
  <p:notesSz cx="6648450" cy="9782175"/>
  <p:defaultTextStyle>
    <a:defPPr>
      <a:defRPr lang="zh-CN"/>
    </a:defPPr>
    <a:lvl1pPr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1pPr>
    <a:lvl2pPr marL="4572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2pPr>
    <a:lvl3pPr marL="9144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3pPr>
    <a:lvl4pPr marL="13716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4pPr>
    <a:lvl5pPr marL="1828800" algn="ctr" rtl="0" fontAlgn="base">
      <a:spcBef>
        <a:spcPct val="0"/>
      </a:spcBef>
      <a:spcAft>
        <a:spcPct val="0"/>
      </a:spcAft>
      <a:buClr>
        <a:srgbClr val="800080"/>
      </a:buClr>
      <a:buFont typeface="Wingdings" pitchFamily="2" charset="2"/>
      <a:defRPr kumimoji="1" sz="2400" i="1" kern="1200">
        <a:solidFill>
          <a:srgbClr val="800080"/>
        </a:solidFill>
        <a:latin typeface="Arial" pitchFamily="34" charset="0"/>
        <a:ea typeface="楷体_GB2312" pitchFamily="49" charset="-122"/>
        <a:cs typeface="+mn-cs"/>
      </a:defRPr>
    </a:lvl5pPr>
    <a:lvl6pPr marL="2286000" algn="l" defTabSz="914400" rtl="0" eaLnBrk="1" latinLnBrk="0" hangingPunct="1">
      <a:defRPr kumimoji="1" sz="2400" i="1" kern="1200">
        <a:solidFill>
          <a:srgbClr val="800080"/>
        </a:solidFill>
        <a:latin typeface="Arial" pitchFamily="34" charset="0"/>
        <a:ea typeface="楷体_GB2312" pitchFamily="49" charset="-122"/>
        <a:cs typeface="+mn-cs"/>
      </a:defRPr>
    </a:lvl6pPr>
    <a:lvl7pPr marL="2743200" algn="l" defTabSz="914400" rtl="0" eaLnBrk="1" latinLnBrk="0" hangingPunct="1">
      <a:defRPr kumimoji="1" sz="2400" i="1" kern="1200">
        <a:solidFill>
          <a:srgbClr val="800080"/>
        </a:solidFill>
        <a:latin typeface="Arial" pitchFamily="34" charset="0"/>
        <a:ea typeface="楷体_GB2312" pitchFamily="49" charset="-122"/>
        <a:cs typeface="+mn-cs"/>
      </a:defRPr>
    </a:lvl7pPr>
    <a:lvl8pPr marL="3200400" algn="l" defTabSz="914400" rtl="0" eaLnBrk="1" latinLnBrk="0" hangingPunct="1">
      <a:defRPr kumimoji="1" sz="2400" i="1" kern="1200">
        <a:solidFill>
          <a:srgbClr val="800080"/>
        </a:solidFill>
        <a:latin typeface="Arial" pitchFamily="34" charset="0"/>
        <a:ea typeface="楷体_GB2312" pitchFamily="49" charset="-122"/>
        <a:cs typeface="+mn-cs"/>
      </a:defRPr>
    </a:lvl8pPr>
    <a:lvl9pPr marL="3657600" algn="l" defTabSz="914400" rtl="0" eaLnBrk="1" latinLnBrk="0" hangingPunct="1">
      <a:defRPr kumimoji="1" sz="2400" i="1" kern="1200">
        <a:solidFill>
          <a:srgbClr val="800080"/>
        </a:solidFill>
        <a:latin typeface="Arial" pitchFamily="34" charset="0"/>
        <a:ea typeface="楷体_GB2312" pitchFamily="49" charset="-122"/>
        <a:cs typeface="+mn-cs"/>
      </a:defRPr>
    </a:lvl9pPr>
  </p:defaultTextStyle>
  <p:extLst>
    <p:ext uri="{EFAFB233-063F-42B5-8137-9DF3F51BA10A}">
      <p15:sldGuideLst xmlns:p15="http://schemas.microsoft.com/office/powerpoint/2012/main">
        <p15:guide id="1" orient="horz" pos="2112">
          <p15:clr>
            <a:srgbClr val="A4A3A4"/>
          </p15:clr>
        </p15:guide>
        <p15:guide id="2" pos="2789">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990099"/>
    <a:srgbClr val="333399"/>
    <a:srgbClr val="FFFFFF"/>
    <a:srgbClr val="00FF00"/>
    <a:srgbClr val="008000"/>
    <a:srgbClr val="5F5F5F"/>
    <a:srgbClr val="9900CC"/>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91" autoAdjust="0"/>
    <p:restoredTop sz="98113" autoAdjust="0"/>
  </p:normalViewPr>
  <p:slideViewPr>
    <p:cSldViewPr>
      <p:cViewPr varScale="1">
        <p:scale>
          <a:sx n="77" d="100"/>
          <a:sy n="77" d="100"/>
        </p:scale>
        <p:origin x="1245" y="66"/>
      </p:cViewPr>
      <p:guideLst>
        <p:guide orient="horz" pos="2112"/>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42"/>
    </p:cViewPr>
  </p:sorterViewPr>
  <p:notesViewPr>
    <p:cSldViewPr>
      <p:cViewPr varScale="1">
        <p:scale>
          <a:sx n="63" d="100"/>
          <a:sy n="63" d="100"/>
        </p:scale>
        <p:origin x="-3012" y="-114"/>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buFontTx/>
              <a:buNone/>
              <a:defRPr sz="1200" i="0" smtClean="0">
                <a:solidFill>
                  <a:schemeClr val="tx1"/>
                </a:solidFill>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buFontTx/>
              <a:buNone/>
              <a:defRPr sz="1200" i="0" smtClean="0">
                <a:solidFill>
                  <a:schemeClr val="tx1"/>
                </a:solidFill>
                <a:latin typeface="Times New Roman" pitchFamily="18" charset="0"/>
                <a:ea typeface="宋体" pitchFamily="2" charset="-122"/>
              </a:defRPr>
            </a:lvl1pPr>
          </a:lstStyle>
          <a:p>
            <a:pPr>
              <a:defRPr/>
            </a:pPr>
            <a:fld id="{EE6F4375-65A2-4C97-8054-7B9E889DFBB4}" type="slidenum">
              <a:rPr lang="en-US" altLang="zh-CN"/>
              <a:pPr>
                <a:defRPr/>
              </a:pPr>
              <a:t>‹#›</a:t>
            </a:fld>
            <a:endParaRPr lang="en-US" altLang="zh-CN"/>
          </a:p>
        </p:txBody>
      </p:sp>
    </p:spTree>
    <p:extLst>
      <p:ext uri="{BB962C8B-B14F-4D97-AF65-F5344CB8AC3E}">
        <p14:creationId xmlns:p14="http://schemas.microsoft.com/office/powerpoint/2010/main" val="186293338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21T13:39:54.882"/>
    </inkml:context>
    <inkml:brush xml:id="br0">
      <inkml:brushProperty name="width" value="0.05292" units="cm"/>
      <inkml:brushProperty name="height" value="0.05292" units="cm"/>
      <inkml:brushProperty name="color" value="#FF0000"/>
    </inkml:brush>
  </inkml:definitions>
  <inkml:trace contextRef="#ctx0" brushRef="#br0">13656 14099 298 0,'0'0'64'0,"0"0"-12"0,0 0 42 15,0 0-2-15,0 0 2 16,0 0-20-16,0 0-24 15,-6-4-20-15,6 4 10 16,0-2-8-16,0 2-4 16,0 0-6-16,0-2-2 15,0 2 4-15,0 0-4 16,0 0-8-16,0 0-8 16,0-2 2-16,0-2 4 15,7-2 4-15,2-2-6 16,-1-2-4-16,-2 2 0 15,0-2-4-15,4-3 2 0,-4 4-2 16,3-1 4-16,0-1-4 16,4-1-6-16,-1 2 6 15,1-3 2-15,0 0 2 16,0 1-4-16,0-3 2 16,5-2 0-16,-1 1-2 15,1-3 0-15,0 3 0 16,-4 4 0-16,-2 0-2 15,-1 4 2-15,-1 1 0 16,-4 1 0-16,1-1 2 16,-2 2 0-16,2-1 2 15,-1-1-4-15,1-1-4 16,2-2 0-16,1 0 4 16,0 0 0-16,-1 1 0 15,0 3 0-15,0-2 0 16,-1 1 0-16,-1 0 0 15,3-1-2-15,0-2 2 0,0 0-4 16,2 1 4-16,-3 3 0 16,0-3-6-16,-2 2 6 15,2-2 2-15,-1 0-2 16,1 1 0-16,1-2 0 16,2-3 0-16,0 0 2 15,4-3-2-15,-2 2 0 16,1 0-2-16,-2 1 0 0,-1 1 0 15,2 2-2-15,-3-3 4 16,-2 3 0-16,0-1-2 16,-1 0 2-1,1 1 0-15,-3 0 0 0,-2 0 2 16,2 0-2-16,0-3 0 16,4 0-2-16,1-2 2 15,0 0-6-15,0 2 6 16,-3-1 0-16,1 4 0 15,-2 0-4-15,-1 2 4 16,-1 0 2-16,1 0 0 16,0-3-2-16,4-2-10 15,1-2 10-15,1 3 0 16,-1 1 0-16,-2 2 4 16,-1 1-8-16,1 2 8 15,-3-4-4-15,1 1 0 0,1-1 0 16,0-3 0-16,0 1 0 15,0-3 0 1,1 1 0-16,2-2-4 0,1 0 2 16,2 2 2-16,-2 0 0 15,-2 2 0-15,2-2 0 16,2-2-2-16,0 1 0 16,0-2 2-16,1 4-2 15,-5 1 0-15,-2 0 2 16,-2 2-2-16,1-1 2 15,2-3 0-15,0-2-2 0,4 0 2 16,-1-1-2-16,2 2 2 16,2-4-2-16,-1-2-2 15,5-2 0-15,-1 3 4 16,-4 0-8-16,0 4 8 16,-3 0 0-16,0 1-2 15,1 0 0-15,-1-2 0 16,3 1 2-16,-2 0 0 15,2 1-2-15,-3-1-2 16,-1 3 2-16,0 0-2 16,-1-2 2-16,-3 1 2 15,3-3-2-15,-1-2 2 16,2 1 0-16,2 0 0 16,-1-1 0-16,4-1 0 15,0 1 0-15,0 1 0 0,-1 2-4 16,-3 1 2-1,0 1 0-15,-3 2-6 0,1 0 8 16,-1 0-4-16,3-5 4 16,4 1-6-16,1-3 2 15,1 2 4-15,-5 1-2 16,0 1 0-16,3 1 2 16,0-1-10-16,0-1 10 15,2-1-2-15,-1 1-2 16,1 2 4-16,-2-1-4 0,0 0 4 15,4-3-4-15,-3 1-2 16,3 3 6 0,-5-2-6-16,1 3 4 15,0-1 0-15,-2 0 2 16,0-1-2-16,0-2 2 0,0 5 2 16,-1-2-2-16,-2 2 0 15,-2 0 0-15,1 2 0 16,-4 0 0-16,0 1 2 15,2 0-2-15,2-4 0 16,1-1 0-16,6-4-2 16,0 2 0-16,2-3 2 15,-1 4 0-15,0 0 0 0,-1 1 0 16,-3 2-2 0,-2 0 2-16,-1 0 0 0,-1 2 2 15,-1-1 0-15,0 1-2 16,-2-1 0-16,1-3 0 15,3-1 0-15,0 3 0 16,-2-2 0-16,2 2 0 16,-1-4 0-16,-1 3 2 15,2-5-2-15,0 5 0 16,0-2 0-16,-2 1-2 16,0 3 2-16,-2 2 0 15,-1-1 0-15,0 2 0 16,2-1 0-16,-1-2 0 15,1-1 0-15,-1 2 0 0,3-1 0 16,-3-1-2-16,3 2 2 16,-1-3-2-16,1 3-4 15,-1-2 6-15,-1 4 0 16,-3 3 4-16,2-1-4 16,-4-1 0-16,3 0 0 15,0-2-4-15,-1 1 2 16,3 0 2-16,-1 0 0 15,0-2 2-15,0 0-2 16,2 0 0-16,-3 0 0 16,0 3 0-16,0 0 0 15,-3 2-2-15,0 1 2 16,-1-2 0-16,-1 2 6 16,2-2-4-16,0-2 0 15,1 3-2-15,-1-2 0 16,2-1 0-16,-2 2 0 0,1-1 2 15,1 2-2-15,-1-1 0 16,0 0 2-16,1 0 0 16,-2 0-2-16,0 3 0 15,-1 0 0-15,1 0 2 16,-2 1-2-16,2-3 2 16,0 1-2-16,1 0 0 15,1-3 0-15,-1 2 0 16,4 0 0-16,-2-3-4 0,3 1 4 15,-3 2 0 1,-3-1 0-16,-2 4 2 16,-1-2 2-16,2 3 2 15,1-2-2-15,0-1-4 0,3 0 0 16,-1-2 2-16,-2 2-2 16,2 0 0-16,-2 1 2 15,-1 2 0-15,-2-1 2 16,1 1-2-16,1-1 2 15,-2 1-2-15,1 1 0 16,-1 0 0-16,0 0 2 16,0-2 0-16,2 2 4 15,-2-2-8-15,1-1 2 0,1 3-2 16,-2 0 0 0,0 0 0-16,0-1 0 0,3-2-8 15,2-2 8-15,0 1 2 16,-2-2-2-16,3 2-2 15,-3 0 2-15,4-2 0 16,1 1 0-16,-5-1 2 16,0 4-2-16,-2 0 4 15,2 0-2-15,-1 1-2 16,1-3 4-16,1 1-4 16,-1-1-4-16,4-2 4 15,-2 4 0-15,-2-1 0 16,0 1 0-16,-1 1 0 15,-1 1 0-15,1 0 0 16,-2 0-2-16,0 0-4 0,2-2 6 16,2 0 2-16,2 0 4 15,-1 1-6-15,-2-1 0 16,-1 1 4-16,-1 1-4 16,-1 0 0-16,0-2 2 15,0 2 0-15,0 0 2 16,0 0 0-16,0 0 2 15,0 0-4-15,0 0-2 16,0 0 0-16,0 0 0 16,0 0-2-16,0 0 2 15,0 0 0-15,0 0 4 16,0 0 2-16,0 0 2 16,0 0 4-16,0 0 2 15,0 0-4-15,0 0-6 0,0 0 0 16,0 0 0-16,0 0-2 15,0 0 0-15,0 0 0 16,0 0 2-16,0 0-2 16,0 0-2-16,0 0 4 15,0 0-4-15,0-1 0 16,0 1-4-16,0 0 4 16,0 0-2-16,0 0 0 15,0 0 2-15,0 0 4 16,0 0-4-16,0 0 0 0,0 0-4 15,0 0 4-15,0-1-2 16,0-1-10-16,5-2 10 16,1-2-8-1,0 0 8-15,-3 2-4 16,1 3 6-16,-4 1 0 0,0 0 0 16,2 0-2-16,-2 0 2 15,0 0 2-15,1-2-2 16,1-1 0-16,1 1 0 15,0-1 2-15,-2 1-2 16,1 2 0-16,-2 0-2 16,3 0-2-16,-1-1 4 15,0 1 0-15,1 0 2 16,-3-1-2-16,0 1 2 0,0 0-2 16,0 0 0-16,2-2-2 15,5 1 0-15,-3-2 2 16,3 0 0-16,-3 0-2 15,1 2 2-15,-1-2 0 16,0 1 2-16,-4 2-4 16,0 0 2-16,0 0-2 15,0 0-2-15,0 0-6 16,0 0 10-16,0 0 4 16,0 0 4-16,0 0-6 15,0 0 2-15,0 0-4 16,0 0 2-16,0 0-2 15,0 0 0-15,0 0-2 0,0 0 2 16,0 0 0-16,0 0 0 16,0 0 4-16,0 0-4 15,0 0 0-15,0 0 0 16,0 0 0-16,0 0 0 16,0 0 0-16,0 0-2 15,0 0-2-15,0 0 0 16,0 0 2-16,0 0 0 15,0 0-6-15,0 0 2 16,0 0 0-16,0 0 4 16,0 0 2-16,0 0 0 15,0 0-2-15,0 0 0 16,0 0-4-16,2-3 2 16,1 0-4-16,-2-1-10 15,1 4 18-15,-2 0 0 16,0 0 0-16,0 0 4 0,0 0-4 15,0-2 2-15,0 2 0 16,0 0 2-16,0 0-2 16,1-1-2-16,2-2 0 15,0-1-8-15,-1 1 6 16,1-2 2-16,0 3-2 16,-2 1 0-16,3-2 2 15,-2 1 0-15,-2 2 0 16,0 0 0-16,0 0 0 0,0 0 0 15,0 0 0-15,0-2 0 16,0 2 0-16,0-2 0 16,0 1 0-1,0 1-2-15,0 0 2 0,0 0 0 16,0 0 0-16,0 0-2 16,0 0 0-16,0 0 2 15,0 0 0-15,0 0 0 16,0 0 0-16,0 0 2 15,0 0 4-15,0 0-6 16,0 0 2-16,-6 0-2 16,-4 0-2-16,-4 0 2 0,-2 3 0 15,1 1 2 1,0 0-2-16,-1-2 0 16,1 3 0-16,6-3 2 0,-1-1-2 15,5-1 0-15,0 0 0 16,0 0 0-16,0 0 2 15,-3 4-4-15,-2 0 2 16,0 0 0-16,-3 2-2 16,2-2 2-16,2 0 0 15,1-1 0-15,0 0 0 16,3 0 0-16,2-3 0 16,3 1 0-16,0-1 0 15,-1 0 0-15,1 0 0 16,0 0 0-16,0 0-2 15,0 0 0-15,0 0-2 16,0 0-6-16,0 0 0 0,0 0-2 16,4 0 12-16,7 0 8 15,3-4-4-15,4-3 0 16,2-1-4-16,4-1 0 16,-1 0-4-16,4 0 8 15,-4 1-6-15,-1 0 2 16,-1 1-2-16,-6 4-4 15,-3-2 6-15,-3 3 0 16,-3 1 0-16,-5 1 0 16,1 0-8-16,-2 0 4 15,0 0-4-15,0 0-2 16,0 0 4-16,0 0 4 16,0 0 2-16,0 0 0 0,0 0 0 15,0 0-2 1,0 0 2-16,0 0 0 0,0 0 0 15,0 6 0-15,0 2 8 16,0 2 2-16,0 2-4 16,0 6 8-16,0 0-8 15,0-1 2-15,0 1 0 16,0-4-6-16,0-2 0 16,0-2 0-16,0-4 0 15,0-1-2-15,0-2-2 16,0-2-2-16,0 0-10 0,0 1-2 15,0 1-16-15,0-1-50 16,0 1-88-16,0 1-144 16</inkml:trace>
  <inkml:trace contextRef="#ctx0" brushRef="#br0" timeOffset="6238.92">14173 18339 262 0,'0'0'62'0,"0"0"28"0,0 0-24 15,0 0 0 1,0 0-14-16,0 0-24 0,0 0 8 15,-2-14-20-15,2 12 0 16,0-2 6-16,0 4-4 16,0 0-4-16,0 0-4 15,0 0-4-15,0-2 6 16,0-2-6-16,0-3-2 16,0-2-4-16,0 2 0 15,0 0 4-15,0 0-4 16,0-1 0-16,0 0 0 15,0 0 2-15,0-1-2 16,0-2 0-16,2 1 4 16,1-2-4-16,1-1 2 15,1-3 0-15,1-1 0 16,0 3 4-16,0-3-2 0,2-1 2 16,0 0 0-16,3-4 2 15,-2 1-4-15,1 0 4 16,-1 3-4-16,0-2 0 15,0 1 0 1,-1 4-2-16,-4 1 0 0,2 2 0 16,-3 2 0-16,2 0 2 15,2-2-2-15,-2 1 2 16,5-2-4-16,-2 4 0 16,0-1 4-16,0 0-4 15,-1 0 0-15,-1 0 0 16,3 0 0-16,-3 2 0 15,0 0 2-15,0-2-2 0,2 0 0 16,2-2 0-16,-1 1 0 16,0 1 2-16,0 1-2 15,-2 1 0-15,2-5 0 16,-2 3 0-16,3 0 2 16,-3 0-2-16,1 1 0 15,-2-4 0-15,4-2 0 16,-1 0 4-16,0 2 0 15,1 1 2-15,-2 0-6 16,-1 2 2-16,1-3-2 16,1-1 2-16,0-1 0 15,-2 4 0-15,3-3 0 16,1 0-2-16,0-3 0 16,2-1 6-16,-3 3-2 0,-1-2-4 15,2 4 0-15,-1-4 0 16,-1 3 0-16,1 0 4 15,-4 4-4-15,1-2 2 16,0-1-2-16,-1 1 2 16,1 1 4-16,-1-2-2 15,2-1-2-15,0-4-2 16,2-4 2-16,2 0 0 16,0 1-2-16,4-1 0 15,-2 4 0-15,0-2 0 16,0 5 2-16,-2-2 2 0,0 1 0 15,-3 3 0 1,-2 3-2-16,-1-4 0 0,0 2 4 16,2-1 6-1,-1 0-6-15,-3 3-2 0,0-2 6 16,3-4-6-16,2 0-2 16,1-1 8-16,1 0 2 15,-1 0-6-15,2 0-6 16,0-3 2-16,1-1-2 15,-1 1 2-15,0 3 0 16,-1 4 0-16,-5 2 0 16,1 0-2-16,1-2 4 15,2-2-2-15,1 0 2 0,-1 2 0 16,2 1-4-16,0-2 0 16,3-2 0-16,1 0 2 15,0-1-2-15,0 2 0 16,-5 2 2-16,1-3-2 15,2-4 0-15,2 4 0 16,-1-2 0-16,0 3 0 16,-1 1 0-16,2-6 0 15,5 2 0-15,-3-4 0 16,0 1 0-16,1 4 0 16,-3 2-2-16,0-1 0 15,0 2 2-15,-1-2 0 16,1 1 0-16,-1 0 0 15,0-2 0-15,-2 2 0 0,3-3 0 16,1-3 0-16,0 0 0 16,-2 6 0-16,0-4-2 15,1 2 2-15,2-3 0 16,1 2 0-16,-1-1 0 16,0-3-2-16,0 3 2 15,0-1 0-15,-1 1 0 16,-2 4 0-16,2 0 0 15,-4 0-2-15,4-1 2 16,-1-3 0-16,0 1 0 16,1 2 0-16,1-2-2 15,-4 3 2-15,1 1 0 16,-1-1 0-16,-1 0 0 16,1 0 0-16,1 0 0 0,0 0 0 15,-1-1 0-15,6 0 0 16,1 0 0-16,0 1 0 15,0 1 0-15,0 1 2 16,-5 1-2-16,2 2-2 16,-1-3 0-16,-1 3 4 15,-1-2-4-15,-1 2 2 16,-3 2-6-16,0-4 6 16,4 2 0-16,2-6-2 15,3-2 4-15,2-1-2 16,0 1 0-16,-3 3 2 0,0 0-2 15,0 1 0 1,-2 0 0-16,0 1 0 16,0 2 4-16,-2 3-4 15,-3 1 0-15,3-3 0 0,0-3 0 16,4-2 0-16,2-1 2 16,-2 2-2-16,1 1 0 15,-5 5-2-15,-2 0 2 16,-2-2 0-16,4 0 2 15,-3-2-2-15,2 0 0 16,1 2 0-16,-3-2 0 16,3 1 0-16,2-4 0 0,3-2 0 15,3 5 0-15,-7 0 0 16,0 4 2-16,-7 2-2 16,2-1 0-16,0-3 2 15,2 0-2-15,2-1 0 16,-3-1 2-16,0 4-2 15,-2-2 0-15,1 0 0 16,1-3 0-16,5-3 0 16,6-3-2-16,-1 0 2 15,2 1 0-15,-3 1 0 16,-7 2 0-16,5 0 0 16,-6 3 0-16,0-1 0 15,-1 3 0-15,-5 2 0 16,1-2 0-16,3 0 0 15,4-4 0-15,3-4 0 0,9-2 0 16,-2 0 0-16,0 5 0 16,-4 1 0-16,0 4 0 15,-2 0 0-15,-1 0 0 16,0 0 2-16,-1 0-2 16,2-2 0-16,2-2 0 15,0 2 0-15,0 0 0 16,-1-1 0-16,-1-1 0 15,-2 4 2-15,-3 0-2 16,-1 0 0-16,-2 0 0 16,-1-2 2-16,3-1-2 15,0-1 0-15,1-1 0 16,1 0 2-16,3-1-2 16,-1 1 0-16,2 0 0 0,0 2 0 15,-1 0 0 1,-1-1 2-16,-2 3-2 15,-2-3 0-15,1 4 0 0,-2 2 0 16,-1 0 0-16,-2 0 0 16,-1-2 0-16,4 0 0 15,1-2-2-15,3 1 2 16,1-1-2-16,-1 1 2 16,-2-2 0-16,1 3 0 15,-2 2 0-15,0 0 0 16,-2-2 0-16,-2 3 0 15,-4 0 0-15,3 2 0 16,-2-2 0-16,-1 1 0 0,1 2 0 16,0-2 0-1,3-1 0-15,0-1 0 0,-1-2-2 16,7 0 2-16,-1-2 0 16,4 0 0-16,-2 0 0 15,-1 3-2-15,-1-1 2 16,-7 6 0-16,0 1 0 15,-2 0 0-15,0 0-2 16,2-3 2-16,5-3 0 16,3 0 0-16,4-2 0 0,1-1 0 15,-1 0 0-15,-4 1 0 16,0 1 0-16,-5 3 0 16,-1-1 2-16,-1 3-2 15,-2 0 0-15,0-3-2 16,-2 1 2-16,3 1 0 15,-4 2 0-15,-1 1 2 16,-2 2 0-16,0 1 0 16,3-2 2-16,-1-2-4 15,-1 1 2-15,2 1-2 16,-1-1 0-16,1-1 0 16,-3 2-2-16,4 0 4 15,-2 0-2-15,-2 2 0 16,0-2 0-16,0 2 0 15,0 0-2-15,0 0 0 16,0 0 2-16,0 0 2 0,0 0 4 16,0-2 2-16,0 2-8 15,0 0-8-15,0 0 8 16,0 0 6-16,0 0-2 16,0 0 4-16,-3 0 4 15,-3 0-8-15,-2 0-2 16,-4 0-2-16,-1 0-2 15,-5 0 2-15,1 6 0 16,1-2 2-16,-1 2 0 16,1-3-2-16,1 4 0 15,2-3 0-15,1 2 0 16,1-2 0-16,0 0 0 16,0 1 0-16,3-2 0 0,4-1 2 15,0-2-2 1,1 0 0-16,1 3 6 0,1-3-6 15,1 0 2-15,-2 0-2 16,2 0 0-16,0 0 2 16,0 0-2-16,0 0 0 15,0 0 4-15,0 0-4 16,0 0-6-16,5 0-2 16,6 0 8-16,2-8 18 15,1 1-16-15,1-3 0 16,2 2-2-16,2-2 0 0,4 0 0 15,-1-2 0-15,2 0-2 16,-2 1 2-16,-1 3 4 16,-6 3-4-1,-2 0 0-15,-4 4-2 16,-1 0 2-16,1 1-2 0,-5 0 2 16,1 0 0-16,-4 0-6 15,3 0-4-15,1 5-4 16,0 8 14-16,0 3 10 15,1 1 0-15,1 3 0 16,-1 0 0-16,-2 0-2 16,1-1 0-16,-1-1-2 0,-4-2-2 15,0 0 0-15,0-4-4 16,0-2 0-16,-2 0 4 16,-6-3-2-16,5-3 0 15,0-1-4-15,1-3 2 16,2 0-16-16,0 0-12 15,-3 0-50-15,1 0-112 16,-2 4-178-16</inkml:trace>
  <inkml:trace contextRef="#ctx0" brushRef="#br0" timeOffset="12425.74">24117 16118 432 0,'0'0'60'15,"0"0"0"-15,0 0 10 16,0 0-4-16,0 0-26 16,0 0-14-16,-12-79-12 15,12 69 0-15,0-1-6 16,0-2-4-16,0 3-4 16,-1 0 8-16,-1 2 0 15,1 0 0-15,-3-1 2 16,0 0-2-16,0-1-2 15,-1 0-2-15,1-3-2 0,-2 0 6 16,1-2-4-16,-2 0-2 16,1 2-2-16,-5-2 2 15,2 1 10-15,0-2-8 16,-1 0 12-16,0 0-10 16,-1 0-2-16,-1 2 4 15,2 1-2-15,-1-3-2 16,-1 2-2-16,5 1 4 15,-1 0-2-15,1 3-2 16,0-2 2-16,1 0 0 16,-1 2 4-16,0-2-6 15,-2 1 4-15,5-1-2 16,-2 4 0-16,1-2 0 16,2 2-2-16,-1-1 0 0,-2-1 0 15,1 2 2 1,1-1-4-16,-1 1 2 0,0-3 0 15,3 4 6-15,-4-1-8 16,2 0 2-16,1 2 10 16,-2-1-8-16,2 0-4 15,-2 0 0-15,2 2 2 16,0-2 4-16,0 1-4 16,-2-1-2-16,0 0 0 15,1-1 0-15,1 0 0 16,-2-1 0-16,0 1 0 0,1 0 2 15,-3 0-2-15,1-1 2 16,-3 1-2-16,-1-2 0 16,1 1 0-16,-1 1 0 15,1 0 0-15,-1-2 2 16,0 2-2 0,1-2 0-16,0-1 0 0,-2 0 2 15,1-1-2-15,-3-3-2 16,-1-1 2-16,2 2 2 15,2 2-2-15,-1-1 0 16,-2 0 2-16,1 2-2 16,1-2 0-16,-2 2 0 0,1-1 0 15,-1 0 2 1,-1-2-2-16,3 0 0 0,-2-2 0 16,1-1 0-16,1 1 0 15,-2 2 2-15,3-1-2 16,0 0 0-16,-3-1 0 15,2-1 0-15,-1 0 0 16,0 0 0-16,-1 1 0 16,0 0 0-16,-1-1 0 15,3 2 0-15,-2 0 4 16,-1 3 0-16,2-4-2 16,-2 0-2-16,1-2 2 15,-1 2-2-15,-1-2 0 16,0 3 2-16,0-1 0 15,0-1-2-15,2 0 0 0,-1 0 2 16,-1 0-2-16,2 1 0 16,-4-1 2-16,1 1-2 15,1-1 0-15,0 3 0 16,-1-1 0-16,4 2 2 16,-2-2-2-16,2 1 0 15,2 2 2-15,-3-2-2 16,2-1 0-16,-1 3 0 15,2 1 0-15,-1-1 2 16,-1 2-2-16,2 2 0 16,-1-2 0-16,0 2-2 15,-1-1 4-15,2 1-2 16,-1-1 2-16,0 1-2 16,0 0 0-16,0 0 0 0,0 1 0 15,0 0 0 1,0 1 0-16,0-2 0 0,1 1 0 15,0 1 0-15,-4-1 2 16,2 2-2-16,-1-2 0 16,-3-2 0-16,0 1 0 15,0-4-2-15,0 1 2 16,-1 0 0-16,1-2 0 16,-2 0 0-16,3 1 0 15,-1-1 0-15,2 2 0 16,-1-2 0-16,2 1-2 0,0-2 2 15,0 1 0-15,0-2-2 16,1 1 2-16,0 1-2 16,-1-1 2-1,-1 4 0-15,-1-2 0 0,2 0-2 16,-2 2 2-16,2 1-2 16,1 0 2-16,-2-1 0 15,3 0-2-15,-1-1 0 16,3 0 4-16,-4 0-4 15,2-3 2-15,-1 4-2 16,4 2 2-16,-1-2 0 16,0 2 0-16,2 0 0 0,-3-1 0 15,2 2 0 1,2-1 0-16,-1 0 0 0,3-1-2 16,-4-1 0-16,2 2 2 15,0-2-12-15,-2 2 12 16,0 0 0-16,0-1-2 15,0 1 2-15,1 1 0 16,-3-3-2-16,1 2 2 16,-2-2 0-16,4 0 0 15,1 2 0-15,-2-2 0 16,1 0 0-16,-2 0-4 16,-5 0 2-16,4 3 2 15,-1-1-4-15,3 2 4 16,0-1 0-16,0 0-4 15,0 0 4-15,-1 2 0 0,1-3 0 16,1 1 0-16,-1 0-2 16,1-2 2-16,-1 1-2 15,2 0 2-15,-2 0 0 16,2 2 0-16,-2-3 0 16,0 2 0-16,0 0 0 15,0 1 0-15,4 3 0 16,1-4 0-16,-2 3 0 15,2 0-2-15,0-1 2 16,-3 2 0-16,3-1 0 16,0 2 0-16,-1 0 0 15,1 0 2-15,0-2-2 16,-2 0-2-16,-3 2 2 16,-1-2 0-16,-1 1-2 0,-1-2 0 15,6 3 2-15,1 0 0 16,-1 1 0-16,2-1-2 15,2 1 2-15,1-1 0 16,0 2 0-16,0 0 0 16,0 0-2-16,0 0-2 15,0 0-4-15,0 0 6 16,0 0 0-16,0 0-2 16,0 0 2-16,0 0-2 15,0 0-2-15,0 0 4 16,0 0 2-16,0 3 0 0,0 2 0 15,0 5 0 1,1 0-2-16,2 2 2 0,2-1 2 16,-3 3-2-1,3-2 0-15,-3 4-2 0,3 0 4 16,-3-2-4-16,1 0 4 16,-2-3-4-16,1-4 4 15,-2-1-2-15,0-4 0 16,0 3 0-16,0-5 0 15,0 0 0-15,0 0 6 16,0 0 0-16,0 0 0 16,0 0 0-16,0 0 6 0,0-7-10 15,0-6-2-15,0 0 0 16,-3-3 0-16,-3 0 0 16,0 0 0-16,3-3 0 15,1 2-2-15,1 2 2 16,1-1-2-16,0 4-2 15,0 0-2-15,0 2 4 16,0 2 2-16,0 2-2 16,1-1-6-16,3 4-2 15,-1 3 10-15,2 0 0 16,3-3 20-16,4 3-18 16,3 0 10-16,2 0-10 15,3 0 4-15,-1 0-6 16,1 0 0-16,2 0 0 15,-2-3 0-15,-2 1-2 16,-5-3-6-16,-9 3 4 0,-2 2 2 16,-2 0-10-16,0 0-2 15,0 0-12-15,0 0-34 16,0 0-42-16,0 0-114 16,0 0-74-16</inkml:trace>
  <inkml:trace contextRef="#ctx0" brushRef="#br0" timeOffset="20750.87">21808 13276 310 0,'0'0'18'16,"0"0"30"-16,0 0-24 16,0 0 18-16,0 0-14 15,0 0 10-15,0 0-6 0,-36-28 12 16,30 22-16 0,-2 0 2-16,2 1 2 0,-3-1-4 15,2 0-4-15,1 2-12 16,-4-4 14-16,1 0-10 15,-2 0-14-15,-1 0 0 16,0 1 6-16,-1-3-4 16,-2 2-2-16,0-2 0 15,-3 4 8-15,1-3-6 16,1 1-2-16,-4-1 6 16,4-1-2-16,0 0 0 15,-2-2 0-15,2 1 0 16,1 0-2-16,-3-1 4 0,6 1-6 15,-3 0 0 1,-1 1 10-16,1-1 4 0,1 1-10 16,-2 0-6-1,4 1 10-15,1-1-2 0,-2 0-6 16,1 0 0-16,-1 1 2 16,2 0-4-16,-1 1 2 15,-2 0 4-15,4-1-4 16,0 2 0-16,-2-1 0 15,0 2-2-15,-1-1 2 16,1 0-4-16,0 1 4 16,-2-3-4-16,2 2 4 0,1 1-4 15,0-3 4-15,2 1-2 16,-1 2 0-16,-2 0 2 16,0-2-4-16,-3 3 4 15,1-2-2-15,1-1 0 16,-1 2 0-16,0-1 0 15,-1-2 0-15,-2 3 0 16,2-3 0 0,-1 0 0-16,1 2 0 0,0-3 0 15,1-2-2-15,4 2 4 16,-3 0-2-16,1 0 0 16,0 0 0-16,2 2 0 15,0 0 0-15,2 0 0 16,2-1 0-16,0 5 0 15,0-3 0-15,1-1 0 0,1 1 2 16,-2 0-2-16,1-1 0 16,1 3 0-16,-1-4 0 15,-1 3 0-15,-1-1 0 16,3 2 2-16,1-2-2 16,0 4 0-16,0-3 0 15,0 2 0-15,-1-1-2 16,1 0 0-16,0 0 2 15,-1-3 0-15,1 1 2 16,-1-1 0-16,1 0-2 16,-2-1 0-16,1 0 0 15,-1 1 0-15,1 0 0 16,-2 2 0-16,1-3 0 16,1 2 0-16,1-1 0 0,-2 0 0 15,0 3 0-15,1-2 0 16,0 3 0-16,1-2 0 15,-1 0 0-15,1 0 2 16,-1-2-2-16,1 3-2 16,2-1 2-16,-2 0 0 15,-2 0 0-15,1 2 0 16,0 0 0-16,1 0 2 16,1 1-2-16,-1 0 0 15,2 1 0-15,-2-2 4 16,1 0-4-16,-2-3 0 0,-1 4 0 15,1-4 0-15,-1 2 0 16,0 1 0-16,4-2 0 16,-3 3 0-1,2 1 0-15,-1-1-4 0,-1 0 4 16,1-1 0-16,-3-2 0 16,3 0 0-16,-1 0 4 15,-1-1-4-15,0 2 0 16,-1-1 0-16,1 2 0 15,0-1 0-15,1 0 0 16,-1 1 2-16,1 0-2 16,-2-1-2-16,0 3 2 0,3-1 2 15,0 0-2 1,1 0 2-16,1 2-2 0,-2 0 0 16,3 1 0-16,0-2 0 15,0 1 0-15,0-1 0 16,-5-2 0-16,2 0-8 15,-1-2 8-15,1 5 0 16,-1-4 0-16,1 1 6 16,0 1-6-16,0-2 0 15,-2 2 0-15,2 0 0 16,-2-1-2-16,1-1 2 16,-1 2-6-16,3-1 6 15,-1 3 0-15,0-1-2 16,1 1 2-16,-2 0 0 15,2-2 0-15,2 3-2 0,-1-2 4 16,1 1-2-16,0 1 0 16,-2 0 0-16,2-1 0 15,-2 1 2-15,2-2-2 16,0 2 0-16,0 0-2 16,0-1 2-16,-1 0 0 15,1 1 0-15,0-2-2 16,0 0-4-16,-1 1-6 15,1-1 12-15,-2-1-2 16,2-1-6-16,0 4 8 16,-1-2 0-16,-1 2 0 15,2-1 0-15,-2-1 0 16,2-1 0-16,0 3-2 16,0-1 2-16,0 1 0 0,-2 0 0 15,0-1 0 1,2 1 0-16,0 0-4 0,0 0 2 15,0 0 0-15,0 0 2 16,0 0 0-16,0 0-2 16,0 0 2-16,0 0-2 15,0 0-2-15,-1 0 2 16,1 0 0-16,0 0-2 16,0 0-2-16,0 0 6 15,0 0-2-15,0 0 0 16,0 0 2-16,-2 0-2 0,2 0 2 15,0 0-2 1,0 0-4-16,0 0 4 0,0 0-6 16,0 0-8-16,0 0 6 15,0 4 4-15,0 9 2 16,0 0 0-16,-3 3 4 16,0 0 4-16,2 1-4 15,-1-2 4-15,1 1 2 16,1-3-6-16,0 1 2 15,0-6-2-15,0-1 6 16,0-4-6-16,0-3-4 16,0 2 4-16,0-2 4 0,0 0-2 15,0 0 2-15,0 0-2 16,0 0 2-16,0 0 4 16,0 0-2-16,0 0-2 15,-2 0 2-15,2-8-6 16,0-4-6-16,0-2 4 15,0 2-4-15,0-2 12 16,0-1-10-16,0 3 6 16,0 1-4-16,0 1 0 15,0 0-2-15,0 3 2 16,2 0-2-16,1 2 0 16,-2-1 4-16,2 0 0 15,0 0-2-15,0-1-12 16,3 4 12-16,-3-2 2 15,0 3-4-15,2 2 4 16,-2 0 8-16,0 0-8 0,1 0-2 16,2 0 0-16,1 0 2 15,3 7 2-15,0-2 8 16,3 3 6-16,2-1-14 16,0 0 4-16,0-2-6 15,3-1 0-15,-4-2 0 16,-1 0 0-16,-3 1-2 15,-4-2-6-15,-1 2-18 16,0-2-36-16,-1 3-112 16,-1-1-172-16</inkml:trace>
  <inkml:trace contextRef="#ctx0" brushRef="#br0" timeOffset="46983.61">20339 10490 540 0,'0'0'36'0,"0"0"28"16,0 0 16-16,0 0-16 16,0 0 8-16,0 0-24 0,-7-27-16 15,7 23 0 1,0 2 4-16,0-1-10 0,0 0-4 16,-1-1-2-16,1 1-4 15,-3 0-2-15,1-2-2 16,-1 0-6-16,0 0 2 15,-1-2 0-15,-1 1-2 16,-1-1 10-16,0-1-6 16,0 0-2-16,2 1-2 15,-1-1-2-15,1 2 0 16,-2-1 8-16,2 1 6 16,0-1-12-16,0 2-4 15,2 0 2-15,1 2-2 16,-1-4 0-16,-1 4-2 15,2-3 2-15,-2 0 0 0,1 2-2 16,-1-2 2-16,3 3-2 16,-2 0 0-16,-1-1 2 15,3 1 2-15,-3 1-4 16,3-1 0-16,-2 0 2 16,1 0 0-16,-1 1-2 15,1-3 0-15,-1 3 0 16,-1-3 0-16,2 0 0 15,-3-1 0-15,1 0 2 16,2 0-2-16,-2 2 0 16,1 0 2-16,2 2-2 15,-1-3 0-15,-2 0 0 16,3 1 0-16,-1 0 0 16,-2 0-2-16,1 1 2 0,-1-2 2 15,2 0-2-15,-1 3 2 16,-1-4 0-16,0 0 2 15,-1 2-2-15,1-1-2 16,-2-2 2-16,1 2 2 16,-1-1-4-16,-1-1 2 15,0 0-2-15,0 0 0 16,-2 1 4-16,0-2-2 16,-1 1 0-16,0 0-2 15,-1 2 4-15,3-2-2 0,-1 1 2 16,-1 0-2-16,1 0-2 15,-1-1 0-15,3 1 2 16,-2 2 2-16,2-2-2 16,1 2-2-16,-1-1 2 15,0-2-2-15,-3-2 0 16,2 2 0-16,1 1 0 16,0 0 0-16,-1-2 0 15,2 5 0-15,0-3 2 16,1 2 0-16,-2-1-2 15,1 0 0-15,-2 0 0 16,2 0 0-16,1 0 0 16,0 1 0-16,-2-2 0 0,4 2 0 15,-3 0 2 1,-2 0-2-16,4-1-2 0,0 3 2 16,2-1 0-16,-2 0 0 15,1 1 0-15,-1-1 0 16,2 0 0-16,-2-1 0 15,0 2 0-15,0-2 0 16,-1 0 0-16,2 2 0 16,-1-2 0-16,0 2 0 15,-3-3 0-15,4 1 0 16,-1-1 0-16,-1 1 0 16,1 0 0-16,-3 0 0 15,3 2 0-15,0-4 0 16,-1 2 0-16,1 0 0 15,-2 1 0-15,2-1 0 0,-2 0 0 16,0 0 0-16,-1-4 0 16,-3 3 0-16,4 0 0 15,-3-3 0-15,1 3 0 16,0-2-2-16,-2 2 4 16,-1-2-4-16,1 1 4 15,-2-3-4-15,1 2 2 16,-1-1 0-16,2 3 0 15,-1-2-2-15,1 2 2 16,-2-2 0-16,0-2 0 16,0 3-2-16,0-1 2 15,0 0 2-15,0 1-2 16,-1-1-2-16,-1 0 2 16,-2 1 0-16,2-2 0 0,0 2-2 15,-1 1 2-15,2-1 2 16,-2 1-2-16,-2-2 0 15,2 1 0-15,0 0 0 16,0-2 2-16,1 2-2 16,2-3-2-16,2 4 2 15,-1 0 2-15,4 2-2 16,0-1 0-16,3 2 0 16,0 0 0-16,1 2 0 15,1 0 0-15,-1 0 0 0,0 0-2 16,0 0 0-16,2 0 0 15,-1 0 2-15,1-2 0 16,-2 0 0 0,1 2 2-16,-1-3-2 0,-1 2 2 15,2 0-2-15,-2 0 0 16,-1 1 0-16,1-4 0 16,0 2 2-16,-2 2-2 15,2-3 0-15,-2 0 0 16,-1-1 0-16,-1 1 0 15,2-1 0-15,-4 0 0 16,3-1 0-16,0 0 4 16,-1 0-4-16,1 0 0 0,-3 2-2 15,0-4 2-15,1 1 0 16,0 2 2-16,3 1-2 16,1 1 0-16,1 0 0 15,0 1 0-15,3-1 0 16,-2 2 0-16,2 0-2 15,0 0 2-15,0 0-2 16,0 0 2-16,0 0-2 16,0 0 0-16,0 0 0 15,0 0-2-15,0 0 0 16,0 0 0-16,0 0 2 16,0 0 2-16,0 0-2 15,0 0 0-15,0 0 2 16,0 0 0-16,0 0-4 15,0 0 2-15,0 0 0 16,0 0-4-16,0 0 4 0,0 0-6 16,0-2 4-16,0 2 0 15,0 0 2-15,0 0 2 16,0 0 2-16,0 0 2 16,0 0 0-16,0 0 0 15,0 0 0-15,0 0-2 16,0 0 2-16,0 0-2 15,0 0 0-15,0 0 2 16,0 0-2-16,0 0 0 16,0-1 0-16,0 0-2 15,0-1 2-15,-3 0-2 16,2-3 0-16,-2 1 0 16,0 1 0-16,-1 1 0 0,0-1 0 15,1-4 2 1,2 4-2-16,-1 1 0 15,1 2 0-15,-1-1 0 16,2 1 0-16,0 0 0 16,0 0 0-16,0 0 2 15,0 0-2-15,0 0 0 16,0 0 2-16,0 0-2 16,0 0 2-16,0 0-2 15,0 0 0-15,0 0 0 0,0 0 0 16,0 0-4-16,0-2 4 15,0 2 0-15,0 0 0 16,0 0 0-16,0 0 2 16,0 0 0-16,0 0-2 15,0-2 0-15,-1 0 2 16,1-1-2-16,-3 2 0 16,3-1 0-16,0-3 0 15,-2 2 0-15,1-3 0 16,-3 2 0-16,2-4 0 15,-2 2-2-15,1 0 2 16,1 1 0-16,-2 1 0 16,2-2 0-16,-3 1 0 0,2-2-2 15,-3 2 2-15,1 0 2 16,0-3-2-16,1 3 0 16,-2-2 0-16,1-1 0 15,-1 1 0-15,-4 2 0 16,2-4 0-16,-1 1 0 15,-2-2 0-15,0 0 2 16,-1 1 0-16,-1-3-2 16,-1-1 2-16,-4-1-2 15,3 0 0-15,-1 0 0 16,1 3 2-16,2-1-2 16,1 2 0-16,-3-1 2 15,1 2-2-15,-2-1 0 16,3 0 2-16,-5-2-2 15,4 2 0-15,0-2 0 0,0 1 0 16,3-1 0-16,-3 1 0 16,-2 1 0-16,3 0-2 15,0 3 2-15,0-1-2 16,2 2 2-16,2-2 0 16,-3 3 0-16,0 0 0 15,0-1 2-15,-3 0-2 16,0 0 4-16,0 1-4 15,2-1 0-15,-3 1 0 16,2-1 0-16,-2 0 0 16,-1 1 0-16,-1-1 0 15,3 0 0-15,-2 2 0 16,1 0 0-16,2 0-4 16,2 1 4-16,-2 2 0 15,5 1 0-15,-1-4-4 0,1 4 4 16,5 0 2-16,-1-2 0 15,0 2-2-15,4-1 0 16,-1 1 0-16,1 0 0 16,1 0 0-16,0 0-2 15,0 0 0-15,0 0 0 16,0 0-4-16,0 0 0 16,0 0 2-16,0 0-4 0,0 3 8 15,1 7 2-15,7 4 0 16,-2-1 0-16,0 1-2 15,1 0 0-15,-1-3-2 16,0-2 2-16,0-1 0 16,-1 0 0-1,-2-2 0-15,1-1 0 0,-1 0 2 16,-1-3-4-16,1 1 2 16,1 2-2-16,-1-2 2 15,0 2 0-15,3 0 0 16,-2-2 0-16,-2 0 2 15,2-2-2-15,-4 2-2 16,2-3 2-16,-2 0-2 16,0 0 2-16,0 0 2 0,0 0 2 15,0 0 0-15,0 0 0 16,0-4 0-16,0-5-4 16,0-1 0-16,-2-4-2 15,-2 2 2-15,-3-1-4 16,2 0 0-16,-1-2 0 15,0-1 0-15,0 1-2 16,-1 0 6-16,2-1-4 16,-1 0-4-16,2-2 2 15,1 3 6-15,1-1-16 16,2 5 12-16,0 3-2 16,0 3 4-16,0 1 0 15,0 4-8-15,0 0 10 16,0 0-4-16,0 0-4 15,5 0 8-15,4 0 0 0,4 0 2 16,-1 2 0-16,0 3-2 16,5-2 2-16,-2-1 0 15,2 0-2-15,0 0 0 16,-2-2 0-16,-3 0-2 16,-2 0 2-16,-2 0-6 15,-2 0-18-15,-3 0-30 16,0 0-32-16,1 1-60 15,-1 0-10-15,1 4-98 16,4 1-224-16</inkml:trace>
  <inkml:trace contextRef="#ctx0" brushRef="#br0" timeOffset="51800.25">16053 10775 252 0,'0'0'54'0,"0"0"4"15,0 0-4-15,0 0-16 16,0 0 42-16,0 0-32 16,0 0 18-16,73 0-18 15,-53 0-2-15,4 0-10 0,-1 0-16 16,3-1 4-16,0-5-12 15,-1 0-12-15,-3 0 0 16,-1 0-4-16,-3 2-16 16,-2 0-12-16,-7 0-18 15,-1 4-40-15,-7 0-20 16,-1 0-54-16,0 0-38 16</inkml:trace>
  <inkml:trace contextRef="#ctx0" brushRef="#br0" timeOffset="56145.95">18502 8769 110 0,'0'0'74'15,"0"0"-4"-15,0 0 4 16,0 0 6-16,0 0-12 15,0 0-6-15,0 0-2 0,0 0-2 16,0 0-6 0,0 0-2-16,0 0-6 15,0 0-12-15,0 0 0 16,0 0-4-16,0 0-6 0,0 0-6 16,0-4-6-16,0 1-4 15,0-4 14-15,0-1-14 16,0-7-6-16,0 2 4 15,2-3-2-15,0 4-2 16,-1 0 2-16,2-1-2 16,0-1 0-16,-1 1 0 15,1-1 4-15,-3 1-2 16,3 1 2-16,-3-1 2 16,0 2 2-16,0-1 0 15,0-2 2-15,0 1-4 0,0-1-6 16,0 0 2-16,0 0-2 15,0 0 0 1,-3 1 4-16,0-1-2 16,0 1-2-16,1 2 2 0,1 1 6 15,-1 2-6-15,2 0-2 16,-1-1 2-16,-1 0-2 16,2-1 0-16,-2 2 0 15,2-3 0-15,0-1 0 16,0-2 0-16,0 0 0 15,0 0-2-15,0 2 2 16,0-2 2-16,0 1-2 16,0-3 0-16,2 2 0 15,-2 0 0-15,2 2 0 0,-2-2 0 16,0 2 0-16,0-1 2 16,0 1-2-16,0-4 0 15,0 5 0-15,0-4 0 16,0 1 0-16,0 2 0 15,0-1 0-15,0 3 2 16,0-3-2-16,0 3 0 16,0-4 0-16,0 3 2 15,0-2-2-15,0 1 0 16,1-1-2-16,1-2 2 16,1 0 0-16,0 0 0 15,-1 0 0-15,-1 2 0 16,-1-3 0-16,0 3 2 15,3 1-2-15,-3 1 0 16,0-1 0-16,0 1 0 0,0-1 0 16,0 0 2-16,0-1-2 15,0-2 0-15,0 2 0 16,0-2 2-16,0-1-2 16,0-2 0-16,0 1 2 15,1 1-2-15,-1 0 0 16,2 4 0-16,-1-2 0 15,1-2 0-15,1 4 0 16,-2-3 0-16,1 4 0 0,1 1 0 16,-3 0 0-16,1 0 2 15,-1-1-2 1,0-1 0-16,2 0 0 16,-2 2 0-16,0 0 0 15,0 0 6-15,0 0-6 0,0-1 2 16,0 0-2-16,0-2 0 15,1-2 0-15,1-3 0 16,-1 0 0-16,2 2 0 16,1 0 0-16,1 1 0 15,-2 2 0-15,2 1 0 16,-4 2 0-16,-1 2 2 16,0-2-2-16,0 1 0 15,0-1 0-15,2 0 0 0,-2 0 0 16,0 2 0-16,3 0 0 15,-2-2-2-15,1-3 2 16,-1 2 0-16,2 0 0 16,-1-1 0-1,2 2 2-15,-3 0-2 16,-1 2 0-16,0 0 0 0,0-2 0 16,0 0 0-16,0-4 0 15,0 2 0-15,0 1 0 16,0-2 0-16,0 1 0 15,0 1 0-15,0-1 0 16,0 3 0-16,0 0 0 0,2 0 0 16,-2-1 0-16,0 0 0 15,1 0 0 1,1-1 2-16,-2-2-2 0,1 1 0 16,1-2 0-16,-2 2 0 15,1-2 0-15,-1 2 0 16,0-2 0-16,0 5-2 15,0 1 4-15,0 0-2 16,0-2 0-16,0 0 2 16,0-1-2-16,0 3 2 15,0 1-2-15,0 1 0 16,0 2 2-16,-1-4-2 16,1 3 0-16,0-4 0 15,-2 3 0-15,1-3 2 16,-2-1-2-16,1 2 0 15,1-4-2-15,-2 1 2 0,2-1 0 16,-2 1 0-16,1 1-2 16,-1 2 2-16,-1 2 2 15,4-1-2-15,-2 2-2 16,1-1-2-16,-1 1 0 16,-1 0 4-16,1 0 2 15,-2 2-2-15,2-2 0 16,0 1 0-16,-1 1 2 15,1-2-2-15,2 5 0 16,-1-3 0-16,1 0 0 16,-2 1 0-16,2-3 0 0,-1 0 0 15,-1 1 0 1,1-1-2-16,-1-2 2 16,1-1 0-16,1 2 2 0,-2 0-2 15,-1 0 0-15,3 1 0 16,-3 1-2-16,2-2 4 15,1 3-2-15,-2-2 0 16,1 0 0-16,1-1 0 16,-3-1 0-16,2 0 0 15,-1 0 0-15,0 2 0 16,1-1 0-16,-1 2 0 16,1-3 2-16,-1-1-2 15,1-1 0-15,-3 0 0 0,3 4 0 16,0 0 2-16,-2 1-2 15,1 0 0-15,1-2-2 16,-1 2 4-16,1 1-2 16,-3 1 0-16,4 2 2 15,-2-2-6-15,1 0 4 16,1 2-4-16,-2 0 2 16,0 0 2-16,0-1 0 15,-1 0 0-15,0-1-2 16,-1 1 4-16,3 1-2 15,1 0 0-15,0 0-6 16,-2 0 4-16,2 0 2 16,0 0-2-16,0 0-6 0,-1 0 0 15,-1 0 0-15,-1 0 8 16,-2 1-2-16,-4 10 6 16,-3 5-6-16,-3 1 2 15,1 2 0-15,1-3 0 16,1 3 2-16,-3-1-2 15,5 0 0-15,1-3 0 16,1-3-2-16,1-2 2 16,4-2-2-16,1-1 2 15,1-2 0-15,1-2 0 16,0-3 0-16,0 0 0 16,0 0-2-16,0 0 2 15,0 0-2-15,0 0 2 16,0 0 2-16,0 0 12 15,1-10-8-15,11-6-6 0,0 0-4 16,-2 3 4-16,1 1-2 16,-2 0 0-16,0-4 2 15,3 2-2-15,-3 0 2 16,0 2 0-16,0 3-4 16,-2 0 4-16,1 1 0 15,-1-1 0-15,3-1 0 16,1-1 0-16,-2 1 0 15,3 1 0-15,-3 3 4 16,0 0-4-16,-1 2 0 16,2 0 0-16,-3 1 0 15,5 2 0-15,3-1 0 16,2 2 0-16,3 0 2 16,3 0 0-16,0 0 0 0,6 6 0 15,-2 0 0-15,1-2 0 16,-1 3 0-16,-2-4-2 15,-1 3 0-15,-3-3 2 16,-3 0-2-16,0-1-12 16,-9 0-28-16,-2 2-90 15,-4 2-220-15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21T13:41:04.701"/>
    </inkml:context>
    <inkml:brush xml:id="br0">
      <inkml:brushProperty name="width" value="0.05292" units="cm"/>
      <inkml:brushProperty name="height" value="0.05292" units="cm"/>
      <inkml:brushProperty name="color" value="#FF0000"/>
    </inkml:brush>
  </inkml:definitions>
  <inkml:trace contextRef="#ctx0" brushRef="#br0">3745 15444 86 0,'0'0'0'0,"0"0"-86"16</inkml:trace>
  <inkml:trace contextRef="#ctx0" brushRef="#br0" timeOffset="82.11">3400 15459 15 0,'0'0'14'15,"0"0"-14"-15</inkml:trace>
  <inkml:trace contextRef="#ctx0" brushRef="#br0" timeOffset="1553.26">2020 15410 164 0,'0'0'128'16,"0"0"-40"-16,0 0 10 16,0 0-16-16,0 0-34 15,0 0-20-15,-9-4-8 0,9 4-8 16,5 0 14-16,6 0 60 16,8 2-22-16,0 4-2 15,5 1-16-15,4 0-8 16,4-1-2-16,2-1-8 15,2-2-10-15,4-3-2 16,2 0-6-16,4 0-2 16,5 0 0-16,4 0-6 15,6-6 4-15,0-1-6 16,-2-1 4-16,2-1-4 16,-3 0 0-16,-2-1-2 15,-3 2 2-15,2 1 0 16,-3 0 2-16,-1 4-2 15,-3-2 0-15,1 3 0 0,-4-1 0 16,-2 1 0-16,-3 1 2 16,-4 1-2-16,0 0 4 15,-2 0-4-15,-1 0 4 16,0 1 0-16,1 2-2 16,-3-1 0-16,2 0-2 15,0 1 4-15,1 0-4 16,1 2 2-16,-1-1 0 15,2-3-2-15,1 3 4 16,3-2-4-16,-1-1 2 16,-3-1-2-16,3 0 0 15,-2 0 2-15,-3 0-2 16,2 0 2-16,0 0-2 16,0 0-2-16,1 0 2 15,3 0 0-15,-1 0-2 16,2 0 2-16,-7-1 0 15,4-1 0-15,-3 2 0 0,-4-2 0 16,-1 2 0-16,6 0 0 16,-3 0 0-16,4-2 0 15,-1 2 2-15,-1 0-2 16,-2 0-2-16,-3 0 2 16,1 0 2-16,1 0-2 15,-1 0 0-15,3 0 0 16,-2 0 0-16,1 0 0 15,-4 0 2-15,4 0-2 16,0-1 0-16,0-1 4 0,1 2-4 16,2 0 0-1,4 0 0-15,1 0 2 0,1 0 4 16,-1 2-6 0,1-1-2-16,-3 1 2 0,4 0 0 15,-3-2 2-15,1 0-2 16,1 0 2-16,-2 2-2 15,-3-2 0-15,2 2 2 16,1 0-2-16,2 1 4 16,1 1 0-16,-4 0 0 15,0 2-4-15,-5-2 4 16,3 0 2-16,0 0-4 16,-2 0 4-16,-1 0 2 0,2-2 2 15,-2-1 2-15,1 1 2 16,-2-2-6-16,-4 1 2 15,1 3-4-15,0-2 4 16,0 2 2-16,4 0 2 16,-1-4-2-16,0 0 4 15,-2 0 0-15,-2 0-6 16,-6 0-4-16,-8 0 2 16,-3 0-2-16,-9 0-4 15,-1 0 2-15,-2 0 0 16,0 0 2-16,0 0-6 15,-3-8-4-15,-17 1-86 0,-17-2-194 16,-20 1-687-16</inkml:trace>
  <inkml:trace contextRef="#ctx0" brushRef="#br0" timeOffset="14464.74">17951 5947 146 0,'0'0'0'0,"0"0"-18"15,0 0-18-15,0 0-31 16,0 0 57-16</inkml:trace>
  <inkml:trace contextRef="#ctx0" brushRef="#br0" timeOffset="15066.57">17902 5759 264 0,'0'0'28'15,"0"0"-2"-15,0 0 6 16,0 0-2-16,0 0 22 15,0 0-42-15,-76 3-10 16,63 4-14-16,2 1-26 16,2 1-46-16,1 0-78 15</inkml:trace>
  <inkml:trace contextRef="#ctx0" brushRef="#br0" timeOffset="15253.92">17806 5840 150 0,'0'0'58'16,"0"0"-28"-16,0 0-30 15,0 0-2-15,0 0-74 16</inkml:trace>
  <inkml:trace contextRef="#ctx0" brushRef="#br0" timeOffset="25068.17">17894 5767 100 0,'0'0'102'16,"0"0"-64"-16,0 0 38 0,0 0-22 16,0 0 28-16,0 0-30 15,0 0-6-15,0 0 2 16,-4-18-10-16,4 16 2 15,0 2-4-15,0 0 2 16,-2 0 4-16,2 0 0 16,0 0-10-16,0 0-2 15,-1 0-10-15,1 0-8 16,0 0-2-16,-2 0-6 16,2 0-2-16,-1 0-2 15,-1 0 0-15,1 0 0 0,-1 0 0 16,1 2 0-16,1-2 0 15,0 1 2-15,-2-1-2 16,2 0 0-16,0 0 0 16,0 0 2-16,0 0-2 15,0 0 4-15,0 0-2 16,0 0 0-16,0 0 0 16,0 0-2-16,0 0 2 15,0 0 0-15,0 0-2 16,0 0 2-16,0 0-2 15,0 0 0-15,-1 0 2 16,-3 2 0-16,-4 1 6 0,-4 5-2 16,-6 2-2-16,-2 0 2 15,1 0 6-15,3-3-6 16,4 0-2-16,3-2 6 16,0 3-4-16,2-3-4 15,1 1 2-15,3-2 0 16,-1 1-4-16,3-5 0 15,-1 0 2-15,2 0-2 16,0 0 6-16,0 0-4 16,0 0 4-16,0 0-4 15,0 0 4-15,0 0-2 16,0 0-4-16,0 0 0 16,0 2 0-16,0-2-4 15,0 0 4-15,0 0-6 16,0 0 2-16,0 0 0 15,0 0-4-15,0 0-6 16,0 0-30-16,0 0-42 0,0 0-48 16,7 0-72-16,-1 0-54 15</inkml:trace>
  <inkml:trace contextRef="#ctx0" brushRef="#br0" timeOffset="25632.02">17812 5791 226 0,'0'0'78'0,"0"0"-14"16,0 0-2-16,0 0 8 16,0 0-22-16,0 0-12 15,-59 17 6-15,39-3 2 16,1 2 0-16,1 2-10 16,3 2 2-16,1 1 10 15,-2-1-14-15,4-3-2 16,-1-1-2-16,4-5-6 15,4-2-6-15,1 0-12 16,1-3 0-16,1-3-4 0,1 2 2 16,-1-5-2-16,2 2 0 15,0-2 0-15,0 0 0 16,0 0-4-16,0 0-18 16,0 0-28-16,0 0-48 15,0 0-98-15,8 0-52 16</inkml:trace>
  <inkml:trace contextRef="#ctx0" brushRef="#br0" timeOffset="38981.97">17866 5790 25 0,'0'0'32'15,"0"0"-11"-15,0 0 31 16,0 0-2-16,0 0-6 16,0 0-6-16,0 0 4 15,0 0-2-15,-18-4-2 16,16 1-20-16,2-1-14 15,0 0 0-15,-1 2 14 16,-1-1 28-16,2 2-32 16,-2 1-14-16,2-2-4 15,-3 2-40-15,1-2-72 0,1 0 10 16,-3 1 28-16,2-1-47 16</inkml:trace>
  <inkml:trace contextRef="#ctx0" brushRef="#br0" timeOffset="39496.61">17866 5790 110 0,'-61'-33'76'0,"61"33"-8"16,0 0 6-16,0 0-22 15,0-2-16-15,0 2-8 16,0 0-12-16,0 0 2 15,0 0 0-15,0 0-2 16,0 0-2-16,0 0 8 16,0 0 2-16,-2 0 6 15,1 0 4-15,-1 0 2 16,1 0-16-16,-1 0-10 16,-1 0 2-16,-1 0-10 15,-1 0 8-15,-2 0 2 16,-1 0-6-16,-2 7-4 15,-6-2 6-15,-3 5 4 16,-3 0 2-16,-2 0-2 0,1 1 12 16,3-1 26-16,1-2-20 15,2 1-10-15,-1-2-8 16,2 3 4-16,-2-2-2 16,0 2 4-16,5-2-6 15,7-2 8-15,0-3-6 16,3 0-6-16,0-3-6 15,1 2 0-15,1-2-2 16,1 0 0-16,0 0-4 16,0 0 2-16,0 0-4 15,0 0-6-15,0 0-18 16,0 0-30-16,0 0-58 16,0 0-48-16,0 0-32 15,0 1-94-15</inkml:trace>
  <inkml:trace contextRef="#ctx0" brushRef="#br0" timeOffset="40693.32">17722 5791 122 0,'0'0'108'0,"0"0"-38"16,0 0 28-1,0 0 0-15,0 0-14 16,0 0-22-16,-74 39 10 0,56-26-12 16,2 2 2-16,2 3-18 15,-1 0 0-15,2 0-10 16,1 3-4-16,3-3-6 15,3-2-8-15,0-3-4 16,4-2-6-16,-2 1-6 16,2-4 2-16,2-1 2 15,0-2 2-15,0-2-6 0,-1-2 0 16,1 0-2 0,0 2 4-16,-1 2-4 0,1 0 2 15,0 0-14-15,0 3 2 16,0 0-20-16,0 2-20 15,0 4-66-15,0 0-48 16,0 4-58-16,0 1-114 16</inkml:trace>
  <inkml:trace contextRef="#ctx0" brushRef="#br0" timeOffset="41114.94">17523 6401 174 0,'0'0'102'16,"0"0"-10"-16,0 0-16 15,0 0 24-15,0 0-26 16,0 0-24-16,16 81-14 16,-16-59-20-16,4-5-10 15,-4-4 0-15,2 0-6 16,-2-2 0-16,0-2-34 16,0 1-78-16,1 3-222 15</inkml:trace>
  <inkml:trace contextRef="#ctx0" brushRef="#br0" timeOffset="41322.92">17556 6800 128 0,'0'0'208'0,"0"0"-174"16,0 0 10-16,0 0-2 15,0 0-12-15,0 0-30 16,-3 75 0-16,3-65 0 16,0 0-62-16,1 4-78 15,2-3-141-15</inkml:trace>
  <inkml:trace contextRef="#ctx0" brushRef="#br0" timeOffset="41502.75">17579 7114 284 0,'0'0'60'0,"0"0"46"15,0 0-18-15,0 0-34 16,0 76 0-16,0-65-40 16,0 1-14-16,0-2-14 15,0 2-44-15,0 2-112 16</inkml:trace>
  <inkml:trace contextRef="#ctx0" brushRef="#br0" timeOffset="41681.78">17578 7451 200 0,'0'0'168'0,"0"0"-68"15,0 0-16-15,0 0-22 16,0 0-18-16,0 0-28 15,-6 75-16-15,6-67-6 16,0 0-4-16,0 0-76 16,0 1-126-16</inkml:trace>
  <inkml:trace contextRef="#ctx0" brushRef="#br0" timeOffset="41867.87">17563 7707 148 0,'0'0'126'0,"0"0"-46"16,0 0-26-16,0 0 6 15,0 0-8-15,0 0-48 16,-6 55-4-16,6-47-40 16,-1 2-30-16,-1 0-90 15</inkml:trace>
  <inkml:trace contextRef="#ctx0" brushRef="#br0" timeOffset="42051.43">17536 7950 286 0,'0'0'104'0,"0"0"-22"15,0 0-24-15,0 0 48 0,0 0-54 16,0 0-26-16,-7 66-26 15,5-62-6-15,1 1-60 16,1-2-118-16</inkml:trace>
  <inkml:trace contextRef="#ctx0" brushRef="#br0" timeOffset="42780.75">17602 8369 336 0,'0'0'120'0,"0"0"-18"16,0 0 30 0,0 0-22-16,-3 81-22 0,-5-49-22 15,1 0-36 1,-1-3-6-16,2-4-2 0,-1-6-4 16,1-1-14-16,0-5-2 15,0-6-2-15,3-3-6 16,0-3-30-16,3-1-106 15,0 0-144-15</inkml:trace>
  <inkml:trace contextRef="#ctx0" brushRef="#br0" timeOffset="47097.06">17335 8938 268 0,'0'0'58'0,"0"0"-22"16,0 0 20-16,0 0 32 16,0 0-16-16,0 0-28 15,0 0 10-15,0 0 6 16,-5-1 4-16,-1 4-12 16,-4 4-4-16,-4 4-16 15,-3 2-8-15,-3 2 32 16,-2 3-14-16,1-1-30 0,1-2-6 15,0 0 4-15,2-2-10 16,3-1-2-16,0-2-20 16,6 2-26-16,3-4-14 15,0-1-54-15,4 2-54 16,-4-1 8-16,5 1-38 16</inkml:trace>
  <inkml:trace contextRef="#ctx0" brushRef="#br0" timeOffset="47530.5">16887 9366 51 0,'0'0'353'0,"0"0"-261"15,0 0-28-15,0 0-12 16,0 0 20-16,0 0-48 16,-84 50-14-16,61-34-8 15,-1-2-2-15,-1 2-18 16,3-4-44-16,-1 4-26 15,2-2 6-15,3 0-96 16</inkml:trace>
  <inkml:trace contextRef="#ctx0" brushRef="#br0" timeOffset="47878.1">16483 9666 316 0,'0'0'102'15,"0"0"-88"-15,0 0 40 16,0 0 44-16,0 0-34 16,0 0-30-16,-75 77-26 15,59-62-6-15,4 0 6 16,-3-1-8-16,3-1-2 16,4-4-26-16,1-3-40 15,3 1-92-15,2-4-198 16</inkml:trace>
  <inkml:trace contextRef="#ctx0" brushRef="#br0" timeOffset="48514.81">15955 9985 228 0,'0'0'324'0,"0"0"-268"16,0 0 8-16,0 0 8 15,0 0 6-15,0 0-20 16,-91 36-24-16,71-20-28 16,-2 0-6-16,-2 1-6 15,2 3-58-15,-2 0-82 0,-2 0-36 16,1 3-104-16</inkml:trace>
  <inkml:trace contextRef="#ctx0" brushRef="#br0" timeOffset="48739.64">15573 10245 296 0,'0'0'176'0,"0"0"-96"0,0 0-10 16,0 0 20-16,0 0-40 16,0 0-20-16,-26 14-28 15,16-2-4 1,-2-1 0-16,0 0-102 0,2 0-62 16,-2 1-62-16</inkml:trace>
  <inkml:trace contextRef="#ctx0" brushRef="#br0" timeOffset="48948.13">15280 10499 88 0,'0'0'302'0,"0"0"-284"16,0 0-2-16,0 0-2 15,0 0 14-15,0 0-22 16,-77 67-6-16,60-49-6 16,-1 2-54-16,-4 2-110 15</inkml:trace>
  <inkml:trace contextRef="#ctx0" brushRef="#br0" timeOffset="49144.14">14925 10830 446 0,'0'0'4'0,"0"0"-2"0,0 0 32 16,0 0 38-16,0 0-50 16,0 0-22-16,-63 42-14 15,52-31-34-15,0 6-20 16,1 0-128-16</inkml:trace>
  <inkml:trace contextRef="#ctx0" brushRef="#br0" timeOffset="49300.12">14673 11068 116 0,'0'0'402'0,"0"0"-402"16,0 0 0-16,0 0 4 15,0 0 18-15,0 0-22 16,-79 50-76-16,66-35-152 16</inkml:trace>
  <inkml:trace contextRef="#ctx0" brushRef="#br0" timeOffset="49496.12">14401 11329 664 0,'0'0'0'0,"0"0"-42"15,0 0-54-15,0 0 88 16,0 0 8-16,-89 67 0 0,79-54-42 16,2 1-192-16,1 1-8 15</inkml:trace>
  <inkml:trace contextRef="#ctx0" brushRef="#br0" timeOffset="49645.27">14136 11629 530 0,'0'0'50'0,"0"0"-50"0,0 0-76 15,0 0 64-15,0 0 10 16,0 0-136-16</inkml:trace>
  <inkml:trace contextRef="#ctx0" brushRef="#br0" timeOffset="49827.16">13966 11857 614 0,'0'0'0'15,"0"0"-80"-15,0 0 16 16,0 0 64-16,0 0 38 0,0 0-38 16,-76 48-116-16,74-42-261 15</inkml:trace>
  <inkml:trace contextRef="#ctx0" brushRef="#br0" timeOffset="49969.57">13832 12023 592 0,'0'0'0'16,"0"0"-2"-16,0 0-12 15,0 0 14-15,0 0 0 16,0 0-64-16,-75 70-206 16</inkml:trace>
  <inkml:trace contextRef="#ctx0" brushRef="#br0" timeOffset="50134.31">13628 12273 604 0,'0'0'0'0,"0"0"-14"16,0 0-58-16,0 0 72 15,0 0-6-15,0 0-100 16,-53 53-198-16</inkml:trace>
  <inkml:trace contextRef="#ctx0" brushRef="#br0" timeOffset="50315.34">13432 12567 552 0,'0'0'14'16,"0"0"-14"-16,0 0-56 15,0 0 50-15,0 0 6 16,0 0 0-16,-52 80-78 16,43-55-112-16,0 2 11 15</inkml:trace>
  <inkml:trace contextRef="#ctx0" brushRef="#br0" timeOffset="50490">13250 12987 608 0,'0'0'74'0,"0"0"-74"0,0 0-12 15,0 0 12-15,-45 76 0 16,40-60-8-16,0-1-52 16,2 2-136-16,1-2-36 15</inkml:trace>
  <inkml:trace contextRef="#ctx0" brushRef="#br0" timeOffset="50653.73">13206 13326 504 0,'0'0'56'0,"0"0"-46"16,0 0-10-16,0 0 2 15,-25 85 2-15,24-67-4 16,-1 4-24-16,1-1-108 15,1-3-88-15</inkml:trace>
  <inkml:trace contextRef="#ctx0" brushRef="#br0" timeOffset="50829.4">13135 13780 434 0,'0'0'106'15,"0"0"-106"-15,0 0-86 16,0 0 48-16,0 0 38 16,0 0 24-16,0 67-24 15,10-57-292-15</inkml:trace>
  <inkml:trace contextRef="#ctx0" brushRef="#br0" timeOffset="51007.71">13180 14030 550 0,'0'0'72'0,"0"0"-72"15,0 0-4-15,0 0 4 16,0 0 2-16,0 0 26 16,33 53-28-16,-23-47-36 15,3-2-80-15,-1-2-116 16</inkml:trace>
  <inkml:trace contextRef="#ctx0" brushRef="#br0" timeOffset="51147.8">13374 14095 524 0,'0'0'0'0,"0"0"-46"0,0 0-28 15,0 0 74-15,0 0 0 16,0 0-38-16,14-30-176 15</inkml:trace>
  <inkml:trace contextRef="#ctx0" brushRef="#br0" timeOffset="57686.28">13664 13978 352 0,'0'0'52'16,"0"0"8"-16,0 0 24 15,0 0-4-15,0 0-18 16,0 0-24-16,0 0-14 16,0 0 24-16,11-5 20 15,0-3-12-15,0-1-24 16,1-2-8-16,5-2-8 15,-1-5-8-15,5-3-4 16,2-2 2-16,5-2 6 0,-3-2 0 16,4-1 14-16,-4 2-6 15,0 4-2-15,-1-1-4 16,-6 1-10-16,1 7-4 16,-6-2 2-16,-2 6-2 15,-2 4 0-15,-4 4 0 16,-4 2 2-16,1 0-2 15,-2 1-2-15,0 0 2 16,1 0 0-16,1-1-2 16,-1 1 2-16,2-2-2 15,1 2 2-15,-1 0 0 16,-1-2 0-16,-1 2-2 16,-1 0-2-16,2 0-2 15,-2 0-2-15,0 0 6 16,2 0 0-16,-2 0 2 0,0 0 0 15,0-2 0-15,0 2 0 16,1 0 0-16,1 0 0 16,-1-2 0-16,2 1 2 15,0 0-2-15,2-5 2 16,2 2 2-16,-1-3-4 16,0-2 0-16,1 1 0 15,0-3 0-15,1 1 2 16,3 1-2-16,-2-1 2 15,1 3-2-15,-1-1 2 0,-3 0-2 16,1 0 0 0,1-4 0-16,4 2 0 0,-3-4 0 15,3 4 0 1,-6 2 0-16,1 1 0 0,-1 2-2 16,-1 0 2-16,0 1 0 15,0 1 0-15,-3 1 0 16,0 2 0-16,2-2 0 15,-3-1 0-15,4-1 0 16,-1-4 0-16,5 0 0 16,-2-2-2-16,2 0 2 15,0 2 0-15,-3 1-6 0,0 0 6 16,-3-1-2 0,2 1 2-16,-2-3-4 0,1 2 4 15,2 2 0-15,-2-3 0 16,1 1 0-16,1-2-2 15,2 0 2-15,-1 1 0 16,-1 1 0-16,-2 0 0 16,1 1 0-16,-1-3 0 15,3 0 0-15,-1-3 0 16,1 0 0-16,0-1 0 16,2 1 0-16,0 1 0 15,-1 1 0-15,1-1 0 16,-3 2 0-16,1 2 0 15,-1 1 0-15,-3-1 0 16,3 1 0-16,-2-1 0 0,4-3 0 16,-2-2 0-16,1-2 0 15,1-1 0-15,2-1 0 16,-3 3 0-16,1-3 0 16,1 5 0-16,-4-3 0 15,5 5 0-15,-5 0 0 16,0 2 0-16,0 1 0 15,-2 3 0-15,3 0 0 16,-3-1 0-16,0 2 0 16,1-6 0-16,2 1 2 15,0-2-2-15,3-3 0 16,0 3 0-16,-4-2 0 16,4 0 0-16,-2-1 0 15,2-4 0-15,0 2 0 16,-1 2 0-16,2-2 0 15,-5 1 0-15,2 1 0 0,2 0 0 16,1 2 0-16,-2 1 0 16,-2 1 0-16,0-1 2 15,-1 5-2-15,0-1 0 16,-4 2 0-16,2 1 0 16,-1-1 0-16,1-2 0 15,0-3 2-15,0 3-2 16,4-3-2-16,1 1 2 15,2-2 2-15,-1 0-2 16,0-3 0-16,0 3 0 16,-1-1 0-16,1 3 0 15,-1-2 0-15,-2-1 2 16,2 1-2-16,0 0 4 0,-1 1-4 16,-1-1 0-16,1 2 0 15,-1-1 0-15,0 1 0 16,0 0 0-16,-2 4 2 15,1-4-2-15,1 0 0 16,2 0 2-16,0-4-2 16,0 2 2-16,1-1-2 15,1 1 0-15,-1 0 0 16,-1 2 0-16,-1 2 0 0,0 1 0 16,-2-1 0-16,0-1 0 15,4-1 0-15,-2 0 0 16,3-2 0-16,1 0 4 15,4-4-4 1,-3 1 0-16,2 2 0 0,0 0 0 16,-2 0 0-16,1 1 0 15,-2-2 0-15,1 2 2 16,1 0-2-16,-2 1 2 16,2-2-2-16,-2 1 0 15,-1-1-2-15,2 1 2 16,-2-2 0-16,3 1 0 15,-2-1 0-15,1 0 0 16,1 0 0-16,0 0-2 0,0-1 2 16,-1 2 0-16,0-1 0 15,3 0 0-15,-5 1 0 16,2-3 0-16,0 4-4 16,0 2 4-16,3-4 0 15,0 1 0-15,1 1 0 16,0-2 0-16,2 0-2 15,-1-1 2-15,1 2 0 16,0-1-2-16,-5 2 2 16,-1 1 0-16,1 0 0 15,-3-1 0-15,-1-1 0 16,4 1-2-16,-1-1 2 16,3 1 0-16,-3 0 0 15,-2-1 0-15,4 1-4 16,-5-2 4-16,2 4 0 15,0-3 0-15,-2 1-2 0,3-2 2 16,-3-2-2-16,3 3 2 16,-1-3 0-16,0 3 0 15,1-1 0-15,-2 2 0 16,-1 1 0-16,0-1-2 16,0 0 2-16,0 2 0 15,-3-1 2-15,2 2-2 16,-1-2 0-16,-1 1 0 0,2-2 0 15,-1 1 0-15,-1 1 0 16,1 2 0 0,-1-1 0-16,0 0 0 15,0-1 0-15,3 1 0 16,-3 0 0-16,2 1 0 0,-4-1 0 16,2 3 0-16,1-2 0 15,-2 1 0-15,1 0 0 16,-3 0 0-16,2-2 0 15,1-1 0-15,1 0 0 16,2 0 0-16,-2 0 0 16,1 0 0-16,-1 2 0 15,-2 1 0-15,1-2 0 16,-2 3 0-16,1-2 0 16,1-1 0-16,1 2 0 0,-2-4 0 15,2 2 0-15,-1 0 0 16,0 1 0-16,1 1 0 15,-1 0 0-15,-1-2 0 16,1 2 2-16,0-3-4 16,3 1 4-16,0-2-4 15,-2 0 2-15,3 2 0 16,-1 0 2-16,1 2-2 16,-3-2 0-16,0 1 0 15,-1-2 0-15,0 2 0 16,-1 0 0-16,1 0 2 15,0-1-4-15,-3 4 4 16,-2-2-4-16,2 0 4 0,0 1-2 16,0-1 0-16,2-1 0 15,-2 1 4-15,0 0-4 16,0 3-4-16,1-3 4 16,-2 0 0-16,5 0 0 15,-2 0 0-15,-1 0 4 16,1 0-4-16,-1 0 0 15,0 0 2-15,2-1-2 16,-1 0 0-16,1 2 0 16,0-3 0-16,-3 4 0 15,3-3 0-15,-3 4 0 16,-3-2 2-16,3 0-2 16,-2 0 0-16,4-2 0 15,-1 0 0-15,1 1 0 0,2-1 0 16,-4 0 0-1,1 0 0-15,1 2 0 0,-2 0 0 16,2-2 0-16,-2 3 0 16,0 0 0-16,0-2 0 15,0 1 2-15,1 1-2 16,-3-1 0-16,4 0 0 16,-2-1 0-16,1-2-2 15,0 2 2-15,2-1 2 16,-2 2-2-16,-1-1 0 15,0 0 4-15,-2 4-4 0,1-3 0 16,1-1-4 0,-2 1 4-16,2-3 4 0,0 1-4 15,0 0 0-15,2 1 0 16,0 0-4-16,-2 2 4 16,2-2 0-16,-2 4 0 15,-1-2 0-15,-1 2 0 16,0 1 0-16,1-2 4 15,0 0-4-15,-1 0 0 16,1 0-4-16,1 0 4 16,-2-2 0-16,5 1 0 15,-3-2 0-15,1 3 0 0,-1-3 4 16,0 4-8 0,0 1 8-16,-3 0-4 0,0-2 0 15,2 2 2-15,-2 0-2 16,0 0 0-16,0 0 0 15,0-1 4-15,0 0-4 16,0 1 2-16,0-2 0 16,0 2 0-16,0-1-2 15,0-1 4-15,0 2-2 16,0-1 0-16,0 1 4 16,0-2 0-16,0 2-2 15,0-2 2-15,-2 2-2 16,-1 0 0-16,-1 0-2 15,-2 0 2-15,-7 0-4 16,-3 0 8-16,-1 2-6 0,-1 6-2 16,-3 2 0-16,2 0 0 15,-1 0 0-15,4 2 2 16,1-1 2-16,0-1-2 16,4-1 2-16,2-1 2 15,2-1 0-15,1-1 2 16,3-2 4-16,2-3-4 15,-1-1-2-15,2 0-6 16,0 0 2-16,0 0-4 16,0 0 4-16,9-9-2 15,9-8 2-15,0 2 0 16,3 0 0-16,-1-1-2 16,-1 2 0-16,0 2-2 15,-1 0 2-15,-2 6-2 16,0-2 2-16,-3 4 0 15,3 1 0-15,-6 1 0 0,1 2 0 16,2 0 0-16,-4 0 2 16,-2 14 0-16,4 7 4 15,-4 3 0-15,1 4 6 16,-2 1 4-16,-3-3 2 16,0-5-6-16,1-7-2 15,-2-6-10-15,-1-3 0 16,1-4-8-16,-2-1-8 15,1 0-18-15,1-9-40 16,-1-5-64-16,2 1-122 0,0 3-166 16</inkml:trace>
  <inkml:trace contextRef="#ctx0" brushRef="#br0" timeOffset="65651.42">16631 10823 362 0,'0'0'106'16,"0"0"2"-16,0 0 24 15,0 0 6-15,0 0-46 16,0 0-48-16,0 0-10 15,-2-2 2-15,7 2-2 0,6 0 0 16,1 0-4-16,1 0-20 16,4 0-2-16,4 0-2 15,3-2-4-15,1-1-2 16,2 1 0-16,-3-1-10 16,0 0-18-16,-3 2-32 15,0 1-70-15,-2 0-76 16,-4 0-84-16,0 0-90 15</inkml:trace>
  <inkml:trace contextRef="#ctx0" brushRef="#br0" timeOffset="65840.95">17102 10790 278 0,'0'0'90'16,"0"0"-20"-16,0 0 8 0,0 0-10 15,0 0-6-15,0 0-20 16,85 0-28-16,-75 0-14 16,1 0-10-16,-1 0-34 15,4 0-30-15,0 0-98 16,3 0-193-16</inkml:trace>
  <inkml:trace contextRef="#ctx0" brushRef="#br0" timeOffset="65978.48">17405 10782 164 0,'0'0'54'0,"0"0"-22"16,0 0 22-16,0 0 2 15,0 0-22-15,0 0-34 16,34-2-6-16,-25 0-22 16,-1 2-80-16</inkml:trace>
  <inkml:trace contextRef="#ctx0" brushRef="#br0" timeOffset="66148.5">17608 10792 416 0,'0'0'26'0,"0"0"18"16,0 0 20-16,0 0-22 0,0 0-14 15,0 0-28-15,16 5-20 16,-4-7-88-16,3-5-106 15</inkml:trace>
  <inkml:trace contextRef="#ctx0" brushRef="#br0" timeOffset="66347.97">17831 10778 190 0,'0'0'56'0,"0"0"8"16,0 0 30-16,0 0 24 15,0 0-26-15,0 0-36 0,32 7-42 16,-26-5-14-16,1-2 14 16,2 1-14-16,-1-1-22 15,1 0-10-15,2 2-12 16,-3-2-98-16,1 0-246 16</inkml:trace>
  <inkml:trace contextRef="#ctx0" brushRef="#br0" timeOffset="67466.34">18108 10800 434 0,'0'0'90'0,"0"0"-20"0,0 0 34 15,0 0-38-15,0 0-12 16,0 0-48-16,53-6-6 16,-38 2-48-1,2-1 6-15,-1 0-50 0,3 0-44 16,-1 2-154-16</inkml:trace>
  <inkml:trace contextRef="#ctx0" brushRef="#br0" timeOffset="67638.31">18459 10780 322 0,'0'0'68'0,"0"0"-16"0,0 0 44 16,0 0-14 0,0 0-34-16,0 0-48 0,33-10-12 15,-27 2-44-15,0 3-74 16,3 2-192-16</inkml:trace>
  <inkml:trace contextRef="#ctx0" brushRef="#br0" timeOffset="67792.82">18601 10744 154 0,'0'0'118'0,"0"0"-16"16,0 0 4-16,0 0-10 16,0 0-44-16,0 0-6 15,26 12-26-15,-25-12-6 16,1 0-14-16,2 0-4 15,2 0-58-15,3-8-76 0,0 2-126 16</inkml:trace>
  <inkml:trace contextRef="#ctx0" brushRef="#br0" timeOffset="67938.02">18754 10729 114 0,'0'0'88'16,"0"0"10"-16,0 0-8 15,0 0-10-15,0 0-28 16,0 0-16-16,56 0-34 15,-51 0 8-15,-1 0-6 16,-1 0-4-16,4-3-40 16,1-3-62-16,1 2-112 15</inkml:trace>
  <inkml:trace contextRef="#ctx0" brushRef="#br0" timeOffset="68095.89">18982 10694 196 0,'0'0'72'0,"0"0"24"16,0 0-34-16,0 0-20 16,0 0-26-16,0 0-8 15,9 0-8-15,-6 0-60 16,1 0-92-16</inkml:trace>
  <inkml:trace contextRef="#ctx0" brushRef="#br0" timeOffset="68329.23">19158 10684 338 0,'0'0'42'16,"0"0"-28"-16,0 0 20 15,0 0 6-15,0 0-30 16,0 0-10-16,28 0-18 16,-20 0-8-16,-1 0-10 15,0 0-48-15,0 0-215 0</inkml:trace>
  <inkml:trace contextRef="#ctx0" brushRef="#br0" timeOffset="68492">19273 10695 202 0,'0'0'2'0,"0"0"-2"16,0 0-58-16,0 0-55 15</inkml:trace>
  <inkml:trace contextRef="#ctx0" brushRef="#br0" timeOffset="69565.7">19262 10705 74 0,'0'0'98'16,"0"0"34"-16,0 0-12 15,0 0-28-15,0 0-18 16,0 0 12-16,-16 7 2 16,11-7-22-16,-1 2-28 15,0 0-12-15,-5 2-16 16,0 1-10-16,0 0-6 0,-2 1-52 15,0 2-14-15,-2 0-54 16,0 2 34-16,-3 2-20 16,3 1-10-16,-1 0-110 15</inkml:trace>
  <inkml:trace contextRef="#ctx0" brushRef="#br0" timeOffset="69738.67">18961 10891 51 0,'0'0'161'0,"0"0"-81"0,0 0-8 15,0 0 16-15,0 0 24 16,0 0-30-16,-42 18 0 16,36-18-44-16,0 2-6 15,2-1-32-15,-4 2-2 16,0 0-78-16,-2 4-60 16,-1 1-68-16,-1 2-133 15</inkml:trace>
  <inkml:trace contextRef="#ctx0" brushRef="#br0" timeOffset="69880.31">18755 11017 288 0,'0'0'40'0,"0"0"-4"0,0 0-6 16,0 0 0 0,0 0-22-16,0 0-8 0,-22 5-14 15,17 0-30-15,2-2-44 16</inkml:trace>
  <inkml:trace contextRef="#ctx0" brushRef="#br0" timeOffset="70067.36">18637 11110 264 0,'0'0'128'15,"0"0"-88"-15,0 0 36 16,0 0 0-16,0 0-52 15,0 0-24-15,-43 18-46 0,34-10-40 16,-3 0 0-16,2 1-38 16,-3 0-66-16</inkml:trace>
  <inkml:trace contextRef="#ctx0" brushRef="#br0" timeOffset="70281.53">18434 11236 198 0,'0'0'136'16,"0"0"-126"-16,0 0 36 15,0 0 62-15,0 0-22 16,0 0-80-16,-19 4-6 16,19-4-6-16,-2 0-4 15,-2 0 0-15,2 3-56 0,-3 1 28 16,1 0 2-16,-3 0-72 15,4 0-155-15</inkml:trace>
  <inkml:trace contextRef="#ctx0" brushRef="#br0" timeOffset="70528.97">18434 11236 314 0</inkml:trace>
  <inkml:trace contextRef="#ctx0" brushRef="#br0" timeOffset="70612.02">18434 11236 314 0,'-75'47'26'0,"68"-44"34"0,-2 6 8 0,2-3-6 15,-2-1-46-15,3 0-16 0,3-1-12 16,0-3-22 0,0 1-46-16,1-1-98 0</inkml:trace>
  <inkml:trace contextRef="#ctx0" brushRef="#br0" timeOffset="70795">18302 11329 330 0,'0'0'36'0,"0"0"6"15,0 0 4-15,0 0 18 16,0 0-34-16,0 0-30 15,-25 22-2-15,25-20-46 0,0 0-42 16,0 1-122-16</inkml:trace>
  <inkml:trace contextRef="#ctx0" brushRef="#br0" timeOffset="70997.58">18227 11436 328 0,'0'0'76'0,"0"0"-72"16,0 0 26-16,0 0 38 16,0 0-24-16,0 0-42 15,-15 11-2-15,11-8-12 16,2 1 10-16,-2 0 0 16,1 1-26-16,-1-2-16 15,0 2-6-15,1 1-106 0</inkml:trace>
  <inkml:trace contextRef="#ctx0" brushRef="#br0" timeOffset="71178.17">18227 11436 292 0,'-73'81'46'16,"67"-76"4"-16,1-2 28 15,2-2 32-15,0 2-72 16,2-1-38-16,-1 0-12 0,2 2-40 15,-1 2-18-15,-1 1-66 16,-1 2-74-16</inkml:trace>
  <inkml:trace contextRef="#ctx0" brushRef="#br0" timeOffset="71337.61">18060 11691 3 0,'0'0'201'15,"0"0"-141"-15,0 0-6 16,0 0-28-16,0 0-10 16,-39 77-16-16,35-65-34 15,-1-1-40-15,0 1-12 0,2-3 40 16</inkml:trace>
  <inkml:trace contextRef="#ctx0" brushRef="#br0" timeOffset="71516.12">17933 11987 548 0,'0'0'0'16,"0"0"0"-16,0 0 0 16,0 0-10-16,0 0 6 15,0 0-46-15,-13 48-66 16,13-39 6-16,0 1-10 15</inkml:trace>
  <inkml:trace contextRef="#ctx0" brushRef="#br0" timeOffset="71714.14">17930 12130 29 0,'0'0'149'0,"0"0"-11"16,0 0-26-16,0 0-10 16,0 0-34-16,0 0 2 15,0 80 8-15,0-75-38 16,0 1-26-16,0-1-8 15,0-1-2-15,0 4-4 16,0-3 0-16,0 0-10 16,0 0-52-16,0 0-12 15,3-3-6-15,4 1-24 16,2-3-140-16</inkml:trace>
  <inkml:trace contextRef="#ctx0" brushRef="#br0" timeOffset="72161.5">18014 12318 506 0,'0'0'112'16,"0"0"-80"-16,0 0 10 16,0 0 34-16,0 0-4 15,0 0-52-15,20 46-20 16,-12-43-4-16,-2-1-30 16,4-2-2-16,1 0-16 15,-1 0-6-15,3 0-16 16,1 0-62-16,-2 0-24 0,1 0 50 15,-1 0 42-15,-1 0 68 16,-2 0 34-16,0 4 42 16,-2-3 28-1,2 2-8-15,0-1 2 0,0-2-26 16,1 0-10-16,1 0-18 16,-1 0-28-16,4-8-12 15,-2 3-4-15,-1 0 0 16,2-1-20-16,-3 0-44 15,5 2-10-15,-2-2-24 16,-1 4-4-16,-1 1 38 16,-4 1 14-16,-1 0 50 15,1 0 34-15,-1 0 20 0,-2 0-16 16,0 0-2 0,1 0 6-16,-1 0-4 0,3 0-24 15,-1 0-10-15,-1 0-4 16,4 0 0-16,0 0-10 15,-2-3-56-15,2-4-104 16</inkml:trace>
  <inkml:trace contextRef="#ctx0" brushRef="#br0" timeOffset="72346.53">18531 12290 210 0,'0'0'314'0,"0"0"-298"16,0 0-4-16,0 0 22 15,0 0 36-15,0 0-38 0,41-29-32 16,-27 21 0-16,-2 1-12 16,2 0-28-16,-3 1-26 15,0 2-40-15,0-1 16 16,-1 3-98-16</inkml:trace>
  <inkml:trace contextRef="#ctx0" brushRef="#br0" timeOffset="72500.25">18694 12222 100 0,'0'0'180'0,"0"0"-68"0,0 0 2 16,0 0-34-16,0 0-2 16,0 0-44-16,13 0-12 15,-11 0-14-15,5 0-8 16,-1 0-20-16,3-4-62 16,3 0-34-16,-1 0-66 15,1 1-76-15</inkml:trace>
  <inkml:trace contextRef="#ctx0" brushRef="#br0" timeOffset="72647.03">18824 12201 198 0,'0'0'94'16,"0"0"-48"-16,0 0-10 15,0 0-4-15,0 0-32 16,0 0 8-16,8-4-8 16,-5 3 6-16,1-4-6 15,3 5-6-15,1-3-28 16,0 2-22-16,-2 1-66 0</inkml:trace>
  <inkml:trace contextRef="#ctx0" brushRef="#br0" timeOffset="72900.62">18961 12190 302 0,'0'0'36'0,"0"0"-32"0,0 0-4 15,0 0-2-15,0 0-10 16,0 0-2-16,39 3-124 15</inkml:trace>
  <inkml:trace contextRef="#ctx0" brushRef="#br0" timeOffset="73070.42">19086 12201 246 0,'0'0'98'0,"0"0"-62"16,0 0 12-16,0 0 0 15,0 0-4-15,0 0-20 0,15 6-24 16,-8-6-10-16,-1 0-34 16,2 0-72-16,1 0-116 15</inkml:trace>
  <inkml:trace contextRef="#ctx0" brushRef="#br0" timeOffset="73217.38">19086 12201 162 0,'85'21'114'16,"-83"-17"-12"-16,-2 0-20 15,0 0 14-15,1 0-30 16,-1-2-14-16,0-1-38 16,0 2-14-16,0 1-16 15,0-1-54-15,0 2-38 16,0 0-20-16,0 0-58 16</inkml:trace>
  <inkml:trace contextRef="#ctx0" brushRef="#br0" timeOffset="73395.98">19158 12315 78 0,'0'0'352'16,"0"0"-328"-16,0 0 28 15,0 0 2-15,0 0-6 16,0 0-36-16,-39 22-12 16,30-16-50-16,0 0-12 15,0 0 8-15,2 2-40 16,-1-2-50-16,-1 1 28 0</inkml:trace>
  <inkml:trace contextRef="#ctx0" brushRef="#br0" timeOffset="73588.57">18943 12469 468 0,'0'0'88'0,"0"0"-88"16,0 0 0-16,0 0 16 15,0 0 0-15,0 0-16 16,-81 29-18-16,70-24-32 16,-1 3 38-16,-3 0-50 15,1 2-54-15,-2 0-36 16,2 0 70-16</inkml:trace>
  <inkml:trace contextRef="#ctx0" brushRef="#br0" timeOffset="73751.64">18686 12616 316 0,'0'0'72'0,"0"0"16"16,0 0-2-16,0 0-4 16,0 0 8-16,0 0-38 15,-78 38-44-15,67-34-6 16,0 2-2-16,0-2 0 16,2 2-14-16,-1-2-34 15,0 3-80-15,3 0-142 16</inkml:trace>
  <inkml:trace contextRef="#ctx0" brushRef="#br0" timeOffset="74092.17">18479 12789 496 0,'0'0'166'0,"0"0"-158"16,0 0-8-16,0 0 66 15,0 0 22-15,0 0-68 16,-85 59-20-16,81-54-34 15,-1 0 0-15,1 1-30 16,-3 2-48-16,3-2 42 16,-3 3 50-16,1-2 10 15,1-1 8-15,1 2 2 16,-1-1 6-16,-1 0-2 16,-3 1-4-16,-1 1 0 15,-2 0-54-15,-1 1-44 16,-3 3 34-16,-3 1 44 15,0 1 20-15,-1-2 80 0,1-1 0 16,2-1 4-16,3 0-26 16,2-3-48-16,2 1-10 15,1 0-38-15,4 4-66 16,0-3-36-16</inkml:trace>
  <inkml:trace contextRef="#ctx0" brushRef="#br0" timeOffset="74281.57">18040 13233 356 0,'0'0'208'0,"0"0"-198"16,0 0 0-16,0 0 56 15,0 0 38-15,0 0-104 16,-68 31-8-16,65-29-124 15,1 1-28-15,-2 1-142 16</inkml:trace>
  <inkml:trace contextRef="#ctx0" brushRef="#br0" timeOffset="74477.53">17826 13382 608 0,'0'0'124'0,"0"0"-120"0,0 0 4 16,0 0 74-16,-82 31-8 16,70-27-62-16,2-2-12 15,2 0-52-15,0 1-14 16,4 0-128-16,2 1-234 16</inkml:trace>
  <inkml:trace contextRef="#ctx0" brushRef="#br0" timeOffset="74647.5">17667 13483 560 0,'0'0'2'15,"0"0"-2"-15,0 0 0 16,0 0 14-16,0 0-14 16,0 0-2-16,-79 31-52 15,72-26 32-15,2 0 2 16,-2 3-88-16,-2-1-160 15</inkml:trace>
  <inkml:trace contextRef="#ctx0" brushRef="#br0" timeOffset="74802.95">17424 13661 754 0,'0'0'10'15,"0"0"-10"-15,0 0 0 16,0 0 18-16,0 0 6 15,0 0-24-15,-61 23-98 0,52-20-12 16,-1 4 30-16,-1 0-180 16</inkml:trace>
  <inkml:trace contextRef="#ctx0" brushRef="#br0" timeOffset="74980.1">17205 13790 280 0,'0'0'188'0,"0"0"-188"0,0 0 0 15,0 0 14 1,0 0 40-16,-91 63-10 0,78-53-24 16,1-1-14-1,4 1-12-15,-2-2-2 0,2 1-104 16,2 2-28-16,2-5-52 16</inkml:trace>
  <inkml:trace contextRef="#ctx0" brushRef="#br0" timeOffset="75101.77">16985 13987 536 0,'0'0'44'0,"0"0"-44"15,0 0-70-15,0 0 52 16,0 0-8-16,0 0-142 16</inkml:trace>
  <inkml:trace contextRef="#ctx0" brushRef="#br0" timeOffset="75285.05">16819 14147 510 0,'0'0'182'0,"0"0"-174"16,0 0-4-16,0 0 12 15,0 0 8-15,0 0-24 16,-48 19-58-16,41-13-94 15,0-2 4-15,1 2-164 0</inkml:trace>
  <inkml:trace contextRef="#ctx0" brushRef="#br0" timeOffset="75484.45">16524 14291 200 0,'0'0'22'0,"0"0"100"16,0 0 14-16,0 0-30 15,0 0-22-15,0 0-52 16,-53 30-32-16,51-25-20 16,2 1-88-16,-1-1-76 15</inkml:trace>
  <inkml:trace contextRef="#ctx0" brushRef="#br0" timeOffset="75664.14">16339 14409 800 0,'0'0'0'0,"0"0"-86"16,0 0 78-16,0 0 8 15,0 0 46-15,0 0-46 16,-75 35-112-16,69-28-52 0,-2 0 108 15,-1 6-28-15,2-3-186 16</inkml:trace>
  <inkml:trace contextRef="#ctx0" brushRef="#br0" timeOffset="75800.92">16160 14554 614 0,'0'0'54'0,"0"0"-48"16,0 0-2-16,0 0 8 15,0 0-12-15,0 0-20 16,-44 42-126-16,42-38-104 16</inkml:trace>
  <inkml:trace contextRef="#ctx0" brushRef="#br0" timeOffset="76448.48">15612 14964 39 0,'0'0'349'0,"0"0"-293"16,0 0 58-16,0 0-22 16,0 0 58-16,0 0-48 15,-39-5-48-15,30 5-22 16,0 0-18-16,-3 8-8 0,-3 5 6 15,0 3-12-15,-3 1-46 16,0 3-50-16,0 0-54 16,1 2-70-16,3-2-88 15</inkml:trace>
  <inkml:trace contextRef="#ctx0" brushRef="#br0" timeOffset="76602.2">15353 15230 516 0,'0'0'90'16,"0"0"-84"-16,0 0 18 16,0 0 4-16,0 0 34 15,0 0-40-15,-73 53-22 16,69-47-54-16,-2 2-50 16,1 1-94-16</inkml:trace>
  <inkml:trace contextRef="#ctx0" brushRef="#br0" timeOffset="76749.82">15149 15474 188 0,'0'0'338'0,"0"0"-328"16,0 0 0-16,0 0-6 16,0 0 18-16,0 0-22 15,-64 37-86-15,51-24-228 16</inkml:trace>
  <inkml:trace contextRef="#ctx0" brushRef="#br0" timeOffset="76960.97">14849 15754 274 0,'0'0'226'0,"0"0"-226"15,0 0-74-15,0 0 8 16,0 0 48-16,0 0 14 16,-40 27 2-16,35-21-28 15,2 1-28-15,1 0-82 16</inkml:trace>
  <inkml:trace contextRef="#ctx0" brushRef="#br0" timeOffset="77096.7">14718 15892 188 0,'0'0'316'0,"0"0"-316"16,0 0-88-16,0 0 48 15,0 0 40-15,0 0 0 16,-60 67 0-16,54-56-222 16</inkml:trace>
  <inkml:trace contextRef="#ctx0" brushRef="#br0" timeOffset="77451.23">14557 16050 498 0,'0'0'0'0,"0"0"-16"0,0 0-216 15,0 0 232-15,-81 46 48 16,72-40 28-16,3 2-76 15,-1-2-10-15,2 3-10 16,1 1 18-16,1 1-6 16,-2 1-22-16,2 5 28 15,-1-1-2-15,-3 3-2 16,-1 2 6-16,0-2 0 16,1-1 4-16,-5-2 10 0,2 1 26 15,-2 0-4-15,1-1 10 16,-2 0-8-16,-3 1-22 15,0 1 4-15,0 0-14 16,3-2-6-16,-1 2 0 16,4-2-22-1,2-1-64-15,1-1-176 0</inkml:trace>
  <inkml:trace contextRef="#ctx0" brushRef="#br0" timeOffset="77613.1">14102 16726 468 0,'0'0'0'0,"0"0"-98"16,0 0-272-16</inkml:trace>
  <inkml:trace contextRef="#ctx0" brushRef="#br0" timeOffset="77761.42">14012 16873 112 0,'0'0'0'0</inkml:trace>
  <inkml:trace contextRef="#ctx0" brushRef="#br0" timeOffset="77913.09">13976 16988 136 0,'0'0'550'15,"0"0"-550"-15,0 0-124 16,0 0 52-16,0 0 64 0,0 0 2 15,-61 69-78 1,58-61-295-16</inkml:trace>
  <inkml:trace contextRef="#ctx0" brushRef="#br0" timeOffset="78041.42">13881 17150 432 0,'0'0'10'15,"0"0"-10"-15,0 0-100 16,0 0-126-16</inkml:trace>
  <inkml:trace contextRef="#ctx0" brushRef="#br0" timeOffset="78265.47">13672 17424 608 0,'0'0'0'0,"0"0"-188"16,0 0-46-16,0 0 234 16,0 0 102-16,0 0-84 15,-40 60-18-15,33-47 0 16,0-1-2-16,3-4-40 15</inkml:trace>
  <inkml:trace contextRef="#ctx0" brushRef="#br0" timeOffset="78451.16">13496 17704 622 0,'0'0'0'15,"0"0"-84"-15,0 0 70 16,0 0 14-16,-46 80 20 16,41-67-20-16,3 2-86 15,-1 0-134-15</inkml:trace>
  <inkml:trace contextRef="#ctx0" brushRef="#br0" timeOffset="78648.33">13427 17943 124 0,'0'0'160'16,"0"0"-18"-16,0 0-8 16,-43 90-16-16,30-62-32 15,2-6-28-15,5-4-32 16,1-2 8-16,3-5-8 16,2 1-20-16,0-2-6 15,0 3-12-15,0-2-94 16,0 3-58-16,6-1-68 0,-1-1-168 15</inkml:trace>
  <inkml:trace contextRef="#ctx0" brushRef="#br0" timeOffset="78842.58">13453 18386 592 0,'0'0'96'15,"0"0"-96"-15,0 0-128 16,0 0 124-16,0 0 8 16,0 0-4-16,-6 65 0 15,13-62-50-15,1 4-54 0,-1 0-112 16</inkml:trace>
  <inkml:trace contextRef="#ctx0" brushRef="#br0" timeOffset="79084.73">13596 18539 576 0,'0'0'0'16,"0"0"-54"-16,0 0 14 15,0 0 40-15,0 0 38 16,0 0-38-16,32 0-20 15,-19-5 4-15,-1-2 16 0,1-1-2 16,-1 2-24-16,3 4 0 16,-2 2 16-16,1 0-32 15,-1 0-110-15</inkml:trace>
  <inkml:trace contextRef="#ctx0" brushRef="#br0" timeOffset="79312.6">13856 18493 706 0,'0'0'80'0,"0"0"-80"16,0 0 0-16,0 0 8 16,0 0 24-16,0 0-10 15,29-8-22-15,-17 5-2 0,-1 0 0 16,-5-2-8-16,0 2-6 15,-2 0 8-15,0-4-24 16,0 0-26-16,-1 1-92 16,4 4-60-16</inkml:trace>
  <inkml:trace contextRef="#ctx0" brushRef="#br0" timeOffset="80161.05">14007 18411 74 0,'0'0'540'16,"0"0"-514"-16,0 0-16 16,0 0 28-16,0 0 88 15,0 0-72-15,-15 17-20 16,15-17-14-16,0 0 22 16,0 0 16-16,0 0-24 15,0 0-10-15,0 0-2 16,0 0-6-16,0 0-8 15,0 0-4-15,0 0 6 16,0-4-2-16,0 1 2 0,0 3-4 16,0 0 4-16,0 0-6 15,0 0-2-15,0 0 0 16,0 0 0-16,0 0-2 16,0 0-2-16,0 0 2 15,0 0-2-15,0 0-4 16,0 0-8-16,-1 1 12 15,-5 8-4-15,-1-2-10 16,-2 6-22-16,-3 4-18 16,0 3-6-16,-1 0-16 15,-1 3 50-15,0-7 16 16,3-4 12-16,2-4 0 16,3-1 2-16,4-4 2 15,0-3 10-15,-1 0 0 0,3 0-8 16,0 0 10-1,0 0-6-15,0 0 4 0,0-1 18 16,8-8 16-16,1-1-8 16,3-6-14-16,3-2-12 15,2-5-8-15,-1 2 0 16,2 0-6-16,-2-1 0 16,1 2 0-16,-4 1-8 15,-5 5-10-15,-2 5-12 16,-2 3-14-16,-4 4-28 0,0 2-46 15,0 0-76-15,-7 3-108 16</inkml:trace>
  <inkml:trace contextRef="#ctx0" brushRef="#br0" timeOffset="80397.35">13839 18531 818 0,'0'0'108'15,"0"0"-108"-15,0 0-52 16,0 0 52-16,0 0 54 16,0 0-24-16,42-80-18 15,-23 57-8-15,2 6 0 0,-7 2-4 16,1 5-2-16,-5 6-10 16,-5 0-4-16,-1 4-28 15,-4 0-50-15,0 0-76 16,-3 14 22-16,-10 2-156 15</inkml:trace>
  <inkml:trace contextRef="#ctx0" brushRef="#br0" timeOffset="80608.12">13839 18531 646 0,'-42'16'136'0,"42"-16"-126"15,0-4-6-15,0-8 36 16,9-8 26-16,8-1-24 15,1 0-20-15,3 0-14 0,1 4 0 16,-4 2-6-16,3 1-2 16,-9 6-10-16,-1 3-10 15,-4 2-22-15,-4 3-40 16,-2 0-104-16,-1 3-52 16,0 10-22-16</inkml:trace>
  <inkml:trace contextRef="#ctx0" brushRef="#br0" timeOffset="84889.28">13874 18513 112 0,'0'0'516'0,"0"0"-516"16,0 0-16-16,0 0 2 15,0 0 14-15,0 0 48 0,-11-2-26 16,14-1-6-16,2 2 26 15,-2-3-4-15,2 1-8 16,0 0-6-16,-1 1-6 16,1-1-8-16,-2-1-6 15,0-1-4-15,0 4 0 16,0-2-4-16,-3 3-2 16,3 0-2-16,-3-1 8 15,0 1 2-15,1 0 14 16,1 0 0-16,-1 0-6 0,2 0-4 15,0-4 8-15,3-2-2 16,3-1 2-16,0 0 2 16,-1 1-6-1,2-6 6-15,0 4 0 0,-1-4 0 16,2 0-6-16,-1 0-6 16,1 2 2-16,1-6 4 15,-1 5-2-15,0-1-2 16,-2 2 0-16,0 2-2 15,-3 1-2-15,-2 2 2 16,1-1 2-16,1-1 6 16,-1 3-2-16,-1-6 0 15,3 0 0-15,-1 2-2 0,-1 0-6 16,1 0 2 0,1-1-2-16,0-1 0 0,1-2-2 15,2 1 2-15,-2-2 0 16,1-1-2-16,0 4 2 15,0 0-2-15,0 0 0 16,-3 2 2-16,1 1-2 16,-1 0-2-16,1-1 2 15,0 2 2-15,0 0 0 16,1-2 4-16,2 3-6 16,-3-2 2-16,1 1 0 15,0-2-2-15,0-1 0 16,-3 2 2-16,-1-1 0 15,1 1 0-15,-2-1-2 16,1 3 0-16,2-3 2 0,-2-1-2 16,3 1 0-16,-3-2 0 15,2 2 2-15,1-2-2 16,-1 2 0-16,-1-1 0 16,-1 2 0-16,1-2 0 15,-1 2 4-15,4-1-2 16,-4 1 0-16,1-3 0 15,1 2 2-15,-2-2-2 16,2 2 2-16,1 1-2 16,-2-2 0-16,1 1 0 15,0 0 0-15,-1 1-2 16,2-3 2-16,-3 1 2 16,1 0-4-16,1-3 2 15,-2 2 4-15,1 2-2 16,1 0-4-16,-2-1 2 15,2 2-2-15,0-1 0 0,0-2 2 16,3-1-2-16,-3-1 2 16,2 0-2-16,-2 1 0 15,0-2 0-15,1-1 0 16,-1 2 0-16,-1 1 0 16,0 1 0-16,-2 2 2 0,2 3-2 15,-1-2 0 1,1 0 0-16,-2-2 2 0,1 2-2 15,2-2 0 1,-1-1 0-16,-1 0 0 0,2-2 0 16,-2 2 0-1,1-1 0-15,0 1 0 0,-1 2 0 16,1 2 0-16,-2 0 0 16,1 3 0-16,-1-2 0 15,-2 1 0-15,2 0-2 16,0 0 2-16,0-2 0 15,2-3 2-15,-1-1-2 16,1 0-2-16,4-1 2 16,-4 3 0-16,2-2 0 15,-3 3 0-15,2 0 0 16,-1 0 0-16,-1 1 2 16,-1-1-2-16,0 0-2 0,0 1 2 15,2-2 0-15,-2 2 0 16,0-2 0-16,1 0 0 15,0 0 0-15,1 1 0 16,-1 0 0-16,1 0 0 16,-2 2 0-16,2-3 0 15,-3 3 2-15,1-1-2 16,0-1 0-16,-1 0 0 16,1-3 0-16,0 0 0 15,1-2 0-15,-1 2 0 16,3 0 0-16,-1 2 0 15,-1 2-2-15,0-1 2 0,-1 2 2 16,2-2-2-16,0 0 2 16,-1-1-2-16,3-1 0 15,-1 0 0-15,2-1-2 16,-2 0 2-16,3 0 0 16,-2 0 0-16,-1 0 0 15,2 0 0-15,-4-1 0 16,5-2 0-16,-3 1 2 15,-1 0-2-15,0 2 0 16,2 2 0-16,-3 2-2 16,2-2 2-16,-1 0 0 15,0 1 0-15,1-1 0 16,2 1 0-16,1-1 0 16,-2-2 0-16,1 0 0 15,-2 0 0-15,4 0 0 16,-2 0 0-16,-1 2 0 15,-1-2 0-15,1 0 0 0,1 1 0 16,-2 1 0-16,-2 0 0 16,1 1 0-16,2-1 0 15,-3 3 2-15,1-2-2 16,0-1 0-16,1 0 0 16,1-2 4-16,2 2-4 15,-3 0 0-15,3-2 0 16,-3 1 0-16,3 0 0 0,-2 0 0 15,2 0 0-15,2-1 2 16,-1 2-2 0,1-3 0-16,0-1 0 15,0 3 0-15,1-6 0 0,1 5 0 16,-1-3 0 0,2 1-2-16,-5 2 2 0,1 0 0 15,0-1 0-15,-1 1 2 16,1-1-2-16,-3 0-2 15,2-1 2-15,1-1 0 16,-2-2 0-16,4 2 0 16,-3 2 0-16,-3 0 0 15,1 3-4-15,0 1 4 16,-2 1 0-16,-2 0 0 0,0 3 0 16,0 0 0-16,2-4 0 15,-1 0 0-15,2-1 0 16,0-1 0-16,0 1 0 15,0-2 0 1,0 0 0-16,3 0 0 0,-6-1 0 16,4 1 0-16,-2 1 0 15,1 3 0-15,-3-2 0 16,4 1 0-16,-3-1 0 16,1 0 0-16,1-2 0 15,0-2 0-15,1 2 0 16,-1 2 0-16,-1 1 0 15,-1 0 0-15,1 1 0 0,0 0 0 16,0 0 0-16,1-1 0 16,2-2 0-16,-2 1 0 15,1 0 0-15,0-1-2 16,0-1 2-16,0 0 0 16,-1 0 0-16,3 0 0 15,-2-1 0-15,1 0 0 16,5-2 0-16,-4-1 0 15,0 6 0-15,0 1-2 16,0-1 2-16,-1 1 2 16,1-1-2-16,-1 0 0 15,1-2 0-15,0 2 2 16,1-1-2-16,0 0 0 16,0-1 0-16,1-1 0 15,-1 1 0-15,1 0 0 16,-2 3 0-16,-1 1 0 15,0-3 4-15,-1 3-4 0,4-4 0 16,-2-2 0-16,3 0 0 16,-1-2-4-16,2 2 4 15,-4-2 4-15,2 6-4 16,-3-2 0-16,0 2 0 16,1 1 0-16,-3-3-4 15,4 2 4-15,-1-2 0 16,1 0 0-16,-1 1 0 0,-1 0 0 15,-1 2 0-15,0 2 0 16,-1 1 0-16,-1 0 0 16,-1-1 0-1,2 0 0-15,2-3 0 0,1-2 0 16,1 1 0-16,2-1 0 16,-4 2 0-16,2 0 0 15,-1 2 4-15,0 1-4 16,0-1 0-16,0-1 0 15,3 2 0-15,0-5 0 16,1 2 0-16,1 0 0 16,-2-2 2-16,2 2-2 15,-2-2 0-15,0 1 0 16,-4 2 0-16,1 1 0 0,0 0 4 16,-1-2-4-16,3 3 0 15,-2-2 0-15,4 1 2 16,1-4-2-16,1 0 0 15,0 0 0-15,1 1 0 16,-1-1 0-16,3 0 0 16,0 0 0-16,1-1 0 15,2 1 2-15,-1-1-2 16,3-1 0-16,-2 1 0 16,-4 0 2-16,-1 0-4 15,-2-1 2-15,0 0 0 16,-2-1 0-16,3-2 0 15,-1-3 0-15,-3 2 0 16,1 3 0-16,-1-1 0 0,-1 0-2 16,0 2 2-16,1 1 0 15,0 0 0-15,-1 1-2 16,-1-1 4-16,0-2-4 16,3 1 2-16,-3 4 0 15,0-1 0-15,1 3 0 16,-4 0 0-16,3-2 0 15,2 2 0-15,-4-2 0 16,4-2 0-16,2-3 0 16,-1-1 0-16,4-2 0 15,-1 0-4-15,2 0 4 16,-3 2-2-16,3 0 2 16,0-3 0-16,0 4 0 15,0-4 2-15,1 3-2 16,-2-4 0-16,4 2 0 0,-4 0 0 15,0 2 0-15,-1 3 0 16,-3 0 0-16,0-2 0 16,4-2 0-16,1 0 0 15,0 0 0-15,5 0 0 16,-4 1 0-16,4-1 0 16,-6 1-2-16,2 0 4 15,-1 1-2-15,-5 2 0 16,1-1 0-16,2-2 0 0,0-1 0 15,3-3 0-15,0 2 0 16,-1 2 0-16,3-2 0 16,-2 2 0-1,3 0 0-15,-3 0 0 0,-3 1 0 16,1-1 4-16,-2 1-4 16,2 2 0-16,-4 0 2 15,2 0-2-15,2-3 0 16,1-1 0-16,3-2 2 15,1 3-2-15,0-1 0 16,0 0 2-16,-2-1-2 16,3 0 0-16,-4 1 2 15,3 1-2-15,-1 1 0 0,-4 2 2 16,-1 1-4 0,0 0 2-16,-3 0 0 0,3 0 0 15,-3 1 0-15,-2-1 4 16,-1 2-4-16,2 1 0 15,-1 0-2-15,-1-2 2 16,1 1 0-16,0-2-2 16,0 3 2-16,-1-1 0 15,0 3-2-15,0-2 2 16,3 2 0-16,-5-1 0 16,3 0 0-16,2 0 2 15,1-1-2-15,1-3 0 16,1 4-2-16,2-2 0 15,-4 1 2-15,5-2 0 0,0 2 0 16,-5 0 0-16,1 0 0 16,-3 2 2-16,0-1-2 15,2-3 0-15,-3 2 0 16,4-1 0-16,1-2 0 16,2 0 0-16,-1 0 0 15,-2 1 0-15,-4 2 0 16,-3 2 0-16,-2-1 0 15,-3 3 0-15,2 0 0 16,-3 3 2-16,3-2-2 16,0-3 0-16,2 0 2 15,1-1-2-15,2-2 0 16,4 0 0-16,1-2 4 16,2 0-4-16,-2 2 2 15,-3 1 0-15,-1 4 0 0,-3-2-2 16,-1 0 0-16,2 2 4 15,0-3 0-15,-1 3 2 16,-1-2-2-16,0 4-4 16,4-3 0-16,0-1 0 15,3-1 0-15,0-1 0 16,0 2 2-16,0 0-2 16,0 0 4-16,-4 0 2 15,0 2 0-15,-4 1-2 16,1 0-4-16,-1 0 0 0,-1 1 0 15,2 0 2-15,-3-1 0 16,-1 2-2-16,2-2 0 16,-1-2 4-1,2 2-4-15,-1 0 0 0,1-2 2 16,0 1 0-16,-3 0 0 16,1 2 0-16,-2 0-2 15,-1 1 0-15,0 0 2 16,2 0-2-16,-2 0 2 15,1 0-2-15,1 0 0 16,-2 0 0-16,2-2 2 16,-2 2 0-16,0 0-2 15,0 0 0-15,0 0 2 0,0 0-4 16,0 0 0 0,0 0-2-16,0 0-14 0,0 0-32 15,-5 0-78-15,0 0-168 16,1 0-186-16</inkml:trace>
  <inkml:trace contextRef="#ctx0" brushRef="#br0" timeOffset="85233.36">18390 13764 698 0,'0'0'46'0,"0"0"18"16,0 0 6-16,0 0 44 16,0 0-60-16,0 0-28 15,0 0-6-15,29-18 10 16,-9 16 0-16,0 2-14 16,0 0-2-16,-1 0 4 15,-4 0 4-15,2 3 2 16,-5 12 6-16,-4 0-4 15,-6 5 10-15,-2 0-2 16,0 2 0-16,-4 4-14 16,-13 3-4-16,-7 3-16 15,-4 2 0-15,-5 0-46 16,-1 2-74-16,6-6-102 16,3-1-308-16</inkml:trace>
  <inkml:trace contextRef="#ctx0" brushRef="#br0" timeOffset="96494.24">18777 13992 126 0,'0'0'242'16,"0"0"-146"-16,0 0 42 16,0 0 6-16,0 0 8 0,0 0-28 15,0 0-34-15,-17-5-24 16,17 5-8-16,0 0-8 16,0 0-16-16,0 0-10 15,0 0-10-15,16 0-10 16,8 0 14-16,7 0 0 15,4-2-10-15,6-3-8 16,-2 1 2 0,0 0-2-16,-2 0 0 0,-6 4-26 15,-2 0-16-15,-1 0-44 16,-5 0-28-16,0 0-114 16,0 0-118-16</inkml:trace>
  <inkml:trace contextRef="#ctx0" brushRef="#br0" timeOffset="96718.55">19517 13973 344 0,'0'0'102'0,"0"0"14"15,0 0-4-15,0 0 4 16,0 0-46-16,0 0-34 16,81 9-24-16,-63-9-12 15,1 0-42-15,-1 0-48 16,1 0-102-16,1 0-126 16</inkml:trace>
  <inkml:trace contextRef="#ctx0" brushRef="#br0" timeOffset="96897.37">19799 14025 188 0,'0'0'160'0,"0"0"10"16,0 0-28-16,0 0-26 15,0 0-30-15,0 0-30 16,39 8-30-16,-22-8-6 16,-1 0-18-16,5-3-2 15,1-2-30-15,0-2-70 16,1 4-106-16,-2 3-102 15</inkml:trace>
  <inkml:trace contextRef="#ctx0" brushRef="#br0" timeOffset="97054.49">20114 14050 84 0,'0'0'302'0,"0"0"-152"16,0 0-14-16,0 0-44 15,0 0-32-15,0 0-42 16,45 18-18-16,-33-18-8 15,10 0-10-15,0-7-30 16,3 1-38-16,3 1-96 16,-3 3-58-16</inkml:trace>
  <inkml:trace contextRef="#ctx0" brushRef="#br0" timeOffset="97365.19">20426 14050 344 0,'0'0'72'0,"0"0"70"16,0 0-26-16,0 0-16 15,0 0-32-15,0 0-16 16,38 3-30-16,-22-3-4 16,1 0-18-16,3-2-22 15,2-1-28-15,-1 2-32 16,-4 1-40-16,1 0-24 16,-5 0 20-16,2 0 70 15,-6 0 56-15,1 0 18 16,-7 0 14-16,0 0 14 15,0 0 12-15,-1 0 24 0,2 0-6 16,1 0-16-16,-2 0-20 16,0 0-8-16,1 0-16 15,-1 0-16-15,0 0-10 16,3 0-32-16,2-2-32 16,5 1-66-16,-1 0-78 15</inkml:trace>
  <inkml:trace contextRef="#ctx0" brushRef="#br0" timeOffset="97727.31">20835 13992 420 0,'0'0'102'0,"0"0"58"15,0 0-40-15,0 0 16 16,0 0-46-16,85 1-44 0,-61-1-22 15,1 0-10-15,-2 0-14 16,-7 0 0-16,-6 0-14 16,-7 0-10-16,-3-3-26 15,0 0-20-15,0 1-78 16,-10 0-38-16,1 2-84 16</inkml:trace>
  <inkml:trace contextRef="#ctx0" brushRef="#br0" timeOffset="98133.16">20951 13817 96 0,'0'0'296'0,"0"0"-218"15,0 0 42-15,0 0-10 16,0 0-20-16,0 0-34 16,4-2-8-16,6 2-8 15,2 0-6-15,7 4 8 16,3 6 12-16,3 1-10 15,1 2-10-15,1 3-14 0,-3 0-4 16,-4 2-4-16,-3 1-8 16,-5-1 2-16,-8 2 2 15,-4 3 4-15,0-2-2 16,0 3-8-16,-17 3-2 16,-9 1-16-16,-8 7-56 15,-11 8-114-15,-14 4-282 16</inkml:trace>
  <inkml:trace contextRef="#ctx0" brushRef="#br0" timeOffset="100204.88">21202 14040 648 0,'0'0'106'0,"0"0"-82"15,0 0 8-15,0 0 24 16,0 0 6-16,0 0-44 15,71 61-18-15,-42-47-6 16,-1 1-28-16,2-5-24 16,0 0-44-16,-4-2-54 15,-3-2-16-15,-5 1-44 16</inkml:trace>
  <inkml:trace contextRef="#ctx0" brushRef="#br0" timeOffset="100496.67">21500 14203 25 0,'0'0'175'0,"0"0"-21"16,0 0-28-16,0 0 12 15,0 0-4-15,0 0-60 0,55 75-24 16,-43-64-8-16,0 1-22 16,0 0-16-16,5 1-4 15,-2 0-24-15,1 0-10 16,1 5-64-16,3-2-74 16,-1 2-12-16,1 0 14 15,1 0 70-15,-3 3 100 16,-2-1 28-16,-3 0 52 15,-2-4 6-15,0 0 2 16,-3-3-4-16,0-3-10 16,-2-2 10-16,1 0-20 15,2-3-30-15,-1 0-14 16,1 2-16-16,0 0-4 16,-1-2-46-16,3 4-30 0,1 0-116 15,0 3-76 1</inkml:trace>
  <inkml:trace contextRef="#ctx0" brushRef="#br0" timeOffset="100630.92">21971 14745 158 0,'0'0'274'0,"0"0"-162"15,0 0 22-15,0 0-66 16,0 0-32-16,0 0-22 16,38 57-14-16,-29-51-80 15,3 4-62-15,0 2-118 16</inkml:trace>
  <inkml:trace contextRef="#ctx0" brushRef="#br0" timeOffset="100762.96">22112 14953 318 0,'0'0'164'15,"0"0"-30"-15,0 0-30 0,0 0-34 16,0 0-12-16,0 0-38 16,36 73-20-16,-29-67-50 15,2-1-52-15,0 4-84 16,1 2-86-16</inkml:trace>
  <inkml:trace contextRef="#ctx0" brushRef="#br0" timeOffset="100881.82">22233 15183 306 0,'0'0'190'0,"0"0"-92"0,0 0-18 16,0 0-16-16,0 0-52 16,43 79-12-16,-33-74-24 15,1 2-74-15,-3-3-64 16</inkml:trace>
  <inkml:trace contextRef="#ctx0" brushRef="#br0" timeOffset="101024.23">22395 15343 778 0,'0'0'0'15,"0"0"-4"-15,0 0-52 16,0 0-58-16,0 0-48 15,0 0-251-15</inkml:trace>
  <inkml:trace contextRef="#ctx0" brushRef="#br0" timeOffset="101203.85">22482 15523 90 0,'0'0'504'15,"0"0"-494"-15,0 0-2 16,0 0-8-16,0 0-26 16,0 0-22-16,13 34-40 15,-4-30-6-15,2-3-116 16</inkml:trace>
  <inkml:trace contextRef="#ctx0" brushRef="#br0" timeOffset="101367.1">22646 15679 126 0,'0'0'600'0,"0"0"-550"16,0 0-46-16,0 0 2 15,54 82-6-15,-49-72 0 16,0-2-10-16,-2-3-18 16,0-2-46-16,-1 1-106 15,1-1-180-15</inkml:trace>
  <inkml:trace contextRef="#ctx0" brushRef="#br0" timeOffset="101550.29">22796 15910 664 0,'0'0'10'0,"0"0"2"16,0 0 6-16,0 0 52 15,50 75-70-15,-46-63-10 16,-4-4-18-16,0-1-26 15,0 0-48-15,0-4-50 16,0 2-276-16</inkml:trace>
  <inkml:trace contextRef="#ctx0" brushRef="#br0" timeOffset="101714.84">22911 16148 746 0,'0'0'20'16,"0"0"46"-16,38 84 18 15,-26-56-84-15,-3-6 2 16,-2-4-2 0,-3-4-22-16,-2-2-34 0,-2-4 8 15,0-2-28-15,0-2-90 16,3-2-124-16</inkml:trace>
  <inkml:trace contextRef="#ctx0" brushRef="#br0" timeOffset="102183.17">23059 16433 492 0,'0'0'52'16,"0"0"50"-16,0 0-28 16,45 78 32-16,-35-61-92 15,1-3 6-15,-3-5 12 16,-1-2-10-16,-3-4-16 16,-1-1-6-16,-3-2-14 15,2 0-24-15,-2 0-28 16,0 0-38-16,0 0 12 15,0 0 24-15,0 0 30 16,0 2 38-16,0 1 34 16,3 4 8-16,3 3 18 15,2 4-20-15,1 1-12 16,2 2 48-16,4-2 26 16,-3 0-100-16,1-2 6 0,-1-1 12 15,-1-1-10-15,0-1 12 16,0 0 60-16,-2-3-76 15,-2-3-6-15,-5-3-4 16,-2-1-22-16,0 0 2 16,0 0 6-16,0 0-58 15,0 0-44-15,0-3 72 16,-2 2 40-16,2 1-42 16,0 0-20-16,0 0 4 15,0 0 30-15,0 0 36 16,0 1 12-16,0 3 12 15,0-2-8-15,0 1-16 16,0 0-30-16,0 1-24 16,0 0-66-16,2 4-191 15</inkml:trace>
  <inkml:trace contextRef="#ctx0" brushRef="#br0" timeOffset="111743.59">23798 16938 668 0,'0'0'64'0,"0"0"-58"16,0 0 34-16,0 0 18 0,0 0-10 16,0 0-32-16,101-42-8 15,-76 31 0-15,-4-2 22 16,0 3 6-16,-4-3-8 15,-1 3 14-15,-5-4-6 16,1 2-6-16,-1-4-22 16,-2 1 10-16,2-3-10 15,1 1 2-15,-5 2 12 0,1 1-16 16,-1 0 10 0,0-2 0-16,3 4-10 0,-4-1 10 15,4-1-14-15,-1 1-2 16,0-1 0-16,6 0 2 15,-5 0 0-15,2 1 0 16,-2 0 0-16,0 1 0 16,-1 0 6-16,-1 0-4 15,0 1 6-15,-4-2-8 16,1 1 2-16,-1-1 0 16,1 2 0-16,1 0 14 15,-2-1-16-15,1 2 2 16,-1-2-4-16,-2 1 0 15,-1 1 2-15,-1 0 0 16,0 0-2-16,0 0 4 0,0-1-4 16,0 0 0-16,0-2 4 15,0-2 0-15,0 0-2 16,0 0 2-16,0-1 0 16,0 0-2-16,0 0 2 15,0 0-4-15,0-1 0 16,0-1 0-16,0 0 0 15,0 1 0-15,0-2 4 16,-1 0-4-16,-4 1 0 16,1 0-2-16,-1 3 2 15,1 4 2-15,-2-1 4 16,1 4 12-16,1-1-2 16,-2 1-8-16,0-2 0 15,-1 0-2-15,-1-4 2 16,-1 2-6-16,1-4 0 15,-2 0-2-15,4-2 6 0,0 1-4 16,-3 2 2-16,0 0-2 16,0-2 2-16,0 2 0 15,-1 1 2-15,3 0-4 16,-1-1 2-16,-2 3 0 16,4-2-4-16,-3 2 4 15,1 3 8-15,1-2-6 16,-4 2 0-16,4-1-6 15,-2 0 2-15,-1 0 4 0,-2-1-4 16,4 0 8 0,-4-1-2-16,5 3-4 15,-1 0 6-15,-1 0-8 16,0 0-2-16,0-1 0 0,0-1 4 16,-2 1-4-16,0-3 0 15,-1-1 0-15,2 1 0 16,1 1 2-16,-2-1-2 15,-1 0 2-15,2-1-2 16,-1 0 2-16,1 1-2 16,-1-3-2-16,1 3 2 15,-2-2 0-15,2 0 0 16,2 2 0-16,-4 1 0 16,3-1 0-16,-1-1 0 0,-2 3 0 15,1-1 0-15,1 1 0 16,-2 1-2-16,3-1 2 15,-1 1 0-15,-1 0 0 16,1-1 0-16,-5-1 0 16,3-2 2-16,-4-3-2 15,-1-1-2-15,-1 0 2 16,-1-3 0-16,-3 3 0 16,-1 0 0-16,4 1 0 15,-4-2 0-15,1-3 0 16,0 1 0-16,-1-1 0 15,-1 1 0-15,1-1 0 16,-1-1 0-16,1 0 0 0,2-1 0 16,-1 4 0-16,2 0 0 15,1-1 0-15,1 1 0 16,5 0-2-16,-2 2 2 16,3 0 0-16,1 2 2 15,1 2-2-15,3 3 0 16,-1 1 0-16,1 0-2 15,0 2 2-15,2 0 0 16,0 1 0-16,1 0 2 16,1 2-2-16,-2-1 0 15,1 2 0-15,0-2 0 16,-1 1 0-16,2-1 0 16,-1-1 0-16,-3 0 0 15,1 0 0-15,-2-2 0 16,0-1 0-16,-1-1 0 15,-4 0 0-15,2-2 0 0,-1 1 0 16,-1-2 0-16,1 1 0 16,-2 0 0-16,0-1 2 15,-1-2-2-15,3 3 0 16,-2-3 0-16,3 0 0 16,-2-1 2-16,2 0-2 15,-1-1 0-15,1-2 0 16,-2 2 0-16,4 1 0 0,0 3 0 15,-1 0 0-15,0 1 0 16,0 1 0 0,-3 0 0-16,1 1 0 15,1-1 0-15,-2 1 2 0,1-1-2 16,-3-2 0-16,0 0 0 16,-3 0 0-16,2-1 0 15,-1 1 2-15,1-3-4 16,-2 2 2-16,0-1 0 15,0 0 0-15,0-1 0 16,2 1 0-16,-2-1-4 16,0 0 4-16,2 3 0 15,2-3 0-15,-4 2-2 0,1-3 2 16,2-1-2 0,-2 1 2-16,4 0 0 0,-2-2 2 15,-3 3-2-15,2 1-2 16,0 2 2-16,0 2 0 15,3 1 0-15,-3-1-2 16,2 2 2-16,-2 1 0 16,2-4 0-16,2 2 0 15,-5-1-2-15,4-1 2 16,-2 3 0-16,2-3 0 16,0 0 0-16,0 1 2 15,2 0-4-15,0 1 2 16,2 2 0-16,-1-5 0 15,-3 1 0-15,3 1 0 16,-2 0 0-16,1-4 0 0,0 5 0 16,-1-2-2-16,3 1 2 15,2 1 0-15,1 1 0 16,-2 0 2-16,4 2-2 16,-1 0 0-16,-1 2-2 15,3-1 2-15,-1 0 0 16,-3-1 0-16,2 0 0 15,-2-2 0-15,0 0 0 16,0-1 0-16,0 0 0 16,1 0 0-16,0 1 0 15,0 1 0-15,0 1 2 16,-2-2-2-16,1 3-2 16,1-4 2-16,0 5 2 15,0 0-2-15,2 0-2 16,1 2 2-16,0 1 0 15,1 2 2-15,1 1-2 0,1 0 0 16,0 0-2-16,0 0 2 16,0 0 0-16,0 0 0 15,0 0 0-15,0-1 0 16,0 1 0-16,-3 0 0 16,3 0 0-16,0 0 0 15,0-2 0-15,-1 2 2 16,-2-2 0-16,-1-3-2 15,1 1 0-15,-3 0 0 16,1 0 0-16,1-2-2 16,-2 0 4-16,0-1-2 15,-2-1 0-15,-2 1 0 0,3-1 0 16,-2 0 0-16,0 0 0 16,2-1 0-16,-1 1 0 15,0 1 0-15,0-2 0 16,0 1 0-16,1 0 0 15,-1 1 0-15,-2 0 0 16,1-1 0-16,-1 2 0 16,-1-4 0-16,-1 1 0 15,-3-1 0-15,0 0 0 0,-4 0 0 16,4-1 0 0,-4 1 0-16,5 0 0 0,-2 0 0 15,5 1 0-15,0-1 0 16,-3 0 2-16,2-2-2 15,-1 1 2-15,-4 1-2 16,5 0 0-16,-4-1-2 16,-1 1 0-16,2 0-8 15,-4-1 6-15,2 1 2 16,-2-1-4-16,1 2 2 16,5 1 2-16,-3 0 2 15,2-2-2-15,-1-1 2 16,2 1-2-16,1-2 2 15,-2 0-2-15,2 2 2 16,5 2 0-16,-3-2 0 0,0 2-2 16,3 1 2-16,-3 0 0 15,-1-2 0-15,-2 0-2 16,-1-3 2-16,1-1 0 16,0 5 0-16,4-4 0 15,-3 4-2-15,1-2 2 16,-2-4 0-16,-4 2 0 15,1-2 0-15,3 2-2 16,0 2 2-16,0-1 0 16,1-3 0-16,0 0 0 15,-4-2-2-15,4 4 2 16,0-1 0-16,2 4 0 16,-1 0 0-16,-2 0-2 15,-1-2 4-15,0 3-2 16,0-2 0-16,3 0 0 15,-3-2-2-15,-3 0 2 0,-5-3-2 16,1 1 2-16,0 0 0 16,3 0 0-16,2 0 0 15,2 2 0-15,1-1 0 16,4 3 0-16,0 0 0 16,-2 0 0-16,0 1 0 15,1 2 0-15,1 0 0 16,-1 2-2-16,-2-2 2 15,-1 0 0-15,-1-3 0 16,-2 2 0-16,1 0 0 16,-1-2 0-16,1 0 0 15,0 0 0-15,3 2 0 0,0 3 0 16,2-1 0-16,-1 2 0 16,2 0 0-16,-1-1 0 15,-2 0 0-15,0-1 0 16,-3-1-2-16,1-2 2 15,-2 1 0-15,4 0 0 16,-3 0 0-16,5 1-2 16,1 3 2-16,0-2 2 15,3 2-2-15,0 0 0 16,-2 0 0-16,0-2 0 16,-2 2 0-16,3 0 0 0,1-2 0 15,1 5-2-15,1-2 2 16,1-1 0-16,0 2 2 15,3-1-4-15,-1 3 0 16,1-3 2-16,0 3 0 16,0 0 0-16,0 0-2 15,0 0 0-15,0 0-4 16,0 0 0-16,0 0 2 16,0 0-8-16,1 0 10 15,9 3 0-15,1 2 0 16,-2 3 2-16,3 2 0 15,-4 1-2-15,3 1 0 16,0 3 2-16,-4-1 0 0,1-1 0 16,-3 4-2-16,0-2 2 15,-3-1 2-15,3-1-2 16,-3-5 0-16,-1-2-2 16,1 0 2-16,-2-5 0 15,0 0 0-15,0-1 2 16,0 0-2-16,0 0 0 15,0 0 2-15,0 0 2 16,0 0 0-16,0 0-4 16,-3-4 0-16,-4-6 0 15,-1-4-2-15,1 2 0 16,-1-2 0-16,1-3 0 16,-1 5-2-16,2-2 4 15,-1 0 0-15,-2-1 0 0,2-2 0 16,-2-4-4-1,1-1-4-15,3 1 6 0,1 2 0 16,3 6 2-16,1 3 0 16,0 7 0-16,0 3-2 15,0 0-4-15,0 0 0 16,0 0-2-16,0 0 6 16,8 0 2-16,9 0 0 15,2 1 0-15,5 6-2 16,2-2 2-16,4 2 0 0,3-1 0 15,-3 1 0 1,2 0 0-16,-2-2 0 16,-5 1-2-16,-2-1 2 15,-4-1-2-15,-9-1-10 16,-2 2-50-16,-5-3-18 0,0 4-6 16,-1 1-58-16,-2 0-122 15,0-2-274-15</inkml:trace>
  <inkml:trace contextRef="#ctx0" brushRef="#br0" timeOffset="115175.93">20587 12224 430 0,'0'0'14'0,"0"0"36"15,0 0-8-15,0 0 6 0,0 0-2 16,0 0-36-16,0-6 26 16,11 3-18-16,3 2 4 15,4-2 26-15,6 2-20 16,0 1-12-16,-3 0 2 16,3 0-14-16,-3 0-2 15,-2 0 2-15,4 4 8 16,-4 3-10-16,-1-2 0 15,0 2 4-15,-2 1-2 16,2 2 0-16,3 0 8 16,1 2 4-16,-1-2-2 15,3 0-6-15,1 0 0 16,1-2 10-16,2 4-8 16,-4-5-4-16,1 4 4 15,-1-3 0-15,-5 0-4 16,0-1 0-16,1 0 0 15,0 1 2-15,2-3-2 0,0 3-4 16,4-3 2-16,2 1-4 16,0-2 8-16,4-1-6 15,-1-2 2-15,0-1 0 16,-2 0 0-16,-4 0 4 16,1 0 2-16,1-4-4 15,-1-5 6-15,3 0-6 16,0-3 2-16,1-1 0 0,-1 2 2 15,0 1 4 1,-3-4-6-16,-5 1 2 0,3 0-2 16,-4-4 0-1,-1 2-8-15,0 0 6 0,-6 0-2 16,2 0 4-16,-4 0-4 16,-4 0-4-16,2-3 2 15,-5-3 2-15,0 0-4 16,0 0 2-16,-2-1-2 15,-1 1 4-15,-1 1-4 16,0-2 0-16,0 0 0 16,0 0 2-16,0 1 0 15,-1-1 2-15,-9-2-2 16,-1-1-2-16,2 0 2 16,-2 0-2-16,0 1 0 0,-2 1 0 15,1 1 0 1,-3 2 0-16,1 2 0 0,-1 0-2 15,-2 2 4-15,-1 0-2 16,2-1 2-16,-2 1-2 16,2-1 0-16,-1-2 0 15,1 1 2-15,-1 0-2 16,0 0 2-16,1 0-2 16,2 3 0-16,-1 0 0 15,0 3 0-15,0-1 0 16,0-1 0-16,1 1 2 15,1 0 0-15,1 2-2 0,2-1 0 16,-4 0 0-16,1 0 0 16,-4-1 0-16,1 0 4 15,1 1-2-15,0 0-2 16,0 1-2-16,0 1 2 16,-2 0 0-16,4 2-6 15,-1-1 6-15,-1-1 2 16,3 2-2-16,-3-1 0 15,0 1 0-15,2-1 0 16,-3 0 0-16,1-1 0 16,1 0 4-16,-7 0-4 15,0 1 0-15,3-1 0 16,-1 2 0-16,4 2 2 16,-2-4-2-16,2 2 0 15,1 0 4-15,0-1-4 16,-1 2 2-16,0-1-2 15,-1-1 2-15,1 1-2 0,1 2 0 16,4-1 0-16,1-2 2 16,-1 3-2-16,2-2 0 15,-1 0 0-15,3 0 0 16,-1-1 0-16,-1 0 0 16,1-1 0-16,-5 0 0 15,0-1 0-15,0 1 2 16,-1 0-2-16,-1-4 0 0,-1 2 0 15,0-1 0-15,1 2 0 16,2 1 0-16,1 1-2 16,1 1 2-1,1 0 0-15,0-1 0 16,-2 0 2-16,1-3-2 0,-2 0 0 16,-1 2 0-16,3-2 0 15,3 1 0-15,-2-1-2 16,3 3 2-16,0-1 0 15,2-1 0-15,-2 1 2 16,-3 0-2-16,1 2 0 16,1 1-2-16,-1 0 2 15,1 3 0-15,1-3 2 16,2 0-2-16,-3-1-2 0,0-1 2 16,-3 0 0-16,-1-4 0 15,-2-1 2-15,-1 1-2 16,1-2 0-16,-3-3 0 15,-3 3 0-15,2-3 0 16,0 3 0-16,4 3 0 16,2 0 0-16,3 5 0 15,3 3 2-15,2 2-2 16,2 2 2-16,-2-2 0 16,2 0-2-16,0 0 0 15,-2-1 0-15,0 0 0 16,0 0 2-16,-1 1-2 15,2 0 0-15,1 2 2 0,1-3-2 16,0 3 0-16,-2 0 2 16,2-2-2-16,-2 2 0 15,1-2 0-15,-2 1 0 16,0-1 0-16,0 1 0 16,2-2 2-16,-2 2-2 15,3-1 0-15,0 2 0 16,0 0 2-16,0 0-2 15,0 0 0-15,0 0 2 16,0 0-2-16,0 0-2 16,0 0 2-16,0 0 0 15,0 0 0-15,0 0 0 16,-2 0 0-16,2 0 0 16,0 0 0-16,0 0-2 15,0 0 2-15,0 0 0 0,0 0-2 16,0 0 0-1,0 0 0-15,0 0 2 0,0 0 0 16,0 0 0-16,0 0 0 16,0 0 0-16,0 0 0 15,0 0 2-15,0 0-2 16,0 0 0-16,0 0 2 16,0 0-2-16,0 0 0 15,0 0 0-15,0 0 0 16,0 0 0-16,0 0 0 0,0 0 2 15,0 0-2-15,0 0 2 16,-3 0-2 0,-3-4 2-16,-1-3-2 15,1 4 0-15,-2-2 2 0,1 1-2 16,1 0 0-16,-1 1 0 16,-1 2 0-16,3-1 0 15,4 2 0-15,-1 0 0 16,2 0-2-16,0 0 0 15,0 0-2-15,0 0 0 16,0 12 4-16,0 3 0 16,0 1 0-16,0 2 0 15,0 0 0-15,0 0 0 0,2 2 0 16,1-1 0 0,0-1 0-16,0-4 0 0,0 0 0 15,-1-5 0-15,-1-3 0 16,0-3 0-16,1-3 0 15,-2 0 0-15,2 0 0 16,-2 0 0-16,0 0 2 16,0 0 0-16,0 0 2 15,0-8-4-15,3-10 0 16,1-6-2-16,2-1 0 16,-2-1 2-16,-1 1 0 15,-1 1-2-15,-1 1 0 16,-1 2 0-16,2 3 2 15,-1 6-2-15,4 0 2 0,-4 5-4 16,2 4 2-16,3 1 2 16,-1 2-10-16,2 0 10 15,2 0-2-15,4 8 2 16,3 2 0-16,1-1 0 16,3-2 0-16,2-2 0 15,0-1-4-15,2 0 4 16,-1-1-2-16,1 1-26 15,-2 0-48-15,-4 3-70 16,-5 1-122-16,-6 6-180 16</inkml:trace>
  <inkml:trace contextRef="#ctx0" brushRef="#br0" timeOffset="120199.66">20235 10321 154 0,'0'0'164'15,"0"0"-84"-15,0 0 14 16,0 0-10-16,0 0-54 16,0 0-18-16,0 0 12 15,-81-28-2-15,67 22-8 0,1 2 10 16,-1-1-12-16,-1-2 18 15,0 2-12-15,3 0 14 16,0-3-16-16,-1 1-12 16,2 0 14-16,2-1-6 15,-3 0-4-15,0-2 0 16,-1 1-4-16,-2-2 2 16,0 1 4-16,1-1 8 15,1 1-16-15,1 1 4 16,0-1 8-16,-1 3-8 0,-1-1 0 15,3 2-2 1,-1-1 8-16,-1 0 4 16,0 0-10-16,3 0-2 15,-1 1 6-15,0-1-2 0,4 2 6 16,-2-3-12 0,1 3 0-16,2-3 18 0,0 1-14 15,1-1-6-15,-1 1 2 16,0 1-2-16,0-2 0 15,1 2-2-15,1 0 2 16,1-1 2-16,-1 0-2 16,-1-1 0-16,-2 0 0 15,-1-2 0-15,1 0 0 0,-1 0 0 16,-3 0 0 0,3 1 0-16,-3-1 0 0,0 0 0 15,2 2 0-15,1 0 0 16,0 1 2-1,-3 0 0-15,-3-6-4 0,-3-1-10 16,-3-2 0-16,2 0 12 16,0 0 6-16,0 3-6 15,-5 0 0-15,-6-2-6 16,-2 0 2-16,1-3 4 16,2 1 8-16,1-1 24 15,0-1-32-15,6 2 0 16,0 1 0-16,0 1 4 15,1 2-4-15,0 0-2 0,1 3 2 16,2-2 6-16,-1 2-6 16,3 0-2-16,1 0 2 15,1 0 8-15,3 0 4 16,-2-1-12-16,2-1-2 16,-4-3 2-16,4 6 6 15,1-1-6-15,-3 2 2 16,0-2-4-16,-3-3 4 15,2 5 0-15,2 0 2 16,4 1-2-16,-2-3 0 16,-2-4-2-16,0 1 0 15,0-2 4-15,2 0 6 16,0 3-2-16,0-2-6 16,-1 0-2-16,-5-1 2 15,3 2 0-15,4 0-2 0,-3 1 0 16,1-3 2-1,-2 2-2-15,1-1 0 0,0 1 0 16,4 1 0-16,-3-1 0 16,-1 0 0-16,-1-3 0 15,0 1 2-15,2 4 2 16,-1-1-4-16,-1-3-2 16,2-1 2-16,-1 1 2 15,-1 0-2-15,2 1 2 16,1-2-2-16,-3-1 0 0,1 1 0 15,4 1 18-15,0 4-8 16,1 0-10-16,-2-2 2 16,1 1-2-1,-4-1 2-15,5 3-2 0,-4 1 0 16,0-2 0-16,-2 0 0 16,2-2 0-16,0 2 0 15,3-1 0-15,-2 1 0 16,1-1 0-16,-2 0 2 15,2 1 0-15,1 2-2 16,-3-1 0-16,2-1-2 16,1-1 4-16,-3-2-2 15,2 3 0-15,0 0 0 0,-1-3-2 16,0 0 2 0,0 1 0-16,3-1 0 0,2 2 0 15,-3-3 0-15,3 2 0 16,-3 1 0-16,3-1 0 15,1-1 0-15,-3 1 0 16,-1-4 0-16,0 1 0 16,2 2 2-16,1 4-2 15,1-2-2-15,-1 1 2 16,1 2 0-16,0 2 0 16,1 3 0-16,2-1 0 15,0 3 0-15,0-3-2 16,0 3-2-16,0-2-2 15,0-1 2-15,0 2 4 0,0-3 0 16,5 3 4-16,-5 2-2 16,3-3-2-16,-2 4 2 15,-1-2-2-15,3-1 2 16,0 0-2-16,0-4 0 16,2 2 2-16,0 0-2 15,-2-2 0-15,2 1 0 16,0-2 0-16,-1-1 0 15,1 2 2-15,-2-1-2 16,-2-1 0-16,3 0 0 16,-2 2 0-16,0-1 2 15,0 0-2-15,1 1 0 16,-1-2 0-16,1 5 0 16,0-3 0-16,-2 4 0 15,1-1 0-15,-1 0 0 0,-1-1 2 16,2 0-2-1,-1-2-2-15,4-1 2 0,-2-1 0 16,-2 1 0-16,2-1 0 16,-1 1 0-16,-1 0 0 15,1 1 2-15,-1 0-2 16,2 1 0-16,-1-2 0 16,1 1 0-16,0-1 0 15,0 0 0-15,-2-1 0 16,-1-3 4-16,0-3-4 0,0-1 0 15,0 0 2-15,0-2-2 16,0 2 2-16,0-3-2 16,-3-1 0-16,-1 2 0 15,-1 0 2-15,2 1-2 16,-1-1 2-16,-1 3-4 16,4 2 2-16,1-1 0 15,0 4 0-15,0 0 0 16,0-2 0-16,0 2 0 15,0 1-2-15,0 4 2 16,0-3 2-16,0 1-2 16,0-2 0-16,0 1 0 15,0-2 0-15,0 0 0 0,1 0 2 16,2-1-2 0,-1-1-2-16,-1 2 2 0,-1-2 2 15,0-1-2-15,0 1 0 16,0-1 0-16,0 2 0 15,0-3 2-15,0 4-2 16,0-3 0-16,-1 0 0 16,-2 2 0-16,0-2 0 15,1-2 0-15,1 2 0 16,-3-4 0-16,4 2 0 16,-1 0 0-16,1 3 0 15,-1 1-2-15,-1 1 4 16,1 1-2-16,-1-1 0 15,1 2 2-15,-1-2-2 0,-2 0 0 16,2-1-2-16,-1-1 2 16,0 3 4-16,0 0-4 15,-1-1 0-15,1 2 0 16,0-2 0-16,2 1 6 16,-1 1-4-16,-1 0 0 15,0-2 0-15,2 1 0 16,-1 1 2-16,2-2-4 15,0 1 0-15,-2-1 0 16,2 0 2-16,-1 1-2 16,-2-1 0-16,0-4 4 15,0 4 0-15,0-1-4 16,3 1 0-16,-2 3 2 16,2-1-2-16,-1 0 4 15,1 0-4-15,0-2-4 0,0-1 4 16,0 1 0-1,0 0 4-15,0 1-4 0,3 0 0 16,0 1 0-16,1-6 0 16,-2 2 0-16,1 3 0 15,0-1 0-15,-1 1 2 16,1-2-2-16,-2-3 0 16,1-6 0-16,1-2 0 15,-2-1 2-15,1 5 8 16,-1 1-4-16,-1 3-4 0,2-1-2 15,-2 1 0-15,0-1 0 16,0 2 2 0,0-1 0-16,0 1 0 15,0 1-2-15,0 2 0 0,0 1 0 16,0 0 0-16,0-1 0 16,0 0 0-16,0 0-2 15,0 1 2-15,0 0 0 16,0-2 0-16,4 1 0 15,0 1 0-15,-1 1 0 16,0-1 0-16,-1 1 0 16,2 0 0-16,-4-2 2 15,2 0-2-15,-2-4 0 0,0 5 0 16,0-2 0 0,0 0 0-16,0 5-4 0,-2-3 2 15,-2-1 2-15,1 3-6 16,-1 1 0-16,3-2 4 15,0 4-2-15,-1-2 0 16,1 2 4-16,-2 0-6 16,2-2 6-16,-1 1-6 15,2-1 4-15,0 0-2 16,0-2 4-16,0 3-4 16,0-3 4-16,-1 2 0 15,-1 2 0-15,1-1-2 16,-1 2 0-16,1-2 2 15,-1 1 0-15,-1 0 0 16,0 0-2-16,1 0 2 0,1-4 0 16,-2 4 0-16,1-2 0 15,1 1 0-15,-2 2 2 16,0-1-2-16,0-2 0 16,-3-2-2-16,-1-2 2 15,0 1 2-15,-1 3-2 16,0-3-2-16,-1 2 2 15,0-1 0-15,-1 0 2 16,3 4-2-16,1 2 0 16,1 0 0-16,-5 2 0 15,3-2 0-15,2 2 0 16,0-2 0-16,2 2 0 16,3 0-2-16,-1 0 2 15,1 0 0-15,0 0 0 16,0 0-6-16,0 0 6 0,-2 0-2 15,-5 7 2-15,-1 6 0 16,-2 5 2-16,-6 1-2 16,5-4 0-16,1 3 0 15,-1 2 0-15,1 2 0 16,-3 0 0-16,4-4 2 16,5-5 0-16,3-6-2 15,1-3 0-15,0-3 2 16,0-1-2-16,3 0 0 0,4 0 0 15,7 0 4 1,4-9 2-16,7-14-2 16,3-1 4-16,-1-3-8 0,-3 2 2 15,-4 0-2-15,-4 3 0 16,-6 2 0-16,-2 4 4 16,-3 2-2-16,-3 5-2 15,-2 0 2-15,0 2-2 16,0 0 4-16,0 1-4 15,0 2 0-15,0 1 0 16,0 2 0-16,0 1-2 16,5 0-4-16,2 0 6 15,4 0 0-15,5 0 0 0,5 0 0 16,1 0 0 0,5 4 2-16,3 10 0 0,4 1 0 15,1 0 2-15,0-2 0 16,0-2-4-16,-6 0 2 15,0-1 0-15,-5-2-2 16,-5 2-8-16,-5-3-26 16,-4 4-72-16,-5-1-134 15,-4-2-236-15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30T07:15:52.162"/>
    </inkml:context>
    <inkml:brush xml:id="br0">
      <inkml:brushProperty name="width" value="0.05292" units="cm"/>
      <inkml:brushProperty name="height" value="0.05292" units="cm"/>
      <inkml:brushProperty name="color" value="#FF0000"/>
    </inkml:brush>
  </inkml:definitions>
  <inkml:trace contextRef="#ctx0" brushRef="#br0">7961 10352 214 0,'0'0'40'0,"0"0"-18"15,0 0 26-15,0 0 10 16,0 0 6-16,0 0-20 16,0 0 2-16,0 0-18 15,-7-18-4-15,7 16 2 16,0 2 0-16,0-3 8 16,-2 2 4-16,2-3-6 15,-1 2-12-15,1 1 0 16,0 1 6-16,0 0-12 15,0 0-10-15,0 0 2 16,0 0-6-16,0-1 0 16,0 1 6-16,10 0-2 15,7 0 8-15,5 0 16 0,2 1-20 16,1 6 6-16,2-3-4 16,3 3 0-16,-1-2 0 15,4 0-6-15,3-3-4 16,-3-2 16-16,-3 0-10 15,-3 0 2-15,-8 0 0 16,-5 0-4-16,-1 0 6 16,-6 0 0-16,1 0-2 15,-5 0-6-15,2 0 2 16,-1 0 2-16,0 3-4 0,-1 1-2 16,-3-3 2-1,2 2-2-15,-2-1 0 0,0-2 2 16,0 0-2-1,0 0-4-15,0 4-34 0,0 0-54 16,0 3-24-16,-3 0-136 16</inkml:trace>
  <inkml:trace contextRef="#ctx0" brushRef="#br0" timeOffset="2679.15">13612 10289 494 0,'0'0'46'15,"0"0"-28"-15,0 0 40 16,0 0 40-16,0 0-14 0,0 0-48 16,0 0-20-16,0-3 0 15,0 3-2-15,0 0 0 16,0 0-10-16,2 0 6 15,4 0 8-15,2 0-6 16,3 0 2-16,0 0 4 16,8 1 4-16,5 1-8 15,7-1-4-15,8 3 8 16,6 0 8-16,4 3-4 16,-1 2-6-16,0-1 4 0,-6 4-14 15,-3-4 0 1,-6-1 2-16,-4 0-4 0,-8-4-2 15,-5 0 0-15,-5-1 2 16,-6-2-2-16,-3 0-2 16,-2 0 0-16,0 0-2 15,0 0-8-15,0 0-34 16,0 0-72-16,-4 0-218 16,-15 0-226-16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4767901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156867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951648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383076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3324934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2624325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3404888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584389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261120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734980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2853821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3729437-9176-430E-B5A9-91309AAD8370}" type="datetimeFigureOut">
              <a:rPr lang="zh-CN" altLang="en-US" smtClean="0"/>
              <a:pPr/>
              <a:t>2023/12/23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1614067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5F15B2-D56B-4411-A3CF-4A7F06B04550}" type="datetimeFigureOut">
              <a:rPr lang="zh-CN" altLang="en-US" smtClean="0">
                <a:solidFill>
                  <a:prstClr val="black">
                    <a:tint val="75000"/>
                  </a:prstClr>
                </a:solidFill>
              </a:rPr>
              <a:pPr/>
              <a:t>2023/12/23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D065674-7A45-4C89-929F-D16E21F3043A}"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4" name="Line 1038"/>
          <p:cNvSpPr>
            <a:spLocks noChangeShapeType="1"/>
          </p:cNvSpPr>
          <p:nvPr userDrawn="1"/>
        </p:nvSpPr>
        <p:spPr bwMode="auto">
          <a:xfrm>
            <a:off x="395537" y="981075"/>
            <a:ext cx="8596064" cy="9525"/>
          </a:xfrm>
          <a:prstGeom prst="line">
            <a:avLst/>
          </a:prstGeom>
          <a:noFill/>
          <a:ln w="57150" cmpd="thinThick">
            <a:solidFill>
              <a:srgbClr val="800080"/>
            </a:solidFill>
            <a:round/>
            <a:headEnd type="none" w="sm" len="sm"/>
            <a:tailEnd type="none" w="sm" len="sm"/>
          </a:ln>
          <a:effectLst/>
        </p:spPr>
        <p:txBody>
          <a:bodyPr wrap="none" anchor="ctr"/>
          <a:lstStyle/>
          <a:p>
            <a:pPr>
              <a:defRPr/>
            </a:pPr>
            <a:endParaRPr lang="zh-CN" altLang="en-US"/>
          </a:p>
        </p:txBody>
      </p:sp>
      <p:sp>
        <p:nvSpPr>
          <p:cNvPr id="5137"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headEnd/>
            <a:tailEnd/>
          </a:ln>
          <a:effectLst/>
        </p:spPr>
        <p:txBody>
          <a:bodyPr wrap="none" anchor="ctr"/>
          <a:lstStyle/>
          <a:p>
            <a:pPr>
              <a:buClrTx/>
              <a:buFontTx/>
              <a:buNone/>
              <a:defRPr/>
            </a:pPr>
            <a:endParaRPr lang="zh-CN" altLang="zh-CN" i="0">
              <a:solidFill>
                <a:schemeClr val="tx1"/>
              </a:solidFill>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29437-9176-430E-B5A9-91309AAD8370}" type="datetimeFigureOut">
              <a:rPr lang="zh-CN" altLang="en-US" smtClean="0"/>
              <a:pPr/>
              <a:t>2023/12/23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BE8ED-D899-410A-AC47-E561DE83A0C4}" type="slidenum">
              <a:rPr lang="zh-CN" altLang="en-US" smtClean="0"/>
              <a:pPr/>
              <a:t>‹#›</a:t>
            </a:fld>
            <a:endParaRPr lang="zh-CN" altLang="en-US"/>
          </a:p>
        </p:txBody>
      </p:sp>
    </p:spTree>
    <p:extLst>
      <p:ext uri="{BB962C8B-B14F-4D97-AF65-F5344CB8AC3E}">
        <p14:creationId xmlns:p14="http://schemas.microsoft.com/office/powerpoint/2010/main" val="3061915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buClrTx/>
              <a:buFont typeface="Wingdings" pitchFamily="2" charset="2"/>
              <a:buChar char="²"/>
            </a:pPr>
            <a:fld id="{1C5F15B2-D56B-4411-A3CF-4A7F06B04550}" type="datetimeFigureOut">
              <a:rPr kumimoji="0" lang="zh-CN" altLang="en-US" b="1" i="0" smtClean="0">
                <a:solidFill>
                  <a:prstClr val="black">
                    <a:tint val="75000"/>
                  </a:prstClr>
                </a:solidFill>
              </a:rPr>
              <a:pPr>
                <a:buClrTx/>
                <a:buFont typeface="Wingdings" pitchFamily="2" charset="2"/>
                <a:buChar char="²"/>
              </a:pPr>
              <a:t>2023/12/23</a:t>
            </a:fld>
            <a:endParaRPr kumimoji="0" lang="zh-CN" altLang="en-US" b="1" i="0">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ClrTx/>
              <a:buFont typeface="Wingdings" pitchFamily="2" charset="2"/>
              <a:buChar char="²"/>
            </a:pPr>
            <a:endParaRPr kumimoji="0" lang="zh-CN" altLang="en-US" b="1" i="0">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ClrTx/>
              <a:buFont typeface="Wingdings" pitchFamily="2" charset="2"/>
              <a:buChar char="²"/>
            </a:pPr>
            <a:fld id="{0D065674-7A45-4C89-929F-D16E21F3043A}" type="slidenum">
              <a:rPr kumimoji="0" lang="zh-CN" altLang="en-US" b="1" i="0" smtClean="0">
                <a:solidFill>
                  <a:prstClr val="black">
                    <a:tint val="75000"/>
                  </a:prstClr>
                </a:solidFill>
              </a:rPr>
              <a:pPr>
                <a:buClrTx/>
                <a:buFont typeface="Wingdings" pitchFamily="2" charset="2"/>
                <a:buChar char="²"/>
              </a:pPr>
              <a:t>‹#›</a:t>
            </a:fld>
            <a:endParaRPr kumimoji="0" lang="zh-CN" altLang="en-US" b="1" i="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6.bin"/><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7.bin"/><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8.bin"/><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7">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3" name="AutoShape 8">
            <a:hlinkClick r:id="" action="ppaction://noaction"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8" name="Text Box 21"/>
          <p:cNvSpPr txBox="1">
            <a:spLocks noChangeArrowheads="1"/>
          </p:cNvSpPr>
          <p:nvPr/>
        </p:nvSpPr>
        <p:spPr bwMode="auto">
          <a:xfrm>
            <a:off x="2952251" y="1513625"/>
            <a:ext cx="2954655" cy="861005"/>
          </a:xfrm>
          <a:prstGeom prst="rect">
            <a:avLst/>
          </a:prstGeom>
          <a:noFill/>
          <a:ln w="9525" algn="ctr">
            <a:noFill/>
            <a:miter lim="800000"/>
          </a:ln>
        </p:spPr>
        <p:txBody>
          <a:bodyPr wrap="none">
            <a:spAutoFit/>
          </a:bodyPr>
          <a:lstStyle/>
          <a:p>
            <a:pPr>
              <a:lnSpc>
                <a:spcPct val="90000"/>
              </a:lnSpc>
              <a:buClrTx/>
              <a:buFontTx/>
              <a:buNone/>
            </a:pPr>
            <a:r>
              <a:rPr lang="zh-CN" altLang="en-US" sz="5400" i="0" dirty="0">
                <a:solidFill>
                  <a:srgbClr val="333399"/>
                </a:solidFill>
                <a:latin typeface="华文行楷" pitchFamily="2" charset="-122"/>
                <a:ea typeface="华文行楷" pitchFamily="2" charset="-122"/>
              </a:rPr>
              <a:t>编译原理</a:t>
            </a:r>
          </a:p>
        </p:txBody>
      </p:sp>
      <p:sp>
        <p:nvSpPr>
          <p:cNvPr id="10249" name="Text Box 22"/>
          <p:cNvSpPr txBox="1">
            <a:spLocks noChangeArrowheads="1"/>
          </p:cNvSpPr>
          <p:nvPr/>
        </p:nvSpPr>
        <p:spPr bwMode="auto">
          <a:xfrm>
            <a:off x="2882265" y="2773680"/>
            <a:ext cx="5374640" cy="3025140"/>
          </a:xfrm>
          <a:prstGeom prst="rect">
            <a:avLst/>
          </a:prstGeom>
          <a:noFill/>
          <a:ln w="9525" algn="ctr">
            <a:noFill/>
            <a:miter lim="800000"/>
          </a:ln>
        </p:spPr>
        <p:txBody>
          <a:bodyPr wrap="square">
            <a:spAutoFit/>
          </a:bodyPr>
          <a:lstStyle/>
          <a:p>
            <a:pPr algn="l">
              <a:lnSpc>
                <a:spcPct val="90000"/>
              </a:lnSpc>
              <a:buClrTx/>
              <a:buFontTx/>
              <a:buNone/>
            </a:pPr>
            <a:r>
              <a:rPr lang="zh-CN" altLang="en-US" sz="3600" i="0" dirty="0">
                <a:solidFill>
                  <a:srgbClr val="002060"/>
                </a:solidFill>
                <a:latin typeface="楷体_GB2312" pitchFamily="49" charset="-122"/>
                <a:sym typeface="+mn-ea"/>
              </a:rPr>
              <a:t>信息工程学院</a:t>
            </a:r>
            <a:endParaRPr lang="zh-CN" altLang="en-US" sz="4000" i="0" dirty="0">
              <a:solidFill>
                <a:srgbClr val="002060"/>
              </a:solidFill>
              <a:latin typeface="楷体_GB2312" pitchFamily="49" charset="-122"/>
              <a:sym typeface="+mn-ea"/>
            </a:endParaRPr>
          </a:p>
          <a:p>
            <a:pPr algn="l">
              <a:lnSpc>
                <a:spcPct val="90000"/>
              </a:lnSpc>
              <a:buClrTx/>
              <a:buFontTx/>
              <a:buNone/>
            </a:pPr>
            <a:r>
              <a:rPr lang="zh-CN" altLang="en-US" sz="3600" i="0" dirty="0">
                <a:solidFill>
                  <a:srgbClr val="002060"/>
                </a:solidFill>
                <a:latin typeface="楷体_GB2312" pitchFamily="49" charset="-122"/>
                <a:sym typeface="+mn-ea"/>
              </a:rPr>
              <a:t>计算机科学系</a:t>
            </a:r>
            <a:endParaRPr lang="zh-CN" altLang="en-US" sz="4000" i="0" dirty="0">
              <a:solidFill>
                <a:srgbClr val="002060"/>
              </a:solidFill>
              <a:latin typeface="楷体_GB2312" pitchFamily="49" charset="-122"/>
              <a:sym typeface="+mn-ea"/>
            </a:endParaRPr>
          </a:p>
          <a:p>
            <a:pPr algn="l">
              <a:lnSpc>
                <a:spcPct val="90000"/>
              </a:lnSpc>
              <a:buClrTx/>
              <a:buFontTx/>
              <a:buNone/>
            </a:pPr>
            <a:r>
              <a:rPr lang="zh-CN" altLang="en-US" sz="3600" i="0" dirty="0">
                <a:solidFill>
                  <a:srgbClr val="002060"/>
                </a:solidFill>
                <a:latin typeface="楷体_GB2312" pitchFamily="49" charset="-122"/>
                <a:sym typeface="+mn-ea"/>
              </a:rPr>
              <a:t>主讲：吴  昊</a:t>
            </a:r>
            <a:endParaRPr lang="zh-CN" altLang="en-US" sz="4000" i="0" dirty="0">
              <a:solidFill>
                <a:srgbClr val="002060"/>
              </a:solidFill>
              <a:latin typeface="楷体_GB2312" pitchFamily="49" charset="-122"/>
              <a:sym typeface="+mn-ea"/>
            </a:endParaRPr>
          </a:p>
          <a:p>
            <a:pPr algn="l">
              <a:lnSpc>
                <a:spcPct val="90000"/>
              </a:lnSpc>
              <a:buClrTx/>
              <a:buFontTx/>
              <a:buNone/>
            </a:pPr>
            <a:r>
              <a:rPr lang="en-US" altLang="zh-CN" sz="3600" i="0" dirty="0">
                <a:solidFill>
                  <a:srgbClr val="002060"/>
                </a:solidFill>
                <a:latin typeface="楷体_GB2312" pitchFamily="49" charset="-122"/>
                <a:sym typeface="+mn-ea"/>
              </a:rPr>
              <a:t>@</a:t>
            </a:r>
            <a:r>
              <a:rPr lang="zh-CN" altLang="en-US" sz="3600" i="0" dirty="0">
                <a:solidFill>
                  <a:srgbClr val="002060"/>
                </a:solidFill>
                <a:latin typeface="楷体_GB2312" pitchFamily="49" charset="-122"/>
                <a:sym typeface="+mn-ea"/>
              </a:rPr>
              <a:t>信工</a:t>
            </a:r>
            <a:r>
              <a:rPr lang="en-US" altLang="zh-CN" sz="3600" i="0" dirty="0">
                <a:solidFill>
                  <a:srgbClr val="002060"/>
                </a:solidFill>
                <a:latin typeface="楷体_GB2312" pitchFamily="49" charset="-122"/>
                <a:sym typeface="+mn-ea"/>
              </a:rPr>
              <a:t>213</a:t>
            </a:r>
            <a:endParaRPr lang="en-US" altLang="zh-CN" sz="4000" i="0" dirty="0">
              <a:solidFill>
                <a:srgbClr val="002060"/>
              </a:solidFill>
              <a:latin typeface="楷体_GB2312" pitchFamily="49" charset="-122"/>
              <a:sym typeface="+mn-ea"/>
            </a:endParaRPr>
          </a:p>
          <a:p>
            <a:pPr algn="l">
              <a:lnSpc>
                <a:spcPct val="90000"/>
              </a:lnSpc>
              <a:buClrTx/>
              <a:buFontTx/>
              <a:buNone/>
            </a:pPr>
            <a:r>
              <a:rPr lang="en-US" altLang="zh-CN" sz="3600" i="0" dirty="0">
                <a:solidFill>
                  <a:srgbClr val="002060"/>
                </a:solidFill>
                <a:latin typeface="楷体_GB2312" pitchFamily="49" charset="-122"/>
                <a:sym typeface="+mn-ea"/>
              </a:rPr>
              <a:t>haowu@shmtu.edu.cn</a:t>
            </a:r>
          </a:p>
          <a:p>
            <a:pPr>
              <a:lnSpc>
                <a:spcPct val="90000"/>
              </a:lnSpc>
              <a:buClrTx/>
              <a:buFontTx/>
              <a:buNone/>
            </a:pPr>
            <a:r>
              <a:rPr lang="en-US" altLang="zh-CN" sz="3200" b="0" i="1" dirty="0">
                <a:solidFill>
                  <a:srgbClr val="333399"/>
                </a:solidFill>
              </a:rPr>
              <a:t> </a:t>
            </a:r>
          </a:p>
        </p:txBody>
      </p:sp>
    </p:spTree>
    <p:extLst>
      <p:ext uri="{BB962C8B-B14F-4D97-AF65-F5344CB8AC3E}">
        <p14:creationId xmlns:p14="http://schemas.microsoft.com/office/powerpoint/2010/main" val="1844323409"/>
      </p:ext>
    </p:extLst>
  </p:cSld>
  <p:clrMapOvr>
    <a:masterClrMapping/>
  </p:clrMapOvr>
  <p:transition spd="med" advClick="0">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
          <p:cNvSpPr txBox="1">
            <a:spLocks noChangeArrowheads="1"/>
          </p:cNvSpPr>
          <p:nvPr/>
        </p:nvSpPr>
        <p:spPr bwMode="auto">
          <a:xfrm>
            <a:off x="607983" y="2878126"/>
            <a:ext cx="1873250" cy="390876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p>
          <a:p>
            <a:pPr algn="l">
              <a:buClrTx/>
            </a:pPr>
            <a:endParaRPr kumimoji="0" lang="en-US" altLang="zh-CN" i="0"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10" name="Text Box 12"/>
          <p:cNvSpPr txBox="1">
            <a:spLocks noChangeArrowheads="1"/>
          </p:cNvSpPr>
          <p:nvPr/>
        </p:nvSpPr>
        <p:spPr bwMode="auto">
          <a:xfrm>
            <a:off x="2768570" y="2878126"/>
            <a:ext cx="6232554" cy="3908762"/>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if  (</a:t>
            </a:r>
            <a:r>
              <a:rPr lang="en-US" altLang="zh-CN"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num=B</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a:solidFill>
                  <a:srgbClr val="333399"/>
                </a:solidFill>
              </a:rPr>
              <a:t>B</a:t>
            </a:r>
            <a:r>
              <a:rPr lang="en-US" altLang="zh-CN" b="1" dirty="0">
                <a:solidFill>
                  <a:srgbClr val="333399"/>
                </a:solidFill>
              </a:rPr>
              <a:t>.</a:t>
            </a:r>
            <a:r>
              <a:rPr lang="en-US" altLang="zh-CN" dirty="0">
                <a:solidFill>
                  <a:srgbClr val="333399"/>
                </a:solidFill>
              </a:rPr>
              <a:t>num=C</a:t>
            </a:r>
            <a:r>
              <a:rPr lang="en-US" altLang="zh-CN" b="1" dirty="0">
                <a:solidFill>
                  <a:srgbClr val="333399"/>
                </a:solidFill>
              </a:rPr>
              <a:t>.</a:t>
            </a:r>
            <a:r>
              <a:rPr lang="en-US" altLang="zh-CN" dirty="0">
                <a:solidFill>
                  <a:srgbClr val="333399"/>
                </a:solidFill>
              </a:rPr>
              <a:t>num</a:t>
            </a:r>
            <a:r>
              <a:rPr lang="en-US" altLang="zh-CN" i="0" dirty="0">
                <a:solidFill>
                  <a:srgbClr val="333399"/>
                </a:solidFill>
              </a:rPr>
              <a:t>)</a:t>
            </a:r>
          </a:p>
          <a:p>
            <a:pPr algn="l">
              <a:buClrTx/>
            </a:pPr>
            <a:r>
              <a:rPr lang="en-US" altLang="zh-CN" i="0" dirty="0">
                <a:solidFill>
                  <a:srgbClr val="333399"/>
                </a:solidFill>
              </a:rPr>
              <a:t>  then</a:t>
            </a:r>
            <a:r>
              <a:rPr lang="en-US" altLang="zh-CN" dirty="0">
                <a:solidFill>
                  <a:srgbClr val="333399"/>
                </a:solidFill>
              </a:rPr>
              <a:t> print(</a:t>
            </a:r>
            <a:r>
              <a:rPr lang="pt-BR" altLang="zh-CN" dirty="0">
                <a:solidFill>
                  <a:srgbClr val="333399"/>
                </a:solidFill>
              </a:rPr>
              <a:t>“Accepted!” </a:t>
            </a:r>
            <a:r>
              <a:rPr lang="en-US" altLang="zh-CN" dirty="0">
                <a:solidFill>
                  <a:srgbClr val="333399"/>
                </a:solidFill>
              </a:rPr>
              <a:t>) </a:t>
            </a:r>
          </a:p>
          <a:p>
            <a:pPr algn="l">
              <a:buClrTx/>
            </a:pPr>
            <a:r>
              <a:rPr lang="en-US" altLang="zh-CN" dirty="0">
                <a:solidFill>
                  <a:srgbClr val="333399"/>
                </a:solidFill>
              </a:rPr>
              <a:t>  </a:t>
            </a:r>
            <a:r>
              <a:rPr lang="en-US" altLang="zh-CN" i="0" dirty="0">
                <a:solidFill>
                  <a:srgbClr val="333399"/>
                </a:solidFill>
              </a:rPr>
              <a:t>else</a:t>
            </a:r>
            <a:r>
              <a:rPr lang="en-US" altLang="zh-CN" dirty="0">
                <a:solidFill>
                  <a:srgbClr val="333399"/>
                </a:solidFill>
              </a:rPr>
              <a:t> print(</a:t>
            </a:r>
            <a:r>
              <a:rPr lang="pt-BR" altLang="zh-CN" dirty="0">
                <a:solidFill>
                  <a:srgbClr val="333399"/>
                </a:solidFill>
              </a:rPr>
              <a:t>“Refused!” </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B</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C</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p>
        </p:txBody>
      </p:sp>
      <p:sp>
        <p:nvSpPr>
          <p:cNvPr id="11" name="矩形 10"/>
          <p:cNvSpPr/>
          <p:nvPr/>
        </p:nvSpPr>
        <p:spPr>
          <a:xfrm>
            <a:off x="0" y="142852"/>
            <a:ext cx="8929718" cy="2677656"/>
          </a:xfrm>
          <a:prstGeom prst="rect">
            <a:avLst/>
          </a:prstGeom>
        </p:spPr>
        <p:txBody>
          <a:bodyPr wrap="square">
            <a:spAutoFit/>
          </a:bodyPr>
          <a:lstStyle/>
          <a:p>
            <a:pPr algn="l">
              <a:buFont typeface="Symbol" pitchFamily="18" charset="2"/>
              <a:buChar char="-"/>
            </a:pPr>
            <a:r>
              <a:rPr lang="zh-CN" altLang="en-US" sz="2800" b="1" i="0" dirty="0">
                <a:solidFill>
                  <a:srgbClr val="333399"/>
                </a:solidFill>
              </a:rPr>
              <a:t>属性文法中允许</a:t>
            </a:r>
            <a:r>
              <a:rPr lang="zh-CN" altLang="en-US" sz="2800" b="1" i="0" dirty="0"/>
              <a:t>如下语义规则</a:t>
            </a:r>
          </a:p>
          <a:p>
            <a:pPr algn="l">
              <a:buFont typeface="Symbol" pitchFamily="18" charset="2"/>
              <a:buNone/>
            </a:pPr>
            <a:endParaRPr lang="zh-CN" altLang="en-US" sz="1000" b="1" i="0" dirty="0"/>
          </a:p>
          <a:p>
            <a:pPr lvl="1" algn="l">
              <a:buFontTx/>
              <a:buChar char="•"/>
            </a:pPr>
            <a:r>
              <a:rPr lang="zh-CN" altLang="en-US" b="1" i="0" dirty="0">
                <a:solidFill>
                  <a:srgbClr val="333399"/>
                </a:solidFill>
              </a:rPr>
              <a:t> </a:t>
            </a:r>
            <a:r>
              <a:rPr lang="zh-CN" altLang="en-US" b="1" i="0" dirty="0"/>
              <a:t>复写</a:t>
            </a:r>
            <a:r>
              <a:rPr lang="zh-CN" altLang="en-US" b="1" i="0" dirty="0">
                <a:solidFill>
                  <a:srgbClr val="333399"/>
                </a:solidFill>
              </a:rPr>
              <a:t>（</a:t>
            </a:r>
            <a:r>
              <a:rPr lang="en-US" altLang="zh-CN" dirty="0">
                <a:solidFill>
                  <a:srgbClr val="333399"/>
                </a:solidFill>
              </a:rPr>
              <a:t>copy</a:t>
            </a:r>
            <a:r>
              <a:rPr lang="zh-CN" altLang="en-US" b="1" i="0" dirty="0">
                <a:solidFill>
                  <a:srgbClr val="333399"/>
                </a:solidFill>
              </a:rPr>
              <a:t>）</a:t>
            </a:r>
            <a:r>
              <a:rPr lang="zh-CN" altLang="en-US" b="1" i="0" dirty="0"/>
              <a:t>规则</a:t>
            </a:r>
            <a:r>
              <a:rPr lang="zh-CN" altLang="en-US" b="1" i="0" dirty="0">
                <a:solidFill>
                  <a:srgbClr val="333399"/>
                </a:solidFill>
              </a:rPr>
              <a:t>，形如</a:t>
            </a:r>
          </a:p>
          <a:p>
            <a:pPr lvl="1" algn="l">
              <a:buFontTx/>
              <a:buNone/>
            </a:pPr>
            <a:r>
              <a:rPr lang="zh-CN" altLang="en-US" b="1" i="0" dirty="0">
                <a:solidFill>
                  <a:srgbClr val="333399"/>
                </a:solidFill>
              </a:rPr>
              <a:t>                  </a:t>
            </a:r>
            <a:r>
              <a:rPr lang="en-US" altLang="zh-CN" b="1" dirty="0" err="1"/>
              <a:t>X</a:t>
            </a:r>
            <a:r>
              <a:rPr lang="en-US" altLang="zh-CN" b="1" i="0" dirty="0" err="1"/>
              <a:t>.</a:t>
            </a:r>
            <a:r>
              <a:rPr lang="en-US" altLang="zh-CN" b="1" dirty="0" err="1"/>
              <a:t>a</a:t>
            </a:r>
            <a:r>
              <a:rPr lang="en-US" altLang="zh-CN" b="1" dirty="0"/>
              <a:t> := </a:t>
            </a:r>
            <a:r>
              <a:rPr lang="en-US" altLang="zh-CN" b="1" dirty="0" err="1"/>
              <a:t>Y</a:t>
            </a:r>
            <a:r>
              <a:rPr lang="en-US" altLang="zh-CN" b="1" i="0" dirty="0" err="1"/>
              <a:t>.</a:t>
            </a:r>
            <a:r>
              <a:rPr lang="en-US" altLang="zh-CN" b="1" dirty="0" err="1"/>
              <a:t>b</a:t>
            </a:r>
            <a:endParaRPr lang="en-US" altLang="zh-CN" b="1" i="0" dirty="0">
              <a:solidFill>
                <a:srgbClr val="333399"/>
              </a:solidFill>
            </a:endParaRPr>
          </a:p>
          <a:p>
            <a:pPr lvl="1" algn="l">
              <a:buFontTx/>
              <a:buChar char="•"/>
            </a:pPr>
            <a:r>
              <a:rPr lang="en-US" altLang="zh-CN" b="1" i="0" dirty="0">
                <a:solidFill>
                  <a:srgbClr val="333399"/>
                </a:solidFill>
              </a:rPr>
              <a:t> </a:t>
            </a:r>
            <a:r>
              <a:rPr lang="zh-CN" altLang="en-US" b="1" i="0" dirty="0"/>
              <a:t>基于语义函数</a:t>
            </a:r>
            <a:r>
              <a:rPr lang="zh-CN" altLang="en-US" b="1" i="0" dirty="0">
                <a:solidFill>
                  <a:srgbClr val="333399"/>
                </a:solidFill>
              </a:rPr>
              <a:t>（</a:t>
            </a:r>
            <a:r>
              <a:rPr lang="en-US" altLang="zh-CN" dirty="0">
                <a:solidFill>
                  <a:srgbClr val="333399"/>
                </a:solidFill>
              </a:rPr>
              <a:t>semantic function</a:t>
            </a:r>
            <a:r>
              <a:rPr lang="zh-CN" altLang="en-US" b="1" i="0" dirty="0">
                <a:solidFill>
                  <a:srgbClr val="333399"/>
                </a:solidFill>
              </a:rPr>
              <a:t>）</a:t>
            </a:r>
            <a:r>
              <a:rPr lang="zh-CN" altLang="en-US" b="1" i="0" dirty="0"/>
              <a:t>的规则</a:t>
            </a:r>
            <a:r>
              <a:rPr lang="zh-CN" altLang="en-US" b="1" i="0" dirty="0">
                <a:solidFill>
                  <a:srgbClr val="333399"/>
                </a:solidFill>
              </a:rPr>
              <a:t>，形如</a:t>
            </a:r>
          </a:p>
          <a:p>
            <a:pPr lvl="1" algn="l">
              <a:buFontTx/>
              <a:buNone/>
            </a:pPr>
            <a:r>
              <a:rPr lang="zh-CN" altLang="en-US" b="1" dirty="0">
                <a:solidFill>
                  <a:srgbClr val="333399"/>
                </a:solidFill>
              </a:rPr>
              <a:t>        </a:t>
            </a:r>
            <a:r>
              <a:rPr lang="en-US" altLang="zh-CN" b="1" dirty="0"/>
              <a:t>b:=f(c</a:t>
            </a:r>
            <a:r>
              <a:rPr lang="en-US" altLang="zh-CN" b="1" baseline="-25000" dirty="0"/>
              <a:t>1</a:t>
            </a:r>
            <a:r>
              <a:rPr lang="en-US" altLang="zh-CN" b="1" dirty="0"/>
              <a:t>, c</a:t>
            </a:r>
            <a:r>
              <a:rPr lang="en-US" altLang="zh-CN" b="1" baseline="-25000" dirty="0"/>
              <a:t>2</a:t>
            </a:r>
            <a:r>
              <a:rPr lang="en-US" altLang="zh-CN" b="1" dirty="0"/>
              <a:t>, …, c</a:t>
            </a:r>
            <a:r>
              <a:rPr lang="en-US" altLang="zh-CN" b="1" baseline="-25000" dirty="0"/>
              <a:t>k</a:t>
            </a:r>
            <a:r>
              <a:rPr lang="en-US" altLang="zh-CN" b="1" dirty="0"/>
              <a:t>)</a:t>
            </a:r>
            <a:r>
              <a:rPr lang="en-US" altLang="zh-CN" i="0" dirty="0">
                <a:solidFill>
                  <a:srgbClr val="333399"/>
                </a:solidFill>
              </a:rPr>
              <a:t>  </a:t>
            </a:r>
            <a:r>
              <a:rPr lang="zh-CN" altLang="en-US" b="1" i="0" dirty="0">
                <a:solidFill>
                  <a:srgbClr val="333399"/>
                </a:solidFill>
              </a:rPr>
              <a:t>或</a:t>
            </a:r>
            <a:r>
              <a:rPr lang="zh-CN" altLang="en-US" i="0" dirty="0">
                <a:solidFill>
                  <a:srgbClr val="333399"/>
                </a:solidFill>
              </a:rPr>
              <a:t> </a:t>
            </a:r>
            <a:r>
              <a:rPr lang="en-US" altLang="zh-CN" b="1" dirty="0"/>
              <a:t>f(c</a:t>
            </a:r>
            <a:r>
              <a:rPr lang="en-US" altLang="zh-CN" b="1" baseline="-25000" dirty="0"/>
              <a:t>1</a:t>
            </a:r>
            <a:r>
              <a:rPr lang="en-US" altLang="zh-CN" b="1" dirty="0"/>
              <a:t>, c</a:t>
            </a:r>
            <a:r>
              <a:rPr lang="en-US" altLang="zh-CN" b="1" baseline="-25000" dirty="0"/>
              <a:t>2</a:t>
            </a:r>
            <a:r>
              <a:rPr lang="en-US" altLang="zh-CN" b="1" dirty="0"/>
              <a:t>, …, c</a:t>
            </a:r>
            <a:r>
              <a:rPr lang="en-US" altLang="zh-CN" b="1" baseline="-25000" dirty="0"/>
              <a:t>k</a:t>
            </a:r>
            <a:r>
              <a:rPr lang="en-US" altLang="zh-CN" b="1" dirty="0"/>
              <a:t>)</a:t>
            </a:r>
            <a:r>
              <a:rPr lang="en-US" altLang="zh-CN" i="0" dirty="0">
                <a:solidFill>
                  <a:srgbClr val="333399"/>
                </a:solidFill>
              </a:rPr>
              <a:t> </a:t>
            </a:r>
          </a:p>
          <a:p>
            <a:pPr lvl="1" algn="l">
              <a:buFontTx/>
              <a:buNone/>
            </a:pPr>
            <a:r>
              <a:rPr lang="en-US" altLang="zh-CN" i="0" dirty="0">
                <a:solidFill>
                  <a:srgbClr val="333399"/>
                </a:solidFill>
              </a:rPr>
              <a:t>  </a:t>
            </a:r>
            <a:r>
              <a:rPr lang="zh-CN" altLang="en-US" b="1" i="0" dirty="0">
                <a:solidFill>
                  <a:srgbClr val="333399"/>
                </a:solidFill>
              </a:rPr>
              <a:t>其中，</a:t>
            </a:r>
            <a:r>
              <a:rPr lang="en-US" altLang="zh-CN" b="1" dirty="0">
                <a:solidFill>
                  <a:srgbClr val="333399"/>
                </a:solidFill>
              </a:rPr>
              <a:t>b,c</a:t>
            </a:r>
            <a:r>
              <a:rPr lang="en-US" altLang="zh-CN" b="1" baseline="-25000" dirty="0">
                <a:solidFill>
                  <a:srgbClr val="333399"/>
                </a:solidFill>
              </a:rPr>
              <a:t>1</a:t>
            </a:r>
            <a:r>
              <a:rPr lang="en-US" altLang="zh-CN" b="1" dirty="0">
                <a:solidFill>
                  <a:srgbClr val="333399"/>
                </a:solidFill>
              </a:rPr>
              <a:t>, c</a:t>
            </a:r>
            <a:r>
              <a:rPr lang="en-US" altLang="zh-CN" b="1" baseline="-25000" dirty="0">
                <a:solidFill>
                  <a:srgbClr val="333399"/>
                </a:solidFill>
              </a:rPr>
              <a:t>2</a:t>
            </a:r>
            <a:r>
              <a:rPr lang="en-US" altLang="zh-CN" b="1" dirty="0">
                <a:solidFill>
                  <a:srgbClr val="333399"/>
                </a:solidFill>
              </a:rPr>
              <a:t>, …, c</a:t>
            </a:r>
            <a:r>
              <a:rPr lang="en-US" altLang="zh-CN" b="1" baseline="-25000" dirty="0">
                <a:solidFill>
                  <a:srgbClr val="333399"/>
                </a:solidFill>
              </a:rPr>
              <a:t>k</a:t>
            </a:r>
            <a:r>
              <a:rPr lang="zh-CN" altLang="en-US" b="1" i="0" dirty="0">
                <a:solidFill>
                  <a:srgbClr val="333399"/>
                </a:solidFill>
              </a:rPr>
              <a:t>是该产生式中文法符号的属性</a:t>
            </a:r>
          </a:p>
          <a:p>
            <a:pPr lvl="1" algn="l">
              <a:buFontTx/>
              <a:buNone/>
            </a:pPr>
            <a:r>
              <a:rPr lang="zh-CN" altLang="en-US" sz="1000" i="0" dirty="0">
                <a:solidFill>
                  <a:srgbClr val="333399"/>
                </a:solidFill>
              </a:rPr>
              <a:t> </a:t>
            </a:r>
          </a:p>
        </p:txBody>
      </p:sp>
      <p:sp>
        <p:nvSpPr>
          <p:cNvPr id="5" name="矩形 4"/>
          <p:cNvSpPr/>
          <p:nvPr/>
        </p:nvSpPr>
        <p:spPr>
          <a:xfrm>
            <a:off x="6572264" y="4429132"/>
            <a:ext cx="2357438" cy="1200329"/>
          </a:xfrm>
          <a:prstGeom prst="rect">
            <a:avLst/>
          </a:prstGeom>
          <a:ln w="25400">
            <a:solidFill>
              <a:schemeClr val="tx1"/>
            </a:solidFill>
          </a:ln>
        </p:spPr>
        <p:txBody>
          <a:bodyPr wrap="square">
            <a:spAutoFit/>
          </a:bodyPr>
          <a:lstStyle/>
          <a:p>
            <a:r>
              <a:rPr lang="zh-CN" altLang="en-US" i="0" dirty="0">
                <a:solidFill>
                  <a:srgbClr val="333399"/>
                </a:solidFill>
              </a:rPr>
              <a:t> </a:t>
            </a:r>
            <a:r>
              <a:rPr lang="zh-CN" altLang="en-US" b="1" i="0" dirty="0">
                <a:solidFill>
                  <a:srgbClr val="333399"/>
                </a:solidFill>
              </a:rPr>
              <a:t>实践中，语义函数的形式可以更灵活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fade">
                                      <p:cBhvr>
                                        <p:cTn id="7" dur="2000"/>
                                        <p:tgtEl>
                                          <p:spTgt spid="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3" end="3"/>
                                            </p:txEl>
                                          </p:spTgt>
                                        </p:tgtEl>
                                        <p:attrNameLst>
                                          <p:attrName>style.visibility</p:attrName>
                                        </p:attrNameLst>
                                      </p:cBhvr>
                                      <p:to>
                                        <p:strVal val="visible"/>
                                      </p:to>
                                    </p:set>
                                    <p:animEffect transition="in" filter="fade">
                                      <p:cBhvr>
                                        <p:cTn id="10" dur="2000"/>
                                        <p:tgtEl>
                                          <p:spTgt spid="1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2000"/>
                                        <p:tgtEl>
                                          <p:spTgt spid="11">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5" end="5"/>
                                            </p:txEl>
                                          </p:spTgt>
                                        </p:tgtEl>
                                        <p:attrNameLst>
                                          <p:attrName>style.visibility</p:attrName>
                                        </p:attrNameLst>
                                      </p:cBhvr>
                                      <p:to>
                                        <p:strVal val="visible"/>
                                      </p:to>
                                    </p:set>
                                    <p:animEffect transition="in" filter="fade">
                                      <p:cBhvr>
                                        <p:cTn id="18" dur="2000"/>
                                        <p:tgtEl>
                                          <p:spTgt spid="11">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animEffect transition="in" filter="fade">
                                      <p:cBhvr>
                                        <p:cTn id="21" dur="2000"/>
                                        <p:tgtEl>
                                          <p:spTgt spid="1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
          <p:cNvSpPr txBox="1">
            <a:spLocks noChangeArrowheads="1"/>
          </p:cNvSpPr>
          <p:nvPr/>
        </p:nvSpPr>
        <p:spPr bwMode="auto">
          <a:xfrm>
            <a:off x="0" y="2035221"/>
            <a:ext cx="2016224" cy="4647426"/>
          </a:xfrm>
          <a:prstGeom prst="rect">
            <a:avLst/>
          </a:prstGeom>
          <a:noFill/>
          <a:ln w="9525">
            <a:noFill/>
            <a:miter lim="800000"/>
            <a:headEnd/>
            <a:tailEnd/>
          </a:ln>
        </p:spPr>
        <p:txBody>
          <a:bodyPr wrap="square">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p>
          <a:p>
            <a:pPr algn="l">
              <a:buClrTx/>
            </a:pPr>
            <a:endParaRPr kumimoji="0" lang="en-US" altLang="zh-CN" i="0"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endParaRPr lang="en-US" altLang="zh-CN"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cs typeface="Times New Roman" pitchFamily="18" charset="0"/>
              <a:sym typeface="Symbol" pitchFamily="18" charset="2"/>
            </a:endParaRPr>
          </a:p>
          <a:p>
            <a:pPr algn="l">
              <a:buClrTx/>
            </a:pPr>
            <a:endParaRPr lang="en-US" altLang="zh-CN" dirty="0">
              <a:solidFill>
                <a:srgbClr val="333399"/>
              </a:solidFill>
              <a:ea typeface="华文行楷" pitchFamily="2" charset="-122"/>
              <a:sym typeface="Symbol" pitchFamily="18" charset="2"/>
            </a:endParaRPr>
          </a:p>
        </p:txBody>
      </p:sp>
      <p:sp>
        <p:nvSpPr>
          <p:cNvPr id="10" name="Text Box 12"/>
          <p:cNvSpPr txBox="1">
            <a:spLocks noChangeArrowheads="1"/>
          </p:cNvSpPr>
          <p:nvPr/>
        </p:nvSpPr>
        <p:spPr bwMode="auto">
          <a:xfrm>
            <a:off x="1804189" y="1999869"/>
            <a:ext cx="3982257" cy="4647426"/>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if  (</a:t>
            </a:r>
            <a:r>
              <a:rPr lang="en-US" altLang="zh-CN"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num=B</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a:t>
            </a:r>
            <a:r>
              <a:rPr lang="en-US" altLang="zh-CN" i="0" dirty="0">
                <a:solidFill>
                  <a:srgbClr val="333399"/>
                </a:solidFill>
                <a:cs typeface="Times New Roman" pitchFamily="18" charset="0"/>
                <a:sym typeface="Symbol" pitchFamily="18" charset="2"/>
              </a:rPr>
              <a:t>) </a:t>
            </a:r>
          </a:p>
          <a:p>
            <a:pPr algn="l">
              <a:buClrTx/>
            </a:pP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a:solidFill>
                  <a:srgbClr val="333399"/>
                </a:solidFill>
              </a:rPr>
              <a:t>B</a:t>
            </a:r>
            <a:r>
              <a:rPr lang="en-US" altLang="zh-CN" b="1" dirty="0">
                <a:solidFill>
                  <a:srgbClr val="333399"/>
                </a:solidFill>
              </a:rPr>
              <a:t>.</a:t>
            </a:r>
            <a:r>
              <a:rPr lang="en-US" altLang="zh-CN" dirty="0">
                <a:solidFill>
                  <a:srgbClr val="333399"/>
                </a:solidFill>
              </a:rPr>
              <a:t>num=C</a:t>
            </a:r>
            <a:r>
              <a:rPr lang="en-US" altLang="zh-CN" b="1" dirty="0">
                <a:solidFill>
                  <a:srgbClr val="333399"/>
                </a:solidFill>
              </a:rPr>
              <a:t>.</a:t>
            </a:r>
            <a:r>
              <a:rPr lang="en-US" altLang="zh-CN" dirty="0">
                <a:solidFill>
                  <a:srgbClr val="333399"/>
                </a:solidFill>
              </a:rPr>
              <a:t>num</a:t>
            </a:r>
            <a:r>
              <a:rPr lang="en-US" altLang="zh-CN" i="0" dirty="0">
                <a:solidFill>
                  <a:srgbClr val="333399"/>
                </a:solidFill>
              </a:rPr>
              <a:t>)</a:t>
            </a:r>
          </a:p>
          <a:p>
            <a:pPr algn="l">
              <a:buClrTx/>
            </a:pPr>
            <a:r>
              <a:rPr lang="en-US" altLang="zh-CN" i="0" dirty="0">
                <a:solidFill>
                  <a:srgbClr val="333399"/>
                </a:solidFill>
              </a:rPr>
              <a:t>  then</a:t>
            </a:r>
            <a:r>
              <a:rPr lang="en-US" altLang="zh-CN" dirty="0">
                <a:solidFill>
                  <a:srgbClr val="333399"/>
                </a:solidFill>
              </a:rPr>
              <a:t> print(</a:t>
            </a:r>
            <a:r>
              <a:rPr lang="pt-BR" altLang="zh-CN" dirty="0">
                <a:solidFill>
                  <a:srgbClr val="333399"/>
                </a:solidFill>
              </a:rPr>
              <a:t>“Accepted!” </a:t>
            </a:r>
            <a:r>
              <a:rPr lang="en-US" altLang="zh-CN" dirty="0">
                <a:solidFill>
                  <a:srgbClr val="333399"/>
                </a:solidFill>
              </a:rPr>
              <a:t>) </a:t>
            </a:r>
          </a:p>
          <a:p>
            <a:pPr algn="l">
              <a:buClrTx/>
            </a:pPr>
            <a:r>
              <a:rPr lang="en-US" altLang="zh-CN" dirty="0">
                <a:solidFill>
                  <a:srgbClr val="333399"/>
                </a:solidFill>
              </a:rPr>
              <a:t>  </a:t>
            </a:r>
            <a:r>
              <a:rPr lang="en-US" altLang="zh-CN" i="0" dirty="0">
                <a:solidFill>
                  <a:srgbClr val="333399"/>
                </a:solidFill>
              </a:rPr>
              <a:t>else</a:t>
            </a:r>
            <a:r>
              <a:rPr lang="en-US" altLang="zh-CN" dirty="0">
                <a:solidFill>
                  <a:srgbClr val="333399"/>
                </a:solidFill>
              </a:rPr>
              <a:t> print(</a:t>
            </a:r>
            <a:r>
              <a:rPr lang="pt-BR" altLang="zh-CN" dirty="0">
                <a:solidFill>
                  <a:srgbClr val="333399"/>
                </a:solidFill>
              </a:rPr>
              <a:t>“Refused!” </a:t>
            </a:r>
            <a:r>
              <a:rPr lang="en-US" altLang="zh-CN" dirty="0">
                <a:solidFill>
                  <a:srgbClr val="333399"/>
                </a:solidFill>
              </a:rPr>
              <a:t>) </a:t>
            </a:r>
            <a:r>
              <a:rPr lang="en-US" altLang="zh-CN" i="0" dirty="0">
                <a:solidFill>
                  <a:srgbClr val="333399"/>
                </a:solidFill>
                <a:sym typeface="Symbol" pitchFamily="18" charset="2"/>
              </a:rPr>
              <a:t>}</a:t>
            </a:r>
          </a:p>
          <a:p>
            <a:pPr algn="l">
              <a:buClrTx/>
            </a:pPr>
            <a:endParaRPr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p>
          <a:p>
            <a:pPr algn="l">
              <a:buClrTx/>
            </a:pPr>
            <a:endParaRPr lang="en-US" altLang="zh-CN" dirty="0">
              <a:solidFill>
                <a:srgbClr val="333399"/>
              </a:solidFill>
              <a:ea typeface="华文行楷" pitchFamily="2" charset="-122"/>
              <a:sym typeface="Symbol" pitchFamily="18" charset="2"/>
            </a:endParaRPr>
          </a:p>
          <a:p>
            <a:pPr algn="l">
              <a:buClrTx/>
            </a:pPr>
            <a:endParaRPr lang="en-US" altLang="zh-CN" i="0" dirty="0">
              <a:solidFill>
                <a:srgbClr val="333399"/>
              </a:solidFill>
              <a:sym typeface="Symbol" pitchFamily="18" charset="2"/>
            </a:endParaRPr>
          </a:p>
          <a:p>
            <a:pPr algn="l">
              <a:buClrTx/>
            </a:pPr>
            <a:endParaRPr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p>
          <a:p>
            <a:pPr algn="l">
              <a:buClrTx/>
            </a:pPr>
            <a:endParaRPr lang="en-US" altLang="zh-CN" dirty="0">
              <a:solidFill>
                <a:srgbClr val="333399"/>
              </a:solidFill>
              <a:ea typeface="华文行楷" pitchFamily="2" charset="-122"/>
              <a:sym typeface="Symbol" pitchFamily="18" charset="2"/>
            </a:endParaRPr>
          </a:p>
        </p:txBody>
      </p:sp>
      <p:sp>
        <p:nvSpPr>
          <p:cNvPr id="5" name="TextBox 4"/>
          <p:cNvSpPr txBox="1"/>
          <p:nvPr/>
        </p:nvSpPr>
        <p:spPr>
          <a:xfrm>
            <a:off x="6572264" y="2341727"/>
            <a:ext cx="1285884" cy="461665"/>
          </a:xfrm>
          <a:prstGeom prst="rect">
            <a:avLst/>
          </a:prstGeom>
          <a:noFill/>
        </p:spPr>
        <p:txBody>
          <a:bodyPr wrap="square" rtlCol="0">
            <a:spAutoFit/>
          </a:bodyPr>
          <a:lstStyle/>
          <a:p>
            <a:r>
              <a:rPr lang="en-US" altLang="zh-CN" dirty="0"/>
              <a:t>S</a:t>
            </a:r>
            <a:endParaRPr lang="zh-CN" altLang="en-US" dirty="0"/>
          </a:p>
        </p:txBody>
      </p:sp>
      <p:cxnSp>
        <p:nvCxnSpPr>
          <p:cNvPr id="6" name="直接连接符 5"/>
          <p:cNvCxnSpPr>
            <a:stCxn id="5" idx="2"/>
          </p:cNvCxnSpPr>
          <p:nvPr/>
        </p:nvCxnSpPr>
        <p:spPr bwMode="auto">
          <a:xfrm rot="5400000">
            <a:off x="6393669" y="2696235"/>
            <a:ext cx="714381" cy="928694"/>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7" name="TextBox 6"/>
          <p:cNvSpPr txBox="1"/>
          <p:nvPr/>
        </p:nvSpPr>
        <p:spPr>
          <a:xfrm>
            <a:off x="7000892" y="4339477"/>
            <a:ext cx="928694" cy="461665"/>
          </a:xfrm>
          <a:prstGeom prst="rect">
            <a:avLst/>
          </a:prstGeom>
          <a:noFill/>
        </p:spPr>
        <p:txBody>
          <a:bodyPr wrap="square" rtlCol="0">
            <a:spAutoFit/>
          </a:bodyPr>
          <a:lstStyle/>
          <a:p>
            <a:r>
              <a:rPr lang="en-US" altLang="zh-CN" dirty="0"/>
              <a:t>A</a:t>
            </a:r>
            <a:endParaRPr lang="zh-CN" altLang="en-US" dirty="0"/>
          </a:p>
        </p:txBody>
      </p:sp>
      <p:sp>
        <p:nvSpPr>
          <p:cNvPr id="9" name="TextBox 8"/>
          <p:cNvSpPr txBox="1"/>
          <p:nvPr/>
        </p:nvSpPr>
        <p:spPr>
          <a:xfrm>
            <a:off x="6786578" y="3517772"/>
            <a:ext cx="928694" cy="461665"/>
          </a:xfrm>
          <a:prstGeom prst="rect">
            <a:avLst/>
          </a:prstGeom>
          <a:noFill/>
        </p:spPr>
        <p:txBody>
          <a:bodyPr wrap="square" rtlCol="0">
            <a:spAutoFit/>
          </a:bodyPr>
          <a:lstStyle/>
          <a:p>
            <a:r>
              <a:rPr lang="en-US" altLang="zh-CN" dirty="0"/>
              <a:t>B</a:t>
            </a:r>
            <a:endParaRPr lang="zh-CN" altLang="en-US" dirty="0"/>
          </a:p>
        </p:txBody>
      </p:sp>
      <p:sp>
        <p:nvSpPr>
          <p:cNvPr id="12" name="TextBox 11"/>
          <p:cNvSpPr txBox="1"/>
          <p:nvPr/>
        </p:nvSpPr>
        <p:spPr>
          <a:xfrm>
            <a:off x="8143900" y="3451697"/>
            <a:ext cx="428628" cy="461665"/>
          </a:xfrm>
          <a:prstGeom prst="rect">
            <a:avLst/>
          </a:prstGeom>
          <a:noFill/>
        </p:spPr>
        <p:txBody>
          <a:bodyPr wrap="square" rtlCol="0">
            <a:spAutoFit/>
          </a:bodyPr>
          <a:lstStyle/>
          <a:p>
            <a:r>
              <a:rPr lang="en-US" altLang="zh-CN" dirty="0"/>
              <a:t>C</a:t>
            </a:r>
            <a:endParaRPr lang="zh-CN" altLang="en-US" dirty="0"/>
          </a:p>
        </p:txBody>
      </p:sp>
      <p:cxnSp>
        <p:nvCxnSpPr>
          <p:cNvPr id="13" name="直接连接符 12"/>
          <p:cNvCxnSpPr>
            <a:stCxn id="5" idx="2"/>
            <a:endCxn id="9" idx="0"/>
          </p:cNvCxnSpPr>
          <p:nvPr/>
        </p:nvCxnSpPr>
        <p:spPr bwMode="auto">
          <a:xfrm rot="16200000" flipH="1">
            <a:off x="6875875" y="3142722"/>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14" name="直接连接符 13"/>
          <p:cNvCxnSpPr>
            <a:stCxn id="5" idx="2"/>
          </p:cNvCxnSpPr>
          <p:nvPr/>
        </p:nvCxnSpPr>
        <p:spPr bwMode="auto">
          <a:xfrm rot="16200000" flipH="1">
            <a:off x="7429521" y="2589077"/>
            <a:ext cx="642943" cy="107157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5" name="TextBox 14"/>
          <p:cNvSpPr txBox="1"/>
          <p:nvPr/>
        </p:nvSpPr>
        <p:spPr>
          <a:xfrm>
            <a:off x="7358082" y="4339477"/>
            <a:ext cx="1143008" cy="461665"/>
          </a:xfrm>
          <a:prstGeom prst="rect">
            <a:avLst/>
          </a:prstGeom>
          <a:noFill/>
        </p:spPr>
        <p:txBody>
          <a:bodyPr wrap="square" rtlCol="0">
            <a:spAutoFit/>
          </a:bodyPr>
          <a:lstStyle/>
          <a:p>
            <a:r>
              <a:rPr lang="en-US" altLang="zh-CN" dirty="0"/>
              <a:t>.num</a:t>
            </a:r>
            <a:endParaRPr lang="zh-CN" altLang="en-US" dirty="0"/>
          </a:p>
        </p:txBody>
      </p:sp>
      <p:sp>
        <p:nvSpPr>
          <p:cNvPr id="16" name="TextBox 15"/>
          <p:cNvSpPr txBox="1"/>
          <p:nvPr/>
        </p:nvSpPr>
        <p:spPr>
          <a:xfrm>
            <a:off x="7143768" y="3484734"/>
            <a:ext cx="1143008" cy="461665"/>
          </a:xfrm>
          <a:prstGeom prst="rect">
            <a:avLst/>
          </a:prstGeom>
          <a:noFill/>
        </p:spPr>
        <p:txBody>
          <a:bodyPr wrap="square" rtlCol="0">
            <a:spAutoFit/>
          </a:bodyPr>
          <a:lstStyle/>
          <a:p>
            <a:r>
              <a:rPr lang="en-US" altLang="zh-CN" dirty="0"/>
              <a:t>.num</a:t>
            </a:r>
            <a:endParaRPr lang="zh-CN" altLang="en-US" dirty="0"/>
          </a:p>
        </p:txBody>
      </p:sp>
      <p:sp>
        <p:nvSpPr>
          <p:cNvPr id="18" name="TextBox 17"/>
          <p:cNvSpPr txBox="1"/>
          <p:nvPr/>
        </p:nvSpPr>
        <p:spPr>
          <a:xfrm>
            <a:off x="8215338" y="3446333"/>
            <a:ext cx="1143008" cy="461665"/>
          </a:xfrm>
          <a:prstGeom prst="rect">
            <a:avLst/>
          </a:prstGeom>
          <a:noFill/>
        </p:spPr>
        <p:txBody>
          <a:bodyPr wrap="square" rtlCol="0">
            <a:spAutoFit/>
          </a:bodyPr>
          <a:lstStyle/>
          <a:p>
            <a:r>
              <a:rPr lang="en-US" altLang="zh-CN" dirty="0"/>
              <a:t>.num</a:t>
            </a:r>
            <a:endParaRPr lang="zh-CN" altLang="en-US" dirty="0"/>
          </a:p>
        </p:txBody>
      </p:sp>
      <p:sp>
        <p:nvSpPr>
          <p:cNvPr id="24" name="矩形 23"/>
          <p:cNvSpPr/>
          <p:nvPr/>
        </p:nvSpPr>
        <p:spPr>
          <a:xfrm>
            <a:off x="7394254" y="2341727"/>
            <a:ext cx="1558440" cy="400110"/>
          </a:xfrm>
          <a:prstGeom prst="rect">
            <a:avLst/>
          </a:prstGeom>
        </p:spPr>
        <p:txBody>
          <a:bodyPr wrap="none">
            <a:spAutoFit/>
          </a:bodyPr>
          <a:lstStyle/>
          <a:p>
            <a:r>
              <a:rPr lang="en-US" altLang="zh-CN" sz="2000" dirty="0">
                <a:solidFill>
                  <a:srgbClr val="333399"/>
                </a:solidFill>
              </a:rPr>
              <a:t>print(</a:t>
            </a:r>
            <a:r>
              <a:rPr lang="zh-CN" altLang="en-US" sz="2000" dirty="0">
                <a:solidFill>
                  <a:srgbClr val="333399"/>
                </a:solidFill>
              </a:rPr>
              <a:t>         </a:t>
            </a:r>
            <a:r>
              <a:rPr lang="en-US" altLang="zh-CN" sz="2000" dirty="0">
                <a:solidFill>
                  <a:srgbClr val="333399"/>
                </a:solidFill>
              </a:rPr>
              <a:t>) </a:t>
            </a:r>
            <a:endParaRPr lang="zh-CN" altLang="en-US" dirty="0"/>
          </a:p>
        </p:txBody>
      </p:sp>
      <p:sp>
        <p:nvSpPr>
          <p:cNvPr id="27" name="TextBox 26"/>
          <p:cNvSpPr txBox="1"/>
          <p:nvPr/>
        </p:nvSpPr>
        <p:spPr>
          <a:xfrm>
            <a:off x="6500826" y="5053857"/>
            <a:ext cx="928694" cy="461665"/>
          </a:xfrm>
          <a:prstGeom prst="rect">
            <a:avLst/>
          </a:prstGeom>
          <a:noFill/>
        </p:spPr>
        <p:txBody>
          <a:bodyPr wrap="square" rtlCol="0">
            <a:spAutoFit/>
          </a:bodyPr>
          <a:lstStyle/>
          <a:p>
            <a:r>
              <a:rPr lang="en-US" altLang="zh-CN" dirty="0"/>
              <a:t>A</a:t>
            </a:r>
            <a:r>
              <a:rPr lang="en-US" altLang="zh-CN" baseline="-25000" dirty="0"/>
              <a:t>1</a:t>
            </a:r>
            <a:endParaRPr lang="zh-CN" altLang="en-US" baseline="-25000" dirty="0"/>
          </a:p>
        </p:txBody>
      </p:sp>
      <p:sp>
        <p:nvSpPr>
          <p:cNvPr id="28" name="TextBox 27"/>
          <p:cNvSpPr txBox="1"/>
          <p:nvPr/>
        </p:nvSpPr>
        <p:spPr>
          <a:xfrm>
            <a:off x="8143900" y="5015456"/>
            <a:ext cx="428628" cy="461665"/>
          </a:xfrm>
          <a:prstGeom prst="rect">
            <a:avLst/>
          </a:prstGeom>
          <a:noFill/>
        </p:spPr>
        <p:txBody>
          <a:bodyPr wrap="square" rtlCol="0">
            <a:spAutoFit/>
          </a:bodyPr>
          <a:lstStyle/>
          <a:p>
            <a:r>
              <a:rPr lang="en-US" altLang="zh-CN" dirty="0"/>
              <a:t>a</a:t>
            </a:r>
            <a:endParaRPr lang="zh-CN" altLang="en-US" dirty="0"/>
          </a:p>
        </p:txBody>
      </p:sp>
      <p:cxnSp>
        <p:nvCxnSpPr>
          <p:cNvPr id="29" name="直接连接符 28"/>
          <p:cNvCxnSpPr>
            <a:endCxn id="27" idx="0"/>
          </p:cNvCxnSpPr>
          <p:nvPr/>
        </p:nvCxnSpPr>
        <p:spPr bwMode="auto">
          <a:xfrm rot="10800000" flipV="1">
            <a:off x="6965174" y="4696665"/>
            <a:ext cx="464349" cy="35719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32" name="TextBox 31"/>
          <p:cNvSpPr txBox="1"/>
          <p:nvPr/>
        </p:nvSpPr>
        <p:spPr>
          <a:xfrm>
            <a:off x="6929454" y="5053857"/>
            <a:ext cx="1143008" cy="461665"/>
          </a:xfrm>
          <a:prstGeom prst="rect">
            <a:avLst/>
          </a:prstGeom>
          <a:noFill/>
        </p:spPr>
        <p:txBody>
          <a:bodyPr wrap="square" rtlCol="0">
            <a:spAutoFit/>
          </a:bodyPr>
          <a:lstStyle/>
          <a:p>
            <a:r>
              <a:rPr lang="en-US" altLang="zh-CN" dirty="0"/>
              <a:t>.num</a:t>
            </a:r>
            <a:endParaRPr lang="zh-CN" altLang="en-US" dirty="0"/>
          </a:p>
        </p:txBody>
      </p:sp>
      <p:cxnSp>
        <p:nvCxnSpPr>
          <p:cNvPr id="40" name="直接连接符 39"/>
          <p:cNvCxnSpPr/>
          <p:nvPr/>
        </p:nvCxnSpPr>
        <p:spPr bwMode="auto">
          <a:xfrm>
            <a:off x="7465240" y="4768105"/>
            <a:ext cx="750098" cy="39022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42" name="TextBox 41"/>
          <p:cNvSpPr txBox="1"/>
          <p:nvPr/>
        </p:nvSpPr>
        <p:spPr>
          <a:xfrm>
            <a:off x="5429256" y="3484735"/>
            <a:ext cx="928694" cy="461665"/>
          </a:xfrm>
          <a:prstGeom prst="rect">
            <a:avLst/>
          </a:prstGeom>
          <a:noFill/>
        </p:spPr>
        <p:txBody>
          <a:bodyPr wrap="square" rtlCol="0">
            <a:spAutoFit/>
          </a:bodyPr>
          <a:lstStyle/>
          <a:p>
            <a:r>
              <a:rPr lang="en-US" altLang="zh-CN" dirty="0"/>
              <a:t>A</a:t>
            </a:r>
            <a:endParaRPr lang="zh-CN" altLang="en-US" dirty="0"/>
          </a:p>
        </p:txBody>
      </p:sp>
      <p:sp>
        <p:nvSpPr>
          <p:cNvPr id="43" name="TextBox 42"/>
          <p:cNvSpPr txBox="1"/>
          <p:nvPr/>
        </p:nvSpPr>
        <p:spPr>
          <a:xfrm>
            <a:off x="5786446" y="3484735"/>
            <a:ext cx="1143008" cy="461665"/>
          </a:xfrm>
          <a:prstGeom prst="rect">
            <a:avLst/>
          </a:prstGeom>
          <a:noFill/>
        </p:spPr>
        <p:txBody>
          <a:bodyPr wrap="square" rtlCol="0">
            <a:spAutoFit/>
          </a:bodyPr>
          <a:lstStyle/>
          <a:p>
            <a:r>
              <a:rPr lang="en-US" altLang="zh-CN" dirty="0"/>
              <a:t>.</a:t>
            </a:r>
            <a:r>
              <a:rPr lang="en-US" altLang="zh-CN" dirty="0" err="1"/>
              <a:t>num</a:t>
            </a:r>
            <a:endParaRPr lang="zh-CN" altLang="en-US" dirty="0"/>
          </a:p>
        </p:txBody>
      </p:sp>
      <p:sp>
        <p:nvSpPr>
          <p:cNvPr id="50" name="TextBox 49"/>
          <p:cNvSpPr txBox="1"/>
          <p:nvPr/>
        </p:nvSpPr>
        <p:spPr>
          <a:xfrm>
            <a:off x="6357950" y="5851645"/>
            <a:ext cx="928694" cy="461665"/>
          </a:xfrm>
          <a:prstGeom prst="rect">
            <a:avLst/>
          </a:prstGeom>
          <a:noFill/>
        </p:spPr>
        <p:txBody>
          <a:bodyPr wrap="square" rtlCol="0">
            <a:spAutoFit/>
          </a:bodyPr>
          <a:lstStyle/>
          <a:p>
            <a:r>
              <a:rPr lang="en-US" altLang="zh-CN" dirty="0"/>
              <a:t>A</a:t>
            </a:r>
            <a:endParaRPr lang="zh-CN" altLang="en-US" dirty="0"/>
          </a:p>
        </p:txBody>
      </p:sp>
      <p:sp>
        <p:nvSpPr>
          <p:cNvPr id="51" name="TextBox 50"/>
          <p:cNvSpPr txBox="1"/>
          <p:nvPr/>
        </p:nvSpPr>
        <p:spPr>
          <a:xfrm>
            <a:off x="6715140" y="5851645"/>
            <a:ext cx="1143008" cy="461665"/>
          </a:xfrm>
          <a:prstGeom prst="rect">
            <a:avLst/>
          </a:prstGeom>
          <a:noFill/>
        </p:spPr>
        <p:txBody>
          <a:bodyPr wrap="square" rtlCol="0">
            <a:spAutoFit/>
          </a:bodyPr>
          <a:lstStyle/>
          <a:p>
            <a:r>
              <a:rPr lang="en-US" altLang="zh-CN" dirty="0"/>
              <a:t>.num</a:t>
            </a:r>
            <a:endParaRPr lang="zh-CN" altLang="en-US" dirty="0"/>
          </a:p>
        </p:txBody>
      </p:sp>
      <p:sp>
        <p:nvSpPr>
          <p:cNvPr id="52" name="TextBox 51"/>
          <p:cNvSpPr txBox="1"/>
          <p:nvPr/>
        </p:nvSpPr>
        <p:spPr>
          <a:xfrm>
            <a:off x="5857884" y="6351711"/>
            <a:ext cx="928694" cy="461665"/>
          </a:xfrm>
          <a:prstGeom prst="rect">
            <a:avLst/>
          </a:prstGeom>
          <a:noFill/>
        </p:spPr>
        <p:txBody>
          <a:bodyPr wrap="square" rtlCol="0">
            <a:spAutoFit/>
          </a:bodyPr>
          <a:lstStyle/>
          <a:p>
            <a:r>
              <a:rPr lang="en-US" altLang="zh-CN" dirty="0"/>
              <a:t>a</a:t>
            </a:r>
            <a:endParaRPr lang="zh-CN" altLang="en-US" baseline="-25000" dirty="0"/>
          </a:p>
        </p:txBody>
      </p:sp>
      <p:cxnSp>
        <p:nvCxnSpPr>
          <p:cNvPr id="54" name="直接连接符 53"/>
          <p:cNvCxnSpPr/>
          <p:nvPr/>
        </p:nvCxnSpPr>
        <p:spPr bwMode="auto">
          <a:xfrm rot="10800000" flipV="1">
            <a:off x="6429388" y="6208833"/>
            <a:ext cx="357192" cy="285753"/>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58" name="直接连接符 57"/>
          <p:cNvCxnSpPr/>
          <p:nvPr/>
        </p:nvCxnSpPr>
        <p:spPr>
          <a:xfrm>
            <a:off x="5572132" y="1999869"/>
            <a:ext cx="0" cy="45724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6644" y="0"/>
            <a:ext cx="9081619" cy="954107"/>
          </a:xfrm>
          <a:prstGeom prst="rect">
            <a:avLst/>
          </a:prstGeom>
        </p:spPr>
        <p:txBody>
          <a:bodyPr wrap="square">
            <a:spAutoFit/>
          </a:bodyPr>
          <a:lstStyle/>
          <a:p>
            <a:pPr algn="l">
              <a:buClrTx/>
            </a:pPr>
            <a:r>
              <a:rPr kumimoji="0" lang="zh-CN" altLang="en-US" sz="2800" b="1" i="0" dirty="0">
                <a:sym typeface="Symbol" pitchFamily="18" charset="2"/>
              </a:rPr>
              <a:t>语义动作的作用</a:t>
            </a:r>
            <a:r>
              <a:rPr kumimoji="0" lang="zh-CN" altLang="en-US" sz="2800" i="0" dirty="0">
                <a:cs typeface="Times New Roman" pitchFamily="18" charset="0"/>
                <a:sym typeface="Symbol" pitchFamily="18" charset="2"/>
              </a:rPr>
              <a:t>：</a:t>
            </a:r>
            <a:r>
              <a:rPr kumimoji="0" lang="zh-CN" altLang="en-US" sz="2800" b="1" i="0" dirty="0">
                <a:cs typeface="Times New Roman" pitchFamily="18" charset="0"/>
                <a:sym typeface="Symbol" pitchFamily="18" charset="2"/>
              </a:rPr>
              <a:t>假设对给定的输入符号串，语法分析阶段已经构造出对应的语法树，</a:t>
            </a:r>
          </a:p>
        </p:txBody>
      </p:sp>
      <p:sp>
        <p:nvSpPr>
          <p:cNvPr id="33" name="矩形 32"/>
          <p:cNvSpPr/>
          <p:nvPr/>
        </p:nvSpPr>
        <p:spPr>
          <a:xfrm>
            <a:off x="-36512" y="404664"/>
            <a:ext cx="9081619" cy="954107"/>
          </a:xfrm>
          <a:prstGeom prst="rect">
            <a:avLst/>
          </a:prstGeom>
        </p:spPr>
        <p:txBody>
          <a:bodyPr wrap="square">
            <a:spAutoFit/>
          </a:bodyPr>
          <a:lstStyle/>
          <a:p>
            <a:pPr algn="l">
              <a:buClrTx/>
            </a:pPr>
            <a:r>
              <a:rPr kumimoji="0" lang="zh-CN" altLang="en-US" sz="2800" b="1" i="0" dirty="0">
                <a:cs typeface="Times New Roman" pitchFamily="18" charset="0"/>
                <a:sym typeface="Symbol" pitchFamily="18" charset="2"/>
              </a:rPr>
              <a:t>                                                  每个被用到的产生式都对于这个语法树的一个片段，</a:t>
            </a:r>
          </a:p>
        </p:txBody>
      </p:sp>
      <p:sp>
        <p:nvSpPr>
          <p:cNvPr id="3" name="矩形 2"/>
          <p:cNvSpPr/>
          <p:nvPr/>
        </p:nvSpPr>
        <p:spPr>
          <a:xfrm>
            <a:off x="-36512" y="818709"/>
            <a:ext cx="9348836" cy="954107"/>
          </a:xfrm>
          <a:prstGeom prst="rect">
            <a:avLst/>
          </a:prstGeom>
        </p:spPr>
        <p:txBody>
          <a:bodyPr wrap="square">
            <a:spAutoFit/>
          </a:bodyPr>
          <a:lstStyle/>
          <a:p>
            <a:pPr algn="l">
              <a:buClrTx/>
            </a:pPr>
            <a:r>
              <a:rPr kumimoji="0" lang="zh-CN" altLang="en-US" sz="2800" b="1" i="0" dirty="0">
                <a:cs typeface="Times New Roman" pitchFamily="18" charset="0"/>
                <a:sym typeface="Symbol" pitchFamily="18" charset="2"/>
              </a:rPr>
              <a:t>                                           而关联于这个产生式的语义动作也作用于语法树的这一片段。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5" grpId="0"/>
      <p:bldP spid="7" grpId="0"/>
      <p:bldP spid="9" grpId="0"/>
      <p:bldP spid="12" grpId="0"/>
      <p:bldP spid="15" grpId="0"/>
      <p:bldP spid="16" grpId="0"/>
      <p:bldP spid="18" grpId="0"/>
      <p:bldP spid="24" grpId="0"/>
      <p:bldP spid="27" grpId="0"/>
      <p:bldP spid="28" grpId="0"/>
      <p:bldP spid="32" grpId="0"/>
      <p:bldP spid="42" grpId="0"/>
      <p:bldP spid="43" grpId="0"/>
      <p:bldP spid="50" grpId="0"/>
      <p:bldP spid="51" grpId="0"/>
      <p:bldP spid="5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
          <p:cNvSpPr txBox="1">
            <a:spLocks noChangeArrowheads="1"/>
          </p:cNvSpPr>
          <p:nvPr/>
        </p:nvSpPr>
        <p:spPr bwMode="auto">
          <a:xfrm>
            <a:off x="607983" y="2878126"/>
            <a:ext cx="1873250" cy="390876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p>
          <a:p>
            <a:pPr algn="l">
              <a:buClrTx/>
            </a:pPr>
            <a:endParaRPr kumimoji="0" lang="en-US" altLang="zh-CN" i="0"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10" name="Text Box 12"/>
          <p:cNvSpPr txBox="1">
            <a:spLocks noChangeArrowheads="1"/>
          </p:cNvSpPr>
          <p:nvPr/>
        </p:nvSpPr>
        <p:spPr bwMode="auto">
          <a:xfrm>
            <a:off x="2768570" y="2878126"/>
            <a:ext cx="6232554" cy="3908762"/>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if  (</a:t>
            </a:r>
            <a:r>
              <a:rPr lang="en-US" altLang="zh-CN"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num=B</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a:solidFill>
                  <a:srgbClr val="333399"/>
                </a:solidFill>
              </a:rPr>
              <a:t>B</a:t>
            </a:r>
            <a:r>
              <a:rPr lang="en-US" altLang="zh-CN" b="1" dirty="0">
                <a:solidFill>
                  <a:srgbClr val="333399"/>
                </a:solidFill>
              </a:rPr>
              <a:t>.</a:t>
            </a:r>
            <a:r>
              <a:rPr lang="en-US" altLang="zh-CN" dirty="0">
                <a:solidFill>
                  <a:srgbClr val="333399"/>
                </a:solidFill>
              </a:rPr>
              <a:t>num=C</a:t>
            </a:r>
            <a:r>
              <a:rPr lang="en-US" altLang="zh-CN" b="1" dirty="0">
                <a:solidFill>
                  <a:srgbClr val="333399"/>
                </a:solidFill>
              </a:rPr>
              <a:t>.</a:t>
            </a:r>
            <a:r>
              <a:rPr lang="en-US" altLang="zh-CN" dirty="0">
                <a:solidFill>
                  <a:srgbClr val="333399"/>
                </a:solidFill>
              </a:rPr>
              <a:t>num</a:t>
            </a:r>
            <a:r>
              <a:rPr lang="en-US" altLang="zh-CN" i="0" dirty="0">
                <a:solidFill>
                  <a:srgbClr val="333399"/>
                </a:solidFill>
              </a:rPr>
              <a:t>)</a:t>
            </a:r>
          </a:p>
          <a:p>
            <a:pPr algn="l">
              <a:buClrTx/>
            </a:pPr>
            <a:r>
              <a:rPr lang="en-US" altLang="zh-CN" i="0" dirty="0">
                <a:solidFill>
                  <a:srgbClr val="333399"/>
                </a:solidFill>
              </a:rPr>
              <a:t>  then</a:t>
            </a:r>
            <a:r>
              <a:rPr lang="en-US" altLang="zh-CN" dirty="0">
                <a:solidFill>
                  <a:srgbClr val="333399"/>
                </a:solidFill>
              </a:rPr>
              <a:t> print(</a:t>
            </a:r>
            <a:r>
              <a:rPr lang="pt-BR" altLang="zh-CN" dirty="0">
                <a:solidFill>
                  <a:srgbClr val="333399"/>
                </a:solidFill>
              </a:rPr>
              <a:t>“Accepted!” </a:t>
            </a:r>
            <a:r>
              <a:rPr lang="en-US" altLang="zh-CN" dirty="0">
                <a:solidFill>
                  <a:srgbClr val="333399"/>
                </a:solidFill>
              </a:rPr>
              <a:t>) </a:t>
            </a:r>
          </a:p>
          <a:p>
            <a:pPr algn="l">
              <a:buClrTx/>
            </a:pPr>
            <a:r>
              <a:rPr lang="en-US" altLang="zh-CN" dirty="0">
                <a:solidFill>
                  <a:srgbClr val="333399"/>
                </a:solidFill>
              </a:rPr>
              <a:t>  </a:t>
            </a:r>
            <a:r>
              <a:rPr lang="en-US" altLang="zh-CN" i="0" dirty="0">
                <a:solidFill>
                  <a:srgbClr val="333399"/>
                </a:solidFill>
              </a:rPr>
              <a:t>else</a:t>
            </a:r>
            <a:r>
              <a:rPr lang="en-US" altLang="zh-CN" dirty="0">
                <a:solidFill>
                  <a:srgbClr val="333399"/>
                </a:solidFill>
              </a:rPr>
              <a:t> print(</a:t>
            </a:r>
            <a:r>
              <a:rPr lang="pt-BR" altLang="zh-CN" dirty="0">
                <a:solidFill>
                  <a:srgbClr val="333399"/>
                </a:solidFill>
              </a:rPr>
              <a:t>“Refused!” </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B</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C</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p>
        </p:txBody>
      </p:sp>
      <p:sp>
        <p:nvSpPr>
          <p:cNvPr id="6" name="Text Box 6"/>
          <p:cNvSpPr txBox="1">
            <a:spLocks noChangeArrowheads="1"/>
          </p:cNvSpPr>
          <p:nvPr/>
        </p:nvSpPr>
        <p:spPr bwMode="auto">
          <a:xfrm>
            <a:off x="214282" y="214290"/>
            <a:ext cx="7129462" cy="523220"/>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有两种属性：</a:t>
            </a:r>
            <a:r>
              <a:rPr lang="zh-CN" altLang="en-US" sz="2800" b="1" i="0" dirty="0">
                <a:latin typeface="楷体_GB2312" pitchFamily="49" charset="-122"/>
              </a:rPr>
              <a:t>综合属性和继承属性</a:t>
            </a:r>
          </a:p>
        </p:txBody>
      </p:sp>
      <p:sp>
        <p:nvSpPr>
          <p:cNvPr id="7" name="Rectangle 5"/>
          <p:cNvSpPr>
            <a:spLocks noChangeArrowheads="1"/>
          </p:cNvSpPr>
          <p:nvPr/>
        </p:nvSpPr>
        <p:spPr bwMode="auto">
          <a:xfrm>
            <a:off x="500034" y="785794"/>
            <a:ext cx="8243888" cy="1919287"/>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latin typeface="楷体_GB2312" pitchFamily="49" charset="-122"/>
              </a:rPr>
              <a:t>综合属性</a:t>
            </a:r>
            <a:r>
              <a:rPr lang="zh-CN" altLang="en-US" dirty="0">
                <a:solidFill>
                  <a:srgbClr val="333399"/>
                </a:solidFill>
              </a:rPr>
              <a:t>（</a:t>
            </a:r>
            <a:r>
              <a:rPr lang="en-US" altLang="zh-CN" dirty="0">
                <a:solidFill>
                  <a:srgbClr val="333399"/>
                </a:solidFill>
              </a:rPr>
              <a:t>synthesized attribute</a:t>
            </a:r>
            <a:r>
              <a:rPr lang="zh-CN" altLang="en-US" dirty="0">
                <a:solidFill>
                  <a:srgbClr val="333399"/>
                </a:solidFill>
              </a:rPr>
              <a:t>）</a:t>
            </a:r>
            <a:r>
              <a:rPr lang="zh-CN" altLang="en-US" i="0" dirty="0">
                <a:solidFill>
                  <a:srgbClr val="333399"/>
                </a:solidFill>
              </a:rPr>
              <a:t> </a:t>
            </a:r>
            <a:endParaRPr lang="zh-CN" altLang="en-US" sz="2800" b="1" i="0" dirty="0"/>
          </a:p>
          <a:p>
            <a:pPr algn="l">
              <a:buClrTx/>
            </a:pPr>
            <a:endParaRPr lang="zh-CN" altLang="en-US" sz="1000" b="1" i="0" dirty="0">
              <a:sym typeface="Symbol" pitchFamily="18" charset="2"/>
            </a:endParaRPr>
          </a:p>
          <a:p>
            <a:pPr algn="l">
              <a:buClrTx/>
            </a:pPr>
            <a:r>
              <a:rPr lang="zh-CN" altLang="en-US" b="1" i="0" dirty="0">
                <a:solidFill>
                  <a:srgbClr val="333399"/>
                </a:solidFill>
              </a:rPr>
              <a:t>     用于</a:t>
            </a:r>
            <a:r>
              <a:rPr lang="zh-CN" altLang="en-US" b="1" i="0" dirty="0"/>
              <a:t>“自下而上”传递信息</a:t>
            </a:r>
          </a:p>
          <a:p>
            <a:pPr algn="l">
              <a:buClrTx/>
            </a:pPr>
            <a:endParaRPr lang="zh-CN" altLang="en-US" sz="1000" b="1" i="0" dirty="0">
              <a:solidFill>
                <a:srgbClr val="333399"/>
              </a:solidFill>
            </a:endParaRPr>
          </a:p>
          <a:p>
            <a:pPr algn="l">
              <a:buClrTx/>
            </a:pPr>
            <a:r>
              <a:rPr lang="zh-CN" altLang="en-US" b="1" i="0" dirty="0">
                <a:solidFill>
                  <a:srgbClr val="333399"/>
                </a:solidFill>
              </a:rPr>
              <a:t>     对关联于产生式 </a:t>
            </a:r>
            <a:r>
              <a:rPr lang="en-US" altLang="zh-CN" b="1" dirty="0">
                <a:solidFill>
                  <a:srgbClr val="333399"/>
                </a:solidFill>
              </a:rPr>
              <a:t>A</a:t>
            </a:r>
            <a:r>
              <a:rPr lang="en-US" altLang="zh-CN" b="1" i="0" dirty="0">
                <a:solidFill>
                  <a:srgbClr val="333399"/>
                </a:solidFill>
                <a:sym typeface="Symbol" pitchFamily="18" charset="2"/>
              </a:rPr>
              <a:t></a:t>
            </a:r>
            <a:r>
              <a:rPr lang="en-US" altLang="zh-CN" b="1" dirty="0">
                <a:solidFill>
                  <a:srgbClr val="333399"/>
                </a:solidFill>
                <a:sym typeface="Symbol" pitchFamily="18" charset="2"/>
              </a:rPr>
              <a:t> </a:t>
            </a:r>
            <a:r>
              <a:rPr lang="zh-CN" altLang="en-US" b="1" i="0" dirty="0">
                <a:solidFill>
                  <a:srgbClr val="333399"/>
                </a:solidFill>
              </a:rPr>
              <a:t>的语义规则 </a:t>
            </a:r>
            <a:r>
              <a:rPr lang="en-US" altLang="zh-CN" b="1" dirty="0">
                <a:solidFill>
                  <a:srgbClr val="333399"/>
                </a:solidFill>
              </a:rPr>
              <a:t>b:=f(c</a:t>
            </a:r>
            <a:r>
              <a:rPr lang="en-US" altLang="zh-CN" b="1" baseline="-25000" dirty="0">
                <a:solidFill>
                  <a:srgbClr val="333399"/>
                </a:solidFill>
              </a:rPr>
              <a:t>1</a:t>
            </a:r>
            <a:r>
              <a:rPr lang="en-US" altLang="zh-CN" b="1" dirty="0">
                <a:solidFill>
                  <a:srgbClr val="333399"/>
                </a:solidFill>
              </a:rPr>
              <a:t>, c</a:t>
            </a:r>
            <a:r>
              <a:rPr lang="en-US" altLang="zh-CN" b="1" baseline="-25000" dirty="0">
                <a:solidFill>
                  <a:srgbClr val="333399"/>
                </a:solidFill>
              </a:rPr>
              <a:t>2</a:t>
            </a:r>
            <a:r>
              <a:rPr lang="en-US" altLang="zh-CN" b="1" dirty="0">
                <a:solidFill>
                  <a:srgbClr val="333399"/>
                </a:solidFill>
              </a:rPr>
              <a:t>, …, c</a:t>
            </a:r>
            <a:r>
              <a:rPr lang="en-US" altLang="zh-CN" b="1" baseline="-25000" dirty="0">
                <a:solidFill>
                  <a:srgbClr val="333399"/>
                </a:solidFill>
              </a:rPr>
              <a:t>k</a:t>
            </a:r>
            <a:r>
              <a:rPr lang="en-US" altLang="zh-CN" b="1" dirty="0">
                <a:solidFill>
                  <a:srgbClr val="333399"/>
                </a:solidFill>
              </a:rPr>
              <a:t>)</a:t>
            </a:r>
            <a:r>
              <a:rPr lang="en-US" altLang="zh-CN" b="1" i="0" dirty="0">
                <a:solidFill>
                  <a:srgbClr val="333399"/>
                </a:solidFill>
              </a:rPr>
              <a:t> </a:t>
            </a:r>
            <a:r>
              <a:rPr lang="zh-CN" altLang="en-US" b="1" i="0" dirty="0">
                <a:solidFill>
                  <a:srgbClr val="333399"/>
                </a:solidFill>
              </a:rPr>
              <a:t>，</a:t>
            </a:r>
          </a:p>
          <a:p>
            <a:pPr algn="l">
              <a:buClrTx/>
            </a:pPr>
            <a:r>
              <a:rPr lang="zh-CN" altLang="en-US" b="1" i="0" dirty="0">
                <a:solidFill>
                  <a:srgbClr val="333399"/>
                </a:solidFill>
              </a:rPr>
              <a:t>     如果 </a:t>
            </a:r>
            <a:r>
              <a:rPr lang="en-US" altLang="zh-CN" b="1" dirty="0">
                <a:solidFill>
                  <a:srgbClr val="333399"/>
                </a:solidFill>
              </a:rPr>
              <a:t>b </a:t>
            </a:r>
            <a:r>
              <a:rPr lang="zh-CN" altLang="en-US" b="1" i="0" dirty="0">
                <a:solidFill>
                  <a:srgbClr val="333399"/>
                </a:solidFill>
              </a:rPr>
              <a:t>是 </a:t>
            </a:r>
            <a:r>
              <a:rPr lang="en-US" altLang="zh-CN" b="1" dirty="0">
                <a:solidFill>
                  <a:srgbClr val="333399"/>
                </a:solidFill>
              </a:rPr>
              <a:t>A </a:t>
            </a:r>
            <a:r>
              <a:rPr lang="zh-CN" altLang="en-US" b="1" i="0" dirty="0">
                <a:solidFill>
                  <a:srgbClr val="333399"/>
                </a:solidFill>
              </a:rPr>
              <a:t>的某个属性</a:t>
            </a:r>
            <a:r>
              <a:rPr lang="en-US" altLang="zh-CN" b="1" i="0" dirty="0">
                <a:solidFill>
                  <a:srgbClr val="333399"/>
                </a:solidFill>
              </a:rPr>
              <a:t>, </a:t>
            </a:r>
            <a:r>
              <a:rPr lang="zh-CN" altLang="en-US" b="1" i="0" dirty="0">
                <a:solidFill>
                  <a:srgbClr val="333399"/>
                </a:solidFill>
              </a:rPr>
              <a:t>则称 </a:t>
            </a:r>
            <a:r>
              <a:rPr lang="en-US" altLang="zh-CN" b="1" dirty="0">
                <a:solidFill>
                  <a:srgbClr val="333399"/>
                </a:solidFill>
              </a:rPr>
              <a:t>b </a:t>
            </a:r>
            <a:r>
              <a:rPr lang="zh-CN" altLang="en-US" b="1" i="0" dirty="0">
                <a:solidFill>
                  <a:srgbClr val="333399"/>
                </a:solidFill>
              </a:rPr>
              <a:t>是 </a:t>
            </a:r>
            <a:r>
              <a:rPr lang="en-US" altLang="zh-CN" b="1" dirty="0">
                <a:solidFill>
                  <a:srgbClr val="333399"/>
                </a:solidFill>
              </a:rPr>
              <a:t>A </a:t>
            </a:r>
            <a:r>
              <a:rPr lang="zh-CN" altLang="en-US" b="1" i="0" dirty="0">
                <a:solidFill>
                  <a:srgbClr val="333399"/>
                </a:solidFill>
              </a:rPr>
              <a:t>的一个综合属性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561316642"/>
              </p:ext>
            </p:extLst>
          </p:nvPr>
        </p:nvGraphicFramePr>
        <p:xfrm>
          <a:off x="-793104" y="3643314"/>
          <a:ext cx="9937104" cy="3620193"/>
        </p:xfrm>
        <a:graphic>
          <a:graphicData uri="http://schemas.openxmlformats.org/presentationml/2006/ole">
            <mc:AlternateContent xmlns:mc="http://schemas.openxmlformats.org/markup-compatibility/2006">
              <mc:Choice xmlns:v="urn:schemas-microsoft-com:vml" Requires="v">
                <p:oleObj name="Visio" r:id="rId2" imgW="5185832" imgH="1828800" progId="Visio.Drawing.11">
                  <p:embed/>
                </p:oleObj>
              </mc:Choice>
              <mc:Fallback>
                <p:oleObj name="Visio" r:id="rId2" imgW="5185832"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04" y="3643314"/>
                        <a:ext cx="9937104" cy="3620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2143108" y="3143248"/>
            <a:ext cx="4572000" cy="584775"/>
          </a:xfrm>
          <a:prstGeom prst="rect">
            <a:avLst/>
          </a:prstGeom>
        </p:spPr>
        <p:txBody>
          <a:bodyPr>
            <a:spAutoFit/>
          </a:bodyPr>
          <a:lstStyle/>
          <a:p>
            <a:r>
              <a:rPr lang="zh-CN" altLang="en-US" sz="3200" b="1" i="0" dirty="0"/>
              <a:t>句子</a:t>
            </a:r>
            <a:r>
              <a:rPr lang="en-US" altLang="zh-CN" sz="3200" b="1" i="0" dirty="0" err="1"/>
              <a:t>aabbcc</a:t>
            </a:r>
            <a:r>
              <a:rPr lang="zh-CN" altLang="en-US" sz="3200" b="1" i="0" dirty="0"/>
              <a:t>的语法树</a:t>
            </a:r>
            <a:endParaRPr lang="zh-CN" altLang="en-US" sz="3200" dirty="0"/>
          </a:p>
        </p:txBody>
      </p:sp>
      <p:sp>
        <p:nvSpPr>
          <p:cNvPr id="4" name="Text Box 11"/>
          <p:cNvSpPr txBox="1">
            <a:spLocks noChangeArrowheads="1"/>
          </p:cNvSpPr>
          <p:nvPr/>
        </p:nvSpPr>
        <p:spPr bwMode="auto">
          <a:xfrm>
            <a:off x="467544" y="6574"/>
            <a:ext cx="1873250" cy="3322638"/>
          </a:xfrm>
          <a:prstGeom prst="rect">
            <a:avLst/>
          </a:prstGeom>
          <a:solidFill>
            <a:schemeClr val="bg1"/>
          </a:solid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Tree>
    <p:extLst>
      <p:ext uri="{BB962C8B-B14F-4D97-AF65-F5344CB8AC3E}">
        <p14:creationId xmlns:p14="http://schemas.microsoft.com/office/powerpoint/2010/main" val="2624315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45587435"/>
              </p:ext>
            </p:extLst>
          </p:nvPr>
        </p:nvGraphicFramePr>
        <p:xfrm>
          <a:off x="-642974" y="3571876"/>
          <a:ext cx="9398551" cy="3424187"/>
        </p:xfrm>
        <a:graphic>
          <a:graphicData uri="http://schemas.openxmlformats.org/presentationml/2006/ole">
            <mc:AlternateContent xmlns:mc="http://schemas.openxmlformats.org/markup-compatibility/2006">
              <mc:Choice xmlns:v="urn:schemas-microsoft-com:vml" Requires="v">
                <p:oleObj name="Visio" r:id="rId2" imgW="5185832" imgH="1828800" progId="Visio.Drawing.11">
                  <p:embed/>
                </p:oleObj>
              </mc:Choice>
              <mc:Fallback>
                <p:oleObj name="Visio" r:id="rId2" imgW="5185832"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74" y="3571876"/>
                        <a:ext cx="9398551" cy="34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11"/>
          <p:cNvSpPr txBox="1">
            <a:spLocks noChangeArrowheads="1"/>
          </p:cNvSpPr>
          <p:nvPr/>
        </p:nvSpPr>
        <p:spPr bwMode="auto">
          <a:xfrm>
            <a:off x="524933" y="28225"/>
            <a:ext cx="1873250" cy="3322638"/>
          </a:xfrm>
          <a:prstGeom prst="rect">
            <a:avLst/>
          </a:prstGeom>
          <a:solidFill>
            <a:schemeClr val="bg1"/>
          </a:solid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4" name="Text Box 12"/>
          <p:cNvSpPr txBox="1">
            <a:spLocks noChangeArrowheads="1"/>
          </p:cNvSpPr>
          <p:nvPr/>
        </p:nvSpPr>
        <p:spPr bwMode="auto">
          <a:xfrm>
            <a:off x="2685520" y="28225"/>
            <a:ext cx="5473700" cy="3322638"/>
          </a:xfrm>
          <a:prstGeom prst="rect">
            <a:avLst/>
          </a:prstGeom>
          <a:solidFill>
            <a:schemeClr val="bg1"/>
          </a:solid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if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dirty="0">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err="1">
                <a:solidFill>
                  <a:srgbClr val="333399"/>
                </a:solidFill>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i="0" dirty="0">
                <a:solidFill>
                  <a:srgbClr val="333399"/>
                </a:solidFill>
              </a:rPr>
              <a:t>)</a:t>
            </a:r>
          </a:p>
          <a:p>
            <a:pPr algn="l">
              <a:buClrTx/>
            </a:pPr>
            <a:r>
              <a:rPr lang="en-US" altLang="zh-CN" sz="2000" i="0" dirty="0">
                <a:solidFill>
                  <a:srgbClr val="333399"/>
                </a:solidFill>
              </a:rPr>
              <a:t>  then</a:t>
            </a:r>
            <a:r>
              <a:rPr lang="en-US" altLang="zh-CN" sz="2000" dirty="0">
                <a:solidFill>
                  <a:srgbClr val="333399"/>
                </a:solidFill>
              </a:rPr>
              <a:t> print(</a:t>
            </a:r>
            <a:r>
              <a:rPr lang="pt-BR" altLang="zh-CN" sz="2000" dirty="0">
                <a:solidFill>
                  <a:srgbClr val="333399"/>
                </a:solidFill>
              </a:rPr>
              <a:t>“Accepted!” </a:t>
            </a:r>
            <a:r>
              <a:rPr lang="en-US" altLang="zh-CN" sz="2000" dirty="0">
                <a:solidFill>
                  <a:srgbClr val="333399"/>
                </a:solidFill>
              </a:rPr>
              <a:t>) </a:t>
            </a:r>
          </a:p>
          <a:p>
            <a:pPr algn="l">
              <a:buClrTx/>
            </a:pPr>
            <a:r>
              <a:rPr lang="en-US" altLang="zh-CN" sz="2000" dirty="0">
                <a:solidFill>
                  <a:srgbClr val="333399"/>
                </a:solidFill>
              </a:rPr>
              <a:t>  </a:t>
            </a:r>
            <a:r>
              <a:rPr lang="en-US" altLang="zh-CN" sz="2000" i="0" dirty="0">
                <a:solidFill>
                  <a:srgbClr val="333399"/>
                </a:solidFill>
              </a:rPr>
              <a:t>else</a:t>
            </a:r>
            <a:r>
              <a:rPr lang="en-US" altLang="zh-CN" sz="2000" dirty="0">
                <a:solidFill>
                  <a:srgbClr val="333399"/>
                </a:solidFill>
              </a:rPr>
              <a:t> 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p>
        </p:txBody>
      </p:sp>
      <p:sp>
        <p:nvSpPr>
          <p:cNvPr id="7" name="矩形 6"/>
          <p:cNvSpPr/>
          <p:nvPr/>
        </p:nvSpPr>
        <p:spPr>
          <a:xfrm>
            <a:off x="2784327" y="6286520"/>
            <a:ext cx="3430747" cy="523220"/>
          </a:xfrm>
          <a:prstGeom prst="rect">
            <a:avLst/>
          </a:prstGeom>
        </p:spPr>
        <p:txBody>
          <a:bodyPr wrap="none">
            <a:spAutoFit/>
          </a:bodyPr>
          <a:lstStyle/>
          <a:p>
            <a:r>
              <a:rPr lang="zh-CN" altLang="en-US" sz="2800" b="1" i="0" dirty="0">
                <a:solidFill>
                  <a:srgbClr val="FF0000"/>
                </a:solidFill>
                <a:latin typeface="Times New Roman" pitchFamily="18" charset="0"/>
              </a:rPr>
              <a:t>待</a:t>
            </a:r>
            <a:r>
              <a:rPr lang="zh-CN" altLang="en-US" sz="2800" b="1" i="0" dirty="0">
                <a:latin typeface="Times New Roman" pitchFamily="18" charset="0"/>
              </a:rPr>
              <a:t>标注的语法分析树</a:t>
            </a:r>
            <a:endParaRPr lang="zh-CN" altLang="en-US" sz="2800" dirty="0"/>
          </a:p>
        </p:txBody>
      </p:sp>
    </p:spTree>
    <p:extLst>
      <p:ext uri="{BB962C8B-B14F-4D97-AF65-F5344CB8AC3E}">
        <p14:creationId xmlns:p14="http://schemas.microsoft.com/office/powerpoint/2010/main" val="1277160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97727191"/>
              </p:ext>
            </p:extLst>
          </p:nvPr>
        </p:nvGraphicFramePr>
        <p:xfrm>
          <a:off x="-642974" y="3571876"/>
          <a:ext cx="9398551" cy="3424187"/>
        </p:xfrm>
        <a:graphic>
          <a:graphicData uri="http://schemas.openxmlformats.org/presentationml/2006/ole">
            <mc:AlternateContent xmlns:mc="http://schemas.openxmlformats.org/markup-compatibility/2006">
              <mc:Choice xmlns:v="urn:schemas-microsoft-com:vml" Requires="v">
                <p:oleObj name="Visio" r:id="rId2" imgW="5185890" imgH="1828800" progId="Visio.Drawing.11">
                  <p:embed/>
                </p:oleObj>
              </mc:Choice>
              <mc:Fallback>
                <p:oleObj name="Visio" r:id="rId2" imgW="5185890" imgH="1828800" progId="Visio.Drawing.11">
                  <p:embed/>
                  <p:pic>
                    <p:nvPicPr>
                      <p:cNvPr id="0" name="Picture 7"/>
                      <p:cNvPicPr>
                        <a:picLocks noChangeAspect="1" noChangeArrowheads="1"/>
                      </p:cNvPicPr>
                      <p:nvPr/>
                    </p:nvPicPr>
                    <p:blipFill>
                      <a:blip r:embed="rId3"/>
                      <a:srcRect/>
                      <a:stretch>
                        <a:fillRect/>
                      </a:stretch>
                    </p:blipFill>
                    <p:spPr bwMode="auto">
                      <a:xfrm>
                        <a:off x="-642974" y="3571876"/>
                        <a:ext cx="9398551" cy="342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11"/>
          <p:cNvSpPr txBox="1">
            <a:spLocks noChangeArrowheads="1"/>
          </p:cNvSpPr>
          <p:nvPr/>
        </p:nvSpPr>
        <p:spPr bwMode="auto">
          <a:xfrm>
            <a:off x="524933" y="28225"/>
            <a:ext cx="1873250" cy="3322638"/>
          </a:xfrm>
          <a:prstGeom prst="rect">
            <a:avLst/>
          </a:prstGeom>
          <a:solidFill>
            <a:schemeClr val="bg1"/>
          </a:solid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4" name="Text Box 12"/>
          <p:cNvSpPr txBox="1">
            <a:spLocks noChangeArrowheads="1"/>
          </p:cNvSpPr>
          <p:nvPr/>
        </p:nvSpPr>
        <p:spPr bwMode="auto">
          <a:xfrm>
            <a:off x="2685520" y="28225"/>
            <a:ext cx="5473700" cy="3322638"/>
          </a:xfrm>
          <a:prstGeom prst="rect">
            <a:avLst/>
          </a:prstGeom>
          <a:solidFill>
            <a:schemeClr val="bg1"/>
          </a:solid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if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dirty="0">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err="1">
                <a:solidFill>
                  <a:srgbClr val="333399"/>
                </a:solidFill>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i="0" dirty="0">
                <a:solidFill>
                  <a:srgbClr val="333399"/>
                </a:solidFill>
              </a:rPr>
              <a:t>)</a:t>
            </a:r>
          </a:p>
          <a:p>
            <a:pPr algn="l">
              <a:buClrTx/>
            </a:pPr>
            <a:r>
              <a:rPr lang="en-US" altLang="zh-CN" sz="2000" i="0" dirty="0">
                <a:solidFill>
                  <a:srgbClr val="333399"/>
                </a:solidFill>
              </a:rPr>
              <a:t>  then</a:t>
            </a:r>
            <a:r>
              <a:rPr lang="en-US" altLang="zh-CN" sz="2000" dirty="0">
                <a:solidFill>
                  <a:srgbClr val="333399"/>
                </a:solidFill>
              </a:rPr>
              <a:t> print(</a:t>
            </a:r>
            <a:r>
              <a:rPr lang="pt-BR" altLang="zh-CN" sz="2000" dirty="0">
                <a:solidFill>
                  <a:srgbClr val="333399"/>
                </a:solidFill>
              </a:rPr>
              <a:t>“Accepted!” </a:t>
            </a:r>
            <a:r>
              <a:rPr lang="en-US" altLang="zh-CN" sz="2000" dirty="0">
                <a:solidFill>
                  <a:srgbClr val="333399"/>
                </a:solidFill>
              </a:rPr>
              <a:t>) </a:t>
            </a:r>
          </a:p>
          <a:p>
            <a:pPr algn="l">
              <a:buClrTx/>
            </a:pPr>
            <a:r>
              <a:rPr lang="en-US" altLang="zh-CN" sz="2000" dirty="0">
                <a:solidFill>
                  <a:srgbClr val="333399"/>
                </a:solidFill>
              </a:rPr>
              <a:t>  </a:t>
            </a:r>
            <a:r>
              <a:rPr lang="en-US" altLang="zh-CN" sz="2000" i="0" dirty="0">
                <a:solidFill>
                  <a:srgbClr val="333399"/>
                </a:solidFill>
              </a:rPr>
              <a:t>else</a:t>
            </a:r>
            <a:r>
              <a:rPr lang="en-US" altLang="zh-CN" sz="2000" dirty="0">
                <a:solidFill>
                  <a:srgbClr val="333399"/>
                </a:solidFill>
              </a:rPr>
              <a:t> 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p>
        </p:txBody>
      </p:sp>
      <p:sp>
        <p:nvSpPr>
          <p:cNvPr id="7" name="Text Box 4"/>
          <p:cNvSpPr txBox="1">
            <a:spLocks noChangeArrowheads="1"/>
          </p:cNvSpPr>
          <p:nvPr/>
        </p:nvSpPr>
        <p:spPr bwMode="auto">
          <a:xfrm>
            <a:off x="5929322" y="1785926"/>
            <a:ext cx="3071834" cy="1569660"/>
          </a:xfrm>
          <a:prstGeom prst="rect">
            <a:avLst/>
          </a:prstGeom>
          <a:noFill/>
          <a:ln w="25400">
            <a:solidFill>
              <a:schemeClr val="tx1"/>
            </a:solidFill>
            <a:miter lim="800000"/>
            <a:headEnd/>
            <a:tailEnd/>
          </a:ln>
        </p:spPr>
        <p:txBody>
          <a:bodyPr wrap="square">
            <a:spAutoFit/>
          </a:bodyPr>
          <a:lstStyle/>
          <a:p>
            <a:pPr algn="l">
              <a:buClrTx/>
            </a:pPr>
            <a:r>
              <a:rPr lang="zh-CN" altLang="en-US" sz="3200" b="1" i="0" dirty="0"/>
              <a:t>综合属性代表</a:t>
            </a:r>
            <a:endParaRPr lang="en-US" altLang="zh-CN" sz="3200" b="1" i="0" dirty="0"/>
          </a:p>
          <a:p>
            <a:pPr algn="l">
              <a:buClrTx/>
            </a:pPr>
            <a:r>
              <a:rPr lang="zh-CN" altLang="en-US" sz="3200" b="1" i="0" dirty="0"/>
              <a:t>自下而上传递的信息</a:t>
            </a:r>
          </a:p>
        </p:txBody>
      </p:sp>
      <p:cxnSp>
        <p:nvCxnSpPr>
          <p:cNvPr id="8" name="直接箭头连接符 7"/>
          <p:cNvCxnSpPr/>
          <p:nvPr/>
        </p:nvCxnSpPr>
        <p:spPr>
          <a:xfrm flipV="1">
            <a:off x="1214414" y="4929198"/>
            <a:ext cx="714380"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5400000" flipH="1" flipV="1">
            <a:off x="571472" y="5715016"/>
            <a:ext cx="500066" cy="214314"/>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428860" y="4214818"/>
            <a:ext cx="1857388"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flipH="1" flipV="1">
            <a:off x="3821901" y="5679297"/>
            <a:ext cx="428628" cy="214314"/>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357686" y="4929198"/>
            <a:ext cx="571504"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6200000" flipV="1">
            <a:off x="4714876" y="4357694"/>
            <a:ext cx="500066" cy="2143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flipH="1" flipV="1">
            <a:off x="7250925" y="5607859"/>
            <a:ext cx="428628" cy="214314"/>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5400000" flipH="1" flipV="1">
            <a:off x="7679553" y="4964917"/>
            <a:ext cx="428628" cy="2143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0800000">
            <a:off x="5286380" y="4071942"/>
            <a:ext cx="2643206" cy="5000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83572" y="5199583"/>
            <a:ext cx="480116" cy="461665"/>
          </a:xfrm>
          <a:prstGeom prst="rect">
            <a:avLst/>
          </a:prstGeom>
          <a:noFill/>
        </p:spPr>
        <p:txBody>
          <a:bodyPr wrap="square" rtlCol="0">
            <a:spAutoFit/>
          </a:bodyPr>
          <a:lstStyle/>
          <a:p>
            <a:r>
              <a:rPr lang="en-US" altLang="zh-CN" dirty="0"/>
              <a:t>1</a:t>
            </a:r>
            <a:endParaRPr lang="zh-CN" altLang="en-US" dirty="0"/>
          </a:p>
        </p:txBody>
      </p:sp>
      <p:sp>
        <p:nvSpPr>
          <p:cNvPr id="18" name="TextBox 17"/>
          <p:cNvSpPr txBox="1"/>
          <p:nvPr/>
        </p:nvSpPr>
        <p:spPr>
          <a:xfrm>
            <a:off x="2147668" y="4509120"/>
            <a:ext cx="480116" cy="461665"/>
          </a:xfrm>
          <a:prstGeom prst="rect">
            <a:avLst/>
          </a:prstGeom>
          <a:noFill/>
        </p:spPr>
        <p:txBody>
          <a:bodyPr wrap="square" rtlCol="0">
            <a:spAutoFit/>
          </a:bodyPr>
          <a:lstStyle/>
          <a:p>
            <a:r>
              <a:rPr lang="en-US" altLang="zh-CN" dirty="0"/>
              <a:t>2</a:t>
            </a:r>
            <a:endParaRPr lang="zh-CN" altLang="en-US" dirty="0"/>
          </a:p>
        </p:txBody>
      </p:sp>
      <p:sp>
        <p:nvSpPr>
          <p:cNvPr id="20" name="TextBox 19"/>
          <p:cNvSpPr txBox="1"/>
          <p:nvPr/>
        </p:nvSpPr>
        <p:spPr>
          <a:xfrm>
            <a:off x="4484793" y="5199583"/>
            <a:ext cx="480116" cy="461665"/>
          </a:xfrm>
          <a:prstGeom prst="rect">
            <a:avLst/>
          </a:prstGeom>
          <a:noFill/>
        </p:spPr>
        <p:txBody>
          <a:bodyPr wrap="square" rtlCol="0">
            <a:spAutoFit/>
          </a:bodyPr>
          <a:lstStyle/>
          <a:p>
            <a:r>
              <a:rPr lang="en-US" altLang="zh-CN" dirty="0"/>
              <a:t>1</a:t>
            </a:r>
            <a:endParaRPr lang="zh-CN" altLang="en-US" dirty="0"/>
          </a:p>
        </p:txBody>
      </p:sp>
      <p:sp>
        <p:nvSpPr>
          <p:cNvPr id="24" name="TextBox 23"/>
          <p:cNvSpPr txBox="1"/>
          <p:nvPr/>
        </p:nvSpPr>
        <p:spPr>
          <a:xfrm>
            <a:off x="5408554" y="4509120"/>
            <a:ext cx="480116" cy="461665"/>
          </a:xfrm>
          <a:prstGeom prst="rect">
            <a:avLst/>
          </a:prstGeom>
          <a:noFill/>
        </p:spPr>
        <p:txBody>
          <a:bodyPr wrap="square" rtlCol="0">
            <a:spAutoFit/>
          </a:bodyPr>
          <a:lstStyle/>
          <a:p>
            <a:r>
              <a:rPr lang="en-US" altLang="zh-CN" dirty="0"/>
              <a:t>2</a:t>
            </a:r>
            <a:endParaRPr lang="zh-CN" altLang="en-US" dirty="0"/>
          </a:p>
        </p:txBody>
      </p:sp>
      <p:sp>
        <p:nvSpPr>
          <p:cNvPr id="25" name="TextBox 24"/>
          <p:cNvSpPr txBox="1"/>
          <p:nvPr/>
        </p:nvSpPr>
        <p:spPr>
          <a:xfrm>
            <a:off x="7760967" y="5199583"/>
            <a:ext cx="480116" cy="461665"/>
          </a:xfrm>
          <a:prstGeom prst="rect">
            <a:avLst/>
          </a:prstGeom>
          <a:noFill/>
        </p:spPr>
        <p:txBody>
          <a:bodyPr wrap="square" rtlCol="0">
            <a:spAutoFit/>
          </a:bodyPr>
          <a:lstStyle/>
          <a:p>
            <a:r>
              <a:rPr lang="en-US" altLang="zh-CN" dirty="0"/>
              <a:t>1</a:t>
            </a:r>
            <a:endParaRPr lang="zh-CN" altLang="en-US" dirty="0"/>
          </a:p>
        </p:txBody>
      </p:sp>
      <p:sp>
        <p:nvSpPr>
          <p:cNvPr id="26" name="TextBox 25"/>
          <p:cNvSpPr txBox="1"/>
          <p:nvPr/>
        </p:nvSpPr>
        <p:spPr>
          <a:xfrm>
            <a:off x="8157642" y="4509120"/>
            <a:ext cx="480116" cy="461665"/>
          </a:xfrm>
          <a:prstGeom prst="rect">
            <a:avLst/>
          </a:prstGeom>
          <a:noFill/>
        </p:spPr>
        <p:txBody>
          <a:bodyPr wrap="square" rtlCol="0">
            <a:spAutoFit/>
          </a:bodyPr>
          <a:lstStyle/>
          <a:p>
            <a:r>
              <a:rPr lang="en-US" altLang="zh-CN" dirty="0"/>
              <a:t>2</a:t>
            </a:r>
            <a:endParaRPr lang="zh-CN" altLang="en-US" dirty="0"/>
          </a:p>
        </p:txBody>
      </p:sp>
      <p:sp>
        <p:nvSpPr>
          <p:cNvPr id="6" name="矩形 5"/>
          <p:cNvSpPr/>
          <p:nvPr/>
        </p:nvSpPr>
        <p:spPr>
          <a:xfrm>
            <a:off x="4007500" y="3923764"/>
            <a:ext cx="1428596" cy="369332"/>
          </a:xfrm>
          <a:prstGeom prst="rect">
            <a:avLst/>
          </a:prstGeom>
        </p:spPr>
        <p:txBody>
          <a:bodyPr wrap="none">
            <a:spAutoFit/>
          </a:bodyPr>
          <a:lstStyle/>
          <a:p>
            <a:r>
              <a:rPr lang="pt-BR" altLang="zh-CN" sz="1800" dirty="0">
                <a:solidFill>
                  <a:srgbClr val="333399"/>
                </a:solidFill>
              </a:rPr>
              <a:t>“Accepted!” </a:t>
            </a:r>
            <a:endParaRPr lang="zh-CN" altLang="en-US" sz="1800" dirty="0"/>
          </a:p>
        </p:txBody>
      </p:sp>
      <p:sp>
        <p:nvSpPr>
          <p:cNvPr id="27" name="Text Box 4"/>
          <p:cNvSpPr txBox="1">
            <a:spLocks noChangeArrowheads="1"/>
          </p:cNvSpPr>
          <p:nvPr/>
        </p:nvSpPr>
        <p:spPr bwMode="auto">
          <a:xfrm>
            <a:off x="1089397" y="6309320"/>
            <a:ext cx="6107950" cy="523220"/>
          </a:xfrm>
          <a:prstGeom prst="rect">
            <a:avLst/>
          </a:prstGeom>
          <a:noFill/>
          <a:ln w="25400">
            <a:solidFill>
              <a:schemeClr val="tx1"/>
            </a:solidFill>
            <a:miter lim="800000"/>
            <a:headEnd/>
            <a:tailEnd/>
          </a:ln>
        </p:spPr>
        <p:txBody>
          <a:bodyPr wrap="square">
            <a:spAutoFit/>
          </a:bodyPr>
          <a:lstStyle/>
          <a:p>
            <a:pPr algn="l">
              <a:buClrTx/>
            </a:pPr>
            <a:r>
              <a:rPr lang="zh-CN" altLang="en-US" sz="2800" b="1" i="0" dirty="0"/>
              <a:t>下面我们根据信息流向依次计算属性</a:t>
            </a:r>
          </a:p>
        </p:txBody>
      </p:sp>
    </p:spTree>
    <p:extLst>
      <p:ext uri="{BB962C8B-B14F-4D97-AF65-F5344CB8AC3E}">
        <p14:creationId xmlns:p14="http://schemas.microsoft.com/office/powerpoint/2010/main" val="1277160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0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2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20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nodeType="clickEffect">
                                  <p:stCondLst>
                                    <p:cond delay="0"/>
                                  </p:stCondLst>
                                  <p:childTnLst>
                                    <p:animClr clrSpc="rgb" dir="cw">
                                      <p:cBhvr override="childStyle">
                                        <p:cTn id="61" dur="2000" fill="hold"/>
                                        <p:tgtEl>
                                          <p:spTgt spid="4">
                                            <p:txEl>
                                              <p:pRg st="6" end="6"/>
                                            </p:txEl>
                                          </p:spTgt>
                                        </p:tgtEl>
                                        <p:attrNameLst>
                                          <p:attrName>style.color</p:attrName>
                                        </p:attrNameLst>
                                      </p:cBhvr>
                                      <p:to>
                                        <a:srgbClr val="FF0000"/>
                                      </p:to>
                                    </p:animClr>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3" presetClass="emph" presetSubtype="2" fill="hold" nodeType="clickEffect">
                                  <p:stCondLst>
                                    <p:cond delay="0"/>
                                  </p:stCondLst>
                                  <p:childTnLst>
                                    <p:animClr clrSpc="rgb" dir="cw">
                                      <p:cBhvr override="childStyle">
                                        <p:cTn id="69" dur="2000" fill="hold"/>
                                        <p:tgtEl>
                                          <p:spTgt spid="4">
                                            <p:txEl>
                                              <p:pRg st="5" end="5"/>
                                            </p:txEl>
                                          </p:spTgt>
                                        </p:tgtEl>
                                        <p:attrNameLst>
                                          <p:attrName>style.color</p:attrName>
                                        </p:attrNameLst>
                                      </p:cBhvr>
                                      <p:to>
                                        <a:srgbClr val="FF0000"/>
                                      </p:to>
                                    </p:animClr>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2" fill="hold" nodeType="clickEffect">
                                  <p:stCondLst>
                                    <p:cond delay="0"/>
                                  </p:stCondLst>
                                  <p:childTnLst>
                                    <p:animClr clrSpc="rgb" dir="cw">
                                      <p:cBhvr override="childStyle">
                                        <p:cTn id="77" dur="2000" fill="hold"/>
                                        <p:tgtEl>
                                          <p:spTgt spid="4">
                                            <p:txEl>
                                              <p:pRg st="8" end="8"/>
                                            </p:txEl>
                                          </p:spTgt>
                                        </p:tgtEl>
                                        <p:attrNameLst>
                                          <p:attrName>style.color</p:attrName>
                                        </p:attrNameLst>
                                      </p:cBhvr>
                                      <p:to>
                                        <a:srgbClr val="FF0000"/>
                                      </p:to>
                                    </p:animClr>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 presetClass="emph" presetSubtype="2" fill="hold" nodeType="clickEffect">
                                  <p:stCondLst>
                                    <p:cond delay="0"/>
                                  </p:stCondLst>
                                  <p:childTnLst>
                                    <p:animClr clrSpc="rgb" dir="cw">
                                      <p:cBhvr override="childStyle">
                                        <p:cTn id="85" dur="2000" fill="hold"/>
                                        <p:tgtEl>
                                          <p:spTgt spid="4">
                                            <p:txEl>
                                              <p:pRg st="7" end="7"/>
                                            </p:txEl>
                                          </p:spTgt>
                                        </p:tgtEl>
                                        <p:attrNameLst>
                                          <p:attrName>style.color</p:attrName>
                                        </p:attrNameLst>
                                      </p:cBhvr>
                                      <p:to>
                                        <a:srgbClr val="FF0000"/>
                                      </p:to>
                                    </p:animClr>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2" fill="hold" nodeType="clickEffect">
                                  <p:stCondLst>
                                    <p:cond delay="0"/>
                                  </p:stCondLst>
                                  <p:childTnLst>
                                    <p:animClr clrSpc="rgb" dir="cw">
                                      <p:cBhvr override="childStyle">
                                        <p:cTn id="93" dur="2000" fill="hold"/>
                                        <p:tgtEl>
                                          <p:spTgt spid="4">
                                            <p:txEl>
                                              <p:pRg st="10" end="10"/>
                                            </p:txEl>
                                          </p:spTgt>
                                        </p:tgtEl>
                                        <p:attrNameLst>
                                          <p:attrName>style.color</p:attrName>
                                        </p:attrNameLst>
                                      </p:cBhvr>
                                      <p:to>
                                        <a:srgbClr val="FF0000"/>
                                      </p:to>
                                    </p:animClr>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2" fill="hold" nodeType="clickEffect">
                                  <p:stCondLst>
                                    <p:cond delay="0"/>
                                  </p:stCondLst>
                                  <p:childTnLst>
                                    <p:animClr clrSpc="rgb" dir="cw">
                                      <p:cBhvr override="childStyle">
                                        <p:cTn id="101" dur="2000" fill="hold"/>
                                        <p:tgtEl>
                                          <p:spTgt spid="4">
                                            <p:txEl>
                                              <p:pRg st="9" end="9"/>
                                            </p:txEl>
                                          </p:spTgt>
                                        </p:tgtEl>
                                        <p:attrNameLst>
                                          <p:attrName>style.color</p:attrName>
                                        </p:attrNameLst>
                                      </p:cBhvr>
                                      <p:to>
                                        <a:srgbClr val="FF0000"/>
                                      </p:to>
                                    </p:animClr>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2" fill="hold" nodeType="clickEffect">
                                  <p:stCondLst>
                                    <p:cond delay="0"/>
                                  </p:stCondLst>
                                  <p:childTnLst>
                                    <p:animClr clrSpc="rgb" dir="cw">
                                      <p:cBhvr override="childStyle">
                                        <p:cTn id="109" dur="2000" fill="hold"/>
                                        <p:tgtEl>
                                          <p:spTgt spid="4">
                                            <p:txEl>
                                              <p:pRg st="2" end="2"/>
                                            </p:txEl>
                                          </p:spTgt>
                                        </p:tgtEl>
                                        <p:attrNameLst>
                                          <p:attrName>style.color</p:attrName>
                                        </p:attrNameLst>
                                      </p:cBhvr>
                                      <p:to>
                                        <a:srgbClr val="FF0000"/>
                                      </p:to>
                                    </p:animClr>
                                  </p:childTnLst>
                                </p:cTn>
                              </p:par>
                            </p:childTnLst>
                          </p:cTn>
                        </p:par>
                      </p:childTnLst>
                    </p:cTn>
                  </p:par>
                  <p:par>
                    <p:cTn id="110" fill="hold">
                      <p:stCondLst>
                        <p:cond delay="indefinite"/>
                      </p:stCondLst>
                      <p:childTnLst>
                        <p:par>
                          <p:cTn id="111" fill="hold">
                            <p:stCondLst>
                              <p:cond delay="0"/>
                            </p:stCondLst>
                            <p:childTnLst>
                              <p:par>
                                <p:cTn id="112" presetID="3" presetClass="emph" presetSubtype="2" fill="hold" nodeType="clickEffect">
                                  <p:stCondLst>
                                    <p:cond delay="0"/>
                                  </p:stCondLst>
                                  <p:childTnLst>
                                    <p:animClr clrSpc="rgb" dir="cw">
                                      <p:cBhvr override="childStyle">
                                        <p:cTn id="113" dur="2000" fill="hold"/>
                                        <p:tgtEl>
                                          <p:spTgt spid="4">
                                            <p:txEl>
                                              <p:pRg st="3" end="3"/>
                                            </p:txEl>
                                          </p:spTgt>
                                        </p:tgtEl>
                                        <p:attrNameLst>
                                          <p:attrName>style.color</p:attrName>
                                        </p:attrNameLst>
                                      </p:cBhvr>
                                      <p:to>
                                        <a:srgbClr val="FF0000"/>
                                      </p:to>
                                    </p:animClr>
                                  </p:childTnLst>
                                </p:cTn>
                              </p:par>
                            </p:childTnLst>
                          </p:cTn>
                        </p:par>
                      </p:childTnLst>
                    </p:cTn>
                  </p:par>
                  <p:par>
                    <p:cTn id="114" fill="hold">
                      <p:stCondLst>
                        <p:cond delay="indefinite"/>
                      </p:stCondLst>
                      <p:childTnLst>
                        <p:par>
                          <p:cTn id="115" fill="hold">
                            <p:stCondLst>
                              <p:cond delay="0"/>
                            </p:stCondLst>
                            <p:childTnLst>
                              <p:par>
                                <p:cTn id="116" presetID="3" presetClass="emph" presetSubtype="2" fill="hold" nodeType="clickEffect">
                                  <p:stCondLst>
                                    <p:cond delay="0"/>
                                  </p:stCondLst>
                                  <p:childTnLst>
                                    <p:animClr clrSpc="rgb" dir="cw">
                                      <p:cBhvr override="childStyle">
                                        <p:cTn id="117" dur="2000" fill="hold"/>
                                        <p:tgtEl>
                                          <p:spTgt spid="4">
                                            <p:txEl>
                                              <p:pRg st="4" end="4"/>
                                            </p:txEl>
                                          </p:spTgt>
                                        </p:tgtEl>
                                        <p:attrNameLst>
                                          <p:attrName>style.color</p:attrName>
                                        </p:attrNameLst>
                                      </p:cBhvr>
                                      <p:to>
                                        <a:srgbClr val="FF0000"/>
                                      </p:to>
                                    </p:animClr>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18" grpId="0"/>
      <p:bldP spid="20" grpId="0"/>
      <p:bldP spid="24" grpId="0"/>
      <p:bldP spid="25" grpId="0"/>
      <p:bldP spid="26" grpId="0"/>
      <p:bldP spid="6"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955092609"/>
              </p:ext>
            </p:extLst>
          </p:nvPr>
        </p:nvGraphicFramePr>
        <p:xfrm>
          <a:off x="-540568" y="3643314"/>
          <a:ext cx="9361040" cy="3410327"/>
        </p:xfrm>
        <a:graphic>
          <a:graphicData uri="http://schemas.openxmlformats.org/presentationml/2006/ole">
            <mc:AlternateContent xmlns:mc="http://schemas.openxmlformats.org/markup-compatibility/2006">
              <mc:Choice xmlns:v="urn:schemas-microsoft-com:vml" Requires="v">
                <p:oleObj name="Visio" r:id="rId2" imgW="5185832" imgH="1828800" progId="Visio.Drawing.11">
                  <p:embed/>
                </p:oleObj>
              </mc:Choice>
              <mc:Fallback>
                <p:oleObj name="Visio" r:id="rId2" imgW="5185832"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68" y="3643314"/>
                        <a:ext cx="9361040" cy="3410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 Box 11"/>
          <p:cNvSpPr txBox="1">
            <a:spLocks noChangeArrowheads="1"/>
          </p:cNvSpPr>
          <p:nvPr/>
        </p:nvSpPr>
        <p:spPr bwMode="auto">
          <a:xfrm>
            <a:off x="524933" y="28225"/>
            <a:ext cx="1873250" cy="3322638"/>
          </a:xfrm>
          <a:prstGeom prst="rect">
            <a:avLst/>
          </a:prstGeom>
          <a:solidFill>
            <a:schemeClr val="bg1"/>
          </a:solid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4" name="Text Box 12"/>
          <p:cNvSpPr txBox="1">
            <a:spLocks noChangeArrowheads="1"/>
          </p:cNvSpPr>
          <p:nvPr/>
        </p:nvSpPr>
        <p:spPr bwMode="auto">
          <a:xfrm>
            <a:off x="2685520" y="28225"/>
            <a:ext cx="5473700" cy="3322638"/>
          </a:xfrm>
          <a:prstGeom prst="rect">
            <a:avLst/>
          </a:prstGeom>
          <a:solidFill>
            <a:schemeClr val="bg1"/>
          </a:solid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if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dirty="0">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err="1">
                <a:solidFill>
                  <a:srgbClr val="333399"/>
                </a:solidFill>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i="0" dirty="0">
                <a:solidFill>
                  <a:srgbClr val="333399"/>
                </a:solidFill>
              </a:rPr>
              <a:t>)</a:t>
            </a:r>
          </a:p>
          <a:p>
            <a:pPr algn="l">
              <a:buClrTx/>
            </a:pPr>
            <a:r>
              <a:rPr lang="en-US" altLang="zh-CN" sz="2000" i="0" dirty="0">
                <a:solidFill>
                  <a:srgbClr val="333399"/>
                </a:solidFill>
              </a:rPr>
              <a:t>  then</a:t>
            </a:r>
            <a:r>
              <a:rPr lang="en-US" altLang="zh-CN" sz="2000" dirty="0">
                <a:solidFill>
                  <a:srgbClr val="333399"/>
                </a:solidFill>
              </a:rPr>
              <a:t> print(</a:t>
            </a:r>
            <a:r>
              <a:rPr lang="pt-BR" altLang="zh-CN" sz="2000" dirty="0">
                <a:solidFill>
                  <a:srgbClr val="333399"/>
                </a:solidFill>
              </a:rPr>
              <a:t>“Accepted!” </a:t>
            </a:r>
            <a:r>
              <a:rPr lang="en-US" altLang="zh-CN" sz="2000" dirty="0">
                <a:solidFill>
                  <a:srgbClr val="333399"/>
                </a:solidFill>
              </a:rPr>
              <a:t>) </a:t>
            </a:r>
          </a:p>
          <a:p>
            <a:pPr algn="l">
              <a:buClrTx/>
            </a:pPr>
            <a:r>
              <a:rPr lang="en-US" altLang="zh-CN" sz="2000" dirty="0">
                <a:solidFill>
                  <a:srgbClr val="333399"/>
                </a:solidFill>
              </a:rPr>
              <a:t>  </a:t>
            </a:r>
            <a:r>
              <a:rPr lang="en-US" altLang="zh-CN" sz="2000" i="0" dirty="0">
                <a:solidFill>
                  <a:srgbClr val="333399"/>
                </a:solidFill>
              </a:rPr>
              <a:t>else</a:t>
            </a:r>
            <a:r>
              <a:rPr lang="en-US" altLang="zh-CN" sz="2000" dirty="0">
                <a:solidFill>
                  <a:srgbClr val="333399"/>
                </a:solidFill>
              </a:rPr>
              <a:t> 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p>
        </p:txBody>
      </p:sp>
      <p:sp>
        <p:nvSpPr>
          <p:cNvPr id="5" name="矩形 4"/>
          <p:cNvSpPr/>
          <p:nvPr/>
        </p:nvSpPr>
        <p:spPr>
          <a:xfrm>
            <a:off x="4211960" y="3350863"/>
            <a:ext cx="4572000" cy="584775"/>
          </a:xfrm>
          <a:prstGeom prst="rect">
            <a:avLst/>
          </a:prstGeom>
        </p:spPr>
        <p:txBody>
          <a:bodyPr>
            <a:spAutoFit/>
          </a:bodyPr>
          <a:lstStyle/>
          <a:p>
            <a:r>
              <a:rPr lang="zh-CN" altLang="en-US" sz="3200" b="1" i="0" dirty="0"/>
              <a:t>最终结果</a:t>
            </a:r>
          </a:p>
        </p:txBody>
      </p:sp>
      <p:sp>
        <p:nvSpPr>
          <p:cNvPr id="7" name="矩形 6"/>
          <p:cNvSpPr/>
          <p:nvPr/>
        </p:nvSpPr>
        <p:spPr>
          <a:xfrm>
            <a:off x="2769532" y="6357958"/>
            <a:ext cx="3430747" cy="523220"/>
          </a:xfrm>
          <a:prstGeom prst="rect">
            <a:avLst/>
          </a:prstGeom>
        </p:spPr>
        <p:txBody>
          <a:bodyPr wrap="none">
            <a:spAutoFit/>
          </a:bodyPr>
          <a:lstStyle/>
          <a:p>
            <a:r>
              <a:rPr lang="zh-CN" altLang="en-US" sz="2800" b="1" i="0" dirty="0">
                <a:solidFill>
                  <a:srgbClr val="FF0000"/>
                </a:solidFill>
                <a:latin typeface="Times New Roman" pitchFamily="18" charset="0"/>
              </a:rPr>
              <a:t>带</a:t>
            </a:r>
            <a:r>
              <a:rPr lang="zh-CN" altLang="en-US" sz="2800" b="1" i="0" dirty="0">
                <a:latin typeface="Times New Roman" pitchFamily="18" charset="0"/>
              </a:rPr>
              <a:t>标注的语法分析树</a:t>
            </a:r>
            <a:endParaRPr lang="zh-CN" altLang="en-US" sz="2800" dirty="0"/>
          </a:p>
        </p:txBody>
      </p:sp>
    </p:spTree>
    <p:extLst>
      <p:ext uri="{BB962C8B-B14F-4D97-AF65-F5344CB8AC3E}">
        <p14:creationId xmlns:p14="http://schemas.microsoft.com/office/powerpoint/2010/main" val="2082043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2"/>
          <p:cNvSpPr txBox="1">
            <a:spLocks noChangeArrowheads="1"/>
          </p:cNvSpPr>
          <p:nvPr/>
        </p:nvSpPr>
        <p:spPr bwMode="auto">
          <a:xfrm>
            <a:off x="1479546" y="1643050"/>
            <a:ext cx="21605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E</a:t>
            </a:r>
            <a:endParaRPr kumimoji="0" lang="en-US" altLang="zh-CN"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E</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 + T</a:t>
            </a: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T</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T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T</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F</a:t>
            </a:r>
          </a:p>
          <a:p>
            <a:pPr algn="l">
              <a:buClrTx/>
            </a:pPr>
            <a:r>
              <a:rPr lang="en-US" altLang="zh-CN" dirty="0">
                <a:solidFill>
                  <a:srgbClr val="333399"/>
                </a:solidFill>
                <a:sym typeface="Symbol" pitchFamily="18" charset="2"/>
              </a:rPr>
              <a:t>T </a:t>
            </a:r>
            <a:r>
              <a:rPr lang="en-US" altLang="zh-CN" i="0" dirty="0">
                <a:solidFill>
                  <a:srgbClr val="333399"/>
                </a:solidFill>
                <a:sym typeface="Symbol" pitchFamily="18" charset="2"/>
              </a:rPr>
              <a:t> </a:t>
            </a:r>
            <a:r>
              <a:rPr lang="en-US" altLang="zh-CN" dirty="0">
                <a:solidFill>
                  <a:srgbClr val="333399"/>
                </a:solidFill>
                <a:sym typeface="Symbol" pitchFamily="18" charset="2"/>
              </a:rPr>
              <a:t>F</a:t>
            </a:r>
          </a:p>
          <a:p>
            <a:pPr algn="l">
              <a:buClrTx/>
            </a:pPr>
            <a:r>
              <a:rPr lang="en-US" altLang="zh-CN" dirty="0">
                <a:solidFill>
                  <a:srgbClr val="333399"/>
                </a:solidFill>
                <a:sym typeface="Symbol" pitchFamily="18" charset="2"/>
              </a:rPr>
              <a:t>F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 E )</a:t>
            </a:r>
          </a:p>
          <a:p>
            <a:pPr algn="l">
              <a:buClrTx/>
            </a:pPr>
            <a:r>
              <a:rPr lang="en-US" altLang="zh-CN" dirty="0">
                <a:solidFill>
                  <a:srgbClr val="333399"/>
                </a:solidFill>
                <a:sym typeface="Symbol" pitchFamily="18" charset="2"/>
              </a:rPr>
              <a:t>F </a:t>
            </a:r>
            <a:r>
              <a:rPr lang="en-US" altLang="zh-CN" i="0" dirty="0">
                <a:solidFill>
                  <a:srgbClr val="333399"/>
                </a:solidFill>
                <a:sym typeface="Symbol" pitchFamily="18" charset="2"/>
              </a:rPr>
              <a:t></a:t>
            </a:r>
            <a:r>
              <a:rPr lang="en-US" altLang="zh-CN" dirty="0">
                <a:solidFill>
                  <a:srgbClr val="333399"/>
                </a:solidFill>
                <a:sym typeface="Symbol" pitchFamily="18" charset="2"/>
              </a:rPr>
              <a:t> d</a:t>
            </a:r>
            <a:endParaRPr lang="en-US" altLang="zh-CN" i="0" dirty="0">
              <a:solidFill>
                <a:srgbClr val="333399"/>
              </a:solidFill>
              <a:sym typeface="Symbol" pitchFamily="18" charset="2"/>
            </a:endParaRPr>
          </a:p>
        </p:txBody>
      </p:sp>
      <p:sp>
        <p:nvSpPr>
          <p:cNvPr id="3" name="Text Box 63"/>
          <p:cNvSpPr txBox="1">
            <a:spLocks noChangeArrowheads="1"/>
          </p:cNvSpPr>
          <p:nvPr/>
        </p:nvSpPr>
        <p:spPr bwMode="auto">
          <a:xfrm>
            <a:off x="4000496" y="1643050"/>
            <a:ext cx="36718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p</a:t>
            </a:r>
            <a:r>
              <a:rPr lang="en-US" altLang="zh-CN" dirty="0">
                <a:solidFill>
                  <a:srgbClr val="333399"/>
                </a:solidFill>
              </a:rPr>
              <a:t>rint(E</a:t>
            </a:r>
            <a:r>
              <a:rPr lang="en-US" altLang="zh-CN" b="1" dirty="0">
                <a:solidFill>
                  <a:srgbClr val="333399"/>
                </a:solidFill>
              </a:rPr>
              <a:t>.</a:t>
            </a:r>
            <a:r>
              <a:rPr lang="en-US" altLang="zh-CN" dirty="0">
                <a:solidFill>
                  <a:srgbClr val="333399"/>
                </a:solidFill>
              </a:rPr>
              <a:t>val)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E</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E</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 T</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E</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T</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T</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T</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b="1" i="0" dirty="0">
                <a:solidFill>
                  <a:srgbClr val="333399"/>
                </a:solidFill>
                <a:sym typeface="Symbol" pitchFamily="18" charset="2"/>
              </a:rPr>
              <a:t></a:t>
            </a:r>
            <a:r>
              <a:rPr lang="en-US" altLang="zh-CN" dirty="0">
                <a:solidFill>
                  <a:srgbClr val="333399"/>
                </a:solidFill>
                <a:sym typeface="Symbol" pitchFamily="18" charset="2"/>
              </a:rPr>
              <a:t> F</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T</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F</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F</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E</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F</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d</a:t>
            </a:r>
            <a:r>
              <a:rPr lang="en-US" altLang="zh-CN" b="1" dirty="0" err="1">
                <a:solidFill>
                  <a:srgbClr val="333399"/>
                </a:solidFill>
              </a:rPr>
              <a:t>.</a:t>
            </a:r>
            <a:r>
              <a:rPr lang="en-US" altLang="zh-CN" dirty="0" err="1">
                <a:solidFill>
                  <a:srgbClr val="333399"/>
                </a:solidFill>
              </a:rPr>
              <a:t>lexval</a:t>
            </a:r>
            <a:r>
              <a:rPr lang="en-US" altLang="zh-CN" i="0" dirty="0">
                <a:solidFill>
                  <a:srgbClr val="333399"/>
                </a:solidFill>
                <a:sym typeface="Symbol" pitchFamily="18" charset="2"/>
              </a:rPr>
              <a:t> }</a:t>
            </a:r>
          </a:p>
        </p:txBody>
      </p:sp>
      <p:sp>
        <p:nvSpPr>
          <p:cNvPr id="4" name="Rectangle 64"/>
          <p:cNvSpPr>
            <a:spLocks noChangeArrowheads="1"/>
          </p:cNvSpPr>
          <p:nvPr/>
        </p:nvSpPr>
        <p:spPr bwMode="auto">
          <a:xfrm>
            <a:off x="1214414" y="5072074"/>
            <a:ext cx="6345237" cy="830997"/>
          </a:xfrm>
          <a:prstGeom prst="rect">
            <a:avLst/>
          </a:prstGeom>
          <a:noFill/>
          <a:ln w="9525">
            <a:noFill/>
            <a:miter lim="800000"/>
            <a:headEnd/>
            <a:tailEnd/>
          </a:ln>
        </p:spPr>
        <p:txBody>
          <a:bodyPr>
            <a:spAutoFit/>
          </a:bodyPr>
          <a:lstStyle/>
          <a:p>
            <a:pPr algn="l">
              <a:buClrTx/>
              <a:buFont typeface="Symbol" pitchFamily="18" charset="2"/>
              <a:buNone/>
            </a:pPr>
            <a:r>
              <a:rPr lang="en-US" altLang="zh-CN" dirty="0">
                <a:solidFill>
                  <a:srgbClr val="333399"/>
                </a:solidFill>
              </a:rPr>
              <a:t>.</a:t>
            </a:r>
            <a:r>
              <a:rPr lang="en-US" altLang="zh-CN" dirty="0" err="1">
                <a:solidFill>
                  <a:srgbClr val="333399"/>
                </a:solidFill>
              </a:rPr>
              <a:t>val</a:t>
            </a:r>
            <a:r>
              <a:rPr lang="zh-CN" altLang="en-US" b="1" i="0" dirty="0">
                <a:solidFill>
                  <a:srgbClr val="333399"/>
                </a:solidFill>
              </a:rPr>
              <a:t> 属性是表达式或子表达式的值</a:t>
            </a:r>
            <a:endParaRPr lang="en-US" altLang="zh-CN" dirty="0">
              <a:solidFill>
                <a:srgbClr val="333399"/>
              </a:solidFill>
            </a:endParaRPr>
          </a:p>
          <a:p>
            <a:pPr algn="l">
              <a:buClrTx/>
              <a:buFont typeface="Symbol" pitchFamily="18" charset="2"/>
              <a:buNone/>
            </a:pPr>
            <a:r>
              <a:rPr lang="en-US" altLang="zh-CN" dirty="0" err="1">
                <a:solidFill>
                  <a:srgbClr val="333399"/>
                </a:solidFill>
                <a:sym typeface="Symbol" pitchFamily="18" charset="2"/>
              </a:rPr>
              <a:t>d</a:t>
            </a:r>
            <a:r>
              <a:rPr lang="en-US" altLang="zh-CN" b="1" dirty="0" err="1">
                <a:solidFill>
                  <a:srgbClr val="333399"/>
                </a:solidFill>
              </a:rPr>
              <a:t>.</a:t>
            </a:r>
            <a:r>
              <a:rPr lang="en-US" altLang="zh-CN" dirty="0" err="1">
                <a:solidFill>
                  <a:srgbClr val="333399"/>
                </a:solidFill>
              </a:rPr>
              <a:t>lexval</a:t>
            </a:r>
            <a:r>
              <a:rPr lang="en-US" altLang="zh-CN" dirty="0">
                <a:solidFill>
                  <a:srgbClr val="333399"/>
                </a:solidFill>
              </a:rPr>
              <a:t> </a:t>
            </a:r>
            <a:r>
              <a:rPr lang="zh-CN" altLang="en-US" b="1" i="0" dirty="0">
                <a:solidFill>
                  <a:srgbClr val="333399"/>
                </a:solidFill>
              </a:rPr>
              <a:t>是词法分析程序确定字面常量的值</a:t>
            </a:r>
          </a:p>
        </p:txBody>
      </p:sp>
      <p:sp>
        <p:nvSpPr>
          <p:cNvPr id="5" name="Rectangle 59"/>
          <p:cNvSpPr>
            <a:spLocks noChangeArrowheads="1"/>
          </p:cNvSpPr>
          <p:nvPr/>
        </p:nvSpPr>
        <p:spPr bwMode="auto">
          <a:xfrm>
            <a:off x="1000100" y="642918"/>
            <a:ext cx="6804025" cy="954107"/>
          </a:xfrm>
          <a:prstGeom prst="rect">
            <a:avLst/>
          </a:prstGeom>
          <a:noFill/>
          <a:ln w="9525">
            <a:noFill/>
            <a:miter lim="800000"/>
            <a:headEnd/>
            <a:tailEnd/>
          </a:ln>
        </p:spPr>
        <p:txBody>
          <a:bodyPr>
            <a:spAutoFit/>
          </a:bodyPr>
          <a:lstStyle/>
          <a:p>
            <a:pPr algn="l">
              <a:buClrTx/>
              <a:buFont typeface="Symbol" pitchFamily="18" charset="2"/>
              <a:buChar char="-"/>
            </a:pPr>
            <a:r>
              <a:rPr lang="zh-CN" altLang="en-US" sz="2800" b="1" i="0" dirty="0">
                <a:solidFill>
                  <a:srgbClr val="333399"/>
                </a:solidFill>
                <a:latin typeface="楷体_GB2312" pitchFamily="49" charset="-122"/>
              </a:rPr>
              <a:t>综合属性练习</a:t>
            </a:r>
            <a:endParaRPr lang="en-US" altLang="zh-CN" sz="2800" b="1" i="0" dirty="0">
              <a:solidFill>
                <a:srgbClr val="333399"/>
              </a:solidFill>
              <a:latin typeface="楷体_GB2312" pitchFamily="49" charset="-122"/>
            </a:endParaRPr>
          </a:p>
          <a:p>
            <a:pPr algn="l">
              <a:buClrTx/>
            </a:pPr>
            <a:r>
              <a:rPr lang="en-US" altLang="zh-CN" sz="2800" b="1" i="0" dirty="0">
                <a:solidFill>
                  <a:srgbClr val="333399"/>
                </a:solidFill>
                <a:sym typeface="Symbol" pitchFamily="18" charset="2"/>
              </a:rPr>
              <a:t>   G[</a:t>
            </a:r>
            <a:r>
              <a:rPr lang="en-US" altLang="zh-CN" sz="2800" dirty="0">
                <a:solidFill>
                  <a:srgbClr val="333399"/>
                </a:solidFill>
                <a:sym typeface="Symbol" pitchFamily="18" charset="2"/>
              </a:rPr>
              <a:t>S</a:t>
            </a:r>
            <a:r>
              <a:rPr lang="en-US" altLang="zh-CN" sz="2800" b="1" i="0" dirty="0">
                <a:solidFill>
                  <a:srgbClr val="333399"/>
                </a:solidFill>
                <a:sym typeface="Symbol" pitchFamily="18" charset="2"/>
              </a:rPr>
              <a:t>]</a:t>
            </a:r>
            <a:endParaRPr lang="zh-CN" altLang="en-US" sz="2800" b="1" i="0" dirty="0">
              <a:solidFill>
                <a:srgbClr val="333399"/>
              </a:solidFill>
              <a:latin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 y="-71462"/>
            <a:ext cx="7129462" cy="523220"/>
          </a:xfrm>
          <a:prstGeom prst="rect">
            <a:avLst/>
          </a:prstGeom>
          <a:noFill/>
          <a:ln w="9525">
            <a:noFill/>
            <a:miter lim="800000"/>
            <a:headEnd/>
            <a:tailEnd/>
          </a:ln>
        </p:spPr>
        <p:txBody>
          <a:bodyPr>
            <a:spAutoFit/>
          </a:bodyPr>
          <a:lstStyle/>
          <a:p>
            <a:pPr algn="l">
              <a:buClrTx/>
            </a:pPr>
            <a:r>
              <a:rPr lang="zh-CN" altLang="en-US" sz="2800" b="1" i="0" dirty="0"/>
              <a:t>画出完整的带标注的语法树</a:t>
            </a:r>
          </a:p>
        </p:txBody>
      </p:sp>
      <p:sp>
        <p:nvSpPr>
          <p:cNvPr id="17415" name="Rectangle 9"/>
          <p:cNvSpPr>
            <a:spLocks noChangeArrowheads="1"/>
          </p:cNvSpPr>
          <p:nvPr/>
        </p:nvSpPr>
        <p:spPr bwMode="auto">
          <a:xfrm>
            <a:off x="142844" y="4478262"/>
            <a:ext cx="3000364" cy="1569660"/>
          </a:xfrm>
          <a:prstGeom prst="rect">
            <a:avLst/>
          </a:prstGeom>
          <a:noFill/>
          <a:ln w="9525">
            <a:noFill/>
            <a:miter lim="800000"/>
            <a:headEnd/>
            <a:tailEnd/>
          </a:ln>
        </p:spPr>
        <p:txBody>
          <a:bodyPr wrap="square">
            <a:spAutoFit/>
          </a:bodyPr>
          <a:lstStyle/>
          <a:p>
            <a:pPr algn="l">
              <a:buClrTx/>
            </a:pPr>
            <a:r>
              <a:rPr lang="zh-CN" altLang="en-US" b="1" i="0" dirty="0">
                <a:solidFill>
                  <a:srgbClr val="333399"/>
                </a:solidFill>
              </a:rPr>
              <a:t>在本题计算语义中，计算出每个节点中的属性值的顺序，是一种什么样的顺序？</a:t>
            </a:r>
          </a:p>
        </p:txBody>
      </p:sp>
      <p:sp>
        <p:nvSpPr>
          <p:cNvPr id="17417" name="Rectangle 14"/>
          <p:cNvSpPr>
            <a:spLocks noChangeArrowheads="1"/>
          </p:cNvSpPr>
          <p:nvPr/>
        </p:nvSpPr>
        <p:spPr bwMode="auto">
          <a:xfrm>
            <a:off x="7493032"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18" name="Rectangle 15"/>
          <p:cNvSpPr>
            <a:spLocks noChangeArrowheads="1"/>
          </p:cNvSpPr>
          <p:nvPr/>
        </p:nvSpPr>
        <p:spPr bwMode="auto">
          <a:xfrm>
            <a:off x="6340507" y="468947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17419" name="Rectangle 17"/>
          <p:cNvSpPr>
            <a:spLocks noChangeArrowheads="1"/>
          </p:cNvSpPr>
          <p:nvPr/>
        </p:nvSpPr>
        <p:spPr bwMode="auto">
          <a:xfrm>
            <a:off x="5678520" y="3573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20" name="Rectangle 18"/>
          <p:cNvSpPr>
            <a:spLocks noChangeArrowheads="1"/>
          </p:cNvSpPr>
          <p:nvPr/>
        </p:nvSpPr>
        <p:spPr bwMode="auto">
          <a:xfrm>
            <a:off x="6953282" y="414972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17421" name="Rectangle 20"/>
          <p:cNvSpPr>
            <a:spLocks noChangeArrowheads="1"/>
          </p:cNvSpPr>
          <p:nvPr/>
        </p:nvSpPr>
        <p:spPr bwMode="auto">
          <a:xfrm>
            <a:off x="6953282" y="3609975"/>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17422" name="Rectangle 21"/>
          <p:cNvSpPr>
            <a:spLocks noChangeArrowheads="1"/>
          </p:cNvSpPr>
          <p:nvPr/>
        </p:nvSpPr>
        <p:spPr bwMode="auto">
          <a:xfrm>
            <a:off x="6327807" y="3070225"/>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T</a:t>
            </a:r>
          </a:p>
        </p:txBody>
      </p:sp>
      <p:sp>
        <p:nvSpPr>
          <p:cNvPr id="17423" name="Rectangle 23"/>
          <p:cNvSpPr>
            <a:spLocks noChangeArrowheads="1"/>
          </p:cNvSpPr>
          <p:nvPr/>
        </p:nvSpPr>
        <p:spPr bwMode="auto">
          <a:xfrm>
            <a:off x="8356632" y="5732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24" name="Line 24"/>
          <p:cNvSpPr>
            <a:spLocks noChangeShapeType="1"/>
          </p:cNvSpPr>
          <p:nvPr/>
        </p:nvSpPr>
        <p:spPr bwMode="auto">
          <a:xfrm flipH="1" flipV="1">
            <a:off x="8315357" y="5481638"/>
            <a:ext cx="185738" cy="360362"/>
          </a:xfrm>
          <a:prstGeom prst="line">
            <a:avLst/>
          </a:prstGeom>
          <a:noFill/>
          <a:ln w="9525">
            <a:solidFill>
              <a:srgbClr val="000080"/>
            </a:solidFill>
            <a:round/>
            <a:headEnd/>
            <a:tailEnd/>
          </a:ln>
        </p:spPr>
        <p:txBody>
          <a:bodyPr>
            <a:spAutoFit/>
          </a:bodyPr>
          <a:lstStyle/>
          <a:p>
            <a:endParaRPr lang="zh-CN" altLang="en-US"/>
          </a:p>
        </p:txBody>
      </p:sp>
      <p:sp>
        <p:nvSpPr>
          <p:cNvPr id="17425" name="Rectangle 26"/>
          <p:cNvSpPr>
            <a:spLocks noChangeArrowheads="1"/>
          </p:cNvSpPr>
          <p:nvPr/>
        </p:nvSpPr>
        <p:spPr bwMode="auto">
          <a:xfrm>
            <a:off x="6919945" y="4652963"/>
            <a:ext cx="355600" cy="396875"/>
          </a:xfrm>
          <a:prstGeom prst="rect">
            <a:avLst/>
          </a:prstGeom>
          <a:noFill/>
          <a:ln w="9525">
            <a:noFill/>
            <a:miter lim="800000"/>
            <a:headEnd/>
            <a:tailEnd/>
          </a:ln>
        </p:spPr>
        <p:txBody>
          <a:bodyPr>
            <a:spAutoFit/>
          </a:bodyPr>
          <a:lstStyle/>
          <a:p>
            <a:pPr algn="l">
              <a:buClrTx/>
              <a:buFontTx/>
              <a:buNone/>
            </a:pPr>
            <a:r>
              <a:rPr lang="zh-CN" altLang="en-US" sz="2000" b="1" i="0">
                <a:solidFill>
                  <a:srgbClr val="333399"/>
                </a:solidFill>
                <a:ea typeface="华文行楷" pitchFamily="2" charset="-122"/>
                <a:sym typeface="Symbol" pitchFamily="18" charset="2"/>
              </a:rPr>
              <a:t>＋</a:t>
            </a:r>
          </a:p>
        </p:txBody>
      </p:sp>
      <p:sp>
        <p:nvSpPr>
          <p:cNvPr id="17426" name="Rectangle 32"/>
          <p:cNvSpPr>
            <a:spLocks noChangeArrowheads="1"/>
          </p:cNvSpPr>
          <p:nvPr/>
        </p:nvSpPr>
        <p:spPr bwMode="auto">
          <a:xfrm>
            <a:off x="6450045" y="4114800"/>
            <a:ext cx="26828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17427" name="Rectangle 33"/>
          <p:cNvSpPr>
            <a:spLocks noChangeArrowheads="1"/>
          </p:cNvSpPr>
          <p:nvPr/>
        </p:nvSpPr>
        <p:spPr bwMode="auto">
          <a:xfrm>
            <a:off x="7550182" y="4114800"/>
            <a:ext cx="2682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17428" name="Rectangle 38"/>
          <p:cNvSpPr>
            <a:spLocks noChangeArrowheads="1"/>
          </p:cNvSpPr>
          <p:nvPr/>
        </p:nvSpPr>
        <p:spPr bwMode="auto">
          <a:xfrm>
            <a:off x="6354795" y="3538538"/>
            <a:ext cx="311150" cy="396875"/>
          </a:xfrm>
          <a:prstGeom prst="rect">
            <a:avLst/>
          </a:prstGeom>
          <a:noFill/>
          <a:ln w="9525">
            <a:noFill/>
            <a:miter lim="800000"/>
            <a:headEnd/>
            <a:tailEnd/>
          </a:ln>
        </p:spPr>
        <p:txBody>
          <a:bodyPr wrap="none">
            <a:spAutoFit/>
          </a:bodyPr>
          <a:lstStyle/>
          <a:p>
            <a:pPr algn="l">
              <a:buClrTx/>
              <a:buFontTx/>
              <a:buNone/>
            </a:pPr>
            <a:r>
              <a:rPr lang="en-US" altLang="zh-CN" sz="2000" b="1" i="0">
                <a:solidFill>
                  <a:srgbClr val="333399"/>
                </a:solidFill>
                <a:ea typeface="华文行楷" pitchFamily="2" charset="-122"/>
                <a:sym typeface="Symbol" pitchFamily="18" charset="2"/>
              </a:rPr>
              <a:t></a:t>
            </a:r>
          </a:p>
        </p:txBody>
      </p:sp>
      <p:sp>
        <p:nvSpPr>
          <p:cNvPr id="17429" name="Rectangle 41"/>
          <p:cNvSpPr>
            <a:spLocks noChangeArrowheads="1"/>
          </p:cNvSpPr>
          <p:nvPr/>
        </p:nvSpPr>
        <p:spPr bwMode="auto">
          <a:xfrm>
            <a:off x="4684745"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30" name="Line 42"/>
          <p:cNvSpPr>
            <a:spLocks noChangeShapeType="1"/>
          </p:cNvSpPr>
          <p:nvPr/>
        </p:nvSpPr>
        <p:spPr bwMode="auto">
          <a:xfrm flipV="1">
            <a:off x="4972082" y="4437063"/>
            <a:ext cx="261938" cy="323850"/>
          </a:xfrm>
          <a:prstGeom prst="line">
            <a:avLst/>
          </a:prstGeom>
          <a:noFill/>
          <a:ln w="9525">
            <a:solidFill>
              <a:srgbClr val="000080"/>
            </a:solidFill>
            <a:round/>
            <a:headEnd/>
            <a:tailEnd/>
          </a:ln>
        </p:spPr>
        <p:txBody>
          <a:bodyPr>
            <a:spAutoFit/>
          </a:bodyPr>
          <a:lstStyle/>
          <a:p>
            <a:endParaRPr lang="zh-CN" altLang="en-US"/>
          </a:p>
        </p:txBody>
      </p:sp>
      <p:sp>
        <p:nvSpPr>
          <p:cNvPr id="17431" name="Line 44"/>
          <p:cNvSpPr>
            <a:spLocks noChangeShapeType="1"/>
          </p:cNvSpPr>
          <p:nvPr/>
        </p:nvSpPr>
        <p:spPr bwMode="auto">
          <a:xfrm flipH="1" flipV="1">
            <a:off x="6640545" y="3322638"/>
            <a:ext cx="357187" cy="360362"/>
          </a:xfrm>
          <a:prstGeom prst="line">
            <a:avLst/>
          </a:prstGeom>
          <a:noFill/>
          <a:ln w="9525">
            <a:solidFill>
              <a:srgbClr val="000080"/>
            </a:solidFill>
            <a:round/>
            <a:headEnd/>
            <a:tailEnd/>
          </a:ln>
        </p:spPr>
        <p:txBody>
          <a:bodyPr>
            <a:spAutoFit/>
          </a:bodyPr>
          <a:lstStyle/>
          <a:p>
            <a:endParaRPr lang="zh-CN" altLang="en-US"/>
          </a:p>
        </p:txBody>
      </p:sp>
      <p:sp>
        <p:nvSpPr>
          <p:cNvPr id="17432" name="Line 45"/>
          <p:cNvSpPr>
            <a:spLocks noChangeShapeType="1"/>
          </p:cNvSpPr>
          <p:nvPr/>
        </p:nvSpPr>
        <p:spPr bwMode="auto">
          <a:xfrm flipH="1" flipV="1">
            <a:off x="6488145" y="3394075"/>
            <a:ext cx="0" cy="252413"/>
          </a:xfrm>
          <a:prstGeom prst="line">
            <a:avLst/>
          </a:prstGeom>
          <a:noFill/>
          <a:ln w="9525">
            <a:solidFill>
              <a:srgbClr val="000080"/>
            </a:solidFill>
            <a:round/>
            <a:headEnd/>
            <a:tailEnd/>
          </a:ln>
        </p:spPr>
        <p:txBody>
          <a:bodyPr>
            <a:spAutoFit/>
          </a:bodyPr>
          <a:lstStyle/>
          <a:p>
            <a:endParaRPr lang="zh-CN" altLang="en-US"/>
          </a:p>
        </p:txBody>
      </p:sp>
      <p:sp>
        <p:nvSpPr>
          <p:cNvPr id="17433" name="Line 46"/>
          <p:cNvSpPr>
            <a:spLocks noChangeShapeType="1"/>
          </p:cNvSpPr>
          <p:nvPr/>
        </p:nvSpPr>
        <p:spPr bwMode="auto">
          <a:xfrm flipV="1">
            <a:off x="6018245" y="3322638"/>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34" name="Rectangle 51"/>
          <p:cNvSpPr>
            <a:spLocks noChangeArrowheads="1"/>
          </p:cNvSpPr>
          <p:nvPr/>
        </p:nvSpPr>
        <p:spPr bwMode="auto">
          <a:xfrm>
            <a:off x="6305582" y="2025650"/>
            <a:ext cx="282575"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17435" name="Line 52"/>
          <p:cNvSpPr>
            <a:spLocks noChangeShapeType="1"/>
          </p:cNvSpPr>
          <p:nvPr/>
        </p:nvSpPr>
        <p:spPr bwMode="auto">
          <a:xfrm flipH="1" flipV="1">
            <a:off x="6497670" y="2890838"/>
            <a:ext cx="0" cy="214312"/>
          </a:xfrm>
          <a:prstGeom prst="line">
            <a:avLst/>
          </a:prstGeom>
          <a:noFill/>
          <a:ln w="9525">
            <a:solidFill>
              <a:srgbClr val="000080"/>
            </a:solidFill>
            <a:round/>
            <a:headEnd/>
            <a:tailEnd/>
          </a:ln>
        </p:spPr>
        <p:txBody>
          <a:bodyPr>
            <a:spAutoFit/>
          </a:bodyPr>
          <a:lstStyle/>
          <a:p>
            <a:endParaRPr lang="zh-CN" altLang="en-US"/>
          </a:p>
        </p:txBody>
      </p:sp>
      <p:sp>
        <p:nvSpPr>
          <p:cNvPr id="17436" name="Rectangle 53"/>
          <p:cNvSpPr>
            <a:spLocks noChangeArrowheads="1"/>
          </p:cNvSpPr>
          <p:nvPr/>
        </p:nvSpPr>
        <p:spPr bwMode="auto">
          <a:xfrm>
            <a:off x="6305582" y="2565400"/>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E</a:t>
            </a:r>
          </a:p>
        </p:txBody>
      </p:sp>
      <p:sp>
        <p:nvSpPr>
          <p:cNvPr id="17437" name="Line 54"/>
          <p:cNvSpPr>
            <a:spLocks noChangeShapeType="1"/>
          </p:cNvSpPr>
          <p:nvPr/>
        </p:nvSpPr>
        <p:spPr bwMode="auto">
          <a:xfrm flipH="1" flipV="1">
            <a:off x="6475445" y="2386013"/>
            <a:ext cx="0" cy="214312"/>
          </a:xfrm>
          <a:prstGeom prst="line">
            <a:avLst/>
          </a:prstGeom>
          <a:noFill/>
          <a:ln w="9525">
            <a:solidFill>
              <a:srgbClr val="000080"/>
            </a:solidFill>
            <a:round/>
            <a:headEnd/>
            <a:tailEnd/>
          </a:ln>
        </p:spPr>
        <p:txBody>
          <a:bodyPr>
            <a:spAutoFit/>
          </a:bodyPr>
          <a:lstStyle/>
          <a:p>
            <a:endParaRPr lang="zh-CN" altLang="en-US"/>
          </a:p>
        </p:txBody>
      </p:sp>
      <p:sp>
        <p:nvSpPr>
          <p:cNvPr id="17438" name="Line 55"/>
          <p:cNvSpPr>
            <a:spLocks noChangeShapeType="1"/>
          </p:cNvSpPr>
          <p:nvPr/>
        </p:nvSpPr>
        <p:spPr bwMode="auto">
          <a:xfrm flipV="1">
            <a:off x="5368957" y="3835400"/>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39" name="Rectangle 56"/>
          <p:cNvSpPr>
            <a:spLocks noChangeArrowheads="1"/>
          </p:cNvSpPr>
          <p:nvPr/>
        </p:nvSpPr>
        <p:spPr bwMode="auto">
          <a:xfrm>
            <a:off x="5102257" y="4114800"/>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17440" name="Line 57"/>
          <p:cNvSpPr>
            <a:spLocks noChangeShapeType="1"/>
          </p:cNvSpPr>
          <p:nvPr/>
        </p:nvSpPr>
        <p:spPr bwMode="auto">
          <a:xfrm flipV="1">
            <a:off x="6665945" y="3825875"/>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41" name="Line 58"/>
          <p:cNvSpPr>
            <a:spLocks noChangeShapeType="1"/>
          </p:cNvSpPr>
          <p:nvPr/>
        </p:nvSpPr>
        <p:spPr bwMode="auto">
          <a:xfrm flipH="1" flipV="1">
            <a:off x="7242207" y="3825875"/>
            <a:ext cx="357188" cy="360363"/>
          </a:xfrm>
          <a:prstGeom prst="line">
            <a:avLst/>
          </a:prstGeom>
          <a:noFill/>
          <a:ln w="9525">
            <a:solidFill>
              <a:srgbClr val="000080"/>
            </a:solidFill>
            <a:round/>
            <a:headEnd/>
            <a:tailEnd/>
          </a:ln>
        </p:spPr>
        <p:txBody>
          <a:bodyPr>
            <a:spAutoFit/>
          </a:bodyPr>
          <a:lstStyle/>
          <a:p>
            <a:endParaRPr lang="zh-CN" altLang="en-US"/>
          </a:p>
        </p:txBody>
      </p:sp>
      <p:sp>
        <p:nvSpPr>
          <p:cNvPr id="17442" name="Line 59"/>
          <p:cNvSpPr>
            <a:spLocks noChangeShapeType="1"/>
          </p:cNvSpPr>
          <p:nvPr/>
        </p:nvSpPr>
        <p:spPr bwMode="auto">
          <a:xfrm flipH="1" flipV="1">
            <a:off x="7169182" y="3933825"/>
            <a:ext cx="0" cy="252413"/>
          </a:xfrm>
          <a:prstGeom prst="line">
            <a:avLst/>
          </a:prstGeom>
          <a:noFill/>
          <a:ln w="9525">
            <a:solidFill>
              <a:srgbClr val="000080"/>
            </a:solidFill>
            <a:round/>
            <a:headEnd/>
            <a:tailEnd/>
          </a:ln>
        </p:spPr>
        <p:txBody>
          <a:bodyPr>
            <a:spAutoFit/>
          </a:bodyPr>
          <a:lstStyle/>
          <a:p>
            <a:endParaRPr lang="zh-CN" altLang="en-US"/>
          </a:p>
        </p:txBody>
      </p:sp>
      <p:sp>
        <p:nvSpPr>
          <p:cNvPr id="17443" name="Line 60"/>
          <p:cNvSpPr>
            <a:spLocks noChangeShapeType="1"/>
          </p:cNvSpPr>
          <p:nvPr/>
        </p:nvSpPr>
        <p:spPr bwMode="auto">
          <a:xfrm flipV="1">
            <a:off x="6632607" y="4411663"/>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44" name="Line 61"/>
          <p:cNvSpPr>
            <a:spLocks noChangeShapeType="1"/>
          </p:cNvSpPr>
          <p:nvPr/>
        </p:nvSpPr>
        <p:spPr bwMode="auto">
          <a:xfrm flipH="1" flipV="1">
            <a:off x="7169182" y="4475163"/>
            <a:ext cx="0" cy="252412"/>
          </a:xfrm>
          <a:prstGeom prst="line">
            <a:avLst/>
          </a:prstGeom>
          <a:noFill/>
          <a:ln w="9525">
            <a:solidFill>
              <a:srgbClr val="000080"/>
            </a:solidFill>
            <a:round/>
            <a:headEnd/>
            <a:tailEnd/>
          </a:ln>
        </p:spPr>
        <p:txBody>
          <a:bodyPr>
            <a:spAutoFit/>
          </a:bodyPr>
          <a:lstStyle/>
          <a:p>
            <a:endParaRPr lang="zh-CN" altLang="en-US"/>
          </a:p>
        </p:txBody>
      </p:sp>
      <p:sp>
        <p:nvSpPr>
          <p:cNvPr id="17445" name="Line 62"/>
          <p:cNvSpPr>
            <a:spLocks noChangeShapeType="1"/>
          </p:cNvSpPr>
          <p:nvPr/>
        </p:nvSpPr>
        <p:spPr bwMode="auto">
          <a:xfrm flipH="1" flipV="1">
            <a:off x="7242207" y="4402138"/>
            <a:ext cx="357188" cy="360362"/>
          </a:xfrm>
          <a:prstGeom prst="line">
            <a:avLst/>
          </a:prstGeom>
          <a:noFill/>
          <a:ln w="9525">
            <a:solidFill>
              <a:srgbClr val="000080"/>
            </a:solidFill>
            <a:round/>
            <a:headEnd/>
            <a:tailEnd/>
          </a:ln>
        </p:spPr>
        <p:txBody>
          <a:bodyPr>
            <a:spAutoFit/>
          </a:bodyPr>
          <a:lstStyle/>
          <a:p>
            <a:endParaRPr lang="zh-CN" altLang="en-US"/>
          </a:p>
        </p:txBody>
      </p:sp>
      <p:sp>
        <p:nvSpPr>
          <p:cNvPr id="17446" name="Rectangle 63"/>
          <p:cNvSpPr>
            <a:spLocks noChangeArrowheads="1"/>
          </p:cNvSpPr>
          <p:nvPr/>
        </p:nvSpPr>
        <p:spPr bwMode="auto">
          <a:xfrm>
            <a:off x="8067707" y="5192713"/>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17447" name="Line 64"/>
          <p:cNvSpPr>
            <a:spLocks noChangeShapeType="1"/>
          </p:cNvSpPr>
          <p:nvPr/>
        </p:nvSpPr>
        <p:spPr bwMode="auto">
          <a:xfrm flipH="1" flipV="1">
            <a:off x="7754970" y="4905375"/>
            <a:ext cx="357187" cy="360363"/>
          </a:xfrm>
          <a:prstGeom prst="line">
            <a:avLst/>
          </a:prstGeom>
          <a:noFill/>
          <a:ln w="9525">
            <a:solidFill>
              <a:srgbClr val="000080"/>
            </a:solidFill>
            <a:round/>
            <a:headEnd/>
            <a:tailEnd/>
          </a:ln>
        </p:spPr>
        <p:txBody>
          <a:bodyPr>
            <a:spAutoFit/>
          </a:bodyPr>
          <a:lstStyle/>
          <a:p>
            <a:endParaRPr lang="zh-CN" altLang="en-US"/>
          </a:p>
        </p:txBody>
      </p:sp>
      <p:sp>
        <p:nvSpPr>
          <p:cNvPr id="17448" name="Rectangle 65"/>
          <p:cNvSpPr>
            <a:spLocks noChangeArrowheads="1"/>
          </p:cNvSpPr>
          <p:nvPr/>
        </p:nvSpPr>
        <p:spPr bwMode="auto">
          <a:xfrm>
            <a:off x="5678520" y="52276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49" name="Rectangle 66"/>
          <p:cNvSpPr>
            <a:spLocks noChangeArrowheads="1"/>
          </p:cNvSpPr>
          <p:nvPr/>
        </p:nvSpPr>
        <p:spPr bwMode="auto">
          <a:xfrm>
            <a:off x="4733926" y="63452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50" name="Line 67"/>
          <p:cNvSpPr>
            <a:spLocks noChangeShapeType="1"/>
          </p:cNvSpPr>
          <p:nvPr/>
        </p:nvSpPr>
        <p:spPr bwMode="auto">
          <a:xfrm flipV="1">
            <a:off x="5043520" y="6091238"/>
            <a:ext cx="190500" cy="327025"/>
          </a:xfrm>
          <a:prstGeom prst="line">
            <a:avLst/>
          </a:prstGeom>
          <a:noFill/>
          <a:ln w="9525">
            <a:solidFill>
              <a:srgbClr val="000080"/>
            </a:solidFill>
            <a:round/>
            <a:headEnd/>
            <a:tailEnd/>
          </a:ln>
        </p:spPr>
        <p:txBody>
          <a:bodyPr>
            <a:spAutoFit/>
          </a:bodyPr>
          <a:lstStyle/>
          <a:p>
            <a:endParaRPr lang="zh-CN" altLang="en-US"/>
          </a:p>
        </p:txBody>
      </p:sp>
      <p:sp>
        <p:nvSpPr>
          <p:cNvPr id="17451" name="Line 68"/>
          <p:cNvSpPr>
            <a:spLocks noChangeShapeType="1"/>
          </p:cNvSpPr>
          <p:nvPr/>
        </p:nvSpPr>
        <p:spPr bwMode="auto">
          <a:xfrm flipV="1">
            <a:off x="6018245" y="4976813"/>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52" name="Line 69"/>
          <p:cNvSpPr>
            <a:spLocks noChangeShapeType="1"/>
          </p:cNvSpPr>
          <p:nvPr/>
        </p:nvSpPr>
        <p:spPr bwMode="auto">
          <a:xfrm flipV="1">
            <a:off x="5368957" y="5489575"/>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53" name="Rectangle 70"/>
          <p:cNvSpPr>
            <a:spLocks noChangeArrowheads="1"/>
          </p:cNvSpPr>
          <p:nvPr/>
        </p:nvSpPr>
        <p:spPr bwMode="auto">
          <a:xfrm>
            <a:off x="5102257" y="5768975"/>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570439" name="Rectangle 71"/>
          <p:cNvSpPr>
            <a:spLocks noChangeArrowheads="1"/>
          </p:cNvSpPr>
          <p:nvPr/>
        </p:nvSpPr>
        <p:spPr bwMode="auto">
          <a:xfrm>
            <a:off x="3201989" y="6092825"/>
            <a:ext cx="1335087"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d</a:t>
            </a:r>
            <a:r>
              <a:rPr lang="en-US" altLang="zh-CN" sz="2000" b="1" dirty="0" err="1"/>
              <a:t>.</a:t>
            </a:r>
            <a:r>
              <a:rPr lang="en-US" altLang="zh-CN" sz="2000" dirty="0" err="1"/>
              <a:t>lexval</a:t>
            </a:r>
            <a:r>
              <a:rPr lang="en-US" altLang="zh-CN" sz="2000" dirty="0"/>
              <a:t>=5</a:t>
            </a:r>
          </a:p>
        </p:txBody>
      </p:sp>
      <p:sp>
        <p:nvSpPr>
          <p:cNvPr id="570440" name="Line 72"/>
          <p:cNvSpPr>
            <a:spLocks noChangeShapeType="1"/>
          </p:cNvSpPr>
          <p:nvPr/>
        </p:nvSpPr>
        <p:spPr bwMode="auto">
          <a:xfrm flipH="1" flipV="1">
            <a:off x="4519645" y="6345238"/>
            <a:ext cx="282575"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1" name="Rectangle 73"/>
          <p:cNvSpPr>
            <a:spLocks noChangeArrowheads="1"/>
          </p:cNvSpPr>
          <p:nvPr/>
        </p:nvSpPr>
        <p:spPr bwMode="auto">
          <a:xfrm>
            <a:off x="3201989" y="5048250"/>
            <a:ext cx="1335087"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d</a:t>
            </a:r>
            <a:r>
              <a:rPr lang="en-US" altLang="zh-CN" sz="2000" b="1" dirty="0" err="1"/>
              <a:t>.</a:t>
            </a:r>
            <a:r>
              <a:rPr lang="en-US" altLang="zh-CN" sz="2000" dirty="0" err="1"/>
              <a:t>lexval</a:t>
            </a:r>
            <a:r>
              <a:rPr lang="en-US" altLang="zh-CN" sz="2000" dirty="0"/>
              <a:t>=3</a:t>
            </a:r>
          </a:p>
        </p:txBody>
      </p:sp>
      <p:sp>
        <p:nvSpPr>
          <p:cNvPr id="570442" name="Line 74"/>
          <p:cNvSpPr>
            <a:spLocks noChangeShapeType="1"/>
          </p:cNvSpPr>
          <p:nvPr/>
        </p:nvSpPr>
        <p:spPr bwMode="auto">
          <a:xfrm flipH="1">
            <a:off x="4521232" y="4976813"/>
            <a:ext cx="215900" cy="18573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3" name="Rectangle 75"/>
          <p:cNvSpPr>
            <a:spLocks noChangeArrowheads="1"/>
          </p:cNvSpPr>
          <p:nvPr/>
        </p:nvSpPr>
        <p:spPr bwMode="auto">
          <a:xfrm>
            <a:off x="6896132" y="6057900"/>
            <a:ext cx="1335088"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d</a:t>
            </a:r>
            <a:r>
              <a:rPr lang="en-US" altLang="zh-CN" sz="2000" b="1" dirty="0" err="1"/>
              <a:t>.</a:t>
            </a:r>
            <a:r>
              <a:rPr lang="en-US" altLang="zh-CN" sz="2000" dirty="0" err="1"/>
              <a:t>lexval</a:t>
            </a:r>
            <a:r>
              <a:rPr lang="en-US" altLang="zh-CN" sz="2000" dirty="0"/>
              <a:t>=4</a:t>
            </a:r>
          </a:p>
        </p:txBody>
      </p:sp>
      <p:sp>
        <p:nvSpPr>
          <p:cNvPr id="570444" name="Line 76"/>
          <p:cNvSpPr>
            <a:spLocks noChangeShapeType="1"/>
          </p:cNvSpPr>
          <p:nvPr/>
        </p:nvSpPr>
        <p:spPr bwMode="auto">
          <a:xfrm flipH="1">
            <a:off x="8193120" y="59848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5" name="Rectangle 77"/>
          <p:cNvSpPr>
            <a:spLocks noChangeArrowheads="1"/>
          </p:cNvSpPr>
          <p:nvPr/>
        </p:nvSpPr>
        <p:spPr bwMode="auto">
          <a:xfrm>
            <a:off x="3800507" y="5589588"/>
            <a:ext cx="1023938"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F</a:t>
            </a:r>
            <a:r>
              <a:rPr lang="en-US" altLang="zh-CN" sz="2000" b="1" dirty="0" err="1"/>
              <a:t>.</a:t>
            </a:r>
            <a:r>
              <a:rPr lang="en-US" altLang="zh-CN" sz="2000" dirty="0" err="1"/>
              <a:t>val</a:t>
            </a:r>
            <a:r>
              <a:rPr lang="en-US" altLang="zh-CN" sz="2000" dirty="0"/>
              <a:t>=5</a:t>
            </a:r>
          </a:p>
        </p:txBody>
      </p:sp>
      <p:sp>
        <p:nvSpPr>
          <p:cNvPr id="570446" name="Line 78"/>
          <p:cNvSpPr>
            <a:spLocks noChangeShapeType="1"/>
          </p:cNvSpPr>
          <p:nvPr/>
        </p:nvSpPr>
        <p:spPr bwMode="auto">
          <a:xfrm flipH="1" flipV="1">
            <a:off x="4808570" y="57689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7" name="Rectangle 79"/>
          <p:cNvSpPr>
            <a:spLocks noChangeArrowheads="1"/>
          </p:cNvSpPr>
          <p:nvPr/>
        </p:nvSpPr>
        <p:spPr bwMode="auto">
          <a:xfrm>
            <a:off x="3871945" y="3897313"/>
            <a:ext cx="1023937" cy="396875"/>
          </a:xfrm>
          <a:prstGeom prst="rect">
            <a:avLst/>
          </a:prstGeom>
          <a:noFill/>
          <a:ln w="9525" algn="ctr">
            <a:noFill/>
            <a:miter lim="800000"/>
            <a:headEnd/>
            <a:tailEnd/>
          </a:ln>
        </p:spPr>
        <p:txBody>
          <a:bodyPr wrap="none">
            <a:spAutoFit/>
          </a:bodyPr>
          <a:lstStyle/>
          <a:p>
            <a:pPr algn="l"/>
            <a:r>
              <a:rPr lang="en-US" altLang="zh-CN" sz="2000" dirty="0">
                <a:sym typeface="Symbol" pitchFamily="18" charset="2"/>
              </a:rPr>
              <a:t>F</a:t>
            </a:r>
            <a:r>
              <a:rPr lang="en-US" altLang="zh-CN" sz="2000" b="1" dirty="0"/>
              <a:t>.</a:t>
            </a:r>
            <a:r>
              <a:rPr lang="en-US" altLang="zh-CN" sz="2000" dirty="0"/>
              <a:t>val=3</a:t>
            </a:r>
          </a:p>
        </p:txBody>
      </p:sp>
      <p:sp>
        <p:nvSpPr>
          <p:cNvPr id="570448" name="Line 80"/>
          <p:cNvSpPr>
            <a:spLocks noChangeShapeType="1"/>
          </p:cNvSpPr>
          <p:nvPr/>
        </p:nvSpPr>
        <p:spPr bwMode="auto">
          <a:xfrm flipH="1" flipV="1">
            <a:off x="4880007" y="4113213"/>
            <a:ext cx="287338"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9" name="Rectangle 81"/>
          <p:cNvSpPr>
            <a:spLocks noChangeArrowheads="1"/>
          </p:cNvSpPr>
          <p:nvPr/>
        </p:nvSpPr>
        <p:spPr bwMode="auto">
          <a:xfrm>
            <a:off x="4448207" y="335597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val=3</a:t>
            </a:r>
          </a:p>
        </p:txBody>
      </p:sp>
      <p:sp>
        <p:nvSpPr>
          <p:cNvPr id="570450" name="Line 82"/>
          <p:cNvSpPr>
            <a:spLocks noChangeShapeType="1"/>
          </p:cNvSpPr>
          <p:nvPr/>
        </p:nvSpPr>
        <p:spPr bwMode="auto">
          <a:xfrm flipH="1" flipV="1">
            <a:off x="5456270" y="35718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1" name="Rectangle 83"/>
          <p:cNvSpPr>
            <a:spLocks noChangeArrowheads="1"/>
          </p:cNvSpPr>
          <p:nvPr/>
        </p:nvSpPr>
        <p:spPr bwMode="auto">
          <a:xfrm>
            <a:off x="5959507" y="566102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val=5</a:t>
            </a:r>
          </a:p>
        </p:txBody>
      </p:sp>
      <p:sp>
        <p:nvSpPr>
          <p:cNvPr id="570452" name="Line 84"/>
          <p:cNvSpPr>
            <a:spLocks noChangeShapeType="1"/>
          </p:cNvSpPr>
          <p:nvPr/>
        </p:nvSpPr>
        <p:spPr bwMode="auto">
          <a:xfrm flipH="1" flipV="1">
            <a:off x="5961095" y="5481638"/>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5" name="Rectangle 87"/>
          <p:cNvSpPr>
            <a:spLocks noChangeArrowheads="1"/>
          </p:cNvSpPr>
          <p:nvPr/>
        </p:nvSpPr>
        <p:spPr bwMode="auto">
          <a:xfrm>
            <a:off x="6608795" y="5156200"/>
            <a:ext cx="1038225"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E</a:t>
            </a:r>
            <a:r>
              <a:rPr lang="en-US" altLang="zh-CN" sz="2000" b="1"/>
              <a:t>.</a:t>
            </a:r>
            <a:r>
              <a:rPr lang="en-US" altLang="zh-CN" sz="2000"/>
              <a:t>val=5</a:t>
            </a:r>
          </a:p>
        </p:txBody>
      </p:sp>
      <p:sp>
        <p:nvSpPr>
          <p:cNvPr id="570456" name="Line 88"/>
          <p:cNvSpPr>
            <a:spLocks noChangeShapeType="1"/>
          </p:cNvSpPr>
          <p:nvPr/>
        </p:nvSpPr>
        <p:spPr bwMode="auto">
          <a:xfrm flipH="1" flipV="1">
            <a:off x="6610382" y="4976813"/>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7" name="Rectangle 89"/>
          <p:cNvSpPr>
            <a:spLocks noChangeArrowheads="1"/>
          </p:cNvSpPr>
          <p:nvPr/>
        </p:nvSpPr>
        <p:spPr bwMode="auto">
          <a:xfrm>
            <a:off x="8120095" y="4760913"/>
            <a:ext cx="1023937"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F</a:t>
            </a:r>
            <a:r>
              <a:rPr lang="en-US" altLang="zh-CN" sz="2000" b="1" dirty="0" err="1"/>
              <a:t>.</a:t>
            </a:r>
            <a:r>
              <a:rPr lang="en-US" altLang="zh-CN" sz="2000" dirty="0" err="1"/>
              <a:t>val</a:t>
            </a:r>
            <a:r>
              <a:rPr lang="en-US" altLang="zh-CN" sz="2000" dirty="0"/>
              <a:t>=4</a:t>
            </a:r>
          </a:p>
        </p:txBody>
      </p:sp>
      <p:sp>
        <p:nvSpPr>
          <p:cNvPr id="570458" name="Line 90"/>
          <p:cNvSpPr>
            <a:spLocks noChangeShapeType="1"/>
          </p:cNvSpPr>
          <p:nvPr/>
        </p:nvSpPr>
        <p:spPr bwMode="auto">
          <a:xfrm flipH="1">
            <a:off x="8409020" y="51212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9" name="Rectangle 91"/>
          <p:cNvSpPr>
            <a:spLocks noChangeArrowheads="1"/>
          </p:cNvSpPr>
          <p:nvPr/>
        </p:nvSpPr>
        <p:spPr bwMode="auto">
          <a:xfrm>
            <a:off x="7977220" y="4256088"/>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val=4</a:t>
            </a:r>
          </a:p>
        </p:txBody>
      </p:sp>
      <p:sp>
        <p:nvSpPr>
          <p:cNvPr id="570460" name="Line 92"/>
          <p:cNvSpPr>
            <a:spLocks noChangeShapeType="1"/>
          </p:cNvSpPr>
          <p:nvPr/>
        </p:nvSpPr>
        <p:spPr bwMode="auto">
          <a:xfrm flipH="1">
            <a:off x="7832757" y="4545013"/>
            <a:ext cx="215900" cy="21748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1" name="Rectangle 93"/>
          <p:cNvSpPr>
            <a:spLocks noChangeArrowheads="1"/>
          </p:cNvSpPr>
          <p:nvPr/>
        </p:nvSpPr>
        <p:spPr bwMode="auto">
          <a:xfrm>
            <a:off x="5422932" y="4437063"/>
            <a:ext cx="1041400"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val=9</a:t>
            </a:r>
          </a:p>
        </p:txBody>
      </p:sp>
      <p:sp>
        <p:nvSpPr>
          <p:cNvPr id="570462" name="Line 94"/>
          <p:cNvSpPr>
            <a:spLocks noChangeShapeType="1"/>
          </p:cNvSpPr>
          <p:nvPr/>
        </p:nvSpPr>
        <p:spPr bwMode="auto">
          <a:xfrm flipH="1">
            <a:off x="6392895" y="4329113"/>
            <a:ext cx="647700" cy="288925"/>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3" name="Rectangle 95"/>
          <p:cNvSpPr>
            <a:spLocks noChangeArrowheads="1"/>
          </p:cNvSpPr>
          <p:nvPr/>
        </p:nvSpPr>
        <p:spPr bwMode="auto">
          <a:xfrm>
            <a:off x="7802595" y="3321050"/>
            <a:ext cx="1049337" cy="396875"/>
          </a:xfrm>
          <a:prstGeom prst="rect">
            <a:avLst/>
          </a:prstGeom>
          <a:noFill/>
          <a:ln w="9525" algn="ctr">
            <a:noFill/>
            <a:miter lim="800000"/>
            <a:headEnd/>
            <a:tailEnd/>
          </a:ln>
        </p:spPr>
        <p:txBody>
          <a:bodyPr>
            <a:spAutoFit/>
          </a:bodyPr>
          <a:lstStyle/>
          <a:p>
            <a:pPr algn="l"/>
            <a:r>
              <a:rPr lang="en-US" altLang="zh-CN" sz="2000" dirty="0" err="1">
                <a:sym typeface="Symbol" pitchFamily="18" charset="2"/>
              </a:rPr>
              <a:t>F</a:t>
            </a:r>
            <a:r>
              <a:rPr lang="en-US" altLang="zh-CN" sz="2000" b="1" dirty="0" err="1"/>
              <a:t>.</a:t>
            </a:r>
            <a:r>
              <a:rPr lang="en-US" altLang="zh-CN" sz="2000" dirty="0" err="1"/>
              <a:t>val</a:t>
            </a:r>
            <a:r>
              <a:rPr lang="en-US" altLang="zh-CN" sz="2000" dirty="0"/>
              <a:t>=9</a:t>
            </a:r>
          </a:p>
        </p:txBody>
      </p:sp>
      <p:sp>
        <p:nvSpPr>
          <p:cNvPr id="570464" name="Line 96"/>
          <p:cNvSpPr>
            <a:spLocks noChangeShapeType="1"/>
          </p:cNvSpPr>
          <p:nvPr/>
        </p:nvSpPr>
        <p:spPr bwMode="auto">
          <a:xfrm flipH="1">
            <a:off x="7327932" y="35369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5" name="Rectangle 97"/>
          <p:cNvSpPr>
            <a:spLocks noChangeArrowheads="1"/>
          </p:cNvSpPr>
          <p:nvPr/>
        </p:nvSpPr>
        <p:spPr bwMode="auto">
          <a:xfrm>
            <a:off x="7083457" y="2817813"/>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T</a:t>
            </a:r>
            <a:r>
              <a:rPr lang="en-US" altLang="zh-CN" sz="2000" b="1"/>
              <a:t>.</a:t>
            </a:r>
            <a:r>
              <a:rPr lang="en-US" altLang="zh-CN" sz="2000"/>
              <a:t>val=27</a:t>
            </a:r>
          </a:p>
        </p:txBody>
      </p:sp>
      <p:sp>
        <p:nvSpPr>
          <p:cNvPr id="570466" name="Line 98"/>
          <p:cNvSpPr>
            <a:spLocks noChangeShapeType="1"/>
          </p:cNvSpPr>
          <p:nvPr/>
        </p:nvSpPr>
        <p:spPr bwMode="auto">
          <a:xfrm flipH="1">
            <a:off x="6608795" y="3033713"/>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7" name="Rectangle 99"/>
          <p:cNvSpPr>
            <a:spLocks noChangeArrowheads="1"/>
          </p:cNvSpPr>
          <p:nvPr/>
        </p:nvSpPr>
        <p:spPr bwMode="auto">
          <a:xfrm>
            <a:off x="7083457" y="2312988"/>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val=27</a:t>
            </a:r>
          </a:p>
        </p:txBody>
      </p:sp>
      <p:sp>
        <p:nvSpPr>
          <p:cNvPr id="570468" name="Line 100"/>
          <p:cNvSpPr>
            <a:spLocks noChangeShapeType="1"/>
          </p:cNvSpPr>
          <p:nvPr/>
        </p:nvSpPr>
        <p:spPr bwMode="auto">
          <a:xfrm flipH="1">
            <a:off x="6608795" y="2528888"/>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9" name="Rectangle 101"/>
          <p:cNvSpPr>
            <a:spLocks noChangeArrowheads="1"/>
          </p:cNvSpPr>
          <p:nvPr/>
        </p:nvSpPr>
        <p:spPr bwMode="auto">
          <a:xfrm>
            <a:off x="7112032" y="1771650"/>
            <a:ext cx="1223963" cy="396875"/>
          </a:xfrm>
          <a:prstGeom prst="rect">
            <a:avLst/>
          </a:prstGeom>
          <a:noFill/>
          <a:ln w="9525" algn="ctr">
            <a:noFill/>
            <a:miter lim="800000"/>
            <a:headEnd/>
            <a:tailEnd/>
          </a:ln>
        </p:spPr>
        <p:txBody>
          <a:bodyPr>
            <a:spAutoFit/>
          </a:bodyPr>
          <a:lstStyle/>
          <a:p>
            <a:pPr algn="l"/>
            <a:r>
              <a:rPr lang="en-US" altLang="zh-CN" sz="2000">
                <a:sym typeface="Symbol" pitchFamily="18" charset="2"/>
              </a:rPr>
              <a:t>print(</a:t>
            </a:r>
            <a:r>
              <a:rPr lang="en-US" altLang="zh-CN" sz="2000"/>
              <a:t>27)</a:t>
            </a:r>
          </a:p>
        </p:txBody>
      </p:sp>
      <p:sp>
        <p:nvSpPr>
          <p:cNvPr id="570470" name="Line 102"/>
          <p:cNvSpPr>
            <a:spLocks noChangeShapeType="1"/>
          </p:cNvSpPr>
          <p:nvPr/>
        </p:nvSpPr>
        <p:spPr bwMode="auto">
          <a:xfrm flipH="1">
            <a:off x="6608795" y="20256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6" name="Text Box 62"/>
          <p:cNvSpPr txBox="1">
            <a:spLocks noChangeArrowheads="1"/>
          </p:cNvSpPr>
          <p:nvPr/>
        </p:nvSpPr>
        <p:spPr bwMode="auto">
          <a:xfrm>
            <a:off x="71406" y="357166"/>
            <a:ext cx="21605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E</a:t>
            </a:r>
            <a:endParaRPr kumimoji="0" lang="en-US" altLang="zh-CN"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E</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 + T</a:t>
            </a: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T</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T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T</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F</a:t>
            </a:r>
          </a:p>
          <a:p>
            <a:pPr algn="l">
              <a:buClrTx/>
            </a:pPr>
            <a:r>
              <a:rPr lang="en-US" altLang="zh-CN" dirty="0">
                <a:solidFill>
                  <a:srgbClr val="333399"/>
                </a:solidFill>
                <a:sym typeface="Symbol" pitchFamily="18" charset="2"/>
              </a:rPr>
              <a:t>T </a:t>
            </a:r>
            <a:r>
              <a:rPr lang="en-US" altLang="zh-CN" i="0" dirty="0">
                <a:solidFill>
                  <a:srgbClr val="333399"/>
                </a:solidFill>
                <a:sym typeface="Symbol" pitchFamily="18" charset="2"/>
              </a:rPr>
              <a:t> </a:t>
            </a:r>
            <a:r>
              <a:rPr lang="en-US" altLang="zh-CN" dirty="0">
                <a:solidFill>
                  <a:srgbClr val="333399"/>
                </a:solidFill>
                <a:sym typeface="Symbol" pitchFamily="18" charset="2"/>
              </a:rPr>
              <a:t>F</a:t>
            </a:r>
          </a:p>
          <a:p>
            <a:pPr algn="l">
              <a:buClrTx/>
            </a:pPr>
            <a:r>
              <a:rPr lang="en-US" altLang="zh-CN" dirty="0">
                <a:solidFill>
                  <a:srgbClr val="333399"/>
                </a:solidFill>
                <a:sym typeface="Symbol" pitchFamily="18" charset="2"/>
              </a:rPr>
              <a:t>F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 E )</a:t>
            </a:r>
          </a:p>
          <a:p>
            <a:pPr algn="l">
              <a:buClrTx/>
            </a:pPr>
            <a:r>
              <a:rPr lang="en-US" altLang="zh-CN" dirty="0">
                <a:solidFill>
                  <a:srgbClr val="333399"/>
                </a:solidFill>
                <a:sym typeface="Symbol" pitchFamily="18" charset="2"/>
              </a:rPr>
              <a:t>F </a:t>
            </a:r>
            <a:r>
              <a:rPr lang="en-US" altLang="zh-CN" i="0" dirty="0">
                <a:solidFill>
                  <a:srgbClr val="333399"/>
                </a:solidFill>
                <a:sym typeface="Symbol" pitchFamily="18" charset="2"/>
              </a:rPr>
              <a:t></a:t>
            </a:r>
            <a:r>
              <a:rPr lang="en-US" altLang="zh-CN" dirty="0">
                <a:solidFill>
                  <a:srgbClr val="333399"/>
                </a:solidFill>
                <a:sym typeface="Symbol" pitchFamily="18" charset="2"/>
              </a:rPr>
              <a:t> d</a:t>
            </a:r>
            <a:endParaRPr lang="en-US" altLang="zh-CN" i="0" dirty="0">
              <a:solidFill>
                <a:srgbClr val="333399"/>
              </a:solidFill>
              <a:sym typeface="Symbol" pitchFamily="18" charset="2"/>
            </a:endParaRPr>
          </a:p>
        </p:txBody>
      </p:sp>
      <p:sp>
        <p:nvSpPr>
          <p:cNvPr id="77" name="Text Box 63"/>
          <p:cNvSpPr txBox="1">
            <a:spLocks noChangeArrowheads="1"/>
          </p:cNvSpPr>
          <p:nvPr/>
        </p:nvSpPr>
        <p:spPr bwMode="auto">
          <a:xfrm>
            <a:off x="1757369" y="365125"/>
            <a:ext cx="36718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p</a:t>
            </a:r>
            <a:r>
              <a:rPr lang="en-US" altLang="zh-CN" dirty="0">
                <a:solidFill>
                  <a:srgbClr val="333399"/>
                </a:solidFill>
              </a:rPr>
              <a:t>rint(E</a:t>
            </a:r>
            <a:r>
              <a:rPr lang="en-US" altLang="zh-CN" b="1" dirty="0">
                <a:solidFill>
                  <a:srgbClr val="333399"/>
                </a:solidFill>
              </a:rPr>
              <a:t>.</a:t>
            </a:r>
            <a:r>
              <a:rPr lang="en-US" altLang="zh-CN" dirty="0">
                <a:solidFill>
                  <a:srgbClr val="333399"/>
                </a:solidFill>
              </a:rPr>
              <a:t>val)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E</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E</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 T</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E</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T</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T</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T</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b="1" i="0" dirty="0">
                <a:solidFill>
                  <a:srgbClr val="333399"/>
                </a:solidFill>
                <a:sym typeface="Symbol" pitchFamily="18" charset="2"/>
              </a:rPr>
              <a:t></a:t>
            </a:r>
            <a:r>
              <a:rPr lang="en-US" altLang="zh-CN" dirty="0">
                <a:solidFill>
                  <a:srgbClr val="333399"/>
                </a:solidFill>
                <a:sym typeface="Symbol" pitchFamily="18" charset="2"/>
              </a:rPr>
              <a:t> F</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T</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F</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F</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E</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F</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d</a:t>
            </a:r>
            <a:r>
              <a:rPr lang="en-US" altLang="zh-CN" b="1" dirty="0" err="1">
                <a:solidFill>
                  <a:srgbClr val="333399"/>
                </a:solidFill>
              </a:rPr>
              <a:t>.</a:t>
            </a:r>
            <a:r>
              <a:rPr lang="en-US" altLang="zh-CN" dirty="0" err="1">
                <a:solidFill>
                  <a:srgbClr val="333399"/>
                </a:solidFill>
              </a:rPr>
              <a:t>lexval</a:t>
            </a:r>
            <a:r>
              <a:rPr lang="en-US" altLang="zh-CN" i="0" dirty="0">
                <a:solidFill>
                  <a:srgbClr val="333399"/>
                </a:solidFill>
                <a:sym typeface="Symbol" pitchFamily="18" charset="2"/>
              </a:rPr>
              <a:t> }</a:t>
            </a:r>
          </a:p>
        </p:txBody>
      </p:sp>
      <p:sp>
        <p:nvSpPr>
          <p:cNvPr id="78" name="Text Box 4"/>
          <p:cNvSpPr txBox="1">
            <a:spLocks noChangeArrowheads="1"/>
          </p:cNvSpPr>
          <p:nvPr/>
        </p:nvSpPr>
        <p:spPr bwMode="auto">
          <a:xfrm>
            <a:off x="0" y="3500438"/>
            <a:ext cx="3429024" cy="830997"/>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b="1" i="0" dirty="0">
                <a:latin typeface="楷体_GB2312" pitchFamily="49" charset="-122"/>
              </a:rPr>
              <a:t> </a:t>
            </a:r>
            <a:r>
              <a:rPr lang="zh-CN" altLang="en-US" b="1" i="0" dirty="0"/>
              <a:t>综合属性代表自下而上传递的信息</a:t>
            </a:r>
          </a:p>
        </p:txBody>
      </p:sp>
      <p:sp>
        <p:nvSpPr>
          <p:cNvPr id="2" name="矩形 1"/>
          <p:cNvSpPr/>
          <p:nvPr/>
        </p:nvSpPr>
        <p:spPr>
          <a:xfrm>
            <a:off x="5673602" y="764704"/>
            <a:ext cx="1476686" cy="461665"/>
          </a:xfrm>
          <a:prstGeom prst="rect">
            <a:avLst/>
          </a:prstGeom>
        </p:spPr>
        <p:txBody>
          <a:bodyPr wrap="none">
            <a:spAutoFit/>
          </a:bodyPr>
          <a:lstStyle/>
          <a:p>
            <a:r>
              <a:rPr lang="en-US" altLang="zh-CN" i="0" dirty="0">
                <a:solidFill>
                  <a:srgbClr val="333399"/>
                </a:solidFill>
              </a:rPr>
              <a:t>3</a:t>
            </a:r>
            <a:r>
              <a:rPr lang="zh-CN" altLang="en-US" i="0" dirty="0">
                <a:solidFill>
                  <a:srgbClr val="333399"/>
                </a:solidFill>
              </a:rPr>
              <a:t>＊</a:t>
            </a:r>
            <a:r>
              <a:rPr lang="en-US" altLang="zh-CN" i="0" dirty="0">
                <a:solidFill>
                  <a:srgbClr val="333399"/>
                </a:solidFill>
              </a:rPr>
              <a:t>(5+4) </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291513B5-30C1-D2A4-F21D-A46B9DC0DAB2}"/>
                  </a:ext>
                </a:extLst>
              </p14:cNvPr>
              <p14:cNvContentPartPr/>
              <p14:nvPr/>
            </p14:nvContentPartPr>
            <p14:xfrm>
              <a:off x="4914000" y="2297160"/>
              <a:ext cx="3768480" cy="4305240"/>
            </p14:xfrm>
          </p:contentPart>
        </mc:Choice>
        <mc:Fallback xmlns="">
          <p:pic>
            <p:nvPicPr>
              <p:cNvPr id="3" name="墨迹 2">
                <a:extLst>
                  <a:ext uri="{FF2B5EF4-FFF2-40B4-BE49-F238E27FC236}">
                    <a16:creationId xmlns:a16="http://schemas.microsoft.com/office/drawing/2014/main" id="{291513B5-30C1-D2A4-F21D-A46B9DC0DAB2}"/>
                  </a:ext>
                </a:extLst>
              </p:cNvPr>
              <p:cNvPicPr/>
              <p:nvPr/>
            </p:nvPicPr>
            <p:blipFill>
              <a:blip r:embed="rId3"/>
              <a:stretch>
                <a:fillRect/>
              </a:stretch>
            </p:blipFill>
            <p:spPr>
              <a:xfrm>
                <a:off x="4904640" y="2287800"/>
                <a:ext cx="3787200" cy="432396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570441"/>
                                        </p:tgtEl>
                                        <p:attrNameLst>
                                          <p:attrName>style.color</p:attrName>
                                        </p:attrNameLst>
                                      </p:cBhvr>
                                      <p:to>
                                        <a:schemeClr val="bg1"/>
                                      </p:to>
                                    </p:animClr>
                                    <p:animClr clrSpc="rgb" dir="cw">
                                      <p:cBhvr>
                                        <p:cTn id="7" dur="250" autoRev="1" fill="remove"/>
                                        <p:tgtEl>
                                          <p:spTgt spid="570441"/>
                                        </p:tgtEl>
                                        <p:attrNameLst>
                                          <p:attrName>fillcolor</p:attrName>
                                        </p:attrNameLst>
                                      </p:cBhvr>
                                      <p:to>
                                        <a:schemeClr val="bg1"/>
                                      </p:to>
                                    </p:animClr>
                                    <p:set>
                                      <p:cBhvr>
                                        <p:cTn id="8" dur="250" autoRev="1" fill="remove"/>
                                        <p:tgtEl>
                                          <p:spTgt spid="570441"/>
                                        </p:tgtEl>
                                        <p:attrNameLst>
                                          <p:attrName>fill.type</p:attrName>
                                        </p:attrNameLst>
                                      </p:cBhvr>
                                      <p:to>
                                        <p:strVal val="solid"/>
                                      </p:to>
                                    </p:set>
                                    <p:set>
                                      <p:cBhvr>
                                        <p:cTn id="9" dur="250" autoRev="1" fill="remove"/>
                                        <p:tgtEl>
                                          <p:spTgt spid="570441"/>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570447"/>
                                        </p:tgtEl>
                                        <p:attrNameLst>
                                          <p:attrName>style.visibility</p:attrName>
                                        </p:attrNameLst>
                                      </p:cBhvr>
                                      <p:to>
                                        <p:strVal val="visible"/>
                                      </p:to>
                                    </p:set>
                                    <p:animEffect transition="in" filter="dissolve">
                                      <p:cBhvr>
                                        <p:cTn id="14" dur="500"/>
                                        <p:tgtEl>
                                          <p:spTgt spid="570447"/>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570448"/>
                                        </p:tgtEl>
                                        <p:attrNameLst>
                                          <p:attrName>style.visibility</p:attrName>
                                        </p:attrNameLst>
                                      </p:cBhvr>
                                      <p:to>
                                        <p:strVal val="visible"/>
                                      </p:to>
                                    </p:set>
                                    <p:animEffect transition="in" filter="dissolve">
                                      <p:cBhvr>
                                        <p:cTn id="18" dur="500"/>
                                        <p:tgtEl>
                                          <p:spTgt spid="57044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70450"/>
                                        </p:tgtEl>
                                        <p:attrNameLst>
                                          <p:attrName>style.visibility</p:attrName>
                                        </p:attrNameLst>
                                      </p:cBhvr>
                                      <p:to>
                                        <p:strVal val="visible"/>
                                      </p:to>
                                    </p:set>
                                    <p:animEffect transition="in" filter="dissolve">
                                      <p:cBhvr>
                                        <p:cTn id="23" dur="500"/>
                                        <p:tgtEl>
                                          <p:spTgt spid="570450"/>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570449"/>
                                        </p:tgtEl>
                                        <p:attrNameLst>
                                          <p:attrName>style.visibility</p:attrName>
                                        </p:attrNameLst>
                                      </p:cBhvr>
                                      <p:to>
                                        <p:strVal val="visible"/>
                                      </p:to>
                                    </p:set>
                                    <p:animEffect transition="in" filter="dissolve">
                                      <p:cBhvr>
                                        <p:cTn id="27" dur="500"/>
                                        <p:tgtEl>
                                          <p:spTgt spid="570449"/>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mph" presetSubtype="0" fill="remove" grpId="0" nodeType="clickEffect">
                                  <p:stCondLst>
                                    <p:cond delay="0"/>
                                  </p:stCondLst>
                                  <p:childTnLst>
                                    <p:animClr clrSpc="rgb" dir="cw">
                                      <p:cBhvr override="childStyle">
                                        <p:cTn id="31" dur="250" autoRev="1" fill="remove"/>
                                        <p:tgtEl>
                                          <p:spTgt spid="570439"/>
                                        </p:tgtEl>
                                        <p:attrNameLst>
                                          <p:attrName>style.color</p:attrName>
                                        </p:attrNameLst>
                                      </p:cBhvr>
                                      <p:to>
                                        <a:schemeClr val="bg1"/>
                                      </p:to>
                                    </p:animClr>
                                    <p:animClr clrSpc="rgb" dir="cw">
                                      <p:cBhvr>
                                        <p:cTn id="32" dur="250" autoRev="1" fill="remove"/>
                                        <p:tgtEl>
                                          <p:spTgt spid="570439"/>
                                        </p:tgtEl>
                                        <p:attrNameLst>
                                          <p:attrName>fillcolor</p:attrName>
                                        </p:attrNameLst>
                                      </p:cBhvr>
                                      <p:to>
                                        <a:schemeClr val="bg1"/>
                                      </p:to>
                                    </p:animClr>
                                    <p:set>
                                      <p:cBhvr>
                                        <p:cTn id="33" dur="250" autoRev="1" fill="remove"/>
                                        <p:tgtEl>
                                          <p:spTgt spid="570439"/>
                                        </p:tgtEl>
                                        <p:attrNameLst>
                                          <p:attrName>fill.type</p:attrName>
                                        </p:attrNameLst>
                                      </p:cBhvr>
                                      <p:to>
                                        <p:strVal val="solid"/>
                                      </p:to>
                                    </p:set>
                                    <p:set>
                                      <p:cBhvr>
                                        <p:cTn id="34" dur="250" autoRev="1" fill="remove"/>
                                        <p:tgtEl>
                                          <p:spTgt spid="57043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70445"/>
                                        </p:tgtEl>
                                        <p:attrNameLst>
                                          <p:attrName>style.visibility</p:attrName>
                                        </p:attrNameLst>
                                      </p:cBhvr>
                                      <p:to>
                                        <p:strVal val="visible"/>
                                      </p:to>
                                    </p:set>
                                    <p:animEffect transition="in" filter="dissolve">
                                      <p:cBhvr>
                                        <p:cTn id="39" dur="500"/>
                                        <p:tgtEl>
                                          <p:spTgt spid="570445"/>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570446"/>
                                        </p:tgtEl>
                                        <p:attrNameLst>
                                          <p:attrName>style.visibility</p:attrName>
                                        </p:attrNameLst>
                                      </p:cBhvr>
                                      <p:to>
                                        <p:strVal val="visible"/>
                                      </p:to>
                                    </p:set>
                                    <p:animEffect transition="in" filter="dissolve">
                                      <p:cBhvr>
                                        <p:cTn id="43" dur="500"/>
                                        <p:tgtEl>
                                          <p:spTgt spid="57044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70452"/>
                                        </p:tgtEl>
                                        <p:attrNameLst>
                                          <p:attrName>style.visibility</p:attrName>
                                        </p:attrNameLst>
                                      </p:cBhvr>
                                      <p:to>
                                        <p:strVal val="visible"/>
                                      </p:to>
                                    </p:set>
                                    <p:animEffect transition="in" filter="dissolve">
                                      <p:cBhvr>
                                        <p:cTn id="48" dur="500"/>
                                        <p:tgtEl>
                                          <p:spTgt spid="570452"/>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570451"/>
                                        </p:tgtEl>
                                        <p:attrNameLst>
                                          <p:attrName>style.visibility</p:attrName>
                                        </p:attrNameLst>
                                      </p:cBhvr>
                                      <p:to>
                                        <p:strVal val="visible"/>
                                      </p:to>
                                    </p:set>
                                    <p:animEffect transition="in" filter="dissolve">
                                      <p:cBhvr>
                                        <p:cTn id="52" dur="500"/>
                                        <p:tgtEl>
                                          <p:spTgt spid="57045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70456"/>
                                        </p:tgtEl>
                                        <p:attrNameLst>
                                          <p:attrName>style.visibility</p:attrName>
                                        </p:attrNameLst>
                                      </p:cBhvr>
                                      <p:to>
                                        <p:strVal val="visible"/>
                                      </p:to>
                                    </p:set>
                                    <p:animEffect transition="in" filter="dissolve">
                                      <p:cBhvr>
                                        <p:cTn id="57" dur="500"/>
                                        <p:tgtEl>
                                          <p:spTgt spid="570456"/>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570455"/>
                                        </p:tgtEl>
                                        <p:attrNameLst>
                                          <p:attrName>style.visibility</p:attrName>
                                        </p:attrNameLst>
                                      </p:cBhvr>
                                      <p:to>
                                        <p:strVal val="visible"/>
                                      </p:to>
                                    </p:set>
                                    <p:animEffect transition="in" filter="dissolve">
                                      <p:cBhvr>
                                        <p:cTn id="61" dur="500"/>
                                        <p:tgtEl>
                                          <p:spTgt spid="570455"/>
                                        </p:tgtEl>
                                      </p:cBhvr>
                                    </p:animEffect>
                                  </p:childTnLst>
                                </p:cTn>
                              </p:par>
                            </p:childTnLst>
                          </p:cTn>
                        </p:par>
                      </p:childTnLst>
                    </p:cTn>
                  </p:par>
                  <p:par>
                    <p:cTn id="62" fill="hold">
                      <p:stCondLst>
                        <p:cond delay="indefinite"/>
                      </p:stCondLst>
                      <p:childTnLst>
                        <p:par>
                          <p:cTn id="63" fill="hold">
                            <p:stCondLst>
                              <p:cond delay="0"/>
                            </p:stCondLst>
                            <p:childTnLst>
                              <p:par>
                                <p:cTn id="64" presetID="27" presetClass="emph" presetSubtype="0" fill="remove" grpId="0" nodeType="clickEffect">
                                  <p:stCondLst>
                                    <p:cond delay="0"/>
                                  </p:stCondLst>
                                  <p:childTnLst>
                                    <p:animClr clrSpc="rgb" dir="cw">
                                      <p:cBhvr override="childStyle">
                                        <p:cTn id="65" dur="250" autoRev="1" fill="remove"/>
                                        <p:tgtEl>
                                          <p:spTgt spid="570443"/>
                                        </p:tgtEl>
                                        <p:attrNameLst>
                                          <p:attrName>style.color</p:attrName>
                                        </p:attrNameLst>
                                      </p:cBhvr>
                                      <p:to>
                                        <a:schemeClr val="bg1"/>
                                      </p:to>
                                    </p:animClr>
                                    <p:animClr clrSpc="rgb" dir="cw">
                                      <p:cBhvr>
                                        <p:cTn id="66" dur="250" autoRev="1" fill="remove"/>
                                        <p:tgtEl>
                                          <p:spTgt spid="570443"/>
                                        </p:tgtEl>
                                        <p:attrNameLst>
                                          <p:attrName>fillcolor</p:attrName>
                                        </p:attrNameLst>
                                      </p:cBhvr>
                                      <p:to>
                                        <a:schemeClr val="bg1"/>
                                      </p:to>
                                    </p:animClr>
                                    <p:set>
                                      <p:cBhvr>
                                        <p:cTn id="67" dur="250" autoRev="1" fill="remove"/>
                                        <p:tgtEl>
                                          <p:spTgt spid="570443"/>
                                        </p:tgtEl>
                                        <p:attrNameLst>
                                          <p:attrName>fill.type</p:attrName>
                                        </p:attrNameLst>
                                      </p:cBhvr>
                                      <p:to>
                                        <p:strVal val="solid"/>
                                      </p:to>
                                    </p:set>
                                    <p:set>
                                      <p:cBhvr>
                                        <p:cTn id="68" dur="250" autoRev="1" fill="remove"/>
                                        <p:tgtEl>
                                          <p:spTgt spid="570443"/>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570458"/>
                                        </p:tgtEl>
                                        <p:attrNameLst>
                                          <p:attrName>style.visibility</p:attrName>
                                        </p:attrNameLst>
                                      </p:cBhvr>
                                      <p:to>
                                        <p:strVal val="visible"/>
                                      </p:to>
                                    </p:set>
                                    <p:animEffect transition="in" filter="dissolve">
                                      <p:cBhvr>
                                        <p:cTn id="73" dur="500"/>
                                        <p:tgtEl>
                                          <p:spTgt spid="570458"/>
                                        </p:tgtEl>
                                      </p:cBhvr>
                                    </p:animEffect>
                                  </p:childTnLst>
                                </p:cTn>
                              </p:par>
                            </p:childTnLst>
                          </p:cTn>
                        </p:par>
                        <p:par>
                          <p:cTn id="74" fill="hold">
                            <p:stCondLst>
                              <p:cond delay="500"/>
                            </p:stCondLst>
                            <p:childTnLst>
                              <p:par>
                                <p:cTn id="75" presetID="9" presetClass="entr" presetSubtype="0" fill="hold" grpId="0" nodeType="afterEffect">
                                  <p:stCondLst>
                                    <p:cond delay="0"/>
                                  </p:stCondLst>
                                  <p:childTnLst>
                                    <p:set>
                                      <p:cBhvr>
                                        <p:cTn id="76" dur="1" fill="hold">
                                          <p:stCondLst>
                                            <p:cond delay="0"/>
                                          </p:stCondLst>
                                        </p:cTn>
                                        <p:tgtEl>
                                          <p:spTgt spid="570457"/>
                                        </p:tgtEl>
                                        <p:attrNameLst>
                                          <p:attrName>style.visibility</p:attrName>
                                        </p:attrNameLst>
                                      </p:cBhvr>
                                      <p:to>
                                        <p:strVal val="visible"/>
                                      </p:to>
                                    </p:set>
                                    <p:animEffect transition="in" filter="dissolve">
                                      <p:cBhvr>
                                        <p:cTn id="77" dur="500"/>
                                        <p:tgtEl>
                                          <p:spTgt spid="570457"/>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70460"/>
                                        </p:tgtEl>
                                        <p:attrNameLst>
                                          <p:attrName>style.visibility</p:attrName>
                                        </p:attrNameLst>
                                      </p:cBhvr>
                                      <p:to>
                                        <p:strVal val="visible"/>
                                      </p:to>
                                    </p:set>
                                    <p:animEffect transition="in" filter="dissolve">
                                      <p:cBhvr>
                                        <p:cTn id="82" dur="500"/>
                                        <p:tgtEl>
                                          <p:spTgt spid="570460"/>
                                        </p:tgtEl>
                                      </p:cBhvr>
                                    </p:animEffect>
                                  </p:childTnLst>
                                </p:cTn>
                              </p:par>
                            </p:childTnLst>
                          </p:cTn>
                        </p:par>
                        <p:par>
                          <p:cTn id="83" fill="hold">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570459"/>
                                        </p:tgtEl>
                                        <p:attrNameLst>
                                          <p:attrName>style.visibility</p:attrName>
                                        </p:attrNameLst>
                                      </p:cBhvr>
                                      <p:to>
                                        <p:strVal val="visible"/>
                                      </p:to>
                                    </p:set>
                                    <p:animEffect transition="in" filter="dissolve">
                                      <p:cBhvr>
                                        <p:cTn id="86" dur="500"/>
                                        <p:tgtEl>
                                          <p:spTgt spid="570459"/>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570462"/>
                                        </p:tgtEl>
                                        <p:attrNameLst>
                                          <p:attrName>style.visibility</p:attrName>
                                        </p:attrNameLst>
                                      </p:cBhvr>
                                      <p:to>
                                        <p:strVal val="visible"/>
                                      </p:to>
                                    </p:set>
                                    <p:animEffect transition="in" filter="dissolve">
                                      <p:cBhvr>
                                        <p:cTn id="91" dur="500"/>
                                        <p:tgtEl>
                                          <p:spTgt spid="570462"/>
                                        </p:tgtEl>
                                      </p:cBhvr>
                                    </p:animEffect>
                                  </p:childTnLst>
                                </p:cTn>
                              </p:par>
                            </p:childTnLst>
                          </p:cTn>
                        </p:par>
                        <p:par>
                          <p:cTn id="92" fill="hold">
                            <p:stCondLst>
                              <p:cond delay="500"/>
                            </p:stCondLst>
                            <p:childTnLst>
                              <p:par>
                                <p:cTn id="93" presetID="9" presetClass="entr" presetSubtype="0" fill="hold" grpId="0" nodeType="afterEffect">
                                  <p:stCondLst>
                                    <p:cond delay="0"/>
                                  </p:stCondLst>
                                  <p:childTnLst>
                                    <p:set>
                                      <p:cBhvr>
                                        <p:cTn id="94" dur="1" fill="hold">
                                          <p:stCondLst>
                                            <p:cond delay="0"/>
                                          </p:stCondLst>
                                        </p:cTn>
                                        <p:tgtEl>
                                          <p:spTgt spid="570461"/>
                                        </p:tgtEl>
                                        <p:attrNameLst>
                                          <p:attrName>style.visibility</p:attrName>
                                        </p:attrNameLst>
                                      </p:cBhvr>
                                      <p:to>
                                        <p:strVal val="visible"/>
                                      </p:to>
                                    </p:set>
                                    <p:animEffect transition="in" filter="dissolve">
                                      <p:cBhvr>
                                        <p:cTn id="95" dur="500"/>
                                        <p:tgtEl>
                                          <p:spTgt spid="570461"/>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570464"/>
                                        </p:tgtEl>
                                        <p:attrNameLst>
                                          <p:attrName>style.visibility</p:attrName>
                                        </p:attrNameLst>
                                      </p:cBhvr>
                                      <p:to>
                                        <p:strVal val="visible"/>
                                      </p:to>
                                    </p:set>
                                    <p:animEffect transition="in" filter="dissolve">
                                      <p:cBhvr>
                                        <p:cTn id="100" dur="500"/>
                                        <p:tgtEl>
                                          <p:spTgt spid="570464"/>
                                        </p:tgtEl>
                                      </p:cBhvr>
                                    </p:animEffect>
                                  </p:childTnLst>
                                </p:cTn>
                              </p:par>
                            </p:childTnLst>
                          </p:cTn>
                        </p:par>
                        <p:par>
                          <p:cTn id="101" fill="hold">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570463"/>
                                        </p:tgtEl>
                                        <p:attrNameLst>
                                          <p:attrName>style.visibility</p:attrName>
                                        </p:attrNameLst>
                                      </p:cBhvr>
                                      <p:to>
                                        <p:strVal val="visible"/>
                                      </p:to>
                                    </p:set>
                                    <p:animEffect transition="in" filter="dissolve">
                                      <p:cBhvr>
                                        <p:cTn id="104" dur="500"/>
                                        <p:tgtEl>
                                          <p:spTgt spid="570463"/>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570466"/>
                                        </p:tgtEl>
                                        <p:attrNameLst>
                                          <p:attrName>style.visibility</p:attrName>
                                        </p:attrNameLst>
                                      </p:cBhvr>
                                      <p:to>
                                        <p:strVal val="visible"/>
                                      </p:to>
                                    </p:set>
                                    <p:animEffect transition="in" filter="dissolve">
                                      <p:cBhvr>
                                        <p:cTn id="109" dur="500"/>
                                        <p:tgtEl>
                                          <p:spTgt spid="570466"/>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570465"/>
                                        </p:tgtEl>
                                        <p:attrNameLst>
                                          <p:attrName>style.visibility</p:attrName>
                                        </p:attrNameLst>
                                      </p:cBhvr>
                                      <p:to>
                                        <p:strVal val="visible"/>
                                      </p:to>
                                    </p:set>
                                    <p:animEffect transition="in" filter="dissolve">
                                      <p:cBhvr>
                                        <p:cTn id="113" dur="500"/>
                                        <p:tgtEl>
                                          <p:spTgt spid="570465"/>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570468"/>
                                        </p:tgtEl>
                                        <p:attrNameLst>
                                          <p:attrName>style.visibility</p:attrName>
                                        </p:attrNameLst>
                                      </p:cBhvr>
                                      <p:to>
                                        <p:strVal val="visible"/>
                                      </p:to>
                                    </p:set>
                                    <p:animEffect transition="in" filter="dissolve">
                                      <p:cBhvr>
                                        <p:cTn id="118" dur="500"/>
                                        <p:tgtEl>
                                          <p:spTgt spid="570468"/>
                                        </p:tgtEl>
                                      </p:cBhvr>
                                    </p:animEffect>
                                  </p:childTnLst>
                                </p:cTn>
                              </p:par>
                            </p:childTnLst>
                          </p:cTn>
                        </p:par>
                        <p:par>
                          <p:cTn id="119" fill="hold">
                            <p:stCondLst>
                              <p:cond delay="500"/>
                            </p:stCondLst>
                            <p:childTnLst>
                              <p:par>
                                <p:cTn id="120" presetID="9" presetClass="entr" presetSubtype="0" fill="hold" grpId="0" nodeType="afterEffect">
                                  <p:stCondLst>
                                    <p:cond delay="0"/>
                                  </p:stCondLst>
                                  <p:childTnLst>
                                    <p:set>
                                      <p:cBhvr>
                                        <p:cTn id="121" dur="1" fill="hold">
                                          <p:stCondLst>
                                            <p:cond delay="0"/>
                                          </p:stCondLst>
                                        </p:cTn>
                                        <p:tgtEl>
                                          <p:spTgt spid="570467"/>
                                        </p:tgtEl>
                                        <p:attrNameLst>
                                          <p:attrName>style.visibility</p:attrName>
                                        </p:attrNameLst>
                                      </p:cBhvr>
                                      <p:to>
                                        <p:strVal val="visible"/>
                                      </p:to>
                                    </p:set>
                                    <p:animEffect transition="in" filter="dissolve">
                                      <p:cBhvr>
                                        <p:cTn id="122" dur="500"/>
                                        <p:tgtEl>
                                          <p:spTgt spid="570467"/>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70470"/>
                                        </p:tgtEl>
                                        <p:attrNameLst>
                                          <p:attrName>style.visibility</p:attrName>
                                        </p:attrNameLst>
                                      </p:cBhvr>
                                      <p:to>
                                        <p:strVal val="visible"/>
                                      </p:to>
                                    </p:set>
                                    <p:animEffect transition="in" filter="dissolve">
                                      <p:cBhvr>
                                        <p:cTn id="127" dur="500"/>
                                        <p:tgtEl>
                                          <p:spTgt spid="570470"/>
                                        </p:tgtEl>
                                      </p:cBhvr>
                                    </p:animEffect>
                                  </p:childTnLst>
                                </p:cTn>
                              </p:par>
                            </p:childTnLst>
                          </p:cTn>
                        </p:par>
                        <p:par>
                          <p:cTn id="128" fill="hold">
                            <p:stCondLst>
                              <p:cond delay="500"/>
                            </p:stCondLst>
                            <p:childTnLst>
                              <p:par>
                                <p:cTn id="129" presetID="9" presetClass="entr" presetSubtype="0" fill="hold" grpId="0" nodeType="afterEffect">
                                  <p:stCondLst>
                                    <p:cond delay="0"/>
                                  </p:stCondLst>
                                  <p:childTnLst>
                                    <p:set>
                                      <p:cBhvr>
                                        <p:cTn id="130" dur="1" fill="hold">
                                          <p:stCondLst>
                                            <p:cond delay="0"/>
                                          </p:stCondLst>
                                        </p:cTn>
                                        <p:tgtEl>
                                          <p:spTgt spid="570469"/>
                                        </p:tgtEl>
                                        <p:attrNameLst>
                                          <p:attrName>style.visibility</p:attrName>
                                        </p:attrNameLst>
                                      </p:cBhvr>
                                      <p:to>
                                        <p:strVal val="visible"/>
                                      </p:to>
                                    </p:set>
                                    <p:animEffect transition="in" filter="dissolve">
                                      <p:cBhvr>
                                        <p:cTn id="131" dur="500"/>
                                        <p:tgtEl>
                                          <p:spTgt spid="57046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17415"/>
                                        </p:tgtEl>
                                        <p:attrNameLst>
                                          <p:attrName>style.visibility</p:attrName>
                                        </p:attrNameLst>
                                      </p:cBhvr>
                                      <p:to>
                                        <p:strVal val="visible"/>
                                      </p:to>
                                    </p:set>
                                    <p:animEffect transition="in" filter="fade">
                                      <p:cBhvr>
                                        <p:cTn id="136" dur="2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P spid="570439" grpId="0"/>
      <p:bldP spid="570441" grpId="0"/>
      <p:bldP spid="570443" grpId="0"/>
      <p:bldP spid="570445" grpId="0" autoUpdateAnimBg="0"/>
      <p:bldP spid="570446" grpId="0" animBg="1"/>
      <p:bldP spid="570447" grpId="0" autoUpdateAnimBg="0"/>
      <p:bldP spid="570448" grpId="0" animBg="1"/>
      <p:bldP spid="570449" grpId="0" autoUpdateAnimBg="0"/>
      <p:bldP spid="570450" grpId="0" animBg="1"/>
      <p:bldP spid="570451" grpId="0" autoUpdateAnimBg="0"/>
      <p:bldP spid="570452" grpId="0" animBg="1"/>
      <p:bldP spid="570455" grpId="0" autoUpdateAnimBg="0"/>
      <p:bldP spid="570456" grpId="0" animBg="1"/>
      <p:bldP spid="570457" grpId="0" autoUpdateAnimBg="0"/>
      <p:bldP spid="570458" grpId="0" animBg="1"/>
      <p:bldP spid="570459" grpId="0" autoUpdateAnimBg="0"/>
      <p:bldP spid="570460" grpId="0" animBg="1"/>
      <p:bldP spid="570461" grpId="0" autoUpdateAnimBg="0"/>
      <p:bldP spid="570462" grpId="0" animBg="1"/>
      <p:bldP spid="570463" grpId="0" autoUpdateAnimBg="0"/>
      <p:bldP spid="570464" grpId="0" animBg="1"/>
      <p:bldP spid="570465" grpId="0" autoUpdateAnimBg="0"/>
      <p:bldP spid="570466" grpId="0" animBg="1"/>
      <p:bldP spid="570467" grpId="0" autoUpdateAnimBg="0"/>
      <p:bldP spid="570468" grpId="0" animBg="1"/>
      <p:bldP spid="570469" grpId="0" autoUpdateAnimBg="0"/>
      <p:bldP spid="5704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 y="-71462"/>
            <a:ext cx="7129462" cy="523220"/>
          </a:xfrm>
          <a:prstGeom prst="rect">
            <a:avLst/>
          </a:prstGeom>
          <a:noFill/>
          <a:ln w="9525">
            <a:noFill/>
            <a:miter lim="800000"/>
            <a:headEnd/>
            <a:tailEnd/>
          </a:ln>
        </p:spPr>
        <p:txBody>
          <a:bodyPr>
            <a:spAutoFit/>
          </a:bodyPr>
          <a:lstStyle/>
          <a:p>
            <a:pPr algn="l">
              <a:buClrTx/>
            </a:pPr>
            <a:r>
              <a:rPr lang="zh-CN" altLang="en-US" sz="2800" b="1" i="0" dirty="0"/>
              <a:t>画出完整的带标注的语法树</a:t>
            </a:r>
          </a:p>
        </p:txBody>
      </p:sp>
      <p:sp>
        <p:nvSpPr>
          <p:cNvPr id="17415" name="Rectangle 9"/>
          <p:cNvSpPr>
            <a:spLocks noChangeArrowheads="1"/>
          </p:cNvSpPr>
          <p:nvPr/>
        </p:nvSpPr>
        <p:spPr bwMode="auto">
          <a:xfrm>
            <a:off x="142844" y="4478262"/>
            <a:ext cx="3000364" cy="2308324"/>
          </a:xfrm>
          <a:prstGeom prst="rect">
            <a:avLst/>
          </a:prstGeom>
          <a:noFill/>
          <a:ln w="9525">
            <a:noFill/>
            <a:miter lim="800000"/>
            <a:headEnd/>
            <a:tailEnd/>
          </a:ln>
        </p:spPr>
        <p:txBody>
          <a:bodyPr wrap="square">
            <a:spAutoFit/>
          </a:bodyPr>
          <a:lstStyle/>
          <a:p>
            <a:pPr algn="l">
              <a:buClrTx/>
            </a:pPr>
            <a:r>
              <a:rPr lang="zh-CN" altLang="en-US" b="1" i="0" dirty="0">
                <a:solidFill>
                  <a:srgbClr val="333399"/>
                </a:solidFill>
              </a:rPr>
              <a:t>对表达式 </a:t>
            </a:r>
            <a:r>
              <a:rPr lang="en-US" altLang="zh-CN" i="0" dirty="0">
                <a:solidFill>
                  <a:srgbClr val="333399"/>
                </a:solidFill>
              </a:rPr>
              <a:t>3</a:t>
            </a:r>
            <a:r>
              <a:rPr lang="zh-CN" altLang="en-US" i="0" dirty="0">
                <a:solidFill>
                  <a:srgbClr val="333399"/>
                </a:solidFill>
              </a:rPr>
              <a:t>＊</a:t>
            </a:r>
            <a:r>
              <a:rPr lang="en-US" altLang="zh-CN" i="0" dirty="0">
                <a:solidFill>
                  <a:srgbClr val="333399"/>
                </a:solidFill>
              </a:rPr>
              <a:t>(5+4) </a:t>
            </a:r>
            <a:r>
              <a:rPr lang="zh-CN" altLang="en-US" b="1" i="0" dirty="0">
                <a:solidFill>
                  <a:srgbClr val="333399"/>
                </a:solidFill>
              </a:rPr>
              <a:t>的分析树进行自下而上</a:t>
            </a:r>
            <a:r>
              <a:rPr lang="zh-CN" altLang="en-US" b="1" i="0">
                <a:solidFill>
                  <a:srgbClr val="333399"/>
                </a:solidFill>
              </a:rPr>
              <a:t>（后序）</a:t>
            </a:r>
            <a:r>
              <a:rPr lang="zh-CN" altLang="en-US" b="1" i="0" dirty="0">
                <a:solidFill>
                  <a:srgbClr val="333399"/>
                </a:solidFill>
              </a:rPr>
              <a:t>遍历，并执行相应的语义规则，得到该表达式的一种求值过程</a:t>
            </a:r>
          </a:p>
        </p:txBody>
      </p:sp>
      <p:sp>
        <p:nvSpPr>
          <p:cNvPr id="17417" name="Rectangle 14"/>
          <p:cNvSpPr>
            <a:spLocks noChangeArrowheads="1"/>
          </p:cNvSpPr>
          <p:nvPr/>
        </p:nvSpPr>
        <p:spPr bwMode="auto">
          <a:xfrm>
            <a:off x="7493032"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18" name="Rectangle 15"/>
          <p:cNvSpPr>
            <a:spLocks noChangeArrowheads="1"/>
          </p:cNvSpPr>
          <p:nvPr/>
        </p:nvSpPr>
        <p:spPr bwMode="auto">
          <a:xfrm>
            <a:off x="6340507" y="468947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17419" name="Rectangle 17"/>
          <p:cNvSpPr>
            <a:spLocks noChangeArrowheads="1"/>
          </p:cNvSpPr>
          <p:nvPr/>
        </p:nvSpPr>
        <p:spPr bwMode="auto">
          <a:xfrm>
            <a:off x="5678520" y="3573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20" name="Rectangle 18"/>
          <p:cNvSpPr>
            <a:spLocks noChangeArrowheads="1"/>
          </p:cNvSpPr>
          <p:nvPr/>
        </p:nvSpPr>
        <p:spPr bwMode="auto">
          <a:xfrm>
            <a:off x="6953282" y="4149725"/>
            <a:ext cx="354013"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E</a:t>
            </a:r>
          </a:p>
        </p:txBody>
      </p:sp>
      <p:sp>
        <p:nvSpPr>
          <p:cNvPr id="17421" name="Rectangle 20"/>
          <p:cNvSpPr>
            <a:spLocks noChangeArrowheads="1"/>
          </p:cNvSpPr>
          <p:nvPr/>
        </p:nvSpPr>
        <p:spPr bwMode="auto">
          <a:xfrm>
            <a:off x="6953282" y="3609975"/>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17422" name="Rectangle 21"/>
          <p:cNvSpPr>
            <a:spLocks noChangeArrowheads="1"/>
          </p:cNvSpPr>
          <p:nvPr/>
        </p:nvSpPr>
        <p:spPr bwMode="auto">
          <a:xfrm>
            <a:off x="6327807" y="3070225"/>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T</a:t>
            </a:r>
          </a:p>
        </p:txBody>
      </p:sp>
      <p:sp>
        <p:nvSpPr>
          <p:cNvPr id="17423" name="Rectangle 23"/>
          <p:cNvSpPr>
            <a:spLocks noChangeArrowheads="1"/>
          </p:cNvSpPr>
          <p:nvPr/>
        </p:nvSpPr>
        <p:spPr bwMode="auto">
          <a:xfrm>
            <a:off x="8356632" y="5732463"/>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24" name="Line 24"/>
          <p:cNvSpPr>
            <a:spLocks noChangeShapeType="1"/>
          </p:cNvSpPr>
          <p:nvPr/>
        </p:nvSpPr>
        <p:spPr bwMode="auto">
          <a:xfrm flipH="1" flipV="1">
            <a:off x="8315357" y="5481638"/>
            <a:ext cx="185738" cy="360362"/>
          </a:xfrm>
          <a:prstGeom prst="line">
            <a:avLst/>
          </a:prstGeom>
          <a:noFill/>
          <a:ln w="9525">
            <a:solidFill>
              <a:srgbClr val="000080"/>
            </a:solidFill>
            <a:round/>
            <a:headEnd/>
            <a:tailEnd/>
          </a:ln>
        </p:spPr>
        <p:txBody>
          <a:bodyPr>
            <a:spAutoFit/>
          </a:bodyPr>
          <a:lstStyle/>
          <a:p>
            <a:endParaRPr lang="zh-CN" altLang="en-US"/>
          </a:p>
        </p:txBody>
      </p:sp>
      <p:sp>
        <p:nvSpPr>
          <p:cNvPr id="17425" name="Rectangle 26"/>
          <p:cNvSpPr>
            <a:spLocks noChangeArrowheads="1"/>
          </p:cNvSpPr>
          <p:nvPr/>
        </p:nvSpPr>
        <p:spPr bwMode="auto">
          <a:xfrm>
            <a:off x="6919945" y="4652963"/>
            <a:ext cx="355600" cy="396875"/>
          </a:xfrm>
          <a:prstGeom prst="rect">
            <a:avLst/>
          </a:prstGeom>
          <a:noFill/>
          <a:ln w="9525">
            <a:noFill/>
            <a:miter lim="800000"/>
            <a:headEnd/>
            <a:tailEnd/>
          </a:ln>
        </p:spPr>
        <p:txBody>
          <a:bodyPr>
            <a:spAutoFit/>
          </a:bodyPr>
          <a:lstStyle/>
          <a:p>
            <a:pPr algn="l">
              <a:buClrTx/>
              <a:buFontTx/>
              <a:buNone/>
            </a:pPr>
            <a:r>
              <a:rPr lang="zh-CN" altLang="en-US" sz="2000" b="1" i="0">
                <a:solidFill>
                  <a:srgbClr val="333399"/>
                </a:solidFill>
                <a:ea typeface="华文行楷" pitchFamily="2" charset="-122"/>
                <a:sym typeface="Symbol" pitchFamily="18" charset="2"/>
              </a:rPr>
              <a:t>＋</a:t>
            </a:r>
          </a:p>
        </p:txBody>
      </p:sp>
      <p:sp>
        <p:nvSpPr>
          <p:cNvPr id="17426" name="Rectangle 32"/>
          <p:cNvSpPr>
            <a:spLocks noChangeArrowheads="1"/>
          </p:cNvSpPr>
          <p:nvPr/>
        </p:nvSpPr>
        <p:spPr bwMode="auto">
          <a:xfrm>
            <a:off x="6450045" y="4114800"/>
            <a:ext cx="268287"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17427" name="Rectangle 33"/>
          <p:cNvSpPr>
            <a:spLocks noChangeArrowheads="1"/>
          </p:cNvSpPr>
          <p:nvPr/>
        </p:nvSpPr>
        <p:spPr bwMode="auto">
          <a:xfrm>
            <a:off x="7550182" y="4114800"/>
            <a:ext cx="26828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a:t>
            </a:r>
          </a:p>
        </p:txBody>
      </p:sp>
      <p:sp>
        <p:nvSpPr>
          <p:cNvPr id="17428" name="Rectangle 38"/>
          <p:cNvSpPr>
            <a:spLocks noChangeArrowheads="1"/>
          </p:cNvSpPr>
          <p:nvPr/>
        </p:nvSpPr>
        <p:spPr bwMode="auto">
          <a:xfrm>
            <a:off x="6354795" y="3538538"/>
            <a:ext cx="311150" cy="396875"/>
          </a:xfrm>
          <a:prstGeom prst="rect">
            <a:avLst/>
          </a:prstGeom>
          <a:noFill/>
          <a:ln w="9525">
            <a:noFill/>
            <a:miter lim="800000"/>
            <a:headEnd/>
            <a:tailEnd/>
          </a:ln>
        </p:spPr>
        <p:txBody>
          <a:bodyPr wrap="none">
            <a:spAutoFit/>
          </a:bodyPr>
          <a:lstStyle/>
          <a:p>
            <a:pPr algn="l">
              <a:buClrTx/>
              <a:buFontTx/>
              <a:buNone/>
            </a:pPr>
            <a:r>
              <a:rPr lang="en-US" altLang="zh-CN" sz="2000" b="1" i="0">
                <a:solidFill>
                  <a:srgbClr val="333399"/>
                </a:solidFill>
                <a:ea typeface="华文行楷" pitchFamily="2" charset="-122"/>
                <a:sym typeface="Symbol" pitchFamily="18" charset="2"/>
              </a:rPr>
              <a:t></a:t>
            </a:r>
          </a:p>
        </p:txBody>
      </p:sp>
      <p:sp>
        <p:nvSpPr>
          <p:cNvPr id="17429" name="Rectangle 41"/>
          <p:cNvSpPr>
            <a:spLocks noChangeArrowheads="1"/>
          </p:cNvSpPr>
          <p:nvPr/>
        </p:nvSpPr>
        <p:spPr bwMode="auto">
          <a:xfrm>
            <a:off x="4684745" y="4689475"/>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30" name="Line 42"/>
          <p:cNvSpPr>
            <a:spLocks noChangeShapeType="1"/>
          </p:cNvSpPr>
          <p:nvPr/>
        </p:nvSpPr>
        <p:spPr bwMode="auto">
          <a:xfrm flipV="1">
            <a:off x="4972082" y="4437063"/>
            <a:ext cx="261938" cy="323850"/>
          </a:xfrm>
          <a:prstGeom prst="line">
            <a:avLst/>
          </a:prstGeom>
          <a:noFill/>
          <a:ln w="9525">
            <a:solidFill>
              <a:srgbClr val="000080"/>
            </a:solidFill>
            <a:round/>
            <a:headEnd/>
            <a:tailEnd/>
          </a:ln>
        </p:spPr>
        <p:txBody>
          <a:bodyPr>
            <a:spAutoFit/>
          </a:bodyPr>
          <a:lstStyle/>
          <a:p>
            <a:endParaRPr lang="zh-CN" altLang="en-US"/>
          </a:p>
        </p:txBody>
      </p:sp>
      <p:sp>
        <p:nvSpPr>
          <p:cNvPr id="17431" name="Line 44"/>
          <p:cNvSpPr>
            <a:spLocks noChangeShapeType="1"/>
          </p:cNvSpPr>
          <p:nvPr/>
        </p:nvSpPr>
        <p:spPr bwMode="auto">
          <a:xfrm flipH="1" flipV="1">
            <a:off x="6640545" y="3322638"/>
            <a:ext cx="357187" cy="360362"/>
          </a:xfrm>
          <a:prstGeom prst="line">
            <a:avLst/>
          </a:prstGeom>
          <a:noFill/>
          <a:ln w="9525">
            <a:solidFill>
              <a:srgbClr val="000080"/>
            </a:solidFill>
            <a:round/>
            <a:headEnd/>
            <a:tailEnd/>
          </a:ln>
        </p:spPr>
        <p:txBody>
          <a:bodyPr>
            <a:spAutoFit/>
          </a:bodyPr>
          <a:lstStyle/>
          <a:p>
            <a:endParaRPr lang="zh-CN" altLang="en-US"/>
          </a:p>
        </p:txBody>
      </p:sp>
      <p:sp>
        <p:nvSpPr>
          <p:cNvPr id="17432" name="Line 45"/>
          <p:cNvSpPr>
            <a:spLocks noChangeShapeType="1"/>
          </p:cNvSpPr>
          <p:nvPr/>
        </p:nvSpPr>
        <p:spPr bwMode="auto">
          <a:xfrm flipH="1" flipV="1">
            <a:off x="6488145" y="3394075"/>
            <a:ext cx="0" cy="252413"/>
          </a:xfrm>
          <a:prstGeom prst="line">
            <a:avLst/>
          </a:prstGeom>
          <a:noFill/>
          <a:ln w="9525">
            <a:solidFill>
              <a:srgbClr val="000080"/>
            </a:solidFill>
            <a:round/>
            <a:headEnd/>
            <a:tailEnd/>
          </a:ln>
        </p:spPr>
        <p:txBody>
          <a:bodyPr>
            <a:spAutoFit/>
          </a:bodyPr>
          <a:lstStyle/>
          <a:p>
            <a:endParaRPr lang="zh-CN" altLang="en-US"/>
          </a:p>
        </p:txBody>
      </p:sp>
      <p:sp>
        <p:nvSpPr>
          <p:cNvPr id="17433" name="Line 46"/>
          <p:cNvSpPr>
            <a:spLocks noChangeShapeType="1"/>
          </p:cNvSpPr>
          <p:nvPr/>
        </p:nvSpPr>
        <p:spPr bwMode="auto">
          <a:xfrm flipV="1">
            <a:off x="6018245" y="3322638"/>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34" name="Rectangle 51"/>
          <p:cNvSpPr>
            <a:spLocks noChangeArrowheads="1"/>
          </p:cNvSpPr>
          <p:nvPr/>
        </p:nvSpPr>
        <p:spPr bwMode="auto">
          <a:xfrm>
            <a:off x="6305582" y="2025650"/>
            <a:ext cx="282575"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17435" name="Line 52"/>
          <p:cNvSpPr>
            <a:spLocks noChangeShapeType="1"/>
          </p:cNvSpPr>
          <p:nvPr/>
        </p:nvSpPr>
        <p:spPr bwMode="auto">
          <a:xfrm flipH="1" flipV="1">
            <a:off x="6497670" y="2890838"/>
            <a:ext cx="0" cy="214312"/>
          </a:xfrm>
          <a:prstGeom prst="line">
            <a:avLst/>
          </a:prstGeom>
          <a:noFill/>
          <a:ln w="9525">
            <a:solidFill>
              <a:srgbClr val="000080"/>
            </a:solidFill>
            <a:round/>
            <a:headEnd/>
            <a:tailEnd/>
          </a:ln>
        </p:spPr>
        <p:txBody>
          <a:bodyPr>
            <a:spAutoFit/>
          </a:bodyPr>
          <a:lstStyle/>
          <a:p>
            <a:endParaRPr lang="zh-CN" altLang="en-US"/>
          </a:p>
        </p:txBody>
      </p:sp>
      <p:sp>
        <p:nvSpPr>
          <p:cNvPr id="17436" name="Rectangle 53"/>
          <p:cNvSpPr>
            <a:spLocks noChangeArrowheads="1"/>
          </p:cNvSpPr>
          <p:nvPr/>
        </p:nvSpPr>
        <p:spPr bwMode="auto">
          <a:xfrm>
            <a:off x="6305582" y="2565400"/>
            <a:ext cx="312738"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E</a:t>
            </a:r>
          </a:p>
        </p:txBody>
      </p:sp>
      <p:sp>
        <p:nvSpPr>
          <p:cNvPr id="17437" name="Line 54"/>
          <p:cNvSpPr>
            <a:spLocks noChangeShapeType="1"/>
          </p:cNvSpPr>
          <p:nvPr/>
        </p:nvSpPr>
        <p:spPr bwMode="auto">
          <a:xfrm flipH="1" flipV="1">
            <a:off x="6475445" y="2386013"/>
            <a:ext cx="0" cy="214312"/>
          </a:xfrm>
          <a:prstGeom prst="line">
            <a:avLst/>
          </a:prstGeom>
          <a:noFill/>
          <a:ln w="9525">
            <a:solidFill>
              <a:srgbClr val="000080"/>
            </a:solidFill>
            <a:round/>
            <a:headEnd/>
            <a:tailEnd/>
          </a:ln>
        </p:spPr>
        <p:txBody>
          <a:bodyPr>
            <a:spAutoFit/>
          </a:bodyPr>
          <a:lstStyle/>
          <a:p>
            <a:endParaRPr lang="zh-CN" altLang="en-US"/>
          </a:p>
        </p:txBody>
      </p:sp>
      <p:sp>
        <p:nvSpPr>
          <p:cNvPr id="17438" name="Line 55"/>
          <p:cNvSpPr>
            <a:spLocks noChangeShapeType="1"/>
          </p:cNvSpPr>
          <p:nvPr/>
        </p:nvSpPr>
        <p:spPr bwMode="auto">
          <a:xfrm flipV="1">
            <a:off x="5368957" y="3835400"/>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39" name="Rectangle 56"/>
          <p:cNvSpPr>
            <a:spLocks noChangeArrowheads="1"/>
          </p:cNvSpPr>
          <p:nvPr/>
        </p:nvSpPr>
        <p:spPr bwMode="auto">
          <a:xfrm>
            <a:off x="5102257" y="4114800"/>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17440" name="Line 57"/>
          <p:cNvSpPr>
            <a:spLocks noChangeShapeType="1"/>
          </p:cNvSpPr>
          <p:nvPr/>
        </p:nvSpPr>
        <p:spPr bwMode="auto">
          <a:xfrm flipV="1">
            <a:off x="6665945" y="3825875"/>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41" name="Line 58"/>
          <p:cNvSpPr>
            <a:spLocks noChangeShapeType="1"/>
          </p:cNvSpPr>
          <p:nvPr/>
        </p:nvSpPr>
        <p:spPr bwMode="auto">
          <a:xfrm flipH="1" flipV="1">
            <a:off x="7242207" y="3825875"/>
            <a:ext cx="357188" cy="360363"/>
          </a:xfrm>
          <a:prstGeom prst="line">
            <a:avLst/>
          </a:prstGeom>
          <a:noFill/>
          <a:ln w="9525">
            <a:solidFill>
              <a:srgbClr val="000080"/>
            </a:solidFill>
            <a:round/>
            <a:headEnd/>
            <a:tailEnd/>
          </a:ln>
        </p:spPr>
        <p:txBody>
          <a:bodyPr>
            <a:spAutoFit/>
          </a:bodyPr>
          <a:lstStyle/>
          <a:p>
            <a:endParaRPr lang="zh-CN" altLang="en-US"/>
          </a:p>
        </p:txBody>
      </p:sp>
      <p:sp>
        <p:nvSpPr>
          <p:cNvPr id="17442" name="Line 59"/>
          <p:cNvSpPr>
            <a:spLocks noChangeShapeType="1"/>
          </p:cNvSpPr>
          <p:nvPr/>
        </p:nvSpPr>
        <p:spPr bwMode="auto">
          <a:xfrm flipH="1" flipV="1">
            <a:off x="7169182" y="3933825"/>
            <a:ext cx="0" cy="252413"/>
          </a:xfrm>
          <a:prstGeom prst="line">
            <a:avLst/>
          </a:prstGeom>
          <a:noFill/>
          <a:ln w="9525">
            <a:solidFill>
              <a:srgbClr val="000080"/>
            </a:solidFill>
            <a:round/>
            <a:headEnd/>
            <a:tailEnd/>
          </a:ln>
        </p:spPr>
        <p:txBody>
          <a:bodyPr>
            <a:spAutoFit/>
          </a:bodyPr>
          <a:lstStyle/>
          <a:p>
            <a:endParaRPr lang="zh-CN" altLang="en-US"/>
          </a:p>
        </p:txBody>
      </p:sp>
      <p:sp>
        <p:nvSpPr>
          <p:cNvPr id="17443" name="Line 60"/>
          <p:cNvSpPr>
            <a:spLocks noChangeShapeType="1"/>
          </p:cNvSpPr>
          <p:nvPr/>
        </p:nvSpPr>
        <p:spPr bwMode="auto">
          <a:xfrm flipV="1">
            <a:off x="6632607" y="4411663"/>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44" name="Line 61"/>
          <p:cNvSpPr>
            <a:spLocks noChangeShapeType="1"/>
          </p:cNvSpPr>
          <p:nvPr/>
        </p:nvSpPr>
        <p:spPr bwMode="auto">
          <a:xfrm flipH="1" flipV="1">
            <a:off x="7169182" y="4475163"/>
            <a:ext cx="0" cy="252412"/>
          </a:xfrm>
          <a:prstGeom prst="line">
            <a:avLst/>
          </a:prstGeom>
          <a:noFill/>
          <a:ln w="9525">
            <a:solidFill>
              <a:srgbClr val="000080"/>
            </a:solidFill>
            <a:round/>
            <a:headEnd/>
            <a:tailEnd/>
          </a:ln>
        </p:spPr>
        <p:txBody>
          <a:bodyPr>
            <a:spAutoFit/>
          </a:bodyPr>
          <a:lstStyle/>
          <a:p>
            <a:endParaRPr lang="zh-CN" altLang="en-US"/>
          </a:p>
        </p:txBody>
      </p:sp>
      <p:sp>
        <p:nvSpPr>
          <p:cNvPr id="17445" name="Line 62"/>
          <p:cNvSpPr>
            <a:spLocks noChangeShapeType="1"/>
          </p:cNvSpPr>
          <p:nvPr/>
        </p:nvSpPr>
        <p:spPr bwMode="auto">
          <a:xfrm flipH="1" flipV="1">
            <a:off x="7242207" y="4402138"/>
            <a:ext cx="357188" cy="360362"/>
          </a:xfrm>
          <a:prstGeom prst="line">
            <a:avLst/>
          </a:prstGeom>
          <a:noFill/>
          <a:ln w="9525">
            <a:solidFill>
              <a:srgbClr val="000080"/>
            </a:solidFill>
            <a:round/>
            <a:headEnd/>
            <a:tailEnd/>
          </a:ln>
        </p:spPr>
        <p:txBody>
          <a:bodyPr>
            <a:spAutoFit/>
          </a:bodyPr>
          <a:lstStyle/>
          <a:p>
            <a:endParaRPr lang="zh-CN" altLang="en-US"/>
          </a:p>
        </p:txBody>
      </p:sp>
      <p:sp>
        <p:nvSpPr>
          <p:cNvPr id="17446" name="Rectangle 63"/>
          <p:cNvSpPr>
            <a:spLocks noChangeArrowheads="1"/>
          </p:cNvSpPr>
          <p:nvPr/>
        </p:nvSpPr>
        <p:spPr bwMode="auto">
          <a:xfrm>
            <a:off x="8067707" y="5192713"/>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17447" name="Line 64"/>
          <p:cNvSpPr>
            <a:spLocks noChangeShapeType="1"/>
          </p:cNvSpPr>
          <p:nvPr/>
        </p:nvSpPr>
        <p:spPr bwMode="auto">
          <a:xfrm flipH="1" flipV="1">
            <a:off x="7754970" y="4905375"/>
            <a:ext cx="357187" cy="360363"/>
          </a:xfrm>
          <a:prstGeom prst="line">
            <a:avLst/>
          </a:prstGeom>
          <a:noFill/>
          <a:ln w="9525">
            <a:solidFill>
              <a:srgbClr val="000080"/>
            </a:solidFill>
            <a:round/>
            <a:headEnd/>
            <a:tailEnd/>
          </a:ln>
        </p:spPr>
        <p:txBody>
          <a:bodyPr>
            <a:spAutoFit/>
          </a:bodyPr>
          <a:lstStyle/>
          <a:p>
            <a:endParaRPr lang="zh-CN" altLang="en-US"/>
          </a:p>
        </p:txBody>
      </p:sp>
      <p:sp>
        <p:nvSpPr>
          <p:cNvPr id="17448" name="Rectangle 65"/>
          <p:cNvSpPr>
            <a:spLocks noChangeArrowheads="1"/>
          </p:cNvSpPr>
          <p:nvPr/>
        </p:nvSpPr>
        <p:spPr bwMode="auto">
          <a:xfrm>
            <a:off x="5678520" y="52276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T</a:t>
            </a:r>
          </a:p>
        </p:txBody>
      </p:sp>
      <p:sp>
        <p:nvSpPr>
          <p:cNvPr id="17449" name="Rectangle 66"/>
          <p:cNvSpPr>
            <a:spLocks noChangeArrowheads="1"/>
          </p:cNvSpPr>
          <p:nvPr/>
        </p:nvSpPr>
        <p:spPr bwMode="auto">
          <a:xfrm>
            <a:off x="4733926" y="6345238"/>
            <a:ext cx="339725"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d</a:t>
            </a:r>
          </a:p>
        </p:txBody>
      </p:sp>
      <p:sp>
        <p:nvSpPr>
          <p:cNvPr id="17450" name="Line 67"/>
          <p:cNvSpPr>
            <a:spLocks noChangeShapeType="1"/>
          </p:cNvSpPr>
          <p:nvPr/>
        </p:nvSpPr>
        <p:spPr bwMode="auto">
          <a:xfrm flipV="1">
            <a:off x="5043520" y="6091238"/>
            <a:ext cx="190500" cy="327025"/>
          </a:xfrm>
          <a:prstGeom prst="line">
            <a:avLst/>
          </a:prstGeom>
          <a:noFill/>
          <a:ln w="9525">
            <a:solidFill>
              <a:srgbClr val="000080"/>
            </a:solidFill>
            <a:round/>
            <a:headEnd/>
            <a:tailEnd/>
          </a:ln>
        </p:spPr>
        <p:txBody>
          <a:bodyPr>
            <a:spAutoFit/>
          </a:bodyPr>
          <a:lstStyle/>
          <a:p>
            <a:endParaRPr lang="zh-CN" altLang="en-US"/>
          </a:p>
        </p:txBody>
      </p:sp>
      <p:sp>
        <p:nvSpPr>
          <p:cNvPr id="17451" name="Line 68"/>
          <p:cNvSpPr>
            <a:spLocks noChangeShapeType="1"/>
          </p:cNvSpPr>
          <p:nvPr/>
        </p:nvSpPr>
        <p:spPr bwMode="auto">
          <a:xfrm flipV="1">
            <a:off x="6018245" y="4976813"/>
            <a:ext cx="393700" cy="350837"/>
          </a:xfrm>
          <a:prstGeom prst="line">
            <a:avLst/>
          </a:prstGeom>
          <a:noFill/>
          <a:ln w="9525">
            <a:solidFill>
              <a:srgbClr val="000080"/>
            </a:solidFill>
            <a:round/>
            <a:headEnd/>
            <a:tailEnd/>
          </a:ln>
        </p:spPr>
        <p:txBody>
          <a:bodyPr>
            <a:spAutoFit/>
          </a:bodyPr>
          <a:lstStyle/>
          <a:p>
            <a:endParaRPr lang="zh-CN" altLang="en-US"/>
          </a:p>
        </p:txBody>
      </p:sp>
      <p:sp>
        <p:nvSpPr>
          <p:cNvPr id="17452" name="Line 69"/>
          <p:cNvSpPr>
            <a:spLocks noChangeShapeType="1"/>
          </p:cNvSpPr>
          <p:nvPr/>
        </p:nvSpPr>
        <p:spPr bwMode="auto">
          <a:xfrm flipV="1">
            <a:off x="5368957" y="5489575"/>
            <a:ext cx="393700" cy="350838"/>
          </a:xfrm>
          <a:prstGeom prst="line">
            <a:avLst/>
          </a:prstGeom>
          <a:noFill/>
          <a:ln w="9525">
            <a:solidFill>
              <a:srgbClr val="000080"/>
            </a:solidFill>
            <a:round/>
            <a:headEnd/>
            <a:tailEnd/>
          </a:ln>
        </p:spPr>
        <p:txBody>
          <a:bodyPr>
            <a:spAutoFit/>
          </a:bodyPr>
          <a:lstStyle/>
          <a:p>
            <a:endParaRPr lang="zh-CN" altLang="en-US"/>
          </a:p>
        </p:txBody>
      </p:sp>
      <p:sp>
        <p:nvSpPr>
          <p:cNvPr id="17453" name="Rectangle 70"/>
          <p:cNvSpPr>
            <a:spLocks noChangeArrowheads="1"/>
          </p:cNvSpPr>
          <p:nvPr/>
        </p:nvSpPr>
        <p:spPr bwMode="auto">
          <a:xfrm>
            <a:off x="5102257" y="5768975"/>
            <a:ext cx="339725"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F</a:t>
            </a:r>
          </a:p>
        </p:txBody>
      </p:sp>
      <p:sp>
        <p:nvSpPr>
          <p:cNvPr id="570439" name="Rectangle 71"/>
          <p:cNvSpPr>
            <a:spLocks noChangeArrowheads="1"/>
          </p:cNvSpPr>
          <p:nvPr/>
        </p:nvSpPr>
        <p:spPr bwMode="auto">
          <a:xfrm>
            <a:off x="3201989" y="6092825"/>
            <a:ext cx="1335087"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d</a:t>
            </a:r>
            <a:r>
              <a:rPr lang="en-US" altLang="zh-CN" sz="2000" b="1" dirty="0" err="1"/>
              <a:t>.</a:t>
            </a:r>
            <a:r>
              <a:rPr lang="en-US" altLang="zh-CN" sz="2000" dirty="0" err="1"/>
              <a:t>lexval</a:t>
            </a:r>
            <a:r>
              <a:rPr lang="en-US" altLang="zh-CN" sz="2000" dirty="0"/>
              <a:t>=5</a:t>
            </a:r>
          </a:p>
        </p:txBody>
      </p:sp>
      <p:sp>
        <p:nvSpPr>
          <p:cNvPr id="570440" name="Line 72"/>
          <p:cNvSpPr>
            <a:spLocks noChangeShapeType="1"/>
          </p:cNvSpPr>
          <p:nvPr/>
        </p:nvSpPr>
        <p:spPr bwMode="auto">
          <a:xfrm flipH="1" flipV="1">
            <a:off x="4519645" y="6345238"/>
            <a:ext cx="282575"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1" name="Rectangle 73"/>
          <p:cNvSpPr>
            <a:spLocks noChangeArrowheads="1"/>
          </p:cNvSpPr>
          <p:nvPr/>
        </p:nvSpPr>
        <p:spPr bwMode="auto">
          <a:xfrm>
            <a:off x="3201989" y="5048250"/>
            <a:ext cx="1335087"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d</a:t>
            </a:r>
            <a:r>
              <a:rPr lang="en-US" altLang="zh-CN" sz="2000" b="1" dirty="0" err="1"/>
              <a:t>.</a:t>
            </a:r>
            <a:r>
              <a:rPr lang="en-US" altLang="zh-CN" sz="2000" dirty="0" err="1"/>
              <a:t>lexval</a:t>
            </a:r>
            <a:r>
              <a:rPr lang="en-US" altLang="zh-CN" sz="2000" dirty="0"/>
              <a:t>=3</a:t>
            </a:r>
          </a:p>
        </p:txBody>
      </p:sp>
      <p:sp>
        <p:nvSpPr>
          <p:cNvPr id="570442" name="Line 74"/>
          <p:cNvSpPr>
            <a:spLocks noChangeShapeType="1"/>
          </p:cNvSpPr>
          <p:nvPr/>
        </p:nvSpPr>
        <p:spPr bwMode="auto">
          <a:xfrm flipH="1">
            <a:off x="4521232" y="4976813"/>
            <a:ext cx="215900" cy="18573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3" name="Rectangle 75"/>
          <p:cNvSpPr>
            <a:spLocks noChangeArrowheads="1"/>
          </p:cNvSpPr>
          <p:nvPr/>
        </p:nvSpPr>
        <p:spPr bwMode="auto">
          <a:xfrm>
            <a:off x="6896132" y="6057900"/>
            <a:ext cx="133508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d</a:t>
            </a:r>
            <a:r>
              <a:rPr lang="en-US" altLang="zh-CN" sz="2000" b="1"/>
              <a:t>.</a:t>
            </a:r>
            <a:r>
              <a:rPr lang="en-US" altLang="zh-CN" sz="2000"/>
              <a:t>lexval=4</a:t>
            </a:r>
          </a:p>
        </p:txBody>
      </p:sp>
      <p:sp>
        <p:nvSpPr>
          <p:cNvPr id="570444" name="Line 76"/>
          <p:cNvSpPr>
            <a:spLocks noChangeShapeType="1"/>
          </p:cNvSpPr>
          <p:nvPr/>
        </p:nvSpPr>
        <p:spPr bwMode="auto">
          <a:xfrm flipH="1">
            <a:off x="8193120" y="59848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5" name="Rectangle 77"/>
          <p:cNvSpPr>
            <a:spLocks noChangeArrowheads="1"/>
          </p:cNvSpPr>
          <p:nvPr/>
        </p:nvSpPr>
        <p:spPr bwMode="auto">
          <a:xfrm>
            <a:off x="3800507" y="5589588"/>
            <a:ext cx="1023938"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F</a:t>
            </a:r>
            <a:r>
              <a:rPr lang="en-US" altLang="zh-CN" sz="2000" b="1" dirty="0" err="1"/>
              <a:t>.</a:t>
            </a:r>
            <a:r>
              <a:rPr lang="en-US" altLang="zh-CN" sz="2000" dirty="0" err="1"/>
              <a:t>val</a:t>
            </a:r>
            <a:r>
              <a:rPr lang="en-US" altLang="zh-CN" sz="2000" dirty="0"/>
              <a:t>=5</a:t>
            </a:r>
          </a:p>
        </p:txBody>
      </p:sp>
      <p:sp>
        <p:nvSpPr>
          <p:cNvPr id="570446" name="Line 78"/>
          <p:cNvSpPr>
            <a:spLocks noChangeShapeType="1"/>
          </p:cNvSpPr>
          <p:nvPr/>
        </p:nvSpPr>
        <p:spPr bwMode="auto">
          <a:xfrm flipH="1" flipV="1">
            <a:off x="4808570" y="57689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7" name="Rectangle 79"/>
          <p:cNvSpPr>
            <a:spLocks noChangeArrowheads="1"/>
          </p:cNvSpPr>
          <p:nvPr/>
        </p:nvSpPr>
        <p:spPr bwMode="auto">
          <a:xfrm>
            <a:off x="3871945" y="3897313"/>
            <a:ext cx="1023937" cy="396875"/>
          </a:xfrm>
          <a:prstGeom prst="rect">
            <a:avLst/>
          </a:prstGeom>
          <a:noFill/>
          <a:ln w="9525" algn="ctr">
            <a:noFill/>
            <a:miter lim="800000"/>
            <a:headEnd/>
            <a:tailEnd/>
          </a:ln>
        </p:spPr>
        <p:txBody>
          <a:bodyPr wrap="none">
            <a:spAutoFit/>
          </a:bodyPr>
          <a:lstStyle/>
          <a:p>
            <a:pPr algn="l"/>
            <a:r>
              <a:rPr lang="en-US" altLang="zh-CN" sz="2000" dirty="0">
                <a:sym typeface="Symbol" pitchFamily="18" charset="2"/>
              </a:rPr>
              <a:t>F</a:t>
            </a:r>
            <a:r>
              <a:rPr lang="en-US" altLang="zh-CN" sz="2000" b="1" dirty="0"/>
              <a:t>.</a:t>
            </a:r>
            <a:r>
              <a:rPr lang="en-US" altLang="zh-CN" sz="2000" dirty="0"/>
              <a:t>val=3</a:t>
            </a:r>
          </a:p>
        </p:txBody>
      </p:sp>
      <p:sp>
        <p:nvSpPr>
          <p:cNvPr id="570448" name="Line 80"/>
          <p:cNvSpPr>
            <a:spLocks noChangeShapeType="1"/>
          </p:cNvSpPr>
          <p:nvPr/>
        </p:nvSpPr>
        <p:spPr bwMode="auto">
          <a:xfrm flipH="1" flipV="1">
            <a:off x="4880007" y="4113213"/>
            <a:ext cx="287338" cy="144462"/>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49" name="Rectangle 81"/>
          <p:cNvSpPr>
            <a:spLocks noChangeArrowheads="1"/>
          </p:cNvSpPr>
          <p:nvPr/>
        </p:nvSpPr>
        <p:spPr bwMode="auto">
          <a:xfrm>
            <a:off x="4448207" y="335597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val=3</a:t>
            </a:r>
          </a:p>
        </p:txBody>
      </p:sp>
      <p:sp>
        <p:nvSpPr>
          <p:cNvPr id="570450" name="Line 82"/>
          <p:cNvSpPr>
            <a:spLocks noChangeShapeType="1"/>
          </p:cNvSpPr>
          <p:nvPr/>
        </p:nvSpPr>
        <p:spPr bwMode="auto">
          <a:xfrm flipH="1" flipV="1">
            <a:off x="5456270" y="3571875"/>
            <a:ext cx="287337" cy="144463"/>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1" name="Rectangle 83"/>
          <p:cNvSpPr>
            <a:spLocks noChangeArrowheads="1"/>
          </p:cNvSpPr>
          <p:nvPr/>
        </p:nvSpPr>
        <p:spPr bwMode="auto">
          <a:xfrm>
            <a:off x="5959507" y="5661025"/>
            <a:ext cx="1023938"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val=5</a:t>
            </a:r>
          </a:p>
        </p:txBody>
      </p:sp>
      <p:sp>
        <p:nvSpPr>
          <p:cNvPr id="570452" name="Line 84"/>
          <p:cNvSpPr>
            <a:spLocks noChangeShapeType="1"/>
          </p:cNvSpPr>
          <p:nvPr/>
        </p:nvSpPr>
        <p:spPr bwMode="auto">
          <a:xfrm flipH="1" flipV="1">
            <a:off x="5961095" y="5481638"/>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5" name="Rectangle 87"/>
          <p:cNvSpPr>
            <a:spLocks noChangeArrowheads="1"/>
          </p:cNvSpPr>
          <p:nvPr/>
        </p:nvSpPr>
        <p:spPr bwMode="auto">
          <a:xfrm>
            <a:off x="6608795" y="5156200"/>
            <a:ext cx="1038225"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E</a:t>
            </a:r>
            <a:r>
              <a:rPr lang="en-US" altLang="zh-CN" sz="2000" b="1"/>
              <a:t>.</a:t>
            </a:r>
            <a:r>
              <a:rPr lang="en-US" altLang="zh-CN" sz="2000"/>
              <a:t>val=5</a:t>
            </a:r>
          </a:p>
        </p:txBody>
      </p:sp>
      <p:sp>
        <p:nvSpPr>
          <p:cNvPr id="570456" name="Line 88"/>
          <p:cNvSpPr>
            <a:spLocks noChangeShapeType="1"/>
          </p:cNvSpPr>
          <p:nvPr/>
        </p:nvSpPr>
        <p:spPr bwMode="auto">
          <a:xfrm flipH="1" flipV="1">
            <a:off x="6610382" y="4976813"/>
            <a:ext cx="14287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7" name="Rectangle 89"/>
          <p:cNvSpPr>
            <a:spLocks noChangeArrowheads="1"/>
          </p:cNvSpPr>
          <p:nvPr/>
        </p:nvSpPr>
        <p:spPr bwMode="auto">
          <a:xfrm>
            <a:off x="8120095" y="4760913"/>
            <a:ext cx="1023937" cy="396875"/>
          </a:xfrm>
          <a:prstGeom prst="rect">
            <a:avLst/>
          </a:prstGeom>
          <a:noFill/>
          <a:ln w="9525" algn="ctr">
            <a:noFill/>
            <a:miter lim="800000"/>
            <a:headEnd/>
            <a:tailEnd/>
          </a:ln>
        </p:spPr>
        <p:txBody>
          <a:bodyPr wrap="none">
            <a:spAutoFit/>
          </a:bodyPr>
          <a:lstStyle/>
          <a:p>
            <a:pPr algn="l"/>
            <a:r>
              <a:rPr lang="en-US" altLang="zh-CN" sz="2000" dirty="0" err="1">
                <a:sym typeface="Symbol" pitchFamily="18" charset="2"/>
              </a:rPr>
              <a:t>F</a:t>
            </a:r>
            <a:r>
              <a:rPr lang="en-US" altLang="zh-CN" sz="2000" b="1" dirty="0" err="1"/>
              <a:t>.</a:t>
            </a:r>
            <a:r>
              <a:rPr lang="en-US" altLang="zh-CN" sz="2000" dirty="0" err="1"/>
              <a:t>val</a:t>
            </a:r>
            <a:r>
              <a:rPr lang="en-US" altLang="zh-CN" sz="2000" dirty="0"/>
              <a:t>=4</a:t>
            </a:r>
          </a:p>
        </p:txBody>
      </p:sp>
      <p:sp>
        <p:nvSpPr>
          <p:cNvPr id="570458" name="Line 90"/>
          <p:cNvSpPr>
            <a:spLocks noChangeShapeType="1"/>
          </p:cNvSpPr>
          <p:nvPr/>
        </p:nvSpPr>
        <p:spPr bwMode="auto">
          <a:xfrm flipH="1">
            <a:off x="8409020" y="5121275"/>
            <a:ext cx="215900" cy="217488"/>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59" name="Rectangle 91"/>
          <p:cNvSpPr>
            <a:spLocks noChangeArrowheads="1"/>
          </p:cNvSpPr>
          <p:nvPr/>
        </p:nvSpPr>
        <p:spPr bwMode="auto">
          <a:xfrm>
            <a:off x="7977220" y="4256088"/>
            <a:ext cx="1023937" cy="396875"/>
          </a:xfrm>
          <a:prstGeom prst="rect">
            <a:avLst/>
          </a:prstGeom>
          <a:noFill/>
          <a:ln w="9525" algn="ctr">
            <a:noFill/>
            <a:miter lim="800000"/>
            <a:headEnd/>
            <a:tailEnd/>
          </a:ln>
        </p:spPr>
        <p:txBody>
          <a:bodyPr wrap="none">
            <a:spAutoFit/>
          </a:bodyPr>
          <a:lstStyle/>
          <a:p>
            <a:pPr algn="l"/>
            <a:r>
              <a:rPr lang="en-US" altLang="zh-CN" sz="2000">
                <a:sym typeface="Symbol" pitchFamily="18" charset="2"/>
              </a:rPr>
              <a:t>T</a:t>
            </a:r>
            <a:r>
              <a:rPr lang="en-US" altLang="zh-CN" sz="2000" b="1"/>
              <a:t>.</a:t>
            </a:r>
            <a:r>
              <a:rPr lang="en-US" altLang="zh-CN" sz="2000"/>
              <a:t>val=4</a:t>
            </a:r>
          </a:p>
        </p:txBody>
      </p:sp>
      <p:sp>
        <p:nvSpPr>
          <p:cNvPr id="570460" name="Line 92"/>
          <p:cNvSpPr>
            <a:spLocks noChangeShapeType="1"/>
          </p:cNvSpPr>
          <p:nvPr/>
        </p:nvSpPr>
        <p:spPr bwMode="auto">
          <a:xfrm flipH="1">
            <a:off x="7832757" y="4545013"/>
            <a:ext cx="215900" cy="217487"/>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1" name="Rectangle 93"/>
          <p:cNvSpPr>
            <a:spLocks noChangeArrowheads="1"/>
          </p:cNvSpPr>
          <p:nvPr/>
        </p:nvSpPr>
        <p:spPr bwMode="auto">
          <a:xfrm>
            <a:off x="5422932" y="4437063"/>
            <a:ext cx="1041400"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val=9</a:t>
            </a:r>
          </a:p>
        </p:txBody>
      </p:sp>
      <p:sp>
        <p:nvSpPr>
          <p:cNvPr id="570462" name="Line 94"/>
          <p:cNvSpPr>
            <a:spLocks noChangeShapeType="1"/>
          </p:cNvSpPr>
          <p:nvPr/>
        </p:nvSpPr>
        <p:spPr bwMode="auto">
          <a:xfrm flipH="1">
            <a:off x="6392895" y="4329113"/>
            <a:ext cx="647700" cy="288925"/>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3" name="Rectangle 95"/>
          <p:cNvSpPr>
            <a:spLocks noChangeArrowheads="1"/>
          </p:cNvSpPr>
          <p:nvPr/>
        </p:nvSpPr>
        <p:spPr bwMode="auto">
          <a:xfrm>
            <a:off x="7802595" y="3321050"/>
            <a:ext cx="1049337" cy="396875"/>
          </a:xfrm>
          <a:prstGeom prst="rect">
            <a:avLst/>
          </a:prstGeom>
          <a:noFill/>
          <a:ln w="9525" algn="ctr">
            <a:noFill/>
            <a:miter lim="800000"/>
            <a:headEnd/>
            <a:tailEnd/>
          </a:ln>
        </p:spPr>
        <p:txBody>
          <a:bodyPr>
            <a:spAutoFit/>
          </a:bodyPr>
          <a:lstStyle/>
          <a:p>
            <a:pPr algn="l"/>
            <a:r>
              <a:rPr lang="en-US" altLang="zh-CN" sz="2000" dirty="0" err="1">
                <a:sym typeface="Symbol" pitchFamily="18" charset="2"/>
              </a:rPr>
              <a:t>F</a:t>
            </a:r>
            <a:r>
              <a:rPr lang="en-US" altLang="zh-CN" sz="2000" b="1" dirty="0" err="1"/>
              <a:t>.</a:t>
            </a:r>
            <a:r>
              <a:rPr lang="en-US" altLang="zh-CN" sz="2000" dirty="0" err="1"/>
              <a:t>val</a:t>
            </a:r>
            <a:r>
              <a:rPr lang="en-US" altLang="zh-CN" sz="2000" dirty="0"/>
              <a:t>=9</a:t>
            </a:r>
          </a:p>
        </p:txBody>
      </p:sp>
      <p:sp>
        <p:nvSpPr>
          <p:cNvPr id="570464" name="Line 96"/>
          <p:cNvSpPr>
            <a:spLocks noChangeShapeType="1"/>
          </p:cNvSpPr>
          <p:nvPr/>
        </p:nvSpPr>
        <p:spPr bwMode="auto">
          <a:xfrm flipH="1">
            <a:off x="7327932" y="35369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5" name="Rectangle 97"/>
          <p:cNvSpPr>
            <a:spLocks noChangeArrowheads="1"/>
          </p:cNvSpPr>
          <p:nvPr/>
        </p:nvSpPr>
        <p:spPr bwMode="auto">
          <a:xfrm>
            <a:off x="7083457" y="2817813"/>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T</a:t>
            </a:r>
            <a:r>
              <a:rPr lang="en-US" altLang="zh-CN" sz="2000" b="1"/>
              <a:t>.</a:t>
            </a:r>
            <a:r>
              <a:rPr lang="en-US" altLang="zh-CN" sz="2000"/>
              <a:t>val=27</a:t>
            </a:r>
          </a:p>
        </p:txBody>
      </p:sp>
      <p:sp>
        <p:nvSpPr>
          <p:cNvPr id="570466" name="Line 98"/>
          <p:cNvSpPr>
            <a:spLocks noChangeShapeType="1"/>
          </p:cNvSpPr>
          <p:nvPr/>
        </p:nvSpPr>
        <p:spPr bwMode="auto">
          <a:xfrm flipH="1">
            <a:off x="6608795" y="3033713"/>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7" name="Rectangle 99"/>
          <p:cNvSpPr>
            <a:spLocks noChangeArrowheads="1"/>
          </p:cNvSpPr>
          <p:nvPr/>
        </p:nvSpPr>
        <p:spPr bwMode="auto">
          <a:xfrm>
            <a:off x="7083457" y="2312988"/>
            <a:ext cx="1182688" cy="396875"/>
          </a:xfrm>
          <a:prstGeom prst="rect">
            <a:avLst/>
          </a:prstGeom>
          <a:noFill/>
          <a:ln w="9525" algn="ctr">
            <a:noFill/>
            <a:miter lim="800000"/>
            <a:headEnd/>
            <a:tailEnd/>
          </a:ln>
        </p:spPr>
        <p:txBody>
          <a:bodyPr>
            <a:spAutoFit/>
          </a:bodyPr>
          <a:lstStyle/>
          <a:p>
            <a:pPr algn="l"/>
            <a:r>
              <a:rPr lang="en-US" altLang="zh-CN" sz="2000">
                <a:sym typeface="Symbol" pitchFamily="18" charset="2"/>
              </a:rPr>
              <a:t>E</a:t>
            </a:r>
            <a:r>
              <a:rPr lang="en-US" altLang="zh-CN" sz="2000" b="1"/>
              <a:t>.</a:t>
            </a:r>
            <a:r>
              <a:rPr lang="en-US" altLang="zh-CN" sz="2000"/>
              <a:t>val=27</a:t>
            </a:r>
          </a:p>
        </p:txBody>
      </p:sp>
      <p:sp>
        <p:nvSpPr>
          <p:cNvPr id="570468" name="Line 100"/>
          <p:cNvSpPr>
            <a:spLocks noChangeShapeType="1"/>
          </p:cNvSpPr>
          <p:nvPr/>
        </p:nvSpPr>
        <p:spPr bwMode="auto">
          <a:xfrm flipH="1">
            <a:off x="6608795" y="2528888"/>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570469" name="Rectangle 101"/>
          <p:cNvSpPr>
            <a:spLocks noChangeArrowheads="1"/>
          </p:cNvSpPr>
          <p:nvPr/>
        </p:nvSpPr>
        <p:spPr bwMode="auto">
          <a:xfrm>
            <a:off x="7112032" y="1771650"/>
            <a:ext cx="1223963" cy="396875"/>
          </a:xfrm>
          <a:prstGeom prst="rect">
            <a:avLst/>
          </a:prstGeom>
          <a:noFill/>
          <a:ln w="9525" algn="ctr">
            <a:noFill/>
            <a:miter lim="800000"/>
            <a:headEnd/>
            <a:tailEnd/>
          </a:ln>
        </p:spPr>
        <p:txBody>
          <a:bodyPr>
            <a:spAutoFit/>
          </a:bodyPr>
          <a:lstStyle/>
          <a:p>
            <a:pPr algn="l"/>
            <a:r>
              <a:rPr lang="en-US" altLang="zh-CN" sz="2000">
                <a:sym typeface="Symbol" pitchFamily="18" charset="2"/>
              </a:rPr>
              <a:t>print(</a:t>
            </a:r>
            <a:r>
              <a:rPr lang="en-US" altLang="zh-CN" sz="2000"/>
              <a:t>27)</a:t>
            </a:r>
          </a:p>
        </p:txBody>
      </p:sp>
      <p:sp>
        <p:nvSpPr>
          <p:cNvPr id="570470" name="Line 102"/>
          <p:cNvSpPr>
            <a:spLocks noChangeShapeType="1"/>
          </p:cNvSpPr>
          <p:nvPr/>
        </p:nvSpPr>
        <p:spPr bwMode="auto">
          <a:xfrm flipH="1">
            <a:off x="6608795" y="2025650"/>
            <a:ext cx="504825" cy="215900"/>
          </a:xfrm>
          <a:prstGeom prst="line">
            <a:avLst/>
          </a:prstGeom>
          <a:noFill/>
          <a:ln w="19050" cap="rnd">
            <a:solidFill>
              <a:srgbClr val="800080"/>
            </a:solidFill>
            <a:prstDash val="sysDot"/>
            <a:round/>
            <a:headEnd/>
            <a:tailEnd/>
          </a:ln>
        </p:spPr>
        <p:txBody>
          <a:bodyPr>
            <a:spAutoFit/>
          </a:bodyPr>
          <a:lstStyle/>
          <a:p>
            <a:endParaRPr lang="zh-CN" altLang="en-US"/>
          </a:p>
        </p:txBody>
      </p:sp>
      <p:sp>
        <p:nvSpPr>
          <p:cNvPr id="76" name="Text Box 62"/>
          <p:cNvSpPr txBox="1">
            <a:spLocks noChangeArrowheads="1"/>
          </p:cNvSpPr>
          <p:nvPr/>
        </p:nvSpPr>
        <p:spPr bwMode="auto">
          <a:xfrm>
            <a:off x="71406" y="357166"/>
            <a:ext cx="21605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E</a:t>
            </a:r>
            <a:endParaRPr kumimoji="0" lang="en-US" altLang="zh-CN"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E</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 + T</a:t>
            </a:r>
          </a:p>
          <a:p>
            <a:pPr algn="l">
              <a:buClrTx/>
            </a:pPr>
            <a:r>
              <a:rPr lang="en-US" altLang="zh-CN" dirty="0">
                <a:solidFill>
                  <a:srgbClr val="333399"/>
                </a:solidFill>
                <a:cs typeface="Times New Roman" pitchFamily="18" charset="0"/>
                <a:sym typeface="Symbol" pitchFamily="18" charset="2"/>
              </a:rPr>
              <a:t>E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T</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T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T</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F</a:t>
            </a:r>
          </a:p>
          <a:p>
            <a:pPr algn="l">
              <a:buClrTx/>
            </a:pPr>
            <a:r>
              <a:rPr lang="en-US" altLang="zh-CN" dirty="0">
                <a:solidFill>
                  <a:srgbClr val="333399"/>
                </a:solidFill>
                <a:sym typeface="Symbol" pitchFamily="18" charset="2"/>
              </a:rPr>
              <a:t>T </a:t>
            </a:r>
            <a:r>
              <a:rPr lang="en-US" altLang="zh-CN" i="0" dirty="0">
                <a:solidFill>
                  <a:srgbClr val="333399"/>
                </a:solidFill>
                <a:sym typeface="Symbol" pitchFamily="18" charset="2"/>
              </a:rPr>
              <a:t> </a:t>
            </a:r>
            <a:r>
              <a:rPr lang="en-US" altLang="zh-CN" dirty="0">
                <a:solidFill>
                  <a:srgbClr val="333399"/>
                </a:solidFill>
                <a:sym typeface="Symbol" pitchFamily="18" charset="2"/>
              </a:rPr>
              <a:t>F</a:t>
            </a:r>
          </a:p>
          <a:p>
            <a:pPr algn="l">
              <a:buClrTx/>
            </a:pPr>
            <a:r>
              <a:rPr lang="en-US" altLang="zh-CN" dirty="0">
                <a:solidFill>
                  <a:srgbClr val="333399"/>
                </a:solidFill>
                <a:sym typeface="Symbol" pitchFamily="18" charset="2"/>
              </a:rPr>
              <a:t>F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 E )</a:t>
            </a:r>
          </a:p>
          <a:p>
            <a:pPr algn="l">
              <a:buClrTx/>
            </a:pPr>
            <a:r>
              <a:rPr lang="en-US" altLang="zh-CN" dirty="0">
                <a:solidFill>
                  <a:srgbClr val="333399"/>
                </a:solidFill>
                <a:sym typeface="Symbol" pitchFamily="18" charset="2"/>
              </a:rPr>
              <a:t>F </a:t>
            </a:r>
            <a:r>
              <a:rPr lang="en-US" altLang="zh-CN" i="0" dirty="0">
                <a:solidFill>
                  <a:srgbClr val="333399"/>
                </a:solidFill>
                <a:sym typeface="Symbol" pitchFamily="18" charset="2"/>
              </a:rPr>
              <a:t></a:t>
            </a:r>
            <a:r>
              <a:rPr lang="en-US" altLang="zh-CN" dirty="0">
                <a:solidFill>
                  <a:srgbClr val="333399"/>
                </a:solidFill>
                <a:sym typeface="Symbol" pitchFamily="18" charset="2"/>
              </a:rPr>
              <a:t> d</a:t>
            </a:r>
            <a:endParaRPr lang="en-US" altLang="zh-CN" i="0" dirty="0">
              <a:solidFill>
                <a:srgbClr val="333399"/>
              </a:solidFill>
              <a:sym typeface="Symbol" pitchFamily="18" charset="2"/>
            </a:endParaRPr>
          </a:p>
        </p:txBody>
      </p:sp>
      <p:sp>
        <p:nvSpPr>
          <p:cNvPr id="77" name="Text Box 63"/>
          <p:cNvSpPr txBox="1">
            <a:spLocks noChangeArrowheads="1"/>
          </p:cNvSpPr>
          <p:nvPr/>
        </p:nvSpPr>
        <p:spPr bwMode="auto">
          <a:xfrm>
            <a:off x="1757369" y="365125"/>
            <a:ext cx="3671887" cy="3135313"/>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p</a:t>
            </a:r>
            <a:r>
              <a:rPr lang="en-US" altLang="zh-CN" dirty="0">
                <a:solidFill>
                  <a:srgbClr val="333399"/>
                </a:solidFill>
              </a:rPr>
              <a:t>rint(E</a:t>
            </a:r>
            <a:r>
              <a:rPr lang="en-US" altLang="zh-CN" b="1" dirty="0">
                <a:solidFill>
                  <a:srgbClr val="333399"/>
                </a:solidFill>
              </a:rPr>
              <a:t>.</a:t>
            </a:r>
            <a:r>
              <a:rPr lang="en-US" altLang="zh-CN" dirty="0">
                <a:solidFill>
                  <a:srgbClr val="333399"/>
                </a:solidFill>
              </a:rPr>
              <a:t>val)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E</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E</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 T</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E</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T</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T</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T</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b="1" i="0" dirty="0">
                <a:solidFill>
                  <a:srgbClr val="333399"/>
                </a:solidFill>
                <a:sym typeface="Symbol" pitchFamily="18" charset="2"/>
              </a:rPr>
              <a:t></a:t>
            </a:r>
            <a:r>
              <a:rPr lang="en-US" altLang="zh-CN" dirty="0">
                <a:solidFill>
                  <a:srgbClr val="333399"/>
                </a:solidFill>
                <a:sym typeface="Symbol" pitchFamily="18" charset="2"/>
              </a:rPr>
              <a:t> F</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T</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F</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F</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E</a:t>
            </a:r>
            <a:r>
              <a:rPr lang="en-US" altLang="zh-CN" b="1" dirty="0">
                <a:solidFill>
                  <a:srgbClr val="333399"/>
                </a:solidFill>
              </a:rPr>
              <a:t>.</a:t>
            </a:r>
            <a:r>
              <a:rPr lang="en-US" altLang="zh-CN" dirty="0">
                <a:solidFill>
                  <a:srgbClr val="333399"/>
                </a:solidFill>
              </a:rPr>
              <a:t>val</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F</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t>
            </a:r>
            <a:r>
              <a:rPr lang="en-US" altLang="zh-CN" dirty="0" err="1">
                <a:solidFill>
                  <a:srgbClr val="333399"/>
                </a:solidFill>
                <a:sym typeface="Symbol" pitchFamily="18" charset="2"/>
              </a:rPr>
              <a:t>d</a:t>
            </a:r>
            <a:r>
              <a:rPr lang="en-US" altLang="zh-CN" b="1" dirty="0" err="1">
                <a:solidFill>
                  <a:srgbClr val="333399"/>
                </a:solidFill>
              </a:rPr>
              <a:t>.</a:t>
            </a:r>
            <a:r>
              <a:rPr lang="en-US" altLang="zh-CN" dirty="0" err="1">
                <a:solidFill>
                  <a:srgbClr val="333399"/>
                </a:solidFill>
              </a:rPr>
              <a:t>lexval</a:t>
            </a:r>
            <a:r>
              <a:rPr lang="en-US" altLang="zh-CN" i="0" dirty="0">
                <a:solidFill>
                  <a:srgbClr val="333399"/>
                </a:solidFill>
                <a:sym typeface="Symbol" pitchFamily="18" charset="2"/>
              </a:rPr>
              <a:t> }</a:t>
            </a:r>
          </a:p>
        </p:txBody>
      </p:sp>
      <p:sp>
        <p:nvSpPr>
          <p:cNvPr id="78" name="Text Box 4"/>
          <p:cNvSpPr txBox="1">
            <a:spLocks noChangeArrowheads="1"/>
          </p:cNvSpPr>
          <p:nvPr/>
        </p:nvSpPr>
        <p:spPr bwMode="auto">
          <a:xfrm>
            <a:off x="0" y="3500438"/>
            <a:ext cx="3429024" cy="830997"/>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b="1" i="0" dirty="0">
                <a:latin typeface="楷体_GB2312" pitchFamily="49" charset="-122"/>
              </a:rPr>
              <a:t> </a:t>
            </a:r>
            <a:r>
              <a:rPr lang="zh-CN" altLang="en-US" b="1" i="0" dirty="0"/>
              <a:t>综合属性代表自下而上传递的信息</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F6552EB-5A02-1C50-2019-23BED5E5CEAD}"/>
                  </a:ext>
                </a:extLst>
              </p14:cNvPr>
              <p14:cNvContentPartPr/>
              <p14:nvPr/>
            </p14:nvContentPartPr>
            <p14:xfrm>
              <a:off x="723960" y="2068920"/>
              <a:ext cx="8010000" cy="4619160"/>
            </p14:xfrm>
          </p:contentPart>
        </mc:Choice>
        <mc:Fallback xmlns="">
          <p:pic>
            <p:nvPicPr>
              <p:cNvPr id="2" name="墨迹 1">
                <a:extLst>
                  <a:ext uri="{FF2B5EF4-FFF2-40B4-BE49-F238E27FC236}">
                    <a16:creationId xmlns:a16="http://schemas.microsoft.com/office/drawing/2014/main" id="{EF6552EB-5A02-1C50-2019-23BED5E5CEAD}"/>
                  </a:ext>
                </a:extLst>
              </p:cNvPr>
              <p:cNvPicPr/>
              <p:nvPr/>
            </p:nvPicPr>
            <p:blipFill>
              <a:blip r:embed="rId3"/>
              <a:stretch>
                <a:fillRect/>
              </a:stretch>
            </p:blipFill>
            <p:spPr>
              <a:xfrm>
                <a:off x="714600" y="2059560"/>
                <a:ext cx="8028720" cy="4637880"/>
              </a:xfrm>
              <a:prstGeom prst="rect">
                <a:avLst/>
              </a:prstGeom>
            </p:spPr>
          </p:pic>
        </mc:Fallback>
      </mc:AlternateContent>
    </p:spTree>
    <p:extLst>
      <p:ext uri="{BB962C8B-B14F-4D97-AF65-F5344CB8AC3E}">
        <p14:creationId xmlns:p14="http://schemas.microsoft.com/office/powerpoint/2010/main" val="3475366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20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187736" y="785770"/>
            <a:ext cx="1928826" cy="523220"/>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a:buClrTx/>
            </a:pPr>
            <a:r>
              <a:rPr lang="zh-CN" altLang="en-US" sz="2800" b="1" i="0" dirty="0"/>
              <a:t>词法分析</a:t>
            </a:r>
          </a:p>
        </p:txBody>
      </p:sp>
      <p:sp>
        <p:nvSpPr>
          <p:cNvPr id="13" name="TextBox 12"/>
          <p:cNvSpPr txBox="1"/>
          <p:nvPr/>
        </p:nvSpPr>
        <p:spPr>
          <a:xfrm>
            <a:off x="3357554" y="0"/>
            <a:ext cx="1571636" cy="523220"/>
          </a:xfrm>
          <a:prstGeom prst="rect">
            <a:avLst/>
          </a:prstGeom>
          <a:noFill/>
        </p:spPr>
        <p:txBody>
          <a:bodyPr wrap="square" rtlCol="0">
            <a:spAutoFit/>
          </a:bodyPr>
          <a:lstStyle/>
          <a:p>
            <a:pPr algn="l">
              <a:buClrTx/>
            </a:pPr>
            <a:r>
              <a:rPr kumimoji="0" lang="zh-CN" altLang="en-US" sz="2800" b="1" i="0" dirty="0">
                <a:solidFill>
                  <a:srgbClr val="333399"/>
                </a:solidFill>
              </a:rPr>
              <a:t>源程序</a:t>
            </a:r>
          </a:p>
        </p:txBody>
      </p:sp>
      <p:sp>
        <p:nvSpPr>
          <p:cNvPr id="14" name="右箭头 13"/>
          <p:cNvSpPr/>
          <p:nvPr/>
        </p:nvSpPr>
        <p:spPr bwMode="auto">
          <a:xfrm rot="5400000">
            <a:off x="3080711" y="464299"/>
            <a:ext cx="285751"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
        <p:nvSpPr>
          <p:cNvPr id="15" name="TextBox 14"/>
          <p:cNvSpPr txBox="1"/>
          <p:nvPr/>
        </p:nvSpPr>
        <p:spPr>
          <a:xfrm>
            <a:off x="401786" y="285728"/>
            <a:ext cx="2357454" cy="523220"/>
          </a:xfrm>
          <a:prstGeom prst="rect">
            <a:avLst/>
          </a:prstGeom>
          <a:noFill/>
        </p:spPr>
        <p:txBody>
          <a:bodyPr wrap="square" rtlCol="0">
            <a:spAutoFit/>
          </a:bodyPr>
          <a:lstStyle/>
          <a:p>
            <a:pPr algn="l">
              <a:buClrTx/>
            </a:pPr>
            <a:r>
              <a:rPr kumimoji="0" lang="zh-CN" altLang="en-US" sz="2800" b="1" i="0" dirty="0">
                <a:solidFill>
                  <a:srgbClr val="333399"/>
                </a:solidFill>
              </a:rPr>
              <a:t>字符的序列</a:t>
            </a:r>
          </a:p>
        </p:txBody>
      </p:sp>
      <p:sp>
        <p:nvSpPr>
          <p:cNvPr id="16" name="矩形 15"/>
          <p:cNvSpPr/>
          <p:nvPr/>
        </p:nvSpPr>
        <p:spPr bwMode="auto">
          <a:xfrm>
            <a:off x="2187736" y="1785902"/>
            <a:ext cx="1928826" cy="523220"/>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a:buClrTx/>
            </a:pPr>
            <a:r>
              <a:rPr lang="zh-CN" altLang="en-US" sz="2800" b="1" i="0" dirty="0"/>
              <a:t>语法分析</a:t>
            </a:r>
          </a:p>
        </p:txBody>
      </p:sp>
      <p:sp>
        <p:nvSpPr>
          <p:cNvPr id="26" name="TextBox 25"/>
          <p:cNvSpPr txBox="1"/>
          <p:nvPr/>
        </p:nvSpPr>
        <p:spPr>
          <a:xfrm>
            <a:off x="401786" y="1285836"/>
            <a:ext cx="2357454" cy="523220"/>
          </a:xfrm>
          <a:prstGeom prst="rect">
            <a:avLst/>
          </a:prstGeom>
          <a:noFill/>
        </p:spPr>
        <p:txBody>
          <a:bodyPr wrap="square" rtlCol="0">
            <a:spAutoFit/>
          </a:bodyPr>
          <a:lstStyle/>
          <a:p>
            <a:pPr algn="l">
              <a:buClrTx/>
            </a:pPr>
            <a:r>
              <a:rPr kumimoji="0" lang="zh-CN" altLang="en-US" sz="2800" b="1" i="0" dirty="0">
                <a:solidFill>
                  <a:srgbClr val="333399"/>
                </a:solidFill>
              </a:rPr>
              <a:t>单词的序列</a:t>
            </a:r>
          </a:p>
        </p:txBody>
      </p:sp>
      <p:sp>
        <p:nvSpPr>
          <p:cNvPr id="27" name="TextBox 26"/>
          <p:cNvSpPr txBox="1"/>
          <p:nvPr/>
        </p:nvSpPr>
        <p:spPr>
          <a:xfrm>
            <a:off x="424367" y="2285968"/>
            <a:ext cx="2263435" cy="523220"/>
          </a:xfrm>
          <a:prstGeom prst="rect">
            <a:avLst/>
          </a:prstGeom>
          <a:noFill/>
        </p:spPr>
        <p:txBody>
          <a:bodyPr wrap="square" rtlCol="0">
            <a:spAutoFit/>
          </a:bodyPr>
          <a:lstStyle/>
          <a:p>
            <a:pPr algn="l">
              <a:buClrTx/>
            </a:pPr>
            <a:r>
              <a:rPr kumimoji="0" lang="zh-CN" altLang="en-US" sz="2800" b="1" i="0" dirty="0">
                <a:solidFill>
                  <a:srgbClr val="333399"/>
                </a:solidFill>
              </a:rPr>
              <a:t>语法分析树</a:t>
            </a:r>
          </a:p>
        </p:txBody>
      </p:sp>
      <p:sp>
        <p:nvSpPr>
          <p:cNvPr id="20" name="右箭头 19"/>
          <p:cNvSpPr/>
          <p:nvPr/>
        </p:nvSpPr>
        <p:spPr bwMode="auto">
          <a:xfrm rot="5400000">
            <a:off x="3080711" y="1392993"/>
            <a:ext cx="285751"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
        <p:nvSpPr>
          <p:cNvPr id="21" name="右箭头 20"/>
          <p:cNvSpPr/>
          <p:nvPr/>
        </p:nvSpPr>
        <p:spPr bwMode="auto">
          <a:xfrm rot="5400000">
            <a:off x="3080711" y="2393125"/>
            <a:ext cx="285751"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
        <p:nvSpPr>
          <p:cNvPr id="22" name="矩形 21"/>
          <p:cNvSpPr/>
          <p:nvPr/>
        </p:nvSpPr>
        <p:spPr bwMode="auto">
          <a:xfrm>
            <a:off x="2259174" y="2786034"/>
            <a:ext cx="1928826" cy="523220"/>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a:buClrTx/>
            </a:pPr>
            <a:r>
              <a:rPr kumimoji="0" lang="zh-CN" altLang="en-US" sz="2800" b="1" i="0" dirty="0"/>
              <a:t>语</a:t>
            </a:r>
            <a:r>
              <a:rPr lang="zh-CN" altLang="en-US" sz="2800" b="1" i="0" dirty="0"/>
              <a:t>义分析</a:t>
            </a:r>
            <a:endParaRPr lang="zh-CN" altLang="en-US" sz="2800" b="1" i="0" dirty="0">
              <a:solidFill>
                <a:srgbClr val="333399"/>
              </a:solidFill>
            </a:endParaRPr>
          </a:p>
        </p:txBody>
      </p:sp>
      <p:sp>
        <p:nvSpPr>
          <p:cNvPr id="23" name="右箭头 22"/>
          <p:cNvSpPr/>
          <p:nvPr/>
        </p:nvSpPr>
        <p:spPr bwMode="auto">
          <a:xfrm rot="5400000">
            <a:off x="3080711" y="3393257"/>
            <a:ext cx="285751"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
        <p:nvSpPr>
          <p:cNvPr id="29" name="矩形 28"/>
          <p:cNvSpPr/>
          <p:nvPr/>
        </p:nvSpPr>
        <p:spPr bwMode="auto">
          <a:xfrm>
            <a:off x="1830514" y="3786166"/>
            <a:ext cx="3000396" cy="523220"/>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a:buClrTx/>
            </a:pPr>
            <a:r>
              <a:rPr kumimoji="0" lang="zh-CN" altLang="en-US" sz="2800" b="1" i="0" dirty="0"/>
              <a:t>中间代码生成</a:t>
            </a:r>
            <a:endParaRPr lang="zh-CN" altLang="en-US" sz="2800" b="1" i="0" dirty="0">
              <a:solidFill>
                <a:srgbClr val="333399"/>
              </a:solidFill>
            </a:endParaRPr>
          </a:p>
        </p:txBody>
      </p:sp>
      <p:sp>
        <p:nvSpPr>
          <p:cNvPr id="30" name="TextBox 29"/>
          <p:cNvSpPr txBox="1"/>
          <p:nvPr/>
        </p:nvSpPr>
        <p:spPr>
          <a:xfrm>
            <a:off x="258910" y="3286100"/>
            <a:ext cx="2643174" cy="523220"/>
          </a:xfrm>
          <a:prstGeom prst="rect">
            <a:avLst/>
          </a:prstGeom>
          <a:noFill/>
        </p:spPr>
        <p:txBody>
          <a:bodyPr wrap="square" rtlCol="0">
            <a:spAutoFit/>
          </a:bodyPr>
          <a:lstStyle/>
          <a:p>
            <a:pPr algn="l">
              <a:buClrTx/>
            </a:pPr>
            <a:r>
              <a:rPr kumimoji="0" lang="zh-CN" altLang="en-US" sz="2800" b="1" i="0" dirty="0">
                <a:solidFill>
                  <a:srgbClr val="333399"/>
                </a:solidFill>
              </a:rPr>
              <a:t>语义分析结果</a:t>
            </a:r>
          </a:p>
        </p:txBody>
      </p:sp>
      <p:sp>
        <p:nvSpPr>
          <p:cNvPr id="31" name="右箭头 30"/>
          <p:cNvSpPr/>
          <p:nvPr/>
        </p:nvSpPr>
        <p:spPr bwMode="auto">
          <a:xfrm rot="5400000">
            <a:off x="3152149" y="4321951"/>
            <a:ext cx="285751"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
        <p:nvSpPr>
          <p:cNvPr id="32" name="矩形 31"/>
          <p:cNvSpPr/>
          <p:nvPr/>
        </p:nvSpPr>
        <p:spPr bwMode="auto">
          <a:xfrm>
            <a:off x="1830546" y="4714860"/>
            <a:ext cx="3000396" cy="523220"/>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a:buClrTx/>
            </a:pPr>
            <a:r>
              <a:rPr kumimoji="0" lang="zh-CN" altLang="en-US" sz="2800" b="1" i="0" dirty="0"/>
              <a:t>代码优化</a:t>
            </a:r>
            <a:endParaRPr lang="zh-CN" altLang="en-US" sz="2800" b="1" i="0" dirty="0">
              <a:solidFill>
                <a:srgbClr val="333399"/>
              </a:solidFill>
            </a:endParaRPr>
          </a:p>
        </p:txBody>
      </p:sp>
      <p:sp>
        <p:nvSpPr>
          <p:cNvPr id="34" name="TextBox 33"/>
          <p:cNvSpPr txBox="1"/>
          <p:nvPr/>
        </p:nvSpPr>
        <p:spPr>
          <a:xfrm>
            <a:off x="616100" y="4263078"/>
            <a:ext cx="2000264" cy="523220"/>
          </a:xfrm>
          <a:prstGeom prst="rect">
            <a:avLst/>
          </a:prstGeom>
          <a:noFill/>
        </p:spPr>
        <p:txBody>
          <a:bodyPr wrap="square" rtlCol="0">
            <a:spAutoFit/>
          </a:bodyPr>
          <a:lstStyle/>
          <a:p>
            <a:pPr algn="l">
              <a:buClrTx/>
            </a:pPr>
            <a:r>
              <a:rPr kumimoji="0" lang="zh-CN" altLang="en-US" sz="2800" b="1" i="0" dirty="0">
                <a:solidFill>
                  <a:srgbClr val="333399"/>
                </a:solidFill>
              </a:rPr>
              <a:t>中间代码</a:t>
            </a:r>
          </a:p>
        </p:txBody>
      </p:sp>
      <p:sp>
        <p:nvSpPr>
          <p:cNvPr id="35" name="矩形 34"/>
          <p:cNvSpPr/>
          <p:nvPr/>
        </p:nvSpPr>
        <p:spPr>
          <a:xfrm>
            <a:off x="-25079" y="5214926"/>
            <a:ext cx="3070071" cy="480131"/>
          </a:xfrm>
          <a:prstGeom prst="rect">
            <a:avLst/>
          </a:prstGeom>
        </p:spPr>
        <p:txBody>
          <a:bodyPr wrap="none">
            <a:spAutoFit/>
          </a:bodyPr>
          <a:lstStyle/>
          <a:p>
            <a:pPr algn="l">
              <a:lnSpc>
                <a:spcPct val="90000"/>
              </a:lnSpc>
              <a:buClrTx/>
              <a:buFont typeface="Wingdings" pitchFamily="2" charset="2"/>
              <a:buNone/>
            </a:pPr>
            <a:r>
              <a:rPr kumimoji="0" lang="zh-CN" altLang="en-US" sz="2800" b="1" i="0" dirty="0">
                <a:solidFill>
                  <a:srgbClr val="333399"/>
                </a:solidFill>
              </a:rPr>
              <a:t>优化过的中间代码</a:t>
            </a:r>
            <a:endParaRPr kumimoji="0" lang="en-US" altLang="zh-CN" sz="2800" b="1" i="0" dirty="0">
              <a:solidFill>
                <a:srgbClr val="333399"/>
              </a:solidFill>
            </a:endParaRPr>
          </a:p>
        </p:txBody>
      </p:sp>
      <p:sp>
        <p:nvSpPr>
          <p:cNvPr id="36" name="右箭头 35"/>
          <p:cNvSpPr/>
          <p:nvPr/>
        </p:nvSpPr>
        <p:spPr bwMode="auto">
          <a:xfrm rot="5400000">
            <a:off x="3152149" y="5322083"/>
            <a:ext cx="285751"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
        <p:nvSpPr>
          <p:cNvPr id="37" name="矩形 36"/>
          <p:cNvSpPr/>
          <p:nvPr/>
        </p:nvSpPr>
        <p:spPr bwMode="auto">
          <a:xfrm>
            <a:off x="1830546" y="5714992"/>
            <a:ext cx="3000396" cy="523220"/>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a:buClrTx/>
            </a:pPr>
            <a:r>
              <a:rPr kumimoji="0" lang="zh-CN" altLang="en-US" sz="2800" b="1" i="0" dirty="0"/>
              <a:t>目标代码生成</a:t>
            </a:r>
            <a:endParaRPr lang="zh-CN" altLang="en-US" sz="2800" b="1" i="0" dirty="0">
              <a:solidFill>
                <a:srgbClr val="333399"/>
              </a:solidFill>
            </a:endParaRPr>
          </a:p>
        </p:txBody>
      </p:sp>
      <p:sp>
        <p:nvSpPr>
          <p:cNvPr id="38" name="右箭头 37"/>
          <p:cNvSpPr/>
          <p:nvPr/>
        </p:nvSpPr>
        <p:spPr bwMode="auto">
          <a:xfrm rot="5400000">
            <a:off x="3152149" y="6250777"/>
            <a:ext cx="285751"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
        <p:nvSpPr>
          <p:cNvPr id="39" name="TextBox 38"/>
          <p:cNvSpPr txBox="1"/>
          <p:nvPr/>
        </p:nvSpPr>
        <p:spPr>
          <a:xfrm>
            <a:off x="1187604" y="6263366"/>
            <a:ext cx="2000264" cy="523220"/>
          </a:xfrm>
          <a:prstGeom prst="rect">
            <a:avLst/>
          </a:prstGeom>
          <a:noFill/>
        </p:spPr>
        <p:txBody>
          <a:bodyPr wrap="square" rtlCol="0">
            <a:spAutoFit/>
          </a:bodyPr>
          <a:lstStyle/>
          <a:p>
            <a:pPr algn="l">
              <a:buClrTx/>
            </a:pPr>
            <a:r>
              <a:rPr kumimoji="0" lang="zh-CN" altLang="en-US" sz="2800" b="1" i="0" dirty="0">
                <a:solidFill>
                  <a:srgbClr val="333399"/>
                </a:solidFill>
              </a:rPr>
              <a:t>目标代码</a:t>
            </a:r>
          </a:p>
        </p:txBody>
      </p:sp>
      <p:sp>
        <p:nvSpPr>
          <p:cNvPr id="25" name="Rectangle 11"/>
          <p:cNvSpPr/>
          <p:nvPr/>
        </p:nvSpPr>
        <p:spPr>
          <a:xfrm>
            <a:off x="6572264" y="52636"/>
            <a:ext cx="2286016" cy="661720"/>
          </a:xfrm>
          <a:prstGeom prst="rect">
            <a:avLst/>
          </a:prstGeom>
          <a:noFill/>
          <a:ln w="9525">
            <a:noFill/>
          </a:ln>
        </p:spPr>
        <p:txBody>
          <a:bodyPr wrap="square" anchor="t">
            <a:spAutoFit/>
          </a:bodyPr>
          <a:lstStyle/>
          <a:p>
            <a:pPr algn="r">
              <a:lnSpc>
                <a:spcPct val="90000"/>
              </a:lnSpc>
              <a:buClrTx/>
            </a:pPr>
            <a:r>
              <a:rPr kumimoji="0" lang="zh-CN" altLang="en-US" sz="4000" b="1" i="0" dirty="0">
                <a:latin typeface="华文行楷" pitchFamily="2" charset="-122"/>
                <a:ea typeface="华文行楷" pitchFamily="2" charset="-122"/>
              </a:rPr>
              <a:t>引子</a:t>
            </a:r>
          </a:p>
        </p:txBody>
      </p:sp>
      <p:sp>
        <p:nvSpPr>
          <p:cNvPr id="45" name="Line 107"/>
          <p:cNvSpPr>
            <a:spLocks noChangeShapeType="1"/>
          </p:cNvSpPr>
          <p:nvPr/>
        </p:nvSpPr>
        <p:spPr bwMode="auto">
          <a:xfrm>
            <a:off x="1482902" y="4365625"/>
            <a:ext cx="433388" cy="0"/>
          </a:xfrm>
          <a:prstGeom prst="line">
            <a:avLst/>
          </a:prstGeom>
          <a:noFill/>
          <a:ln w="9525">
            <a:solidFill>
              <a:schemeClr val="bg2"/>
            </a:solidFill>
            <a:round/>
            <a:headEnd/>
            <a:tailEnd type="triangle" w="med" len="med"/>
          </a:ln>
        </p:spPr>
        <p:txBody>
          <a:bodyPr>
            <a:spAutoFit/>
          </a:bodyPr>
          <a:lstStyle/>
          <a:p>
            <a:endParaRPr lang="zh-CN" altLang="en-US" i="0"/>
          </a:p>
        </p:txBody>
      </p:sp>
      <p:sp>
        <p:nvSpPr>
          <p:cNvPr id="47" name="Line 109"/>
          <p:cNvSpPr>
            <a:spLocks noChangeShapeType="1"/>
          </p:cNvSpPr>
          <p:nvPr/>
        </p:nvSpPr>
        <p:spPr bwMode="auto">
          <a:xfrm>
            <a:off x="2132190" y="5013325"/>
            <a:ext cx="433387" cy="0"/>
          </a:xfrm>
          <a:prstGeom prst="line">
            <a:avLst/>
          </a:prstGeom>
          <a:noFill/>
          <a:ln w="9525">
            <a:solidFill>
              <a:schemeClr val="bg2"/>
            </a:solidFill>
            <a:round/>
            <a:headEnd/>
            <a:tailEnd type="triangle" w="med" len="med"/>
          </a:ln>
        </p:spPr>
        <p:txBody>
          <a:bodyPr>
            <a:spAutoFit/>
          </a:bodyPr>
          <a:lstStyle/>
          <a:p>
            <a:endParaRPr lang="zh-CN" altLang="en-US" i="0"/>
          </a:p>
        </p:txBody>
      </p:sp>
      <p:grpSp>
        <p:nvGrpSpPr>
          <p:cNvPr id="48" name="Group 114"/>
          <p:cNvGrpSpPr>
            <a:grpSpLocks/>
          </p:cNvGrpSpPr>
          <p:nvPr/>
        </p:nvGrpSpPr>
        <p:grpSpPr bwMode="auto">
          <a:xfrm>
            <a:off x="4214806" y="571480"/>
            <a:ext cx="3133725" cy="3143251"/>
            <a:chOff x="2846" y="1119"/>
            <a:chExt cx="1974" cy="1980"/>
          </a:xfrm>
        </p:grpSpPr>
        <p:sp>
          <p:nvSpPr>
            <p:cNvPr id="49" name="AutoShape 115"/>
            <p:cNvSpPr>
              <a:spLocks noChangeArrowheads="1"/>
            </p:cNvSpPr>
            <p:nvPr/>
          </p:nvSpPr>
          <p:spPr bwMode="auto">
            <a:xfrm>
              <a:off x="3369" y="1119"/>
              <a:ext cx="1451" cy="540"/>
            </a:xfrm>
            <a:prstGeom prst="wedgeEllipseCallout">
              <a:avLst>
                <a:gd name="adj1" fmla="val -43328"/>
                <a:gd name="adj2" fmla="val 156241"/>
              </a:avLst>
            </a:prstGeom>
            <a:noFill/>
            <a:ln w="9525" algn="ctr">
              <a:solidFill>
                <a:srgbClr val="000080"/>
              </a:solidFill>
              <a:miter lim="800000"/>
              <a:headEnd/>
              <a:tailEnd/>
            </a:ln>
          </p:spPr>
          <p:txBody>
            <a:bodyPr/>
            <a:lstStyle/>
            <a:p>
              <a:pPr algn="ctr">
                <a:buFont typeface="Wingdings" pitchFamily="2" charset="2"/>
                <a:buNone/>
              </a:pPr>
              <a:r>
                <a:rPr lang="zh-CN" altLang="en-US" sz="2800" b="1" i="0" dirty="0">
                  <a:solidFill>
                    <a:srgbClr val="800080"/>
                  </a:solidFill>
                </a:rPr>
                <a:t>语义处理</a:t>
              </a:r>
            </a:p>
          </p:txBody>
        </p:sp>
        <p:sp>
          <p:nvSpPr>
            <p:cNvPr id="50" name="Line 116"/>
            <p:cNvSpPr>
              <a:spLocks noChangeShapeType="1"/>
            </p:cNvSpPr>
            <p:nvPr/>
          </p:nvSpPr>
          <p:spPr bwMode="auto">
            <a:xfrm flipV="1">
              <a:off x="2846" y="2256"/>
              <a:ext cx="610" cy="393"/>
            </a:xfrm>
            <a:prstGeom prst="line">
              <a:avLst/>
            </a:prstGeom>
            <a:noFill/>
            <a:ln w="38100" cap="rnd">
              <a:solidFill>
                <a:srgbClr val="003366"/>
              </a:solidFill>
              <a:prstDash val="sysDot"/>
              <a:round/>
              <a:headEnd/>
              <a:tailEnd/>
            </a:ln>
          </p:spPr>
          <p:txBody>
            <a:bodyPr wrap="square">
              <a:spAutoFit/>
            </a:bodyPr>
            <a:lstStyle/>
            <a:p>
              <a:endParaRPr lang="zh-CN" altLang="en-US" i="0"/>
            </a:p>
          </p:txBody>
        </p:sp>
        <p:sp>
          <p:nvSpPr>
            <p:cNvPr id="51" name="Line 117"/>
            <p:cNvSpPr>
              <a:spLocks noChangeShapeType="1"/>
            </p:cNvSpPr>
            <p:nvPr/>
          </p:nvSpPr>
          <p:spPr bwMode="auto">
            <a:xfrm>
              <a:off x="3470" y="2251"/>
              <a:ext cx="0" cy="363"/>
            </a:xfrm>
            <a:prstGeom prst="line">
              <a:avLst/>
            </a:prstGeom>
            <a:noFill/>
            <a:ln w="38100" cap="rnd">
              <a:solidFill>
                <a:srgbClr val="000080"/>
              </a:solidFill>
              <a:prstDash val="sysDot"/>
              <a:round/>
              <a:headEnd/>
              <a:tailEnd/>
            </a:ln>
          </p:spPr>
          <p:txBody>
            <a:bodyPr>
              <a:spAutoFit/>
            </a:bodyPr>
            <a:lstStyle/>
            <a:p>
              <a:endParaRPr lang="zh-CN" altLang="en-US" i="0"/>
            </a:p>
          </p:txBody>
        </p:sp>
        <p:sp>
          <p:nvSpPr>
            <p:cNvPr id="52" name="Line 118"/>
            <p:cNvSpPr>
              <a:spLocks noChangeShapeType="1"/>
            </p:cNvSpPr>
            <p:nvPr/>
          </p:nvSpPr>
          <p:spPr bwMode="auto">
            <a:xfrm flipH="1">
              <a:off x="2891" y="2614"/>
              <a:ext cx="579" cy="485"/>
            </a:xfrm>
            <a:prstGeom prst="line">
              <a:avLst/>
            </a:prstGeom>
            <a:noFill/>
            <a:ln w="38100" cap="rnd">
              <a:solidFill>
                <a:srgbClr val="000080"/>
              </a:solidFill>
              <a:prstDash val="sysDot"/>
              <a:round/>
              <a:headEnd/>
              <a:tailEnd/>
            </a:ln>
          </p:spPr>
          <p:txBody>
            <a:bodyPr wrap="square">
              <a:spAutoFit/>
            </a:bodyPr>
            <a:lstStyle/>
            <a:p>
              <a:endParaRPr lang="zh-CN" altLang="en-US" i="0"/>
            </a:p>
          </p:txBody>
        </p:sp>
      </p:grpSp>
      <p:sp>
        <p:nvSpPr>
          <p:cNvPr id="53" name="矩形 52"/>
          <p:cNvSpPr/>
          <p:nvPr/>
        </p:nvSpPr>
        <p:spPr>
          <a:xfrm>
            <a:off x="5500694" y="2184622"/>
            <a:ext cx="3714776" cy="1815882"/>
          </a:xfrm>
          <a:prstGeom prst="rect">
            <a:avLst/>
          </a:prstGeom>
        </p:spPr>
        <p:txBody>
          <a:bodyPr wrap="square">
            <a:spAutoFit/>
          </a:bodyPr>
          <a:lstStyle/>
          <a:p>
            <a:pPr algn="l"/>
            <a:r>
              <a:rPr lang="zh-CN" altLang="en-US" sz="2800" b="1" i="0" dirty="0">
                <a:solidFill>
                  <a:srgbClr val="FF0000"/>
                </a:solidFill>
              </a:rPr>
              <a:t>程序</a:t>
            </a:r>
            <a:r>
              <a:rPr lang="zh-CN" altLang="en-US" sz="2800" b="1" i="0" dirty="0">
                <a:solidFill>
                  <a:srgbClr val="990099"/>
                </a:solidFill>
              </a:rPr>
              <a:t>的语义处理</a:t>
            </a:r>
            <a:r>
              <a:rPr lang="en-US" altLang="zh-CN" sz="2800" b="1" i="0" dirty="0">
                <a:solidFill>
                  <a:srgbClr val="990099"/>
                </a:solidFill>
              </a:rPr>
              <a:t>:</a:t>
            </a:r>
          </a:p>
          <a:p>
            <a:pPr algn="l"/>
            <a:r>
              <a:rPr lang="en-US" altLang="zh-CN" sz="2800" b="1" i="0" dirty="0">
                <a:solidFill>
                  <a:srgbClr val="990099"/>
                </a:solidFill>
              </a:rPr>
              <a:t>	</a:t>
            </a:r>
            <a:r>
              <a:rPr lang="zh-CN" altLang="en-US" sz="2800" b="1" i="0" dirty="0">
                <a:solidFill>
                  <a:srgbClr val="990099"/>
                </a:solidFill>
              </a:rPr>
              <a:t>第八章 </a:t>
            </a:r>
            <a:endParaRPr lang="en-US" altLang="zh-CN" sz="2800" b="1" i="0" dirty="0">
              <a:solidFill>
                <a:srgbClr val="990099"/>
              </a:solidFill>
            </a:endParaRPr>
          </a:p>
          <a:p>
            <a:pPr algn="l"/>
            <a:r>
              <a:rPr lang="en-US" altLang="zh-CN" sz="2800" b="1" i="0" dirty="0">
                <a:solidFill>
                  <a:srgbClr val="990099"/>
                </a:solidFill>
              </a:rPr>
              <a:t>	</a:t>
            </a:r>
            <a:r>
              <a:rPr lang="zh-CN" altLang="en-US" sz="2800" b="1" i="0" dirty="0">
                <a:solidFill>
                  <a:srgbClr val="990099"/>
                </a:solidFill>
              </a:rPr>
              <a:t>静态语义分析</a:t>
            </a:r>
            <a:r>
              <a:rPr lang="en-US" altLang="zh-CN" sz="2800" b="1" i="0" dirty="0">
                <a:solidFill>
                  <a:srgbClr val="990099"/>
                </a:solidFill>
              </a:rPr>
              <a:t>	</a:t>
            </a:r>
            <a:r>
              <a:rPr lang="zh-CN" altLang="en-US" sz="2800" b="1" i="0" dirty="0">
                <a:solidFill>
                  <a:srgbClr val="990099"/>
                </a:solidFill>
              </a:rPr>
              <a:t>和中间代码生成</a:t>
            </a:r>
            <a:endParaRPr lang="en-US" altLang="zh-CN" sz="2800" b="1" i="0" dirty="0">
              <a:solidFill>
                <a:srgbClr val="990099"/>
              </a:solidFill>
            </a:endParaRPr>
          </a:p>
        </p:txBody>
      </p:sp>
      <p:sp>
        <p:nvSpPr>
          <p:cNvPr id="54" name="矩形 53"/>
          <p:cNvSpPr/>
          <p:nvPr/>
        </p:nvSpPr>
        <p:spPr>
          <a:xfrm>
            <a:off x="5572132" y="4256324"/>
            <a:ext cx="3428992" cy="1815882"/>
          </a:xfrm>
          <a:prstGeom prst="rect">
            <a:avLst/>
          </a:prstGeom>
        </p:spPr>
        <p:txBody>
          <a:bodyPr wrap="square">
            <a:spAutoFit/>
          </a:bodyPr>
          <a:lstStyle/>
          <a:p>
            <a:pPr algn="l"/>
            <a:r>
              <a:rPr lang="zh-CN" altLang="en-US" sz="2800" b="1" i="0" dirty="0">
                <a:solidFill>
                  <a:srgbClr val="FF0000"/>
                </a:solidFill>
              </a:rPr>
              <a:t>一般</a:t>
            </a:r>
            <a:r>
              <a:rPr lang="zh-CN" altLang="en-US" sz="2800" b="1" i="0" dirty="0">
                <a:solidFill>
                  <a:srgbClr val="990099"/>
                </a:solidFill>
              </a:rPr>
              <a:t>的语义处理</a:t>
            </a:r>
            <a:r>
              <a:rPr lang="en-US" altLang="zh-CN" sz="2800" b="1" i="0" dirty="0">
                <a:solidFill>
                  <a:srgbClr val="990099"/>
                </a:solidFill>
              </a:rPr>
              <a:t>:</a:t>
            </a:r>
          </a:p>
          <a:p>
            <a:pPr algn="l"/>
            <a:r>
              <a:rPr lang="en-US" altLang="zh-CN" sz="2800" b="1" i="0" dirty="0">
                <a:solidFill>
                  <a:srgbClr val="990099"/>
                </a:solidFill>
              </a:rPr>
              <a:t>	</a:t>
            </a:r>
            <a:r>
              <a:rPr lang="zh-CN" altLang="en-US" sz="2800" b="1" i="0" dirty="0">
                <a:solidFill>
                  <a:srgbClr val="990099"/>
                </a:solidFill>
              </a:rPr>
              <a:t>第七章 </a:t>
            </a:r>
            <a:endParaRPr lang="en-US" altLang="zh-CN" sz="2800" b="1" i="0" dirty="0">
              <a:solidFill>
                <a:srgbClr val="990099"/>
              </a:solidFill>
            </a:endParaRPr>
          </a:p>
          <a:p>
            <a:pPr algn="l"/>
            <a:r>
              <a:rPr lang="en-US" altLang="zh-CN" sz="2800" b="1" i="0" dirty="0">
                <a:solidFill>
                  <a:srgbClr val="990099"/>
                </a:solidFill>
              </a:rPr>
              <a:t>	</a:t>
            </a:r>
            <a:r>
              <a:rPr lang="zh-CN" altLang="en-US" sz="2800" b="1" i="0" dirty="0">
                <a:solidFill>
                  <a:srgbClr val="990099"/>
                </a:solidFill>
              </a:rPr>
              <a:t>语法制导的</a:t>
            </a:r>
            <a:endParaRPr lang="en-US" altLang="zh-CN" sz="2800" b="1" i="0" dirty="0">
              <a:solidFill>
                <a:srgbClr val="990099"/>
              </a:solidFill>
            </a:endParaRPr>
          </a:p>
          <a:p>
            <a:pPr algn="l"/>
            <a:r>
              <a:rPr lang="en-US" altLang="zh-CN" sz="2800" b="1" i="0" dirty="0">
                <a:solidFill>
                  <a:srgbClr val="990099"/>
                </a:solidFill>
              </a:rPr>
              <a:t>	</a:t>
            </a:r>
            <a:r>
              <a:rPr lang="zh-CN" altLang="en-US" sz="2800" b="1" i="0" dirty="0">
                <a:solidFill>
                  <a:srgbClr val="990099"/>
                </a:solidFill>
              </a:rPr>
              <a:t>语义计算</a:t>
            </a:r>
            <a:endParaRPr lang="en-US" altLang="zh-CN" sz="2800" b="1" i="0" dirty="0">
              <a:solidFill>
                <a:srgbClr val="990099"/>
              </a:solidFill>
            </a:endParaRPr>
          </a:p>
        </p:txBody>
      </p:sp>
      <p:sp>
        <p:nvSpPr>
          <p:cNvPr id="55" name="右箭头 54"/>
          <p:cNvSpPr/>
          <p:nvPr/>
        </p:nvSpPr>
        <p:spPr bwMode="auto">
          <a:xfrm rot="16200000">
            <a:off x="5395324" y="3323631"/>
            <a:ext cx="1425185" cy="357190"/>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noAutofit/>
          </a:bodyPr>
          <a:lstStyle/>
          <a:p>
            <a:pPr algn="l">
              <a:buClrTx/>
              <a:buFont typeface="Wingdings" pitchFamily="2" charset="2"/>
              <a:buChar char="²"/>
            </a:pPr>
            <a:endParaRPr lang="zh-CN" altLang="en-US" sz="2800" b="1" i="0">
              <a:solidFill>
                <a:srgbClr val="333399"/>
              </a:solidFill>
            </a:endParaRPr>
          </a:p>
        </p:txBody>
      </p:sp>
    </p:spTree>
    <p:extLst>
      <p:ext uri="{BB962C8B-B14F-4D97-AF65-F5344CB8AC3E}">
        <p14:creationId xmlns:p14="http://schemas.microsoft.com/office/powerpoint/2010/main" val="188268193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fade">
                                      <p:cBhvr>
                                        <p:cTn id="9" dur="2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20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20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20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dissolve">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xEl>
                                              <p:pRg st="0" end="0"/>
                                            </p:txEl>
                                          </p:spTgt>
                                        </p:tgtEl>
                                        <p:attrNameLst>
                                          <p:attrName>style.visibility</p:attrName>
                                        </p:attrNameLst>
                                      </p:cBhvr>
                                      <p:to>
                                        <p:strVal val="visible"/>
                                      </p:to>
                                    </p:set>
                                    <p:animEffect transition="in" filter="fade">
                                      <p:cBhvr>
                                        <p:cTn id="57" dur="2000"/>
                                        <p:tgtEl>
                                          <p:spTgt spid="5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3">
                                            <p:txEl>
                                              <p:pRg st="1" end="1"/>
                                            </p:txEl>
                                          </p:spTgt>
                                        </p:tgtEl>
                                        <p:attrNameLst>
                                          <p:attrName>style.visibility</p:attrName>
                                        </p:attrNameLst>
                                      </p:cBhvr>
                                      <p:to>
                                        <p:strVal val="visible"/>
                                      </p:to>
                                    </p:set>
                                    <p:animEffect transition="in" filter="fade">
                                      <p:cBhvr>
                                        <p:cTn id="62" dur="2000"/>
                                        <p:tgtEl>
                                          <p:spTgt spid="5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xEl>
                                              <p:pRg st="2" end="2"/>
                                            </p:txEl>
                                          </p:spTgt>
                                        </p:tgtEl>
                                        <p:attrNameLst>
                                          <p:attrName>style.visibility</p:attrName>
                                        </p:attrNameLst>
                                      </p:cBhvr>
                                      <p:to>
                                        <p:strVal val="visible"/>
                                      </p:to>
                                    </p:set>
                                    <p:animEffect transition="in" filter="fade">
                                      <p:cBhvr>
                                        <p:cTn id="65" dur="2000"/>
                                        <p:tgtEl>
                                          <p:spTgt spid="53">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4">
                                            <p:txEl>
                                              <p:pRg st="0" end="0"/>
                                            </p:txEl>
                                          </p:spTgt>
                                        </p:tgtEl>
                                        <p:attrNameLst>
                                          <p:attrName>style.visibility</p:attrName>
                                        </p:attrNameLst>
                                      </p:cBhvr>
                                      <p:to>
                                        <p:strVal val="visible"/>
                                      </p:to>
                                    </p:set>
                                    <p:animEffect transition="in" filter="fade">
                                      <p:cBhvr>
                                        <p:cTn id="70" dur="2000"/>
                                        <p:tgtEl>
                                          <p:spTgt spid="54">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4">
                                            <p:txEl>
                                              <p:pRg st="1" end="1"/>
                                            </p:txEl>
                                          </p:spTgt>
                                        </p:tgtEl>
                                        <p:attrNameLst>
                                          <p:attrName>style.visibility</p:attrName>
                                        </p:attrNameLst>
                                      </p:cBhvr>
                                      <p:to>
                                        <p:strVal val="visible"/>
                                      </p:to>
                                    </p:set>
                                    <p:animEffect transition="in" filter="fade">
                                      <p:cBhvr>
                                        <p:cTn id="75" dur="2000"/>
                                        <p:tgtEl>
                                          <p:spTgt spid="54">
                                            <p:txEl>
                                              <p:pRg st="1" end="1"/>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4">
                                            <p:txEl>
                                              <p:pRg st="2" end="2"/>
                                            </p:txEl>
                                          </p:spTgt>
                                        </p:tgtEl>
                                        <p:attrNameLst>
                                          <p:attrName>style.visibility</p:attrName>
                                        </p:attrNameLst>
                                      </p:cBhvr>
                                      <p:to>
                                        <p:strVal val="visible"/>
                                      </p:to>
                                    </p:set>
                                    <p:animEffect transition="in" filter="fade">
                                      <p:cBhvr>
                                        <p:cTn id="78" dur="2000"/>
                                        <p:tgtEl>
                                          <p:spTgt spid="54">
                                            <p:txEl>
                                              <p:pRg st="2" end="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4">
                                            <p:txEl>
                                              <p:pRg st="3" end="3"/>
                                            </p:txEl>
                                          </p:spTgt>
                                        </p:tgtEl>
                                        <p:attrNameLst>
                                          <p:attrName>style.visibility</p:attrName>
                                        </p:attrNameLst>
                                      </p:cBhvr>
                                      <p:to>
                                        <p:strVal val="visible"/>
                                      </p:to>
                                    </p:set>
                                    <p:animEffect transition="in" filter="fade">
                                      <p:cBhvr>
                                        <p:cTn id="81" dur="2000"/>
                                        <p:tgtEl>
                                          <p:spTgt spid="54">
                                            <p:txEl>
                                              <p:pRg st="3" end="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fade">
                                      <p:cBhvr>
                                        <p:cTn id="86"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P spid="30" grpId="0"/>
      <p:bldP spid="31" grpId="0" animBg="1"/>
      <p:bldP spid="32" grpId="0" animBg="1"/>
      <p:bldP spid="34" grpId="0"/>
      <p:bldP spid="35" grpId="0"/>
      <p:bldP spid="36" grpId="0" animBg="1"/>
      <p:bldP spid="37" grpId="0" animBg="1"/>
      <p:bldP spid="38" grpId="0" animBg="1"/>
      <p:bldP spid="39" grpId="0"/>
      <p:bldP spid="5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76" name="Rectangle 20"/>
          <p:cNvSpPr>
            <a:spLocks noChangeArrowheads="1"/>
          </p:cNvSpPr>
          <p:nvPr/>
        </p:nvSpPr>
        <p:spPr bwMode="auto">
          <a:xfrm>
            <a:off x="500034" y="2928934"/>
            <a:ext cx="6011863" cy="51911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含继承属性的例子</a:t>
            </a:r>
            <a:r>
              <a:rPr lang="zh-CN" altLang="en-US" sz="2800" b="1" i="0" dirty="0">
                <a:solidFill>
                  <a:srgbClr val="333399"/>
                </a:solidFill>
              </a:rPr>
              <a:t>（开始符号</a:t>
            </a:r>
            <a:r>
              <a:rPr lang="en-US" altLang="zh-CN" sz="2800" dirty="0">
                <a:solidFill>
                  <a:srgbClr val="333399"/>
                </a:solidFill>
                <a:sym typeface="Symbol" pitchFamily="18" charset="2"/>
              </a:rPr>
              <a:t>S</a:t>
            </a:r>
            <a:r>
              <a:rPr lang="zh-CN" altLang="en-US" sz="2800" b="1" i="0" dirty="0">
                <a:solidFill>
                  <a:srgbClr val="333399"/>
                </a:solidFill>
              </a:rPr>
              <a:t>）</a:t>
            </a:r>
          </a:p>
        </p:txBody>
      </p:sp>
      <p:sp>
        <p:nvSpPr>
          <p:cNvPr id="18437" name="Text Box 26"/>
          <p:cNvSpPr txBox="1">
            <a:spLocks noChangeArrowheads="1"/>
          </p:cNvSpPr>
          <p:nvPr/>
        </p:nvSpPr>
        <p:spPr bwMode="auto">
          <a:xfrm>
            <a:off x="1142976" y="3429000"/>
            <a:ext cx="1873250" cy="3322638"/>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a:solidFill>
                  <a:srgbClr val="333399"/>
                </a:solidFill>
                <a:sym typeface="Symbol" pitchFamily="18" charset="2"/>
              </a:rPr>
              <a:t>a</a:t>
            </a: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505883" name="Text Box 27"/>
          <p:cNvSpPr txBox="1">
            <a:spLocks noChangeArrowheads="1"/>
          </p:cNvSpPr>
          <p:nvPr/>
        </p:nvSpPr>
        <p:spPr bwMode="auto">
          <a:xfrm>
            <a:off x="2871763" y="3429000"/>
            <a:ext cx="5905500" cy="3416320"/>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-1</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num-1</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13" name="Text Box 6"/>
          <p:cNvSpPr txBox="1">
            <a:spLocks noChangeArrowheads="1"/>
          </p:cNvSpPr>
          <p:nvPr/>
        </p:nvSpPr>
        <p:spPr bwMode="auto">
          <a:xfrm>
            <a:off x="0" y="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solidFill>
                  <a:srgbClr val="333399"/>
                </a:solidFill>
                <a:latin typeface="楷体_GB2312" pitchFamily="49" charset="-122"/>
              </a:rPr>
              <a:t>有两种属性：</a:t>
            </a:r>
            <a:r>
              <a:rPr lang="zh-CN" altLang="en-US" sz="3200" b="1" i="0" dirty="0">
                <a:latin typeface="楷体_GB2312" pitchFamily="49" charset="-122"/>
              </a:rPr>
              <a:t>综合属性和继承属性</a:t>
            </a:r>
          </a:p>
        </p:txBody>
      </p:sp>
      <p:sp>
        <p:nvSpPr>
          <p:cNvPr id="14" name="Rectangle 18"/>
          <p:cNvSpPr>
            <a:spLocks noChangeArrowheads="1"/>
          </p:cNvSpPr>
          <p:nvPr/>
        </p:nvSpPr>
        <p:spPr bwMode="auto">
          <a:xfrm>
            <a:off x="214282" y="571480"/>
            <a:ext cx="8243888" cy="2308324"/>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latin typeface="楷体_GB2312" pitchFamily="49" charset="-122"/>
              </a:rPr>
              <a:t>继承属性</a:t>
            </a:r>
            <a:r>
              <a:rPr lang="zh-CN" altLang="en-US" dirty="0">
                <a:solidFill>
                  <a:srgbClr val="333399"/>
                </a:solidFill>
              </a:rPr>
              <a:t>（</a:t>
            </a:r>
            <a:r>
              <a:rPr lang="en-US" altLang="zh-CN" dirty="0">
                <a:solidFill>
                  <a:srgbClr val="333399"/>
                </a:solidFill>
              </a:rPr>
              <a:t>inherited</a:t>
            </a:r>
            <a:r>
              <a:rPr lang="en-US" altLang="zh-CN" i="0" dirty="0">
                <a:solidFill>
                  <a:srgbClr val="333399"/>
                </a:solidFill>
              </a:rPr>
              <a:t> </a:t>
            </a:r>
            <a:r>
              <a:rPr lang="en-US" altLang="zh-CN" dirty="0">
                <a:solidFill>
                  <a:srgbClr val="333399"/>
                </a:solidFill>
              </a:rPr>
              <a:t> attribute</a:t>
            </a:r>
            <a:r>
              <a:rPr lang="zh-CN" altLang="en-US" dirty="0">
                <a:solidFill>
                  <a:srgbClr val="333399"/>
                </a:solidFill>
              </a:rPr>
              <a:t>）</a:t>
            </a:r>
            <a:r>
              <a:rPr lang="zh-CN" altLang="en-US" i="0" dirty="0">
                <a:solidFill>
                  <a:srgbClr val="333399"/>
                </a:solidFill>
              </a:rPr>
              <a:t> </a:t>
            </a:r>
            <a:endParaRPr lang="zh-CN" altLang="en-US" sz="2800" b="1" i="0" dirty="0"/>
          </a:p>
          <a:p>
            <a:pPr algn="l">
              <a:buClrTx/>
            </a:pPr>
            <a:endParaRPr lang="zh-CN" altLang="en-US" sz="1000" b="1" i="0" dirty="0">
              <a:sym typeface="Symbol" pitchFamily="18" charset="2"/>
            </a:endParaRPr>
          </a:p>
          <a:p>
            <a:pPr algn="l">
              <a:buClrTx/>
            </a:pPr>
            <a:r>
              <a:rPr lang="zh-CN" altLang="en-US" b="1" i="0" dirty="0">
                <a:solidFill>
                  <a:srgbClr val="333399"/>
                </a:solidFill>
              </a:rPr>
              <a:t>     可用于</a:t>
            </a:r>
            <a:r>
              <a:rPr lang="zh-CN" altLang="en-US" b="1" i="0" dirty="0"/>
              <a:t>“自上而下”传递信息</a:t>
            </a:r>
          </a:p>
          <a:p>
            <a:pPr algn="l">
              <a:buClrTx/>
            </a:pPr>
            <a:endParaRPr lang="zh-CN" altLang="en-US" sz="1000" b="1" i="0" dirty="0">
              <a:solidFill>
                <a:srgbClr val="333399"/>
              </a:solidFill>
            </a:endParaRPr>
          </a:p>
          <a:p>
            <a:pPr algn="l">
              <a:buClrTx/>
            </a:pPr>
            <a:r>
              <a:rPr lang="zh-CN" altLang="en-US" b="1" i="0" dirty="0">
                <a:solidFill>
                  <a:srgbClr val="333399"/>
                </a:solidFill>
              </a:rPr>
              <a:t>     对关联于产生式 </a:t>
            </a:r>
            <a:r>
              <a:rPr lang="en-US" altLang="zh-CN" b="1" dirty="0">
                <a:solidFill>
                  <a:srgbClr val="333399"/>
                </a:solidFill>
              </a:rPr>
              <a:t>A</a:t>
            </a:r>
            <a:r>
              <a:rPr lang="en-US" altLang="zh-CN" b="1" i="0" dirty="0">
                <a:solidFill>
                  <a:srgbClr val="333399"/>
                </a:solidFill>
                <a:sym typeface="Symbol" pitchFamily="18" charset="2"/>
              </a:rPr>
              <a:t></a:t>
            </a:r>
            <a:r>
              <a:rPr lang="en-US" altLang="zh-CN" b="1" dirty="0">
                <a:solidFill>
                  <a:srgbClr val="333399"/>
                </a:solidFill>
                <a:sym typeface="Symbol" pitchFamily="18" charset="2"/>
              </a:rPr>
              <a:t> </a:t>
            </a:r>
            <a:r>
              <a:rPr lang="zh-CN" altLang="en-US" b="1" i="0" dirty="0">
                <a:solidFill>
                  <a:srgbClr val="333399"/>
                </a:solidFill>
              </a:rPr>
              <a:t>的语义规则 </a:t>
            </a:r>
            <a:r>
              <a:rPr lang="en-US" altLang="zh-CN" b="1" dirty="0">
                <a:solidFill>
                  <a:srgbClr val="333399"/>
                </a:solidFill>
              </a:rPr>
              <a:t>b:=f(c</a:t>
            </a:r>
            <a:r>
              <a:rPr lang="en-US" altLang="zh-CN" b="1" baseline="-25000" dirty="0">
                <a:solidFill>
                  <a:srgbClr val="333399"/>
                </a:solidFill>
              </a:rPr>
              <a:t>1</a:t>
            </a:r>
            <a:r>
              <a:rPr lang="en-US" altLang="zh-CN" b="1" dirty="0">
                <a:solidFill>
                  <a:srgbClr val="333399"/>
                </a:solidFill>
              </a:rPr>
              <a:t>, c</a:t>
            </a:r>
            <a:r>
              <a:rPr lang="en-US" altLang="zh-CN" b="1" baseline="-25000" dirty="0">
                <a:solidFill>
                  <a:srgbClr val="333399"/>
                </a:solidFill>
              </a:rPr>
              <a:t>2</a:t>
            </a:r>
            <a:r>
              <a:rPr lang="en-US" altLang="zh-CN" b="1" dirty="0">
                <a:solidFill>
                  <a:srgbClr val="333399"/>
                </a:solidFill>
              </a:rPr>
              <a:t>, …, c</a:t>
            </a:r>
            <a:r>
              <a:rPr lang="en-US" altLang="zh-CN" b="1" baseline="-25000" dirty="0">
                <a:solidFill>
                  <a:srgbClr val="333399"/>
                </a:solidFill>
              </a:rPr>
              <a:t>k</a:t>
            </a:r>
            <a:r>
              <a:rPr lang="en-US" altLang="zh-CN" b="1" dirty="0">
                <a:solidFill>
                  <a:srgbClr val="333399"/>
                </a:solidFill>
              </a:rPr>
              <a:t>)</a:t>
            </a:r>
            <a:r>
              <a:rPr lang="en-US" altLang="zh-CN" b="1" i="0" dirty="0">
                <a:solidFill>
                  <a:srgbClr val="333399"/>
                </a:solidFill>
              </a:rPr>
              <a:t> </a:t>
            </a:r>
            <a:r>
              <a:rPr lang="zh-CN" altLang="en-US" b="1" i="0" dirty="0">
                <a:solidFill>
                  <a:srgbClr val="333399"/>
                </a:solidFill>
              </a:rPr>
              <a:t>，</a:t>
            </a:r>
          </a:p>
          <a:p>
            <a:pPr algn="l">
              <a:buClrTx/>
            </a:pPr>
            <a:r>
              <a:rPr lang="zh-CN" altLang="en-US" b="1" i="0" dirty="0">
                <a:solidFill>
                  <a:srgbClr val="333399"/>
                </a:solidFill>
              </a:rPr>
              <a:t>     如果 </a:t>
            </a:r>
            <a:r>
              <a:rPr lang="en-US" altLang="zh-CN" b="1" dirty="0">
                <a:solidFill>
                  <a:srgbClr val="333399"/>
                </a:solidFill>
              </a:rPr>
              <a:t>b </a:t>
            </a:r>
            <a:r>
              <a:rPr lang="zh-CN" altLang="en-US" b="1" i="0" dirty="0">
                <a:solidFill>
                  <a:srgbClr val="333399"/>
                </a:solidFill>
              </a:rPr>
              <a:t>是产生式右部某个文法符号 </a:t>
            </a:r>
            <a:r>
              <a:rPr lang="en-US" altLang="zh-CN" b="1" dirty="0">
                <a:solidFill>
                  <a:srgbClr val="333399"/>
                </a:solidFill>
              </a:rPr>
              <a:t>X </a:t>
            </a:r>
            <a:r>
              <a:rPr lang="zh-CN" altLang="en-US" b="1" i="0" dirty="0">
                <a:solidFill>
                  <a:srgbClr val="333399"/>
                </a:solidFill>
              </a:rPr>
              <a:t>的某个属性，则称 </a:t>
            </a:r>
          </a:p>
          <a:p>
            <a:pPr algn="l">
              <a:buClrTx/>
            </a:pPr>
            <a:r>
              <a:rPr lang="zh-CN" altLang="en-US" b="1" i="0" dirty="0">
                <a:solidFill>
                  <a:srgbClr val="333399"/>
                </a:solidFill>
              </a:rPr>
              <a:t>     </a:t>
            </a:r>
            <a:r>
              <a:rPr lang="en-US" altLang="zh-CN" b="1" dirty="0">
                <a:solidFill>
                  <a:srgbClr val="333399"/>
                </a:solidFill>
              </a:rPr>
              <a:t>b </a:t>
            </a:r>
            <a:r>
              <a:rPr lang="zh-CN" altLang="en-US" b="1" i="0" dirty="0">
                <a:solidFill>
                  <a:srgbClr val="333399"/>
                </a:solidFill>
              </a:rPr>
              <a:t>是文法符号 </a:t>
            </a:r>
            <a:r>
              <a:rPr lang="en-US" altLang="zh-CN" b="1" dirty="0">
                <a:solidFill>
                  <a:srgbClr val="333399"/>
                </a:solidFill>
              </a:rPr>
              <a:t>X</a:t>
            </a:r>
            <a:r>
              <a:rPr lang="en-US" altLang="zh-CN" b="1" i="0" dirty="0">
                <a:solidFill>
                  <a:srgbClr val="333399"/>
                </a:solidFill>
              </a:rPr>
              <a:t> </a:t>
            </a:r>
            <a:r>
              <a:rPr lang="zh-CN" altLang="en-US" b="1" i="0" dirty="0">
                <a:solidFill>
                  <a:srgbClr val="333399"/>
                </a:solidFill>
              </a:rPr>
              <a:t>的一个继承属性</a:t>
            </a:r>
          </a:p>
        </p:txBody>
      </p:sp>
      <p:sp>
        <p:nvSpPr>
          <p:cNvPr id="16" name="圆角矩形标注 15"/>
          <p:cNvSpPr/>
          <p:nvPr/>
        </p:nvSpPr>
        <p:spPr>
          <a:xfrm>
            <a:off x="5572132" y="1428736"/>
            <a:ext cx="3571868" cy="1928826"/>
          </a:xfrm>
          <a:prstGeom prst="wedgeRoundRectCallout">
            <a:avLst>
              <a:gd name="adj1" fmla="val -36615"/>
              <a:gd name="adj2" fmla="val 7662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Font typeface="Symbol" pitchFamily="18" charset="2"/>
              <a:buNone/>
            </a:pPr>
            <a:r>
              <a:rPr lang="zh-CN" altLang="en-US" b="1" i="0" dirty="0">
                <a:solidFill>
                  <a:srgbClr val="333399"/>
                </a:solidFill>
              </a:rPr>
              <a:t>其中</a:t>
            </a:r>
            <a:r>
              <a:rPr lang="zh-CN" altLang="pt-BR" b="1" i="0" dirty="0">
                <a:solidFill>
                  <a:srgbClr val="333399"/>
                </a:solidFill>
              </a:rPr>
              <a:t>，</a:t>
            </a:r>
            <a:r>
              <a:rPr lang="pt-BR" altLang="zh-CN" dirty="0">
                <a:solidFill>
                  <a:srgbClr val="333399"/>
                </a:solidFill>
                <a:sym typeface="Symbol" pitchFamily="18" charset="2"/>
              </a:rPr>
              <a:t>A </a:t>
            </a:r>
            <a:r>
              <a:rPr lang="pt-BR" altLang="zh-CN" b="1" dirty="0">
                <a:solidFill>
                  <a:srgbClr val="333399"/>
                </a:solidFill>
                <a:sym typeface="Symbol" pitchFamily="18" charset="2"/>
              </a:rPr>
              <a:t>.</a:t>
            </a:r>
            <a:r>
              <a:rPr lang="pt-BR" altLang="zh-CN" dirty="0">
                <a:solidFill>
                  <a:srgbClr val="333399"/>
                </a:solidFill>
                <a:sym typeface="Symbol" pitchFamily="18" charset="2"/>
              </a:rPr>
              <a:t>num</a:t>
            </a:r>
            <a:r>
              <a:rPr lang="zh-CN" altLang="pt-BR" b="1" i="0" dirty="0">
                <a:solidFill>
                  <a:srgbClr val="333399"/>
                </a:solidFill>
              </a:rPr>
              <a:t>，</a:t>
            </a:r>
            <a:r>
              <a:rPr lang="en-US" altLang="zh-CN" dirty="0">
                <a:solidFill>
                  <a:srgbClr val="333399"/>
                </a:solidFill>
                <a:sym typeface="Symbol" pitchFamily="18" charset="2"/>
              </a:rPr>
              <a:t>B</a:t>
            </a:r>
            <a:r>
              <a:rPr lang="en-US" altLang="zh-CN" b="1" dirty="0">
                <a:solidFill>
                  <a:srgbClr val="333399"/>
                </a:solidFill>
                <a:sym typeface="Symbol" pitchFamily="18" charset="2"/>
              </a:rPr>
              <a:t>.</a:t>
            </a:r>
            <a:r>
              <a:rPr lang="en-US" altLang="zh-CN" dirty="0">
                <a:solidFill>
                  <a:srgbClr val="333399"/>
                </a:solidFill>
                <a:sym typeface="Symbol" pitchFamily="18" charset="2"/>
              </a:rPr>
              <a:t>num</a:t>
            </a:r>
            <a:r>
              <a:rPr lang="pt-BR" altLang="zh-CN" b="1" i="0" dirty="0">
                <a:solidFill>
                  <a:srgbClr val="333399"/>
                </a:solidFill>
              </a:rPr>
              <a:t> </a:t>
            </a:r>
            <a:r>
              <a:rPr lang="zh-CN" altLang="pt-BR" b="1" i="0" dirty="0">
                <a:solidFill>
                  <a:srgbClr val="333399"/>
                </a:solidFill>
              </a:rPr>
              <a:t>和 </a:t>
            </a:r>
            <a:r>
              <a:rPr lang="en-US" altLang="zh-CN" dirty="0">
                <a:solidFill>
                  <a:srgbClr val="333399"/>
                </a:solidFill>
              </a:rPr>
              <a:t>C</a:t>
            </a:r>
            <a:r>
              <a:rPr lang="en-US" altLang="zh-CN" b="1" dirty="0">
                <a:solidFill>
                  <a:srgbClr val="333399"/>
                </a:solidFill>
              </a:rPr>
              <a:t>.</a:t>
            </a:r>
            <a:r>
              <a:rPr lang="en-US" altLang="zh-CN" dirty="0">
                <a:solidFill>
                  <a:srgbClr val="333399"/>
                </a:solidFill>
              </a:rPr>
              <a:t>num</a:t>
            </a:r>
            <a:r>
              <a:rPr lang="pt-BR" altLang="zh-CN" b="1" i="0" dirty="0">
                <a:solidFill>
                  <a:srgbClr val="333399"/>
                </a:solidFill>
              </a:rPr>
              <a:t> </a:t>
            </a:r>
            <a:r>
              <a:rPr lang="zh-CN" altLang="pt-BR" b="1" i="0" dirty="0">
                <a:solidFill>
                  <a:srgbClr val="333399"/>
                </a:solidFill>
              </a:rPr>
              <a:t>是综合属性值，而 </a:t>
            </a:r>
            <a:r>
              <a:rPr lang="pt-BR" altLang="zh-CN" dirty="0">
                <a:solidFill>
                  <a:srgbClr val="333399"/>
                </a:solidFill>
                <a:sym typeface="Symbol" pitchFamily="18" charset="2"/>
              </a:rPr>
              <a:t>B</a:t>
            </a:r>
            <a:r>
              <a:rPr lang="pt-BR" altLang="zh-CN" b="1" dirty="0">
                <a:solidFill>
                  <a:srgbClr val="333399"/>
                </a:solidFill>
                <a:sym typeface="Symbol" pitchFamily="18" charset="2"/>
              </a:rPr>
              <a:t>.</a:t>
            </a:r>
            <a:r>
              <a:rPr lang="pt-BR" altLang="zh-CN" dirty="0">
                <a:solidFill>
                  <a:srgbClr val="333399"/>
                </a:solidFill>
                <a:sym typeface="Symbol" pitchFamily="18" charset="2"/>
              </a:rPr>
              <a:t>in</a:t>
            </a:r>
            <a:r>
              <a:rPr lang="pt-BR" altLang="zh-CN" b="1" dirty="0">
                <a:solidFill>
                  <a:srgbClr val="333399"/>
                </a:solidFill>
                <a:sym typeface="Symbol" pitchFamily="18" charset="2"/>
              </a:rPr>
              <a:t>_</a:t>
            </a:r>
            <a:r>
              <a:rPr lang="pt-BR" altLang="zh-CN" dirty="0">
                <a:solidFill>
                  <a:srgbClr val="333399"/>
                </a:solidFill>
                <a:sym typeface="Symbol" pitchFamily="18" charset="2"/>
              </a:rPr>
              <a:t>num </a:t>
            </a:r>
            <a:r>
              <a:rPr lang="zh-CN" altLang="pt-BR" b="1" i="0" dirty="0">
                <a:solidFill>
                  <a:srgbClr val="333399"/>
                </a:solidFill>
              </a:rPr>
              <a:t>和 </a:t>
            </a:r>
            <a:r>
              <a:rPr lang="pt-BR" altLang="zh-CN" dirty="0">
                <a:solidFill>
                  <a:srgbClr val="333399"/>
                </a:solidFill>
                <a:sym typeface="Symbol" pitchFamily="18" charset="2"/>
              </a:rPr>
              <a:t>C</a:t>
            </a:r>
            <a:r>
              <a:rPr lang="pt-BR" altLang="zh-CN" b="1" dirty="0">
                <a:solidFill>
                  <a:srgbClr val="333399"/>
                </a:solidFill>
                <a:sym typeface="Symbol" pitchFamily="18" charset="2"/>
              </a:rPr>
              <a:t>.</a:t>
            </a:r>
            <a:r>
              <a:rPr lang="pt-BR" altLang="zh-CN" dirty="0">
                <a:solidFill>
                  <a:srgbClr val="333399"/>
                </a:solidFill>
                <a:sym typeface="Symbol" pitchFamily="18" charset="2"/>
              </a:rPr>
              <a:t>in</a:t>
            </a:r>
            <a:r>
              <a:rPr lang="pt-BR" altLang="zh-CN" b="1" dirty="0">
                <a:solidFill>
                  <a:srgbClr val="333399"/>
                </a:solidFill>
                <a:sym typeface="Symbol" pitchFamily="18" charset="2"/>
              </a:rPr>
              <a:t>_</a:t>
            </a:r>
            <a:r>
              <a:rPr lang="pt-BR" altLang="zh-CN" dirty="0">
                <a:solidFill>
                  <a:srgbClr val="333399"/>
                </a:solidFill>
                <a:sym typeface="Symbol" pitchFamily="18" charset="2"/>
              </a:rPr>
              <a:t>num </a:t>
            </a:r>
            <a:r>
              <a:rPr lang="zh-CN" altLang="pt-BR" b="1" i="0" dirty="0">
                <a:solidFill>
                  <a:srgbClr val="333399"/>
                </a:solidFill>
              </a:rPr>
              <a:t>是继承属性值 </a:t>
            </a:r>
            <a:endParaRPr lang="zh-CN" altLang="en-US" b="1" i="0" dirty="0">
              <a:solidFill>
                <a:srgbClr val="33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To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05876"/>
                                        </p:tgtEl>
                                        <p:attrNameLst>
                                          <p:attrName>style.visibility</p:attrName>
                                        </p:attrNameLst>
                                      </p:cBhvr>
                                      <p:to>
                                        <p:strVal val="visible"/>
                                      </p:to>
                                    </p:set>
                                    <p:animEffect transition="in" filter="slide(fromTop)">
                                      <p:cBhvr>
                                        <p:cTn id="12" dur="500"/>
                                        <p:tgtEl>
                                          <p:spTgt spid="5058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fade">
                                      <p:cBhvr>
                                        <p:cTn id="17" dur="20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505883"/>
                                        </p:tgtEl>
                                        <p:attrNameLst>
                                          <p:attrName>style.visibility</p:attrName>
                                        </p:attrNameLst>
                                      </p:cBhvr>
                                      <p:to>
                                        <p:strVal val="visible"/>
                                      </p:to>
                                    </p:set>
                                    <p:animEffect transition="in" filter="slide(fromTop)">
                                      <p:cBhvr>
                                        <p:cTn id="22" dur="500"/>
                                        <p:tgtEl>
                                          <p:spTgt spid="50588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76" grpId="0"/>
      <p:bldP spid="18437" grpId="0"/>
      <p:bldP spid="505883" grpId="0"/>
      <p:bldP spid="14" grpId="0"/>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26"/>
          <p:cNvSpPr txBox="1">
            <a:spLocks noChangeArrowheads="1"/>
          </p:cNvSpPr>
          <p:nvPr/>
        </p:nvSpPr>
        <p:spPr bwMode="auto">
          <a:xfrm>
            <a:off x="71406" y="142852"/>
            <a:ext cx="1873250" cy="6124754"/>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endParaRPr lang="en-US" altLang="zh-CN" sz="2000" dirty="0">
              <a:solidFill>
                <a:srgbClr val="333399"/>
              </a:solidFill>
              <a:ea typeface="华文行楷" pitchFamily="2" charset="-122"/>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a:solidFill>
                  <a:srgbClr val="333399"/>
                </a:solidFill>
                <a:sym typeface="Symbol" pitchFamily="18" charset="2"/>
              </a:rPr>
              <a:t>a</a:t>
            </a:r>
          </a:p>
          <a:p>
            <a:pPr algn="l">
              <a:buClrTx/>
            </a:pP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endParaRPr lang="en-US" altLang="zh-CN" sz="2000" dirty="0">
              <a:solidFill>
                <a:srgbClr val="333399"/>
              </a:solidFill>
              <a:sym typeface="Symbol" pitchFamily="18" charset="2"/>
            </a:endParaRPr>
          </a:p>
          <a:p>
            <a:pPr algn="l">
              <a:buClrTx/>
            </a:pP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endParaRPr lang="en-US" altLang="zh-CN" sz="2000" dirty="0">
              <a:solidFill>
                <a:srgbClr val="333399"/>
              </a:solidFill>
              <a:sym typeface="Symbol" pitchFamily="18" charset="2"/>
            </a:endParaRPr>
          </a:p>
          <a:p>
            <a:pPr algn="l">
              <a:buClrTx/>
            </a:pP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505883" name="Text Box 27"/>
          <p:cNvSpPr txBox="1">
            <a:spLocks noChangeArrowheads="1"/>
          </p:cNvSpPr>
          <p:nvPr/>
        </p:nvSpPr>
        <p:spPr bwMode="auto">
          <a:xfrm>
            <a:off x="1643042" y="144260"/>
            <a:ext cx="4071966" cy="6186309"/>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a:t>
            </a:r>
          </a:p>
          <a:p>
            <a:pPr algn="l">
              <a:buClrTx/>
            </a:pPr>
            <a:r>
              <a:rPr lang="pt-BR" altLang="zh-CN" sz="2000" dirty="0">
                <a:solidFill>
                  <a:srgbClr val="333399"/>
                </a:solidFill>
                <a:sym typeface="Symbol" pitchFamily="18" charset="2"/>
              </a:rPr>
              <a:t>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p>
          <a:p>
            <a:pPr algn="l">
              <a:buClrTx/>
            </a:pP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endParaRPr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a:t>
            </a:r>
            <a:endParaRPr lang="en-US" altLang="zh-CN" sz="2000" dirty="0">
              <a:solidFill>
                <a:srgbClr val="333399"/>
              </a:solidFill>
              <a:ea typeface="华文行楷" pitchFamily="2" charset="-122"/>
              <a:sym typeface="Symbol" pitchFamily="18" charset="2"/>
            </a:endParaRPr>
          </a:p>
          <a:p>
            <a:pPr algn="l"/>
            <a:endParaRPr lang="en-US" altLang="zh-CN" sz="2000" i="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a:t>
            </a:r>
          </a:p>
          <a:p>
            <a:pPr algn="l"/>
            <a:r>
              <a:rPr lang="en-US" altLang="zh-CN" sz="2000" dirty="0">
                <a:solidFill>
                  <a:srgbClr val="333399"/>
                </a:solidFill>
                <a:sym typeface="Symbol" pitchFamily="18" charset="2"/>
              </a:rPr>
              <a:t> B</a:t>
            </a:r>
            <a:r>
              <a:rPr lang="en-US" altLang="zh-CN" sz="2000" b="1" dirty="0">
                <a:solidFill>
                  <a:srgbClr val="333399"/>
                </a:solidFill>
                <a:sym typeface="Symbol" pitchFamily="18" charset="2"/>
              </a:rPr>
              <a:t>.</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endParaRPr lang="en-US" altLang="zh-CN" sz="2000" i="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-1</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endParaRPr lang="en-US" altLang="zh-CN" sz="2000" i="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p>
          <a:p>
            <a:pPr algn="l"/>
            <a:r>
              <a:rPr lang="en-US" altLang="zh-CN" sz="2000" dirty="0">
                <a:solidFill>
                  <a:srgbClr val="333399"/>
                </a:solidFill>
                <a:sym typeface="Symbol" pitchFamily="18" charset="2"/>
              </a:rPr>
              <a:t>C</a:t>
            </a:r>
            <a:r>
              <a:rPr lang="en-US" altLang="zh-CN" sz="2000" b="1" dirty="0">
                <a:solidFill>
                  <a:srgbClr val="333399"/>
                </a:solidFill>
                <a:sym typeface="Symbol" pitchFamily="18" charset="2"/>
              </a:rPr>
              <a:t>.</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endParaRPr lang="en-US" altLang="zh-CN" sz="2000" i="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num-1</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8" name="TextBox 7"/>
          <p:cNvSpPr txBox="1"/>
          <p:nvPr/>
        </p:nvSpPr>
        <p:spPr>
          <a:xfrm>
            <a:off x="6072198" y="428604"/>
            <a:ext cx="1285884" cy="461665"/>
          </a:xfrm>
          <a:prstGeom prst="rect">
            <a:avLst/>
          </a:prstGeom>
          <a:noFill/>
        </p:spPr>
        <p:txBody>
          <a:bodyPr wrap="square" rtlCol="0">
            <a:spAutoFit/>
          </a:bodyPr>
          <a:lstStyle/>
          <a:p>
            <a:r>
              <a:rPr lang="en-US" altLang="zh-CN" dirty="0"/>
              <a:t>S</a:t>
            </a:r>
            <a:endParaRPr lang="zh-CN" altLang="en-US" dirty="0"/>
          </a:p>
        </p:txBody>
      </p:sp>
      <p:cxnSp>
        <p:nvCxnSpPr>
          <p:cNvPr id="9" name="直接连接符 8"/>
          <p:cNvCxnSpPr>
            <a:stCxn id="8" idx="2"/>
          </p:cNvCxnSpPr>
          <p:nvPr/>
        </p:nvCxnSpPr>
        <p:spPr bwMode="auto">
          <a:xfrm rot="5400000">
            <a:off x="5893603" y="783112"/>
            <a:ext cx="714381" cy="928694"/>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0" name="TextBox 9"/>
          <p:cNvSpPr txBox="1"/>
          <p:nvPr/>
        </p:nvSpPr>
        <p:spPr>
          <a:xfrm>
            <a:off x="7358082" y="2928934"/>
            <a:ext cx="928694" cy="461665"/>
          </a:xfrm>
          <a:prstGeom prst="rect">
            <a:avLst/>
          </a:prstGeom>
          <a:noFill/>
        </p:spPr>
        <p:txBody>
          <a:bodyPr wrap="square" rtlCol="0">
            <a:spAutoFit/>
          </a:bodyPr>
          <a:lstStyle/>
          <a:p>
            <a:r>
              <a:rPr lang="en-US" altLang="zh-CN" dirty="0"/>
              <a:t>B</a:t>
            </a:r>
            <a:endParaRPr lang="zh-CN" altLang="en-US" dirty="0"/>
          </a:p>
        </p:txBody>
      </p:sp>
      <p:sp>
        <p:nvSpPr>
          <p:cNvPr id="11" name="TextBox 10"/>
          <p:cNvSpPr txBox="1"/>
          <p:nvPr/>
        </p:nvSpPr>
        <p:spPr>
          <a:xfrm>
            <a:off x="6286512" y="1604649"/>
            <a:ext cx="928694" cy="461665"/>
          </a:xfrm>
          <a:prstGeom prst="rect">
            <a:avLst/>
          </a:prstGeom>
          <a:noFill/>
        </p:spPr>
        <p:txBody>
          <a:bodyPr wrap="square" rtlCol="0">
            <a:spAutoFit/>
          </a:bodyPr>
          <a:lstStyle/>
          <a:p>
            <a:r>
              <a:rPr lang="en-US" altLang="zh-CN" dirty="0"/>
              <a:t>B</a:t>
            </a:r>
            <a:endParaRPr lang="zh-CN" altLang="en-US" dirty="0"/>
          </a:p>
        </p:txBody>
      </p:sp>
      <p:sp>
        <p:nvSpPr>
          <p:cNvPr id="12" name="TextBox 11"/>
          <p:cNvSpPr txBox="1"/>
          <p:nvPr/>
        </p:nvSpPr>
        <p:spPr>
          <a:xfrm>
            <a:off x="7643834" y="1538574"/>
            <a:ext cx="428628" cy="461665"/>
          </a:xfrm>
          <a:prstGeom prst="rect">
            <a:avLst/>
          </a:prstGeom>
          <a:noFill/>
        </p:spPr>
        <p:txBody>
          <a:bodyPr wrap="square" rtlCol="0">
            <a:spAutoFit/>
          </a:bodyPr>
          <a:lstStyle/>
          <a:p>
            <a:r>
              <a:rPr lang="en-US" altLang="zh-CN" dirty="0"/>
              <a:t>C</a:t>
            </a:r>
            <a:endParaRPr lang="zh-CN" altLang="en-US" dirty="0"/>
          </a:p>
        </p:txBody>
      </p:sp>
      <p:cxnSp>
        <p:nvCxnSpPr>
          <p:cNvPr id="15" name="直接连接符 14"/>
          <p:cNvCxnSpPr>
            <a:stCxn id="8" idx="2"/>
            <a:endCxn id="11" idx="0"/>
          </p:cNvCxnSpPr>
          <p:nvPr/>
        </p:nvCxnSpPr>
        <p:spPr bwMode="auto">
          <a:xfrm rot="16200000" flipH="1">
            <a:off x="6375809" y="1229599"/>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17" name="直接连接符 16"/>
          <p:cNvCxnSpPr>
            <a:stCxn id="8" idx="2"/>
          </p:cNvCxnSpPr>
          <p:nvPr/>
        </p:nvCxnSpPr>
        <p:spPr bwMode="auto">
          <a:xfrm rot="16200000" flipH="1">
            <a:off x="6929455" y="675954"/>
            <a:ext cx="642943" cy="107157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8" name="TextBox 17"/>
          <p:cNvSpPr txBox="1"/>
          <p:nvPr/>
        </p:nvSpPr>
        <p:spPr>
          <a:xfrm>
            <a:off x="7750990" y="2928934"/>
            <a:ext cx="1143008" cy="461665"/>
          </a:xfrm>
          <a:prstGeom prst="rect">
            <a:avLst/>
          </a:prstGeom>
          <a:noFill/>
        </p:spPr>
        <p:txBody>
          <a:bodyPr wrap="square" rtlCol="0">
            <a:spAutoFit/>
          </a:bodyPr>
          <a:lstStyle/>
          <a:p>
            <a:r>
              <a:rPr lang="en-US" altLang="zh-CN" dirty="0"/>
              <a:t>.num</a:t>
            </a:r>
            <a:endParaRPr lang="zh-CN" altLang="en-US" dirty="0"/>
          </a:p>
        </p:txBody>
      </p:sp>
      <p:sp>
        <p:nvSpPr>
          <p:cNvPr id="19" name="TextBox 18"/>
          <p:cNvSpPr txBox="1"/>
          <p:nvPr/>
        </p:nvSpPr>
        <p:spPr>
          <a:xfrm>
            <a:off x="6643702" y="1571611"/>
            <a:ext cx="1143008" cy="461665"/>
          </a:xfrm>
          <a:prstGeom prst="rect">
            <a:avLst/>
          </a:prstGeom>
          <a:noFill/>
        </p:spPr>
        <p:txBody>
          <a:bodyPr wrap="square" rtlCol="0">
            <a:spAutoFit/>
          </a:bodyPr>
          <a:lstStyle/>
          <a:p>
            <a:r>
              <a:rPr lang="en-US" altLang="zh-CN" dirty="0"/>
              <a:t>.num</a:t>
            </a:r>
            <a:endParaRPr lang="zh-CN" altLang="en-US" dirty="0"/>
          </a:p>
        </p:txBody>
      </p:sp>
      <p:sp>
        <p:nvSpPr>
          <p:cNvPr id="20" name="矩形 19"/>
          <p:cNvSpPr/>
          <p:nvPr/>
        </p:nvSpPr>
        <p:spPr>
          <a:xfrm>
            <a:off x="6894188" y="428604"/>
            <a:ext cx="1558440" cy="400110"/>
          </a:xfrm>
          <a:prstGeom prst="rect">
            <a:avLst/>
          </a:prstGeom>
        </p:spPr>
        <p:txBody>
          <a:bodyPr wrap="none">
            <a:spAutoFit/>
          </a:bodyPr>
          <a:lstStyle/>
          <a:p>
            <a:r>
              <a:rPr lang="en-US" altLang="zh-CN" sz="2000" dirty="0">
                <a:solidFill>
                  <a:srgbClr val="333399"/>
                </a:solidFill>
              </a:rPr>
              <a:t>print(</a:t>
            </a:r>
            <a:r>
              <a:rPr lang="zh-CN" altLang="en-US" sz="2000" dirty="0">
                <a:solidFill>
                  <a:srgbClr val="333399"/>
                </a:solidFill>
              </a:rPr>
              <a:t>         </a:t>
            </a:r>
            <a:r>
              <a:rPr lang="en-US" altLang="zh-CN" sz="2000" dirty="0">
                <a:solidFill>
                  <a:srgbClr val="333399"/>
                </a:solidFill>
              </a:rPr>
              <a:t>) </a:t>
            </a:r>
            <a:endParaRPr lang="zh-CN" altLang="en-US" dirty="0"/>
          </a:p>
        </p:txBody>
      </p:sp>
      <p:sp>
        <p:nvSpPr>
          <p:cNvPr id="21" name="TextBox 20"/>
          <p:cNvSpPr txBox="1"/>
          <p:nvPr/>
        </p:nvSpPr>
        <p:spPr>
          <a:xfrm>
            <a:off x="6893734" y="3643314"/>
            <a:ext cx="928694" cy="461665"/>
          </a:xfrm>
          <a:prstGeom prst="rect">
            <a:avLst/>
          </a:prstGeom>
          <a:noFill/>
        </p:spPr>
        <p:txBody>
          <a:bodyPr wrap="square" rtlCol="0">
            <a:spAutoFit/>
          </a:bodyPr>
          <a:lstStyle/>
          <a:p>
            <a:r>
              <a:rPr lang="en-US" altLang="zh-CN" dirty="0"/>
              <a:t>B</a:t>
            </a:r>
            <a:r>
              <a:rPr lang="en-US" altLang="zh-CN" baseline="-25000" dirty="0"/>
              <a:t>1</a:t>
            </a:r>
            <a:endParaRPr lang="zh-CN" altLang="en-US" baseline="-25000" dirty="0"/>
          </a:p>
        </p:txBody>
      </p:sp>
      <p:sp>
        <p:nvSpPr>
          <p:cNvPr id="22" name="TextBox 21"/>
          <p:cNvSpPr txBox="1"/>
          <p:nvPr/>
        </p:nvSpPr>
        <p:spPr>
          <a:xfrm>
            <a:off x="8536808" y="3604913"/>
            <a:ext cx="428628" cy="461665"/>
          </a:xfrm>
          <a:prstGeom prst="rect">
            <a:avLst/>
          </a:prstGeom>
          <a:noFill/>
        </p:spPr>
        <p:txBody>
          <a:bodyPr wrap="square" rtlCol="0">
            <a:spAutoFit/>
          </a:bodyPr>
          <a:lstStyle/>
          <a:p>
            <a:r>
              <a:rPr lang="en-US" altLang="zh-CN" dirty="0"/>
              <a:t>b</a:t>
            </a:r>
            <a:endParaRPr lang="zh-CN" altLang="en-US" dirty="0"/>
          </a:p>
        </p:txBody>
      </p:sp>
      <p:cxnSp>
        <p:nvCxnSpPr>
          <p:cNvPr id="23" name="直接连接符 22"/>
          <p:cNvCxnSpPr>
            <a:endCxn id="21" idx="0"/>
          </p:cNvCxnSpPr>
          <p:nvPr/>
        </p:nvCxnSpPr>
        <p:spPr bwMode="auto">
          <a:xfrm rot="10800000" flipV="1">
            <a:off x="7358082" y="3286122"/>
            <a:ext cx="464353" cy="35719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4" name="TextBox 23"/>
          <p:cNvSpPr txBox="1"/>
          <p:nvPr/>
        </p:nvSpPr>
        <p:spPr>
          <a:xfrm>
            <a:off x="7322362" y="3643314"/>
            <a:ext cx="1143008" cy="461665"/>
          </a:xfrm>
          <a:prstGeom prst="rect">
            <a:avLst/>
          </a:prstGeom>
          <a:noFill/>
        </p:spPr>
        <p:txBody>
          <a:bodyPr wrap="square" rtlCol="0">
            <a:spAutoFit/>
          </a:bodyPr>
          <a:lstStyle/>
          <a:p>
            <a:r>
              <a:rPr lang="en-US" altLang="zh-CN" dirty="0"/>
              <a:t>.num</a:t>
            </a:r>
            <a:endParaRPr lang="zh-CN" altLang="en-US" dirty="0"/>
          </a:p>
        </p:txBody>
      </p:sp>
      <p:cxnSp>
        <p:nvCxnSpPr>
          <p:cNvPr id="25" name="直接连接符 24"/>
          <p:cNvCxnSpPr/>
          <p:nvPr/>
        </p:nvCxnSpPr>
        <p:spPr bwMode="auto">
          <a:xfrm>
            <a:off x="7858148" y="3357562"/>
            <a:ext cx="750098" cy="39022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6" name="TextBox 25"/>
          <p:cNvSpPr txBox="1"/>
          <p:nvPr/>
        </p:nvSpPr>
        <p:spPr>
          <a:xfrm>
            <a:off x="4929190" y="1571612"/>
            <a:ext cx="928694" cy="461665"/>
          </a:xfrm>
          <a:prstGeom prst="rect">
            <a:avLst/>
          </a:prstGeom>
          <a:noFill/>
        </p:spPr>
        <p:txBody>
          <a:bodyPr wrap="square" rtlCol="0">
            <a:spAutoFit/>
          </a:bodyPr>
          <a:lstStyle/>
          <a:p>
            <a:r>
              <a:rPr lang="en-US" altLang="zh-CN" dirty="0"/>
              <a:t>A</a:t>
            </a:r>
            <a:endParaRPr lang="zh-CN" altLang="en-US" dirty="0"/>
          </a:p>
        </p:txBody>
      </p:sp>
      <p:sp>
        <p:nvSpPr>
          <p:cNvPr id="27" name="TextBox 26"/>
          <p:cNvSpPr txBox="1"/>
          <p:nvPr/>
        </p:nvSpPr>
        <p:spPr>
          <a:xfrm>
            <a:off x="5286380" y="1571612"/>
            <a:ext cx="1143008" cy="461665"/>
          </a:xfrm>
          <a:prstGeom prst="rect">
            <a:avLst/>
          </a:prstGeom>
          <a:noFill/>
        </p:spPr>
        <p:txBody>
          <a:bodyPr wrap="square" rtlCol="0">
            <a:spAutoFit/>
          </a:bodyPr>
          <a:lstStyle/>
          <a:p>
            <a:r>
              <a:rPr lang="en-US" altLang="zh-CN" dirty="0"/>
              <a:t>.num</a:t>
            </a:r>
            <a:endParaRPr lang="zh-CN" altLang="en-US" dirty="0"/>
          </a:p>
        </p:txBody>
      </p:sp>
      <p:sp>
        <p:nvSpPr>
          <p:cNvPr id="28" name="TextBox 27"/>
          <p:cNvSpPr txBox="1"/>
          <p:nvPr/>
        </p:nvSpPr>
        <p:spPr>
          <a:xfrm>
            <a:off x="7215206" y="5039037"/>
            <a:ext cx="928694" cy="461665"/>
          </a:xfrm>
          <a:prstGeom prst="rect">
            <a:avLst/>
          </a:prstGeom>
          <a:noFill/>
        </p:spPr>
        <p:txBody>
          <a:bodyPr wrap="square" rtlCol="0">
            <a:spAutoFit/>
          </a:bodyPr>
          <a:lstStyle/>
          <a:p>
            <a:r>
              <a:rPr lang="en-US" altLang="zh-CN" dirty="0"/>
              <a:t>B</a:t>
            </a:r>
            <a:endParaRPr lang="zh-CN" altLang="en-US" dirty="0"/>
          </a:p>
        </p:txBody>
      </p:sp>
      <p:sp>
        <p:nvSpPr>
          <p:cNvPr id="29" name="TextBox 28"/>
          <p:cNvSpPr txBox="1"/>
          <p:nvPr/>
        </p:nvSpPr>
        <p:spPr>
          <a:xfrm>
            <a:off x="7572396" y="5039037"/>
            <a:ext cx="1143008" cy="461665"/>
          </a:xfrm>
          <a:prstGeom prst="rect">
            <a:avLst/>
          </a:prstGeom>
          <a:noFill/>
        </p:spPr>
        <p:txBody>
          <a:bodyPr wrap="square" rtlCol="0">
            <a:spAutoFit/>
          </a:bodyPr>
          <a:lstStyle/>
          <a:p>
            <a:r>
              <a:rPr lang="en-US" altLang="zh-CN" dirty="0"/>
              <a:t>.num</a:t>
            </a:r>
            <a:endParaRPr lang="zh-CN" altLang="en-US" dirty="0"/>
          </a:p>
        </p:txBody>
      </p:sp>
      <p:sp>
        <p:nvSpPr>
          <p:cNvPr id="30" name="TextBox 29"/>
          <p:cNvSpPr txBox="1"/>
          <p:nvPr/>
        </p:nvSpPr>
        <p:spPr>
          <a:xfrm>
            <a:off x="6715140" y="5539103"/>
            <a:ext cx="928694" cy="461665"/>
          </a:xfrm>
          <a:prstGeom prst="rect">
            <a:avLst/>
          </a:prstGeom>
          <a:noFill/>
        </p:spPr>
        <p:txBody>
          <a:bodyPr wrap="square" rtlCol="0">
            <a:spAutoFit/>
          </a:bodyPr>
          <a:lstStyle/>
          <a:p>
            <a:r>
              <a:rPr lang="en-US" altLang="zh-CN" dirty="0"/>
              <a:t>b</a:t>
            </a:r>
            <a:endParaRPr lang="zh-CN" altLang="en-US" baseline="-25000" dirty="0"/>
          </a:p>
        </p:txBody>
      </p:sp>
      <p:cxnSp>
        <p:nvCxnSpPr>
          <p:cNvPr id="31" name="直接连接符 30"/>
          <p:cNvCxnSpPr/>
          <p:nvPr/>
        </p:nvCxnSpPr>
        <p:spPr bwMode="auto">
          <a:xfrm rot="10800000" flipV="1">
            <a:off x="7286644" y="5396225"/>
            <a:ext cx="357192" cy="285753"/>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32" name="直接连接符 31"/>
          <p:cNvCxnSpPr/>
          <p:nvPr/>
        </p:nvCxnSpPr>
        <p:spPr>
          <a:xfrm rot="16200000" flipH="1">
            <a:off x="1750199" y="3250429"/>
            <a:ext cx="6572296" cy="7143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715272" y="1538575"/>
            <a:ext cx="1143008" cy="461665"/>
          </a:xfrm>
          <a:prstGeom prst="rect">
            <a:avLst/>
          </a:prstGeom>
          <a:noFill/>
        </p:spPr>
        <p:txBody>
          <a:bodyPr wrap="square" rtlCol="0">
            <a:spAutoFit/>
          </a:bodyPr>
          <a:lstStyle/>
          <a:p>
            <a:r>
              <a:rPr lang="en-US" altLang="zh-CN" dirty="0"/>
              <a:t>.num</a:t>
            </a:r>
            <a:endParaRPr lang="zh-CN" altLang="en-US" dirty="0"/>
          </a:p>
        </p:txBody>
      </p:sp>
      <p:sp>
        <p:nvSpPr>
          <p:cNvPr id="34" name="TextBox 33"/>
          <p:cNvSpPr txBox="1"/>
          <p:nvPr/>
        </p:nvSpPr>
        <p:spPr>
          <a:xfrm>
            <a:off x="7500958" y="1928802"/>
            <a:ext cx="1571636" cy="461665"/>
          </a:xfrm>
          <a:prstGeom prst="rect">
            <a:avLst/>
          </a:prstGeom>
          <a:noFill/>
        </p:spPr>
        <p:txBody>
          <a:bodyPr wrap="square" rtlCol="0">
            <a:spAutoFit/>
          </a:bodyPr>
          <a:lstStyle/>
          <a:p>
            <a:r>
              <a:rPr lang="en-US" altLang="zh-CN" dirty="0" err="1"/>
              <a:t>C.in_num</a:t>
            </a:r>
            <a:endParaRPr lang="zh-CN" altLang="en-US" dirty="0"/>
          </a:p>
        </p:txBody>
      </p:sp>
      <p:sp>
        <p:nvSpPr>
          <p:cNvPr id="35" name="TextBox 34"/>
          <p:cNvSpPr txBox="1"/>
          <p:nvPr/>
        </p:nvSpPr>
        <p:spPr>
          <a:xfrm>
            <a:off x="5857884" y="1928802"/>
            <a:ext cx="1571636" cy="461665"/>
          </a:xfrm>
          <a:prstGeom prst="rect">
            <a:avLst/>
          </a:prstGeom>
          <a:noFill/>
        </p:spPr>
        <p:txBody>
          <a:bodyPr wrap="square" rtlCol="0">
            <a:spAutoFit/>
          </a:bodyPr>
          <a:lstStyle/>
          <a:p>
            <a:r>
              <a:rPr lang="en-US" altLang="zh-CN" dirty="0" err="1"/>
              <a:t>B.in_num</a:t>
            </a:r>
            <a:endParaRPr lang="zh-CN" altLang="en-US" dirty="0"/>
          </a:p>
        </p:txBody>
      </p:sp>
      <p:sp>
        <p:nvSpPr>
          <p:cNvPr id="36" name="TextBox 35"/>
          <p:cNvSpPr txBox="1"/>
          <p:nvPr/>
        </p:nvSpPr>
        <p:spPr>
          <a:xfrm>
            <a:off x="5500694" y="3643314"/>
            <a:ext cx="500066" cy="461665"/>
          </a:xfrm>
          <a:prstGeom prst="rect">
            <a:avLst/>
          </a:prstGeom>
          <a:noFill/>
        </p:spPr>
        <p:txBody>
          <a:bodyPr wrap="square" rtlCol="0">
            <a:spAutoFit/>
          </a:bodyPr>
          <a:lstStyle/>
          <a:p>
            <a:r>
              <a:rPr lang="en-US" altLang="zh-CN" dirty="0"/>
              <a:t>B</a:t>
            </a:r>
            <a:r>
              <a:rPr lang="en-US" altLang="zh-CN" baseline="-25000" dirty="0"/>
              <a:t>1</a:t>
            </a:r>
            <a:endParaRPr lang="zh-CN" altLang="en-US" baseline="-25000" dirty="0"/>
          </a:p>
        </p:txBody>
      </p:sp>
      <p:sp>
        <p:nvSpPr>
          <p:cNvPr id="37" name="TextBox 36"/>
          <p:cNvSpPr txBox="1"/>
          <p:nvPr/>
        </p:nvSpPr>
        <p:spPr>
          <a:xfrm>
            <a:off x="5643570" y="3643314"/>
            <a:ext cx="1571636"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38" name="TextBox 37"/>
          <p:cNvSpPr txBox="1"/>
          <p:nvPr/>
        </p:nvSpPr>
        <p:spPr>
          <a:xfrm>
            <a:off x="5786446" y="5000636"/>
            <a:ext cx="428628" cy="461665"/>
          </a:xfrm>
          <a:prstGeom prst="rect">
            <a:avLst/>
          </a:prstGeom>
          <a:noFill/>
        </p:spPr>
        <p:txBody>
          <a:bodyPr wrap="square" rtlCol="0">
            <a:spAutoFit/>
          </a:bodyPr>
          <a:lstStyle/>
          <a:p>
            <a:r>
              <a:rPr lang="en-US" altLang="zh-CN" dirty="0"/>
              <a:t>B</a:t>
            </a:r>
            <a:endParaRPr lang="zh-CN" altLang="en-US" baseline="-25000" dirty="0"/>
          </a:p>
        </p:txBody>
      </p:sp>
      <p:sp>
        <p:nvSpPr>
          <p:cNvPr id="39" name="TextBox 38"/>
          <p:cNvSpPr txBox="1"/>
          <p:nvPr/>
        </p:nvSpPr>
        <p:spPr>
          <a:xfrm>
            <a:off x="5857884" y="5000636"/>
            <a:ext cx="1571636"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40" name="TextBox 39"/>
          <p:cNvSpPr txBox="1"/>
          <p:nvPr/>
        </p:nvSpPr>
        <p:spPr>
          <a:xfrm>
            <a:off x="5857884" y="3000372"/>
            <a:ext cx="428628" cy="461665"/>
          </a:xfrm>
          <a:prstGeom prst="rect">
            <a:avLst/>
          </a:prstGeom>
          <a:noFill/>
        </p:spPr>
        <p:txBody>
          <a:bodyPr wrap="square" rtlCol="0">
            <a:spAutoFit/>
          </a:bodyPr>
          <a:lstStyle/>
          <a:p>
            <a:r>
              <a:rPr lang="en-US" altLang="zh-CN" dirty="0"/>
              <a:t>B</a:t>
            </a:r>
            <a:endParaRPr lang="zh-CN" altLang="en-US" baseline="-25000" dirty="0"/>
          </a:p>
        </p:txBody>
      </p:sp>
      <p:sp>
        <p:nvSpPr>
          <p:cNvPr id="41" name="TextBox 40"/>
          <p:cNvSpPr txBox="1"/>
          <p:nvPr/>
        </p:nvSpPr>
        <p:spPr>
          <a:xfrm>
            <a:off x="5929322" y="3000372"/>
            <a:ext cx="1571636"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fade">
                                      <p:cBhvr>
                                        <p:cTn id="7" dur="2000"/>
                                        <p:tgtEl>
                                          <p:spTgt spid="184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505883"/>
                                        </p:tgtEl>
                                        <p:attrNameLst>
                                          <p:attrName>style.visibility</p:attrName>
                                        </p:attrNameLst>
                                      </p:cBhvr>
                                      <p:to>
                                        <p:strVal val="visible"/>
                                      </p:to>
                                    </p:set>
                                    <p:animEffect transition="in" filter="slide(fromTop)">
                                      <p:cBhvr>
                                        <p:cTn id="12" dur="500"/>
                                        <p:tgtEl>
                                          <p:spTgt spid="5058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20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20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20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20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0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20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0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20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20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20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20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2000"/>
                                        <p:tgtEl>
                                          <p:spTgt spid="10"/>
                                        </p:tgtEl>
                                      </p:cBhvr>
                                    </p:animEffect>
                                  </p:childTnLst>
                                </p:cTn>
                              </p:par>
                              <p:par>
                                <p:cTn id="67" presetID="10"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20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2000"/>
                                        <p:tgtEl>
                                          <p:spTgt spid="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2000"/>
                                        <p:tgtEl>
                                          <p:spTgt spid="22"/>
                                        </p:tgtEl>
                                      </p:cBhvr>
                                    </p:animEffect>
                                  </p:childTnLst>
                                </p:cTn>
                              </p:par>
                              <p:par>
                                <p:cTn id="76" presetID="10"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20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2000"/>
                                        <p:tgtEl>
                                          <p:spTgt spid="1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2000"/>
                                        <p:tgtEl>
                                          <p:spTgt spid="2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fade">
                                      <p:cBhvr>
                                        <p:cTn id="89" dur="2000"/>
                                        <p:tgtEl>
                                          <p:spTgt spid="3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2000"/>
                                        <p:tgtEl>
                                          <p:spTgt spid="3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2000"/>
                                        <p:tgtEl>
                                          <p:spTgt spid="4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2000"/>
                                        <p:tgtEl>
                                          <p:spTgt spid="4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2000"/>
                                        <p:tgtEl>
                                          <p:spTgt spid="28"/>
                                        </p:tgtEl>
                                      </p:cBhvr>
                                    </p:animEffect>
                                  </p:childTnLst>
                                </p:cTn>
                              </p:par>
                              <p:par>
                                <p:cTn id="104" presetID="10" presetClass="entr" presetSubtype="0" fill="hold"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2000"/>
                                        <p:tgtEl>
                                          <p:spTgt spid="3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fade">
                                      <p:cBhvr>
                                        <p:cTn id="109" dur="2000"/>
                                        <p:tgtEl>
                                          <p:spTgt spid="3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fade">
                                      <p:cBhvr>
                                        <p:cTn id="114" dur="2000"/>
                                        <p:tgtEl>
                                          <p:spTgt spid="29"/>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20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505883" grpId="0"/>
      <p:bldP spid="8" grpId="0"/>
      <p:bldP spid="10" grpId="0"/>
      <p:bldP spid="11" grpId="0"/>
      <p:bldP spid="12" grpId="0"/>
      <p:bldP spid="18" grpId="0"/>
      <p:bldP spid="19" grpId="0"/>
      <p:bldP spid="20" grpId="0"/>
      <p:bldP spid="21" grpId="0"/>
      <p:bldP spid="22" grpId="0"/>
      <p:bldP spid="24" grpId="0"/>
      <p:bldP spid="26" grpId="0"/>
      <p:bldP spid="27" grpId="0"/>
      <p:bldP spid="28" grpId="0"/>
      <p:bldP spid="29" grpId="0"/>
      <p:bldP spid="30" grpId="0"/>
      <p:bldP spid="33" grpId="0"/>
      <p:bldP spid="34" grpId="0"/>
      <p:bldP spid="35" grpId="0"/>
      <p:bldP spid="36" grpId="0"/>
      <p:bldP spid="37" grpId="0"/>
      <p:bldP spid="38" grpId="0"/>
      <p:bldP spid="39" grpId="0"/>
      <p:bldP spid="40" grpId="0"/>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80"/>
          <p:cNvSpPr txBox="1">
            <a:spLocks noChangeArrowheads="1"/>
          </p:cNvSpPr>
          <p:nvPr/>
        </p:nvSpPr>
        <p:spPr bwMode="auto">
          <a:xfrm>
            <a:off x="71406" y="43741"/>
            <a:ext cx="8929718" cy="1384995"/>
          </a:xfrm>
          <a:prstGeom prst="rect">
            <a:avLst/>
          </a:prstGeom>
          <a:noFill/>
          <a:ln w="9525">
            <a:noFill/>
            <a:miter lim="800000"/>
            <a:headEnd/>
            <a:tailEnd/>
          </a:ln>
        </p:spPr>
        <p:txBody>
          <a:bodyPr wrap="square">
            <a:spAutoFit/>
          </a:bodyPr>
          <a:lstStyle/>
          <a:p>
            <a:pPr algn="l">
              <a:buClrTx/>
              <a:buFont typeface="Wingdings" pitchFamily="2" charset="2"/>
              <a:buChar char="²"/>
            </a:pPr>
            <a:r>
              <a:rPr lang="zh-CN" altLang="en-US" sz="2800" b="1" i="0" dirty="0"/>
              <a:t>继承属性代表自上而下传递的信息，使得属性之间的依赖关系变得复杂了，这时如何进行语义计算呢？我们介绍一种一般性的方法：</a:t>
            </a:r>
            <a:endParaRPr lang="zh-CN" altLang="en-US" sz="3200" b="1" i="0" dirty="0"/>
          </a:p>
        </p:txBody>
      </p:sp>
      <p:sp>
        <p:nvSpPr>
          <p:cNvPr id="7" name="Text Box 96"/>
          <p:cNvSpPr txBox="1">
            <a:spLocks noChangeArrowheads="1"/>
          </p:cNvSpPr>
          <p:nvPr/>
        </p:nvSpPr>
        <p:spPr bwMode="auto">
          <a:xfrm>
            <a:off x="0" y="1428736"/>
            <a:ext cx="8070850" cy="954107"/>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2800" b="1" i="0" dirty="0">
                <a:latin typeface="楷体_GB2312" pitchFamily="49" charset="-122"/>
              </a:rPr>
              <a:t> </a:t>
            </a:r>
            <a:r>
              <a:rPr lang="zh-CN" altLang="en-US" sz="2800" b="1" i="0" dirty="0">
                <a:latin typeface="楷体_GB2312" pitchFamily="49" charset="-122"/>
              </a:rPr>
              <a:t>基于</a:t>
            </a:r>
            <a:r>
              <a:rPr lang="zh-CN" altLang="en-US" sz="2800" b="1" i="0" dirty="0">
                <a:latin typeface="Times New Roman" pitchFamily="18" charset="0"/>
              </a:rPr>
              <a:t>树遍历方法</a:t>
            </a:r>
            <a:r>
              <a:rPr lang="zh-CN" altLang="en-US" sz="2800" b="1" i="0" dirty="0">
                <a:latin typeface="楷体_GB2312" pitchFamily="49" charset="-122"/>
              </a:rPr>
              <a:t>的语义计算</a:t>
            </a:r>
            <a:endParaRPr lang="en-US" altLang="zh-CN" sz="2800" b="1" i="0" dirty="0">
              <a:latin typeface="楷体_GB2312" pitchFamily="49" charset="-122"/>
            </a:endParaRPr>
          </a:p>
          <a:p>
            <a:pPr algn="l">
              <a:buClrTx/>
            </a:pPr>
            <a:r>
              <a:rPr lang="en-US" altLang="zh-CN" sz="2800" b="1" i="0" dirty="0">
                <a:solidFill>
                  <a:srgbClr val="333399"/>
                </a:solidFill>
                <a:latin typeface="楷体_GB2312" pitchFamily="49" charset="-122"/>
              </a:rPr>
              <a:t>1.</a:t>
            </a:r>
            <a:r>
              <a:rPr lang="zh-CN" altLang="en-US" sz="2800" b="1" i="0" dirty="0">
                <a:solidFill>
                  <a:srgbClr val="333399"/>
                </a:solidFill>
                <a:latin typeface="楷体_GB2312" pitchFamily="49" charset="-122"/>
              </a:rPr>
              <a:t>构造待标注的语法树</a:t>
            </a:r>
          </a:p>
        </p:txBody>
      </p:sp>
      <p:sp>
        <p:nvSpPr>
          <p:cNvPr id="4" name="Text Box 80"/>
          <p:cNvSpPr txBox="1">
            <a:spLocks noChangeArrowheads="1"/>
          </p:cNvSpPr>
          <p:nvPr/>
        </p:nvSpPr>
        <p:spPr bwMode="auto">
          <a:xfrm>
            <a:off x="-32" y="2778124"/>
            <a:ext cx="7643866" cy="584775"/>
          </a:xfrm>
          <a:prstGeom prst="rect">
            <a:avLst/>
          </a:prstGeom>
          <a:noFill/>
          <a:ln w="9525">
            <a:noFill/>
            <a:miter lim="800000"/>
            <a:headEnd/>
            <a:tailEnd/>
          </a:ln>
        </p:spPr>
        <p:txBody>
          <a:bodyPr wrap="square">
            <a:spAutoFit/>
          </a:bodyPr>
          <a:lstStyle/>
          <a:p>
            <a:pPr algn="l">
              <a:buClrTx/>
              <a:buFont typeface="Wingdings" pitchFamily="2" charset="2"/>
              <a:buChar char="²"/>
            </a:pPr>
            <a:r>
              <a:rPr lang="zh-CN" altLang="en-US" sz="3200" b="1" i="0" dirty="0"/>
              <a:t>构造符号串</a:t>
            </a:r>
            <a:r>
              <a:rPr lang="en-US" altLang="zh-CN" sz="3200" b="1" i="0" dirty="0" err="1"/>
              <a:t>aaabbbccc</a:t>
            </a:r>
            <a:r>
              <a:rPr lang="zh-CN" altLang="en-US" sz="3200" b="1" i="0" dirty="0"/>
              <a:t>的待标注语法树</a:t>
            </a:r>
          </a:p>
        </p:txBody>
      </p:sp>
      <p:graphicFrame>
        <p:nvGraphicFramePr>
          <p:cNvPr id="5" name="Object 179"/>
          <p:cNvGraphicFramePr>
            <a:graphicFrameLocks noChangeAspect="1"/>
          </p:cNvGraphicFramePr>
          <p:nvPr>
            <p:extLst>
              <p:ext uri="{D42A27DB-BD31-4B8C-83A1-F6EECF244321}">
                <p14:modId xmlns:p14="http://schemas.microsoft.com/office/powerpoint/2010/main" val="1251923628"/>
              </p:ext>
            </p:extLst>
          </p:nvPr>
        </p:nvGraphicFramePr>
        <p:xfrm>
          <a:off x="-142908" y="3599233"/>
          <a:ext cx="9141176" cy="3330229"/>
        </p:xfrm>
        <a:graphic>
          <a:graphicData uri="http://schemas.openxmlformats.org/presentationml/2006/ole">
            <mc:AlternateContent xmlns:mc="http://schemas.openxmlformats.org/markup-compatibility/2006">
              <mc:Choice xmlns:v="urn:schemas-microsoft-com:vml" Requires="v">
                <p:oleObj name="Visio" r:id="rId2" imgW="5185890" imgH="1828800" progId="Visio.Drawing.11">
                  <p:embed/>
                </p:oleObj>
              </mc:Choice>
              <mc:Fallback>
                <p:oleObj name="Visio" r:id="rId2" imgW="5185890"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08" y="3599233"/>
                        <a:ext cx="9141176" cy="3330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0200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6"/>
          <p:cNvSpPr txBox="1">
            <a:spLocks noChangeArrowheads="1"/>
          </p:cNvSpPr>
          <p:nvPr/>
        </p:nvSpPr>
        <p:spPr bwMode="auto">
          <a:xfrm>
            <a:off x="0" y="0"/>
            <a:ext cx="9001156" cy="523220"/>
          </a:xfrm>
          <a:prstGeom prst="rect">
            <a:avLst/>
          </a:prstGeom>
          <a:noFill/>
          <a:ln w="9525">
            <a:noFill/>
            <a:miter lim="800000"/>
            <a:headEnd/>
            <a:tailEnd/>
          </a:ln>
        </p:spPr>
        <p:txBody>
          <a:bodyPr wrap="square">
            <a:spAutoFit/>
          </a:bodyPr>
          <a:lstStyle/>
          <a:p>
            <a:pPr algn="l">
              <a:buClrTx/>
            </a:pPr>
            <a:r>
              <a:rPr lang="en-US" altLang="zh-CN" sz="2800" b="1" i="0" dirty="0">
                <a:solidFill>
                  <a:srgbClr val="333399"/>
                </a:solidFill>
                <a:latin typeface="楷体_GB2312" pitchFamily="49" charset="-122"/>
              </a:rPr>
              <a:t>2.</a:t>
            </a:r>
            <a:r>
              <a:rPr lang="zh-CN" altLang="en-US" sz="2800" b="1" i="0" dirty="0"/>
              <a:t>从</a:t>
            </a:r>
            <a:r>
              <a:rPr lang="zh-CN" altLang="en-US" sz="2800" b="1" i="0" dirty="0">
                <a:solidFill>
                  <a:srgbClr val="FF0000"/>
                </a:solidFill>
              </a:rPr>
              <a:t>语义动作</a:t>
            </a:r>
            <a:r>
              <a:rPr lang="zh-CN" altLang="en-US" sz="2800" b="1" i="0" dirty="0"/>
              <a:t>中发掘</a:t>
            </a:r>
            <a:r>
              <a:rPr lang="zh-CN" altLang="en-US" sz="2800" b="1" i="0" dirty="0">
                <a:solidFill>
                  <a:srgbClr val="FF0000"/>
                </a:solidFill>
              </a:rPr>
              <a:t>属性信息流向</a:t>
            </a:r>
            <a:r>
              <a:rPr lang="zh-CN" altLang="en-US" sz="2800" b="1" i="0" dirty="0"/>
              <a:t>，从而得出</a:t>
            </a:r>
            <a:r>
              <a:rPr lang="zh-CN" altLang="en-US" sz="2800" b="1" i="0" dirty="0">
                <a:solidFill>
                  <a:srgbClr val="FF0000"/>
                </a:solidFill>
              </a:rPr>
              <a:t>依赖关系</a:t>
            </a:r>
            <a:endParaRPr lang="zh-CN" altLang="en-US" sz="2800" b="1" i="0" dirty="0">
              <a:solidFill>
                <a:srgbClr val="FF0000"/>
              </a:solidFill>
              <a:latin typeface="楷体_GB2312" pitchFamily="49" charset="-122"/>
            </a:endParaRPr>
          </a:p>
        </p:txBody>
      </p:sp>
      <p:graphicFrame>
        <p:nvGraphicFramePr>
          <p:cNvPr id="5" name="Object 179"/>
          <p:cNvGraphicFramePr>
            <a:graphicFrameLocks noChangeAspect="1"/>
          </p:cNvGraphicFramePr>
          <p:nvPr>
            <p:extLst>
              <p:ext uri="{D42A27DB-BD31-4B8C-83A1-F6EECF244321}">
                <p14:modId xmlns:p14="http://schemas.microsoft.com/office/powerpoint/2010/main" val="1251923628"/>
              </p:ext>
            </p:extLst>
          </p:nvPr>
        </p:nvGraphicFramePr>
        <p:xfrm>
          <a:off x="0" y="3527771"/>
          <a:ext cx="9141176" cy="3330229"/>
        </p:xfrm>
        <a:graphic>
          <a:graphicData uri="http://schemas.openxmlformats.org/presentationml/2006/ole">
            <mc:AlternateContent xmlns:mc="http://schemas.openxmlformats.org/markup-compatibility/2006">
              <mc:Choice xmlns:v="urn:schemas-microsoft-com:vml" Requires="v">
                <p:oleObj name="Visio" r:id="rId2" imgW="5185890" imgH="1828800" progId="Visio.Drawing.11">
                  <p:embed/>
                </p:oleObj>
              </mc:Choice>
              <mc:Fallback>
                <p:oleObj name="Visio" r:id="rId2" imgW="5185890"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27771"/>
                        <a:ext cx="9141176" cy="3330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26"/>
          <p:cNvSpPr txBox="1">
            <a:spLocks noChangeArrowheads="1"/>
          </p:cNvSpPr>
          <p:nvPr/>
        </p:nvSpPr>
        <p:spPr bwMode="auto">
          <a:xfrm>
            <a:off x="652489" y="428604"/>
            <a:ext cx="1873250" cy="3322638"/>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a:solidFill>
                  <a:srgbClr val="333399"/>
                </a:solidFill>
                <a:sym typeface="Symbol" pitchFamily="18" charset="2"/>
              </a:rPr>
              <a:t>a</a:t>
            </a: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8" name="Text Box 27"/>
          <p:cNvSpPr txBox="1">
            <a:spLocks noChangeArrowheads="1"/>
          </p:cNvSpPr>
          <p:nvPr/>
        </p:nvSpPr>
        <p:spPr bwMode="auto">
          <a:xfrm>
            <a:off x="2381276" y="428604"/>
            <a:ext cx="5905500" cy="3416320"/>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-1</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num-1</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cxnSp>
        <p:nvCxnSpPr>
          <p:cNvPr id="10" name="直接箭头连接符 9"/>
          <p:cNvCxnSpPr/>
          <p:nvPr/>
        </p:nvCxnSpPr>
        <p:spPr>
          <a:xfrm flipV="1">
            <a:off x="714348" y="5572140"/>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571604"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3500430"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2714612"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000496" y="5572140"/>
            <a:ext cx="571504"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4857752"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5400000">
            <a:off x="6643702"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5400000">
            <a:off x="6072198"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5400000" flipH="1" flipV="1">
            <a:off x="7429520" y="5500702"/>
            <a:ext cx="428628"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flipH="1" flipV="1">
            <a:off x="7877543" y="4893479"/>
            <a:ext cx="428628"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任意多边形 69"/>
          <p:cNvSpPr/>
          <p:nvPr/>
        </p:nvSpPr>
        <p:spPr>
          <a:xfrm>
            <a:off x="2428860" y="4143380"/>
            <a:ext cx="1714512" cy="42949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2428860" y="3992632"/>
            <a:ext cx="4357718" cy="50793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152" y="269229234"/>
                  <a:pt x="7199" y="0"/>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flipV="1">
            <a:off x="23574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任意多边形 72"/>
          <p:cNvSpPr/>
          <p:nvPr/>
        </p:nvSpPr>
        <p:spPr>
          <a:xfrm flipV="1">
            <a:off x="59293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3"/>
          <p:cNvCxnSpPr/>
          <p:nvPr/>
        </p:nvCxnSpPr>
        <p:spPr>
          <a:xfrm rot="5400000" flipH="1" flipV="1">
            <a:off x="5572132" y="4143380"/>
            <a:ext cx="500066"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6143636" y="4071942"/>
            <a:ext cx="2214578" cy="5000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200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To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20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20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20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20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200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20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20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20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fade">
                                      <p:cBhvr>
                                        <p:cTn id="67" dur="2000"/>
                                        <p:tgtEl>
                                          <p:spTgt spid="7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20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2000"/>
                                        <p:tgtEl>
                                          <p:spTgt spid="5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2000"/>
                                        <p:tgtEl>
                                          <p:spTgt spid="7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0" grpId="0" animBg="1"/>
      <p:bldP spid="71" grpId="0" animBg="1"/>
      <p:bldP spid="72" grpId="0" animBg="1"/>
      <p:bldP spid="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6"/>
          <p:cNvSpPr txBox="1">
            <a:spLocks noChangeArrowheads="1"/>
          </p:cNvSpPr>
          <p:nvPr/>
        </p:nvSpPr>
        <p:spPr bwMode="auto">
          <a:xfrm>
            <a:off x="0" y="0"/>
            <a:ext cx="9001156" cy="3539430"/>
          </a:xfrm>
          <a:prstGeom prst="rect">
            <a:avLst/>
          </a:prstGeom>
          <a:noFill/>
          <a:ln w="9525">
            <a:noFill/>
            <a:miter lim="800000"/>
            <a:headEnd/>
            <a:tailEnd/>
          </a:ln>
        </p:spPr>
        <p:txBody>
          <a:bodyPr wrap="square">
            <a:spAutoFit/>
          </a:bodyPr>
          <a:lstStyle/>
          <a:p>
            <a:pPr algn="l">
              <a:buClrTx/>
            </a:pPr>
            <a:r>
              <a:rPr lang="en-US" altLang="zh-CN" sz="2800" b="1" i="0" dirty="0">
                <a:solidFill>
                  <a:srgbClr val="333399"/>
                </a:solidFill>
                <a:latin typeface="楷体_GB2312" pitchFamily="49" charset="-122"/>
              </a:rPr>
              <a:t>2.</a:t>
            </a:r>
            <a:r>
              <a:rPr lang="zh-CN" altLang="en-US" sz="2800" b="1" i="0" dirty="0"/>
              <a:t>从</a:t>
            </a:r>
            <a:r>
              <a:rPr lang="zh-CN" altLang="en-US" sz="2800" b="1" i="0" dirty="0">
                <a:solidFill>
                  <a:srgbClr val="FF0000"/>
                </a:solidFill>
              </a:rPr>
              <a:t>语义动作</a:t>
            </a:r>
            <a:r>
              <a:rPr lang="zh-CN" altLang="en-US" sz="2800" b="1" i="0" dirty="0"/>
              <a:t>中发掘</a:t>
            </a:r>
            <a:r>
              <a:rPr lang="zh-CN" altLang="en-US" sz="2800" b="1" i="0" dirty="0">
                <a:solidFill>
                  <a:srgbClr val="FF0000"/>
                </a:solidFill>
              </a:rPr>
              <a:t>属性信息流向</a:t>
            </a:r>
            <a:r>
              <a:rPr lang="zh-CN" altLang="en-US" sz="2800" b="1" i="0" dirty="0"/>
              <a:t>，从而得出</a:t>
            </a:r>
            <a:r>
              <a:rPr lang="zh-CN" altLang="en-US" sz="2800" b="1" i="0" dirty="0">
                <a:solidFill>
                  <a:srgbClr val="FF0000"/>
                </a:solidFill>
              </a:rPr>
              <a:t>依赖关系</a:t>
            </a:r>
            <a:r>
              <a:rPr lang="en-US" altLang="zh-CN" sz="2800" b="1" i="0" dirty="0">
                <a:solidFill>
                  <a:srgbClr val="FF0000"/>
                </a:solidFill>
              </a:rPr>
              <a:t>,</a:t>
            </a:r>
          </a:p>
          <a:p>
            <a:pPr algn="l">
              <a:buClrTx/>
            </a:pPr>
            <a:r>
              <a:rPr lang="zh-CN" altLang="en-US" sz="2800" b="1" i="0" dirty="0"/>
              <a:t>这些</a:t>
            </a:r>
            <a:r>
              <a:rPr lang="zh-CN" altLang="en-US" sz="2800" b="1" i="0" dirty="0">
                <a:solidFill>
                  <a:srgbClr val="FF0000"/>
                </a:solidFill>
                <a:latin typeface="楷体_GB2312" pitchFamily="49" charset="-122"/>
              </a:rPr>
              <a:t>依赖关系</a:t>
            </a:r>
            <a:r>
              <a:rPr lang="zh-CN" altLang="en-US" sz="2800" b="1" i="0" dirty="0"/>
              <a:t>形成一张</a:t>
            </a:r>
            <a:r>
              <a:rPr lang="zh-CN" altLang="en-US" sz="2800" b="1" i="0" dirty="0">
                <a:solidFill>
                  <a:srgbClr val="FF0000"/>
                </a:solidFill>
                <a:latin typeface="楷体_GB2312" pitchFamily="49" charset="-122"/>
              </a:rPr>
              <a:t>依赖图，</a:t>
            </a:r>
            <a:r>
              <a:rPr lang="zh-CN" altLang="en-US" sz="2800" b="1" i="0" dirty="0"/>
              <a:t>决定了计算图中属性的</a:t>
            </a:r>
            <a:r>
              <a:rPr lang="zh-CN" altLang="en-US" sz="2800" b="1" i="0" dirty="0">
                <a:solidFill>
                  <a:srgbClr val="FF0000"/>
                </a:solidFill>
              </a:rPr>
              <a:t>次序</a:t>
            </a:r>
            <a:r>
              <a:rPr lang="zh-CN" altLang="en-US" sz="2800" b="1" i="0" dirty="0"/>
              <a:t>。</a:t>
            </a:r>
            <a:endParaRPr lang="en-US" altLang="zh-CN" sz="2800" b="1" i="0" dirty="0"/>
          </a:p>
          <a:p>
            <a:pPr algn="l">
              <a:buClrTx/>
            </a:pPr>
            <a:r>
              <a:rPr lang="zh-CN" altLang="en-US" sz="2800" b="1" i="0" dirty="0"/>
              <a:t>这样的对无圈的依赖图的排序称为</a:t>
            </a:r>
            <a:endParaRPr lang="en-US" altLang="zh-CN" sz="2800" b="1" i="0" dirty="0"/>
          </a:p>
          <a:p>
            <a:pPr algn="l">
              <a:buClrTx/>
            </a:pPr>
            <a:r>
              <a:rPr lang="en-US" altLang="zh-CN" sz="2800" b="1" i="0" dirty="0">
                <a:solidFill>
                  <a:srgbClr val="FF0000"/>
                </a:solidFill>
              </a:rPr>
              <a:t>			</a:t>
            </a:r>
            <a:r>
              <a:rPr lang="zh-CN" altLang="en-US" sz="2800" b="1" i="0" dirty="0">
                <a:solidFill>
                  <a:srgbClr val="FF0000"/>
                </a:solidFill>
              </a:rPr>
              <a:t>拓扑排序</a:t>
            </a:r>
            <a:r>
              <a:rPr lang="zh-CN" altLang="en-US" sz="2800" b="1" i="0" dirty="0">
                <a:solidFill>
                  <a:srgbClr val="FF0000"/>
                </a:solidFill>
                <a:latin typeface="Times New Roman" pitchFamily="18" charset="0"/>
              </a:rPr>
              <a:t>（</a:t>
            </a:r>
            <a:r>
              <a:rPr lang="en-US" altLang="zh-CN" sz="2800" dirty="0">
                <a:solidFill>
                  <a:srgbClr val="FF0000"/>
                </a:solidFill>
              </a:rPr>
              <a:t>Topological sort</a:t>
            </a:r>
            <a:r>
              <a:rPr lang="zh-CN" altLang="en-US" sz="2800" b="1" i="0" dirty="0">
                <a:solidFill>
                  <a:srgbClr val="FF0000"/>
                </a:solidFill>
                <a:latin typeface="Times New Roman" pitchFamily="18" charset="0"/>
              </a:rPr>
              <a:t>），</a:t>
            </a:r>
            <a:endParaRPr lang="en-US" altLang="zh-CN" sz="2800" b="1" i="0" dirty="0">
              <a:solidFill>
                <a:srgbClr val="FF0000"/>
              </a:solidFill>
              <a:latin typeface="Times New Roman" pitchFamily="18" charset="0"/>
            </a:endParaRPr>
          </a:p>
          <a:p>
            <a:pPr algn="l">
              <a:buClrTx/>
            </a:pPr>
            <a:r>
              <a:rPr lang="zh-CN" altLang="en-US" sz="2800" b="1" i="0" dirty="0"/>
              <a:t>使得信息总是从排在前面的流向排在后面的。</a:t>
            </a:r>
            <a:endParaRPr lang="en-US" altLang="zh-CN" sz="2800" b="1" i="0" dirty="0"/>
          </a:p>
          <a:p>
            <a:pPr algn="l">
              <a:buClrTx/>
            </a:pPr>
            <a:r>
              <a:rPr lang="zh-CN" altLang="en-US" sz="2800" b="1" i="0" dirty="0"/>
              <a:t>这种排序成立的前提是，依赖图无圈，即没有相互依赖。这要求</a:t>
            </a:r>
            <a:r>
              <a:rPr lang="zh-CN" altLang="en-US" sz="2800" b="1" i="0" dirty="0">
                <a:solidFill>
                  <a:srgbClr val="333399"/>
                </a:solidFill>
                <a:latin typeface="Times New Roman" pitchFamily="18" charset="0"/>
              </a:rPr>
              <a:t>属性文法是良定的，不会导致图中有圈出现。</a:t>
            </a:r>
            <a:endParaRPr lang="en-US" altLang="zh-CN" sz="2800" b="1" i="0" dirty="0"/>
          </a:p>
        </p:txBody>
      </p:sp>
      <p:graphicFrame>
        <p:nvGraphicFramePr>
          <p:cNvPr id="5" name="Object 179"/>
          <p:cNvGraphicFramePr>
            <a:graphicFrameLocks noChangeAspect="1"/>
          </p:cNvGraphicFramePr>
          <p:nvPr>
            <p:extLst>
              <p:ext uri="{D42A27DB-BD31-4B8C-83A1-F6EECF244321}">
                <p14:modId xmlns:p14="http://schemas.microsoft.com/office/powerpoint/2010/main" val="1251923628"/>
              </p:ext>
            </p:extLst>
          </p:nvPr>
        </p:nvGraphicFramePr>
        <p:xfrm>
          <a:off x="0" y="3527771"/>
          <a:ext cx="9141176" cy="3330229"/>
        </p:xfrm>
        <a:graphic>
          <a:graphicData uri="http://schemas.openxmlformats.org/presentationml/2006/ole">
            <mc:AlternateContent xmlns:mc="http://schemas.openxmlformats.org/markup-compatibility/2006">
              <mc:Choice xmlns:v="urn:schemas-microsoft-com:vml" Requires="v">
                <p:oleObj name="Visio" r:id="rId2" imgW="5185890" imgH="1828800" progId="Visio.Drawing.11">
                  <p:embed/>
                </p:oleObj>
              </mc:Choice>
              <mc:Fallback>
                <p:oleObj name="Visio" r:id="rId2" imgW="5185890"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27771"/>
                        <a:ext cx="9141176" cy="3330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箭头连接符 9"/>
          <p:cNvCxnSpPr/>
          <p:nvPr/>
        </p:nvCxnSpPr>
        <p:spPr>
          <a:xfrm flipV="1">
            <a:off x="714348" y="5572140"/>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571604"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3500430"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2714612"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000496" y="5572140"/>
            <a:ext cx="571504"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4857752"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5400000">
            <a:off x="6643702"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5400000">
            <a:off x="6072198"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5400000" flipH="1" flipV="1">
            <a:off x="7429520" y="5500702"/>
            <a:ext cx="428628"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flipH="1" flipV="1">
            <a:off x="7877543" y="4893479"/>
            <a:ext cx="428628"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任意多边形 69"/>
          <p:cNvSpPr/>
          <p:nvPr/>
        </p:nvSpPr>
        <p:spPr>
          <a:xfrm>
            <a:off x="2428860" y="4143380"/>
            <a:ext cx="1714512" cy="42949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2428860" y="3992632"/>
            <a:ext cx="4357718" cy="50793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152" y="269229234"/>
                  <a:pt x="7199" y="0"/>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flipV="1">
            <a:off x="23574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任意多边形 72"/>
          <p:cNvSpPr/>
          <p:nvPr/>
        </p:nvSpPr>
        <p:spPr>
          <a:xfrm flipV="1">
            <a:off x="59293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3"/>
          <p:cNvCxnSpPr/>
          <p:nvPr/>
        </p:nvCxnSpPr>
        <p:spPr>
          <a:xfrm rot="5400000" flipH="1" flipV="1">
            <a:off x="5572132" y="4143380"/>
            <a:ext cx="500066"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6143636" y="4071942"/>
            <a:ext cx="2214578" cy="5000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14282" y="5572140"/>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24" name="椭圆 23"/>
          <p:cNvSpPr/>
          <p:nvPr/>
        </p:nvSpPr>
        <p:spPr>
          <a:xfrm>
            <a:off x="928662" y="5000636"/>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5" name="椭圆 24"/>
          <p:cNvSpPr/>
          <p:nvPr/>
        </p:nvSpPr>
        <p:spPr>
          <a:xfrm>
            <a:off x="1785918" y="4357694"/>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6" name="椭圆 25"/>
          <p:cNvSpPr/>
          <p:nvPr/>
        </p:nvSpPr>
        <p:spPr>
          <a:xfrm>
            <a:off x="3286116" y="4429132"/>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7" name="椭圆 26"/>
          <p:cNvSpPr/>
          <p:nvPr/>
        </p:nvSpPr>
        <p:spPr>
          <a:xfrm>
            <a:off x="2928926" y="5000636"/>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8" name="椭圆 27"/>
          <p:cNvSpPr/>
          <p:nvPr/>
        </p:nvSpPr>
        <p:spPr>
          <a:xfrm>
            <a:off x="2000232" y="5643578"/>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29" name="椭圆 28"/>
          <p:cNvSpPr/>
          <p:nvPr/>
        </p:nvSpPr>
        <p:spPr>
          <a:xfrm>
            <a:off x="3286116" y="5643578"/>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30" name="椭圆 29"/>
          <p:cNvSpPr/>
          <p:nvPr/>
        </p:nvSpPr>
        <p:spPr>
          <a:xfrm>
            <a:off x="4143372" y="5000636"/>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31" name="椭圆 30"/>
          <p:cNvSpPr/>
          <p:nvPr/>
        </p:nvSpPr>
        <p:spPr>
          <a:xfrm>
            <a:off x="4929190" y="4429132"/>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32" name="椭圆 31"/>
          <p:cNvSpPr/>
          <p:nvPr/>
        </p:nvSpPr>
        <p:spPr>
          <a:xfrm>
            <a:off x="6215074" y="4214818"/>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10</a:t>
            </a:r>
            <a:endParaRPr lang="zh-CN" altLang="en-US" sz="2000" dirty="0">
              <a:solidFill>
                <a:schemeClr val="tx1"/>
              </a:solidFill>
            </a:endParaRPr>
          </a:p>
        </p:txBody>
      </p:sp>
      <p:sp>
        <p:nvSpPr>
          <p:cNvPr id="33" name="椭圆 32"/>
          <p:cNvSpPr/>
          <p:nvPr/>
        </p:nvSpPr>
        <p:spPr>
          <a:xfrm>
            <a:off x="5929322" y="4786322"/>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11</a:t>
            </a:r>
            <a:endParaRPr lang="zh-CN" altLang="en-US" sz="2000" dirty="0">
              <a:solidFill>
                <a:schemeClr val="tx1"/>
              </a:solidFill>
            </a:endParaRPr>
          </a:p>
        </p:txBody>
      </p:sp>
      <p:sp>
        <p:nvSpPr>
          <p:cNvPr id="34" name="椭圆 33"/>
          <p:cNvSpPr/>
          <p:nvPr/>
        </p:nvSpPr>
        <p:spPr>
          <a:xfrm>
            <a:off x="5500694" y="5500702"/>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12</a:t>
            </a:r>
            <a:endParaRPr lang="zh-CN" altLang="en-US" sz="2000" dirty="0">
              <a:solidFill>
                <a:schemeClr val="tx1"/>
              </a:solidFill>
            </a:endParaRPr>
          </a:p>
        </p:txBody>
      </p:sp>
      <p:sp>
        <p:nvSpPr>
          <p:cNvPr id="35" name="椭圆 34"/>
          <p:cNvSpPr/>
          <p:nvPr/>
        </p:nvSpPr>
        <p:spPr>
          <a:xfrm>
            <a:off x="6786578" y="5572140"/>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13</a:t>
            </a:r>
            <a:endParaRPr lang="zh-CN" altLang="en-US" sz="2000" dirty="0">
              <a:solidFill>
                <a:schemeClr val="tx1"/>
              </a:solidFill>
            </a:endParaRPr>
          </a:p>
        </p:txBody>
      </p:sp>
      <p:sp>
        <p:nvSpPr>
          <p:cNvPr id="36" name="椭圆 35"/>
          <p:cNvSpPr/>
          <p:nvPr/>
        </p:nvSpPr>
        <p:spPr>
          <a:xfrm>
            <a:off x="7215206" y="4929198"/>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14</a:t>
            </a:r>
            <a:endParaRPr lang="zh-CN" altLang="en-US" sz="2000" dirty="0">
              <a:solidFill>
                <a:schemeClr val="tx1"/>
              </a:solidFill>
            </a:endParaRPr>
          </a:p>
        </p:txBody>
      </p:sp>
      <p:sp>
        <p:nvSpPr>
          <p:cNvPr id="37" name="椭圆 36"/>
          <p:cNvSpPr/>
          <p:nvPr/>
        </p:nvSpPr>
        <p:spPr>
          <a:xfrm>
            <a:off x="7858148" y="4143380"/>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15</a:t>
            </a:r>
            <a:endParaRPr lang="zh-CN" altLang="en-US" sz="2000" dirty="0">
              <a:solidFill>
                <a:schemeClr val="tx1"/>
              </a:solidFill>
            </a:endParaRPr>
          </a:p>
        </p:txBody>
      </p:sp>
      <p:sp>
        <p:nvSpPr>
          <p:cNvPr id="39" name="椭圆 38"/>
          <p:cNvSpPr/>
          <p:nvPr/>
        </p:nvSpPr>
        <p:spPr>
          <a:xfrm>
            <a:off x="4071934" y="3571876"/>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16</a:t>
            </a:r>
            <a:endParaRPr lang="zh-CN" altLang="en-US" sz="2000" dirty="0">
              <a:solidFill>
                <a:schemeClr val="tx1"/>
              </a:solidFill>
            </a:endParaRPr>
          </a:p>
        </p:txBody>
      </p:sp>
    </p:spTree>
    <p:extLst>
      <p:ext uri="{BB962C8B-B14F-4D97-AF65-F5344CB8AC3E}">
        <p14:creationId xmlns:p14="http://schemas.microsoft.com/office/powerpoint/2010/main" val="2900200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down)">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down)">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down)">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xEl>
                                              <p:pRg st="2" end="2"/>
                                            </p:txEl>
                                          </p:spTgt>
                                        </p:tgtEl>
                                        <p:attrNameLst>
                                          <p:attrName>style.visibility</p:attrName>
                                        </p:attrNameLst>
                                      </p:cBhvr>
                                      <p:to>
                                        <p:strVal val="visible"/>
                                      </p:to>
                                    </p:set>
                                    <p:animEffect transition="in" filter="fade">
                                      <p:cBhvr>
                                        <p:cTn id="87" dur="2000"/>
                                        <p:tgtEl>
                                          <p:spTgt spid="7">
                                            <p:txEl>
                                              <p:pRg st="2" end="2"/>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7">
                                            <p:txEl>
                                              <p:pRg st="3" end="3"/>
                                            </p:txEl>
                                          </p:spTgt>
                                        </p:tgtEl>
                                        <p:attrNameLst>
                                          <p:attrName>style.visibility</p:attrName>
                                        </p:attrNameLst>
                                      </p:cBhvr>
                                      <p:to>
                                        <p:strVal val="visible"/>
                                      </p:to>
                                    </p:set>
                                    <p:animEffect transition="in" filter="fade">
                                      <p:cBhvr>
                                        <p:cTn id="90" dur="2000"/>
                                        <p:tgtEl>
                                          <p:spTgt spid="7">
                                            <p:txEl>
                                              <p:pRg st="3" end="3"/>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7">
                                            <p:txEl>
                                              <p:pRg st="4" end="4"/>
                                            </p:txEl>
                                          </p:spTgt>
                                        </p:tgtEl>
                                        <p:attrNameLst>
                                          <p:attrName>style.visibility</p:attrName>
                                        </p:attrNameLst>
                                      </p:cBhvr>
                                      <p:to>
                                        <p:strVal val="visible"/>
                                      </p:to>
                                    </p:set>
                                    <p:animEffect transition="in" filter="fade">
                                      <p:cBhvr>
                                        <p:cTn id="93" dur="2000"/>
                                        <p:tgtEl>
                                          <p:spTgt spid="7">
                                            <p:txEl>
                                              <p:pRg st="4" end="4"/>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7">
                                            <p:txEl>
                                              <p:pRg st="5" end="5"/>
                                            </p:txEl>
                                          </p:spTgt>
                                        </p:tgtEl>
                                        <p:attrNameLst>
                                          <p:attrName>style.visibility</p:attrName>
                                        </p:attrNameLst>
                                      </p:cBhvr>
                                      <p:to>
                                        <p:strVal val="visible"/>
                                      </p:to>
                                    </p:set>
                                    <p:animEffect transition="in" filter="fade">
                                      <p:cBhvr>
                                        <p:cTn id="98"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79"/>
          <p:cNvGraphicFramePr>
            <a:graphicFrameLocks noChangeAspect="1"/>
          </p:cNvGraphicFramePr>
          <p:nvPr>
            <p:extLst>
              <p:ext uri="{D42A27DB-BD31-4B8C-83A1-F6EECF244321}">
                <p14:modId xmlns:p14="http://schemas.microsoft.com/office/powerpoint/2010/main" val="1251923628"/>
              </p:ext>
            </p:extLst>
          </p:nvPr>
        </p:nvGraphicFramePr>
        <p:xfrm>
          <a:off x="0" y="3527771"/>
          <a:ext cx="9141176" cy="3330229"/>
        </p:xfrm>
        <a:graphic>
          <a:graphicData uri="http://schemas.openxmlformats.org/presentationml/2006/ole">
            <mc:AlternateContent xmlns:mc="http://schemas.openxmlformats.org/markup-compatibility/2006">
              <mc:Choice xmlns:v="urn:schemas-microsoft-com:vml" Requires="v">
                <p:oleObj name="Visio" r:id="rId2" imgW="5185890" imgH="1828800" progId="Visio.Drawing.11">
                  <p:embed/>
                </p:oleObj>
              </mc:Choice>
              <mc:Fallback>
                <p:oleObj name="Visio" r:id="rId2" imgW="5185890"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27771"/>
                        <a:ext cx="9141176" cy="3330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箭头连接符 9"/>
          <p:cNvCxnSpPr/>
          <p:nvPr/>
        </p:nvCxnSpPr>
        <p:spPr>
          <a:xfrm flipV="1">
            <a:off x="714348" y="5572140"/>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571604"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3500430"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2714612"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000496" y="5572140"/>
            <a:ext cx="571504"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4857752"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5400000">
            <a:off x="6643702"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5400000">
            <a:off x="6072198"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5400000" flipH="1" flipV="1">
            <a:off x="7429520" y="5500702"/>
            <a:ext cx="428628"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flipH="1" flipV="1">
            <a:off x="7877543" y="4893479"/>
            <a:ext cx="428628"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任意多边形 69"/>
          <p:cNvSpPr/>
          <p:nvPr/>
        </p:nvSpPr>
        <p:spPr>
          <a:xfrm>
            <a:off x="2428860" y="4143380"/>
            <a:ext cx="1714512" cy="42949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2428860" y="3992632"/>
            <a:ext cx="4357718" cy="50793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152" y="269229234"/>
                  <a:pt x="7199" y="0"/>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flipV="1">
            <a:off x="23574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任意多边形 72"/>
          <p:cNvSpPr/>
          <p:nvPr/>
        </p:nvSpPr>
        <p:spPr>
          <a:xfrm flipV="1">
            <a:off x="59293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3"/>
          <p:cNvCxnSpPr/>
          <p:nvPr/>
        </p:nvCxnSpPr>
        <p:spPr>
          <a:xfrm rot="5400000" flipH="1" flipV="1">
            <a:off x="5572132" y="4143380"/>
            <a:ext cx="500066"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6143636" y="4071942"/>
            <a:ext cx="2214578" cy="5000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14282" y="5572140"/>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24" name="椭圆 23"/>
          <p:cNvSpPr/>
          <p:nvPr/>
        </p:nvSpPr>
        <p:spPr>
          <a:xfrm>
            <a:off x="928662" y="5000636"/>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25" name="椭圆 24"/>
          <p:cNvSpPr/>
          <p:nvPr/>
        </p:nvSpPr>
        <p:spPr>
          <a:xfrm>
            <a:off x="1785918" y="4357694"/>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6" name="椭圆 25"/>
          <p:cNvSpPr/>
          <p:nvPr/>
        </p:nvSpPr>
        <p:spPr>
          <a:xfrm>
            <a:off x="3286116" y="4429132"/>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7" name="椭圆 26"/>
          <p:cNvSpPr/>
          <p:nvPr/>
        </p:nvSpPr>
        <p:spPr>
          <a:xfrm>
            <a:off x="2928926" y="5000636"/>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8" name="椭圆 27"/>
          <p:cNvSpPr/>
          <p:nvPr/>
        </p:nvSpPr>
        <p:spPr>
          <a:xfrm>
            <a:off x="2000232" y="5643578"/>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29" name="椭圆 28"/>
          <p:cNvSpPr/>
          <p:nvPr/>
        </p:nvSpPr>
        <p:spPr>
          <a:xfrm>
            <a:off x="3286116" y="5643578"/>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30" name="椭圆 29"/>
          <p:cNvSpPr/>
          <p:nvPr/>
        </p:nvSpPr>
        <p:spPr>
          <a:xfrm>
            <a:off x="4143372" y="5000636"/>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31" name="椭圆 30"/>
          <p:cNvSpPr/>
          <p:nvPr/>
        </p:nvSpPr>
        <p:spPr>
          <a:xfrm>
            <a:off x="4929190" y="4429132"/>
            <a:ext cx="28575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32" name="椭圆 31"/>
          <p:cNvSpPr/>
          <p:nvPr/>
        </p:nvSpPr>
        <p:spPr>
          <a:xfrm>
            <a:off x="6215074" y="4214818"/>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10</a:t>
            </a:r>
            <a:endParaRPr lang="zh-CN" altLang="en-US" sz="2000" dirty="0">
              <a:solidFill>
                <a:schemeClr val="tx1"/>
              </a:solidFill>
            </a:endParaRPr>
          </a:p>
        </p:txBody>
      </p:sp>
      <p:sp>
        <p:nvSpPr>
          <p:cNvPr id="33" name="椭圆 32"/>
          <p:cNvSpPr/>
          <p:nvPr/>
        </p:nvSpPr>
        <p:spPr>
          <a:xfrm>
            <a:off x="5929322" y="4786322"/>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11</a:t>
            </a:r>
            <a:endParaRPr lang="zh-CN" altLang="en-US" sz="2000" dirty="0">
              <a:solidFill>
                <a:schemeClr val="tx1"/>
              </a:solidFill>
            </a:endParaRPr>
          </a:p>
        </p:txBody>
      </p:sp>
      <p:sp>
        <p:nvSpPr>
          <p:cNvPr id="34" name="椭圆 33"/>
          <p:cNvSpPr/>
          <p:nvPr/>
        </p:nvSpPr>
        <p:spPr>
          <a:xfrm>
            <a:off x="5500694" y="5500702"/>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12</a:t>
            </a:r>
            <a:endParaRPr lang="zh-CN" altLang="en-US" sz="2000" dirty="0">
              <a:solidFill>
                <a:schemeClr val="tx1"/>
              </a:solidFill>
            </a:endParaRPr>
          </a:p>
        </p:txBody>
      </p:sp>
      <p:sp>
        <p:nvSpPr>
          <p:cNvPr id="35" name="椭圆 34"/>
          <p:cNvSpPr/>
          <p:nvPr/>
        </p:nvSpPr>
        <p:spPr>
          <a:xfrm>
            <a:off x="6786578" y="5572140"/>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13</a:t>
            </a:r>
            <a:endParaRPr lang="zh-CN" altLang="en-US" sz="2000" dirty="0">
              <a:solidFill>
                <a:schemeClr val="tx1"/>
              </a:solidFill>
            </a:endParaRPr>
          </a:p>
        </p:txBody>
      </p:sp>
      <p:sp>
        <p:nvSpPr>
          <p:cNvPr id="36" name="椭圆 35"/>
          <p:cNvSpPr/>
          <p:nvPr/>
        </p:nvSpPr>
        <p:spPr>
          <a:xfrm>
            <a:off x="7215206" y="4929198"/>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14</a:t>
            </a:r>
            <a:endParaRPr lang="zh-CN" altLang="en-US" sz="2000" dirty="0">
              <a:solidFill>
                <a:schemeClr val="tx1"/>
              </a:solidFill>
            </a:endParaRPr>
          </a:p>
        </p:txBody>
      </p:sp>
      <p:sp>
        <p:nvSpPr>
          <p:cNvPr id="37" name="椭圆 36"/>
          <p:cNvSpPr/>
          <p:nvPr/>
        </p:nvSpPr>
        <p:spPr>
          <a:xfrm>
            <a:off x="7858148" y="4143380"/>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15</a:t>
            </a:r>
            <a:endParaRPr lang="zh-CN" altLang="en-US" sz="2000" dirty="0">
              <a:solidFill>
                <a:schemeClr val="tx1"/>
              </a:solidFill>
            </a:endParaRPr>
          </a:p>
        </p:txBody>
      </p:sp>
      <p:sp>
        <p:nvSpPr>
          <p:cNvPr id="39" name="椭圆 38"/>
          <p:cNvSpPr/>
          <p:nvPr/>
        </p:nvSpPr>
        <p:spPr>
          <a:xfrm>
            <a:off x="4071934" y="3571876"/>
            <a:ext cx="428628"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rPr>
              <a:t>16</a:t>
            </a:r>
            <a:endParaRPr lang="zh-CN" altLang="en-US" sz="2000" dirty="0">
              <a:solidFill>
                <a:schemeClr val="tx1"/>
              </a:solidFill>
            </a:endParaRPr>
          </a:p>
        </p:txBody>
      </p:sp>
      <p:sp>
        <p:nvSpPr>
          <p:cNvPr id="40" name="Text Box 96"/>
          <p:cNvSpPr txBox="1">
            <a:spLocks noChangeArrowheads="1"/>
          </p:cNvSpPr>
          <p:nvPr/>
        </p:nvSpPr>
        <p:spPr bwMode="auto">
          <a:xfrm>
            <a:off x="-71438" y="0"/>
            <a:ext cx="2071670" cy="2246769"/>
          </a:xfrm>
          <a:prstGeom prst="rect">
            <a:avLst/>
          </a:prstGeom>
          <a:noFill/>
          <a:ln w="9525">
            <a:noFill/>
            <a:miter lim="800000"/>
            <a:headEnd/>
            <a:tailEnd/>
          </a:ln>
        </p:spPr>
        <p:txBody>
          <a:bodyPr wrap="square">
            <a:spAutoFit/>
          </a:bodyPr>
          <a:lstStyle/>
          <a:p>
            <a:pPr algn="l">
              <a:buClrTx/>
            </a:pPr>
            <a:r>
              <a:rPr lang="en-US" altLang="zh-CN" sz="2800" b="1" i="0" dirty="0">
                <a:solidFill>
                  <a:srgbClr val="333399"/>
                </a:solidFill>
                <a:latin typeface="楷体_GB2312" pitchFamily="49" charset="-122"/>
              </a:rPr>
              <a:t>3.</a:t>
            </a:r>
            <a:r>
              <a:rPr lang="zh-CN" altLang="en-US" sz="2800" b="1" i="0" dirty="0"/>
              <a:t>根据拓扑排序对分析树进行遍历</a:t>
            </a:r>
            <a:r>
              <a:rPr lang="en-US" altLang="zh-CN" sz="2800" b="1" i="0" dirty="0"/>
              <a:t>,</a:t>
            </a:r>
            <a:r>
              <a:rPr lang="zh-CN" altLang="en-US" sz="2800" b="1" i="0" dirty="0"/>
              <a:t>就可以计算所有的属性</a:t>
            </a:r>
          </a:p>
        </p:txBody>
      </p:sp>
      <p:sp>
        <p:nvSpPr>
          <p:cNvPr id="43" name="Text Box 26"/>
          <p:cNvSpPr txBox="1">
            <a:spLocks noChangeArrowheads="1"/>
          </p:cNvSpPr>
          <p:nvPr/>
        </p:nvSpPr>
        <p:spPr bwMode="auto">
          <a:xfrm>
            <a:off x="1857356" y="-24"/>
            <a:ext cx="1873250" cy="3322638"/>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a:solidFill>
                  <a:srgbClr val="333399"/>
                </a:solidFill>
                <a:sym typeface="Symbol" pitchFamily="18" charset="2"/>
              </a:rPr>
              <a:t>a</a:t>
            </a: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45" name="Text Box 27"/>
          <p:cNvSpPr txBox="1">
            <a:spLocks noChangeArrowheads="1"/>
          </p:cNvSpPr>
          <p:nvPr/>
        </p:nvSpPr>
        <p:spPr bwMode="auto">
          <a:xfrm>
            <a:off x="3238500" y="0"/>
            <a:ext cx="5905500" cy="3416320"/>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-1</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num-1</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Tree>
    <p:extLst>
      <p:ext uri="{BB962C8B-B14F-4D97-AF65-F5344CB8AC3E}">
        <p14:creationId xmlns:p14="http://schemas.microsoft.com/office/powerpoint/2010/main" val="290020077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79"/>
          <p:cNvGraphicFramePr>
            <a:graphicFrameLocks noChangeAspect="1"/>
          </p:cNvGraphicFramePr>
          <p:nvPr>
            <p:extLst>
              <p:ext uri="{D42A27DB-BD31-4B8C-83A1-F6EECF244321}">
                <p14:modId xmlns:p14="http://schemas.microsoft.com/office/powerpoint/2010/main" val="1251923628"/>
              </p:ext>
            </p:extLst>
          </p:nvPr>
        </p:nvGraphicFramePr>
        <p:xfrm>
          <a:off x="0" y="3527771"/>
          <a:ext cx="9141176" cy="3330229"/>
        </p:xfrm>
        <a:graphic>
          <a:graphicData uri="http://schemas.openxmlformats.org/presentationml/2006/ole">
            <mc:AlternateContent xmlns:mc="http://schemas.openxmlformats.org/markup-compatibility/2006">
              <mc:Choice xmlns:v="urn:schemas-microsoft-com:vml" Requires="v">
                <p:oleObj name="Visio" r:id="rId2" imgW="5185832" imgH="1828800" progId="Visio.Drawing.11">
                  <p:embed/>
                </p:oleObj>
              </mc:Choice>
              <mc:Fallback>
                <p:oleObj name="Visio" r:id="rId2" imgW="5185832" imgH="1828800" progId="Visio.Drawing.11">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27771"/>
                        <a:ext cx="9141176" cy="3330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箭头连接符 9"/>
          <p:cNvCxnSpPr/>
          <p:nvPr/>
        </p:nvCxnSpPr>
        <p:spPr>
          <a:xfrm flipV="1">
            <a:off x="714348" y="5572140"/>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571604"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5400000">
            <a:off x="3500430"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5400000">
            <a:off x="2714612"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000496" y="5572140"/>
            <a:ext cx="571504"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4857752" y="4929198"/>
            <a:ext cx="571504"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5400000">
            <a:off x="6643702" y="4929198"/>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5400000">
            <a:off x="6072198" y="5572140"/>
            <a:ext cx="357190"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5400000" flipH="1" flipV="1">
            <a:off x="7429520" y="5500702"/>
            <a:ext cx="428628" cy="4286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rot="5400000" flipH="1" flipV="1">
            <a:off x="7877543" y="4893479"/>
            <a:ext cx="428628"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任意多边形 69"/>
          <p:cNvSpPr/>
          <p:nvPr/>
        </p:nvSpPr>
        <p:spPr>
          <a:xfrm>
            <a:off x="2428860" y="4143380"/>
            <a:ext cx="1714512" cy="42949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2428860" y="3992632"/>
            <a:ext cx="4357718" cy="50793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152" y="269229234"/>
                  <a:pt x="7199" y="0"/>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flipV="1">
            <a:off x="23574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任意多边形 72"/>
          <p:cNvSpPr/>
          <p:nvPr/>
        </p:nvSpPr>
        <p:spPr>
          <a:xfrm flipV="1">
            <a:off x="5929322" y="614364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3"/>
          <p:cNvCxnSpPr/>
          <p:nvPr/>
        </p:nvCxnSpPr>
        <p:spPr>
          <a:xfrm rot="5400000" flipH="1" flipV="1">
            <a:off x="5572132" y="4143380"/>
            <a:ext cx="500066" cy="3571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rot="10800000">
            <a:off x="6143636" y="4071942"/>
            <a:ext cx="2214578" cy="5000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 Box 96"/>
          <p:cNvSpPr txBox="1">
            <a:spLocks noChangeArrowheads="1"/>
          </p:cNvSpPr>
          <p:nvPr/>
        </p:nvSpPr>
        <p:spPr bwMode="auto">
          <a:xfrm>
            <a:off x="-71438" y="0"/>
            <a:ext cx="2071670" cy="2246769"/>
          </a:xfrm>
          <a:prstGeom prst="rect">
            <a:avLst/>
          </a:prstGeom>
          <a:noFill/>
          <a:ln w="9525">
            <a:noFill/>
            <a:miter lim="800000"/>
            <a:headEnd/>
            <a:tailEnd/>
          </a:ln>
        </p:spPr>
        <p:txBody>
          <a:bodyPr wrap="square">
            <a:spAutoFit/>
          </a:bodyPr>
          <a:lstStyle/>
          <a:p>
            <a:pPr algn="l">
              <a:buClrTx/>
            </a:pPr>
            <a:r>
              <a:rPr lang="en-US" altLang="zh-CN" sz="2800" b="1" i="0" dirty="0">
                <a:solidFill>
                  <a:srgbClr val="333399"/>
                </a:solidFill>
                <a:latin typeface="楷体_GB2312" pitchFamily="49" charset="-122"/>
              </a:rPr>
              <a:t>3.</a:t>
            </a:r>
            <a:r>
              <a:rPr lang="zh-CN" altLang="en-US" sz="2800" b="1" i="0" dirty="0"/>
              <a:t>根据拓扑排序对分析树进行遍历</a:t>
            </a:r>
            <a:r>
              <a:rPr lang="en-US" altLang="zh-CN" sz="2800" b="1" i="0" dirty="0"/>
              <a:t>,</a:t>
            </a:r>
            <a:r>
              <a:rPr lang="zh-CN" altLang="en-US" sz="2800" b="1" i="0" dirty="0"/>
              <a:t>就可以计算所有的属性</a:t>
            </a:r>
          </a:p>
        </p:txBody>
      </p:sp>
      <p:sp>
        <p:nvSpPr>
          <p:cNvPr id="43" name="Text Box 26"/>
          <p:cNvSpPr txBox="1">
            <a:spLocks noChangeArrowheads="1"/>
          </p:cNvSpPr>
          <p:nvPr/>
        </p:nvSpPr>
        <p:spPr bwMode="auto">
          <a:xfrm>
            <a:off x="1857356" y="-24"/>
            <a:ext cx="1873250" cy="3322638"/>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a:solidFill>
                  <a:srgbClr val="333399"/>
                </a:solidFill>
                <a:sym typeface="Symbol" pitchFamily="18" charset="2"/>
              </a:rPr>
              <a:t>a</a:t>
            </a: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45" name="Text Box 27"/>
          <p:cNvSpPr txBox="1">
            <a:spLocks noChangeArrowheads="1"/>
          </p:cNvSpPr>
          <p:nvPr/>
        </p:nvSpPr>
        <p:spPr bwMode="auto">
          <a:xfrm>
            <a:off x="3238500" y="0"/>
            <a:ext cx="5905500" cy="3416320"/>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-1</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num-1</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46" name="TextBox 45"/>
          <p:cNvSpPr txBox="1"/>
          <p:nvPr/>
        </p:nvSpPr>
        <p:spPr>
          <a:xfrm>
            <a:off x="857224" y="5753417"/>
            <a:ext cx="642942" cy="461665"/>
          </a:xfrm>
          <a:prstGeom prst="rect">
            <a:avLst/>
          </a:prstGeom>
          <a:noFill/>
        </p:spPr>
        <p:txBody>
          <a:bodyPr wrap="square" rtlCol="0">
            <a:spAutoFit/>
          </a:bodyPr>
          <a:lstStyle/>
          <a:p>
            <a:r>
              <a:rPr lang="en-US" altLang="zh-CN" dirty="0"/>
              <a:t>1</a:t>
            </a:r>
            <a:endParaRPr lang="zh-CN" altLang="en-US" dirty="0"/>
          </a:p>
        </p:txBody>
      </p:sp>
      <p:sp>
        <p:nvSpPr>
          <p:cNvPr id="52" name="TextBox 51"/>
          <p:cNvSpPr txBox="1"/>
          <p:nvPr/>
        </p:nvSpPr>
        <p:spPr>
          <a:xfrm>
            <a:off x="1785918" y="5072074"/>
            <a:ext cx="642942" cy="461665"/>
          </a:xfrm>
          <a:prstGeom prst="rect">
            <a:avLst/>
          </a:prstGeom>
          <a:noFill/>
        </p:spPr>
        <p:txBody>
          <a:bodyPr wrap="square" rtlCol="0">
            <a:spAutoFit/>
          </a:bodyPr>
          <a:lstStyle/>
          <a:p>
            <a:r>
              <a:rPr lang="en-US" altLang="zh-CN" dirty="0"/>
              <a:t>2</a:t>
            </a:r>
            <a:endParaRPr lang="zh-CN" altLang="en-US" dirty="0"/>
          </a:p>
        </p:txBody>
      </p:sp>
      <p:sp>
        <p:nvSpPr>
          <p:cNvPr id="53" name="TextBox 52"/>
          <p:cNvSpPr txBox="1"/>
          <p:nvPr/>
        </p:nvSpPr>
        <p:spPr>
          <a:xfrm>
            <a:off x="4572000" y="4467533"/>
            <a:ext cx="642942" cy="461665"/>
          </a:xfrm>
          <a:prstGeom prst="rect">
            <a:avLst/>
          </a:prstGeom>
          <a:noFill/>
        </p:spPr>
        <p:txBody>
          <a:bodyPr wrap="square" rtlCol="0">
            <a:spAutoFit/>
          </a:bodyPr>
          <a:lstStyle/>
          <a:p>
            <a:r>
              <a:rPr lang="en-US" altLang="zh-CN" dirty="0"/>
              <a:t>3</a:t>
            </a:r>
            <a:endParaRPr lang="zh-CN" altLang="en-US" dirty="0"/>
          </a:p>
        </p:txBody>
      </p:sp>
      <p:sp>
        <p:nvSpPr>
          <p:cNvPr id="54" name="TextBox 53"/>
          <p:cNvSpPr txBox="1"/>
          <p:nvPr/>
        </p:nvSpPr>
        <p:spPr>
          <a:xfrm>
            <a:off x="3714744" y="5072074"/>
            <a:ext cx="642942" cy="461665"/>
          </a:xfrm>
          <a:prstGeom prst="rect">
            <a:avLst/>
          </a:prstGeom>
          <a:noFill/>
        </p:spPr>
        <p:txBody>
          <a:bodyPr wrap="square" rtlCol="0">
            <a:spAutoFit/>
          </a:bodyPr>
          <a:lstStyle/>
          <a:p>
            <a:r>
              <a:rPr lang="en-US" altLang="zh-CN" dirty="0"/>
              <a:t>3</a:t>
            </a:r>
            <a:endParaRPr lang="zh-CN" altLang="en-US" dirty="0"/>
          </a:p>
        </p:txBody>
      </p:sp>
      <p:sp>
        <p:nvSpPr>
          <p:cNvPr id="56" name="TextBox 55"/>
          <p:cNvSpPr txBox="1"/>
          <p:nvPr/>
        </p:nvSpPr>
        <p:spPr>
          <a:xfrm>
            <a:off x="2928926" y="5753417"/>
            <a:ext cx="642942" cy="461665"/>
          </a:xfrm>
          <a:prstGeom prst="rect">
            <a:avLst/>
          </a:prstGeom>
          <a:noFill/>
        </p:spPr>
        <p:txBody>
          <a:bodyPr wrap="square" rtlCol="0">
            <a:spAutoFit/>
          </a:bodyPr>
          <a:lstStyle/>
          <a:p>
            <a:r>
              <a:rPr lang="en-US" altLang="zh-CN" dirty="0"/>
              <a:t>3</a:t>
            </a:r>
            <a:endParaRPr lang="zh-CN" altLang="en-US" dirty="0"/>
          </a:p>
        </p:txBody>
      </p:sp>
      <p:sp>
        <p:nvSpPr>
          <p:cNvPr id="57" name="TextBox 56"/>
          <p:cNvSpPr txBox="1"/>
          <p:nvPr/>
        </p:nvSpPr>
        <p:spPr>
          <a:xfrm>
            <a:off x="4214810" y="5715016"/>
            <a:ext cx="642942" cy="461665"/>
          </a:xfrm>
          <a:prstGeom prst="rect">
            <a:avLst/>
          </a:prstGeom>
          <a:noFill/>
        </p:spPr>
        <p:txBody>
          <a:bodyPr wrap="square" rtlCol="0">
            <a:spAutoFit/>
          </a:bodyPr>
          <a:lstStyle/>
          <a:p>
            <a:r>
              <a:rPr lang="en-US" altLang="zh-CN" dirty="0"/>
              <a:t>2</a:t>
            </a:r>
            <a:endParaRPr lang="zh-CN" altLang="en-US" dirty="0"/>
          </a:p>
        </p:txBody>
      </p:sp>
      <p:sp>
        <p:nvSpPr>
          <p:cNvPr id="59" name="TextBox 58"/>
          <p:cNvSpPr txBox="1"/>
          <p:nvPr/>
        </p:nvSpPr>
        <p:spPr>
          <a:xfrm>
            <a:off x="5000628" y="5072074"/>
            <a:ext cx="642942" cy="461665"/>
          </a:xfrm>
          <a:prstGeom prst="rect">
            <a:avLst/>
          </a:prstGeom>
          <a:noFill/>
        </p:spPr>
        <p:txBody>
          <a:bodyPr wrap="square" rtlCol="0">
            <a:spAutoFit/>
          </a:bodyPr>
          <a:lstStyle/>
          <a:p>
            <a:r>
              <a:rPr lang="en-US" altLang="zh-CN" dirty="0"/>
              <a:t>1</a:t>
            </a:r>
            <a:endParaRPr lang="zh-CN" altLang="en-US" dirty="0"/>
          </a:p>
        </p:txBody>
      </p:sp>
      <p:sp>
        <p:nvSpPr>
          <p:cNvPr id="60" name="TextBox 59"/>
          <p:cNvSpPr txBox="1"/>
          <p:nvPr/>
        </p:nvSpPr>
        <p:spPr>
          <a:xfrm>
            <a:off x="5786446" y="4467533"/>
            <a:ext cx="642942" cy="461665"/>
          </a:xfrm>
          <a:prstGeom prst="rect">
            <a:avLst/>
          </a:prstGeom>
          <a:noFill/>
        </p:spPr>
        <p:txBody>
          <a:bodyPr wrap="square" rtlCol="0">
            <a:spAutoFit/>
          </a:bodyPr>
          <a:lstStyle/>
          <a:p>
            <a:r>
              <a:rPr lang="en-US" altLang="zh-CN" dirty="0"/>
              <a:t>0</a:t>
            </a:r>
            <a:endParaRPr lang="zh-CN" altLang="en-US" dirty="0"/>
          </a:p>
        </p:txBody>
      </p:sp>
      <p:sp>
        <p:nvSpPr>
          <p:cNvPr id="61" name="TextBox 60"/>
          <p:cNvSpPr txBox="1"/>
          <p:nvPr/>
        </p:nvSpPr>
        <p:spPr>
          <a:xfrm>
            <a:off x="7358082" y="4467533"/>
            <a:ext cx="642942" cy="461665"/>
          </a:xfrm>
          <a:prstGeom prst="rect">
            <a:avLst/>
          </a:prstGeom>
          <a:noFill/>
        </p:spPr>
        <p:txBody>
          <a:bodyPr wrap="square" rtlCol="0">
            <a:spAutoFit/>
          </a:bodyPr>
          <a:lstStyle/>
          <a:p>
            <a:r>
              <a:rPr lang="en-US" altLang="zh-CN" dirty="0"/>
              <a:t>3</a:t>
            </a:r>
            <a:endParaRPr lang="zh-CN" altLang="en-US" dirty="0"/>
          </a:p>
        </p:txBody>
      </p:sp>
      <p:sp>
        <p:nvSpPr>
          <p:cNvPr id="62" name="TextBox 61"/>
          <p:cNvSpPr txBox="1"/>
          <p:nvPr/>
        </p:nvSpPr>
        <p:spPr>
          <a:xfrm>
            <a:off x="6929454" y="5110475"/>
            <a:ext cx="642942" cy="461665"/>
          </a:xfrm>
          <a:prstGeom prst="rect">
            <a:avLst/>
          </a:prstGeom>
          <a:noFill/>
        </p:spPr>
        <p:txBody>
          <a:bodyPr wrap="square" rtlCol="0">
            <a:spAutoFit/>
          </a:bodyPr>
          <a:lstStyle/>
          <a:p>
            <a:r>
              <a:rPr lang="en-US" altLang="zh-CN" dirty="0"/>
              <a:t>3</a:t>
            </a:r>
            <a:endParaRPr lang="zh-CN" altLang="en-US" dirty="0"/>
          </a:p>
        </p:txBody>
      </p:sp>
      <p:sp>
        <p:nvSpPr>
          <p:cNvPr id="63" name="TextBox 62"/>
          <p:cNvSpPr txBox="1"/>
          <p:nvPr/>
        </p:nvSpPr>
        <p:spPr>
          <a:xfrm>
            <a:off x="6500826" y="5753417"/>
            <a:ext cx="642942" cy="461665"/>
          </a:xfrm>
          <a:prstGeom prst="rect">
            <a:avLst/>
          </a:prstGeom>
          <a:noFill/>
        </p:spPr>
        <p:txBody>
          <a:bodyPr wrap="square" rtlCol="0">
            <a:spAutoFit/>
          </a:bodyPr>
          <a:lstStyle/>
          <a:p>
            <a:r>
              <a:rPr lang="en-US" altLang="zh-CN" dirty="0"/>
              <a:t>3</a:t>
            </a:r>
            <a:endParaRPr lang="zh-CN" altLang="en-US" dirty="0"/>
          </a:p>
        </p:txBody>
      </p:sp>
      <p:sp>
        <p:nvSpPr>
          <p:cNvPr id="64" name="TextBox 63"/>
          <p:cNvSpPr txBox="1"/>
          <p:nvPr/>
        </p:nvSpPr>
        <p:spPr>
          <a:xfrm>
            <a:off x="7715272" y="5753417"/>
            <a:ext cx="642942" cy="461665"/>
          </a:xfrm>
          <a:prstGeom prst="rect">
            <a:avLst/>
          </a:prstGeom>
          <a:noFill/>
        </p:spPr>
        <p:txBody>
          <a:bodyPr wrap="square" rtlCol="0">
            <a:spAutoFit/>
          </a:bodyPr>
          <a:lstStyle/>
          <a:p>
            <a:r>
              <a:rPr lang="en-US" altLang="zh-CN" dirty="0"/>
              <a:t>2</a:t>
            </a:r>
            <a:endParaRPr lang="zh-CN" altLang="en-US" dirty="0"/>
          </a:p>
        </p:txBody>
      </p:sp>
      <p:sp>
        <p:nvSpPr>
          <p:cNvPr id="65" name="TextBox 64"/>
          <p:cNvSpPr txBox="1"/>
          <p:nvPr/>
        </p:nvSpPr>
        <p:spPr>
          <a:xfrm>
            <a:off x="8143900" y="5072074"/>
            <a:ext cx="642942" cy="461665"/>
          </a:xfrm>
          <a:prstGeom prst="rect">
            <a:avLst/>
          </a:prstGeom>
          <a:noFill/>
        </p:spPr>
        <p:txBody>
          <a:bodyPr wrap="square" rtlCol="0">
            <a:spAutoFit/>
          </a:bodyPr>
          <a:lstStyle/>
          <a:p>
            <a:r>
              <a:rPr lang="en-US" altLang="zh-CN" dirty="0"/>
              <a:t>1</a:t>
            </a:r>
            <a:endParaRPr lang="zh-CN" altLang="en-US" dirty="0"/>
          </a:p>
        </p:txBody>
      </p:sp>
      <p:sp>
        <p:nvSpPr>
          <p:cNvPr id="66" name="TextBox 65"/>
          <p:cNvSpPr txBox="1"/>
          <p:nvPr/>
        </p:nvSpPr>
        <p:spPr>
          <a:xfrm>
            <a:off x="8572528" y="4429132"/>
            <a:ext cx="642942" cy="461665"/>
          </a:xfrm>
          <a:prstGeom prst="rect">
            <a:avLst/>
          </a:prstGeom>
          <a:noFill/>
        </p:spPr>
        <p:txBody>
          <a:bodyPr wrap="square" rtlCol="0">
            <a:spAutoFit/>
          </a:bodyPr>
          <a:lstStyle/>
          <a:p>
            <a:r>
              <a:rPr lang="en-US" altLang="zh-CN" dirty="0"/>
              <a:t>0</a:t>
            </a:r>
            <a:endParaRPr lang="zh-CN" altLang="en-US" dirty="0"/>
          </a:p>
        </p:txBody>
      </p:sp>
      <p:sp>
        <p:nvSpPr>
          <p:cNvPr id="67" name="矩形 66"/>
          <p:cNvSpPr/>
          <p:nvPr/>
        </p:nvSpPr>
        <p:spPr>
          <a:xfrm>
            <a:off x="5357982" y="3702610"/>
            <a:ext cx="1428596" cy="369332"/>
          </a:xfrm>
          <a:prstGeom prst="rect">
            <a:avLst/>
          </a:prstGeom>
        </p:spPr>
        <p:txBody>
          <a:bodyPr wrap="none">
            <a:spAutoFit/>
          </a:bodyPr>
          <a:lstStyle/>
          <a:p>
            <a:r>
              <a:rPr lang="pt-BR" altLang="zh-CN" sz="1800" dirty="0">
                <a:solidFill>
                  <a:srgbClr val="333399"/>
                </a:solidFill>
              </a:rPr>
              <a:t>“Accepted !”</a:t>
            </a:r>
            <a:endParaRPr lang="zh-CN" altLang="en-US" sz="1800" dirty="0"/>
          </a:p>
        </p:txBody>
      </p:sp>
      <p:sp>
        <p:nvSpPr>
          <p:cNvPr id="68" name="TextBox 67"/>
          <p:cNvSpPr txBox="1"/>
          <p:nvPr/>
        </p:nvSpPr>
        <p:spPr>
          <a:xfrm>
            <a:off x="2643174" y="4467533"/>
            <a:ext cx="642942" cy="461665"/>
          </a:xfrm>
          <a:prstGeom prst="rect">
            <a:avLst/>
          </a:prstGeom>
          <a:noFill/>
        </p:spPr>
        <p:txBody>
          <a:bodyPr wrap="square" rtlCol="0">
            <a:spAutoFit/>
          </a:bodyPr>
          <a:lstStyle/>
          <a:p>
            <a:r>
              <a:rPr lang="en-US" altLang="zh-CN" dirty="0"/>
              <a:t>3</a:t>
            </a:r>
            <a:endParaRPr lang="zh-CN" altLang="en-US" dirty="0"/>
          </a:p>
        </p:txBody>
      </p:sp>
    </p:spTree>
    <p:extLst>
      <p:ext uri="{BB962C8B-B14F-4D97-AF65-F5344CB8AC3E}">
        <p14:creationId xmlns:p14="http://schemas.microsoft.com/office/powerpoint/2010/main" val="2900200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2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20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20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2000"/>
                                        <p:tgtEl>
                                          <p:spTgt spid="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20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20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20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20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20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2000"/>
                                        <p:tgtEl>
                                          <p:spTgt spid="6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20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2000"/>
                                        <p:tgtEl>
                                          <p:spTgt spid="6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2000"/>
                                        <p:tgtEl>
                                          <p:spTgt spid="6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20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2" grpId="0"/>
      <p:bldP spid="53" grpId="0"/>
      <p:bldP spid="54" grpId="0"/>
      <p:bldP spid="56" grpId="0"/>
      <p:bldP spid="57" grpId="0"/>
      <p:bldP spid="59" grpId="0"/>
      <p:bldP spid="60" grpId="0"/>
      <p:bldP spid="61" grpId="0"/>
      <p:bldP spid="62" grpId="0"/>
      <p:bldP spid="63" grpId="0"/>
      <p:bldP spid="64" grpId="0"/>
      <p:bldP spid="65" grpId="0"/>
      <p:bldP spid="66" grpId="0"/>
      <p:bldP spid="67" grpId="0"/>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2"/>
          <p:cNvSpPr txBox="1">
            <a:spLocks noChangeArrowheads="1"/>
          </p:cNvSpPr>
          <p:nvPr/>
        </p:nvSpPr>
        <p:spPr bwMode="auto">
          <a:xfrm>
            <a:off x="323528" y="188640"/>
            <a:ext cx="8070850" cy="584775"/>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solidFill>
                  <a:srgbClr val="333399"/>
                </a:solidFill>
                <a:latin typeface="楷体_GB2312" pitchFamily="49" charset="-122"/>
              </a:rPr>
              <a:t>基于</a:t>
            </a:r>
            <a:r>
              <a:rPr lang="zh-CN" altLang="en-US" sz="3200" b="1" i="0" dirty="0">
                <a:solidFill>
                  <a:srgbClr val="333399"/>
                </a:solidFill>
                <a:latin typeface="Times New Roman" pitchFamily="18" charset="0"/>
              </a:rPr>
              <a:t>树遍历的计算方法</a:t>
            </a:r>
            <a:r>
              <a:rPr lang="zh-CN" altLang="en-US" sz="3200" b="1" i="0" dirty="0">
                <a:latin typeface="Times New Roman" pitchFamily="18" charset="0"/>
              </a:rPr>
              <a:t>练习</a:t>
            </a:r>
            <a:endParaRPr lang="zh-CN" altLang="en-US" sz="3200" b="1" i="0" dirty="0">
              <a:solidFill>
                <a:srgbClr val="333399"/>
              </a:solidFill>
              <a:latin typeface="楷体_GB2312" pitchFamily="49" charset="-122"/>
            </a:endParaRPr>
          </a:p>
        </p:txBody>
      </p:sp>
      <p:sp>
        <p:nvSpPr>
          <p:cNvPr id="23555" name="Rectangle 13"/>
          <p:cNvSpPr>
            <a:spLocks noChangeArrowheads="1"/>
          </p:cNvSpPr>
          <p:nvPr/>
        </p:nvSpPr>
        <p:spPr bwMode="auto">
          <a:xfrm>
            <a:off x="408389" y="878286"/>
            <a:ext cx="7886700" cy="1569660"/>
          </a:xfrm>
          <a:prstGeom prst="rect">
            <a:avLst/>
          </a:prstGeom>
          <a:noFill/>
          <a:ln w="9525">
            <a:noFill/>
            <a:miter lim="800000"/>
            <a:headEnd/>
            <a:tailEnd/>
          </a:ln>
        </p:spPr>
        <p:txBody>
          <a:bodyPr>
            <a:spAutoFit/>
          </a:bodyPr>
          <a:lstStyle/>
          <a:p>
            <a:pPr algn="l">
              <a:buClrTx/>
              <a:buFont typeface="Symbol" pitchFamily="18" charset="2"/>
              <a:buChar char="-"/>
            </a:pPr>
            <a:r>
              <a:rPr lang="en-US" altLang="zh-CN" sz="3200" b="1" i="0" dirty="0">
                <a:latin typeface="楷体_GB2312" pitchFamily="49" charset="-122"/>
              </a:rPr>
              <a:t> P169</a:t>
            </a:r>
            <a:r>
              <a:rPr lang="zh-CN" altLang="en-US" sz="3200" b="1" i="0" dirty="0">
                <a:latin typeface="楷体_GB2312" pitchFamily="49" charset="-122"/>
              </a:rPr>
              <a:t> 例</a:t>
            </a:r>
            <a:r>
              <a:rPr lang="en-US" altLang="zh-CN" sz="3200" b="1" i="0" dirty="0">
                <a:latin typeface="楷体_GB2312" pitchFamily="49" charset="-122"/>
              </a:rPr>
              <a:t>7.6</a:t>
            </a:r>
          </a:p>
          <a:p>
            <a:pPr algn="l">
              <a:buClrTx/>
            </a:pPr>
            <a:r>
              <a:rPr lang="zh-CN" altLang="en-US" sz="3200" b="1" i="0" dirty="0">
                <a:solidFill>
                  <a:srgbClr val="333399"/>
                </a:solidFill>
                <a:latin typeface="Times New Roman" pitchFamily="18" charset="0"/>
              </a:rPr>
              <a:t>设有如下属性文法，给出输入串 </a:t>
            </a:r>
            <a:r>
              <a:rPr lang="en-US" altLang="zh-CN" sz="3200" b="1" i="0" dirty="0"/>
              <a:t>.</a:t>
            </a:r>
            <a:r>
              <a:rPr lang="en-US" altLang="zh-CN" sz="3200" i="0" dirty="0"/>
              <a:t>011 </a:t>
            </a:r>
            <a:r>
              <a:rPr lang="zh-CN" altLang="en-US" sz="3200" b="1" i="0" dirty="0">
                <a:solidFill>
                  <a:srgbClr val="333399"/>
                </a:solidFill>
                <a:latin typeface="Times New Roman" pitchFamily="18" charset="0"/>
              </a:rPr>
              <a:t>的</a:t>
            </a:r>
            <a:r>
              <a:rPr lang="zh-CN" altLang="en-US" sz="3200" b="1" i="0" dirty="0">
                <a:solidFill>
                  <a:srgbClr val="333399"/>
                </a:solidFill>
                <a:latin typeface="楷体_GB2312" pitchFamily="49" charset="-122"/>
              </a:rPr>
              <a:t>基于</a:t>
            </a:r>
            <a:r>
              <a:rPr lang="zh-CN" altLang="en-US" sz="3200" b="1" i="0" dirty="0">
                <a:solidFill>
                  <a:srgbClr val="333399"/>
                </a:solidFill>
                <a:latin typeface="Times New Roman" pitchFamily="18" charset="0"/>
              </a:rPr>
              <a:t>树遍历的语义计算过程</a:t>
            </a:r>
            <a:endParaRPr lang="zh-CN" altLang="en-US" sz="1100" b="1" i="0" dirty="0">
              <a:solidFill>
                <a:srgbClr val="333399"/>
              </a:solidFill>
              <a:latin typeface="Times New Roman" pitchFamily="18" charset="0"/>
            </a:endParaRPr>
          </a:p>
        </p:txBody>
      </p:sp>
      <p:sp>
        <p:nvSpPr>
          <p:cNvPr id="23560" name="Text Box 18"/>
          <p:cNvSpPr txBox="1">
            <a:spLocks noChangeArrowheads="1"/>
          </p:cNvSpPr>
          <p:nvPr/>
        </p:nvSpPr>
        <p:spPr bwMode="auto">
          <a:xfrm>
            <a:off x="395536" y="2636912"/>
            <a:ext cx="1728787" cy="3472746"/>
          </a:xfrm>
          <a:prstGeom prst="rect">
            <a:avLst/>
          </a:prstGeom>
          <a:noFill/>
          <a:ln w="9525">
            <a:noFill/>
            <a:miter lim="800000"/>
            <a:headEnd/>
            <a:tailEnd/>
          </a:ln>
        </p:spPr>
        <p:txBody>
          <a:bodyPr>
            <a:spAutoFit/>
          </a:bodyPr>
          <a:lstStyle/>
          <a:p>
            <a:pPr algn="l">
              <a:buClrTx/>
            </a:pPr>
            <a:r>
              <a:rPr kumimoji="0" lang="zh-CN" altLang="en-US" sz="3200" b="1" i="0" dirty="0">
                <a:sym typeface="Symbol" pitchFamily="18" charset="2"/>
              </a:rPr>
              <a:t>产生式</a:t>
            </a:r>
            <a:endParaRPr kumimoji="0" lang="zh-CN" altLang="en-US" sz="3200" i="0" dirty="0">
              <a:cs typeface="Times New Roman" pitchFamily="18" charset="0"/>
              <a:sym typeface="Symbol" pitchFamily="18" charset="2"/>
            </a:endParaRPr>
          </a:p>
          <a:p>
            <a:pPr algn="l">
              <a:buClrTx/>
            </a:pPr>
            <a:endParaRPr kumimoji="0" lang="zh-CN" altLang="en-US" sz="1100" i="0" dirty="0">
              <a:solidFill>
                <a:srgbClr val="333399"/>
              </a:solidFill>
              <a:cs typeface="Times New Roman" pitchFamily="18" charset="0"/>
              <a:sym typeface="Symbol" pitchFamily="18" charset="2"/>
            </a:endParaRPr>
          </a:p>
          <a:p>
            <a:pPr algn="l">
              <a:buClrTx/>
            </a:pPr>
            <a:r>
              <a:rPr lang="en-US" altLang="zh-CN" sz="2800" dirty="0">
                <a:solidFill>
                  <a:srgbClr val="333399"/>
                </a:solidFill>
                <a:sym typeface="Symbol" pitchFamily="18" charset="2"/>
              </a:rPr>
              <a:t>N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S</a:t>
            </a:r>
            <a:endParaRPr lang="en-US" altLang="zh-CN" sz="2800" i="0" baseline="-25000" dirty="0">
              <a:solidFill>
                <a:srgbClr val="333399"/>
              </a:solidFill>
              <a:sym typeface="Symbol" pitchFamily="18" charset="2"/>
            </a:endParaRPr>
          </a:p>
          <a:p>
            <a:pPr algn="l">
              <a:buClrTx/>
            </a:pPr>
            <a:endParaRPr lang="en-US" altLang="zh-CN" sz="1100" i="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BS</a:t>
            </a:r>
            <a:r>
              <a:rPr lang="en-US" altLang="zh-CN" sz="2800" i="0" baseline="-25000" dirty="0">
                <a:solidFill>
                  <a:srgbClr val="333399"/>
                </a:solidFill>
                <a:sym typeface="Symbol" pitchFamily="18" charset="2"/>
              </a:rPr>
              <a:t>1</a:t>
            </a:r>
            <a:endParaRPr lang="en-US" altLang="zh-CN" sz="2800" dirty="0">
              <a:solidFill>
                <a:srgbClr val="333399"/>
              </a:solidFill>
              <a:sym typeface="Symbol" pitchFamily="18" charset="2"/>
            </a:endParaRPr>
          </a:p>
          <a:p>
            <a:pPr algn="l">
              <a:buClrTx/>
            </a:pPr>
            <a:endParaRPr lang="en-US" altLang="zh-CN" sz="110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l-GR" altLang="zh-CN" sz="2800" dirty="0">
                <a:solidFill>
                  <a:srgbClr val="333399"/>
                </a:solidFill>
                <a:sym typeface="Symbol" pitchFamily="18" charset="2"/>
              </a:rPr>
              <a:t>ε</a:t>
            </a:r>
            <a:endParaRPr lang="en-US" altLang="zh-CN" sz="2800" dirty="0">
              <a:solidFill>
                <a:srgbClr val="333399"/>
              </a:solidFill>
              <a:sym typeface="Symbol" pitchFamily="18" charset="2"/>
            </a:endParaRPr>
          </a:p>
          <a:p>
            <a:pPr algn="l">
              <a:buClrTx/>
            </a:pPr>
            <a:endParaRPr kumimoji="0" lang="en-US" altLang="zh-CN" sz="1100" b="1" dirty="0">
              <a:solidFill>
                <a:srgbClr val="333399"/>
              </a:solidFill>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ea typeface="华文行楷" pitchFamily="2" charset="-122"/>
                <a:sym typeface="Symbol" pitchFamily="18" charset="2"/>
              </a:rPr>
              <a:t> </a:t>
            </a:r>
            <a:r>
              <a:rPr lang="en-US" altLang="zh-CN" sz="2800" dirty="0">
                <a:solidFill>
                  <a:srgbClr val="333399"/>
                </a:solidFill>
                <a:ea typeface="华文行楷" pitchFamily="2" charset="-122"/>
                <a:sym typeface="Symbol" pitchFamily="18" charset="2"/>
              </a:rPr>
              <a:t>0</a:t>
            </a:r>
          </a:p>
          <a:p>
            <a:pPr algn="l">
              <a:buClrTx/>
            </a:pPr>
            <a:endParaRPr lang="en-US" altLang="zh-CN" sz="1100" u="sng" dirty="0">
              <a:solidFill>
                <a:srgbClr val="333399"/>
              </a:solidFill>
              <a:ea typeface="华文行楷" pitchFamily="2" charset="-122"/>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1</a:t>
            </a:r>
          </a:p>
        </p:txBody>
      </p:sp>
      <p:sp>
        <p:nvSpPr>
          <p:cNvPr id="23561" name="Text Box 19"/>
          <p:cNvSpPr txBox="1">
            <a:spLocks noChangeArrowheads="1"/>
          </p:cNvSpPr>
          <p:nvPr/>
        </p:nvSpPr>
        <p:spPr bwMode="auto">
          <a:xfrm>
            <a:off x="2232248" y="2636912"/>
            <a:ext cx="6732240" cy="3539430"/>
          </a:xfrm>
          <a:prstGeom prst="rect">
            <a:avLst/>
          </a:prstGeom>
          <a:noFill/>
          <a:ln w="9525">
            <a:noFill/>
            <a:miter lim="800000"/>
            <a:headEnd/>
            <a:tailEnd/>
          </a:ln>
        </p:spPr>
        <p:txBody>
          <a:bodyPr wrap="square">
            <a:spAutoFit/>
          </a:bodyPr>
          <a:lstStyle/>
          <a:p>
            <a:pPr algn="l">
              <a:buClrTx/>
            </a:pPr>
            <a:r>
              <a:rPr kumimoji="0" lang="zh-CN" altLang="en-US" sz="3200" b="1" i="0" dirty="0">
                <a:sym typeface="Symbol" pitchFamily="18" charset="2"/>
              </a:rPr>
              <a:t>语义动作</a:t>
            </a:r>
            <a:endParaRPr kumimoji="0" lang="zh-CN" altLang="en-US" sz="3200" i="0" dirty="0">
              <a:cs typeface="Times New Roman" pitchFamily="18" charset="0"/>
              <a:sym typeface="Symbol" pitchFamily="18" charset="2"/>
            </a:endParaRPr>
          </a:p>
          <a:p>
            <a:pPr algn="l">
              <a:buClrTx/>
            </a:pPr>
            <a:endParaRPr kumimoji="0" lang="zh-CN" altLang="en-US" sz="1000" i="0" dirty="0">
              <a:solidFill>
                <a:srgbClr val="333399"/>
              </a:solidFill>
              <a:cs typeface="Times New Roman" pitchFamily="18" charset="0"/>
              <a:sym typeface="Symbol" pitchFamily="18" charset="2"/>
            </a:endParaRPr>
          </a:p>
          <a:p>
            <a:pPr algn="l">
              <a:buClrTx/>
            </a:pPr>
            <a:r>
              <a:rPr lang="en-US" altLang="zh-CN" sz="2800" i="0" dirty="0">
                <a:solidFill>
                  <a:srgbClr val="333399"/>
                </a:solidFill>
                <a:cs typeface="Times New Roman" pitchFamily="18" charset="0"/>
                <a:sym typeface="Symbol" pitchFamily="18" charset="2"/>
              </a:rPr>
              <a:t>{ </a:t>
            </a:r>
            <a:r>
              <a:rPr lang="en-US" altLang="zh-CN" sz="2800" dirty="0" err="1">
                <a:solidFill>
                  <a:srgbClr val="333399"/>
                </a:solidFill>
                <a:sym typeface="Symbol" pitchFamily="18" charset="2"/>
              </a:rPr>
              <a:t>S</a:t>
            </a:r>
            <a:r>
              <a:rPr lang="en-US" altLang="zh-CN" sz="2800" b="1" i="0" dirty="0" err="1">
                <a:solidFill>
                  <a:srgbClr val="333399"/>
                </a:solidFill>
                <a:sym typeface="Symbol" pitchFamily="18" charset="2"/>
              </a:rPr>
              <a:t>.</a:t>
            </a:r>
            <a:r>
              <a:rPr lang="en-US" altLang="zh-CN" sz="2800" dirty="0" err="1">
                <a:solidFill>
                  <a:srgbClr val="333399"/>
                </a:solidFill>
              </a:rPr>
              <a:t>f</a:t>
            </a:r>
            <a:r>
              <a:rPr lang="en-US" altLang="zh-CN" sz="2800" i="0" dirty="0">
                <a:solidFill>
                  <a:srgbClr val="333399"/>
                </a:solidFill>
              </a:rPr>
              <a:t> : =1;print(</a:t>
            </a:r>
            <a:r>
              <a:rPr lang="en-US" altLang="zh-CN" sz="2800" dirty="0" err="1">
                <a:solidFill>
                  <a:srgbClr val="333399"/>
                </a:solidFill>
              </a:rPr>
              <a:t>S.v</a:t>
            </a:r>
            <a:r>
              <a:rPr lang="en-US" altLang="zh-CN" sz="2800" i="0" dirty="0">
                <a:solidFill>
                  <a:srgbClr val="333399"/>
                </a:solidFill>
              </a:rPr>
              <a:t>)</a:t>
            </a:r>
            <a:r>
              <a:rPr lang="en-US" altLang="zh-CN" sz="2800" i="0" dirty="0">
                <a:solidFill>
                  <a:srgbClr val="333399"/>
                </a:solidFill>
                <a:sym typeface="Symbol" pitchFamily="18" charset="2"/>
              </a:rPr>
              <a:t>}</a:t>
            </a:r>
          </a:p>
          <a:p>
            <a:pPr algn="l">
              <a:buClrTx/>
            </a:pPr>
            <a:endParaRPr kumimoji="0"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S</a:t>
            </a:r>
            <a:r>
              <a:rPr lang="en-US" altLang="zh-CN" sz="2800" i="0" baseline="-25000" dirty="0">
                <a:solidFill>
                  <a:srgbClr val="333399"/>
                </a:solidFill>
                <a:sym typeface="Symbol" pitchFamily="18" charset="2"/>
              </a:rPr>
              <a:t>1</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f </a:t>
            </a:r>
            <a:r>
              <a:rPr lang="en-US" altLang="zh-CN" sz="2800" i="0" dirty="0">
                <a:solidFill>
                  <a:srgbClr val="333399"/>
                </a:solidFill>
              </a:rPr>
              <a:t>:= </a:t>
            </a:r>
            <a:r>
              <a:rPr lang="en-US" altLang="zh-CN" sz="2800" dirty="0">
                <a:solidFill>
                  <a:srgbClr val="333399"/>
                </a:solidFill>
                <a:sym typeface="Symbol" pitchFamily="18" charset="2"/>
              </a:rPr>
              <a:t>S</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f+1</a:t>
            </a:r>
            <a:r>
              <a:rPr lang="en-US" altLang="zh-CN" sz="2800" i="0" dirty="0">
                <a:solidFill>
                  <a:srgbClr val="333399"/>
                </a:solidFill>
              </a:rPr>
              <a:t>; </a:t>
            </a:r>
            <a:r>
              <a:rPr lang="en-US" altLang="zh-CN" sz="2800" dirty="0" err="1">
                <a:solidFill>
                  <a:srgbClr val="333399"/>
                </a:solidFill>
                <a:sym typeface="Symbol" pitchFamily="18" charset="2"/>
              </a:rPr>
              <a:t>B</a:t>
            </a:r>
            <a:r>
              <a:rPr lang="en-US" altLang="zh-CN" sz="2800" b="1" i="0" dirty="0" err="1">
                <a:solidFill>
                  <a:srgbClr val="333399"/>
                </a:solidFill>
                <a:sym typeface="Symbol" pitchFamily="18" charset="2"/>
              </a:rPr>
              <a:t>.</a:t>
            </a:r>
            <a:r>
              <a:rPr lang="en-US" altLang="zh-CN" sz="2800" dirty="0" err="1">
                <a:solidFill>
                  <a:srgbClr val="333399"/>
                </a:solidFill>
              </a:rPr>
              <a:t>f</a:t>
            </a:r>
            <a:r>
              <a:rPr lang="en-US" altLang="zh-CN" sz="2800" i="0" dirty="0">
                <a:solidFill>
                  <a:srgbClr val="333399"/>
                </a:solidFill>
              </a:rPr>
              <a:t> :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f</a:t>
            </a:r>
            <a:r>
              <a:rPr lang="en-US" altLang="zh-CN" sz="2800" i="0" dirty="0">
                <a:solidFill>
                  <a:srgbClr val="333399"/>
                </a:solidFill>
              </a:rPr>
              <a:t>;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B</a:t>
            </a:r>
            <a:r>
              <a:rPr lang="en-US" altLang="zh-CN" sz="2800" b="1" i="0" dirty="0">
                <a:solidFill>
                  <a:srgbClr val="333399"/>
                </a:solidFill>
                <a:sym typeface="Symbol" pitchFamily="18" charset="2"/>
              </a:rPr>
              <a:t>.</a:t>
            </a:r>
            <a:r>
              <a:rPr lang="en-US" altLang="zh-CN" sz="2800" dirty="0">
                <a:solidFill>
                  <a:srgbClr val="333399"/>
                </a:solidFill>
                <a:sym typeface="Symbol" pitchFamily="18" charset="2"/>
              </a:rPr>
              <a:t>v</a:t>
            </a:r>
            <a:r>
              <a:rPr lang="en-US" altLang="zh-CN" sz="2800" i="0" dirty="0">
                <a:solidFill>
                  <a:srgbClr val="333399"/>
                </a:solidFill>
              </a:rPr>
              <a:t>+</a:t>
            </a:r>
            <a:r>
              <a:rPr lang="en-US" altLang="zh-CN" sz="2800" dirty="0">
                <a:solidFill>
                  <a:srgbClr val="333399"/>
                </a:solidFill>
                <a:sym typeface="Symbol" pitchFamily="18" charset="2"/>
              </a:rPr>
              <a:t>S</a:t>
            </a:r>
            <a:r>
              <a:rPr lang="en-US" altLang="zh-CN" sz="2800" i="0" baseline="-25000" dirty="0">
                <a:solidFill>
                  <a:srgbClr val="333399"/>
                </a:solidFill>
                <a:sym typeface="Symbol" pitchFamily="18" charset="2"/>
              </a:rPr>
              <a:t>1</a:t>
            </a:r>
            <a:r>
              <a:rPr lang="en-US" altLang="zh-CN" sz="2800" b="1" i="0" dirty="0">
                <a:solidFill>
                  <a:srgbClr val="333399"/>
                </a:solidFill>
                <a:sym typeface="Symbol" pitchFamily="18" charset="2"/>
              </a:rPr>
              <a:t>.</a:t>
            </a:r>
            <a:r>
              <a:rPr lang="en-US" altLang="zh-CN" sz="2800" dirty="0">
                <a:solidFill>
                  <a:srgbClr val="333399"/>
                </a:solidFill>
                <a:sym typeface="Symbol" pitchFamily="18" charset="2"/>
              </a:rPr>
              <a:t>v</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0 </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0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2</a:t>
            </a:r>
            <a:r>
              <a:rPr lang="en-US" altLang="zh-CN" sz="2800" baseline="30000" dirty="0">
                <a:solidFill>
                  <a:srgbClr val="333399"/>
                </a:solidFill>
                <a:sym typeface="Symbol" pitchFamily="18" charset="2"/>
              </a:rPr>
              <a:t>-B.f</a:t>
            </a:r>
            <a:r>
              <a:rPr lang="en-US" altLang="zh-CN" sz="2800" i="0" dirty="0">
                <a:solidFill>
                  <a:srgbClr val="333399"/>
                </a:solidFill>
              </a:rPr>
              <a:t> </a:t>
            </a:r>
            <a:r>
              <a:rPr lang="en-US" altLang="zh-CN" sz="2800" i="0" dirty="0">
                <a:solidFill>
                  <a:srgbClr val="333399"/>
                </a:solidFill>
                <a:sym typeface="Symbol" pitchFamily="18" charset="2"/>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CA98067-DE22-E5F6-688C-87A4C2AF8764}"/>
                  </a:ext>
                </a:extLst>
              </p14:cNvPr>
              <p14:cNvContentPartPr/>
              <p14:nvPr/>
            </p14:nvContentPartPr>
            <p14:xfrm>
              <a:off x="2862360" y="3702960"/>
              <a:ext cx="2232360" cy="36360"/>
            </p14:xfrm>
          </p:contentPart>
        </mc:Choice>
        <mc:Fallback xmlns="">
          <p:pic>
            <p:nvPicPr>
              <p:cNvPr id="2" name="墨迹 1">
                <a:extLst>
                  <a:ext uri="{FF2B5EF4-FFF2-40B4-BE49-F238E27FC236}">
                    <a16:creationId xmlns:a16="http://schemas.microsoft.com/office/drawing/2014/main" id="{4CA98067-DE22-E5F6-688C-87A4C2AF8764}"/>
                  </a:ext>
                </a:extLst>
              </p:cNvPr>
              <p:cNvPicPr/>
              <p:nvPr/>
            </p:nvPicPr>
            <p:blipFill>
              <a:blip r:embed="rId3"/>
              <a:stretch>
                <a:fillRect/>
              </a:stretch>
            </p:blipFill>
            <p:spPr>
              <a:xfrm>
                <a:off x="2853000" y="3693600"/>
                <a:ext cx="2251080" cy="55080"/>
              </a:xfrm>
              <a:prstGeom prst="rect">
                <a:avLst/>
              </a:prstGeom>
            </p:spPr>
          </p:pic>
        </mc:Fallback>
      </mc:AlternateContent>
    </p:spTree>
    <p:extLst>
      <p:ext uri="{BB962C8B-B14F-4D97-AF65-F5344CB8AC3E}">
        <p14:creationId xmlns:p14="http://schemas.microsoft.com/office/powerpoint/2010/main" val="3039246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Text Box 18"/>
          <p:cNvSpPr txBox="1">
            <a:spLocks noChangeArrowheads="1"/>
          </p:cNvSpPr>
          <p:nvPr/>
        </p:nvSpPr>
        <p:spPr bwMode="auto">
          <a:xfrm>
            <a:off x="-19781" y="0"/>
            <a:ext cx="1728787" cy="3472746"/>
          </a:xfrm>
          <a:prstGeom prst="rect">
            <a:avLst/>
          </a:prstGeom>
          <a:noFill/>
          <a:ln w="9525">
            <a:noFill/>
            <a:miter lim="800000"/>
            <a:headEnd/>
            <a:tailEnd/>
          </a:ln>
        </p:spPr>
        <p:txBody>
          <a:bodyPr>
            <a:spAutoFit/>
          </a:bodyPr>
          <a:lstStyle/>
          <a:p>
            <a:pPr algn="l">
              <a:buClrTx/>
            </a:pPr>
            <a:r>
              <a:rPr kumimoji="0" lang="zh-CN" altLang="en-US" sz="3200" b="1" i="0" dirty="0">
                <a:sym typeface="Symbol" pitchFamily="18" charset="2"/>
              </a:rPr>
              <a:t>产生式</a:t>
            </a:r>
            <a:endParaRPr kumimoji="0" lang="zh-CN" altLang="en-US" sz="3200" i="0" dirty="0">
              <a:cs typeface="Times New Roman" pitchFamily="18" charset="0"/>
              <a:sym typeface="Symbol" pitchFamily="18" charset="2"/>
            </a:endParaRPr>
          </a:p>
          <a:p>
            <a:pPr algn="l">
              <a:buClrTx/>
            </a:pPr>
            <a:endParaRPr kumimoji="0" lang="zh-CN" altLang="en-US" sz="1100" i="0" dirty="0">
              <a:solidFill>
                <a:srgbClr val="333399"/>
              </a:solidFill>
              <a:cs typeface="Times New Roman" pitchFamily="18" charset="0"/>
              <a:sym typeface="Symbol" pitchFamily="18" charset="2"/>
            </a:endParaRPr>
          </a:p>
          <a:p>
            <a:pPr algn="l">
              <a:buClrTx/>
            </a:pPr>
            <a:r>
              <a:rPr lang="en-US" altLang="zh-CN" sz="2800" dirty="0">
                <a:solidFill>
                  <a:srgbClr val="333399"/>
                </a:solidFill>
                <a:sym typeface="Symbol" pitchFamily="18" charset="2"/>
              </a:rPr>
              <a:t>N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S</a:t>
            </a:r>
            <a:endParaRPr lang="en-US" altLang="zh-CN" sz="2800" i="0" baseline="-25000" dirty="0">
              <a:solidFill>
                <a:srgbClr val="333399"/>
              </a:solidFill>
              <a:sym typeface="Symbol" pitchFamily="18" charset="2"/>
            </a:endParaRPr>
          </a:p>
          <a:p>
            <a:pPr algn="l">
              <a:buClrTx/>
            </a:pPr>
            <a:endParaRPr lang="en-US" altLang="zh-CN" sz="1100" i="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BS</a:t>
            </a:r>
            <a:r>
              <a:rPr lang="en-US" altLang="zh-CN" sz="2800" i="0" baseline="-25000" dirty="0">
                <a:solidFill>
                  <a:srgbClr val="333399"/>
                </a:solidFill>
                <a:sym typeface="Symbol" pitchFamily="18" charset="2"/>
              </a:rPr>
              <a:t>1</a:t>
            </a:r>
            <a:endParaRPr lang="en-US" altLang="zh-CN" sz="2800" dirty="0">
              <a:solidFill>
                <a:srgbClr val="333399"/>
              </a:solidFill>
              <a:sym typeface="Symbol" pitchFamily="18" charset="2"/>
            </a:endParaRPr>
          </a:p>
          <a:p>
            <a:pPr algn="l">
              <a:buClrTx/>
            </a:pPr>
            <a:endParaRPr lang="en-US" altLang="zh-CN" sz="110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l-GR" altLang="zh-CN" sz="2800" dirty="0">
                <a:solidFill>
                  <a:srgbClr val="333399"/>
                </a:solidFill>
                <a:sym typeface="Symbol" pitchFamily="18" charset="2"/>
              </a:rPr>
              <a:t>ε</a:t>
            </a:r>
            <a:endParaRPr lang="en-US" altLang="zh-CN" sz="2800" dirty="0">
              <a:solidFill>
                <a:srgbClr val="333399"/>
              </a:solidFill>
              <a:sym typeface="Symbol" pitchFamily="18" charset="2"/>
            </a:endParaRPr>
          </a:p>
          <a:p>
            <a:pPr algn="l">
              <a:buClrTx/>
            </a:pPr>
            <a:endParaRPr kumimoji="0" lang="en-US" altLang="zh-CN" sz="1100" b="1" dirty="0">
              <a:solidFill>
                <a:srgbClr val="333399"/>
              </a:solidFill>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ea typeface="华文行楷" pitchFamily="2" charset="-122"/>
                <a:sym typeface="Symbol" pitchFamily="18" charset="2"/>
              </a:rPr>
              <a:t> </a:t>
            </a:r>
            <a:r>
              <a:rPr lang="en-US" altLang="zh-CN" sz="2800" dirty="0">
                <a:solidFill>
                  <a:srgbClr val="333399"/>
                </a:solidFill>
                <a:ea typeface="华文行楷" pitchFamily="2" charset="-122"/>
                <a:sym typeface="Symbol" pitchFamily="18" charset="2"/>
              </a:rPr>
              <a:t>0</a:t>
            </a:r>
          </a:p>
          <a:p>
            <a:pPr algn="l">
              <a:buClrTx/>
            </a:pPr>
            <a:endParaRPr lang="en-US" altLang="zh-CN" sz="1100" u="sng" dirty="0">
              <a:solidFill>
                <a:srgbClr val="333399"/>
              </a:solidFill>
              <a:ea typeface="华文行楷" pitchFamily="2" charset="-122"/>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1</a:t>
            </a:r>
          </a:p>
        </p:txBody>
      </p:sp>
      <p:sp>
        <p:nvSpPr>
          <p:cNvPr id="23561" name="Text Box 19"/>
          <p:cNvSpPr txBox="1">
            <a:spLocks noChangeArrowheads="1"/>
          </p:cNvSpPr>
          <p:nvPr/>
        </p:nvSpPr>
        <p:spPr bwMode="auto">
          <a:xfrm>
            <a:off x="1816931" y="0"/>
            <a:ext cx="6732240" cy="3539430"/>
          </a:xfrm>
          <a:prstGeom prst="rect">
            <a:avLst/>
          </a:prstGeom>
          <a:noFill/>
          <a:ln w="9525">
            <a:noFill/>
            <a:miter lim="800000"/>
            <a:headEnd/>
            <a:tailEnd/>
          </a:ln>
        </p:spPr>
        <p:txBody>
          <a:bodyPr wrap="square">
            <a:spAutoFit/>
          </a:bodyPr>
          <a:lstStyle/>
          <a:p>
            <a:pPr algn="l">
              <a:buClrTx/>
            </a:pPr>
            <a:r>
              <a:rPr kumimoji="0" lang="zh-CN" altLang="en-US" sz="3200" b="1" i="0" dirty="0">
                <a:sym typeface="Symbol" pitchFamily="18" charset="2"/>
              </a:rPr>
              <a:t>语义动作</a:t>
            </a:r>
            <a:endParaRPr kumimoji="0" lang="zh-CN" altLang="en-US" sz="3200" i="0" dirty="0">
              <a:cs typeface="Times New Roman" pitchFamily="18" charset="0"/>
              <a:sym typeface="Symbol" pitchFamily="18" charset="2"/>
            </a:endParaRPr>
          </a:p>
          <a:p>
            <a:pPr algn="l">
              <a:buClrTx/>
            </a:pPr>
            <a:endParaRPr kumimoji="0" lang="zh-CN" altLang="en-US" sz="1000" i="0" dirty="0">
              <a:solidFill>
                <a:srgbClr val="333399"/>
              </a:solidFill>
              <a:cs typeface="Times New Roman" pitchFamily="18" charset="0"/>
              <a:sym typeface="Symbol" pitchFamily="18" charset="2"/>
            </a:endParaRPr>
          </a:p>
          <a:p>
            <a:pPr algn="l">
              <a:buClrTx/>
            </a:pPr>
            <a:r>
              <a:rPr lang="en-US" altLang="zh-CN" sz="2800" i="0" dirty="0">
                <a:solidFill>
                  <a:srgbClr val="333399"/>
                </a:solidFill>
                <a:cs typeface="Times New Roman" pitchFamily="18" charset="0"/>
                <a:sym typeface="Symbol" pitchFamily="18" charset="2"/>
              </a:rPr>
              <a:t>{ </a:t>
            </a:r>
            <a:r>
              <a:rPr lang="en-US" altLang="zh-CN" sz="2800" dirty="0" err="1">
                <a:solidFill>
                  <a:srgbClr val="333399"/>
                </a:solidFill>
                <a:sym typeface="Symbol" pitchFamily="18" charset="2"/>
              </a:rPr>
              <a:t>S</a:t>
            </a:r>
            <a:r>
              <a:rPr lang="en-US" altLang="zh-CN" sz="2800" b="1" i="0" dirty="0" err="1">
                <a:solidFill>
                  <a:srgbClr val="333399"/>
                </a:solidFill>
                <a:sym typeface="Symbol" pitchFamily="18" charset="2"/>
              </a:rPr>
              <a:t>.</a:t>
            </a:r>
            <a:r>
              <a:rPr lang="en-US" altLang="zh-CN" sz="2800" dirty="0" err="1">
                <a:solidFill>
                  <a:srgbClr val="333399"/>
                </a:solidFill>
              </a:rPr>
              <a:t>f</a:t>
            </a:r>
            <a:r>
              <a:rPr lang="en-US" altLang="zh-CN" sz="2800" i="0" dirty="0">
                <a:solidFill>
                  <a:srgbClr val="333399"/>
                </a:solidFill>
              </a:rPr>
              <a:t> : =1;print(</a:t>
            </a:r>
            <a:r>
              <a:rPr lang="en-US" altLang="zh-CN" sz="2800" dirty="0" err="1">
                <a:solidFill>
                  <a:srgbClr val="333399"/>
                </a:solidFill>
              </a:rPr>
              <a:t>S.v</a:t>
            </a:r>
            <a:r>
              <a:rPr lang="en-US" altLang="zh-CN" sz="2800" i="0" dirty="0">
                <a:solidFill>
                  <a:srgbClr val="333399"/>
                </a:solidFill>
              </a:rPr>
              <a:t>)</a:t>
            </a:r>
            <a:r>
              <a:rPr lang="en-US" altLang="zh-CN" sz="2800" i="0" dirty="0">
                <a:solidFill>
                  <a:srgbClr val="333399"/>
                </a:solidFill>
                <a:sym typeface="Symbol" pitchFamily="18" charset="2"/>
              </a:rPr>
              <a:t>}</a:t>
            </a:r>
          </a:p>
          <a:p>
            <a:pPr algn="l">
              <a:buClrTx/>
            </a:pPr>
            <a:endParaRPr kumimoji="0"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S</a:t>
            </a:r>
            <a:r>
              <a:rPr lang="en-US" altLang="zh-CN" sz="2800" i="0" baseline="-25000" dirty="0">
                <a:solidFill>
                  <a:srgbClr val="333399"/>
                </a:solidFill>
                <a:sym typeface="Symbol" pitchFamily="18" charset="2"/>
              </a:rPr>
              <a:t>1</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f </a:t>
            </a:r>
            <a:r>
              <a:rPr lang="en-US" altLang="zh-CN" sz="2800" i="0" dirty="0">
                <a:solidFill>
                  <a:srgbClr val="333399"/>
                </a:solidFill>
              </a:rPr>
              <a:t>:= </a:t>
            </a:r>
            <a:r>
              <a:rPr lang="en-US" altLang="zh-CN" sz="2800" dirty="0">
                <a:solidFill>
                  <a:srgbClr val="333399"/>
                </a:solidFill>
                <a:sym typeface="Symbol" pitchFamily="18" charset="2"/>
              </a:rPr>
              <a:t>S</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f+1</a:t>
            </a:r>
            <a:r>
              <a:rPr lang="en-US" altLang="zh-CN" sz="2800" i="0" dirty="0">
                <a:solidFill>
                  <a:srgbClr val="333399"/>
                </a:solidFill>
              </a:rPr>
              <a:t>; </a:t>
            </a:r>
            <a:r>
              <a:rPr lang="en-US" altLang="zh-CN" sz="2800" dirty="0" err="1">
                <a:solidFill>
                  <a:srgbClr val="333399"/>
                </a:solidFill>
                <a:sym typeface="Symbol" pitchFamily="18" charset="2"/>
              </a:rPr>
              <a:t>B</a:t>
            </a:r>
            <a:r>
              <a:rPr lang="en-US" altLang="zh-CN" sz="2800" b="1" i="0" dirty="0" err="1">
                <a:solidFill>
                  <a:srgbClr val="333399"/>
                </a:solidFill>
                <a:sym typeface="Symbol" pitchFamily="18" charset="2"/>
              </a:rPr>
              <a:t>.</a:t>
            </a:r>
            <a:r>
              <a:rPr lang="en-US" altLang="zh-CN" sz="2800" dirty="0" err="1">
                <a:solidFill>
                  <a:srgbClr val="333399"/>
                </a:solidFill>
              </a:rPr>
              <a:t>f</a:t>
            </a:r>
            <a:r>
              <a:rPr lang="en-US" altLang="zh-CN" sz="2800" i="0" dirty="0">
                <a:solidFill>
                  <a:srgbClr val="333399"/>
                </a:solidFill>
              </a:rPr>
              <a:t> :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f</a:t>
            </a:r>
            <a:r>
              <a:rPr lang="en-US" altLang="zh-CN" sz="2800" i="0" dirty="0">
                <a:solidFill>
                  <a:srgbClr val="333399"/>
                </a:solidFill>
              </a:rPr>
              <a:t>;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B</a:t>
            </a:r>
            <a:r>
              <a:rPr lang="en-US" altLang="zh-CN" sz="2800" b="1" i="0" dirty="0">
                <a:solidFill>
                  <a:srgbClr val="333399"/>
                </a:solidFill>
                <a:sym typeface="Symbol" pitchFamily="18" charset="2"/>
              </a:rPr>
              <a:t>.</a:t>
            </a:r>
            <a:r>
              <a:rPr lang="en-US" altLang="zh-CN" sz="2800" dirty="0">
                <a:solidFill>
                  <a:srgbClr val="333399"/>
                </a:solidFill>
                <a:sym typeface="Symbol" pitchFamily="18" charset="2"/>
              </a:rPr>
              <a:t>v</a:t>
            </a:r>
            <a:r>
              <a:rPr lang="en-US" altLang="zh-CN" sz="2800" i="0" dirty="0">
                <a:solidFill>
                  <a:srgbClr val="333399"/>
                </a:solidFill>
              </a:rPr>
              <a:t>+</a:t>
            </a:r>
            <a:r>
              <a:rPr lang="en-US" altLang="zh-CN" sz="2800" dirty="0">
                <a:solidFill>
                  <a:srgbClr val="333399"/>
                </a:solidFill>
                <a:sym typeface="Symbol" pitchFamily="18" charset="2"/>
              </a:rPr>
              <a:t>S</a:t>
            </a:r>
            <a:r>
              <a:rPr lang="en-US" altLang="zh-CN" sz="2800" i="0" baseline="-25000" dirty="0">
                <a:solidFill>
                  <a:srgbClr val="333399"/>
                </a:solidFill>
                <a:sym typeface="Symbol" pitchFamily="18" charset="2"/>
              </a:rPr>
              <a:t>1</a:t>
            </a:r>
            <a:r>
              <a:rPr lang="en-US" altLang="zh-CN" sz="2800" b="1" i="0" dirty="0">
                <a:solidFill>
                  <a:srgbClr val="333399"/>
                </a:solidFill>
                <a:sym typeface="Symbol" pitchFamily="18" charset="2"/>
              </a:rPr>
              <a:t>.</a:t>
            </a:r>
            <a:r>
              <a:rPr lang="en-US" altLang="zh-CN" sz="2800" dirty="0">
                <a:solidFill>
                  <a:srgbClr val="333399"/>
                </a:solidFill>
                <a:sym typeface="Symbol" pitchFamily="18" charset="2"/>
              </a:rPr>
              <a:t>v</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0 </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0</a:t>
            </a:r>
            <a:r>
              <a:rPr lang="zh-CN" altLang="en-US" sz="2800" i="0" dirty="0">
                <a:solidFill>
                  <a:srgbClr val="333399"/>
                </a:solidFill>
              </a:rPr>
              <a:t> </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2</a:t>
            </a:r>
            <a:r>
              <a:rPr lang="en-US" altLang="zh-CN" sz="2800" baseline="30000" dirty="0">
                <a:solidFill>
                  <a:srgbClr val="333399"/>
                </a:solidFill>
                <a:sym typeface="Symbol" pitchFamily="18" charset="2"/>
              </a:rPr>
              <a:t>-B.f</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i="0" dirty="0">
                <a:solidFill>
                  <a:srgbClr val="333399"/>
                </a:solidFill>
                <a:sym typeface="Symbol" pitchFamily="18" charset="2"/>
              </a:rPr>
              <a:t>}</a:t>
            </a:r>
          </a:p>
        </p:txBody>
      </p:sp>
      <p:sp>
        <p:nvSpPr>
          <p:cNvPr id="2" name="TextBox 1"/>
          <p:cNvSpPr txBox="1"/>
          <p:nvPr/>
        </p:nvSpPr>
        <p:spPr>
          <a:xfrm>
            <a:off x="107504" y="3645024"/>
            <a:ext cx="8928992" cy="523220"/>
          </a:xfrm>
          <a:prstGeom prst="rect">
            <a:avLst/>
          </a:prstGeom>
          <a:noFill/>
        </p:spPr>
        <p:txBody>
          <a:bodyPr wrap="square" rtlCol="0">
            <a:spAutoFit/>
          </a:bodyPr>
          <a:lstStyle/>
          <a:p>
            <a:pPr algn="l"/>
            <a:r>
              <a:rPr lang="zh-CN" altLang="en-US" sz="2800" b="1" i="0" dirty="0"/>
              <a:t>该属性文法的作用是将输入的二进制小数转化为十进制</a:t>
            </a:r>
            <a:endParaRPr lang="en-US" altLang="zh-CN" sz="2800" b="1" i="0" dirty="0"/>
          </a:p>
        </p:txBody>
      </p:sp>
      <p:sp>
        <p:nvSpPr>
          <p:cNvPr id="3" name="文本框 2">
            <a:extLst>
              <a:ext uri="{FF2B5EF4-FFF2-40B4-BE49-F238E27FC236}">
                <a16:creationId xmlns:a16="http://schemas.microsoft.com/office/drawing/2014/main" id="{BE707475-4163-EB21-0E1D-BD802D61EDD4}"/>
              </a:ext>
            </a:extLst>
          </p:cNvPr>
          <p:cNvSpPr txBox="1"/>
          <p:nvPr/>
        </p:nvSpPr>
        <p:spPr>
          <a:xfrm>
            <a:off x="-180528" y="4351930"/>
            <a:ext cx="2880320" cy="646331"/>
          </a:xfrm>
          <a:prstGeom prst="rect">
            <a:avLst/>
          </a:prstGeom>
          <a:noFill/>
        </p:spPr>
        <p:txBody>
          <a:bodyPr wrap="square" rtlCol="0">
            <a:spAutoFit/>
          </a:bodyPr>
          <a:lstStyle/>
          <a:p>
            <a:r>
              <a:rPr lang="en-US" altLang="zh-CN" sz="3600" dirty="0"/>
              <a:t>0.B</a:t>
            </a:r>
            <a:r>
              <a:rPr lang="en-US" altLang="zh-CN" sz="3600" baseline="-25000" dirty="0"/>
              <a:t>1</a:t>
            </a:r>
            <a:r>
              <a:rPr lang="en-US" altLang="zh-CN" sz="3600" dirty="0"/>
              <a:t>B</a:t>
            </a:r>
            <a:r>
              <a:rPr lang="en-US" altLang="zh-CN" sz="3600" baseline="-25000" dirty="0"/>
              <a:t>2</a:t>
            </a:r>
            <a:r>
              <a:rPr lang="en-US" altLang="zh-CN" sz="3600" dirty="0"/>
              <a:t>…B</a:t>
            </a:r>
            <a:r>
              <a:rPr lang="en-US" altLang="zh-CN" sz="3600" baseline="-25000" dirty="0"/>
              <a:t>n</a:t>
            </a:r>
            <a:endParaRPr lang="zh-CN" altLang="en-US" sz="3600" baseline="-250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C366F81-808B-A3CA-8A1D-6E2734FE9663}"/>
                  </a:ext>
                </a:extLst>
              </p:cNvPr>
              <p:cNvSpPr txBox="1"/>
              <p:nvPr/>
            </p:nvSpPr>
            <p:spPr>
              <a:xfrm>
                <a:off x="2339752" y="4370789"/>
                <a:ext cx="701127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𝐵</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2</m:t>
                          </m:r>
                        </m:e>
                        <m:sup>
                          <m:r>
                            <a:rPr lang="en-US" altLang="zh-CN" sz="3200" b="0" i="1" smtClean="0">
                              <a:latin typeface="Cambria Math" panose="02040503050406030204" pitchFamily="18" charset="0"/>
                            </a:rPr>
                            <m:t>−1</m:t>
                          </m:r>
                        </m:sup>
                      </m:sSup>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𝐵</m:t>
                          </m:r>
                        </m:e>
                        <m:sub>
                          <m:r>
                            <a:rPr lang="en-US" altLang="zh-CN" sz="3200" b="0" i="1" smtClean="0">
                              <a:latin typeface="Cambria Math" panose="02040503050406030204" pitchFamily="18" charset="0"/>
                            </a:rPr>
                            <m:t>2</m:t>
                          </m:r>
                        </m:sub>
                      </m:s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2</m:t>
                          </m:r>
                        </m:e>
                        <m:sup>
                          <m:r>
                            <a:rPr lang="en-US" altLang="zh-CN" sz="3200" b="0" i="1" smtClean="0">
                              <a:latin typeface="Cambria Math" panose="02040503050406030204" pitchFamily="18" charset="0"/>
                            </a:rPr>
                            <m:t>−2</m:t>
                          </m:r>
                        </m:sup>
                      </m:sSup>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𝐵</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2</m:t>
                          </m:r>
                        </m:e>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p>
                      </m:sSup>
                    </m:oMath>
                  </m:oMathPara>
                </a14:m>
                <a:endParaRPr lang="zh-CN" altLang="en-US" dirty="0"/>
              </a:p>
            </p:txBody>
          </p:sp>
        </mc:Choice>
        <mc:Fallback xmlns="">
          <p:sp>
            <p:nvSpPr>
              <p:cNvPr id="4" name="文本框 3">
                <a:extLst>
                  <a:ext uri="{FF2B5EF4-FFF2-40B4-BE49-F238E27FC236}">
                    <a16:creationId xmlns:a16="http://schemas.microsoft.com/office/drawing/2014/main" id="{3C366F81-808B-A3CA-8A1D-6E2734FE9663}"/>
                  </a:ext>
                </a:extLst>
              </p:cNvPr>
              <p:cNvSpPr txBox="1">
                <a:spLocks noRot="1" noChangeAspect="1" noMove="1" noResize="1" noEditPoints="1" noAdjustHandles="1" noChangeArrowheads="1" noChangeShapeType="1" noTextEdit="1"/>
              </p:cNvSpPr>
              <p:nvPr/>
            </p:nvSpPr>
            <p:spPr>
              <a:xfrm>
                <a:off x="2339752" y="4370789"/>
                <a:ext cx="7011278" cy="49244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ACDD4C0-162C-83CA-F530-9BD4154EE45C}"/>
                  </a:ext>
                </a:extLst>
              </p:cNvPr>
              <p:cNvSpPr txBox="1"/>
              <p:nvPr/>
            </p:nvSpPr>
            <p:spPr>
              <a:xfrm>
                <a:off x="2339752" y="4998261"/>
                <a:ext cx="2585260" cy="13443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r>
                            <m:rPr>
                              <m:brk m:alnAt="23"/>
                            </m:rP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𝐵</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2</m:t>
                              </m:r>
                            </m:e>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sup>
                          </m:sSup>
                        </m:e>
                      </m:nary>
                    </m:oMath>
                  </m:oMathPara>
                </a14:m>
                <a:endParaRPr lang="zh-CN" altLang="en-US" dirty="0"/>
              </a:p>
            </p:txBody>
          </p:sp>
        </mc:Choice>
        <mc:Fallback xmlns="">
          <p:sp>
            <p:nvSpPr>
              <p:cNvPr id="5" name="文本框 4">
                <a:extLst>
                  <a:ext uri="{FF2B5EF4-FFF2-40B4-BE49-F238E27FC236}">
                    <a16:creationId xmlns:a16="http://schemas.microsoft.com/office/drawing/2014/main" id="{4ACDD4C0-162C-83CA-F530-9BD4154EE45C}"/>
                  </a:ext>
                </a:extLst>
              </p:cNvPr>
              <p:cNvSpPr txBox="1">
                <a:spLocks noRot="1" noChangeAspect="1" noMove="1" noResize="1" noEditPoints="1" noAdjustHandles="1" noChangeArrowheads="1" noChangeShapeType="1" noTextEdit="1"/>
              </p:cNvSpPr>
              <p:nvPr/>
            </p:nvSpPr>
            <p:spPr>
              <a:xfrm>
                <a:off x="2339752" y="4998261"/>
                <a:ext cx="2585260" cy="134434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63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ChangeArrowheads="1"/>
          </p:cNvSpPr>
          <p:nvPr/>
        </p:nvSpPr>
        <p:spPr bwMode="auto">
          <a:xfrm>
            <a:off x="35496" y="44624"/>
            <a:ext cx="8858250" cy="584775"/>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3200" b="1" i="0" dirty="0">
                <a:latin typeface="楷体_GB2312" pitchFamily="49" charset="-122"/>
              </a:rPr>
              <a:t> </a:t>
            </a:r>
            <a:r>
              <a:rPr lang="zh-CN" altLang="en-US" sz="3200" b="1" i="0" dirty="0">
                <a:latin typeface="Times New Roman" pitchFamily="18" charset="0"/>
              </a:rPr>
              <a:t>步骤</a:t>
            </a:r>
            <a:r>
              <a:rPr lang="en-US" altLang="zh-CN" sz="3200" b="1" i="0" dirty="0">
                <a:latin typeface="Times New Roman" pitchFamily="18" charset="0"/>
              </a:rPr>
              <a:t>1</a:t>
            </a:r>
            <a:r>
              <a:rPr lang="zh-CN" altLang="en-US" sz="3200" b="1" i="0" dirty="0">
                <a:latin typeface="Times New Roman" pitchFamily="18" charset="0"/>
              </a:rPr>
              <a:t> </a:t>
            </a:r>
            <a:r>
              <a:rPr lang="zh-CN" altLang="en-US" sz="3200" b="1" i="0" dirty="0">
                <a:solidFill>
                  <a:srgbClr val="333399"/>
                </a:solidFill>
                <a:latin typeface="Times New Roman" pitchFamily="18" charset="0"/>
              </a:rPr>
              <a:t>构造输入串</a:t>
            </a:r>
            <a:r>
              <a:rPr lang="en-US" altLang="zh-CN" sz="3200" b="1" i="0" dirty="0"/>
              <a:t>.</a:t>
            </a:r>
            <a:r>
              <a:rPr lang="en-US" altLang="zh-CN" sz="3200" i="0" dirty="0"/>
              <a:t>011</a:t>
            </a:r>
            <a:r>
              <a:rPr lang="zh-CN" altLang="en-US" sz="3200" b="1" i="0" dirty="0">
                <a:solidFill>
                  <a:srgbClr val="333399"/>
                </a:solidFill>
                <a:latin typeface="Times New Roman" pitchFamily="18" charset="0"/>
              </a:rPr>
              <a:t>的待标注的语法分析树</a:t>
            </a:r>
          </a:p>
        </p:txBody>
      </p:sp>
      <p:sp>
        <p:nvSpPr>
          <p:cNvPr id="24589" name="Rectangle 172"/>
          <p:cNvSpPr>
            <a:spLocks noChangeArrowheads="1"/>
          </p:cNvSpPr>
          <p:nvPr/>
        </p:nvSpPr>
        <p:spPr bwMode="auto">
          <a:xfrm>
            <a:off x="1751410" y="2031231"/>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4590" name="Line 173"/>
          <p:cNvSpPr>
            <a:spLocks noChangeShapeType="1"/>
          </p:cNvSpPr>
          <p:nvPr/>
        </p:nvSpPr>
        <p:spPr bwMode="auto">
          <a:xfrm flipH="1" flipV="1">
            <a:off x="2087959" y="2336031"/>
            <a:ext cx="1596231" cy="381000"/>
          </a:xfrm>
          <a:prstGeom prst="line">
            <a:avLst/>
          </a:prstGeom>
          <a:noFill/>
          <a:ln w="9525">
            <a:solidFill>
              <a:srgbClr val="000080"/>
            </a:solidFill>
            <a:round/>
            <a:headEnd/>
            <a:tailEnd/>
          </a:ln>
        </p:spPr>
        <p:txBody>
          <a:bodyPr wrap="square">
            <a:spAutoFit/>
          </a:bodyPr>
          <a:lstStyle/>
          <a:p>
            <a:endParaRPr lang="zh-CN" altLang="en-US"/>
          </a:p>
        </p:txBody>
      </p:sp>
      <p:sp>
        <p:nvSpPr>
          <p:cNvPr id="24592" name="Rectangle 175"/>
          <p:cNvSpPr>
            <a:spLocks noChangeArrowheads="1"/>
          </p:cNvSpPr>
          <p:nvPr/>
        </p:nvSpPr>
        <p:spPr bwMode="auto">
          <a:xfrm>
            <a:off x="3527823" y="2701156"/>
            <a:ext cx="3127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4596" name="Line 179"/>
          <p:cNvSpPr>
            <a:spLocks noChangeShapeType="1"/>
          </p:cNvSpPr>
          <p:nvPr/>
        </p:nvSpPr>
        <p:spPr bwMode="auto">
          <a:xfrm flipV="1">
            <a:off x="191865" y="2336031"/>
            <a:ext cx="1738933" cy="381000"/>
          </a:xfrm>
          <a:prstGeom prst="line">
            <a:avLst/>
          </a:prstGeom>
          <a:noFill/>
          <a:ln w="9525">
            <a:solidFill>
              <a:srgbClr val="000080"/>
            </a:solidFill>
            <a:round/>
            <a:headEnd/>
            <a:tailEnd/>
          </a:ln>
        </p:spPr>
        <p:txBody>
          <a:bodyPr wrap="square">
            <a:spAutoFit/>
          </a:bodyPr>
          <a:lstStyle/>
          <a:p>
            <a:endParaRPr lang="zh-CN" altLang="en-US"/>
          </a:p>
        </p:txBody>
      </p:sp>
      <p:sp>
        <p:nvSpPr>
          <p:cNvPr id="24597" name="Rectangle 180"/>
          <p:cNvSpPr>
            <a:spLocks noChangeArrowheads="1"/>
          </p:cNvSpPr>
          <p:nvPr/>
        </p:nvSpPr>
        <p:spPr bwMode="auto">
          <a:xfrm>
            <a:off x="35496" y="2640831"/>
            <a:ext cx="312738" cy="457200"/>
          </a:xfrm>
          <a:prstGeom prst="rect">
            <a:avLst/>
          </a:prstGeom>
          <a:noFill/>
          <a:ln w="9525">
            <a:noFill/>
            <a:miter lim="800000"/>
            <a:headEnd/>
            <a:tailEnd/>
          </a:ln>
        </p:spPr>
        <p:txBody>
          <a:bodyPr>
            <a:spAutoFit/>
          </a:bodyPr>
          <a:lstStyle/>
          <a:p>
            <a:pPr>
              <a:buClrTx/>
              <a:buFontTx/>
              <a:buNone/>
            </a:pPr>
            <a:r>
              <a:rPr lang="en-US" altLang="zh-CN" b="1" dirty="0">
                <a:solidFill>
                  <a:srgbClr val="333399"/>
                </a:solidFill>
              </a:rPr>
              <a:t>.</a:t>
            </a:r>
          </a:p>
        </p:txBody>
      </p:sp>
      <p:sp>
        <p:nvSpPr>
          <p:cNvPr id="24601" name="Rectangle 184"/>
          <p:cNvSpPr>
            <a:spLocks noChangeArrowheads="1"/>
          </p:cNvSpPr>
          <p:nvPr/>
        </p:nvSpPr>
        <p:spPr bwMode="auto">
          <a:xfrm>
            <a:off x="4866060" y="3434556"/>
            <a:ext cx="354012"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S</a:t>
            </a:r>
          </a:p>
        </p:txBody>
      </p:sp>
      <p:sp>
        <p:nvSpPr>
          <p:cNvPr id="24602" name="Line 185"/>
          <p:cNvSpPr>
            <a:spLocks noChangeShapeType="1"/>
          </p:cNvSpPr>
          <p:nvPr/>
        </p:nvSpPr>
        <p:spPr bwMode="auto">
          <a:xfrm flipH="1" flipV="1">
            <a:off x="3840560" y="2945631"/>
            <a:ext cx="1124470" cy="655636"/>
          </a:xfrm>
          <a:prstGeom prst="line">
            <a:avLst/>
          </a:prstGeom>
          <a:noFill/>
          <a:ln w="9525">
            <a:solidFill>
              <a:srgbClr val="000080"/>
            </a:solidFill>
            <a:round/>
            <a:headEnd/>
            <a:tailEnd/>
          </a:ln>
        </p:spPr>
        <p:txBody>
          <a:bodyPr wrap="square">
            <a:spAutoFit/>
          </a:bodyPr>
          <a:lstStyle/>
          <a:p>
            <a:endParaRPr lang="zh-CN" altLang="en-US"/>
          </a:p>
        </p:txBody>
      </p:sp>
      <p:sp>
        <p:nvSpPr>
          <p:cNvPr id="24603" name="Line 186"/>
          <p:cNvSpPr>
            <a:spLocks noChangeShapeType="1"/>
          </p:cNvSpPr>
          <p:nvPr/>
        </p:nvSpPr>
        <p:spPr bwMode="auto">
          <a:xfrm flipV="1">
            <a:off x="2164160" y="2945630"/>
            <a:ext cx="1371600" cy="563562"/>
          </a:xfrm>
          <a:prstGeom prst="line">
            <a:avLst/>
          </a:prstGeom>
          <a:noFill/>
          <a:ln w="9525">
            <a:solidFill>
              <a:srgbClr val="000080"/>
            </a:solidFill>
            <a:round/>
            <a:headEnd/>
            <a:tailEnd/>
          </a:ln>
        </p:spPr>
        <p:txBody>
          <a:bodyPr wrap="square">
            <a:spAutoFit/>
          </a:bodyPr>
          <a:lstStyle/>
          <a:p>
            <a:endParaRPr lang="zh-CN" altLang="en-US"/>
          </a:p>
        </p:txBody>
      </p:sp>
      <p:sp>
        <p:nvSpPr>
          <p:cNvPr id="24609" name="Rectangle 192"/>
          <p:cNvSpPr>
            <a:spLocks noChangeArrowheads="1"/>
          </p:cNvSpPr>
          <p:nvPr/>
        </p:nvSpPr>
        <p:spPr bwMode="auto">
          <a:xfrm>
            <a:off x="646162" y="4219206"/>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4610" name="Line 193"/>
          <p:cNvSpPr>
            <a:spLocks noChangeShapeType="1"/>
          </p:cNvSpPr>
          <p:nvPr/>
        </p:nvSpPr>
        <p:spPr bwMode="auto">
          <a:xfrm flipV="1">
            <a:off x="971600" y="3798669"/>
            <a:ext cx="926313" cy="396324"/>
          </a:xfrm>
          <a:prstGeom prst="line">
            <a:avLst/>
          </a:prstGeom>
          <a:noFill/>
          <a:ln w="9525">
            <a:solidFill>
              <a:srgbClr val="000080"/>
            </a:solidFill>
            <a:round/>
            <a:headEnd/>
            <a:tailEnd/>
          </a:ln>
        </p:spPr>
        <p:txBody>
          <a:bodyPr wrap="square">
            <a:spAutoFit/>
          </a:bodyPr>
          <a:lstStyle/>
          <a:p>
            <a:endParaRPr lang="zh-CN" altLang="en-US"/>
          </a:p>
        </p:txBody>
      </p:sp>
      <p:sp>
        <p:nvSpPr>
          <p:cNvPr id="37" name="Line 186"/>
          <p:cNvSpPr>
            <a:spLocks noChangeShapeType="1"/>
          </p:cNvSpPr>
          <p:nvPr/>
        </p:nvSpPr>
        <p:spPr bwMode="auto">
          <a:xfrm flipV="1">
            <a:off x="3593430" y="3798669"/>
            <a:ext cx="1371600" cy="563562"/>
          </a:xfrm>
          <a:prstGeom prst="line">
            <a:avLst/>
          </a:prstGeom>
          <a:noFill/>
          <a:ln w="9525">
            <a:solidFill>
              <a:srgbClr val="000080"/>
            </a:solidFill>
            <a:round/>
            <a:headEnd/>
            <a:tailEnd/>
          </a:ln>
        </p:spPr>
        <p:txBody>
          <a:bodyPr wrap="square">
            <a:spAutoFit/>
          </a:bodyPr>
          <a:lstStyle/>
          <a:p>
            <a:endParaRPr lang="zh-CN" altLang="en-US"/>
          </a:p>
        </p:txBody>
      </p:sp>
      <p:sp>
        <p:nvSpPr>
          <p:cNvPr id="38" name="Rectangle 191"/>
          <p:cNvSpPr>
            <a:spLocks noChangeArrowheads="1"/>
          </p:cNvSpPr>
          <p:nvPr/>
        </p:nvSpPr>
        <p:spPr bwMode="auto">
          <a:xfrm>
            <a:off x="3196555" y="4255869"/>
            <a:ext cx="381000" cy="396875"/>
          </a:xfrm>
          <a:prstGeom prst="rect">
            <a:avLst/>
          </a:prstGeom>
          <a:noFill/>
          <a:ln w="9525">
            <a:noFill/>
            <a:miter lim="800000"/>
            <a:headEnd/>
            <a:tailEnd/>
          </a:ln>
        </p:spPr>
        <p:txBody>
          <a:bodyPr>
            <a:spAutoFit/>
          </a:bodyPr>
          <a:lstStyle/>
          <a:p>
            <a:pPr algn="l">
              <a:buClrTx/>
              <a:buFontTx/>
              <a:buNone/>
            </a:pPr>
            <a:r>
              <a:rPr lang="en-US" altLang="zh-CN" sz="2000" b="1" dirty="0">
                <a:solidFill>
                  <a:srgbClr val="333399"/>
                </a:solidFill>
                <a:ea typeface="华文行楷" pitchFamily="2" charset="-122"/>
              </a:rPr>
              <a:t>B</a:t>
            </a:r>
          </a:p>
        </p:txBody>
      </p:sp>
      <p:sp>
        <p:nvSpPr>
          <p:cNvPr id="39" name="Rectangle 192"/>
          <p:cNvSpPr>
            <a:spLocks noChangeArrowheads="1"/>
          </p:cNvSpPr>
          <p:nvPr/>
        </p:nvSpPr>
        <p:spPr bwMode="auto">
          <a:xfrm>
            <a:off x="2075432" y="5072245"/>
            <a:ext cx="325438"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1</a:t>
            </a:r>
          </a:p>
        </p:txBody>
      </p:sp>
      <p:sp>
        <p:nvSpPr>
          <p:cNvPr id="40" name="Line 193"/>
          <p:cNvSpPr>
            <a:spLocks noChangeShapeType="1"/>
          </p:cNvSpPr>
          <p:nvPr/>
        </p:nvSpPr>
        <p:spPr bwMode="auto">
          <a:xfrm flipV="1">
            <a:off x="2400870" y="4651708"/>
            <a:ext cx="926313" cy="396324"/>
          </a:xfrm>
          <a:prstGeom prst="line">
            <a:avLst/>
          </a:prstGeom>
          <a:noFill/>
          <a:ln w="9525">
            <a:solidFill>
              <a:srgbClr val="000080"/>
            </a:solidFill>
            <a:round/>
            <a:headEnd/>
            <a:tailEnd/>
          </a:ln>
        </p:spPr>
        <p:txBody>
          <a:bodyPr wrap="square">
            <a:spAutoFit/>
          </a:bodyPr>
          <a:lstStyle/>
          <a:p>
            <a:endParaRPr lang="zh-CN" altLang="en-US"/>
          </a:p>
        </p:txBody>
      </p:sp>
      <p:sp>
        <p:nvSpPr>
          <p:cNvPr id="41" name="Line 185"/>
          <p:cNvSpPr>
            <a:spLocks noChangeShapeType="1"/>
          </p:cNvSpPr>
          <p:nvPr/>
        </p:nvSpPr>
        <p:spPr bwMode="auto">
          <a:xfrm flipH="1" flipV="1">
            <a:off x="5240979" y="3752632"/>
            <a:ext cx="1124470" cy="655636"/>
          </a:xfrm>
          <a:prstGeom prst="line">
            <a:avLst/>
          </a:prstGeom>
          <a:noFill/>
          <a:ln w="9525">
            <a:solidFill>
              <a:srgbClr val="000080"/>
            </a:solidFill>
            <a:round/>
            <a:headEnd/>
            <a:tailEnd/>
          </a:ln>
        </p:spPr>
        <p:txBody>
          <a:bodyPr wrap="square">
            <a:spAutoFit/>
          </a:bodyPr>
          <a:lstStyle/>
          <a:p>
            <a:endParaRPr lang="zh-CN" altLang="en-US"/>
          </a:p>
        </p:txBody>
      </p:sp>
      <p:sp>
        <p:nvSpPr>
          <p:cNvPr id="42" name="Rectangle 184"/>
          <p:cNvSpPr>
            <a:spLocks noChangeArrowheads="1"/>
          </p:cNvSpPr>
          <p:nvPr/>
        </p:nvSpPr>
        <p:spPr bwMode="auto">
          <a:xfrm>
            <a:off x="6300192" y="4454306"/>
            <a:ext cx="354012"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S</a:t>
            </a:r>
          </a:p>
        </p:txBody>
      </p:sp>
      <p:sp>
        <p:nvSpPr>
          <p:cNvPr id="43" name="Line 186"/>
          <p:cNvSpPr>
            <a:spLocks noChangeShapeType="1"/>
          </p:cNvSpPr>
          <p:nvPr/>
        </p:nvSpPr>
        <p:spPr bwMode="auto">
          <a:xfrm flipV="1">
            <a:off x="5033120" y="4778592"/>
            <a:ext cx="1371600" cy="563562"/>
          </a:xfrm>
          <a:prstGeom prst="line">
            <a:avLst/>
          </a:prstGeom>
          <a:noFill/>
          <a:ln w="9525">
            <a:solidFill>
              <a:srgbClr val="000080"/>
            </a:solidFill>
            <a:round/>
            <a:headEnd/>
            <a:tailEnd/>
          </a:ln>
        </p:spPr>
        <p:txBody>
          <a:bodyPr wrap="square">
            <a:spAutoFit/>
          </a:bodyPr>
          <a:lstStyle/>
          <a:p>
            <a:endParaRPr lang="zh-CN" altLang="en-US"/>
          </a:p>
        </p:txBody>
      </p:sp>
      <p:sp>
        <p:nvSpPr>
          <p:cNvPr id="44" name="Rectangle 191"/>
          <p:cNvSpPr>
            <a:spLocks noChangeArrowheads="1"/>
          </p:cNvSpPr>
          <p:nvPr/>
        </p:nvSpPr>
        <p:spPr bwMode="auto">
          <a:xfrm>
            <a:off x="4636245" y="5235792"/>
            <a:ext cx="381000" cy="396875"/>
          </a:xfrm>
          <a:prstGeom prst="rect">
            <a:avLst/>
          </a:prstGeom>
          <a:noFill/>
          <a:ln w="9525">
            <a:noFill/>
            <a:miter lim="800000"/>
            <a:headEnd/>
            <a:tailEnd/>
          </a:ln>
        </p:spPr>
        <p:txBody>
          <a:bodyPr>
            <a:spAutoFit/>
          </a:bodyPr>
          <a:lstStyle/>
          <a:p>
            <a:pPr algn="l">
              <a:buClrTx/>
              <a:buFontTx/>
              <a:buNone/>
            </a:pPr>
            <a:r>
              <a:rPr lang="en-US" altLang="zh-CN" sz="2000" b="1" dirty="0">
                <a:solidFill>
                  <a:srgbClr val="333399"/>
                </a:solidFill>
                <a:ea typeface="华文行楷" pitchFamily="2" charset="-122"/>
              </a:rPr>
              <a:t>B</a:t>
            </a:r>
          </a:p>
        </p:txBody>
      </p:sp>
      <p:sp>
        <p:nvSpPr>
          <p:cNvPr id="45" name="Rectangle 192"/>
          <p:cNvSpPr>
            <a:spLocks noChangeArrowheads="1"/>
          </p:cNvSpPr>
          <p:nvPr/>
        </p:nvSpPr>
        <p:spPr bwMode="auto">
          <a:xfrm>
            <a:off x="3515122" y="6052168"/>
            <a:ext cx="325438"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1</a:t>
            </a:r>
          </a:p>
        </p:txBody>
      </p:sp>
      <p:sp>
        <p:nvSpPr>
          <p:cNvPr id="46" name="Line 193"/>
          <p:cNvSpPr>
            <a:spLocks noChangeShapeType="1"/>
          </p:cNvSpPr>
          <p:nvPr/>
        </p:nvSpPr>
        <p:spPr bwMode="auto">
          <a:xfrm flipV="1">
            <a:off x="3840560" y="5631631"/>
            <a:ext cx="926313" cy="396324"/>
          </a:xfrm>
          <a:prstGeom prst="line">
            <a:avLst/>
          </a:prstGeom>
          <a:noFill/>
          <a:ln w="9525">
            <a:solidFill>
              <a:srgbClr val="000080"/>
            </a:solidFill>
            <a:round/>
            <a:headEnd/>
            <a:tailEnd/>
          </a:ln>
        </p:spPr>
        <p:txBody>
          <a:bodyPr wrap="square">
            <a:spAutoFit/>
          </a:bodyPr>
          <a:lstStyle/>
          <a:p>
            <a:endParaRPr lang="zh-CN" altLang="en-US"/>
          </a:p>
        </p:txBody>
      </p:sp>
      <p:sp>
        <p:nvSpPr>
          <p:cNvPr id="47" name="Line 185"/>
          <p:cNvSpPr>
            <a:spLocks noChangeShapeType="1"/>
          </p:cNvSpPr>
          <p:nvPr/>
        </p:nvSpPr>
        <p:spPr bwMode="auto">
          <a:xfrm flipH="1" flipV="1">
            <a:off x="6654204" y="4748444"/>
            <a:ext cx="870124" cy="619640"/>
          </a:xfrm>
          <a:prstGeom prst="line">
            <a:avLst/>
          </a:prstGeom>
          <a:noFill/>
          <a:ln w="9525">
            <a:solidFill>
              <a:srgbClr val="000080"/>
            </a:solidFill>
            <a:round/>
            <a:headEnd/>
            <a:tailEnd/>
          </a:ln>
        </p:spPr>
        <p:txBody>
          <a:bodyPr wrap="square">
            <a:spAutoFit/>
          </a:bodyPr>
          <a:lstStyle/>
          <a:p>
            <a:endParaRPr lang="zh-CN" altLang="en-US"/>
          </a:p>
        </p:txBody>
      </p:sp>
      <p:sp>
        <p:nvSpPr>
          <p:cNvPr id="48" name="Rectangle 184"/>
          <p:cNvSpPr>
            <a:spLocks noChangeArrowheads="1"/>
          </p:cNvSpPr>
          <p:nvPr/>
        </p:nvSpPr>
        <p:spPr bwMode="auto">
          <a:xfrm>
            <a:off x="7530356" y="5371829"/>
            <a:ext cx="354012"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S</a:t>
            </a:r>
          </a:p>
        </p:txBody>
      </p:sp>
      <p:sp>
        <p:nvSpPr>
          <p:cNvPr id="49" name="Line 186"/>
          <p:cNvSpPr>
            <a:spLocks noChangeShapeType="1"/>
          </p:cNvSpPr>
          <p:nvPr/>
        </p:nvSpPr>
        <p:spPr bwMode="auto">
          <a:xfrm flipV="1">
            <a:off x="6407074" y="5768193"/>
            <a:ext cx="1123282" cy="511509"/>
          </a:xfrm>
          <a:prstGeom prst="line">
            <a:avLst/>
          </a:prstGeom>
          <a:noFill/>
          <a:ln w="9525">
            <a:solidFill>
              <a:srgbClr val="000080"/>
            </a:solidFill>
            <a:round/>
            <a:headEnd/>
            <a:tailEnd/>
          </a:ln>
        </p:spPr>
        <p:txBody>
          <a:bodyPr wrap="square">
            <a:spAutoFit/>
          </a:bodyPr>
          <a:lstStyle/>
          <a:p>
            <a:endParaRPr lang="zh-CN" altLang="en-US"/>
          </a:p>
        </p:txBody>
      </p:sp>
      <p:sp>
        <p:nvSpPr>
          <p:cNvPr id="3" name="矩形 2"/>
          <p:cNvSpPr/>
          <p:nvPr/>
        </p:nvSpPr>
        <p:spPr>
          <a:xfrm>
            <a:off x="6070954" y="6135687"/>
            <a:ext cx="319318" cy="461665"/>
          </a:xfrm>
          <a:prstGeom prst="rect">
            <a:avLst/>
          </a:prstGeom>
        </p:spPr>
        <p:txBody>
          <a:bodyPr wrap="none">
            <a:spAutoFit/>
          </a:bodyPr>
          <a:lstStyle/>
          <a:p>
            <a:pPr algn="l">
              <a:buClrTx/>
            </a:pPr>
            <a:r>
              <a:rPr lang="el-GR" altLang="zh-CN" dirty="0">
                <a:solidFill>
                  <a:srgbClr val="333399"/>
                </a:solidFill>
                <a:sym typeface="Symbol" pitchFamily="18" charset="2"/>
              </a:rPr>
              <a:t>ε</a:t>
            </a:r>
            <a:endParaRPr lang="en-US" altLang="zh-CN" dirty="0">
              <a:solidFill>
                <a:srgbClr val="333399"/>
              </a:solidFill>
              <a:sym typeface="Symbol" pitchFamily="18" charset="2"/>
            </a:endParaRPr>
          </a:p>
        </p:txBody>
      </p:sp>
      <p:sp>
        <p:nvSpPr>
          <p:cNvPr id="51" name="Rectangle 191"/>
          <p:cNvSpPr>
            <a:spLocks noChangeArrowheads="1"/>
          </p:cNvSpPr>
          <p:nvPr/>
        </p:nvSpPr>
        <p:spPr bwMode="auto">
          <a:xfrm>
            <a:off x="1777513" y="3416048"/>
            <a:ext cx="381000" cy="396875"/>
          </a:xfrm>
          <a:prstGeom prst="rect">
            <a:avLst/>
          </a:prstGeom>
          <a:noFill/>
          <a:ln w="9525">
            <a:noFill/>
            <a:miter lim="800000"/>
            <a:headEnd/>
            <a:tailEnd/>
          </a:ln>
        </p:spPr>
        <p:txBody>
          <a:bodyPr>
            <a:spAutoFit/>
          </a:bodyPr>
          <a:lstStyle/>
          <a:p>
            <a:pPr algn="l">
              <a:buClrTx/>
              <a:buFontTx/>
              <a:buNone/>
            </a:pPr>
            <a:r>
              <a:rPr lang="en-US" altLang="zh-CN" sz="2000" b="1" dirty="0">
                <a:solidFill>
                  <a:srgbClr val="333399"/>
                </a:solidFill>
                <a:ea typeface="华文行楷" pitchFamily="2" charset="-122"/>
              </a:rPr>
              <a:t>B</a:t>
            </a:r>
          </a:p>
        </p:txBody>
      </p:sp>
    </p:spTree>
    <p:extLst>
      <p:ext uri="{BB962C8B-B14F-4D97-AF65-F5344CB8AC3E}">
        <p14:creationId xmlns:p14="http://schemas.microsoft.com/office/powerpoint/2010/main" val="146339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1"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2"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3"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4" name="Rectangle 10"/>
          <p:cNvSpPr>
            <a:spLocks noChangeArrowheads="1"/>
          </p:cNvSpPr>
          <p:nvPr/>
        </p:nvSpPr>
        <p:spPr bwMode="auto">
          <a:xfrm>
            <a:off x="1549400" y="188913"/>
            <a:ext cx="7137400" cy="646331"/>
          </a:xfrm>
          <a:prstGeom prst="rect">
            <a:avLst/>
          </a:prstGeom>
          <a:noFill/>
          <a:ln w="9525" algn="ctr">
            <a:noFill/>
            <a:miter lim="800000"/>
            <a:headEnd/>
            <a:tailEnd/>
          </a:ln>
        </p:spPr>
        <p:txBody>
          <a:bodyPr wrap="square">
            <a:spAutoFit/>
          </a:bodyPr>
          <a:lstStyle/>
          <a:p>
            <a:pPr algn="l">
              <a:lnSpc>
                <a:spcPct val="90000"/>
              </a:lnSpc>
              <a:buClrTx/>
              <a:buFontTx/>
              <a:buNone/>
            </a:pPr>
            <a:r>
              <a:rPr lang="zh-CN" altLang="en-US" sz="4000" b="1" i="0" dirty="0">
                <a:solidFill>
                  <a:srgbClr val="990099"/>
                </a:solidFill>
              </a:rPr>
              <a:t>第七章 语法制导的语义计算</a:t>
            </a:r>
            <a:endParaRPr lang="zh-CN" altLang="en-US" sz="4000" b="1" i="0" dirty="0">
              <a:ea typeface="华文行楷" pitchFamily="2" charset="-122"/>
            </a:endParaRPr>
          </a:p>
        </p:txBody>
      </p:sp>
      <p:sp>
        <p:nvSpPr>
          <p:cNvPr id="7175" name="Rectangle 28"/>
          <p:cNvSpPr>
            <a:spLocks noChangeArrowheads="1"/>
          </p:cNvSpPr>
          <p:nvPr/>
        </p:nvSpPr>
        <p:spPr bwMode="auto">
          <a:xfrm>
            <a:off x="785786" y="1428736"/>
            <a:ext cx="8008937" cy="4893647"/>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2800" b="1" i="0" dirty="0"/>
              <a:t>  </a:t>
            </a:r>
            <a:r>
              <a:rPr lang="zh-CN" altLang="en-US" sz="2800" b="1" i="0" dirty="0"/>
              <a:t>语法制导的（</a:t>
            </a:r>
            <a:r>
              <a:rPr lang="en-US" altLang="zh-CN" sz="2800" b="1" i="0" dirty="0"/>
              <a:t>Syntax-Directed</a:t>
            </a:r>
            <a:r>
              <a:rPr lang="zh-CN" altLang="en-US" sz="2800" b="1" i="0" dirty="0"/>
              <a:t>）语义计算</a:t>
            </a:r>
            <a:endParaRPr lang="en-US" altLang="zh-CN" sz="2800" b="1" i="0" dirty="0"/>
          </a:p>
          <a:p>
            <a:pPr lvl="1" algn="l">
              <a:buClrTx/>
              <a:buFont typeface="Arial" pitchFamily="34" charset="0"/>
              <a:buChar char="•"/>
            </a:pPr>
            <a:r>
              <a:rPr lang="zh-CN" altLang="en-US" b="1" i="0" dirty="0">
                <a:solidFill>
                  <a:srgbClr val="333399"/>
                </a:solidFill>
              </a:rPr>
              <a:t>以语法定义（上下文无关文法）为基础</a:t>
            </a:r>
          </a:p>
          <a:p>
            <a:pPr algn="l">
              <a:buClrTx/>
              <a:buFont typeface="Arial" pitchFamily="34" charset="0"/>
              <a:buChar char="•"/>
            </a:pPr>
            <a:endParaRPr lang="zh-CN" altLang="en-US" sz="1000" b="1" i="0" dirty="0"/>
          </a:p>
          <a:p>
            <a:pPr lvl="1" algn="l">
              <a:buFont typeface="Arial" pitchFamily="34" charset="0"/>
              <a:buChar char="•"/>
            </a:pPr>
            <a:r>
              <a:rPr lang="zh-CN" altLang="en-US" b="1" i="0" dirty="0">
                <a:solidFill>
                  <a:srgbClr val="333399"/>
                </a:solidFill>
              </a:rPr>
              <a:t>用于各种语义分析与翻译过程：</a:t>
            </a:r>
            <a:endParaRPr lang="en-US" altLang="zh-CN" b="1" i="0" dirty="0">
              <a:solidFill>
                <a:srgbClr val="333399"/>
              </a:solidFill>
            </a:endParaRPr>
          </a:p>
          <a:p>
            <a:pPr lvl="2" algn="l"/>
            <a:r>
              <a:rPr lang="zh-CN" altLang="en-US" b="1" i="0" dirty="0">
                <a:solidFill>
                  <a:srgbClr val="333399"/>
                </a:solidFill>
              </a:rPr>
              <a:t>静态语义检查，中间代码（甚至目标代码）生成等</a:t>
            </a:r>
            <a:endParaRPr lang="zh-CN" altLang="en-US" sz="2800" b="1" i="0" dirty="0">
              <a:solidFill>
                <a:srgbClr val="333399"/>
              </a:solidFill>
            </a:endParaRPr>
          </a:p>
          <a:p>
            <a:pPr algn="l">
              <a:buClrTx/>
              <a:buFont typeface="Arial" pitchFamily="34" charset="0"/>
              <a:buChar char="•"/>
            </a:pPr>
            <a:endParaRPr lang="zh-CN" altLang="en-US" sz="1000" b="1" i="0" dirty="0">
              <a:solidFill>
                <a:srgbClr val="333399"/>
              </a:solidFill>
            </a:endParaRPr>
          </a:p>
          <a:p>
            <a:pPr lvl="1" algn="l">
              <a:buClrTx/>
              <a:buFont typeface="Arial" pitchFamily="34" charset="0"/>
              <a:buChar char="•"/>
            </a:pPr>
            <a:r>
              <a:rPr lang="zh-CN" altLang="en-US" b="1" i="0" dirty="0">
                <a:solidFill>
                  <a:srgbClr val="333399"/>
                </a:solidFill>
              </a:rPr>
              <a:t>编译自动化工具（如 </a:t>
            </a:r>
            <a:r>
              <a:rPr lang="en-US" altLang="zh-CN" b="1" i="0" dirty="0" err="1">
                <a:solidFill>
                  <a:srgbClr val="333399"/>
                </a:solidFill>
              </a:rPr>
              <a:t>Yacc</a:t>
            </a:r>
            <a:r>
              <a:rPr lang="zh-CN" altLang="en-US" b="1" i="0" dirty="0">
                <a:solidFill>
                  <a:srgbClr val="333399"/>
                </a:solidFill>
              </a:rPr>
              <a:t>）的理论基础</a:t>
            </a:r>
          </a:p>
          <a:p>
            <a:pPr algn="l">
              <a:buClrTx/>
              <a:buFont typeface="Symbol" pitchFamily="18" charset="2"/>
              <a:buNone/>
            </a:pPr>
            <a:endParaRPr lang="zh-CN" altLang="en-US" sz="1000" b="1" i="0" dirty="0">
              <a:solidFill>
                <a:srgbClr val="333399"/>
              </a:solidFill>
            </a:endParaRPr>
          </a:p>
          <a:p>
            <a:pPr algn="l">
              <a:buFont typeface="Symbol" pitchFamily="18" charset="2"/>
              <a:buChar char="-"/>
            </a:pPr>
            <a:r>
              <a:rPr lang="zh-CN" altLang="en-US" sz="2800" b="1" i="0" dirty="0"/>
              <a:t>  关键概念</a:t>
            </a:r>
          </a:p>
          <a:p>
            <a:pPr algn="l">
              <a:buClrTx/>
              <a:buFont typeface="Symbol" pitchFamily="18" charset="2"/>
              <a:buNone/>
            </a:pPr>
            <a:r>
              <a:rPr lang="zh-CN" altLang="en-US" sz="1000" b="1" i="0" dirty="0">
                <a:solidFill>
                  <a:srgbClr val="333399"/>
                </a:solidFill>
              </a:rPr>
              <a:t> </a:t>
            </a:r>
          </a:p>
          <a:p>
            <a:pPr lvl="1" algn="l">
              <a:buClrTx/>
              <a:buFont typeface="Arial" pitchFamily="34" charset="0"/>
              <a:buChar char="•"/>
            </a:pPr>
            <a:r>
              <a:rPr lang="zh-CN" altLang="en-US" b="1" i="0" dirty="0">
                <a:solidFill>
                  <a:srgbClr val="333399"/>
                </a:solidFill>
              </a:rPr>
              <a:t>属性文法</a:t>
            </a:r>
            <a:endParaRPr lang="en-US" altLang="zh-CN" b="1" i="0" dirty="0">
              <a:solidFill>
                <a:srgbClr val="333399"/>
              </a:solidFill>
            </a:endParaRPr>
          </a:p>
          <a:p>
            <a:pPr lvl="1" algn="l">
              <a:buClrTx/>
            </a:pPr>
            <a:r>
              <a:rPr lang="en-US" altLang="zh-CN" b="1" i="0" dirty="0">
                <a:solidFill>
                  <a:srgbClr val="333399"/>
                </a:solidFill>
              </a:rPr>
              <a:t>	</a:t>
            </a:r>
            <a:r>
              <a:rPr lang="zh-CN" altLang="en-US" b="1" i="0" dirty="0">
                <a:solidFill>
                  <a:srgbClr val="333399"/>
                </a:solidFill>
              </a:rPr>
              <a:t>基于属性文法的语义计算</a:t>
            </a:r>
            <a:endParaRPr lang="en-US" altLang="zh-CN" b="1" i="0" dirty="0">
              <a:solidFill>
                <a:srgbClr val="333399"/>
              </a:solidFill>
            </a:endParaRPr>
          </a:p>
          <a:p>
            <a:pPr lvl="1" algn="l">
              <a:buClrTx/>
              <a:buFont typeface="Arial" pitchFamily="34" charset="0"/>
              <a:buChar char="•"/>
            </a:pPr>
            <a:r>
              <a:rPr lang="zh-CN" altLang="en-US" b="1" i="0" dirty="0">
                <a:solidFill>
                  <a:srgbClr val="333399"/>
                </a:solidFill>
              </a:rPr>
              <a:t>翻译模式</a:t>
            </a:r>
            <a:r>
              <a:rPr lang="en-US" altLang="zh-CN" b="1" i="0" dirty="0">
                <a:solidFill>
                  <a:srgbClr val="333399"/>
                </a:solidFill>
              </a:rPr>
              <a:t>*</a:t>
            </a:r>
          </a:p>
          <a:p>
            <a:pPr lvl="1" algn="l">
              <a:buClrTx/>
            </a:pPr>
            <a:r>
              <a:rPr lang="en-US" altLang="zh-CN" b="1" i="0" dirty="0">
                <a:solidFill>
                  <a:srgbClr val="333399"/>
                </a:solidFill>
              </a:rPr>
              <a:t>	</a:t>
            </a:r>
            <a:r>
              <a:rPr lang="zh-CN" altLang="en-US" b="1" i="0" dirty="0">
                <a:solidFill>
                  <a:srgbClr val="333399"/>
                </a:solidFill>
              </a:rPr>
              <a:t>基于翻译模式的语义计算</a:t>
            </a:r>
          </a:p>
          <a:p>
            <a:pPr lvl="1" algn="l">
              <a:buClrTx/>
              <a:buFont typeface="Arial" pitchFamily="34" charset="0"/>
              <a:buChar char="•"/>
            </a:pPr>
            <a:endParaRPr lang="zh-CN" altLang="en-US" b="1" i="0" dirty="0">
              <a:solidFill>
                <a:srgbClr val="333399"/>
              </a:solidFill>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5">
                                            <p:txEl>
                                              <p:pRg st="1" end="1"/>
                                            </p:txEl>
                                          </p:spTgt>
                                        </p:tgtEl>
                                        <p:attrNameLst>
                                          <p:attrName>style.visibility</p:attrName>
                                        </p:attrNameLst>
                                      </p:cBhvr>
                                      <p:to>
                                        <p:strVal val="visible"/>
                                      </p:to>
                                    </p:set>
                                    <p:animEffect transition="in" filter="fade">
                                      <p:cBhvr>
                                        <p:cTn id="7" dur="2000"/>
                                        <p:tgtEl>
                                          <p:spTgt spid="71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5">
                                            <p:txEl>
                                              <p:pRg st="3" end="3"/>
                                            </p:txEl>
                                          </p:spTgt>
                                        </p:tgtEl>
                                        <p:attrNameLst>
                                          <p:attrName>style.visibility</p:attrName>
                                        </p:attrNameLst>
                                      </p:cBhvr>
                                      <p:to>
                                        <p:strVal val="visible"/>
                                      </p:to>
                                    </p:set>
                                    <p:animEffect transition="in" filter="fade">
                                      <p:cBhvr>
                                        <p:cTn id="12" dur="2000"/>
                                        <p:tgtEl>
                                          <p:spTgt spid="7175">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5">
                                            <p:txEl>
                                              <p:pRg st="4" end="4"/>
                                            </p:txEl>
                                          </p:spTgt>
                                        </p:tgtEl>
                                        <p:attrNameLst>
                                          <p:attrName>style.visibility</p:attrName>
                                        </p:attrNameLst>
                                      </p:cBhvr>
                                      <p:to>
                                        <p:strVal val="visible"/>
                                      </p:to>
                                    </p:set>
                                    <p:animEffect transition="in" filter="fade">
                                      <p:cBhvr>
                                        <p:cTn id="15" dur="2000"/>
                                        <p:tgtEl>
                                          <p:spTgt spid="717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75">
                                            <p:txEl>
                                              <p:pRg st="6" end="6"/>
                                            </p:txEl>
                                          </p:spTgt>
                                        </p:tgtEl>
                                        <p:attrNameLst>
                                          <p:attrName>style.visibility</p:attrName>
                                        </p:attrNameLst>
                                      </p:cBhvr>
                                      <p:to>
                                        <p:strVal val="visible"/>
                                      </p:to>
                                    </p:set>
                                    <p:animEffect transition="in" filter="fade">
                                      <p:cBhvr>
                                        <p:cTn id="20" dur="2000"/>
                                        <p:tgtEl>
                                          <p:spTgt spid="717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75">
                                            <p:txEl>
                                              <p:pRg st="8" end="8"/>
                                            </p:txEl>
                                          </p:spTgt>
                                        </p:tgtEl>
                                        <p:attrNameLst>
                                          <p:attrName>style.visibility</p:attrName>
                                        </p:attrNameLst>
                                      </p:cBhvr>
                                      <p:to>
                                        <p:strVal val="visible"/>
                                      </p:to>
                                    </p:set>
                                    <p:animEffect transition="in" filter="fade">
                                      <p:cBhvr>
                                        <p:cTn id="25" dur="2000"/>
                                        <p:tgtEl>
                                          <p:spTgt spid="7175">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175">
                                            <p:txEl>
                                              <p:pRg st="10" end="10"/>
                                            </p:txEl>
                                          </p:spTgt>
                                        </p:tgtEl>
                                        <p:attrNameLst>
                                          <p:attrName>style.visibility</p:attrName>
                                        </p:attrNameLst>
                                      </p:cBhvr>
                                      <p:to>
                                        <p:strVal val="visible"/>
                                      </p:to>
                                    </p:set>
                                    <p:animEffect transition="in" filter="fade">
                                      <p:cBhvr>
                                        <p:cTn id="30" dur="2000"/>
                                        <p:tgtEl>
                                          <p:spTgt spid="7175">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175">
                                            <p:txEl>
                                              <p:pRg st="11" end="11"/>
                                            </p:txEl>
                                          </p:spTgt>
                                        </p:tgtEl>
                                        <p:attrNameLst>
                                          <p:attrName>style.visibility</p:attrName>
                                        </p:attrNameLst>
                                      </p:cBhvr>
                                      <p:to>
                                        <p:strVal val="visible"/>
                                      </p:to>
                                    </p:set>
                                    <p:animEffect transition="in" filter="fade">
                                      <p:cBhvr>
                                        <p:cTn id="33" dur="2000"/>
                                        <p:tgtEl>
                                          <p:spTgt spid="7175">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175">
                                            <p:txEl>
                                              <p:pRg st="12" end="12"/>
                                            </p:txEl>
                                          </p:spTgt>
                                        </p:tgtEl>
                                        <p:attrNameLst>
                                          <p:attrName>style.visibility</p:attrName>
                                        </p:attrNameLst>
                                      </p:cBhvr>
                                      <p:to>
                                        <p:strVal val="visible"/>
                                      </p:to>
                                    </p:set>
                                    <p:animEffect transition="in" filter="fade">
                                      <p:cBhvr>
                                        <p:cTn id="38" dur="2000"/>
                                        <p:tgtEl>
                                          <p:spTgt spid="7175">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175">
                                            <p:txEl>
                                              <p:pRg st="13" end="13"/>
                                            </p:txEl>
                                          </p:spTgt>
                                        </p:tgtEl>
                                        <p:attrNameLst>
                                          <p:attrName>style.visibility</p:attrName>
                                        </p:attrNameLst>
                                      </p:cBhvr>
                                      <p:to>
                                        <p:strVal val="visible"/>
                                      </p:to>
                                    </p:set>
                                    <p:animEffect transition="in" filter="fade">
                                      <p:cBhvr>
                                        <p:cTn id="41" dur="2000"/>
                                        <p:tgtEl>
                                          <p:spTgt spid="71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Text Box 18"/>
          <p:cNvSpPr txBox="1">
            <a:spLocks noChangeArrowheads="1"/>
          </p:cNvSpPr>
          <p:nvPr/>
        </p:nvSpPr>
        <p:spPr bwMode="auto">
          <a:xfrm>
            <a:off x="-19781" y="0"/>
            <a:ext cx="1728787" cy="3472746"/>
          </a:xfrm>
          <a:prstGeom prst="rect">
            <a:avLst/>
          </a:prstGeom>
          <a:noFill/>
          <a:ln w="9525">
            <a:noFill/>
            <a:miter lim="800000"/>
            <a:headEnd/>
            <a:tailEnd/>
          </a:ln>
        </p:spPr>
        <p:txBody>
          <a:bodyPr>
            <a:spAutoFit/>
          </a:bodyPr>
          <a:lstStyle/>
          <a:p>
            <a:pPr algn="l">
              <a:buClrTx/>
            </a:pPr>
            <a:r>
              <a:rPr kumimoji="0" lang="zh-CN" altLang="en-US" sz="3200" b="1" i="0" dirty="0">
                <a:sym typeface="Symbol" pitchFamily="18" charset="2"/>
              </a:rPr>
              <a:t>产生式</a:t>
            </a:r>
            <a:endParaRPr kumimoji="0" lang="zh-CN" altLang="en-US" sz="3200" i="0" dirty="0">
              <a:cs typeface="Times New Roman" pitchFamily="18" charset="0"/>
              <a:sym typeface="Symbol" pitchFamily="18" charset="2"/>
            </a:endParaRPr>
          </a:p>
          <a:p>
            <a:pPr algn="l">
              <a:buClrTx/>
            </a:pPr>
            <a:endParaRPr kumimoji="0" lang="zh-CN" altLang="en-US" sz="1100" i="0" dirty="0">
              <a:solidFill>
                <a:srgbClr val="333399"/>
              </a:solidFill>
              <a:cs typeface="Times New Roman" pitchFamily="18" charset="0"/>
              <a:sym typeface="Symbol" pitchFamily="18" charset="2"/>
            </a:endParaRPr>
          </a:p>
          <a:p>
            <a:pPr algn="l">
              <a:buClrTx/>
            </a:pPr>
            <a:r>
              <a:rPr lang="en-US" altLang="zh-CN" sz="2800" dirty="0">
                <a:solidFill>
                  <a:srgbClr val="333399"/>
                </a:solidFill>
                <a:sym typeface="Symbol" pitchFamily="18" charset="2"/>
              </a:rPr>
              <a:t>N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S</a:t>
            </a:r>
            <a:endParaRPr lang="en-US" altLang="zh-CN" sz="2800" i="0" baseline="-25000" dirty="0">
              <a:solidFill>
                <a:srgbClr val="333399"/>
              </a:solidFill>
              <a:sym typeface="Symbol" pitchFamily="18" charset="2"/>
            </a:endParaRPr>
          </a:p>
          <a:p>
            <a:pPr algn="l">
              <a:buClrTx/>
            </a:pPr>
            <a:endParaRPr lang="en-US" altLang="zh-CN" sz="1100" i="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BS</a:t>
            </a:r>
            <a:r>
              <a:rPr lang="en-US" altLang="zh-CN" sz="2800" i="0" baseline="-25000" dirty="0">
                <a:solidFill>
                  <a:srgbClr val="333399"/>
                </a:solidFill>
                <a:sym typeface="Symbol" pitchFamily="18" charset="2"/>
              </a:rPr>
              <a:t>1</a:t>
            </a:r>
            <a:endParaRPr lang="en-US" altLang="zh-CN" sz="2800" dirty="0">
              <a:solidFill>
                <a:srgbClr val="333399"/>
              </a:solidFill>
              <a:sym typeface="Symbol" pitchFamily="18" charset="2"/>
            </a:endParaRPr>
          </a:p>
          <a:p>
            <a:pPr algn="l">
              <a:buClrTx/>
            </a:pPr>
            <a:endParaRPr lang="en-US" altLang="zh-CN" sz="110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S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a:t>
            </a:r>
            <a:r>
              <a:rPr lang="el-GR" altLang="zh-CN" sz="2800" dirty="0">
                <a:solidFill>
                  <a:srgbClr val="333399"/>
                </a:solidFill>
                <a:sym typeface="Symbol" pitchFamily="18" charset="2"/>
              </a:rPr>
              <a:t>ε</a:t>
            </a:r>
            <a:endParaRPr lang="en-US" altLang="zh-CN" sz="2800" dirty="0">
              <a:solidFill>
                <a:srgbClr val="333399"/>
              </a:solidFill>
              <a:sym typeface="Symbol" pitchFamily="18" charset="2"/>
            </a:endParaRPr>
          </a:p>
          <a:p>
            <a:pPr algn="l">
              <a:buClrTx/>
            </a:pPr>
            <a:endParaRPr kumimoji="0" lang="en-US" altLang="zh-CN" sz="1100" b="1" dirty="0">
              <a:solidFill>
                <a:srgbClr val="333399"/>
              </a:solidFill>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ea typeface="华文行楷" pitchFamily="2" charset="-122"/>
                <a:sym typeface="Symbol" pitchFamily="18" charset="2"/>
              </a:rPr>
              <a:t> </a:t>
            </a:r>
            <a:r>
              <a:rPr lang="en-US" altLang="zh-CN" sz="2800" dirty="0">
                <a:solidFill>
                  <a:srgbClr val="333399"/>
                </a:solidFill>
                <a:ea typeface="华文行楷" pitchFamily="2" charset="-122"/>
                <a:sym typeface="Symbol" pitchFamily="18" charset="2"/>
              </a:rPr>
              <a:t>0</a:t>
            </a:r>
          </a:p>
          <a:p>
            <a:pPr algn="l">
              <a:buClrTx/>
            </a:pPr>
            <a:endParaRPr lang="en-US" altLang="zh-CN" sz="1100" u="sng" dirty="0">
              <a:solidFill>
                <a:srgbClr val="333399"/>
              </a:solidFill>
              <a:ea typeface="华文行楷" pitchFamily="2" charset="-122"/>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1</a:t>
            </a:r>
          </a:p>
        </p:txBody>
      </p:sp>
      <p:sp>
        <p:nvSpPr>
          <p:cNvPr id="23561" name="Text Box 19"/>
          <p:cNvSpPr txBox="1">
            <a:spLocks noChangeArrowheads="1"/>
          </p:cNvSpPr>
          <p:nvPr/>
        </p:nvSpPr>
        <p:spPr bwMode="auto">
          <a:xfrm>
            <a:off x="1816931" y="0"/>
            <a:ext cx="6732240" cy="3539430"/>
          </a:xfrm>
          <a:prstGeom prst="rect">
            <a:avLst/>
          </a:prstGeom>
          <a:noFill/>
          <a:ln w="9525">
            <a:noFill/>
            <a:miter lim="800000"/>
            <a:headEnd/>
            <a:tailEnd/>
          </a:ln>
        </p:spPr>
        <p:txBody>
          <a:bodyPr wrap="square">
            <a:spAutoFit/>
          </a:bodyPr>
          <a:lstStyle/>
          <a:p>
            <a:pPr algn="l">
              <a:buClrTx/>
            </a:pPr>
            <a:r>
              <a:rPr kumimoji="0" lang="zh-CN" altLang="en-US" sz="3200" b="1" i="0" dirty="0">
                <a:sym typeface="Symbol" pitchFamily="18" charset="2"/>
              </a:rPr>
              <a:t>语义动作</a:t>
            </a:r>
            <a:endParaRPr kumimoji="0" lang="zh-CN" altLang="en-US" sz="3200" i="0" dirty="0">
              <a:cs typeface="Times New Roman" pitchFamily="18" charset="0"/>
              <a:sym typeface="Symbol" pitchFamily="18" charset="2"/>
            </a:endParaRPr>
          </a:p>
          <a:p>
            <a:pPr algn="l">
              <a:buClrTx/>
            </a:pPr>
            <a:endParaRPr kumimoji="0" lang="zh-CN" altLang="en-US" sz="1000" i="0" dirty="0">
              <a:solidFill>
                <a:srgbClr val="333399"/>
              </a:solidFill>
              <a:cs typeface="Times New Roman" pitchFamily="18" charset="0"/>
              <a:sym typeface="Symbol" pitchFamily="18" charset="2"/>
            </a:endParaRPr>
          </a:p>
          <a:p>
            <a:pPr algn="l">
              <a:buClrTx/>
            </a:pPr>
            <a:r>
              <a:rPr lang="en-US" altLang="zh-CN" sz="2800" i="0" dirty="0">
                <a:solidFill>
                  <a:srgbClr val="333399"/>
                </a:solidFill>
                <a:cs typeface="Times New Roman" pitchFamily="18" charset="0"/>
                <a:sym typeface="Symbol" pitchFamily="18" charset="2"/>
              </a:rPr>
              <a:t>{ </a:t>
            </a:r>
            <a:r>
              <a:rPr lang="en-US" altLang="zh-CN" sz="2800" dirty="0" err="1">
                <a:solidFill>
                  <a:srgbClr val="333399"/>
                </a:solidFill>
                <a:sym typeface="Symbol" pitchFamily="18" charset="2"/>
              </a:rPr>
              <a:t>S</a:t>
            </a:r>
            <a:r>
              <a:rPr lang="en-US" altLang="zh-CN" sz="2800" b="1" i="0" dirty="0" err="1">
                <a:solidFill>
                  <a:srgbClr val="333399"/>
                </a:solidFill>
                <a:sym typeface="Symbol" pitchFamily="18" charset="2"/>
              </a:rPr>
              <a:t>.</a:t>
            </a:r>
            <a:r>
              <a:rPr lang="en-US" altLang="zh-CN" sz="2800" dirty="0" err="1">
                <a:solidFill>
                  <a:srgbClr val="333399"/>
                </a:solidFill>
              </a:rPr>
              <a:t>f</a:t>
            </a:r>
            <a:r>
              <a:rPr lang="en-US" altLang="zh-CN" sz="2800" i="0" dirty="0">
                <a:solidFill>
                  <a:srgbClr val="333399"/>
                </a:solidFill>
              </a:rPr>
              <a:t> : =1;print(</a:t>
            </a:r>
            <a:r>
              <a:rPr lang="en-US" altLang="zh-CN" sz="2800" dirty="0" err="1">
                <a:solidFill>
                  <a:srgbClr val="333399"/>
                </a:solidFill>
              </a:rPr>
              <a:t>S.v</a:t>
            </a:r>
            <a:r>
              <a:rPr lang="en-US" altLang="zh-CN" sz="2800" i="0" dirty="0">
                <a:solidFill>
                  <a:srgbClr val="333399"/>
                </a:solidFill>
              </a:rPr>
              <a:t>)</a:t>
            </a:r>
            <a:r>
              <a:rPr lang="en-US" altLang="zh-CN" sz="2800" i="0" dirty="0">
                <a:solidFill>
                  <a:srgbClr val="333399"/>
                </a:solidFill>
                <a:sym typeface="Symbol" pitchFamily="18" charset="2"/>
              </a:rPr>
              <a:t>}</a:t>
            </a:r>
          </a:p>
          <a:p>
            <a:pPr algn="l">
              <a:buClrTx/>
            </a:pPr>
            <a:endParaRPr kumimoji="0"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S</a:t>
            </a:r>
            <a:r>
              <a:rPr lang="en-US" altLang="zh-CN" sz="2800" i="0" baseline="-25000" dirty="0">
                <a:solidFill>
                  <a:srgbClr val="333399"/>
                </a:solidFill>
                <a:sym typeface="Symbol" pitchFamily="18" charset="2"/>
              </a:rPr>
              <a:t>1</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f </a:t>
            </a:r>
            <a:r>
              <a:rPr lang="en-US" altLang="zh-CN" sz="2800" i="0" dirty="0">
                <a:solidFill>
                  <a:srgbClr val="333399"/>
                </a:solidFill>
              </a:rPr>
              <a:t>:= </a:t>
            </a:r>
            <a:r>
              <a:rPr lang="en-US" altLang="zh-CN" sz="2800" dirty="0">
                <a:solidFill>
                  <a:srgbClr val="333399"/>
                </a:solidFill>
                <a:sym typeface="Symbol" pitchFamily="18" charset="2"/>
              </a:rPr>
              <a:t>S</a:t>
            </a:r>
            <a:r>
              <a:rPr lang="en-US" altLang="zh-CN" sz="2800" b="1" dirty="0">
                <a:solidFill>
                  <a:srgbClr val="333399"/>
                </a:solidFill>
                <a:sym typeface="Symbol" pitchFamily="18" charset="2"/>
              </a:rPr>
              <a:t>.</a:t>
            </a:r>
            <a:r>
              <a:rPr lang="en-US" altLang="zh-CN" sz="2800" dirty="0">
                <a:solidFill>
                  <a:srgbClr val="333399"/>
                </a:solidFill>
                <a:sym typeface="Symbol" pitchFamily="18" charset="2"/>
              </a:rPr>
              <a:t>f+1</a:t>
            </a:r>
            <a:r>
              <a:rPr lang="en-US" altLang="zh-CN" sz="2800" i="0" dirty="0">
                <a:solidFill>
                  <a:srgbClr val="333399"/>
                </a:solidFill>
              </a:rPr>
              <a:t>; </a:t>
            </a:r>
            <a:r>
              <a:rPr lang="en-US" altLang="zh-CN" sz="2800" dirty="0" err="1">
                <a:solidFill>
                  <a:srgbClr val="333399"/>
                </a:solidFill>
                <a:sym typeface="Symbol" pitchFamily="18" charset="2"/>
              </a:rPr>
              <a:t>B</a:t>
            </a:r>
            <a:r>
              <a:rPr lang="en-US" altLang="zh-CN" sz="2800" b="1" i="0" dirty="0" err="1">
                <a:solidFill>
                  <a:srgbClr val="333399"/>
                </a:solidFill>
                <a:sym typeface="Symbol" pitchFamily="18" charset="2"/>
              </a:rPr>
              <a:t>.</a:t>
            </a:r>
            <a:r>
              <a:rPr lang="en-US" altLang="zh-CN" sz="2800" dirty="0" err="1">
                <a:solidFill>
                  <a:srgbClr val="333399"/>
                </a:solidFill>
              </a:rPr>
              <a:t>f</a:t>
            </a:r>
            <a:r>
              <a:rPr lang="en-US" altLang="zh-CN" sz="2800" i="0" dirty="0">
                <a:solidFill>
                  <a:srgbClr val="333399"/>
                </a:solidFill>
              </a:rPr>
              <a:t> :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f</a:t>
            </a:r>
            <a:r>
              <a:rPr lang="en-US" altLang="zh-CN" sz="2800" i="0" dirty="0">
                <a:solidFill>
                  <a:srgbClr val="333399"/>
                </a:solidFill>
              </a:rPr>
              <a:t>;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B</a:t>
            </a:r>
            <a:r>
              <a:rPr lang="en-US" altLang="zh-CN" sz="2800" b="1" i="0" dirty="0">
                <a:solidFill>
                  <a:srgbClr val="333399"/>
                </a:solidFill>
                <a:sym typeface="Symbol" pitchFamily="18" charset="2"/>
              </a:rPr>
              <a:t>.</a:t>
            </a:r>
            <a:r>
              <a:rPr lang="en-US" altLang="zh-CN" sz="2800" dirty="0">
                <a:solidFill>
                  <a:srgbClr val="333399"/>
                </a:solidFill>
                <a:sym typeface="Symbol" pitchFamily="18" charset="2"/>
              </a:rPr>
              <a:t>v</a:t>
            </a:r>
            <a:r>
              <a:rPr lang="en-US" altLang="zh-CN" sz="2800" i="0" dirty="0">
                <a:solidFill>
                  <a:srgbClr val="333399"/>
                </a:solidFill>
              </a:rPr>
              <a:t>+</a:t>
            </a:r>
            <a:r>
              <a:rPr lang="en-US" altLang="zh-CN" sz="2800" dirty="0">
                <a:solidFill>
                  <a:srgbClr val="333399"/>
                </a:solidFill>
                <a:sym typeface="Symbol" pitchFamily="18" charset="2"/>
              </a:rPr>
              <a:t>S</a:t>
            </a:r>
            <a:r>
              <a:rPr lang="en-US" altLang="zh-CN" sz="2800" i="0" baseline="-25000" dirty="0">
                <a:solidFill>
                  <a:srgbClr val="333399"/>
                </a:solidFill>
                <a:sym typeface="Symbol" pitchFamily="18" charset="2"/>
              </a:rPr>
              <a:t>1</a:t>
            </a:r>
            <a:r>
              <a:rPr lang="en-US" altLang="zh-CN" sz="2800" b="1" i="0" dirty="0">
                <a:solidFill>
                  <a:srgbClr val="333399"/>
                </a:solidFill>
                <a:sym typeface="Symbol" pitchFamily="18" charset="2"/>
              </a:rPr>
              <a:t>.</a:t>
            </a:r>
            <a:r>
              <a:rPr lang="en-US" altLang="zh-CN" sz="2800" dirty="0">
                <a:solidFill>
                  <a:srgbClr val="333399"/>
                </a:solidFill>
                <a:sym typeface="Symbol" pitchFamily="18" charset="2"/>
              </a:rPr>
              <a:t>v</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S</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0 </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0</a:t>
            </a:r>
            <a:r>
              <a:rPr lang="zh-CN" altLang="en-US" sz="2800" i="0" dirty="0">
                <a:solidFill>
                  <a:srgbClr val="333399"/>
                </a:solidFill>
              </a:rPr>
              <a:t> </a:t>
            </a:r>
            <a:r>
              <a:rPr lang="en-US" altLang="zh-CN" sz="2800" i="0" dirty="0">
                <a:solidFill>
                  <a:srgbClr val="333399"/>
                </a:solidFill>
              </a:rPr>
              <a:t>; </a:t>
            </a:r>
            <a:r>
              <a:rPr lang="en-US" altLang="zh-CN" sz="2800" i="0" dirty="0">
                <a:solidFill>
                  <a:srgbClr val="333399"/>
                </a:solidFill>
                <a:sym typeface="Symbol" pitchFamily="18" charset="2"/>
              </a:rPr>
              <a:t>}</a:t>
            </a:r>
          </a:p>
          <a:p>
            <a:pPr algn="l">
              <a:buClrTx/>
            </a:pPr>
            <a:endParaRPr lang="en-US" altLang="zh-CN" sz="1050" i="0" dirty="0">
              <a:solidFill>
                <a:srgbClr val="333399"/>
              </a:solidFill>
              <a:sym typeface="Symbol" pitchFamily="18" charset="2"/>
            </a:endParaRPr>
          </a:p>
          <a:p>
            <a:pPr algn="l">
              <a:buClrTx/>
            </a:pPr>
            <a:r>
              <a:rPr lang="en-US" altLang="zh-CN" sz="2800" i="0" dirty="0">
                <a:solidFill>
                  <a:srgbClr val="333399"/>
                </a:solidFill>
                <a:sym typeface="Symbol" pitchFamily="18" charset="2"/>
              </a:rPr>
              <a:t>{ </a:t>
            </a:r>
            <a:r>
              <a:rPr lang="en-US" altLang="zh-CN" sz="2800" dirty="0" err="1">
                <a:solidFill>
                  <a:srgbClr val="333399"/>
                </a:solidFill>
                <a:sym typeface="Symbol" pitchFamily="18" charset="2"/>
              </a:rPr>
              <a:t>B</a:t>
            </a:r>
            <a:r>
              <a:rPr lang="en-US" altLang="zh-CN" sz="2800" b="1" dirty="0" err="1">
                <a:solidFill>
                  <a:srgbClr val="333399"/>
                </a:solidFill>
                <a:sym typeface="Symbol" pitchFamily="18" charset="2"/>
              </a:rPr>
              <a:t>.</a:t>
            </a:r>
            <a:r>
              <a:rPr lang="en-US" altLang="zh-CN" sz="2800" dirty="0" err="1">
                <a:solidFill>
                  <a:srgbClr val="333399"/>
                </a:solidFill>
                <a:sym typeface="Symbol" pitchFamily="18" charset="2"/>
              </a:rPr>
              <a:t>v</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dirty="0">
                <a:solidFill>
                  <a:srgbClr val="333399"/>
                </a:solidFill>
                <a:sym typeface="Symbol" pitchFamily="18" charset="2"/>
              </a:rPr>
              <a:t>2</a:t>
            </a:r>
            <a:r>
              <a:rPr lang="en-US" altLang="zh-CN" sz="2800" baseline="30000" dirty="0">
                <a:solidFill>
                  <a:srgbClr val="333399"/>
                </a:solidFill>
                <a:sym typeface="Symbol" pitchFamily="18" charset="2"/>
              </a:rPr>
              <a:t>-B.f</a:t>
            </a:r>
            <a:r>
              <a:rPr lang="en-US" altLang="zh-CN" sz="2800" dirty="0">
                <a:solidFill>
                  <a:srgbClr val="333399"/>
                </a:solidFill>
                <a:sym typeface="Symbol" pitchFamily="18" charset="2"/>
              </a:rPr>
              <a:t> ;</a:t>
            </a:r>
            <a:r>
              <a:rPr lang="en-US" altLang="zh-CN" sz="2800" i="0" dirty="0">
                <a:solidFill>
                  <a:srgbClr val="333399"/>
                </a:solidFill>
              </a:rPr>
              <a:t> </a:t>
            </a:r>
            <a:r>
              <a:rPr lang="en-US" altLang="zh-CN" sz="2800" i="0" dirty="0">
                <a:solidFill>
                  <a:srgbClr val="333399"/>
                </a:solidFill>
                <a:sym typeface="Symbol" pitchFamily="18" charset="2"/>
              </a:rPr>
              <a:t>}</a:t>
            </a:r>
          </a:p>
        </p:txBody>
      </p:sp>
      <p:sp>
        <p:nvSpPr>
          <p:cNvPr id="2" name="TextBox 1"/>
          <p:cNvSpPr txBox="1"/>
          <p:nvPr/>
        </p:nvSpPr>
        <p:spPr>
          <a:xfrm>
            <a:off x="107504" y="3645024"/>
            <a:ext cx="8928992" cy="1815882"/>
          </a:xfrm>
          <a:prstGeom prst="rect">
            <a:avLst/>
          </a:prstGeom>
          <a:noFill/>
        </p:spPr>
        <p:txBody>
          <a:bodyPr wrap="square" rtlCol="0">
            <a:spAutoFit/>
          </a:bodyPr>
          <a:lstStyle/>
          <a:p>
            <a:pPr algn="l"/>
            <a:r>
              <a:rPr lang="zh-CN" altLang="en-US" sz="2800" b="1" i="0" dirty="0"/>
              <a:t>该属性文法的作用是将输入的二进制小数转化为十进制</a:t>
            </a:r>
            <a:endParaRPr lang="en-US" altLang="zh-CN" sz="2800" b="1" i="0" dirty="0"/>
          </a:p>
          <a:p>
            <a:pPr algn="l"/>
            <a:r>
              <a:rPr lang="zh-CN" altLang="en-US" sz="2800" b="1" i="0" dirty="0"/>
              <a:t>两个属性</a:t>
            </a:r>
            <a:r>
              <a:rPr lang="en-US" altLang="zh-CN" sz="2800" b="1" i="0" dirty="0" err="1"/>
              <a:t>f,v</a:t>
            </a:r>
            <a:r>
              <a:rPr lang="zh-CN" altLang="en-US" sz="2800" b="1" i="0" dirty="0"/>
              <a:t>的作用</a:t>
            </a:r>
            <a:r>
              <a:rPr lang="en-US" altLang="zh-CN" sz="2800" b="1" i="0" dirty="0"/>
              <a:t>:</a:t>
            </a:r>
            <a:r>
              <a:rPr lang="zh-CN" altLang="en-US" sz="2800" b="1" i="0" dirty="0"/>
              <a:t> </a:t>
            </a:r>
            <a:endParaRPr lang="en-US" altLang="zh-CN" sz="2800" b="1" i="0" dirty="0"/>
          </a:p>
          <a:p>
            <a:pPr algn="l"/>
            <a:r>
              <a:rPr lang="en-US" altLang="zh-CN" sz="2800" b="1" i="0" dirty="0"/>
              <a:t>f</a:t>
            </a:r>
            <a:r>
              <a:rPr lang="zh-CN" altLang="en-US" sz="2800" b="1" i="0" dirty="0"/>
              <a:t>的作用是记录其关联的文法符号在小数点后的第几位</a:t>
            </a:r>
            <a:endParaRPr lang="en-US" altLang="zh-CN" sz="2800" b="1" i="0" dirty="0"/>
          </a:p>
          <a:p>
            <a:pPr algn="l"/>
            <a:r>
              <a:rPr lang="en-US" altLang="zh-CN" sz="2800" b="1" i="0" dirty="0"/>
              <a:t>v</a:t>
            </a:r>
            <a:r>
              <a:rPr lang="zh-CN" altLang="en-US" sz="2800" b="1" i="0" dirty="0"/>
              <a:t>的作用是记录其关联的文法符号对应的值</a:t>
            </a:r>
          </a:p>
        </p:txBody>
      </p:sp>
    </p:spTree>
    <p:extLst>
      <p:ext uri="{BB962C8B-B14F-4D97-AF65-F5344CB8AC3E}">
        <p14:creationId xmlns:p14="http://schemas.microsoft.com/office/powerpoint/2010/main" val="350317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ChangeArrowheads="1"/>
          </p:cNvSpPr>
          <p:nvPr/>
        </p:nvSpPr>
        <p:spPr bwMode="auto">
          <a:xfrm>
            <a:off x="35496" y="44624"/>
            <a:ext cx="8858250" cy="584775"/>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3200" b="1" i="0" dirty="0">
                <a:latin typeface="楷体_GB2312" pitchFamily="49" charset="-122"/>
              </a:rPr>
              <a:t> </a:t>
            </a:r>
            <a:r>
              <a:rPr lang="zh-CN" altLang="en-US" sz="3200" b="1" i="0" dirty="0">
                <a:latin typeface="Times New Roman" pitchFamily="18" charset="0"/>
              </a:rPr>
              <a:t>步骤</a:t>
            </a:r>
            <a:r>
              <a:rPr lang="en-US" altLang="zh-CN" sz="3200" b="1" i="0" dirty="0">
                <a:latin typeface="Times New Roman" pitchFamily="18" charset="0"/>
              </a:rPr>
              <a:t>1</a:t>
            </a:r>
            <a:r>
              <a:rPr lang="zh-CN" altLang="en-US" sz="3200" b="1" i="0" dirty="0">
                <a:latin typeface="Times New Roman" pitchFamily="18" charset="0"/>
              </a:rPr>
              <a:t> </a:t>
            </a:r>
            <a:r>
              <a:rPr lang="zh-CN" altLang="en-US" sz="3200" b="1" i="0" dirty="0">
                <a:solidFill>
                  <a:srgbClr val="333399"/>
                </a:solidFill>
                <a:latin typeface="Times New Roman" pitchFamily="18" charset="0"/>
              </a:rPr>
              <a:t>构造输入串</a:t>
            </a:r>
            <a:r>
              <a:rPr lang="en-US" altLang="zh-CN" sz="3200" b="1" i="0" dirty="0"/>
              <a:t>.</a:t>
            </a:r>
            <a:r>
              <a:rPr lang="en-US" altLang="zh-CN" sz="3200" i="0" dirty="0"/>
              <a:t>011</a:t>
            </a:r>
            <a:r>
              <a:rPr lang="zh-CN" altLang="en-US" sz="3200" b="1" i="0" dirty="0">
                <a:solidFill>
                  <a:srgbClr val="333399"/>
                </a:solidFill>
                <a:latin typeface="Times New Roman" pitchFamily="18" charset="0"/>
              </a:rPr>
              <a:t>的待标注的语法分析树</a:t>
            </a:r>
          </a:p>
        </p:txBody>
      </p:sp>
      <p:sp>
        <p:nvSpPr>
          <p:cNvPr id="24589" name="Rectangle 172"/>
          <p:cNvSpPr>
            <a:spLocks noChangeArrowheads="1"/>
          </p:cNvSpPr>
          <p:nvPr/>
        </p:nvSpPr>
        <p:spPr bwMode="auto">
          <a:xfrm>
            <a:off x="1751410" y="2031231"/>
            <a:ext cx="412750"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N</a:t>
            </a:r>
          </a:p>
        </p:txBody>
      </p:sp>
      <p:sp>
        <p:nvSpPr>
          <p:cNvPr id="24590" name="Line 173"/>
          <p:cNvSpPr>
            <a:spLocks noChangeShapeType="1"/>
          </p:cNvSpPr>
          <p:nvPr/>
        </p:nvSpPr>
        <p:spPr bwMode="auto">
          <a:xfrm flipH="1" flipV="1">
            <a:off x="2087959" y="2336031"/>
            <a:ext cx="1596231" cy="381000"/>
          </a:xfrm>
          <a:prstGeom prst="line">
            <a:avLst/>
          </a:prstGeom>
          <a:noFill/>
          <a:ln w="9525">
            <a:solidFill>
              <a:srgbClr val="000080"/>
            </a:solidFill>
            <a:round/>
            <a:headEnd/>
            <a:tailEnd/>
          </a:ln>
        </p:spPr>
        <p:txBody>
          <a:bodyPr wrap="square">
            <a:spAutoFit/>
          </a:bodyPr>
          <a:lstStyle/>
          <a:p>
            <a:endParaRPr lang="zh-CN" altLang="en-US"/>
          </a:p>
        </p:txBody>
      </p:sp>
      <p:sp>
        <p:nvSpPr>
          <p:cNvPr id="24592" name="Rectangle 175"/>
          <p:cNvSpPr>
            <a:spLocks noChangeArrowheads="1"/>
          </p:cNvSpPr>
          <p:nvPr/>
        </p:nvSpPr>
        <p:spPr bwMode="auto">
          <a:xfrm>
            <a:off x="3527823" y="2701156"/>
            <a:ext cx="312737" cy="396875"/>
          </a:xfrm>
          <a:prstGeom prst="rect">
            <a:avLst/>
          </a:prstGeom>
          <a:noFill/>
          <a:ln w="9525">
            <a:noFill/>
            <a:miter lim="800000"/>
            <a:headEnd/>
            <a:tailEnd/>
          </a:ln>
        </p:spPr>
        <p:txBody>
          <a:bodyPr>
            <a:spAutoFit/>
          </a:bodyPr>
          <a:lstStyle/>
          <a:p>
            <a:pPr algn="l">
              <a:buClrTx/>
              <a:buFontTx/>
              <a:buNone/>
            </a:pPr>
            <a:r>
              <a:rPr lang="en-US" altLang="zh-CN" sz="2000" b="1">
                <a:solidFill>
                  <a:srgbClr val="333399"/>
                </a:solidFill>
                <a:ea typeface="华文行楷" pitchFamily="2" charset="-122"/>
              </a:rPr>
              <a:t>S</a:t>
            </a:r>
          </a:p>
        </p:txBody>
      </p:sp>
      <p:sp>
        <p:nvSpPr>
          <p:cNvPr id="24596" name="Line 179"/>
          <p:cNvSpPr>
            <a:spLocks noChangeShapeType="1"/>
          </p:cNvSpPr>
          <p:nvPr/>
        </p:nvSpPr>
        <p:spPr bwMode="auto">
          <a:xfrm flipV="1">
            <a:off x="191865" y="2336031"/>
            <a:ext cx="1738933" cy="381000"/>
          </a:xfrm>
          <a:prstGeom prst="line">
            <a:avLst/>
          </a:prstGeom>
          <a:noFill/>
          <a:ln w="9525">
            <a:solidFill>
              <a:srgbClr val="000080"/>
            </a:solidFill>
            <a:round/>
            <a:headEnd/>
            <a:tailEnd/>
          </a:ln>
        </p:spPr>
        <p:txBody>
          <a:bodyPr wrap="square">
            <a:spAutoFit/>
          </a:bodyPr>
          <a:lstStyle/>
          <a:p>
            <a:endParaRPr lang="zh-CN" altLang="en-US"/>
          </a:p>
        </p:txBody>
      </p:sp>
      <p:sp>
        <p:nvSpPr>
          <p:cNvPr id="24597" name="Rectangle 180"/>
          <p:cNvSpPr>
            <a:spLocks noChangeArrowheads="1"/>
          </p:cNvSpPr>
          <p:nvPr/>
        </p:nvSpPr>
        <p:spPr bwMode="auto">
          <a:xfrm>
            <a:off x="35496" y="2640831"/>
            <a:ext cx="312738" cy="457200"/>
          </a:xfrm>
          <a:prstGeom prst="rect">
            <a:avLst/>
          </a:prstGeom>
          <a:noFill/>
          <a:ln w="9525">
            <a:noFill/>
            <a:miter lim="800000"/>
            <a:headEnd/>
            <a:tailEnd/>
          </a:ln>
        </p:spPr>
        <p:txBody>
          <a:bodyPr>
            <a:spAutoFit/>
          </a:bodyPr>
          <a:lstStyle/>
          <a:p>
            <a:pPr>
              <a:buClrTx/>
              <a:buFontTx/>
              <a:buNone/>
            </a:pPr>
            <a:r>
              <a:rPr lang="en-US" altLang="zh-CN" b="1" dirty="0">
                <a:solidFill>
                  <a:srgbClr val="333399"/>
                </a:solidFill>
              </a:rPr>
              <a:t>.</a:t>
            </a:r>
          </a:p>
        </p:txBody>
      </p:sp>
      <p:sp>
        <p:nvSpPr>
          <p:cNvPr id="24601" name="Rectangle 184"/>
          <p:cNvSpPr>
            <a:spLocks noChangeArrowheads="1"/>
          </p:cNvSpPr>
          <p:nvPr/>
        </p:nvSpPr>
        <p:spPr bwMode="auto">
          <a:xfrm>
            <a:off x="4866060" y="3434556"/>
            <a:ext cx="354012"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S</a:t>
            </a:r>
          </a:p>
        </p:txBody>
      </p:sp>
      <p:sp>
        <p:nvSpPr>
          <p:cNvPr id="24602" name="Line 185"/>
          <p:cNvSpPr>
            <a:spLocks noChangeShapeType="1"/>
          </p:cNvSpPr>
          <p:nvPr/>
        </p:nvSpPr>
        <p:spPr bwMode="auto">
          <a:xfrm flipH="1" flipV="1">
            <a:off x="3840560" y="2945631"/>
            <a:ext cx="1124470" cy="655636"/>
          </a:xfrm>
          <a:prstGeom prst="line">
            <a:avLst/>
          </a:prstGeom>
          <a:noFill/>
          <a:ln w="9525">
            <a:solidFill>
              <a:srgbClr val="000080"/>
            </a:solidFill>
            <a:round/>
            <a:headEnd/>
            <a:tailEnd/>
          </a:ln>
        </p:spPr>
        <p:txBody>
          <a:bodyPr wrap="square">
            <a:spAutoFit/>
          </a:bodyPr>
          <a:lstStyle/>
          <a:p>
            <a:endParaRPr lang="zh-CN" altLang="en-US"/>
          </a:p>
        </p:txBody>
      </p:sp>
      <p:sp>
        <p:nvSpPr>
          <p:cNvPr id="24603" name="Line 186"/>
          <p:cNvSpPr>
            <a:spLocks noChangeShapeType="1"/>
          </p:cNvSpPr>
          <p:nvPr/>
        </p:nvSpPr>
        <p:spPr bwMode="auto">
          <a:xfrm flipV="1">
            <a:off x="2164160" y="2945630"/>
            <a:ext cx="1371600" cy="563562"/>
          </a:xfrm>
          <a:prstGeom prst="line">
            <a:avLst/>
          </a:prstGeom>
          <a:noFill/>
          <a:ln w="9525">
            <a:solidFill>
              <a:srgbClr val="000080"/>
            </a:solidFill>
            <a:round/>
            <a:headEnd/>
            <a:tailEnd/>
          </a:ln>
        </p:spPr>
        <p:txBody>
          <a:bodyPr wrap="square">
            <a:spAutoFit/>
          </a:bodyPr>
          <a:lstStyle/>
          <a:p>
            <a:endParaRPr lang="zh-CN" altLang="en-US"/>
          </a:p>
        </p:txBody>
      </p:sp>
      <p:sp>
        <p:nvSpPr>
          <p:cNvPr id="24608" name="Rectangle 191"/>
          <p:cNvSpPr>
            <a:spLocks noChangeArrowheads="1"/>
          </p:cNvSpPr>
          <p:nvPr/>
        </p:nvSpPr>
        <p:spPr bwMode="auto">
          <a:xfrm>
            <a:off x="3871393" y="5231521"/>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B.f</a:t>
            </a:r>
            <a:r>
              <a:rPr lang="en-US" altLang="zh-CN" sz="2000" b="1" dirty="0">
                <a:solidFill>
                  <a:srgbClr val="333399"/>
                </a:solidFill>
                <a:ea typeface="华文行楷" pitchFamily="2" charset="-122"/>
              </a:rPr>
              <a:t>:</a:t>
            </a:r>
          </a:p>
        </p:txBody>
      </p:sp>
      <p:sp>
        <p:nvSpPr>
          <p:cNvPr id="24609" name="Rectangle 192"/>
          <p:cNvSpPr>
            <a:spLocks noChangeArrowheads="1"/>
          </p:cNvSpPr>
          <p:nvPr/>
        </p:nvSpPr>
        <p:spPr bwMode="auto">
          <a:xfrm>
            <a:off x="646162" y="4219206"/>
            <a:ext cx="325438" cy="396875"/>
          </a:xfrm>
          <a:prstGeom prst="rect">
            <a:avLst/>
          </a:prstGeom>
          <a:noFill/>
          <a:ln w="9525">
            <a:noFill/>
            <a:miter lim="800000"/>
            <a:headEnd/>
            <a:tailEnd/>
          </a:ln>
        </p:spPr>
        <p:txBody>
          <a:bodyPr wrap="none">
            <a:spAutoFit/>
          </a:bodyPr>
          <a:lstStyle/>
          <a:p>
            <a:pPr algn="l">
              <a:buClrTx/>
              <a:buFontTx/>
              <a:buNone/>
            </a:pPr>
            <a:r>
              <a:rPr lang="en-US" altLang="zh-CN" sz="2000" b="1">
                <a:solidFill>
                  <a:srgbClr val="333399"/>
                </a:solidFill>
                <a:ea typeface="华文行楷" pitchFamily="2" charset="-122"/>
              </a:rPr>
              <a:t>0</a:t>
            </a:r>
          </a:p>
        </p:txBody>
      </p:sp>
      <p:sp>
        <p:nvSpPr>
          <p:cNvPr id="24610" name="Line 193"/>
          <p:cNvSpPr>
            <a:spLocks noChangeShapeType="1"/>
          </p:cNvSpPr>
          <p:nvPr/>
        </p:nvSpPr>
        <p:spPr bwMode="auto">
          <a:xfrm flipV="1">
            <a:off x="971600" y="3798669"/>
            <a:ext cx="926313" cy="396324"/>
          </a:xfrm>
          <a:prstGeom prst="line">
            <a:avLst/>
          </a:prstGeom>
          <a:noFill/>
          <a:ln w="9525">
            <a:solidFill>
              <a:srgbClr val="000080"/>
            </a:solidFill>
            <a:round/>
            <a:headEnd/>
            <a:tailEnd/>
          </a:ln>
        </p:spPr>
        <p:txBody>
          <a:bodyPr wrap="square">
            <a:spAutoFit/>
          </a:bodyPr>
          <a:lstStyle/>
          <a:p>
            <a:endParaRPr lang="zh-CN" altLang="en-US"/>
          </a:p>
        </p:txBody>
      </p:sp>
      <p:sp>
        <p:nvSpPr>
          <p:cNvPr id="37" name="Line 186"/>
          <p:cNvSpPr>
            <a:spLocks noChangeShapeType="1"/>
          </p:cNvSpPr>
          <p:nvPr/>
        </p:nvSpPr>
        <p:spPr bwMode="auto">
          <a:xfrm flipV="1">
            <a:off x="3593430" y="3798669"/>
            <a:ext cx="1371600" cy="563562"/>
          </a:xfrm>
          <a:prstGeom prst="line">
            <a:avLst/>
          </a:prstGeom>
          <a:noFill/>
          <a:ln w="9525">
            <a:solidFill>
              <a:srgbClr val="000080"/>
            </a:solidFill>
            <a:round/>
            <a:headEnd/>
            <a:tailEnd/>
          </a:ln>
        </p:spPr>
        <p:txBody>
          <a:bodyPr wrap="square">
            <a:spAutoFit/>
          </a:bodyPr>
          <a:lstStyle/>
          <a:p>
            <a:endParaRPr lang="zh-CN" altLang="en-US"/>
          </a:p>
        </p:txBody>
      </p:sp>
      <p:sp>
        <p:nvSpPr>
          <p:cNvPr id="38" name="Rectangle 191"/>
          <p:cNvSpPr>
            <a:spLocks noChangeArrowheads="1"/>
          </p:cNvSpPr>
          <p:nvPr/>
        </p:nvSpPr>
        <p:spPr bwMode="auto">
          <a:xfrm>
            <a:off x="3196555" y="4255869"/>
            <a:ext cx="381000" cy="396875"/>
          </a:xfrm>
          <a:prstGeom prst="rect">
            <a:avLst/>
          </a:prstGeom>
          <a:noFill/>
          <a:ln w="9525">
            <a:noFill/>
            <a:miter lim="800000"/>
            <a:headEnd/>
            <a:tailEnd/>
          </a:ln>
        </p:spPr>
        <p:txBody>
          <a:bodyPr>
            <a:spAutoFit/>
          </a:bodyPr>
          <a:lstStyle/>
          <a:p>
            <a:pPr algn="l">
              <a:buClrTx/>
              <a:buFontTx/>
              <a:buNone/>
            </a:pPr>
            <a:r>
              <a:rPr lang="en-US" altLang="zh-CN" sz="2000" b="1" dirty="0">
                <a:solidFill>
                  <a:srgbClr val="333399"/>
                </a:solidFill>
                <a:ea typeface="华文行楷" pitchFamily="2" charset="-122"/>
              </a:rPr>
              <a:t>B</a:t>
            </a:r>
          </a:p>
        </p:txBody>
      </p:sp>
      <p:sp>
        <p:nvSpPr>
          <p:cNvPr id="39" name="Rectangle 192"/>
          <p:cNvSpPr>
            <a:spLocks noChangeArrowheads="1"/>
          </p:cNvSpPr>
          <p:nvPr/>
        </p:nvSpPr>
        <p:spPr bwMode="auto">
          <a:xfrm>
            <a:off x="2075432" y="5072245"/>
            <a:ext cx="325438"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1</a:t>
            </a:r>
          </a:p>
        </p:txBody>
      </p:sp>
      <p:sp>
        <p:nvSpPr>
          <p:cNvPr id="40" name="Line 193"/>
          <p:cNvSpPr>
            <a:spLocks noChangeShapeType="1"/>
          </p:cNvSpPr>
          <p:nvPr/>
        </p:nvSpPr>
        <p:spPr bwMode="auto">
          <a:xfrm flipV="1">
            <a:off x="2400870" y="4651708"/>
            <a:ext cx="926313" cy="396324"/>
          </a:xfrm>
          <a:prstGeom prst="line">
            <a:avLst/>
          </a:prstGeom>
          <a:noFill/>
          <a:ln w="9525">
            <a:solidFill>
              <a:srgbClr val="000080"/>
            </a:solidFill>
            <a:round/>
            <a:headEnd/>
            <a:tailEnd/>
          </a:ln>
        </p:spPr>
        <p:txBody>
          <a:bodyPr wrap="square">
            <a:spAutoFit/>
          </a:bodyPr>
          <a:lstStyle/>
          <a:p>
            <a:endParaRPr lang="zh-CN" altLang="en-US"/>
          </a:p>
        </p:txBody>
      </p:sp>
      <p:sp>
        <p:nvSpPr>
          <p:cNvPr id="41" name="Line 185"/>
          <p:cNvSpPr>
            <a:spLocks noChangeShapeType="1"/>
          </p:cNvSpPr>
          <p:nvPr/>
        </p:nvSpPr>
        <p:spPr bwMode="auto">
          <a:xfrm flipH="1" flipV="1">
            <a:off x="5240979" y="3752632"/>
            <a:ext cx="1124470" cy="655636"/>
          </a:xfrm>
          <a:prstGeom prst="line">
            <a:avLst/>
          </a:prstGeom>
          <a:noFill/>
          <a:ln w="9525">
            <a:solidFill>
              <a:srgbClr val="000080"/>
            </a:solidFill>
            <a:round/>
            <a:headEnd/>
            <a:tailEnd/>
          </a:ln>
        </p:spPr>
        <p:txBody>
          <a:bodyPr wrap="square">
            <a:spAutoFit/>
          </a:bodyPr>
          <a:lstStyle/>
          <a:p>
            <a:endParaRPr lang="zh-CN" altLang="en-US"/>
          </a:p>
        </p:txBody>
      </p:sp>
      <p:sp>
        <p:nvSpPr>
          <p:cNvPr id="42" name="Rectangle 184"/>
          <p:cNvSpPr>
            <a:spLocks noChangeArrowheads="1"/>
          </p:cNvSpPr>
          <p:nvPr/>
        </p:nvSpPr>
        <p:spPr bwMode="auto">
          <a:xfrm>
            <a:off x="6300192" y="4454306"/>
            <a:ext cx="354012"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S</a:t>
            </a:r>
          </a:p>
        </p:txBody>
      </p:sp>
      <p:sp>
        <p:nvSpPr>
          <p:cNvPr id="43" name="Line 186"/>
          <p:cNvSpPr>
            <a:spLocks noChangeShapeType="1"/>
          </p:cNvSpPr>
          <p:nvPr/>
        </p:nvSpPr>
        <p:spPr bwMode="auto">
          <a:xfrm flipV="1">
            <a:off x="5033120" y="4778592"/>
            <a:ext cx="1371600" cy="563562"/>
          </a:xfrm>
          <a:prstGeom prst="line">
            <a:avLst/>
          </a:prstGeom>
          <a:noFill/>
          <a:ln w="9525">
            <a:solidFill>
              <a:srgbClr val="000080"/>
            </a:solidFill>
            <a:round/>
            <a:headEnd/>
            <a:tailEnd/>
          </a:ln>
        </p:spPr>
        <p:txBody>
          <a:bodyPr wrap="square">
            <a:spAutoFit/>
          </a:bodyPr>
          <a:lstStyle/>
          <a:p>
            <a:endParaRPr lang="zh-CN" altLang="en-US"/>
          </a:p>
        </p:txBody>
      </p:sp>
      <p:sp>
        <p:nvSpPr>
          <p:cNvPr id="44" name="Rectangle 191"/>
          <p:cNvSpPr>
            <a:spLocks noChangeArrowheads="1"/>
          </p:cNvSpPr>
          <p:nvPr/>
        </p:nvSpPr>
        <p:spPr bwMode="auto">
          <a:xfrm>
            <a:off x="4636245" y="5235792"/>
            <a:ext cx="381000" cy="396875"/>
          </a:xfrm>
          <a:prstGeom prst="rect">
            <a:avLst/>
          </a:prstGeom>
          <a:noFill/>
          <a:ln w="9525">
            <a:noFill/>
            <a:miter lim="800000"/>
            <a:headEnd/>
            <a:tailEnd/>
          </a:ln>
        </p:spPr>
        <p:txBody>
          <a:bodyPr>
            <a:spAutoFit/>
          </a:bodyPr>
          <a:lstStyle/>
          <a:p>
            <a:pPr algn="l">
              <a:buClrTx/>
              <a:buFontTx/>
              <a:buNone/>
            </a:pPr>
            <a:r>
              <a:rPr lang="en-US" altLang="zh-CN" sz="2000" b="1" dirty="0">
                <a:solidFill>
                  <a:srgbClr val="333399"/>
                </a:solidFill>
                <a:ea typeface="华文行楷" pitchFamily="2" charset="-122"/>
              </a:rPr>
              <a:t>B</a:t>
            </a:r>
          </a:p>
        </p:txBody>
      </p:sp>
      <p:sp>
        <p:nvSpPr>
          <p:cNvPr id="45" name="Rectangle 192"/>
          <p:cNvSpPr>
            <a:spLocks noChangeArrowheads="1"/>
          </p:cNvSpPr>
          <p:nvPr/>
        </p:nvSpPr>
        <p:spPr bwMode="auto">
          <a:xfrm>
            <a:off x="3515122" y="6052168"/>
            <a:ext cx="325438"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1</a:t>
            </a:r>
          </a:p>
        </p:txBody>
      </p:sp>
      <p:sp>
        <p:nvSpPr>
          <p:cNvPr id="46" name="Line 193"/>
          <p:cNvSpPr>
            <a:spLocks noChangeShapeType="1"/>
          </p:cNvSpPr>
          <p:nvPr/>
        </p:nvSpPr>
        <p:spPr bwMode="auto">
          <a:xfrm flipV="1">
            <a:off x="3840560" y="5631631"/>
            <a:ext cx="926313" cy="396324"/>
          </a:xfrm>
          <a:prstGeom prst="line">
            <a:avLst/>
          </a:prstGeom>
          <a:noFill/>
          <a:ln w="9525">
            <a:solidFill>
              <a:srgbClr val="000080"/>
            </a:solidFill>
            <a:round/>
            <a:headEnd/>
            <a:tailEnd/>
          </a:ln>
        </p:spPr>
        <p:txBody>
          <a:bodyPr wrap="square">
            <a:spAutoFit/>
          </a:bodyPr>
          <a:lstStyle/>
          <a:p>
            <a:endParaRPr lang="zh-CN" altLang="en-US"/>
          </a:p>
        </p:txBody>
      </p:sp>
      <p:sp>
        <p:nvSpPr>
          <p:cNvPr id="47" name="Line 185"/>
          <p:cNvSpPr>
            <a:spLocks noChangeShapeType="1"/>
          </p:cNvSpPr>
          <p:nvPr/>
        </p:nvSpPr>
        <p:spPr bwMode="auto">
          <a:xfrm flipH="1" flipV="1">
            <a:off x="6654204" y="4748444"/>
            <a:ext cx="870124" cy="619640"/>
          </a:xfrm>
          <a:prstGeom prst="line">
            <a:avLst/>
          </a:prstGeom>
          <a:noFill/>
          <a:ln w="9525">
            <a:solidFill>
              <a:srgbClr val="000080"/>
            </a:solidFill>
            <a:round/>
            <a:headEnd/>
            <a:tailEnd/>
          </a:ln>
        </p:spPr>
        <p:txBody>
          <a:bodyPr wrap="square">
            <a:spAutoFit/>
          </a:bodyPr>
          <a:lstStyle/>
          <a:p>
            <a:endParaRPr lang="zh-CN" altLang="en-US"/>
          </a:p>
        </p:txBody>
      </p:sp>
      <p:sp>
        <p:nvSpPr>
          <p:cNvPr id="48" name="Rectangle 184"/>
          <p:cNvSpPr>
            <a:spLocks noChangeArrowheads="1"/>
          </p:cNvSpPr>
          <p:nvPr/>
        </p:nvSpPr>
        <p:spPr bwMode="auto">
          <a:xfrm>
            <a:off x="7530356" y="5371829"/>
            <a:ext cx="354012" cy="396875"/>
          </a:xfrm>
          <a:prstGeom prst="rect">
            <a:avLst/>
          </a:prstGeom>
          <a:noFill/>
          <a:ln w="9525">
            <a:noFill/>
            <a:miter lim="800000"/>
            <a:headEnd/>
            <a:tailEnd/>
          </a:ln>
        </p:spPr>
        <p:txBody>
          <a:bodyPr wrap="none">
            <a:spAutoFit/>
          </a:bodyPr>
          <a:lstStyle/>
          <a:p>
            <a:pPr algn="l">
              <a:buClrTx/>
              <a:buFontTx/>
              <a:buNone/>
            </a:pPr>
            <a:r>
              <a:rPr lang="en-US" altLang="zh-CN" sz="2000" b="1" dirty="0">
                <a:solidFill>
                  <a:srgbClr val="333399"/>
                </a:solidFill>
                <a:ea typeface="华文行楷" pitchFamily="2" charset="-122"/>
              </a:rPr>
              <a:t>S</a:t>
            </a:r>
          </a:p>
        </p:txBody>
      </p:sp>
      <p:sp>
        <p:nvSpPr>
          <p:cNvPr id="49" name="Line 186"/>
          <p:cNvSpPr>
            <a:spLocks noChangeShapeType="1"/>
          </p:cNvSpPr>
          <p:nvPr/>
        </p:nvSpPr>
        <p:spPr bwMode="auto">
          <a:xfrm flipV="1">
            <a:off x="6407074" y="5768193"/>
            <a:ext cx="1123282" cy="511509"/>
          </a:xfrm>
          <a:prstGeom prst="line">
            <a:avLst/>
          </a:prstGeom>
          <a:noFill/>
          <a:ln w="9525">
            <a:solidFill>
              <a:srgbClr val="000080"/>
            </a:solidFill>
            <a:round/>
            <a:headEnd/>
            <a:tailEnd/>
          </a:ln>
        </p:spPr>
        <p:txBody>
          <a:bodyPr wrap="square">
            <a:spAutoFit/>
          </a:bodyPr>
          <a:lstStyle/>
          <a:p>
            <a:endParaRPr lang="zh-CN" altLang="en-US"/>
          </a:p>
        </p:txBody>
      </p:sp>
      <p:sp>
        <p:nvSpPr>
          <p:cNvPr id="3" name="矩形 2"/>
          <p:cNvSpPr/>
          <p:nvPr/>
        </p:nvSpPr>
        <p:spPr>
          <a:xfrm>
            <a:off x="6070954" y="6135687"/>
            <a:ext cx="319318" cy="461665"/>
          </a:xfrm>
          <a:prstGeom prst="rect">
            <a:avLst/>
          </a:prstGeom>
        </p:spPr>
        <p:txBody>
          <a:bodyPr wrap="none">
            <a:spAutoFit/>
          </a:bodyPr>
          <a:lstStyle/>
          <a:p>
            <a:pPr algn="l">
              <a:buClrTx/>
            </a:pPr>
            <a:r>
              <a:rPr lang="el-GR" altLang="zh-CN" dirty="0">
                <a:solidFill>
                  <a:srgbClr val="333399"/>
                </a:solidFill>
                <a:sym typeface="Symbol" pitchFamily="18" charset="2"/>
              </a:rPr>
              <a:t>ε</a:t>
            </a:r>
            <a:endParaRPr lang="en-US" altLang="zh-CN" dirty="0">
              <a:solidFill>
                <a:srgbClr val="333399"/>
              </a:solidFill>
              <a:sym typeface="Symbol" pitchFamily="18" charset="2"/>
            </a:endParaRPr>
          </a:p>
        </p:txBody>
      </p:sp>
      <p:sp>
        <p:nvSpPr>
          <p:cNvPr id="51" name="Rectangle 191"/>
          <p:cNvSpPr>
            <a:spLocks noChangeArrowheads="1"/>
          </p:cNvSpPr>
          <p:nvPr/>
        </p:nvSpPr>
        <p:spPr bwMode="auto">
          <a:xfrm>
            <a:off x="1777513" y="3416048"/>
            <a:ext cx="381000" cy="396875"/>
          </a:xfrm>
          <a:prstGeom prst="rect">
            <a:avLst/>
          </a:prstGeom>
          <a:noFill/>
          <a:ln w="9525">
            <a:noFill/>
            <a:miter lim="800000"/>
            <a:headEnd/>
            <a:tailEnd/>
          </a:ln>
        </p:spPr>
        <p:txBody>
          <a:bodyPr>
            <a:spAutoFit/>
          </a:bodyPr>
          <a:lstStyle/>
          <a:p>
            <a:pPr algn="l">
              <a:buClrTx/>
              <a:buFontTx/>
              <a:buNone/>
            </a:pPr>
            <a:r>
              <a:rPr lang="en-US" altLang="zh-CN" sz="2000" b="1" dirty="0">
                <a:solidFill>
                  <a:srgbClr val="333399"/>
                </a:solidFill>
                <a:ea typeface="华文行楷" pitchFamily="2" charset="-122"/>
              </a:rPr>
              <a:t>B</a:t>
            </a:r>
          </a:p>
        </p:txBody>
      </p:sp>
      <p:sp>
        <p:nvSpPr>
          <p:cNvPr id="52" name="Rectangle 191"/>
          <p:cNvSpPr>
            <a:spLocks noChangeArrowheads="1"/>
          </p:cNvSpPr>
          <p:nvPr/>
        </p:nvSpPr>
        <p:spPr bwMode="auto">
          <a:xfrm>
            <a:off x="5220072" y="5231521"/>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B.v</a:t>
            </a:r>
            <a:r>
              <a:rPr lang="en-US" altLang="zh-CN" sz="2000" b="1" dirty="0">
                <a:solidFill>
                  <a:srgbClr val="333399"/>
                </a:solidFill>
                <a:ea typeface="华文行楷" pitchFamily="2" charset="-122"/>
              </a:rPr>
              <a:t>:</a:t>
            </a:r>
          </a:p>
        </p:txBody>
      </p:sp>
      <p:sp>
        <p:nvSpPr>
          <p:cNvPr id="53" name="Rectangle 191"/>
          <p:cNvSpPr>
            <a:spLocks noChangeArrowheads="1"/>
          </p:cNvSpPr>
          <p:nvPr/>
        </p:nvSpPr>
        <p:spPr bwMode="auto">
          <a:xfrm>
            <a:off x="6779788" y="5368084"/>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S.f</a:t>
            </a:r>
            <a:r>
              <a:rPr lang="en-US" altLang="zh-CN" sz="2000" b="1" dirty="0">
                <a:solidFill>
                  <a:srgbClr val="333399"/>
                </a:solidFill>
                <a:ea typeface="华文行楷" pitchFamily="2" charset="-122"/>
              </a:rPr>
              <a:t>:</a:t>
            </a:r>
          </a:p>
        </p:txBody>
      </p:sp>
      <p:sp>
        <p:nvSpPr>
          <p:cNvPr id="54" name="Rectangle 191"/>
          <p:cNvSpPr>
            <a:spLocks noChangeArrowheads="1"/>
          </p:cNvSpPr>
          <p:nvPr/>
        </p:nvSpPr>
        <p:spPr bwMode="auto">
          <a:xfrm>
            <a:off x="8028384" y="5334764"/>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S.v</a:t>
            </a:r>
            <a:r>
              <a:rPr lang="en-US" altLang="zh-CN" sz="2000" b="1" dirty="0">
                <a:solidFill>
                  <a:srgbClr val="333399"/>
                </a:solidFill>
                <a:ea typeface="华文行楷" pitchFamily="2" charset="-122"/>
              </a:rPr>
              <a:t>:</a:t>
            </a:r>
          </a:p>
        </p:txBody>
      </p:sp>
      <p:sp>
        <p:nvSpPr>
          <p:cNvPr id="55" name="Rectangle 191"/>
          <p:cNvSpPr>
            <a:spLocks noChangeArrowheads="1"/>
          </p:cNvSpPr>
          <p:nvPr/>
        </p:nvSpPr>
        <p:spPr bwMode="auto">
          <a:xfrm>
            <a:off x="2371671" y="4263479"/>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B.f</a:t>
            </a:r>
            <a:r>
              <a:rPr lang="en-US" altLang="zh-CN" sz="2000" b="1" dirty="0">
                <a:solidFill>
                  <a:srgbClr val="333399"/>
                </a:solidFill>
                <a:ea typeface="华文行楷" pitchFamily="2" charset="-122"/>
              </a:rPr>
              <a:t>:</a:t>
            </a:r>
          </a:p>
        </p:txBody>
      </p:sp>
      <p:sp>
        <p:nvSpPr>
          <p:cNvPr id="56" name="Rectangle 191"/>
          <p:cNvSpPr>
            <a:spLocks noChangeArrowheads="1"/>
          </p:cNvSpPr>
          <p:nvPr/>
        </p:nvSpPr>
        <p:spPr bwMode="auto">
          <a:xfrm>
            <a:off x="3720350" y="4263479"/>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B.v</a:t>
            </a:r>
            <a:r>
              <a:rPr lang="en-US" altLang="zh-CN" sz="2000" b="1" dirty="0">
                <a:solidFill>
                  <a:srgbClr val="333399"/>
                </a:solidFill>
                <a:ea typeface="华文行楷" pitchFamily="2" charset="-122"/>
              </a:rPr>
              <a:t>:</a:t>
            </a:r>
          </a:p>
        </p:txBody>
      </p:sp>
      <p:sp>
        <p:nvSpPr>
          <p:cNvPr id="57" name="Rectangle 191"/>
          <p:cNvSpPr>
            <a:spLocks noChangeArrowheads="1"/>
          </p:cNvSpPr>
          <p:nvPr/>
        </p:nvSpPr>
        <p:spPr bwMode="auto">
          <a:xfrm>
            <a:off x="1022992" y="3431321"/>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B.f</a:t>
            </a:r>
            <a:r>
              <a:rPr lang="en-US" altLang="zh-CN" sz="2000" b="1" dirty="0">
                <a:solidFill>
                  <a:srgbClr val="333399"/>
                </a:solidFill>
                <a:ea typeface="华文行楷" pitchFamily="2" charset="-122"/>
              </a:rPr>
              <a:t>:</a:t>
            </a:r>
          </a:p>
        </p:txBody>
      </p:sp>
      <p:sp>
        <p:nvSpPr>
          <p:cNvPr id="58" name="Rectangle 191"/>
          <p:cNvSpPr>
            <a:spLocks noChangeArrowheads="1"/>
          </p:cNvSpPr>
          <p:nvPr/>
        </p:nvSpPr>
        <p:spPr bwMode="auto">
          <a:xfrm>
            <a:off x="2371671" y="3431321"/>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B.v</a:t>
            </a:r>
            <a:r>
              <a:rPr lang="en-US" altLang="zh-CN" sz="2000" b="1" dirty="0">
                <a:solidFill>
                  <a:srgbClr val="333399"/>
                </a:solidFill>
                <a:ea typeface="华文行楷" pitchFamily="2" charset="-122"/>
              </a:rPr>
              <a:t>:</a:t>
            </a:r>
          </a:p>
        </p:txBody>
      </p:sp>
      <p:sp>
        <p:nvSpPr>
          <p:cNvPr id="59" name="Rectangle 191"/>
          <p:cNvSpPr>
            <a:spLocks noChangeArrowheads="1"/>
          </p:cNvSpPr>
          <p:nvPr/>
        </p:nvSpPr>
        <p:spPr bwMode="auto">
          <a:xfrm>
            <a:off x="5508104" y="4439433"/>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S.f</a:t>
            </a:r>
            <a:r>
              <a:rPr lang="en-US" altLang="zh-CN" sz="2000" b="1" dirty="0">
                <a:solidFill>
                  <a:srgbClr val="333399"/>
                </a:solidFill>
                <a:ea typeface="华文行楷" pitchFamily="2" charset="-122"/>
              </a:rPr>
              <a:t>:</a:t>
            </a:r>
          </a:p>
        </p:txBody>
      </p:sp>
      <p:sp>
        <p:nvSpPr>
          <p:cNvPr id="60" name="Rectangle 191"/>
          <p:cNvSpPr>
            <a:spLocks noChangeArrowheads="1"/>
          </p:cNvSpPr>
          <p:nvPr/>
        </p:nvSpPr>
        <p:spPr bwMode="auto">
          <a:xfrm>
            <a:off x="6756700" y="4406113"/>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S.v</a:t>
            </a:r>
            <a:r>
              <a:rPr lang="en-US" altLang="zh-CN" sz="2000" b="1" dirty="0">
                <a:solidFill>
                  <a:srgbClr val="333399"/>
                </a:solidFill>
                <a:ea typeface="华文行楷" pitchFamily="2" charset="-122"/>
              </a:rPr>
              <a:t>:</a:t>
            </a:r>
          </a:p>
        </p:txBody>
      </p:sp>
      <p:sp>
        <p:nvSpPr>
          <p:cNvPr id="61" name="Rectangle 191"/>
          <p:cNvSpPr>
            <a:spLocks noChangeArrowheads="1"/>
          </p:cNvSpPr>
          <p:nvPr/>
        </p:nvSpPr>
        <p:spPr bwMode="auto">
          <a:xfrm>
            <a:off x="4156024" y="3431321"/>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S.f</a:t>
            </a:r>
            <a:r>
              <a:rPr lang="en-US" altLang="zh-CN" sz="2000" b="1" dirty="0">
                <a:solidFill>
                  <a:srgbClr val="333399"/>
                </a:solidFill>
                <a:ea typeface="华文行楷" pitchFamily="2" charset="-122"/>
              </a:rPr>
              <a:t>:</a:t>
            </a:r>
          </a:p>
        </p:txBody>
      </p:sp>
      <p:sp>
        <p:nvSpPr>
          <p:cNvPr id="62" name="Rectangle 191"/>
          <p:cNvSpPr>
            <a:spLocks noChangeArrowheads="1"/>
          </p:cNvSpPr>
          <p:nvPr/>
        </p:nvSpPr>
        <p:spPr bwMode="auto">
          <a:xfrm>
            <a:off x="5404620" y="3431321"/>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S.v</a:t>
            </a:r>
            <a:r>
              <a:rPr lang="en-US" altLang="zh-CN" sz="2000" b="1" dirty="0">
                <a:solidFill>
                  <a:srgbClr val="333399"/>
                </a:solidFill>
                <a:ea typeface="华文行楷" pitchFamily="2" charset="-122"/>
              </a:rPr>
              <a:t>:</a:t>
            </a:r>
          </a:p>
        </p:txBody>
      </p:sp>
      <p:sp>
        <p:nvSpPr>
          <p:cNvPr id="63" name="Rectangle 191"/>
          <p:cNvSpPr>
            <a:spLocks noChangeArrowheads="1"/>
          </p:cNvSpPr>
          <p:nvPr/>
        </p:nvSpPr>
        <p:spPr bwMode="auto">
          <a:xfrm>
            <a:off x="2839899" y="2640615"/>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S.f</a:t>
            </a:r>
            <a:r>
              <a:rPr lang="en-US" altLang="zh-CN" sz="2000" b="1" dirty="0">
                <a:solidFill>
                  <a:srgbClr val="333399"/>
                </a:solidFill>
                <a:ea typeface="华文行楷" pitchFamily="2" charset="-122"/>
              </a:rPr>
              <a:t>:</a:t>
            </a:r>
          </a:p>
        </p:txBody>
      </p:sp>
      <p:sp>
        <p:nvSpPr>
          <p:cNvPr id="64" name="Rectangle 191"/>
          <p:cNvSpPr>
            <a:spLocks noChangeArrowheads="1"/>
          </p:cNvSpPr>
          <p:nvPr/>
        </p:nvSpPr>
        <p:spPr bwMode="auto">
          <a:xfrm>
            <a:off x="4088495" y="2607295"/>
            <a:ext cx="628599" cy="400110"/>
          </a:xfrm>
          <a:prstGeom prst="rect">
            <a:avLst/>
          </a:prstGeom>
          <a:noFill/>
          <a:ln w="9525">
            <a:noFill/>
            <a:miter lim="800000"/>
            <a:headEnd/>
            <a:tailEnd/>
          </a:ln>
        </p:spPr>
        <p:txBody>
          <a:bodyPr wrap="square">
            <a:spAutoFit/>
          </a:bodyPr>
          <a:lstStyle/>
          <a:p>
            <a:pPr algn="l">
              <a:buClrTx/>
              <a:buFontTx/>
              <a:buNone/>
            </a:pPr>
            <a:r>
              <a:rPr lang="en-US" altLang="zh-CN" sz="2000" b="1" dirty="0" err="1">
                <a:solidFill>
                  <a:srgbClr val="333399"/>
                </a:solidFill>
                <a:ea typeface="华文行楷" pitchFamily="2" charset="-122"/>
              </a:rPr>
              <a:t>S.v</a:t>
            </a:r>
            <a:r>
              <a:rPr lang="en-US" altLang="zh-CN" sz="2000" b="1" dirty="0">
                <a:solidFill>
                  <a:srgbClr val="333399"/>
                </a:solidFill>
                <a:ea typeface="华文行楷" pitchFamily="2" charset="-122"/>
              </a:rPr>
              <a:t>:</a:t>
            </a:r>
          </a:p>
        </p:txBody>
      </p:sp>
      <p:cxnSp>
        <p:nvCxnSpPr>
          <p:cNvPr id="68" name="直接箭头连接符 67"/>
          <p:cNvCxnSpPr>
            <a:endCxn id="57" idx="0"/>
          </p:cNvCxnSpPr>
          <p:nvPr/>
        </p:nvCxnSpPr>
        <p:spPr>
          <a:xfrm flipH="1">
            <a:off x="1337292" y="2966527"/>
            <a:ext cx="1588585" cy="46479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3258023" y="3007405"/>
            <a:ext cx="898001" cy="4239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4574002" y="3831306"/>
            <a:ext cx="960369" cy="5309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5885264" y="4828902"/>
            <a:ext cx="960369" cy="5309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55" idx="0"/>
          </p:cNvCxnSpPr>
          <p:nvPr/>
        </p:nvCxnSpPr>
        <p:spPr>
          <a:xfrm flipH="1">
            <a:off x="2685971" y="3733102"/>
            <a:ext cx="1499722" cy="5303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153097" y="4740305"/>
            <a:ext cx="1499722" cy="53037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任意多边形 80"/>
          <p:cNvSpPr/>
          <p:nvPr/>
        </p:nvSpPr>
        <p:spPr>
          <a:xfrm flipV="1">
            <a:off x="2534451" y="4639488"/>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任意多边形 81"/>
          <p:cNvSpPr/>
          <p:nvPr/>
        </p:nvSpPr>
        <p:spPr>
          <a:xfrm flipV="1">
            <a:off x="4007906" y="5633224"/>
            <a:ext cx="1500198" cy="42862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5" name="直接箭头连接符 84"/>
          <p:cNvCxnSpPr>
            <a:endCxn id="64" idx="2"/>
          </p:cNvCxnSpPr>
          <p:nvPr/>
        </p:nvCxnSpPr>
        <p:spPr>
          <a:xfrm flipV="1">
            <a:off x="2975584" y="3007405"/>
            <a:ext cx="1427211" cy="58726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62" idx="1"/>
          </p:cNvCxnSpPr>
          <p:nvPr/>
        </p:nvCxnSpPr>
        <p:spPr>
          <a:xfrm flipH="1" flipV="1">
            <a:off x="4567755" y="3054228"/>
            <a:ext cx="836865" cy="5771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H="1" flipV="1">
            <a:off x="5871691" y="3825165"/>
            <a:ext cx="836865" cy="5771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H="1" flipV="1">
            <a:off x="7191519" y="4813818"/>
            <a:ext cx="836865" cy="5771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4212602" y="3820999"/>
            <a:ext cx="1427211" cy="58726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5544807" y="4740305"/>
            <a:ext cx="1427211" cy="58726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64" idx="0"/>
          </p:cNvCxnSpPr>
          <p:nvPr/>
        </p:nvCxnSpPr>
        <p:spPr>
          <a:xfrm flipH="1" flipV="1">
            <a:off x="2975584" y="2391271"/>
            <a:ext cx="1427211" cy="2160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051720" y="1991161"/>
            <a:ext cx="1223412" cy="400110"/>
          </a:xfrm>
          <a:prstGeom prst="rect">
            <a:avLst/>
          </a:prstGeom>
        </p:spPr>
        <p:txBody>
          <a:bodyPr wrap="none">
            <a:spAutoFit/>
          </a:bodyPr>
          <a:lstStyle/>
          <a:p>
            <a:r>
              <a:rPr lang="en-US" altLang="zh-CN" sz="2000" dirty="0">
                <a:solidFill>
                  <a:srgbClr val="333399"/>
                </a:solidFill>
              </a:rPr>
              <a:t>print(</a:t>
            </a:r>
            <a:r>
              <a:rPr lang="en-US" altLang="zh-CN" sz="2000" dirty="0" err="1">
                <a:solidFill>
                  <a:srgbClr val="333399"/>
                </a:solidFill>
              </a:rPr>
              <a:t>S.v</a:t>
            </a:r>
            <a:r>
              <a:rPr lang="en-US" altLang="zh-CN" sz="2000" i="0" dirty="0">
                <a:solidFill>
                  <a:srgbClr val="333399"/>
                </a:solidFill>
              </a:rPr>
              <a:t>)</a:t>
            </a:r>
            <a:endParaRPr lang="zh-CN" altLang="en-US" sz="2000" dirty="0"/>
          </a:p>
        </p:txBody>
      </p:sp>
      <p:sp>
        <p:nvSpPr>
          <p:cNvPr id="101" name="Rectangle 13"/>
          <p:cNvSpPr>
            <a:spLocks noChangeArrowheads="1"/>
          </p:cNvSpPr>
          <p:nvPr/>
        </p:nvSpPr>
        <p:spPr bwMode="auto">
          <a:xfrm>
            <a:off x="-26330" y="629399"/>
            <a:ext cx="8858250" cy="584775"/>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3200" b="1" i="0" dirty="0">
                <a:latin typeface="楷体_GB2312" pitchFamily="49" charset="-122"/>
              </a:rPr>
              <a:t> </a:t>
            </a:r>
            <a:r>
              <a:rPr lang="zh-CN" altLang="en-US" sz="3200" b="1" i="0" dirty="0">
                <a:latin typeface="Times New Roman" pitchFamily="18" charset="0"/>
              </a:rPr>
              <a:t>步骤</a:t>
            </a:r>
            <a:r>
              <a:rPr lang="en-US" altLang="zh-CN" sz="3200" b="1" i="0" dirty="0">
                <a:latin typeface="Times New Roman" pitchFamily="18" charset="0"/>
              </a:rPr>
              <a:t>2 </a:t>
            </a:r>
            <a:r>
              <a:rPr lang="zh-CN" altLang="en-US" sz="3200" b="1" i="0" dirty="0">
                <a:solidFill>
                  <a:srgbClr val="333399"/>
                </a:solidFill>
                <a:latin typeface="Times New Roman" pitchFamily="18" charset="0"/>
              </a:rPr>
              <a:t>构造依赖图</a:t>
            </a:r>
          </a:p>
        </p:txBody>
      </p:sp>
      <p:sp>
        <p:nvSpPr>
          <p:cNvPr id="102" name="Rectangle 13"/>
          <p:cNvSpPr>
            <a:spLocks noChangeArrowheads="1"/>
          </p:cNvSpPr>
          <p:nvPr/>
        </p:nvSpPr>
        <p:spPr bwMode="auto">
          <a:xfrm>
            <a:off x="13411" y="1214174"/>
            <a:ext cx="8858250" cy="584775"/>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sz="3200" b="1" i="0" dirty="0">
                <a:latin typeface="楷体_GB2312" pitchFamily="49" charset="-122"/>
              </a:rPr>
              <a:t> </a:t>
            </a:r>
            <a:r>
              <a:rPr lang="zh-CN" altLang="en-US" sz="3200" b="1" i="0" dirty="0">
                <a:latin typeface="Times New Roman" pitchFamily="18" charset="0"/>
              </a:rPr>
              <a:t>步骤</a:t>
            </a:r>
            <a:r>
              <a:rPr lang="en-US" altLang="zh-CN" sz="3200" b="1" i="0" dirty="0">
                <a:latin typeface="Times New Roman" pitchFamily="18" charset="0"/>
              </a:rPr>
              <a:t>3 </a:t>
            </a:r>
            <a:r>
              <a:rPr lang="zh-CN" altLang="en-US" sz="3200" b="1" i="0" dirty="0">
                <a:solidFill>
                  <a:srgbClr val="333399"/>
                </a:solidFill>
                <a:latin typeface="Times New Roman" pitchFamily="18" charset="0"/>
              </a:rPr>
              <a:t>按拓扑序计算语义</a:t>
            </a:r>
          </a:p>
        </p:txBody>
      </p:sp>
      <p:sp>
        <p:nvSpPr>
          <p:cNvPr id="104" name="Rectangle 191"/>
          <p:cNvSpPr>
            <a:spLocks noChangeArrowheads="1"/>
          </p:cNvSpPr>
          <p:nvPr/>
        </p:nvSpPr>
        <p:spPr bwMode="auto">
          <a:xfrm>
            <a:off x="1505170" y="3420174"/>
            <a:ext cx="258518"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1</a:t>
            </a:r>
          </a:p>
        </p:txBody>
      </p:sp>
      <p:sp>
        <p:nvSpPr>
          <p:cNvPr id="106" name="Rectangle 191"/>
          <p:cNvSpPr>
            <a:spLocks noChangeArrowheads="1"/>
          </p:cNvSpPr>
          <p:nvPr/>
        </p:nvSpPr>
        <p:spPr bwMode="auto">
          <a:xfrm>
            <a:off x="3306573" y="2640615"/>
            <a:ext cx="258518"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1</a:t>
            </a:r>
          </a:p>
        </p:txBody>
      </p:sp>
      <p:sp>
        <p:nvSpPr>
          <p:cNvPr id="107" name="Rectangle 191"/>
          <p:cNvSpPr>
            <a:spLocks noChangeArrowheads="1"/>
          </p:cNvSpPr>
          <p:nvPr/>
        </p:nvSpPr>
        <p:spPr bwMode="auto">
          <a:xfrm>
            <a:off x="4621030" y="3460938"/>
            <a:ext cx="258518"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2</a:t>
            </a:r>
          </a:p>
        </p:txBody>
      </p:sp>
      <p:sp>
        <p:nvSpPr>
          <p:cNvPr id="108" name="Rectangle 191"/>
          <p:cNvSpPr>
            <a:spLocks noChangeArrowheads="1"/>
          </p:cNvSpPr>
          <p:nvPr/>
        </p:nvSpPr>
        <p:spPr bwMode="auto">
          <a:xfrm>
            <a:off x="2915816" y="4254251"/>
            <a:ext cx="258518"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2</a:t>
            </a:r>
          </a:p>
        </p:txBody>
      </p:sp>
      <p:sp>
        <p:nvSpPr>
          <p:cNvPr id="109" name="Rectangle 191"/>
          <p:cNvSpPr>
            <a:spLocks noChangeArrowheads="1"/>
          </p:cNvSpPr>
          <p:nvPr/>
        </p:nvSpPr>
        <p:spPr bwMode="auto">
          <a:xfrm>
            <a:off x="5999894" y="4463534"/>
            <a:ext cx="258518"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3</a:t>
            </a:r>
          </a:p>
        </p:txBody>
      </p:sp>
      <p:sp>
        <p:nvSpPr>
          <p:cNvPr id="110" name="Rectangle 191"/>
          <p:cNvSpPr>
            <a:spLocks noChangeArrowheads="1"/>
          </p:cNvSpPr>
          <p:nvPr/>
        </p:nvSpPr>
        <p:spPr bwMode="auto">
          <a:xfrm>
            <a:off x="4383810" y="5261138"/>
            <a:ext cx="258518"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3</a:t>
            </a:r>
          </a:p>
        </p:txBody>
      </p:sp>
      <p:sp>
        <p:nvSpPr>
          <p:cNvPr id="111" name="Rectangle 191"/>
          <p:cNvSpPr>
            <a:spLocks noChangeArrowheads="1"/>
          </p:cNvSpPr>
          <p:nvPr/>
        </p:nvSpPr>
        <p:spPr bwMode="auto">
          <a:xfrm>
            <a:off x="7279128" y="5376450"/>
            <a:ext cx="258518"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4</a:t>
            </a:r>
          </a:p>
        </p:txBody>
      </p:sp>
      <p:sp>
        <p:nvSpPr>
          <p:cNvPr id="112" name="Rectangle 191"/>
          <p:cNvSpPr>
            <a:spLocks noChangeArrowheads="1"/>
          </p:cNvSpPr>
          <p:nvPr/>
        </p:nvSpPr>
        <p:spPr bwMode="auto">
          <a:xfrm>
            <a:off x="5756006" y="5261138"/>
            <a:ext cx="839372"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0.125</a:t>
            </a:r>
          </a:p>
        </p:txBody>
      </p:sp>
      <p:sp>
        <p:nvSpPr>
          <p:cNvPr id="113" name="Rectangle 191"/>
          <p:cNvSpPr>
            <a:spLocks noChangeArrowheads="1"/>
          </p:cNvSpPr>
          <p:nvPr/>
        </p:nvSpPr>
        <p:spPr bwMode="auto">
          <a:xfrm>
            <a:off x="8604448" y="5338282"/>
            <a:ext cx="419686"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a:t>
            </a:r>
          </a:p>
        </p:txBody>
      </p:sp>
      <p:sp>
        <p:nvSpPr>
          <p:cNvPr id="114" name="Rectangle 191"/>
          <p:cNvSpPr>
            <a:spLocks noChangeArrowheads="1"/>
          </p:cNvSpPr>
          <p:nvPr/>
        </p:nvSpPr>
        <p:spPr bwMode="auto">
          <a:xfrm>
            <a:off x="7279128" y="4428792"/>
            <a:ext cx="839372"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0.125</a:t>
            </a:r>
          </a:p>
        </p:txBody>
      </p:sp>
      <p:sp>
        <p:nvSpPr>
          <p:cNvPr id="115" name="Rectangle 191"/>
          <p:cNvSpPr>
            <a:spLocks noChangeArrowheads="1"/>
          </p:cNvSpPr>
          <p:nvPr/>
        </p:nvSpPr>
        <p:spPr bwMode="auto">
          <a:xfrm>
            <a:off x="4211960" y="4293096"/>
            <a:ext cx="839372"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0.25</a:t>
            </a:r>
          </a:p>
        </p:txBody>
      </p:sp>
      <p:sp>
        <p:nvSpPr>
          <p:cNvPr id="116" name="Rectangle 191"/>
          <p:cNvSpPr>
            <a:spLocks noChangeArrowheads="1"/>
          </p:cNvSpPr>
          <p:nvPr/>
        </p:nvSpPr>
        <p:spPr bwMode="auto">
          <a:xfrm>
            <a:off x="5940416" y="3425055"/>
            <a:ext cx="839372"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0.375</a:t>
            </a:r>
          </a:p>
        </p:txBody>
      </p:sp>
      <p:cxnSp>
        <p:nvCxnSpPr>
          <p:cNvPr id="117" name="直接箭头连接符 116"/>
          <p:cNvCxnSpPr/>
          <p:nvPr/>
        </p:nvCxnSpPr>
        <p:spPr>
          <a:xfrm>
            <a:off x="2008729" y="2395337"/>
            <a:ext cx="898001" cy="423916"/>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V="1">
            <a:off x="1505170" y="3752633"/>
            <a:ext cx="866501" cy="4423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V="1">
            <a:off x="7408387" y="5734874"/>
            <a:ext cx="1003559" cy="442360"/>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3" name="Rectangle 191"/>
          <p:cNvSpPr>
            <a:spLocks noChangeArrowheads="1"/>
          </p:cNvSpPr>
          <p:nvPr/>
        </p:nvSpPr>
        <p:spPr bwMode="auto">
          <a:xfrm>
            <a:off x="3016146" y="3425055"/>
            <a:ext cx="839372"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a:t>
            </a:r>
          </a:p>
        </p:txBody>
      </p:sp>
      <p:sp>
        <p:nvSpPr>
          <p:cNvPr id="124" name="Rectangle 191"/>
          <p:cNvSpPr>
            <a:spLocks noChangeArrowheads="1"/>
          </p:cNvSpPr>
          <p:nvPr/>
        </p:nvSpPr>
        <p:spPr bwMode="auto">
          <a:xfrm>
            <a:off x="4668732" y="2619198"/>
            <a:ext cx="839372"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0.375</a:t>
            </a:r>
          </a:p>
        </p:txBody>
      </p:sp>
      <p:sp>
        <p:nvSpPr>
          <p:cNvPr id="125" name="Rectangle 191"/>
          <p:cNvSpPr>
            <a:spLocks noChangeArrowheads="1"/>
          </p:cNvSpPr>
          <p:nvPr/>
        </p:nvSpPr>
        <p:spPr bwMode="auto">
          <a:xfrm>
            <a:off x="3269503" y="1935921"/>
            <a:ext cx="839372" cy="400110"/>
          </a:xfrm>
          <a:prstGeom prst="rect">
            <a:avLst/>
          </a:prstGeom>
          <a:noFill/>
          <a:ln w="9525">
            <a:noFill/>
            <a:miter lim="800000"/>
            <a:headEnd/>
            <a:tailEnd/>
          </a:ln>
        </p:spPr>
        <p:txBody>
          <a:bodyPr wrap="square">
            <a:spAutoFit/>
          </a:bodyPr>
          <a:lstStyle/>
          <a:p>
            <a:pPr algn="l">
              <a:buClrTx/>
              <a:buFontTx/>
              <a:buNone/>
            </a:pPr>
            <a:r>
              <a:rPr lang="en-US" altLang="zh-CN" sz="2000" b="1" dirty="0">
                <a:solidFill>
                  <a:srgbClr val="990099"/>
                </a:solidFill>
                <a:ea typeface="华文行楷" pitchFamily="2" charset="-122"/>
              </a:rPr>
              <a:t>0.375</a:t>
            </a:r>
          </a:p>
        </p:txBody>
      </p:sp>
    </p:spTree>
    <p:extLst>
      <p:ext uri="{BB962C8B-B14F-4D97-AF65-F5344CB8AC3E}">
        <p14:creationId xmlns:p14="http://schemas.microsoft.com/office/powerpoint/2010/main" val="2699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104" grpId="0"/>
      <p:bldP spid="106" grpId="0"/>
      <p:bldP spid="107" grpId="0"/>
      <p:bldP spid="108" grpId="0"/>
      <p:bldP spid="109" grpId="0"/>
      <p:bldP spid="110" grpId="0"/>
      <p:bldP spid="111" grpId="0"/>
      <p:bldP spid="112" grpId="0"/>
      <p:bldP spid="113" grpId="0"/>
      <p:bldP spid="114" grpId="0"/>
      <p:bldP spid="115" grpId="0"/>
      <p:bldP spid="116" grpId="0"/>
      <p:bldP spid="123" grpId="0"/>
      <p:bldP spid="124" grpId="0"/>
      <p:bldP spid="1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2"/>
          <p:cNvSpPr>
            <a:spLocks noChangeArrowheads="1"/>
          </p:cNvSpPr>
          <p:nvPr/>
        </p:nvSpPr>
        <p:spPr bwMode="auto">
          <a:xfrm>
            <a:off x="274320" y="3408026"/>
            <a:ext cx="3000396" cy="1877437"/>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b="1" i="0" dirty="0">
                <a:latin typeface="Times New Roman" pitchFamily="18" charset="0"/>
              </a:rPr>
              <a:t>  </a:t>
            </a:r>
            <a:r>
              <a:rPr lang="zh-CN" altLang="en-US" b="1" i="0" dirty="0">
                <a:latin typeface="Times New Roman" pitchFamily="18" charset="0"/>
              </a:rPr>
              <a:t>语法分析遍的</a:t>
            </a:r>
            <a:endParaRPr lang="en-US" altLang="zh-CN" b="1" i="0" dirty="0">
              <a:latin typeface="Times New Roman" pitchFamily="18" charset="0"/>
            </a:endParaRPr>
          </a:p>
          <a:p>
            <a:pPr algn="l">
              <a:buClrTx/>
            </a:pPr>
            <a:r>
              <a:rPr lang="en-US" altLang="zh-CN" b="1" i="0" dirty="0">
                <a:latin typeface="Times New Roman" pitchFamily="18" charset="0"/>
              </a:rPr>
              <a:t>    </a:t>
            </a:r>
            <a:r>
              <a:rPr lang="zh-CN" altLang="en-US" b="1" i="0" dirty="0">
                <a:latin typeface="Times New Roman" pitchFamily="18" charset="0"/>
              </a:rPr>
              <a:t>同时进行属性计算 </a:t>
            </a:r>
          </a:p>
          <a:p>
            <a:pPr algn="l">
              <a:buClrTx/>
              <a:buFont typeface="Symbol" pitchFamily="18" charset="2"/>
              <a:buNone/>
            </a:pPr>
            <a:endParaRPr lang="zh-CN" altLang="en-US" sz="1000" b="1" i="0" dirty="0">
              <a:latin typeface="Times New Roman" pitchFamily="18" charset="0"/>
            </a:endParaRPr>
          </a:p>
          <a:p>
            <a:pPr lvl="1" algn="l">
              <a:buClrTx/>
              <a:buFontTx/>
              <a:buChar char="•"/>
            </a:pPr>
            <a:r>
              <a:rPr lang="zh-CN" altLang="en-US" b="1" i="0" dirty="0">
                <a:latin typeface="Times New Roman" pitchFamily="18" charset="0"/>
              </a:rPr>
              <a:t> </a:t>
            </a:r>
            <a:r>
              <a:rPr lang="zh-CN" altLang="en-US" b="1" i="0" dirty="0">
                <a:solidFill>
                  <a:srgbClr val="333399"/>
                </a:solidFill>
                <a:latin typeface="Times New Roman" pitchFamily="18" charset="0"/>
              </a:rPr>
              <a:t>自下而上方法</a:t>
            </a:r>
          </a:p>
          <a:p>
            <a:pPr lvl="1" algn="l">
              <a:buClrTx/>
              <a:buFontTx/>
              <a:buNone/>
            </a:pPr>
            <a:endParaRPr lang="zh-CN" altLang="en-US" sz="1000" b="1" i="0" dirty="0">
              <a:solidFill>
                <a:srgbClr val="333399"/>
              </a:solidFill>
              <a:latin typeface="Times New Roman" pitchFamily="18" charset="0"/>
            </a:endParaRPr>
          </a:p>
          <a:p>
            <a:pPr lvl="1" algn="l">
              <a:buClrTx/>
              <a:buFontTx/>
              <a:buChar char="•"/>
            </a:pPr>
            <a:r>
              <a:rPr lang="zh-CN" altLang="en-US" b="1" i="0" dirty="0">
                <a:latin typeface="Times New Roman" pitchFamily="18" charset="0"/>
              </a:rPr>
              <a:t> </a:t>
            </a:r>
            <a:r>
              <a:rPr lang="zh-CN" altLang="en-US" b="1" i="0" dirty="0">
                <a:solidFill>
                  <a:srgbClr val="333399"/>
                </a:solidFill>
                <a:latin typeface="Times New Roman" pitchFamily="18" charset="0"/>
              </a:rPr>
              <a:t>自上而下方法</a:t>
            </a:r>
          </a:p>
        </p:txBody>
      </p:sp>
      <p:sp>
        <p:nvSpPr>
          <p:cNvPr id="9" name="矩形 8"/>
          <p:cNvSpPr/>
          <p:nvPr/>
        </p:nvSpPr>
        <p:spPr>
          <a:xfrm>
            <a:off x="3131840" y="3408026"/>
            <a:ext cx="3143272" cy="1877437"/>
          </a:xfrm>
          <a:prstGeom prst="rect">
            <a:avLst/>
          </a:prstGeom>
        </p:spPr>
        <p:txBody>
          <a:bodyPr wrap="square">
            <a:spAutoFit/>
          </a:bodyPr>
          <a:lstStyle/>
          <a:p>
            <a:pPr algn="l">
              <a:buClrTx/>
              <a:buFont typeface="Symbol" pitchFamily="18" charset="2"/>
              <a:buChar char="-"/>
            </a:pPr>
            <a:r>
              <a:rPr lang="zh-CN" altLang="en-US" b="1" i="0" dirty="0">
                <a:latin typeface="Times New Roman" pitchFamily="18" charset="0"/>
              </a:rPr>
              <a:t> 只适用于特定文法 ，</a:t>
            </a:r>
            <a:endParaRPr lang="en-US" altLang="zh-CN" b="1" i="0" dirty="0">
              <a:latin typeface="Times New Roman" pitchFamily="18" charset="0"/>
            </a:endParaRPr>
          </a:p>
          <a:p>
            <a:pPr algn="l">
              <a:buClrTx/>
            </a:pPr>
            <a:r>
              <a:rPr lang="en-US" altLang="zh-CN" b="1" i="0" dirty="0">
                <a:latin typeface="Times New Roman" pitchFamily="18" charset="0"/>
              </a:rPr>
              <a:t>    </a:t>
            </a:r>
            <a:r>
              <a:rPr lang="zh-CN" altLang="en-US" b="1" i="0" dirty="0">
                <a:latin typeface="Times New Roman" pitchFamily="18" charset="0"/>
              </a:rPr>
              <a:t>例如</a:t>
            </a:r>
            <a:r>
              <a:rPr lang="zh-CN" altLang="en-US" b="1" i="0" dirty="0">
                <a:solidFill>
                  <a:srgbClr val="333399"/>
                </a:solidFill>
                <a:latin typeface="Times New Roman" pitchFamily="18" charset="0"/>
              </a:rPr>
              <a:t>：</a:t>
            </a:r>
          </a:p>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b="1" i="0" dirty="0"/>
              <a:t>  </a:t>
            </a:r>
            <a:r>
              <a:rPr lang="en-US" altLang="zh-CN" i="0" dirty="0"/>
              <a:t>S-</a:t>
            </a:r>
            <a:r>
              <a:rPr lang="zh-CN" altLang="en-US" b="1" i="0" dirty="0"/>
              <a:t>属性文法</a:t>
            </a:r>
            <a:r>
              <a:rPr lang="zh-CN" altLang="en-US" b="1" i="0" dirty="0">
                <a:solidFill>
                  <a:srgbClr val="333399"/>
                </a:solidFill>
              </a:rPr>
              <a:t> </a:t>
            </a:r>
          </a:p>
          <a:p>
            <a:pPr lvl="1" algn="l">
              <a:buClrTx/>
              <a:buFontTx/>
              <a:buNone/>
            </a:pPr>
            <a:endParaRPr lang="zh-CN" altLang="en-US" sz="1000" b="1" i="0" dirty="0">
              <a:solidFill>
                <a:srgbClr val="333399"/>
              </a:solidFill>
            </a:endParaRPr>
          </a:p>
          <a:p>
            <a:pPr lvl="1" algn="l">
              <a:buClrTx/>
              <a:buFontTx/>
              <a:buChar char="•"/>
            </a:pPr>
            <a:r>
              <a:rPr lang="zh-CN" altLang="en-US" b="1" i="0" dirty="0"/>
              <a:t>  </a:t>
            </a:r>
            <a:r>
              <a:rPr lang="en-US" altLang="zh-CN" i="0" dirty="0"/>
              <a:t>L-</a:t>
            </a:r>
            <a:r>
              <a:rPr lang="zh-CN" altLang="en-US" b="1" i="0" dirty="0"/>
              <a:t>属性文法</a:t>
            </a:r>
            <a:r>
              <a:rPr lang="zh-CN" altLang="en-US" b="1" i="0" dirty="0">
                <a:solidFill>
                  <a:srgbClr val="333399"/>
                </a:solidFill>
              </a:rPr>
              <a:t> </a:t>
            </a:r>
            <a:endParaRPr lang="zh-CN" altLang="en-US" dirty="0"/>
          </a:p>
        </p:txBody>
      </p:sp>
      <p:sp>
        <p:nvSpPr>
          <p:cNvPr id="10" name="矩形 9"/>
          <p:cNvSpPr/>
          <p:nvPr/>
        </p:nvSpPr>
        <p:spPr>
          <a:xfrm>
            <a:off x="6132204" y="3408026"/>
            <a:ext cx="3143272" cy="1877437"/>
          </a:xfrm>
          <a:prstGeom prst="rect">
            <a:avLst/>
          </a:prstGeom>
        </p:spPr>
        <p:txBody>
          <a:bodyPr wrap="square">
            <a:spAutoFit/>
          </a:bodyPr>
          <a:lstStyle/>
          <a:p>
            <a:pPr algn="l">
              <a:buClrTx/>
              <a:buFont typeface="Symbol" pitchFamily="18" charset="2"/>
              <a:buChar char="-"/>
            </a:pPr>
            <a:r>
              <a:rPr lang="zh-CN" altLang="en-US" b="1" i="0" dirty="0">
                <a:latin typeface="Times New Roman" pitchFamily="18" charset="0"/>
              </a:rPr>
              <a:t> 适用于对应的语法分析方法</a:t>
            </a:r>
            <a:r>
              <a:rPr lang="zh-CN" altLang="en-US" b="1" i="0" dirty="0">
                <a:solidFill>
                  <a:srgbClr val="333399"/>
                </a:solidFill>
                <a:latin typeface="Times New Roman" pitchFamily="18" charset="0"/>
              </a:rPr>
              <a:t>：</a:t>
            </a:r>
          </a:p>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b="1" i="0" dirty="0"/>
              <a:t> </a:t>
            </a:r>
            <a:r>
              <a:rPr lang="en-US" altLang="zh-CN" i="0" dirty="0">
                <a:solidFill>
                  <a:srgbClr val="333399"/>
                </a:solidFill>
              </a:rPr>
              <a:t>LR</a:t>
            </a:r>
            <a:r>
              <a:rPr lang="zh-CN" altLang="en-US" b="1" i="0" dirty="0">
                <a:solidFill>
                  <a:srgbClr val="333399"/>
                </a:solidFill>
              </a:rPr>
              <a:t>分析</a:t>
            </a:r>
          </a:p>
          <a:p>
            <a:pPr lvl="1" algn="l">
              <a:buClrTx/>
              <a:buFontTx/>
              <a:buNone/>
            </a:pPr>
            <a:endParaRPr lang="zh-CN" altLang="en-US" sz="1000" b="1" i="0" dirty="0">
              <a:solidFill>
                <a:srgbClr val="333399"/>
              </a:solidFill>
            </a:endParaRPr>
          </a:p>
          <a:p>
            <a:pPr lvl="1" algn="l">
              <a:buClrTx/>
              <a:buFontTx/>
              <a:buChar char="•"/>
            </a:pPr>
            <a:r>
              <a:rPr lang="zh-CN" altLang="en-US" b="1" i="0" dirty="0"/>
              <a:t> </a:t>
            </a:r>
            <a:r>
              <a:rPr lang="en-US" altLang="zh-CN" i="0" dirty="0">
                <a:solidFill>
                  <a:srgbClr val="333399"/>
                </a:solidFill>
              </a:rPr>
              <a:t>LL(1)</a:t>
            </a:r>
            <a:r>
              <a:rPr lang="zh-CN" altLang="en-US" b="1" i="0" dirty="0">
                <a:solidFill>
                  <a:srgbClr val="333399"/>
                </a:solidFill>
              </a:rPr>
              <a:t>分析</a:t>
            </a:r>
          </a:p>
        </p:txBody>
      </p:sp>
      <p:sp>
        <p:nvSpPr>
          <p:cNvPr id="11" name="矩形 10"/>
          <p:cNvSpPr/>
          <p:nvPr/>
        </p:nvSpPr>
        <p:spPr>
          <a:xfrm>
            <a:off x="642910" y="1214422"/>
            <a:ext cx="8072494" cy="1877437"/>
          </a:xfrm>
          <a:prstGeom prst="rect">
            <a:avLst/>
          </a:prstGeom>
        </p:spPr>
        <p:txBody>
          <a:bodyPr wrap="square">
            <a:spAutoFit/>
          </a:bodyPr>
          <a:lstStyle/>
          <a:p>
            <a:pPr algn="l">
              <a:buClrTx/>
              <a:buFont typeface="Wingdings" pitchFamily="2" charset="2"/>
              <a:buChar char="²"/>
            </a:pPr>
            <a:r>
              <a:rPr lang="zh-CN" altLang="en-US" sz="2800" b="1" i="0" dirty="0">
                <a:latin typeface="楷体_GB2312" pitchFamily="49" charset="-122"/>
              </a:rPr>
              <a:t>上文介绍的树遍历方法是多</a:t>
            </a:r>
            <a:r>
              <a:rPr lang="zh-CN" altLang="en-US" sz="2800" b="1" i="0" dirty="0">
                <a:latin typeface="Times New Roman" pitchFamily="18" charset="0"/>
              </a:rPr>
              <a:t>遍的方法，即</a:t>
            </a:r>
            <a:endParaRPr lang="en-US" altLang="zh-CN" sz="2800" b="1" i="0" dirty="0">
              <a:latin typeface="Times New Roman" pitchFamily="18" charset="0"/>
            </a:endParaRPr>
          </a:p>
          <a:p>
            <a:pPr lvl="1" algn="l">
              <a:buClrTx/>
              <a:buFontTx/>
              <a:buChar char="•"/>
            </a:pPr>
            <a:r>
              <a:rPr lang="zh-CN" altLang="en-US" sz="2800" b="1" i="0" dirty="0">
                <a:solidFill>
                  <a:srgbClr val="333399"/>
                </a:solidFill>
                <a:latin typeface="Times New Roman" pitchFamily="18" charset="0"/>
              </a:rPr>
              <a:t>先生成语法树（语法遍）</a:t>
            </a:r>
            <a:endParaRPr lang="en-US" altLang="zh-CN" sz="2800" b="1" i="0" dirty="0">
              <a:solidFill>
                <a:srgbClr val="333399"/>
              </a:solidFill>
              <a:latin typeface="Times New Roman" pitchFamily="18" charset="0"/>
            </a:endParaRPr>
          </a:p>
          <a:p>
            <a:pPr lvl="1" algn="l">
              <a:buClrTx/>
              <a:buFontTx/>
              <a:buChar char="•"/>
            </a:pPr>
            <a:r>
              <a:rPr lang="zh-CN" altLang="en-US" sz="2800" b="1" i="0" dirty="0">
                <a:solidFill>
                  <a:srgbClr val="333399"/>
                </a:solidFill>
                <a:latin typeface="Times New Roman" pitchFamily="18" charset="0"/>
              </a:rPr>
              <a:t>再计算语义（语义遍）</a:t>
            </a:r>
            <a:endParaRPr lang="en-US" altLang="zh-CN" sz="2800" b="1" i="0" dirty="0">
              <a:solidFill>
                <a:srgbClr val="333399"/>
              </a:solidFill>
              <a:latin typeface="Times New Roman" pitchFamily="18" charset="0"/>
            </a:endParaRPr>
          </a:p>
          <a:p>
            <a:pPr lvl="1">
              <a:buClrTx/>
            </a:pPr>
            <a:r>
              <a:rPr lang="zh-CN" altLang="en-US" sz="2800" b="1" i="0" dirty="0">
                <a:latin typeface="楷体_GB2312" pitchFamily="49" charset="-122"/>
              </a:rPr>
              <a:t>可不可以用一遍就完成呢？</a:t>
            </a:r>
          </a:p>
        </p:txBody>
      </p:sp>
      <p:sp>
        <p:nvSpPr>
          <p:cNvPr id="7" name="Text Box 21">
            <a:extLst>
              <a:ext uri="{FF2B5EF4-FFF2-40B4-BE49-F238E27FC236}">
                <a16:creationId xmlns:a16="http://schemas.microsoft.com/office/drawing/2014/main" id="{F3EF5B86-2C91-7863-138C-D5562DB6FACF}"/>
              </a:ext>
            </a:extLst>
          </p:cNvPr>
          <p:cNvSpPr txBox="1">
            <a:spLocks noChangeArrowheads="1"/>
          </p:cNvSpPr>
          <p:nvPr/>
        </p:nvSpPr>
        <p:spPr bwMode="auto">
          <a:xfrm>
            <a:off x="758214" y="288339"/>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zh-CN" altLang="en-US" sz="2800" b="1" i="0" dirty="0">
                <a:latin typeface="楷体_GB2312" pitchFamily="49" charset="-122"/>
              </a:rPr>
              <a:t>基于属性文法的语义计算：</a:t>
            </a:r>
            <a:r>
              <a:rPr lang="zh-CN" altLang="en-US" sz="2800" b="1" i="0" dirty="0">
                <a:latin typeface="Times New Roman" pitchFamily="18" charset="0"/>
              </a:rPr>
              <a:t>单遍的方法</a:t>
            </a:r>
            <a:endParaRPr lang="zh-CN" altLang="en-US" sz="2800" b="1" i="0" dirty="0">
              <a:solidFill>
                <a:srgbClr val="333399"/>
              </a:solidFill>
              <a:latin typeface="Times New Roman" pitchFamily="18" charset="0"/>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196846" y="214290"/>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zh-CN" altLang="en-US" sz="2800" b="1" i="0" dirty="0">
                <a:latin typeface="楷体_GB2312" pitchFamily="49" charset="-122"/>
              </a:rPr>
              <a:t>基于属性文法的语义计算：</a:t>
            </a:r>
            <a:r>
              <a:rPr lang="zh-CN" altLang="en-US" sz="2800" b="1" i="0" dirty="0">
                <a:latin typeface="Times New Roman" pitchFamily="18" charset="0"/>
              </a:rPr>
              <a:t>单遍的方法</a:t>
            </a:r>
            <a:endParaRPr lang="zh-CN" altLang="en-US" sz="2800" b="1" i="0" dirty="0">
              <a:solidFill>
                <a:srgbClr val="333399"/>
              </a:solidFill>
              <a:latin typeface="Times New Roman" pitchFamily="18" charset="0"/>
            </a:endParaRPr>
          </a:p>
        </p:txBody>
      </p:sp>
      <p:sp>
        <p:nvSpPr>
          <p:cNvPr id="9" name="矩形 8"/>
          <p:cNvSpPr/>
          <p:nvPr/>
        </p:nvSpPr>
        <p:spPr>
          <a:xfrm>
            <a:off x="-214346" y="785794"/>
            <a:ext cx="3143272" cy="769441"/>
          </a:xfrm>
          <a:prstGeom prst="rect">
            <a:avLst/>
          </a:prstGeom>
        </p:spPr>
        <p:txBody>
          <a:bodyPr wrap="square">
            <a:spAutoFit/>
          </a:bodyPr>
          <a:lstStyle/>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b="1" i="0" dirty="0"/>
              <a:t>  </a:t>
            </a:r>
            <a:r>
              <a:rPr lang="en-US" altLang="zh-CN" i="0" dirty="0"/>
              <a:t>S-</a:t>
            </a:r>
            <a:r>
              <a:rPr lang="zh-CN" altLang="en-US" b="1" i="0" dirty="0"/>
              <a:t>属性文法</a:t>
            </a:r>
            <a:r>
              <a:rPr lang="zh-CN" altLang="en-US" b="1" i="0" dirty="0">
                <a:solidFill>
                  <a:srgbClr val="333399"/>
                </a:solidFill>
              </a:rPr>
              <a:t> </a:t>
            </a:r>
          </a:p>
          <a:p>
            <a:pPr lvl="1" algn="l">
              <a:buClrTx/>
              <a:buFontTx/>
              <a:buNone/>
            </a:pPr>
            <a:endParaRPr lang="zh-CN" altLang="en-US" sz="1000" b="1" i="0" dirty="0">
              <a:solidFill>
                <a:srgbClr val="333399"/>
              </a:solidFill>
            </a:endParaRPr>
          </a:p>
        </p:txBody>
      </p:sp>
      <p:sp>
        <p:nvSpPr>
          <p:cNvPr id="10" name="矩形 9"/>
          <p:cNvSpPr/>
          <p:nvPr/>
        </p:nvSpPr>
        <p:spPr>
          <a:xfrm>
            <a:off x="3857652" y="836712"/>
            <a:ext cx="3143272" cy="615553"/>
          </a:xfrm>
          <a:prstGeom prst="rect">
            <a:avLst/>
          </a:prstGeom>
        </p:spPr>
        <p:txBody>
          <a:bodyPr wrap="square">
            <a:spAutoFit/>
          </a:bodyPr>
          <a:lstStyle/>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b="1" i="0" dirty="0"/>
              <a:t> </a:t>
            </a:r>
            <a:r>
              <a:rPr lang="en-US" altLang="zh-CN" i="0" dirty="0">
                <a:solidFill>
                  <a:srgbClr val="333399"/>
                </a:solidFill>
              </a:rPr>
              <a:t>LR</a:t>
            </a:r>
            <a:r>
              <a:rPr lang="zh-CN" altLang="en-US" b="1" i="0" dirty="0">
                <a:solidFill>
                  <a:srgbClr val="333399"/>
                </a:solidFill>
              </a:rPr>
              <a:t>分析</a:t>
            </a:r>
          </a:p>
        </p:txBody>
      </p:sp>
      <p:sp>
        <p:nvSpPr>
          <p:cNvPr id="7" name="Rectangle 32"/>
          <p:cNvSpPr>
            <a:spLocks noChangeArrowheads="1"/>
          </p:cNvSpPr>
          <p:nvPr/>
        </p:nvSpPr>
        <p:spPr bwMode="auto">
          <a:xfrm>
            <a:off x="247644" y="1428736"/>
            <a:ext cx="2895596" cy="457200"/>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b="1" i="0" dirty="0">
                <a:latin typeface="Times New Roman" pitchFamily="18" charset="0"/>
              </a:rPr>
              <a:t>   </a:t>
            </a:r>
            <a:r>
              <a:rPr lang="zh-CN" altLang="en-US" b="1" i="0" dirty="0">
                <a:solidFill>
                  <a:srgbClr val="333399"/>
                </a:solidFill>
                <a:latin typeface="Times New Roman" pitchFamily="18" charset="0"/>
              </a:rPr>
              <a:t>只包含综合属性</a:t>
            </a:r>
            <a:r>
              <a:rPr lang="zh-CN" altLang="en-US" b="1" i="0" dirty="0">
                <a:latin typeface="Times New Roman" pitchFamily="18" charset="0"/>
              </a:rPr>
              <a:t> </a:t>
            </a:r>
            <a:endParaRPr lang="zh-CN" altLang="en-US" sz="1000" b="1" i="0" dirty="0">
              <a:latin typeface="Times New Roman" pitchFamily="18" charset="0"/>
            </a:endParaRPr>
          </a:p>
        </p:txBody>
      </p:sp>
      <p:sp>
        <p:nvSpPr>
          <p:cNvPr id="8" name="矩形 7"/>
          <p:cNvSpPr/>
          <p:nvPr/>
        </p:nvSpPr>
        <p:spPr>
          <a:xfrm>
            <a:off x="4214842" y="1643050"/>
            <a:ext cx="4572000" cy="1938992"/>
          </a:xfrm>
          <a:prstGeom prst="rect">
            <a:avLst/>
          </a:prstGeom>
        </p:spPr>
        <p:txBody>
          <a:bodyPr>
            <a:spAutoFit/>
          </a:bodyPr>
          <a:lstStyle/>
          <a:p>
            <a:pPr algn="l">
              <a:buClrTx/>
              <a:buFont typeface="Symbol" pitchFamily="18" charset="2"/>
              <a:buChar char="-"/>
            </a:pPr>
            <a:r>
              <a:rPr lang="zh-CN" altLang="en-US" b="1" i="0" dirty="0">
                <a:solidFill>
                  <a:srgbClr val="333399"/>
                </a:solidFill>
              </a:rPr>
              <a:t>采用</a:t>
            </a:r>
            <a:r>
              <a:rPr lang="en-US" altLang="zh-CN" i="0" dirty="0">
                <a:solidFill>
                  <a:srgbClr val="333399"/>
                </a:solidFill>
              </a:rPr>
              <a:t>LR</a:t>
            </a:r>
            <a:r>
              <a:rPr lang="zh-CN" altLang="en-US" b="1" i="0" dirty="0">
                <a:solidFill>
                  <a:srgbClr val="333399"/>
                </a:solidFill>
              </a:rPr>
              <a:t>分析技术，通过扩充分析栈中的域，形成语义栈来存放综合属性的值</a:t>
            </a:r>
            <a:r>
              <a:rPr lang="en-US" altLang="zh-CN" b="1" i="0" dirty="0">
                <a:solidFill>
                  <a:srgbClr val="333399"/>
                </a:solidFill>
              </a:rPr>
              <a:t>;</a:t>
            </a:r>
          </a:p>
          <a:p>
            <a:pPr algn="l">
              <a:buClrTx/>
              <a:buFont typeface="Symbol" pitchFamily="18" charset="2"/>
              <a:buChar char="-"/>
            </a:pPr>
            <a:r>
              <a:rPr lang="zh-CN" altLang="en-US" b="1" i="0" dirty="0">
                <a:solidFill>
                  <a:srgbClr val="333399"/>
                </a:solidFill>
              </a:rPr>
              <a:t>在每次归约动作的同时，计算相应综合属性的值。</a:t>
            </a:r>
          </a:p>
        </p:txBody>
      </p:sp>
      <p:sp>
        <p:nvSpPr>
          <p:cNvPr id="11" name="矩形 10"/>
          <p:cNvSpPr/>
          <p:nvPr/>
        </p:nvSpPr>
        <p:spPr>
          <a:xfrm>
            <a:off x="400438" y="4731262"/>
            <a:ext cx="4075155" cy="646331"/>
          </a:xfrm>
          <a:prstGeom prst="rect">
            <a:avLst/>
          </a:prstGeom>
        </p:spPr>
        <p:txBody>
          <a:bodyPr wrap="none">
            <a:spAutoFit/>
          </a:bodyPr>
          <a:lstStyle/>
          <a:p>
            <a:r>
              <a:rPr lang="en-US" altLang="zh-CN" sz="3600" dirty="0">
                <a:solidFill>
                  <a:srgbClr val="333399"/>
                </a:solidFill>
                <a:ea typeface="华文行楷" pitchFamily="2" charset="-122"/>
                <a:cs typeface="Times New Roman" pitchFamily="18" charset="0"/>
                <a:sym typeface="Symbol" pitchFamily="18" charset="2"/>
              </a:rPr>
              <a:t>X</a:t>
            </a:r>
            <a:r>
              <a:rPr lang="en-US" altLang="zh-CN" sz="3600" i="0" baseline="-25000" dirty="0">
                <a:solidFill>
                  <a:srgbClr val="333399"/>
                </a:solidFill>
                <a:ea typeface="华文行楷" pitchFamily="2" charset="-122"/>
                <a:cs typeface="Times New Roman" pitchFamily="18" charset="0"/>
                <a:sym typeface="Symbol" pitchFamily="18" charset="2"/>
              </a:rPr>
              <a:t>1</a:t>
            </a:r>
            <a:r>
              <a:rPr lang="zh-CN" altLang="en-US" sz="3600" i="0" baseline="-25000" dirty="0">
                <a:solidFill>
                  <a:srgbClr val="333399"/>
                </a:solidFill>
                <a:ea typeface="华文行楷" pitchFamily="2" charset="-122"/>
                <a:cs typeface="Times New Roman" pitchFamily="18" charset="0"/>
                <a:sym typeface="Symbol" pitchFamily="18" charset="2"/>
              </a:rPr>
              <a:t>  </a:t>
            </a:r>
            <a:r>
              <a:rPr lang="en-US" altLang="zh-CN" sz="3600" i="0" dirty="0">
                <a:solidFill>
                  <a:srgbClr val="333399"/>
                </a:solidFill>
                <a:ea typeface="华文行楷" pitchFamily="2" charset="-122"/>
                <a:cs typeface="Times New Roman" pitchFamily="18" charset="0"/>
                <a:sym typeface="Symbol" pitchFamily="18" charset="2"/>
              </a:rPr>
              <a:t>…</a:t>
            </a:r>
            <a:r>
              <a:rPr lang="zh-CN" altLang="en-US" sz="3600" i="0" dirty="0">
                <a:solidFill>
                  <a:srgbClr val="333399"/>
                </a:solidFill>
                <a:ea typeface="华文行楷" pitchFamily="2" charset="-122"/>
                <a:cs typeface="Times New Roman" pitchFamily="18" charset="0"/>
                <a:sym typeface="Symbol" pitchFamily="18" charset="2"/>
              </a:rPr>
              <a:t> </a:t>
            </a:r>
            <a:r>
              <a:rPr lang="en-US" altLang="zh-CN" sz="3600" dirty="0">
                <a:solidFill>
                  <a:srgbClr val="333399"/>
                </a:solidFill>
                <a:ea typeface="华文行楷" pitchFamily="2" charset="-122"/>
                <a:cs typeface="Times New Roman" pitchFamily="18" charset="0"/>
                <a:sym typeface="Symbol" pitchFamily="18" charset="2"/>
              </a:rPr>
              <a:t>X</a:t>
            </a:r>
            <a:r>
              <a:rPr lang="en-US" altLang="zh-CN" sz="3600" i="0" baseline="-25000" dirty="0">
                <a:solidFill>
                  <a:srgbClr val="333399"/>
                </a:solidFill>
                <a:ea typeface="华文行楷" pitchFamily="2" charset="-122"/>
                <a:cs typeface="Times New Roman" pitchFamily="18" charset="0"/>
                <a:sym typeface="Symbol" pitchFamily="18" charset="2"/>
              </a:rPr>
              <a:t>i-1</a:t>
            </a:r>
            <a:r>
              <a:rPr lang="en-US" altLang="zh-CN" sz="3600" dirty="0">
                <a:solidFill>
                  <a:srgbClr val="333399"/>
                </a:solidFill>
                <a:ea typeface="华文行楷" pitchFamily="2" charset="-122"/>
                <a:cs typeface="Times New Roman" pitchFamily="18" charset="0"/>
                <a:sym typeface="Symbol" pitchFamily="18" charset="2"/>
              </a:rPr>
              <a:t> </a:t>
            </a:r>
            <a:r>
              <a:rPr lang="zh-CN" altLang="en-US" sz="3600" dirty="0">
                <a:solidFill>
                  <a:srgbClr val="333399"/>
                </a:solidFill>
                <a:ea typeface="华文行楷" pitchFamily="2" charset="-122"/>
                <a:cs typeface="Times New Roman" pitchFamily="18" charset="0"/>
                <a:sym typeface="Symbol" pitchFamily="18" charset="2"/>
              </a:rPr>
              <a:t> </a:t>
            </a:r>
            <a:r>
              <a:rPr lang="en-US" altLang="zh-CN" sz="3600" dirty="0">
                <a:solidFill>
                  <a:srgbClr val="333399"/>
                </a:solidFill>
                <a:ea typeface="华文行楷" pitchFamily="2" charset="-122"/>
                <a:cs typeface="Times New Roman" pitchFamily="18" charset="0"/>
                <a:sym typeface="Symbol" pitchFamily="18" charset="2"/>
              </a:rPr>
              <a:t>X</a:t>
            </a:r>
            <a:r>
              <a:rPr lang="en-US" altLang="zh-CN" sz="3600" i="0" baseline="-25000" dirty="0">
                <a:solidFill>
                  <a:srgbClr val="333399"/>
                </a:solidFill>
                <a:ea typeface="华文行楷" pitchFamily="2" charset="-122"/>
                <a:cs typeface="Times New Roman" pitchFamily="18" charset="0"/>
                <a:sym typeface="Symbol" pitchFamily="18" charset="2"/>
              </a:rPr>
              <a:t>i </a:t>
            </a:r>
            <a:r>
              <a:rPr lang="zh-CN" altLang="en-US" sz="3600" i="0" baseline="-25000" dirty="0">
                <a:solidFill>
                  <a:srgbClr val="333399"/>
                </a:solidFill>
                <a:ea typeface="华文行楷" pitchFamily="2" charset="-122"/>
                <a:cs typeface="Times New Roman" pitchFamily="18" charset="0"/>
                <a:sym typeface="Symbol" pitchFamily="18" charset="2"/>
              </a:rPr>
              <a:t> </a:t>
            </a:r>
            <a:r>
              <a:rPr lang="en-US" altLang="zh-CN" sz="3600" i="0" dirty="0">
                <a:solidFill>
                  <a:srgbClr val="333399"/>
                </a:solidFill>
                <a:ea typeface="华文行楷" pitchFamily="2" charset="-122"/>
                <a:cs typeface="Times New Roman" pitchFamily="18" charset="0"/>
                <a:sym typeface="Symbol" pitchFamily="18" charset="2"/>
              </a:rPr>
              <a:t>…</a:t>
            </a:r>
            <a:r>
              <a:rPr lang="zh-CN" altLang="en-US" sz="3600" i="0" dirty="0">
                <a:solidFill>
                  <a:srgbClr val="333399"/>
                </a:solidFill>
                <a:ea typeface="华文行楷" pitchFamily="2" charset="-122"/>
                <a:cs typeface="Times New Roman" pitchFamily="18" charset="0"/>
                <a:sym typeface="Symbol" pitchFamily="18" charset="2"/>
              </a:rPr>
              <a:t> </a:t>
            </a:r>
            <a:r>
              <a:rPr lang="en-US" altLang="zh-CN" sz="3600" dirty="0" err="1">
                <a:solidFill>
                  <a:srgbClr val="333399"/>
                </a:solidFill>
                <a:ea typeface="华文行楷" pitchFamily="2" charset="-122"/>
                <a:cs typeface="Times New Roman" pitchFamily="18" charset="0"/>
                <a:sym typeface="Symbol" pitchFamily="18" charset="2"/>
              </a:rPr>
              <a:t>X</a:t>
            </a:r>
            <a:r>
              <a:rPr lang="en-US" altLang="zh-CN" sz="3600" i="0" baseline="-25000" dirty="0" err="1">
                <a:solidFill>
                  <a:srgbClr val="333399"/>
                </a:solidFill>
                <a:ea typeface="华文行楷" pitchFamily="2" charset="-122"/>
                <a:cs typeface="Times New Roman" pitchFamily="18" charset="0"/>
                <a:sym typeface="Symbol" pitchFamily="18" charset="2"/>
              </a:rPr>
              <a:t>n</a:t>
            </a:r>
            <a:r>
              <a:rPr lang="en-US" altLang="zh-CN" sz="3600" i="0" baseline="-25000" dirty="0">
                <a:solidFill>
                  <a:srgbClr val="333399"/>
                </a:solidFill>
                <a:ea typeface="华文行楷" pitchFamily="2" charset="-122"/>
                <a:cs typeface="Times New Roman" pitchFamily="18" charset="0"/>
                <a:sym typeface="Symbol" pitchFamily="18" charset="2"/>
              </a:rPr>
              <a:t> </a:t>
            </a:r>
            <a:endParaRPr lang="zh-CN" altLang="en-US" sz="3600" dirty="0"/>
          </a:p>
        </p:txBody>
      </p:sp>
      <p:sp>
        <p:nvSpPr>
          <p:cNvPr id="12" name="矩形 11"/>
          <p:cNvSpPr/>
          <p:nvPr/>
        </p:nvSpPr>
        <p:spPr>
          <a:xfrm>
            <a:off x="2000231" y="2373808"/>
            <a:ext cx="646332" cy="769441"/>
          </a:xfrm>
          <a:prstGeom prst="rect">
            <a:avLst/>
          </a:prstGeom>
        </p:spPr>
        <p:txBody>
          <a:bodyPr wrap="none">
            <a:spAutoFit/>
          </a:bodyPr>
          <a:lstStyle/>
          <a:p>
            <a:r>
              <a:rPr lang="en-US" altLang="zh-CN" sz="4400" dirty="0">
                <a:solidFill>
                  <a:srgbClr val="333399"/>
                </a:solidFill>
                <a:cs typeface="Times New Roman" pitchFamily="18" charset="0"/>
                <a:sym typeface="Symbol" pitchFamily="18" charset="2"/>
              </a:rPr>
              <a:t>A</a:t>
            </a:r>
            <a:r>
              <a:rPr lang="en-US" altLang="zh-CN" dirty="0">
                <a:solidFill>
                  <a:srgbClr val="333399"/>
                </a:solidFill>
                <a:cs typeface="Times New Roman" pitchFamily="18" charset="0"/>
                <a:sym typeface="Symbol" pitchFamily="18" charset="2"/>
              </a:rPr>
              <a:t> </a:t>
            </a:r>
            <a:endParaRPr lang="zh-CN" altLang="en-US" dirty="0"/>
          </a:p>
        </p:txBody>
      </p:sp>
      <p:cxnSp>
        <p:nvCxnSpPr>
          <p:cNvPr id="13" name="直接连接符 12"/>
          <p:cNvCxnSpPr>
            <a:stCxn id="12" idx="2"/>
          </p:cNvCxnSpPr>
          <p:nvPr/>
        </p:nvCxnSpPr>
        <p:spPr>
          <a:xfrm rot="5400000">
            <a:off x="832023" y="3097011"/>
            <a:ext cx="1445137" cy="15376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2" idx="2"/>
          </p:cNvCxnSpPr>
          <p:nvPr/>
        </p:nvCxnSpPr>
        <p:spPr>
          <a:xfrm rot="5400000">
            <a:off x="1439245" y="3632797"/>
            <a:ext cx="1373701" cy="3946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2"/>
          </p:cNvCxnSpPr>
          <p:nvPr/>
        </p:nvCxnSpPr>
        <p:spPr>
          <a:xfrm rot="16200000" flipH="1">
            <a:off x="1903593" y="3563053"/>
            <a:ext cx="1302261" cy="462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rot="16200000" flipH="1">
            <a:off x="2439377" y="3027269"/>
            <a:ext cx="1302263" cy="153422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285851" y="3731130"/>
            <a:ext cx="646331" cy="646331"/>
          </a:xfrm>
          <a:prstGeom prst="rect">
            <a:avLst/>
          </a:prstGeom>
        </p:spPr>
        <p:txBody>
          <a:bodyPr wrap="none">
            <a:spAutoFit/>
          </a:bodyPr>
          <a:lstStyle/>
          <a:p>
            <a:r>
              <a:rPr lang="en-US" altLang="zh-CN" sz="3600" i="0" dirty="0">
                <a:solidFill>
                  <a:srgbClr val="333399"/>
                </a:solidFill>
                <a:ea typeface="华文行楷" pitchFamily="2" charset="-122"/>
                <a:cs typeface="Times New Roman" pitchFamily="18" charset="0"/>
                <a:sym typeface="Symbol" pitchFamily="18" charset="2"/>
              </a:rPr>
              <a:t>…</a:t>
            </a:r>
            <a:endParaRPr lang="zh-CN" altLang="en-US" dirty="0"/>
          </a:p>
        </p:txBody>
      </p:sp>
      <p:sp>
        <p:nvSpPr>
          <p:cNvPr id="18" name="矩形 17"/>
          <p:cNvSpPr/>
          <p:nvPr/>
        </p:nvSpPr>
        <p:spPr>
          <a:xfrm>
            <a:off x="2714611" y="3731130"/>
            <a:ext cx="646331" cy="646331"/>
          </a:xfrm>
          <a:prstGeom prst="rect">
            <a:avLst/>
          </a:prstGeom>
        </p:spPr>
        <p:txBody>
          <a:bodyPr wrap="none">
            <a:spAutoFit/>
          </a:bodyPr>
          <a:lstStyle/>
          <a:p>
            <a:r>
              <a:rPr lang="en-US" altLang="zh-CN" sz="3600" i="0" dirty="0">
                <a:solidFill>
                  <a:srgbClr val="333399"/>
                </a:solidFill>
                <a:ea typeface="华文行楷" pitchFamily="2" charset="-122"/>
                <a:cs typeface="Times New Roman" pitchFamily="18" charset="0"/>
                <a:sym typeface="Symbol" pitchFamily="18" charset="2"/>
              </a:rPr>
              <a:t>…</a:t>
            </a:r>
            <a:endParaRPr lang="zh-CN" altLang="en-US" dirty="0"/>
          </a:p>
        </p:txBody>
      </p:sp>
      <p:cxnSp>
        <p:nvCxnSpPr>
          <p:cNvPr id="19" name="直接箭头连接符 18"/>
          <p:cNvCxnSpPr/>
          <p:nvPr/>
        </p:nvCxnSpPr>
        <p:spPr>
          <a:xfrm flipV="1">
            <a:off x="980592" y="3143248"/>
            <a:ext cx="1145503" cy="15958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2" idx="2"/>
          </p:cNvCxnSpPr>
          <p:nvPr/>
        </p:nvCxnSpPr>
        <p:spPr>
          <a:xfrm flipV="1">
            <a:off x="2000231" y="3143249"/>
            <a:ext cx="323166" cy="158801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2646564" y="3067868"/>
            <a:ext cx="1211056" cy="1595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flipV="1">
            <a:off x="2438015" y="3067868"/>
            <a:ext cx="276596" cy="15958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0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000"/>
                                        <p:tgtEl>
                                          <p:spTgt spid="15"/>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20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20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Effect transition="in" filter="fade">
                                      <p:cBhvr>
                                        <p:cTn id="48" dur="2000"/>
                                        <p:tgtEl>
                                          <p:spTgt spid="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fade">
                                      <p:cBhvr>
                                        <p:cTn id="53"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8992" y="3000372"/>
            <a:ext cx="1285884" cy="461665"/>
          </a:xfrm>
          <a:prstGeom prst="rect">
            <a:avLst/>
          </a:prstGeom>
          <a:noFill/>
        </p:spPr>
        <p:txBody>
          <a:bodyPr wrap="square" rtlCol="0">
            <a:spAutoFit/>
          </a:bodyPr>
          <a:lstStyle/>
          <a:p>
            <a:r>
              <a:rPr lang="en-US" altLang="zh-CN" dirty="0"/>
              <a:t>S</a:t>
            </a:r>
            <a:endParaRPr lang="zh-CN" altLang="en-US" dirty="0"/>
          </a:p>
        </p:txBody>
      </p:sp>
      <p:cxnSp>
        <p:nvCxnSpPr>
          <p:cNvPr id="3" name="直接连接符 2"/>
          <p:cNvCxnSpPr>
            <a:stCxn id="2" idx="2"/>
            <a:endCxn id="4" idx="0"/>
          </p:cNvCxnSpPr>
          <p:nvPr/>
        </p:nvCxnSpPr>
        <p:spPr bwMode="auto">
          <a:xfrm rot="5400000">
            <a:off x="2106049" y="2177494"/>
            <a:ext cx="681343" cy="32504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4" name="TextBox 3"/>
          <p:cNvSpPr txBox="1"/>
          <p:nvPr/>
        </p:nvSpPr>
        <p:spPr>
          <a:xfrm>
            <a:off x="357158" y="4143380"/>
            <a:ext cx="928694" cy="461665"/>
          </a:xfrm>
          <a:prstGeom prst="rect">
            <a:avLst/>
          </a:prstGeom>
          <a:noFill/>
        </p:spPr>
        <p:txBody>
          <a:bodyPr wrap="square" rtlCol="0">
            <a:spAutoFit/>
          </a:bodyPr>
          <a:lstStyle/>
          <a:p>
            <a:r>
              <a:rPr lang="en-US" altLang="zh-CN" dirty="0"/>
              <a:t>A</a:t>
            </a:r>
            <a:endParaRPr lang="zh-CN" altLang="en-US" dirty="0"/>
          </a:p>
        </p:txBody>
      </p:sp>
      <p:cxnSp>
        <p:nvCxnSpPr>
          <p:cNvPr id="5" name="直接连接符 4"/>
          <p:cNvCxnSpPr/>
          <p:nvPr/>
        </p:nvCxnSpPr>
        <p:spPr bwMode="auto">
          <a:xfrm rot="5400000">
            <a:off x="214282" y="4572008"/>
            <a:ext cx="500066" cy="50006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6" name="TextBox 5"/>
          <p:cNvSpPr txBox="1"/>
          <p:nvPr/>
        </p:nvSpPr>
        <p:spPr>
          <a:xfrm>
            <a:off x="-214346" y="5072074"/>
            <a:ext cx="928694" cy="461665"/>
          </a:xfrm>
          <a:prstGeom prst="rect">
            <a:avLst/>
          </a:prstGeom>
          <a:noFill/>
        </p:spPr>
        <p:txBody>
          <a:bodyPr wrap="square" rtlCol="0">
            <a:spAutoFit/>
          </a:bodyPr>
          <a:lstStyle/>
          <a:p>
            <a:r>
              <a:rPr lang="en-US" altLang="zh-CN" dirty="0"/>
              <a:t>A</a:t>
            </a:r>
            <a:endParaRPr lang="zh-CN" altLang="en-US" dirty="0"/>
          </a:p>
        </p:txBody>
      </p:sp>
      <p:cxnSp>
        <p:nvCxnSpPr>
          <p:cNvPr id="7" name="直接连接符 6"/>
          <p:cNvCxnSpPr>
            <a:endCxn id="8" idx="0"/>
          </p:cNvCxnSpPr>
          <p:nvPr/>
        </p:nvCxnSpPr>
        <p:spPr bwMode="auto">
          <a:xfrm>
            <a:off x="857224" y="4605045"/>
            <a:ext cx="821537" cy="428628"/>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8" name="TextBox 7"/>
          <p:cNvSpPr txBox="1"/>
          <p:nvPr/>
        </p:nvSpPr>
        <p:spPr>
          <a:xfrm>
            <a:off x="1428728" y="5033673"/>
            <a:ext cx="500066" cy="461665"/>
          </a:xfrm>
          <a:prstGeom prst="rect">
            <a:avLst/>
          </a:prstGeom>
          <a:noFill/>
        </p:spPr>
        <p:txBody>
          <a:bodyPr wrap="square" rtlCol="0">
            <a:spAutoFit/>
          </a:bodyPr>
          <a:lstStyle/>
          <a:p>
            <a:r>
              <a:rPr lang="en-US" altLang="zh-CN" dirty="0"/>
              <a:t>a</a:t>
            </a:r>
            <a:endParaRPr lang="zh-CN" altLang="en-US" dirty="0"/>
          </a:p>
        </p:txBody>
      </p:sp>
      <p:sp>
        <p:nvSpPr>
          <p:cNvPr id="9" name="TextBox 8"/>
          <p:cNvSpPr txBox="1"/>
          <p:nvPr/>
        </p:nvSpPr>
        <p:spPr>
          <a:xfrm>
            <a:off x="-71470" y="5929330"/>
            <a:ext cx="357190" cy="461665"/>
          </a:xfrm>
          <a:prstGeom prst="rect">
            <a:avLst/>
          </a:prstGeom>
          <a:noFill/>
        </p:spPr>
        <p:txBody>
          <a:bodyPr wrap="square" rtlCol="0">
            <a:spAutoFit/>
          </a:bodyPr>
          <a:lstStyle/>
          <a:p>
            <a:r>
              <a:rPr lang="en-US" altLang="zh-CN" dirty="0"/>
              <a:t>a</a:t>
            </a:r>
            <a:endParaRPr lang="zh-CN" altLang="en-US" dirty="0"/>
          </a:p>
        </p:txBody>
      </p:sp>
      <p:cxnSp>
        <p:nvCxnSpPr>
          <p:cNvPr id="10" name="直接连接符 9"/>
          <p:cNvCxnSpPr>
            <a:stCxn id="6" idx="2"/>
            <a:endCxn id="9" idx="0"/>
          </p:cNvCxnSpPr>
          <p:nvPr/>
        </p:nvCxnSpPr>
        <p:spPr bwMode="auto">
          <a:xfrm rot="5400000">
            <a:off x="-19232" y="5660096"/>
            <a:ext cx="395591" cy="14287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1" name="TextBox 10"/>
          <p:cNvSpPr txBox="1"/>
          <p:nvPr/>
        </p:nvSpPr>
        <p:spPr>
          <a:xfrm>
            <a:off x="3643306" y="4176417"/>
            <a:ext cx="928694" cy="461665"/>
          </a:xfrm>
          <a:prstGeom prst="rect">
            <a:avLst/>
          </a:prstGeom>
          <a:noFill/>
        </p:spPr>
        <p:txBody>
          <a:bodyPr wrap="square" rtlCol="0">
            <a:spAutoFit/>
          </a:bodyPr>
          <a:lstStyle/>
          <a:p>
            <a:r>
              <a:rPr lang="en-US" altLang="zh-CN" dirty="0"/>
              <a:t>B</a:t>
            </a:r>
            <a:endParaRPr lang="zh-CN" altLang="en-US" dirty="0"/>
          </a:p>
        </p:txBody>
      </p:sp>
      <p:cxnSp>
        <p:nvCxnSpPr>
          <p:cNvPr id="12" name="直接连接符 11"/>
          <p:cNvCxnSpPr>
            <a:stCxn id="11" idx="2"/>
            <a:endCxn id="13" idx="0"/>
          </p:cNvCxnSpPr>
          <p:nvPr/>
        </p:nvCxnSpPr>
        <p:spPr bwMode="auto">
          <a:xfrm rot="5400000">
            <a:off x="3372732" y="4408591"/>
            <a:ext cx="505430" cy="96441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 name="TextBox 12"/>
          <p:cNvSpPr txBox="1"/>
          <p:nvPr/>
        </p:nvSpPr>
        <p:spPr>
          <a:xfrm>
            <a:off x="2928926" y="5143512"/>
            <a:ext cx="428628" cy="461665"/>
          </a:xfrm>
          <a:prstGeom prst="rect">
            <a:avLst/>
          </a:prstGeom>
          <a:noFill/>
        </p:spPr>
        <p:txBody>
          <a:bodyPr wrap="square" rtlCol="0">
            <a:spAutoFit/>
          </a:bodyPr>
          <a:lstStyle/>
          <a:p>
            <a:r>
              <a:rPr lang="en-US" altLang="zh-CN" dirty="0"/>
              <a:t>B</a:t>
            </a:r>
            <a:endParaRPr lang="zh-CN" altLang="en-US" dirty="0"/>
          </a:p>
        </p:txBody>
      </p:sp>
      <p:cxnSp>
        <p:nvCxnSpPr>
          <p:cNvPr id="14" name="直接连接符 13"/>
          <p:cNvCxnSpPr>
            <a:stCxn id="11" idx="2"/>
            <a:endCxn id="15" idx="0"/>
          </p:cNvCxnSpPr>
          <p:nvPr/>
        </p:nvCxnSpPr>
        <p:spPr bwMode="auto">
          <a:xfrm rot="16200000" flipH="1">
            <a:off x="4284907" y="4460827"/>
            <a:ext cx="395591" cy="75009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5" name="TextBox 14"/>
          <p:cNvSpPr txBox="1"/>
          <p:nvPr/>
        </p:nvSpPr>
        <p:spPr>
          <a:xfrm>
            <a:off x="4714876" y="5033673"/>
            <a:ext cx="285752" cy="461665"/>
          </a:xfrm>
          <a:prstGeom prst="rect">
            <a:avLst/>
          </a:prstGeom>
          <a:noFill/>
        </p:spPr>
        <p:txBody>
          <a:bodyPr wrap="square" rtlCol="0">
            <a:spAutoFit/>
          </a:bodyPr>
          <a:lstStyle/>
          <a:p>
            <a:r>
              <a:rPr lang="en-US" altLang="zh-CN" dirty="0"/>
              <a:t>b</a:t>
            </a:r>
            <a:endParaRPr lang="zh-CN" altLang="en-US" dirty="0"/>
          </a:p>
        </p:txBody>
      </p:sp>
      <p:sp>
        <p:nvSpPr>
          <p:cNvPr id="16" name="TextBox 15"/>
          <p:cNvSpPr txBox="1"/>
          <p:nvPr/>
        </p:nvSpPr>
        <p:spPr>
          <a:xfrm>
            <a:off x="2714612" y="5929330"/>
            <a:ext cx="214314" cy="461665"/>
          </a:xfrm>
          <a:prstGeom prst="rect">
            <a:avLst/>
          </a:prstGeom>
          <a:noFill/>
        </p:spPr>
        <p:txBody>
          <a:bodyPr wrap="square" rtlCol="0">
            <a:spAutoFit/>
          </a:bodyPr>
          <a:lstStyle/>
          <a:p>
            <a:r>
              <a:rPr lang="en-US" altLang="zh-CN" dirty="0"/>
              <a:t>b</a:t>
            </a:r>
            <a:endParaRPr lang="zh-CN" altLang="en-US" dirty="0"/>
          </a:p>
        </p:txBody>
      </p:sp>
      <p:cxnSp>
        <p:nvCxnSpPr>
          <p:cNvPr id="17" name="直接连接符 16"/>
          <p:cNvCxnSpPr>
            <a:stCxn id="13" idx="2"/>
            <a:endCxn id="16" idx="0"/>
          </p:cNvCxnSpPr>
          <p:nvPr/>
        </p:nvCxnSpPr>
        <p:spPr bwMode="auto">
          <a:xfrm rot="5400000">
            <a:off x="2820429" y="5606518"/>
            <a:ext cx="324153" cy="321471"/>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8" name="TextBox 17"/>
          <p:cNvSpPr txBox="1"/>
          <p:nvPr/>
        </p:nvSpPr>
        <p:spPr>
          <a:xfrm>
            <a:off x="6500826" y="4000504"/>
            <a:ext cx="428628" cy="461665"/>
          </a:xfrm>
          <a:prstGeom prst="rect">
            <a:avLst/>
          </a:prstGeom>
          <a:noFill/>
        </p:spPr>
        <p:txBody>
          <a:bodyPr wrap="square" rtlCol="0">
            <a:spAutoFit/>
          </a:bodyPr>
          <a:lstStyle/>
          <a:p>
            <a:r>
              <a:rPr lang="en-US" altLang="zh-CN" dirty="0"/>
              <a:t>C</a:t>
            </a:r>
            <a:endParaRPr lang="zh-CN" altLang="en-US" dirty="0"/>
          </a:p>
        </p:txBody>
      </p:sp>
      <p:cxnSp>
        <p:nvCxnSpPr>
          <p:cNvPr id="19" name="直接连接符 18"/>
          <p:cNvCxnSpPr>
            <a:stCxn id="18" idx="2"/>
            <a:endCxn id="20" idx="0"/>
          </p:cNvCxnSpPr>
          <p:nvPr/>
        </p:nvCxnSpPr>
        <p:spPr bwMode="auto">
          <a:xfrm rot="5400000">
            <a:off x="6161496" y="4551467"/>
            <a:ext cx="642942" cy="46434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0" name="TextBox 19"/>
          <p:cNvSpPr txBox="1"/>
          <p:nvPr/>
        </p:nvSpPr>
        <p:spPr>
          <a:xfrm>
            <a:off x="6072198" y="5105111"/>
            <a:ext cx="357190" cy="461665"/>
          </a:xfrm>
          <a:prstGeom prst="rect">
            <a:avLst/>
          </a:prstGeom>
          <a:noFill/>
        </p:spPr>
        <p:txBody>
          <a:bodyPr wrap="square" rtlCol="0">
            <a:spAutoFit/>
          </a:bodyPr>
          <a:lstStyle/>
          <a:p>
            <a:r>
              <a:rPr lang="en-US" altLang="zh-CN" dirty="0"/>
              <a:t>C</a:t>
            </a:r>
            <a:endParaRPr lang="zh-CN" altLang="en-US" dirty="0"/>
          </a:p>
        </p:txBody>
      </p:sp>
      <p:cxnSp>
        <p:nvCxnSpPr>
          <p:cNvPr id="21" name="直接连接符 20"/>
          <p:cNvCxnSpPr>
            <a:stCxn id="18" idx="2"/>
            <a:endCxn id="22" idx="0"/>
          </p:cNvCxnSpPr>
          <p:nvPr/>
        </p:nvCxnSpPr>
        <p:spPr bwMode="auto">
          <a:xfrm rot="16200000" flipH="1">
            <a:off x="7213865" y="3963443"/>
            <a:ext cx="609905" cy="160735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2" name="TextBox 21"/>
          <p:cNvSpPr txBox="1"/>
          <p:nvPr/>
        </p:nvSpPr>
        <p:spPr>
          <a:xfrm>
            <a:off x="8143900" y="5072074"/>
            <a:ext cx="357190" cy="461665"/>
          </a:xfrm>
          <a:prstGeom prst="rect">
            <a:avLst/>
          </a:prstGeom>
          <a:noFill/>
        </p:spPr>
        <p:txBody>
          <a:bodyPr wrap="square" rtlCol="0">
            <a:spAutoFit/>
          </a:bodyPr>
          <a:lstStyle/>
          <a:p>
            <a:r>
              <a:rPr lang="en-US" altLang="zh-CN" dirty="0"/>
              <a:t>c</a:t>
            </a:r>
            <a:endParaRPr lang="zh-CN" altLang="en-US" dirty="0"/>
          </a:p>
        </p:txBody>
      </p:sp>
      <p:sp>
        <p:nvSpPr>
          <p:cNvPr id="23" name="TextBox 22"/>
          <p:cNvSpPr txBox="1"/>
          <p:nvPr/>
        </p:nvSpPr>
        <p:spPr>
          <a:xfrm>
            <a:off x="5929322" y="5890929"/>
            <a:ext cx="285752" cy="461665"/>
          </a:xfrm>
          <a:prstGeom prst="rect">
            <a:avLst/>
          </a:prstGeom>
          <a:noFill/>
        </p:spPr>
        <p:txBody>
          <a:bodyPr wrap="square" rtlCol="0">
            <a:spAutoFit/>
          </a:bodyPr>
          <a:lstStyle/>
          <a:p>
            <a:r>
              <a:rPr lang="en-US" altLang="zh-CN" dirty="0"/>
              <a:t>c</a:t>
            </a:r>
            <a:endParaRPr lang="zh-CN" altLang="en-US" dirty="0"/>
          </a:p>
        </p:txBody>
      </p:sp>
      <p:cxnSp>
        <p:nvCxnSpPr>
          <p:cNvPr id="24" name="直接连接符 23"/>
          <p:cNvCxnSpPr>
            <a:stCxn id="20" idx="2"/>
            <a:endCxn id="23" idx="0"/>
          </p:cNvCxnSpPr>
          <p:nvPr/>
        </p:nvCxnSpPr>
        <p:spPr bwMode="auto">
          <a:xfrm rot="5400000">
            <a:off x="5999420" y="5639555"/>
            <a:ext cx="324153" cy="178595"/>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25" name="直接连接符 24"/>
          <p:cNvCxnSpPr>
            <a:stCxn id="2" idx="2"/>
            <a:endCxn id="11" idx="0"/>
          </p:cNvCxnSpPr>
          <p:nvPr/>
        </p:nvCxnSpPr>
        <p:spPr bwMode="auto">
          <a:xfrm rot="16200000" flipH="1">
            <a:off x="3732603" y="3801367"/>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26" name="直接连接符 25"/>
          <p:cNvCxnSpPr>
            <a:stCxn id="2" idx="2"/>
            <a:endCxn id="18" idx="0"/>
          </p:cNvCxnSpPr>
          <p:nvPr/>
        </p:nvCxnSpPr>
        <p:spPr bwMode="auto">
          <a:xfrm rot="16200000" flipH="1">
            <a:off x="5124304" y="2409667"/>
            <a:ext cx="538467" cy="264320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7" name="TextBox 26"/>
          <p:cNvSpPr txBox="1"/>
          <p:nvPr/>
        </p:nvSpPr>
        <p:spPr>
          <a:xfrm>
            <a:off x="857224" y="4143380"/>
            <a:ext cx="1285884" cy="461665"/>
          </a:xfrm>
          <a:prstGeom prst="rect">
            <a:avLst/>
          </a:prstGeom>
          <a:noFill/>
        </p:spPr>
        <p:txBody>
          <a:bodyPr wrap="square" rtlCol="0">
            <a:spAutoFit/>
          </a:bodyPr>
          <a:lstStyle/>
          <a:p>
            <a:r>
              <a:rPr lang="en-US" altLang="zh-CN" dirty="0"/>
              <a:t>.num=2</a:t>
            </a:r>
            <a:endParaRPr lang="zh-CN" altLang="en-US" dirty="0"/>
          </a:p>
        </p:txBody>
      </p:sp>
      <p:sp>
        <p:nvSpPr>
          <p:cNvPr id="28" name="TextBox 27"/>
          <p:cNvSpPr txBox="1"/>
          <p:nvPr/>
        </p:nvSpPr>
        <p:spPr>
          <a:xfrm>
            <a:off x="285720" y="5072074"/>
            <a:ext cx="1214446" cy="461665"/>
          </a:xfrm>
          <a:prstGeom prst="rect">
            <a:avLst/>
          </a:prstGeom>
          <a:noFill/>
        </p:spPr>
        <p:txBody>
          <a:bodyPr wrap="square" rtlCol="0">
            <a:spAutoFit/>
          </a:bodyPr>
          <a:lstStyle/>
          <a:p>
            <a:r>
              <a:rPr lang="en-US" altLang="zh-CN" dirty="0"/>
              <a:t>.num=1</a:t>
            </a:r>
            <a:endParaRPr lang="zh-CN" altLang="en-US" dirty="0"/>
          </a:p>
        </p:txBody>
      </p:sp>
      <p:sp>
        <p:nvSpPr>
          <p:cNvPr id="31" name="TextBox 30"/>
          <p:cNvSpPr txBox="1"/>
          <p:nvPr/>
        </p:nvSpPr>
        <p:spPr>
          <a:xfrm>
            <a:off x="4143372" y="4176417"/>
            <a:ext cx="1357322" cy="461665"/>
          </a:xfrm>
          <a:prstGeom prst="rect">
            <a:avLst/>
          </a:prstGeom>
          <a:noFill/>
        </p:spPr>
        <p:txBody>
          <a:bodyPr wrap="square" rtlCol="0">
            <a:spAutoFit/>
          </a:bodyPr>
          <a:lstStyle/>
          <a:p>
            <a:r>
              <a:rPr lang="en-US" altLang="zh-CN" dirty="0"/>
              <a:t>.num=2</a:t>
            </a:r>
            <a:endParaRPr lang="zh-CN" altLang="en-US" dirty="0"/>
          </a:p>
        </p:txBody>
      </p:sp>
      <p:sp>
        <p:nvSpPr>
          <p:cNvPr id="39" name="Text Box 11"/>
          <p:cNvSpPr txBox="1">
            <a:spLocks noChangeArrowheads="1"/>
          </p:cNvSpPr>
          <p:nvPr/>
        </p:nvSpPr>
        <p:spPr bwMode="auto">
          <a:xfrm>
            <a:off x="524933" y="-71462"/>
            <a:ext cx="1873250" cy="2985433"/>
          </a:xfrm>
          <a:prstGeom prst="rect">
            <a:avLst/>
          </a:prstGeom>
          <a:solidFill>
            <a:schemeClr val="bg1"/>
          </a:solidFill>
          <a:ln w="9525">
            <a:noFill/>
            <a:miter lim="800000"/>
            <a:headEnd/>
            <a:tailEnd/>
          </a:ln>
        </p:spPr>
        <p:txBody>
          <a:bodyPr>
            <a:spAutoFit/>
          </a:bodyPr>
          <a:lstStyle/>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40" name="Text Box 12"/>
          <p:cNvSpPr txBox="1">
            <a:spLocks noChangeArrowheads="1"/>
          </p:cNvSpPr>
          <p:nvPr/>
        </p:nvSpPr>
        <p:spPr bwMode="auto">
          <a:xfrm>
            <a:off x="2685520" y="-71462"/>
            <a:ext cx="5473700" cy="2985433"/>
          </a:xfrm>
          <a:prstGeom prst="rect">
            <a:avLst/>
          </a:prstGeom>
          <a:solidFill>
            <a:schemeClr val="bg1"/>
          </a:solidFill>
          <a:ln w="9525">
            <a:noFill/>
            <a:miter lim="800000"/>
            <a:headEnd/>
            <a:tailEnd/>
          </a:ln>
        </p:spPr>
        <p:txBody>
          <a:bodyPr>
            <a:spAutoFit/>
          </a:bodyPr>
          <a:lstStyle/>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 if  (</a:t>
            </a:r>
            <a:r>
              <a:rPr lang="en-US" altLang="zh-CN" sz="2000" dirty="0" err="1">
                <a:solidFill>
                  <a:srgbClr val="333399"/>
                </a:solidFill>
                <a:cs typeface="Times New Roman" pitchFamily="18" charset="0"/>
                <a:sym typeface="Symbol" pitchFamily="18" charset="2"/>
              </a:rPr>
              <a:t>A</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dirty="0">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num</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err="1">
                <a:solidFill>
                  <a:srgbClr val="333399"/>
                </a:solidFill>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i="0" dirty="0">
                <a:solidFill>
                  <a:srgbClr val="333399"/>
                </a:solidFill>
              </a:rPr>
              <a:t>)</a:t>
            </a:r>
          </a:p>
          <a:p>
            <a:pPr algn="l">
              <a:buClrTx/>
            </a:pPr>
            <a:r>
              <a:rPr lang="en-US" altLang="zh-CN" sz="2000" i="0" dirty="0">
                <a:solidFill>
                  <a:srgbClr val="333399"/>
                </a:solidFill>
              </a:rPr>
              <a:t>  then</a:t>
            </a:r>
            <a:r>
              <a:rPr lang="en-US" altLang="zh-CN" sz="2000" dirty="0">
                <a:solidFill>
                  <a:srgbClr val="333399"/>
                </a:solidFill>
              </a:rPr>
              <a:t> print(</a:t>
            </a:r>
            <a:r>
              <a:rPr lang="pt-BR" altLang="zh-CN" sz="2000" dirty="0">
                <a:solidFill>
                  <a:srgbClr val="333399"/>
                </a:solidFill>
              </a:rPr>
              <a:t>“Accepted!” </a:t>
            </a:r>
            <a:r>
              <a:rPr lang="en-US" altLang="zh-CN" sz="2000" dirty="0">
                <a:solidFill>
                  <a:srgbClr val="333399"/>
                </a:solidFill>
              </a:rPr>
              <a:t>) </a:t>
            </a:r>
          </a:p>
          <a:p>
            <a:pPr algn="l">
              <a:buClrTx/>
            </a:pPr>
            <a:r>
              <a:rPr lang="en-US" altLang="zh-CN" sz="2000" dirty="0">
                <a:solidFill>
                  <a:srgbClr val="333399"/>
                </a:solidFill>
              </a:rPr>
              <a:t>  </a:t>
            </a:r>
            <a:r>
              <a:rPr lang="en-US" altLang="zh-CN" sz="2000" i="0" dirty="0">
                <a:solidFill>
                  <a:srgbClr val="333399"/>
                </a:solidFill>
              </a:rPr>
              <a:t>else</a:t>
            </a:r>
            <a:r>
              <a:rPr lang="en-US" altLang="zh-CN" sz="2000" dirty="0">
                <a:solidFill>
                  <a:srgbClr val="333399"/>
                </a:solidFill>
              </a:rPr>
              <a:t> 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 }</a:t>
            </a:r>
          </a:p>
        </p:txBody>
      </p:sp>
      <p:sp>
        <p:nvSpPr>
          <p:cNvPr id="36" name="TextBox 35"/>
          <p:cNvSpPr txBox="1"/>
          <p:nvPr/>
        </p:nvSpPr>
        <p:spPr>
          <a:xfrm>
            <a:off x="3071802" y="5143512"/>
            <a:ext cx="1357322" cy="461665"/>
          </a:xfrm>
          <a:prstGeom prst="rect">
            <a:avLst/>
          </a:prstGeom>
          <a:noFill/>
        </p:spPr>
        <p:txBody>
          <a:bodyPr wrap="square" rtlCol="0">
            <a:spAutoFit/>
          </a:bodyPr>
          <a:lstStyle/>
          <a:p>
            <a:r>
              <a:rPr lang="en-US" altLang="zh-CN" dirty="0"/>
              <a:t>.num=1</a:t>
            </a:r>
            <a:endParaRPr lang="zh-CN" altLang="en-US" dirty="0"/>
          </a:p>
        </p:txBody>
      </p:sp>
      <p:sp>
        <p:nvSpPr>
          <p:cNvPr id="37" name="TextBox 36"/>
          <p:cNvSpPr txBox="1"/>
          <p:nvPr/>
        </p:nvSpPr>
        <p:spPr>
          <a:xfrm>
            <a:off x="6643702" y="4000504"/>
            <a:ext cx="1357322" cy="461665"/>
          </a:xfrm>
          <a:prstGeom prst="rect">
            <a:avLst/>
          </a:prstGeom>
          <a:noFill/>
        </p:spPr>
        <p:txBody>
          <a:bodyPr wrap="square" rtlCol="0">
            <a:spAutoFit/>
          </a:bodyPr>
          <a:lstStyle/>
          <a:p>
            <a:r>
              <a:rPr lang="en-US" altLang="zh-CN" dirty="0"/>
              <a:t>.num=2</a:t>
            </a:r>
            <a:endParaRPr lang="zh-CN" altLang="en-US" dirty="0"/>
          </a:p>
        </p:txBody>
      </p:sp>
      <p:sp>
        <p:nvSpPr>
          <p:cNvPr id="38" name="TextBox 37"/>
          <p:cNvSpPr txBox="1"/>
          <p:nvPr/>
        </p:nvSpPr>
        <p:spPr>
          <a:xfrm>
            <a:off x="6215074" y="5072074"/>
            <a:ext cx="1357322" cy="461665"/>
          </a:xfrm>
          <a:prstGeom prst="rect">
            <a:avLst/>
          </a:prstGeom>
          <a:noFill/>
        </p:spPr>
        <p:txBody>
          <a:bodyPr wrap="square" rtlCol="0">
            <a:spAutoFit/>
          </a:bodyPr>
          <a:lstStyle/>
          <a:p>
            <a:r>
              <a:rPr lang="en-US" altLang="zh-CN" dirty="0"/>
              <a:t>.num=1</a:t>
            </a:r>
            <a:endParaRPr lang="zh-CN" altLang="en-US" dirty="0"/>
          </a:p>
        </p:txBody>
      </p:sp>
      <p:sp>
        <p:nvSpPr>
          <p:cNvPr id="41" name="矩形 40"/>
          <p:cNvSpPr/>
          <p:nvPr/>
        </p:nvSpPr>
        <p:spPr>
          <a:xfrm>
            <a:off x="4125552" y="3033409"/>
            <a:ext cx="2303836" cy="400110"/>
          </a:xfrm>
          <a:prstGeom prst="rect">
            <a:avLst/>
          </a:prstGeom>
        </p:spPr>
        <p:txBody>
          <a:bodyPr wrap="none">
            <a:spAutoFit/>
          </a:bodyPr>
          <a:lstStyle/>
          <a:p>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endParaRPr lang="zh-CN" altLang="en-US" sz="2000" dirty="0"/>
          </a:p>
        </p:txBody>
      </p:sp>
      <p:sp>
        <p:nvSpPr>
          <p:cNvPr id="43" name="TextBox 42"/>
          <p:cNvSpPr txBox="1"/>
          <p:nvPr/>
        </p:nvSpPr>
        <p:spPr>
          <a:xfrm>
            <a:off x="-71470" y="6263366"/>
            <a:ext cx="9072626" cy="523220"/>
          </a:xfrm>
          <a:prstGeom prst="rect">
            <a:avLst/>
          </a:prstGeom>
          <a:noFill/>
        </p:spPr>
        <p:txBody>
          <a:bodyPr wrap="square" rtlCol="0">
            <a:spAutoFit/>
          </a:bodyPr>
          <a:lstStyle/>
          <a:p>
            <a:pPr algn="l"/>
            <a:r>
              <a:rPr lang="en-US" altLang="zh-CN" sz="2800" b="1" dirty="0"/>
              <a:t>a             </a:t>
            </a:r>
            <a:r>
              <a:rPr lang="en-US" altLang="zh-CN" sz="2800" b="1" dirty="0" err="1"/>
              <a:t>a</a:t>
            </a:r>
            <a:r>
              <a:rPr lang="en-US" altLang="zh-CN" sz="2800" b="1" dirty="0"/>
              <a:t>           b                   </a:t>
            </a:r>
            <a:r>
              <a:rPr lang="en-US" altLang="zh-CN" sz="2800" b="1" dirty="0" err="1"/>
              <a:t>b</a:t>
            </a:r>
            <a:r>
              <a:rPr lang="en-US" altLang="zh-CN" sz="2800" b="1" dirty="0"/>
              <a:t>          c                      </a:t>
            </a:r>
            <a:r>
              <a:rPr lang="en-US" altLang="zh-CN" sz="2800" b="1" dirty="0" err="1"/>
              <a:t>c</a:t>
            </a:r>
            <a:endParaRPr lang="zh-CN" altLang="en-US" sz="2800" b="1" dirty="0"/>
          </a:p>
        </p:txBody>
      </p:sp>
      <p:sp>
        <p:nvSpPr>
          <p:cNvPr id="42" name="矩形 41"/>
          <p:cNvSpPr/>
          <p:nvPr/>
        </p:nvSpPr>
        <p:spPr>
          <a:xfrm>
            <a:off x="6520968" y="1428736"/>
            <a:ext cx="1696298" cy="1569660"/>
          </a:xfrm>
          <a:prstGeom prst="rect">
            <a:avLst/>
          </a:prstGeom>
          <a:ln w="38100">
            <a:solidFill>
              <a:schemeClr val="tx1"/>
            </a:solidFill>
          </a:ln>
        </p:spPr>
        <p:txBody>
          <a:bodyPr wrap="none">
            <a:spAutoFit/>
          </a:bodyPr>
          <a:lstStyle/>
          <a:p>
            <a:r>
              <a:rPr lang="en-US" altLang="zh-CN" b="1" i="0" dirty="0">
                <a:latin typeface="Times New Roman" pitchFamily="18" charset="0"/>
              </a:rPr>
              <a:t>S-</a:t>
            </a:r>
            <a:r>
              <a:rPr lang="zh-CN" altLang="en-US" b="1" i="0" dirty="0">
                <a:latin typeface="Times New Roman" pitchFamily="18" charset="0"/>
              </a:rPr>
              <a:t>属性文法</a:t>
            </a:r>
            <a:endParaRPr lang="en-US" altLang="zh-CN" b="1" i="0" dirty="0">
              <a:latin typeface="Times New Roman" pitchFamily="18" charset="0"/>
            </a:endParaRPr>
          </a:p>
          <a:p>
            <a:r>
              <a:rPr lang="zh-CN" altLang="en-US" b="1" i="0" dirty="0">
                <a:latin typeface="Times New Roman" pitchFamily="18" charset="0"/>
              </a:rPr>
              <a:t>单遍处理</a:t>
            </a:r>
            <a:endParaRPr lang="en-US" altLang="zh-CN" b="1" i="0" dirty="0">
              <a:latin typeface="Times New Roman" pitchFamily="18" charset="0"/>
            </a:endParaRPr>
          </a:p>
          <a:p>
            <a:r>
              <a:rPr lang="en-US" altLang="zh-CN" b="1" i="0" dirty="0" err="1">
                <a:latin typeface="Times New Roman" pitchFamily="18" charset="0"/>
              </a:rPr>
              <a:t>aabbcc</a:t>
            </a:r>
            <a:endParaRPr lang="en-US" altLang="zh-CN" b="1" i="0" dirty="0">
              <a:latin typeface="Times New Roman" pitchFamily="18" charset="0"/>
            </a:endParaRPr>
          </a:p>
          <a:p>
            <a:r>
              <a:rPr lang="zh-CN" altLang="en-US" b="1" i="0" dirty="0">
                <a:latin typeface="Times New Roman" pitchFamily="18" charset="0"/>
              </a:rPr>
              <a:t>的过程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20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20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20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2000"/>
                                        <p:tgtEl>
                                          <p:spTgt spid="16"/>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2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20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20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2000"/>
                                        <p:tgtEl>
                                          <p:spTgt spid="12"/>
                                        </p:tgtEl>
                                      </p:cBhvr>
                                    </p:animEffect>
                                  </p:childTnLst>
                                </p:cTn>
                              </p:par>
                              <p:par>
                                <p:cTn id="64" presetID="10"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20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2000"/>
                                        <p:tgtEl>
                                          <p:spTgt spid="1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20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2000"/>
                                        <p:tgtEl>
                                          <p:spTgt spid="23"/>
                                        </p:tgtEl>
                                      </p:cBhvr>
                                    </p:animEffect>
                                  </p:childTnLst>
                                </p:cTn>
                              </p:par>
                              <p:par>
                                <p:cTn id="80" presetID="10" presetClass="entr" presetSubtype="0"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20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20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20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20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2000"/>
                                        <p:tgtEl>
                                          <p:spTgt spid="19"/>
                                        </p:tgtEl>
                                      </p:cBhvr>
                                    </p:animEffect>
                                  </p:childTnLst>
                                </p:cTn>
                              </p:par>
                              <p:par>
                                <p:cTn id="101" presetID="10" presetClass="entr" presetSubtype="0" fill="hold" nodeType="with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2000"/>
                                        <p:tgtEl>
                                          <p:spTgt spid="2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2000"/>
                                        <p:tgtEl>
                                          <p:spTgt spid="1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2000"/>
                                        <p:tgtEl>
                                          <p:spTgt spid="3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fade">
                                      <p:cBhvr>
                                        <p:cTn id="116" dur="2000"/>
                                        <p:tgtEl>
                                          <p:spTgt spid="3"/>
                                        </p:tgtEl>
                                      </p:cBhvr>
                                    </p:animEffect>
                                  </p:childTnLst>
                                </p:cTn>
                              </p:par>
                              <p:par>
                                <p:cTn id="117" presetID="10" presetClass="entr" presetSubtype="0" fill="hold"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2000"/>
                                        <p:tgtEl>
                                          <p:spTgt spid="25"/>
                                        </p:tgtEl>
                                      </p:cBhvr>
                                    </p:animEffect>
                                  </p:childTnLst>
                                </p:cTn>
                              </p:par>
                              <p:par>
                                <p:cTn id="120" presetID="10" presetClass="entr" presetSubtype="0" fill="hold"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20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
                                        </p:tgtEl>
                                        <p:attrNameLst>
                                          <p:attrName>style.visibility</p:attrName>
                                        </p:attrNameLst>
                                      </p:cBhvr>
                                      <p:to>
                                        <p:strVal val="visible"/>
                                      </p:to>
                                    </p:set>
                                    <p:animEffect transition="in" filter="fade">
                                      <p:cBhvr>
                                        <p:cTn id="127" dur="2000"/>
                                        <p:tgtEl>
                                          <p:spTgt spid="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9" grpId="0"/>
      <p:bldP spid="11" grpId="0"/>
      <p:bldP spid="13" grpId="0"/>
      <p:bldP spid="15" grpId="0"/>
      <p:bldP spid="16" grpId="0"/>
      <p:bldP spid="18" grpId="0"/>
      <p:bldP spid="20" grpId="0"/>
      <p:bldP spid="22" grpId="0"/>
      <p:bldP spid="23" grpId="0"/>
      <p:bldP spid="27" grpId="0"/>
      <p:bldP spid="28" grpId="0"/>
      <p:bldP spid="31" grpId="0"/>
      <p:bldP spid="36" grpId="0"/>
      <p:bldP spid="37" grpId="0"/>
      <p:bldP spid="38" grpId="0"/>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17468" y="71414"/>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zh-CN" altLang="en-US" sz="2800" b="1" i="0" dirty="0">
                <a:latin typeface="楷体_GB2312" pitchFamily="49" charset="-122"/>
              </a:rPr>
              <a:t>基于属性文法的语义计算：</a:t>
            </a:r>
            <a:r>
              <a:rPr lang="zh-CN" altLang="en-US" sz="2800" b="1" i="0" dirty="0">
                <a:latin typeface="Times New Roman" pitchFamily="18" charset="0"/>
              </a:rPr>
              <a:t>单遍的方法</a:t>
            </a:r>
            <a:endParaRPr lang="zh-CN" altLang="en-US" sz="2800" b="1" i="0" dirty="0">
              <a:solidFill>
                <a:srgbClr val="333399"/>
              </a:solidFill>
              <a:latin typeface="Times New Roman" pitchFamily="18" charset="0"/>
            </a:endParaRPr>
          </a:p>
        </p:txBody>
      </p:sp>
      <p:sp>
        <p:nvSpPr>
          <p:cNvPr id="9" name="矩形 8"/>
          <p:cNvSpPr/>
          <p:nvPr/>
        </p:nvSpPr>
        <p:spPr>
          <a:xfrm>
            <a:off x="-357222" y="571480"/>
            <a:ext cx="3143272" cy="677108"/>
          </a:xfrm>
          <a:prstGeom prst="rect">
            <a:avLst/>
          </a:prstGeom>
        </p:spPr>
        <p:txBody>
          <a:bodyPr wrap="square">
            <a:spAutoFit/>
          </a:bodyPr>
          <a:lstStyle/>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sz="2800" b="1" i="0" dirty="0"/>
              <a:t> </a:t>
            </a:r>
            <a:r>
              <a:rPr lang="en-US" altLang="zh-CN" sz="2800" i="0" dirty="0"/>
              <a:t>L-</a:t>
            </a:r>
            <a:r>
              <a:rPr lang="zh-CN" altLang="en-US" sz="2800" b="1" i="0" dirty="0"/>
              <a:t>属性文法</a:t>
            </a:r>
            <a:r>
              <a:rPr lang="zh-CN" altLang="en-US" sz="2800" b="1" i="0" dirty="0">
                <a:solidFill>
                  <a:srgbClr val="333399"/>
                </a:solidFill>
              </a:rPr>
              <a:t> </a:t>
            </a:r>
            <a:endParaRPr lang="zh-CN" altLang="en-US" sz="1050" b="1" i="0" dirty="0">
              <a:solidFill>
                <a:srgbClr val="333399"/>
              </a:solidFill>
            </a:endParaRPr>
          </a:p>
        </p:txBody>
      </p:sp>
      <p:sp>
        <p:nvSpPr>
          <p:cNvPr id="11" name="Rectangle 38"/>
          <p:cNvSpPr>
            <a:spLocks noChangeArrowheads="1"/>
          </p:cNvSpPr>
          <p:nvPr/>
        </p:nvSpPr>
        <p:spPr bwMode="auto">
          <a:xfrm>
            <a:off x="0" y="1357298"/>
            <a:ext cx="4714876" cy="5278368"/>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b="1" i="0" dirty="0">
                <a:latin typeface="Times New Roman" pitchFamily="18" charset="0"/>
              </a:rPr>
              <a:t>   </a:t>
            </a:r>
            <a:r>
              <a:rPr lang="zh-CN" altLang="en-US" b="1" i="0" dirty="0">
                <a:solidFill>
                  <a:srgbClr val="333399"/>
                </a:solidFill>
                <a:latin typeface="Times New Roman" pitchFamily="18" charset="0"/>
              </a:rPr>
              <a:t>可以包含综合属性，也可以包含继承属性</a:t>
            </a:r>
            <a:endParaRPr lang="en-US" altLang="zh-CN" b="1" i="0" dirty="0">
              <a:solidFill>
                <a:srgbClr val="333399"/>
              </a:solidFill>
              <a:latin typeface="Times New Roman" pitchFamily="18" charset="0"/>
            </a:endParaRPr>
          </a:p>
          <a:p>
            <a:pPr algn="l">
              <a:buClrTx/>
              <a:buFont typeface="Symbol" pitchFamily="18" charset="2"/>
              <a:buChar char="-"/>
            </a:pPr>
            <a:endParaRPr lang="zh-CN" altLang="en-US" sz="1000" b="1" i="0" dirty="0">
              <a:latin typeface="Times New Roman" pitchFamily="18" charset="0"/>
            </a:endParaRPr>
          </a:p>
          <a:p>
            <a:pPr algn="l">
              <a:buClrTx/>
              <a:buFont typeface="Symbol" pitchFamily="18" charset="2"/>
              <a:buChar char="-"/>
            </a:pPr>
            <a:r>
              <a:rPr lang="zh-CN" altLang="en-US" b="1" i="0" dirty="0">
                <a:latin typeface="Times New Roman" pitchFamily="18" charset="0"/>
              </a:rPr>
              <a:t>   </a:t>
            </a:r>
            <a:r>
              <a:rPr lang="zh-CN" altLang="en-US" b="1" i="0" dirty="0">
                <a:solidFill>
                  <a:srgbClr val="333399"/>
                </a:solidFill>
                <a:latin typeface="Times New Roman" pitchFamily="18" charset="0"/>
              </a:rPr>
              <a:t>产生式右端某文法符号的继承属性的计算只取决于该符号左边文法符号的属性，且</a:t>
            </a:r>
            <a:r>
              <a:rPr lang="zh-CN" altLang="en-US" b="1" i="0" dirty="0">
                <a:solidFill>
                  <a:srgbClr val="333399"/>
                </a:solidFill>
              </a:rPr>
              <a:t>对于产生式左边文法符号，只能是继承属性。例如对于产生式：</a:t>
            </a:r>
            <a:endParaRPr lang="en-US" altLang="zh-CN" b="1" i="0" dirty="0">
              <a:solidFill>
                <a:srgbClr val="333399"/>
              </a:solidFill>
            </a:endParaRPr>
          </a:p>
          <a:p>
            <a:pPr algn="l">
              <a:lnSpc>
                <a:spcPct val="200000"/>
              </a:lnSpc>
              <a:buClrTx/>
              <a:buFont typeface="Symbol" pitchFamily="18" charset="2"/>
              <a:buNone/>
            </a:pPr>
            <a:r>
              <a:rPr lang="en-US" altLang="zh-CN" dirty="0">
                <a:solidFill>
                  <a:srgbClr val="333399"/>
                </a:solidFill>
                <a:cs typeface="Times New Roman" pitchFamily="18" charset="0"/>
                <a:sym typeface="Symbol" pitchFamily="18" charset="2"/>
              </a:rPr>
              <a:t>     </a:t>
            </a:r>
            <a:r>
              <a:rPr lang="en-US" altLang="zh-CN" dirty="0">
                <a:solidFill>
                  <a:srgbClr val="990099"/>
                </a:solidFill>
                <a:cs typeface="Times New Roman" pitchFamily="18" charset="0"/>
                <a:sym typeface="Symbol" pitchFamily="18" charset="2"/>
              </a:rPr>
              <a:t> 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t>
            </a:r>
            <a:r>
              <a:rPr lang="en-US" altLang="zh-CN" dirty="0">
                <a:solidFill>
                  <a:srgbClr val="990099"/>
                </a:solidFill>
                <a:ea typeface="华文行楷" pitchFamily="2" charset="-122"/>
                <a:cs typeface="Times New Roman" pitchFamily="18" charset="0"/>
                <a:sym typeface="Symbol" pitchFamily="18" charset="2"/>
              </a:rPr>
              <a:t>X</a:t>
            </a:r>
            <a:r>
              <a:rPr lang="en-US" altLang="zh-CN" i="0" baseline="-25000" dirty="0">
                <a:solidFill>
                  <a:srgbClr val="990099"/>
                </a:solidFill>
                <a:ea typeface="华文行楷" pitchFamily="2" charset="-122"/>
                <a:cs typeface="Times New Roman" pitchFamily="18" charset="0"/>
                <a:sym typeface="Symbol" pitchFamily="18" charset="2"/>
              </a:rPr>
              <a:t>1</a:t>
            </a:r>
            <a:r>
              <a:rPr lang="en-US" altLang="zh-CN" i="0" dirty="0">
                <a:solidFill>
                  <a:srgbClr val="990099"/>
                </a:solidFill>
                <a:ea typeface="华文行楷" pitchFamily="2" charset="-122"/>
                <a:cs typeface="Times New Roman" pitchFamily="18" charset="0"/>
                <a:sym typeface="Symbol" pitchFamily="18" charset="2"/>
              </a:rPr>
              <a:t>….</a:t>
            </a:r>
            <a:r>
              <a:rPr lang="en-US" altLang="zh-CN" dirty="0">
                <a:solidFill>
                  <a:srgbClr val="990099"/>
                </a:solidFill>
                <a:ea typeface="华文行楷" pitchFamily="2" charset="-122"/>
                <a:cs typeface="Times New Roman" pitchFamily="18" charset="0"/>
                <a:sym typeface="Symbol" pitchFamily="18" charset="2"/>
              </a:rPr>
              <a:t>X</a:t>
            </a:r>
            <a:r>
              <a:rPr lang="en-US" altLang="zh-CN" i="0" baseline="-25000" dirty="0">
                <a:solidFill>
                  <a:srgbClr val="990099"/>
                </a:solidFill>
                <a:ea typeface="华文行楷" pitchFamily="2" charset="-122"/>
                <a:cs typeface="Times New Roman" pitchFamily="18" charset="0"/>
                <a:sym typeface="Symbol" pitchFamily="18" charset="2"/>
              </a:rPr>
              <a:t>i-1</a:t>
            </a:r>
            <a:r>
              <a:rPr lang="en-US" altLang="zh-CN" dirty="0">
                <a:solidFill>
                  <a:srgbClr val="990099"/>
                </a:solidFill>
                <a:ea typeface="华文行楷" pitchFamily="2" charset="-122"/>
                <a:cs typeface="Times New Roman" pitchFamily="18" charset="0"/>
                <a:sym typeface="Symbol" pitchFamily="18" charset="2"/>
              </a:rPr>
              <a:t> </a:t>
            </a:r>
            <a:r>
              <a:rPr lang="en-US" altLang="zh-CN" dirty="0">
                <a:solidFill>
                  <a:srgbClr val="FF0000"/>
                </a:solidFill>
                <a:ea typeface="华文行楷" pitchFamily="2" charset="-122"/>
                <a:cs typeface="Times New Roman" pitchFamily="18" charset="0"/>
                <a:sym typeface="Symbol" pitchFamily="18" charset="2"/>
              </a:rPr>
              <a:t>X</a:t>
            </a:r>
            <a:r>
              <a:rPr lang="en-US" altLang="zh-CN" i="0" baseline="-25000" dirty="0">
                <a:solidFill>
                  <a:srgbClr val="FF0000"/>
                </a:solidFill>
                <a:ea typeface="华文行楷" pitchFamily="2" charset="-122"/>
                <a:cs typeface="Times New Roman" pitchFamily="18" charset="0"/>
                <a:sym typeface="Symbol" pitchFamily="18" charset="2"/>
              </a:rPr>
              <a:t>i </a:t>
            </a:r>
            <a:r>
              <a:rPr lang="en-US" altLang="zh-CN" i="0" dirty="0">
                <a:solidFill>
                  <a:srgbClr val="333399"/>
                </a:solidFill>
                <a:ea typeface="华文行楷" pitchFamily="2" charset="-122"/>
                <a:cs typeface="Times New Roman" pitchFamily="18" charset="0"/>
                <a:sym typeface="Symbol" pitchFamily="18" charset="2"/>
              </a:rPr>
              <a:t>….</a:t>
            </a:r>
            <a:r>
              <a:rPr lang="en-US" altLang="zh-CN" dirty="0" err="1">
                <a:solidFill>
                  <a:srgbClr val="333399"/>
                </a:solidFill>
                <a:ea typeface="华文行楷" pitchFamily="2" charset="-122"/>
                <a:cs typeface="Times New Roman" pitchFamily="18" charset="0"/>
                <a:sym typeface="Symbol" pitchFamily="18" charset="2"/>
              </a:rPr>
              <a:t>X</a:t>
            </a:r>
            <a:r>
              <a:rPr lang="en-US" altLang="zh-CN" i="0" baseline="-25000" dirty="0" err="1">
                <a:solidFill>
                  <a:srgbClr val="333399"/>
                </a:solidFill>
                <a:ea typeface="华文行楷" pitchFamily="2" charset="-122"/>
                <a:cs typeface="Times New Roman" pitchFamily="18" charset="0"/>
                <a:sym typeface="Symbol" pitchFamily="18" charset="2"/>
              </a:rPr>
              <a:t>n</a:t>
            </a:r>
            <a:r>
              <a:rPr lang="en-US" altLang="zh-CN" i="0" baseline="-25000" dirty="0">
                <a:solidFill>
                  <a:srgbClr val="333399"/>
                </a:solidFill>
                <a:ea typeface="华文行楷" pitchFamily="2" charset="-122"/>
                <a:cs typeface="Times New Roman" pitchFamily="18" charset="0"/>
                <a:sym typeface="Symbol" pitchFamily="18" charset="2"/>
              </a:rPr>
              <a:t>  </a:t>
            </a:r>
          </a:p>
          <a:p>
            <a:pPr algn="l">
              <a:buClrTx/>
              <a:buFont typeface="Symbol" pitchFamily="18" charset="2"/>
              <a:buNone/>
            </a:pPr>
            <a:r>
              <a:rPr lang="zh-CN" altLang="en-US" b="1" i="0" dirty="0">
                <a:solidFill>
                  <a:srgbClr val="333399"/>
                </a:solidFill>
                <a:latin typeface="Times New Roman" pitchFamily="18" charset="0"/>
                <a:sym typeface="Symbol" pitchFamily="18" charset="2"/>
              </a:rPr>
              <a:t>中，</a:t>
            </a:r>
            <a:r>
              <a:rPr lang="en-US" altLang="zh-CN" dirty="0">
                <a:solidFill>
                  <a:srgbClr val="FF0000"/>
                </a:solidFill>
                <a:ea typeface="华文行楷" pitchFamily="2" charset="-122"/>
                <a:cs typeface="Times New Roman" pitchFamily="18" charset="0"/>
                <a:sym typeface="Symbol" pitchFamily="18" charset="2"/>
              </a:rPr>
              <a:t>X</a:t>
            </a:r>
            <a:r>
              <a:rPr lang="en-US" altLang="zh-CN" i="0" baseline="-25000" dirty="0">
                <a:solidFill>
                  <a:srgbClr val="FF0000"/>
                </a:solidFill>
                <a:ea typeface="华文行楷" pitchFamily="2" charset="-122"/>
                <a:cs typeface="Times New Roman" pitchFamily="18" charset="0"/>
                <a:sym typeface="Symbol" pitchFamily="18" charset="2"/>
              </a:rPr>
              <a:t>i</a:t>
            </a:r>
            <a:r>
              <a:rPr lang="en-US" altLang="zh-CN" i="0" dirty="0">
                <a:solidFill>
                  <a:srgbClr val="FF0000"/>
                </a:solidFill>
                <a:ea typeface="华文行楷" pitchFamily="2" charset="-122"/>
                <a:cs typeface="Times New Roman" pitchFamily="18" charset="0"/>
                <a:sym typeface="Symbol" pitchFamily="18" charset="2"/>
              </a:rPr>
              <a:t> </a:t>
            </a:r>
            <a:r>
              <a:rPr lang="zh-CN" altLang="en-US" b="1" i="0" dirty="0">
                <a:solidFill>
                  <a:srgbClr val="333399"/>
                </a:solidFill>
                <a:latin typeface="Times New Roman" pitchFamily="18" charset="0"/>
                <a:sym typeface="Symbol" pitchFamily="18" charset="2"/>
              </a:rPr>
              <a:t>的继承属性只能依赖于</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1</a:t>
            </a:r>
            <a:r>
              <a:rPr lang="en-US" altLang="zh-CN" i="0" dirty="0">
                <a:ea typeface="华文行楷" pitchFamily="2" charset="-122"/>
                <a:cs typeface="Times New Roman" pitchFamily="18" charset="0"/>
                <a:sym typeface="Symbol" pitchFamily="18" charset="2"/>
              </a:rPr>
              <a:t>….</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i-1</a:t>
            </a:r>
            <a:r>
              <a:rPr lang="zh-CN" altLang="en-US" b="1" i="0" dirty="0">
                <a:solidFill>
                  <a:srgbClr val="333399"/>
                </a:solidFill>
                <a:latin typeface="Times New Roman" pitchFamily="18" charset="0"/>
                <a:sym typeface="Symbol" pitchFamily="18" charset="2"/>
              </a:rPr>
              <a:t>的属性 或</a:t>
            </a:r>
            <a:r>
              <a:rPr lang="en-US" altLang="zh-CN" dirty="0">
                <a:cs typeface="Times New Roman" pitchFamily="18" charset="0"/>
                <a:sym typeface="Symbol" pitchFamily="18" charset="2"/>
              </a:rPr>
              <a:t>A</a:t>
            </a:r>
            <a:r>
              <a:rPr lang="zh-CN" altLang="en-US" b="1" i="0" dirty="0">
                <a:solidFill>
                  <a:srgbClr val="333399"/>
                </a:solidFill>
                <a:latin typeface="Times New Roman" pitchFamily="18" charset="0"/>
                <a:sym typeface="Symbol" pitchFamily="18" charset="2"/>
              </a:rPr>
              <a:t>的继承属性</a:t>
            </a:r>
          </a:p>
          <a:p>
            <a:pPr algn="l">
              <a:spcBef>
                <a:spcPts val="1800"/>
              </a:spcBef>
              <a:buClrTx/>
              <a:buFont typeface="Symbol" pitchFamily="18" charset="2"/>
              <a:buChar char="-"/>
            </a:pPr>
            <a:r>
              <a:rPr lang="zh-CN" altLang="en-US" b="1" i="0" dirty="0">
                <a:latin typeface="Times New Roman" pitchFamily="18" charset="0"/>
              </a:rPr>
              <a:t>   </a:t>
            </a:r>
            <a:r>
              <a:rPr lang="en-US" altLang="zh-CN" i="0" dirty="0">
                <a:solidFill>
                  <a:srgbClr val="333399"/>
                </a:solidFill>
              </a:rPr>
              <a:t>S-</a:t>
            </a:r>
            <a:r>
              <a:rPr lang="zh-CN" altLang="en-US" b="1" i="0" dirty="0">
                <a:solidFill>
                  <a:srgbClr val="333399"/>
                </a:solidFill>
              </a:rPr>
              <a:t>属性文法</a:t>
            </a:r>
            <a:r>
              <a:rPr lang="zh-CN" altLang="en-US" b="1" i="0" dirty="0">
                <a:solidFill>
                  <a:srgbClr val="333399"/>
                </a:solidFill>
                <a:latin typeface="Times New Roman" pitchFamily="18" charset="0"/>
              </a:rPr>
              <a:t>是</a:t>
            </a:r>
            <a:r>
              <a:rPr lang="en-US" altLang="zh-CN" i="0" dirty="0">
                <a:solidFill>
                  <a:srgbClr val="333399"/>
                </a:solidFill>
              </a:rPr>
              <a:t>L-</a:t>
            </a:r>
            <a:r>
              <a:rPr lang="zh-CN" altLang="en-US" b="1" i="0" dirty="0">
                <a:solidFill>
                  <a:srgbClr val="333399"/>
                </a:solidFill>
              </a:rPr>
              <a:t>属性文法</a:t>
            </a:r>
            <a:r>
              <a:rPr lang="zh-CN" altLang="en-US" b="1" i="0" dirty="0">
                <a:solidFill>
                  <a:srgbClr val="333399"/>
                </a:solidFill>
                <a:latin typeface="Times New Roman" pitchFamily="18" charset="0"/>
              </a:rPr>
              <a:t>的一个特例</a:t>
            </a:r>
            <a:r>
              <a:rPr lang="zh-CN" altLang="en-US" b="1" i="0" dirty="0">
                <a:latin typeface="Times New Roman" pitchFamily="18" charset="0"/>
              </a:rPr>
              <a:t> </a:t>
            </a:r>
          </a:p>
        </p:txBody>
      </p:sp>
      <p:sp>
        <p:nvSpPr>
          <p:cNvPr id="7" name="矩形 6"/>
          <p:cNvSpPr/>
          <p:nvPr/>
        </p:nvSpPr>
        <p:spPr>
          <a:xfrm>
            <a:off x="5105357" y="3997115"/>
            <a:ext cx="4075155" cy="646331"/>
          </a:xfrm>
          <a:prstGeom prst="rect">
            <a:avLst/>
          </a:prstGeom>
        </p:spPr>
        <p:txBody>
          <a:bodyPr wrap="none">
            <a:spAutoFit/>
          </a:bodyPr>
          <a:lstStyle/>
          <a:p>
            <a:r>
              <a:rPr lang="en-US" altLang="zh-CN" sz="3600" dirty="0">
                <a:solidFill>
                  <a:srgbClr val="990099"/>
                </a:solidFill>
                <a:ea typeface="华文行楷" pitchFamily="2" charset="-122"/>
                <a:cs typeface="Times New Roman" pitchFamily="18" charset="0"/>
                <a:sym typeface="Symbol" pitchFamily="18" charset="2"/>
              </a:rPr>
              <a:t>X</a:t>
            </a:r>
            <a:r>
              <a:rPr lang="en-US" altLang="zh-CN" sz="3600" i="0" baseline="-25000" dirty="0">
                <a:solidFill>
                  <a:srgbClr val="990099"/>
                </a:solidFill>
                <a:ea typeface="华文行楷" pitchFamily="2" charset="-122"/>
                <a:cs typeface="Times New Roman" pitchFamily="18" charset="0"/>
                <a:sym typeface="Symbol" pitchFamily="18" charset="2"/>
              </a:rPr>
              <a:t>1</a:t>
            </a:r>
            <a:r>
              <a:rPr lang="zh-CN" altLang="en-US" sz="3600" i="0" baseline="-25000" dirty="0">
                <a:solidFill>
                  <a:srgbClr val="990099"/>
                </a:solidFill>
                <a:ea typeface="华文行楷" pitchFamily="2" charset="-122"/>
                <a:cs typeface="Times New Roman" pitchFamily="18" charset="0"/>
                <a:sym typeface="Symbol" pitchFamily="18" charset="2"/>
              </a:rPr>
              <a:t>  </a:t>
            </a:r>
            <a:r>
              <a:rPr lang="en-US" altLang="zh-CN" sz="3600" i="0" dirty="0">
                <a:solidFill>
                  <a:srgbClr val="990099"/>
                </a:solidFill>
                <a:ea typeface="华文行楷" pitchFamily="2" charset="-122"/>
                <a:cs typeface="Times New Roman" pitchFamily="18" charset="0"/>
                <a:sym typeface="Symbol" pitchFamily="18" charset="2"/>
              </a:rPr>
              <a:t>…</a:t>
            </a:r>
            <a:r>
              <a:rPr lang="zh-CN" altLang="en-US" sz="3600" i="0" dirty="0">
                <a:solidFill>
                  <a:srgbClr val="990099"/>
                </a:solidFill>
                <a:ea typeface="华文行楷" pitchFamily="2" charset="-122"/>
                <a:cs typeface="Times New Roman" pitchFamily="18" charset="0"/>
                <a:sym typeface="Symbol" pitchFamily="18" charset="2"/>
              </a:rPr>
              <a:t> </a:t>
            </a:r>
            <a:r>
              <a:rPr lang="en-US" altLang="zh-CN" sz="3600">
                <a:solidFill>
                  <a:srgbClr val="990099"/>
                </a:solidFill>
                <a:ea typeface="华文行楷" pitchFamily="2" charset="-122"/>
                <a:cs typeface="Times New Roman" pitchFamily="18" charset="0"/>
                <a:sym typeface="Symbol" pitchFamily="18" charset="2"/>
              </a:rPr>
              <a:t>X</a:t>
            </a:r>
            <a:r>
              <a:rPr lang="en-US" altLang="zh-CN" sz="3600" i="0" baseline="-25000">
                <a:solidFill>
                  <a:srgbClr val="990099"/>
                </a:solidFill>
                <a:ea typeface="华文行楷" pitchFamily="2" charset="-122"/>
                <a:cs typeface="Times New Roman" pitchFamily="18" charset="0"/>
                <a:sym typeface="Symbol" pitchFamily="18" charset="2"/>
              </a:rPr>
              <a:t>i-1</a:t>
            </a:r>
            <a:r>
              <a:rPr lang="en-US" altLang="zh-CN" sz="3600">
                <a:solidFill>
                  <a:srgbClr val="990099"/>
                </a:solidFill>
                <a:ea typeface="华文行楷" pitchFamily="2" charset="-122"/>
                <a:cs typeface="Times New Roman" pitchFamily="18" charset="0"/>
                <a:sym typeface="Symbol" pitchFamily="18" charset="2"/>
              </a:rPr>
              <a:t> </a:t>
            </a:r>
            <a:r>
              <a:rPr lang="zh-CN" altLang="en-US" sz="3600">
                <a:solidFill>
                  <a:srgbClr val="990099"/>
                </a:solidFill>
                <a:ea typeface="华文行楷" pitchFamily="2" charset="-122"/>
                <a:cs typeface="Times New Roman" pitchFamily="18" charset="0"/>
                <a:sym typeface="Symbol" pitchFamily="18" charset="2"/>
              </a:rPr>
              <a:t> </a:t>
            </a:r>
            <a:r>
              <a:rPr lang="en-US" altLang="zh-CN" sz="3600">
                <a:solidFill>
                  <a:srgbClr val="FF0000"/>
                </a:solidFill>
                <a:ea typeface="华文行楷" pitchFamily="2" charset="-122"/>
                <a:cs typeface="Times New Roman" pitchFamily="18" charset="0"/>
                <a:sym typeface="Symbol" pitchFamily="18" charset="2"/>
              </a:rPr>
              <a:t>X</a:t>
            </a:r>
            <a:r>
              <a:rPr lang="en-US" altLang="zh-CN" sz="3600" i="0" baseline="-25000">
                <a:solidFill>
                  <a:srgbClr val="FF0000"/>
                </a:solidFill>
                <a:ea typeface="华文行楷" pitchFamily="2" charset="-122"/>
                <a:cs typeface="Times New Roman" pitchFamily="18" charset="0"/>
                <a:sym typeface="Symbol" pitchFamily="18" charset="2"/>
              </a:rPr>
              <a:t>i</a:t>
            </a:r>
            <a:r>
              <a:rPr lang="en-US" altLang="zh-CN" sz="3600" i="0" baseline="-25000">
                <a:solidFill>
                  <a:srgbClr val="333399"/>
                </a:solidFill>
                <a:ea typeface="华文行楷" pitchFamily="2" charset="-122"/>
                <a:cs typeface="Times New Roman" pitchFamily="18" charset="0"/>
                <a:sym typeface="Symbol" pitchFamily="18" charset="2"/>
              </a:rPr>
              <a:t> </a:t>
            </a:r>
            <a:r>
              <a:rPr lang="zh-CN" altLang="en-US" sz="3600" i="0" baseline="-25000">
                <a:solidFill>
                  <a:srgbClr val="333399"/>
                </a:solidFill>
                <a:ea typeface="华文行楷" pitchFamily="2" charset="-122"/>
                <a:cs typeface="Times New Roman" pitchFamily="18" charset="0"/>
                <a:sym typeface="Symbol" pitchFamily="18" charset="2"/>
              </a:rPr>
              <a:t> </a:t>
            </a:r>
            <a:r>
              <a:rPr lang="en-US" altLang="zh-CN" sz="3600" i="0" dirty="0">
                <a:solidFill>
                  <a:srgbClr val="333399"/>
                </a:solidFill>
                <a:ea typeface="华文行楷" pitchFamily="2" charset="-122"/>
                <a:cs typeface="Times New Roman" pitchFamily="18" charset="0"/>
                <a:sym typeface="Symbol" pitchFamily="18" charset="2"/>
              </a:rPr>
              <a:t>…</a:t>
            </a:r>
            <a:r>
              <a:rPr lang="zh-CN" altLang="en-US" sz="3600" i="0" dirty="0">
                <a:solidFill>
                  <a:srgbClr val="333399"/>
                </a:solidFill>
                <a:ea typeface="华文行楷" pitchFamily="2" charset="-122"/>
                <a:cs typeface="Times New Roman" pitchFamily="18" charset="0"/>
                <a:sym typeface="Symbol" pitchFamily="18" charset="2"/>
              </a:rPr>
              <a:t> </a:t>
            </a:r>
            <a:r>
              <a:rPr lang="en-US" altLang="zh-CN" sz="3600" dirty="0" err="1">
                <a:solidFill>
                  <a:srgbClr val="333399"/>
                </a:solidFill>
                <a:ea typeface="华文行楷" pitchFamily="2" charset="-122"/>
                <a:cs typeface="Times New Roman" pitchFamily="18" charset="0"/>
                <a:sym typeface="Symbol" pitchFamily="18" charset="2"/>
              </a:rPr>
              <a:t>X</a:t>
            </a:r>
            <a:r>
              <a:rPr lang="en-US" altLang="zh-CN" sz="3600" i="0" baseline="-25000" dirty="0" err="1">
                <a:solidFill>
                  <a:srgbClr val="333399"/>
                </a:solidFill>
                <a:ea typeface="华文行楷" pitchFamily="2" charset="-122"/>
                <a:cs typeface="Times New Roman" pitchFamily="18" charset="0"/>
                <a:sym typeface="Symbol" pitchFamily="18" charset="2"/>
              </a:rPr>
              <a:t>n</a:t>
            </a:r>
            <a:r>
              <a:rPr lang="en-US" altLang="zh-CN" sz="3600" i="0" baseline="-25000" dirty="0">
                <a:solidFill>
                  <a:srgbClr val="333399"/>
                </a:solidFill>
                <a:ea typeface="华文行楷" pitchFamily="2" charset="-122"/>
                <a:cs typeface="Times New Roman" pitchFamily="18" charset="0"/>
                <a:sym typeface="Symbol" pitchFamily="18" charset="2"/>
              </a:rPr>
              <a:t> </a:t>
            </a:r>
            <a:endParaRPr lang="zh-CN" altLang="en-US" sz="3600" dirty="0"/>
          </a:p>
        </p:txBody>
      </p:sp>
      <p:sp>
        <p:nvSpPr>
          <p:cNvPr id="8" name="矩形 7"/>
          <p:cNvSpPr/>
          <p:nvPr/>
        </p:nvSpPr>
        <p:spPr>
          <a:xfrm>
            <a:off x="6705150" y="1639661"/>
            <a:ext cx="646332" cy="769441"/>
          </a:xfrm>
          <a:prstGeom prst="rect">
            <a:avLst/>
          </a:prstGeom>
        </p:spPr>
        <p:txBody>
          <a:bodyPr wrap="none">
            <a:spAutoFit/>
          </a:bodyPr>
          <a:lstStyle/>
          <a:p>
            <a:r>
              <a:rPr lang="en-US" altLang="zh-CN" sz="4400" dirty="0">
                <a:solidFill>
                  <a:srgbClr val="990099"/>
                </a:solidFill>
                <a:cs typeface="Times New Roman" pitchFamily="18" charset="0"/>
                <a:sym typeface="Symbol" pitchFamily="18" charset="2"/>
              </a:rPr>
              <a:t>A</a:t>
            </a:r>
            <a:r>
              <a:rPr lang="en-US" altLang="zh-CN" dirty="0">
                <a:solidFill>
                  <a:srgbClr val="333399"/>
                </a:solidFill>
                <a:cs typeface="Times New Roman" pitchFamily="18" charset="0"/>
                <a:sym typeface="Symbol" pitchFamily="18" charset="2"/>
              </a:rPr>
              <a:t> </a:t>
            </a:r>
            <a:endParaRPr lang="zh-CN" altLang="en-US" dirty="0"/>
          </a:p>
        </p:txBody>
      </p:sp>
      <p:cxnSp>
        <p:nvCxnSpPr>
          <p:cNvPr id="14" name="直接连接符 13"/>
          <p:cNvCxnSpPr>
            <a:stCxn id="8" idx="2"/>
          </p:cNvCxnSpPr>
          <p:nvPr/>
        </p:nvCxnSpPr>
        <p:spPr>
          <a:xfrm rot="5400000">
            <a:off x="5536942" y="2362864"/>
            <a:ext cx="1445137" cy="15376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2"/>
          </p:cNvCxnSpPr>
          <p:nvPr/>
        </p:nvCxnSpPr>
        <p:spPr>
          <a:xfrm rot="5400000">
            <a:off x="6144164" y="2898650"/>
            <a:ext cx="1373701" cy="3946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2"/>
          </p:cNvCxnSpPr>
          <p:nvPr/>
        </p:nvCxnSpPr>
        <p:spPr>
          <a:xfrm rot="16200000" flipH="1">
            <a:off x="6608512" y="2828906"/>
            <a:ext cx="1302261" cy="462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2"/>
          </p:cNvCxnSpPr>
          <p:nvPr/>
        </p:nvCxnSpPr>
        <p:spPr>
          <a:xfrm rot="16200000" flipH="1">
            <a:off x="7144296" y="2293122"/>
            <a:ext cx="1302263" cy="153422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90770" y="2996983"/>
            <a:ext cx="646331" cy="646331"/>
          </a:xfrm>
          <a:prstGeom prst="rect">
            <a:avLst/>
          </a:prstGeom>
        </p:spPr>
        <p:txBody>
          <a:bodyPr wrap="none">
            <a:spAutoFit/>
          </a:bodyPr>
          <a:lstStyle/>
          <a:p>
            <a:r>
              <a:rPr lang="en-US" altLang="zh-CN" sz="3600" i="0" dirty="0">
                <a:solidFill>
                  <a:srgbClr val="333399"/>
                </a:solidFill>
                <a:ea typeface="华文行楷" pitchFamily="2" charset="-122"/>
                <a:cs typeface="Times New Roman" pitchFamily="18" charset="0"/>
                <a:sym typeface="Symbol" pitchFamily="18" charset="2"/>
              </a:rPr>
              <a:t>…</a:t>
            </a:r>
            <a:endParaRPr lang="zh-CN" altLang="en-US" dirty="0"/>
          </a:p>
        </p:txBody>
      </p:sp>
      <p:sp>
        <p:nvSpPr>
          <p:cNvPr id="32" name="矩形 31"/>
          <p:cNvSpPr/>
          <p:nvPr/>
        </p:nvSpPr>
        <p:spPr>
          <a:xfrm>
            <a:off x="7419530" y="2996983"/>
            <a:ext cx="646331" cy="646331"/>
          </a:xfrm>
          <a:prstGeom prst="rect">
            <a:avLst/>
          </a:prstGeom>
        </p:spPr>
        <p:txBody>
          <a:bodyPr wrap="none">
            <a:spAutoFit/>
          </a:bodyPr>
          <a:lstStyle/>
          <a:p>
            <a:r>
              <a:rPr lang="en-US" altLang="zh-CN" sz="3600" i="0" dirty="0">
                <a:solidFill>
                  <a:srgbClr val="333399"/>
                </a:solidFill>
                <a:ea typeface="华文行楷" pitchFamily="2" charset="-122"/>
                <a:cs typeface="Times New Roman" pitchFamily="18" charset="0"/>
                <a:sym typeface="Symbol" pitchFamily="18" charset="2"/>
              </a:rPr>
              <a:t>…</a:t>
            </a:r>
            <a:endParaRPr lang="zh-CN" altLang="en-US" dirty="0"/>
          </a:p>
        </p:txBody>
      </p:sp>
      <p:sp>
        <p:nvSpPr>
          <p:cNvPr id="2" name="矩形 1"/>
          <p:cNvSpPr/>
          <p:nvPr/>
        </p:nvSpPr>
        <p:spPr>
          <a:xfrm>
            <a:off x="6831014" y="4966383"/>
            <a:ext cx="2185214" cy="646331"/>
          </a:xfrm>
          <a:prstGeom prst="rect">
            <a:avLst/>
          </a:prstGeom>
          <a:ln>
            <a:solidFill>
              <a:srgbClr val="FF0000"/>
            </a:solidFill>
          </a:ln>
        </p:spPr>
        <p:txBody>
          <a:bodyPr wrap="none">
            <a:spAutoFit/>
          </a:bodyPr>
          <a:lstStyle/>
          <a:p>
            <a:r>
              <a:rPr lang="en-US" altLang="zh-CN" sz="3600" dirty="0">
                <a:solidFill>
                  <a:srgbClr val="FF0000"/>
                </a:solidFill>
                <a:ea typeface="华文行楷" pitchFamily="2" charset="-122"/>
                <a:cs typeface="Times New Roman" pitchFamily="18" charset="0"/>
                <a:sym typeface="Symbol" pitchFamily="18" charset="2"/>
              </a:rPr>
              <a:t>X</a:t>
            </a:r>
            <a:r>
              <a:rPr lang="en-US" altLang="zh-CN" sz="3600" i="0" baseline="-25000" dirty="0">
                <a:solidFill>
                  <a:srgbClr val="FF0000"/>
                </a:solidFill>
                <a:ea typeface="华文行楷" pitchFamily="2" charset="-122"/>
                <a:cs typeface="Times New Roman" pitchFamily="18" charset="0"/>
                <a:sym typeface="Symbol" pitchFamily="18" charset="2"/>
              </a:rPr>
              <a:t>i</a:t>
            </a:r>
            <a:r>
              <a:rPr lang="zh-CN" altLang="en-US" b="1" i="0" dirty="0">
                <a:latin typeface="Times New Roman" pitchFamily="18" charset="0"/>
                <a:sym typeface="Symbol" pitchFamily="18" charset="2"/>
              </a:rPr>
              <a:t>的继承属性</a:t>
            </a:r>
            <a:r>
              <a:rPr lang="en-US" altLang="zh-CN" b="1" i="0" dirty="0">
                <a:latin typeface="Times New Roman" pitchFamily="18" charset="0"/>
                <a:sym typeface="Symbol" pitchFamily="18" charset="2"/>
              </a:rPr>
              <a:t> </a:t>
            </a:r>
            <a:endParaRPr lang="zh-CN" altLang="en-US" b="1" i="0" dirty="0">
              <a:latin typeface="Times New Roman" pitchFamily="18" charset="0"/>
            </a:endParaRPr>
          </a:p>
        </p:txBody>
      </p:sp>
      <p:sp>
        <p:nvSpPr>
          <p:cNvPr id="15" name="矩形 14"/>
          <p:cNvSpPr/>
          <p:nvPr/>
        </p:nvSpPr>
        <p:spPr>
          <a:xfrm>
            <a:off x="4564876" y="1676545"/>
            <a:ext cx="2149948" cy="707886"/>
          </a:xfrm>
          <a:prstGeom prst="rect">
            <a:avLst/>
          </a:prstGeom>
          <a:ln>
            <a:solidFill>
              <a:srgbClr val="FF0000"/>
            </a:solidFill>
          </a:ln>
        </p:spPr>
        <p:txBody>
          <a:bodyPr wrap="none">
            <a:spAutoFit/>
          </a:bodyPr>
          <a:lstStyle/>
          <a:p>
            <a:r>
              <a:rPr lang="en-US" altLang="zh-CN" sz="4000" dirty="0">
                <a:solidFill>
                  <a:srgbClr val="990099"/>
                </a:solidFill>
                <a:cs typeface="Times New Roman" pitchFamily="18" charset="0"/>
                <a:sym typeface="Symbol" pitchFamily="18" charset="2"/>
              </a:rPr>
              <a:t>A</a:t>
            </a:r>
            <a:r>
              <a:rPr lang="zh-CN" altLang="en-US" b="1" i="0" dirty="0">
                <a:latin typeface="Times New Roman" pitchFamily="18" charset="0"/>
                <a:sym typeface="Symbol" pitchFamily="18" charset="2"/>
              </a:rPr>
              <a:t>的继承属性</a:t>
            </a:r>
            <a:r>
              <a:rPr lang="en-US" altLang="zh-CN" b="1" i="0" dirty="0">
                <a:latin typeface="Times New Roman" pitchFamily="18" charset="0"/>
                <a:sym typeface="Symbol" pitchFamily="18" charset="2"/>
              </a:rPr>
              <a:t> </a:t>
            </a:r>
            <a:endParaRPr lang="zh-CN" altLang="en-US" b="1" i="0" dirty="0">
              <a:latin typeface="Times New Roman" pitchFamily="18" charset="0"/>
            </a:endParaRPr>
          </a:p>
        </p:txBody>
      </p:sp>
      <p:cxnSp>
        <p:nvCxnSpPr>
          <p:cNvPr id="19" name="直接箭头连接符 18"/>
          <p:cNvCxnSpPr/>
          <p:nvPr/>
        </p:nvCxnSpPr>
        <p:spPr>
          <a:xfrm>
            <a:off x="5619702" y="4641971"/>
            <a:ext cx="1211312" cy="37120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655037" y="4643446"/>
            <a:ext cx="941299" cy="3229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747" name="任意多边形 30746"/>
          <p:cNvSpPr/>
          <p:nvPr/>
        </p:nvSpPr>
        <p:spPr>
          <a:xfrm>
            <a:off x="4744673" y="2379643"/>
            <a:ext cx="2085785" cy="2919470"/>
          </a:xfrm>
          <a:custGeom>
            <a:avLst/>
            <a:gdLst>
              <a:gd name="connsiteX0" fmla="*/ 1325621 w 2085785"/>
              <a:gd name="connsiteY0" fmla="*/ 0 h 2919470"/>
              <a:gd name="connsiteX1" fmla="*/ 14614 w 2085785"/>
              <a:gd name="connsiteY1" fmla="*/ 1983037 h 2919470"/>
              <a:gd name="connsiteX2" fmla="*/ 2085785 w 2085785"/>
              <a:gd name="connsiteY2" fmla="*/ 2919470 h 2919470"/>
            </a:gdLst>
            <a:ahLst/>
            <a:cxnLst>
              <a:cxn ang="0">
                <a:pos x="connsiteX0" y="connsiteY0"/>
              </a:cxn>
              <a:cxn ang="0">
                <a:pos x="connsiteX1" y="connsiteY1"/>
              </a:cxn>
              <a:cxn ang="0">
                <a:pos x="connsiteX2" y="connsiteY2"/>
              </a:cxn>
            </a:cxnLst>
            <a:rect l="l" t="t" r="r" b="b"/>
            <a:pathLst>
              <a:path w="2085785" h="2919470">
                <a:moveTo>
                  <a:pt x="1325621" y="0"/>
                </a:moveTo>
                <a:cubicBezTo>
                  <a:pt x="606770" y="748229"/>
                  <a:pt x="-112080" y="1496459"/>
                  <a:pt x="14614" y="1983037"/>
                </a:cubicBezTo>
                <a:cubicBezTo>
                  <a:pt x="141308" y="2469615"/>
                  <a:pt x="1113546" y="2694542"/>
                  <a:pt x="2085785" y="2919470"/>
                </a:cubicBezTo>
              </a:path>
            </a:pathLst>
          </a:custGeom>
          <a:noFill/>
          <a:ln>
            <a:solidFill>
              <a:srgbClr val="FF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2000"/>
                                        <p:tgtEl>
                                          <p:spTgt spid="1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2000"/>
                                        <p:tgtEl>
                                          <p:spTgt spid="1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fade">
                                      <p:cBhvr>
                                        <p:cTn id="20" dur="2000"/>
                                        <p:tgtEl>
                                          <p:spTgt spid="1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fade">
                                      <p:cBhvr>
                                        <p:cTn id="25" dur="2000"/>
                                        <p:tgtEl>
                                          <p:spTgt spid="1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20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20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0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2000"/>
                                        <p:tgtEl>
                                          <p:spTgt spid="18"/>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20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20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20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074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6" grpId="0"/>
      <p:bldP spid="32" grpId="0"/>
      <p:bldP spid="2" grpId="0" animBg="1"/>
      <p:bldP spid="15" grpId="0" animBg="1"/>
      <p:bldP spid="307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17468" y="71414"/>
            <a:ext cx="8070850" cy="519113"/>
          </a:xfrm>
          <a:prstGeom prst="rect">
            <a:avLst/>
          </a:prstGeom>
          <a:noFill/>
          <a:ln w="9525">
            <a:noFill/>
            <a:miter lim="800000"/>
            <a:headEnd/>
            <a:tailEnd/>
          </a:ln>
        </p:spPr>
        <p:txBody>
          <a:bodyPr>
            <a:spAutoFit/>
          </a:bodyPr>
          <a:lstStyle/>
          <a:p>
            <a:pPr algn="l">
              <a:buClrTx/>
              <a:buFont typeface="Wingdings" pitchFamily="2" charset="2"/>
              <a:buChar char="²"/>
            </a:pPr>
            <a:r>
              <a:rPr lang="zh-CN" altLang="en-US" sz="2800" b="1" i="0" dirty="0">
                <a:latin typeface="楷体_GB2312" pitchFamily="49" charset="-122"/>
              </a:rPr>
              <a:t>基于属性文法的语义计算：</a:t>
            </a:r>
            <a:r>
              <a:rPr lang="zh-CN" altLang="en-US" sz="2800" b="1" i="0" dirty="0">
                <a:latin typeface="Times New Roman" pitchFamily="18" charset="0"/>
              </a:rPr>
              <a:t>单遍的方法</a:t>
            </a:r>
            <a:endParaRPr lang="zh-CN" altLang="en-US" sz="2800" b="1" i="0" dirty="0">
              <a:solidFill>
                <a:srgbClr val="333399"/>
              </a:solidFill>
              <a:latin typeface="Times New Roman" pitchFamily="18" charset="0"/>
            </a:endParaRPr>
          </a:p>
        </p:txBody>
      </p:sp>
      <p:sp>
        <p:nvSpPr>
          <p:cNvPr id="9" name="矩形 8"/>
          <p:cNvSpPr/>
          <p:nvPr/>
        </p:nvSpPr>
        <p:spPr>
          <a:xfrm>
            <a:off x="-357222" y="571480"/>
            <a:ext cx="3143272" cy="677108"/>
          </a:xfrm>
          <a:prstGeom prst="rect">
            <a:avLst/>
          </a:prstGeom>
        </p:spPr>
        <p:txBody>
          <a:bodyPr wrap="square">
            <a:spAutoFit/>
          </a:bodyPr>
          <a:lstStyle/>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sz="2800" b="1" i="0" dirty="0"/>
              <a:t> </a:t>
            </a:r>
            <a:r>
              <a:rPr lang="en-US" altLang="zh-CN" sz="2800" i="0" dirty="0"/>
              <a:t>L-</a:t>
            </a:r>
            <a:r>
              <a:rPr lang="zh-CN" altLang="en-US" sz="2800" b="1" i="0" dirty="0"/>
              <a:t>属性文法</a:t>
            </a:r>
            <a:r>
              <a:rPr lang="zh-CN" altLang="en-US" sz="2800" b="1" i="0" dirty="0">
                <a:solidFill>
                  <a:srgbClr val="333399"/>
                </a:solidFill>
              </a:rPr>
              <a:t> </a:t>
            </a:r>
            <a:endParaRPr lang="zh-CN" altLang="en-US" sz="1050" b="1" i="0" dirty="0">
              <a:solidFill>
                <a:srgbClr val="333399"/>
              </a:solidFill>
            </a:endParaRPr>
          </a:p>
        </p:txBody>
      </p:sp>
      <p:sp>
        <p:nvSpPr>
          <p:cNvPr id="11" name="Rectangle 38"/>
          <p:cNvSpPr>
            <a:spLocks noChangeArrowheads="1"/>
          </p:cNvSpPr>
          <p:nvPr/>
        </p:nvSpPr>
        <p:spPr bwMode="auto">
          <a:xfrm>
            <a:off x="0" y="5517232"/>
            <a:ext cx="4714876" cy="830997"/>
          </a:xfrm>
          <a:prstGeom prst="rect">
            <a:avLst/>
          </a:prstGeom>
          <a:noFill/>
          <a:ln w="9525">
            <a:noFill/>
            <a:miter lim="800000"/>
            <a:headEnd/>
            <a:tailEnd/>
          </a:ln>
        </p:spPr>
        <p:txBody>
          <a:bodyPr wrap="square">
            <a:spAutoFit/>
          </a:bodyPr>
          <a:lstStyle/>
          <a:p>
            <a:pPr algn="l">
              <a:buClrTx/>
              <a:buFont typeface="Symbol" pitchFamily="18" charset="2"/>
              <a:buNone/>
            </a:pPr>
            <a:r>
              <a:rPr lang="zh-CN" altLang="en-US" b="1" i="0" dirty="0">
                <a:solidFill>
                  <a:srgbClr val="333399"/>
                </a:solidFill>
                <a:latin typeface="Times New Roman" pitchFamily="18" charset="0"/>
                <a:sym typeface="Symbol" pitchFamily="18" charset="2"/>
              </a:rPr>
              <a:t>中，</a:t>
            </a:r>
            <a:r>
              <a:rPr lang="en-US" altLang="zh-CN" dirty="0">
                <a:solidFill>
                  <a:srgbClr val="FF0000"/>
                </a:solidFill>
                <a:ea typeface="华文行楷" pitchFamily="2" charset="-122"/>
                <a:cs typeface="Times New Roman" pitchFamily="18" charset="0"/>
                <a:sym typeface="Symbol" pitchFamily="18" charset="2"/>
              </a:rPr>
              <a:t>X</a:t>
            </a:r>
            <a:r>
              <a:rPr lang="en-US" altLang="zh-CN" i="0" baseline="-25000" dirty="0">
                <a:solidFill>
                  <a:srgbClr val="FF0000"/>
                </a:solidFill>
                <a:ea typeface="华文行楷" pitchFamily="2" charset="-122"/>
                <a:cs typeface="Times New Roman" pitchFamily="18" charset="0"/>
                <a:sym typeface="Symbol" pitchFamily="18" charset="2"/>
              </a:rPr>
              <a:t>i</a:t>
            </a:r>
            <a:r>
              <a:rPr lang="en-US" altLang="zh-CN" i="0" dirty="0">
                <a:solidFill>
                  <a:srgbClr val="FF0000"/>
                </a:solidFill>
                <a:ea typeface="华文行楷" pitchFamily="2" charset="-122"/>
                <a:cs typeface="Times New Roman" pitchFamily="18" charset="0"/>
                <a:sym typeface="Symbol" pitchFamily="18" charset="2"/>
              </a:rPr>
              <a:t> </a:t>
            </a:r>
            <a:r>
              <a:rPr lang="zh-CN" altLang="en-US" b="1" i="0" dirty="0">
                <a:solidFill>
                  <a:srgbClr val="333399"/>
                </a:solidFill>
                <a:latin typeface="Times New Roman" pitchFamily="18" charset="0"/>
                <a:sym typeface="Symbol" pitchFamily="18" charset="2"/>
              </a:rPr>
              <a:t>的继承属性只能依赖于</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1</a:t>
            </a:r>
            <a:r>
              <a:rPr lang="en-US" altLang="zh-CN" i="0" dirty="0">
                <a:ea typeface="华文行楷" pitchFamily="2" charset="-122"/>
                <a:cs typeface="Times New Roman" pitchFamily="18" charset="0"/>
                <a:sym typeface="Symbol" pitchFamily="18" charset="2"/>
              </a:rPr>
              <a:t>….</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i-1</a:t>
            </a:r>
            <a:r>
              <a:rPr lang="zh-CN" altLang="en-US" b="1" i="0" dirty="0">
                <a:solidFill>
                  <a:srgbClr val="333399"/>
                </a:solidFill>
                <a:latin typeface="Times New Roman" pitchFamily="18" charset="0"/>
                <a:sym typeface="Symbol" pitchFamily="18" charset="2"/>
              </a:rPr>
              <a:t>的属性 或</a:t>
            </a:r>
            <a:r>
              <a:rPr lang="en-US" altLang="zh-CN" dirty="0">
                <a:cs typeface="Times New Roman" pitchFamily="18" charset="0"/>
                <a:sym typeface="Symbol" pitchFamily="18" charset="2"/>
              </a:rPr>
              <a:t>A</a:t>
            </a:r>
            <a:r>
              <a:rPr lang="zh-CN" altLang="en-US" b="1" i="0" dirty="0">
                <a:solidFill>
                  <a:srgbClr val="333399"/>
                </a:solidFill>
                <a:latin typeface="Times New Roman" pitchFamily="18" charset="0"/>
                <a:sym typeface="Symbol" pitchFamily="18" charset="2"/>
              </a:rPr>
              <a:t>的继承属性</a:t>
            </a:r>
          </a:p>
        </p:txBody>
      </p:sp>
      <p:grpSp>
        <p:nvGrpSpPr>
          <p:cNvPr id="13" name="组合 12"/>
          <p:cNvGrpSpPr/>
          <p:nvPr/>
        </p:nvGrpSpPr>
        <p:grpSpPr>
          <a:xfrm>
            <a:off x="210375" y="1676789"/>
            <a:ext cx="4075155" cy="3003785"/>
            <a:chOff x="4829595" y="1639661"/>
            <a:chExt cx="4075155" cy="3003785"/>
          </a:xfrm>
        </p:grpSpPr>
        <p:sp>
          <p:nvSpPr>
            <p:cNvPr id="7" name="矩形 6"/>
            <p:cNvSpPr/>
            <p:nvPr/>
          </p:nvSpPr>
          <p:spPr>
            <a:xfrm>
              <a:off x="4829595" y="3997115"/>
              <a:ext cx="4075155" cy="646331"/>
            </a:xfrm>
            <a:prstGeom prst="rect">
              <a:avLst/>
            </a:prstGeom>
          </p:spPr>
          <p:txBody>
            <a:bodyPr wrap="none">
              <a:spAutoFit/>
            </a:bodyPr>
            <a:lstStyle/>
            <a:p>
              <a:r>
                <a:rPr lang="en-US" altLang="zh-CN" sz="3600" dirty="0">
                  <a:ea typeface="华文行楷" pitchFamily="2" charset="-122"/>
                  <a:cs typeface="Times New Roman" pitchFamily="18" charset="0"/>
                  <a:sym typeface="Symbol" pitchFamily="18" charset="2"/>
                </a:rPr>
                <a:t>X</a:t>
              </a:r>
              <a:r>
                <a:rPr lang="en-US" altLang="zh-CN" sz="3600" i="0" baseline="-25000" dirty="0">
                  <a:ea typeface="华文行楷" pitchFamily="2" charset="-122"/>
                  <a:cs typeface="Times New Roman" pitchFamily="18" charset="0"/>
                  <a:sym typeface="Symbol" pitchFamily="18" charset="2"/>
                </a:rPr>
                <a:t>1</a:t>
              </a:r>
              <a:r>
                <a:rPr lang="zh-CN" altLang="en-US" sz="3600" i="0" baseline="-25000" dirty="0">
                  <a:ea typeface="华文行楷" pitchFamily="2" charset="-122"/>
                  <a:cs typeface="Times New Roman" pitchFamily="18" charset="0"/>
                  <a:sym typeface="Symbol" pitchFamily="18" charset="2"/>
                </a:rPr>
                <a:t>  </a:t>
              </a:r>
              <a:r>
                <a:rPr lang="en-US" altLang="zh-CN" sz="3600" i="0" dirty="0">
                  <a:ea typeface="华文行楷" pitchFamily="2" charset="-122"/>
                  <a:cs typeface="Times New Roman" pitchFamily="18" charset="0"/>
                  <a:sym typeface="Symbol" pitchFamily="18" charset="2"/>
                </a:rPr>
                <a:t>…</a:t>
              </a:r>
              <a:r>
                <a:rPr lang="zh-CN" altLang="en-US" sz="3600" i="0" dirty="0">
                  <a:ea typeface="华文行楷" pitchFamily="2" charset="-122"/>
                  <a:cs typeface="Times New Roman" pitchFamily="18" charset="0"/>
                  <a:sym typeface="Symbol" pitchFamily="18" charset="2"/>
                </a:rPr>
                <a:t> </a:t>
              </a:r>
              <a:r>
                <a:rPr lang="en-US" altLang="zh-CN" sz="3600" dirty="0">
                  <a:ea typeface="华文行楷" pitchFamily="2" charset="-122"/>
                  <a:cs typeface="Times New Roman" pitchFamily="18" charset="0"/>
                  <a:sym typeface="Symbol" pitchFamily="18" charset="2"/>
                </a:rPr>
                <a:t>X</a:t>
              </a:r>
              <a:r>
                <a:rPr lang="en-US" altLang="zh-CN" sz="3600" i="0" baseline="-25000" dirty="0">
                  <a:ea typeface="华文行楷" pitchFamily="2" charset="-122"/>
                  <a:cs typeface="Times New Roman" pitchFamily="18" charset="0"/>
                  <a:sym typeface="Symbol" pitchFamily="18" charset="2"/>
                </a:rPr>
                <a:t>i-1</a:t>
              </a:r>
              <a:r>
                <a:rPr lang="en-US" altLang="zh-CN" sz="3600" dirty="0">
                  <a:ea typeface="华文行楷" pitchFamily="2" charset="-122"/>
                  <a:cs typeface="Times New Roman" pitchFamily="18" charset="0"/>
                  <a:sym typeface="Symbol" pitchFamily="18" charset="2"/>
                </a:rPr>
                <a:t> </a:t>
              </a:r>
              <a:r>
                <a:rPr lang="zh-CN" altLang="en-US" sz="3600" dirty="0">
                  <a:ea typeface="华文行楷" pitchFamily="2" charset="-122"/>
                  <a:cs typeface="Times New Roman" pitchFamily="18" charset="0"/>
                  <a:sym typeface="Symbol" pitchFamily="18" charset="2"/>
                </a:rPr>
                <a:t> </a:t>
              </a:r>
              <a:r>
                <a:rPr lang="en-US" altLang="zh-CN" sz="3600" dirty="0">
                  <a:solidFill>
                    <a:srgbClr val="FF0000"/>
                  </a:solidFill>
                  <a:ea typeface="华文行楷" pitchFamily="2" charset="-122"/>
                  <a:cs typeface="Times New Roman" pitchFamily="18" charset="0"/>
                  <a:sym typeface="Symbol" pitchFamily="18" charset="2"/>
                </a:rPr>
                <a:t>X</a:t>
              </a:r>
              <a:r>
                <a:rPr lang="en-US" altLang="zh-CN" sz="3600" i="0" baseline="-25000" dirty="0">
                  <a:solidFill>
                    <a:srgbClr val="FF0000"/>
                  </a:solidFill>
                  <a:ea typeface="华文行楷" pitchFamily="2" charset="-122"/>
                  <a:cs typeface="Times New Roman" pitchFamily="18" charset="0"/>
                  <a:sym typeface="Symbol" pitchFamily="18" charset="2"/>
                </a:rPr>
                <a:t>i </a:t>
              </a:r>
              <a:r>
                <a:rPr lang="zh-CN" altLang="en-US" sz="3600" i="0" baseline="-25000" dirty="0">
                  <a:solidFill>
                    <a:srgbClr val="FF0000"/>
                  </a:solidFill>
                  <a:ea typeface="华文行楷" pitchFamily="2" charset="-122"/>
                  <a:cs typeface="Times New Roman" pitchFamily="18" charset="0"/>
                  <a:sym typeface="Symbol" pitchFamily="18" charset="2"/>
                </a:rPr>
                <a:t> </a:t>
              </a:r>
              <a:r>
                <a:rPr lang="en-US" altLang="zh-CN" sz="3600" i="0" dirty="0">
                  <a:solidFill>
                    <a:srgbClr val="333399"/>
                  </a:solidFill>
                  <a:ea typeface="华文行楷" pitchFamily="2" charset="-122"/>
                  <a:cs typeface="Times New Roman" pitchFamily="18" charset="0"/>
                  <a:sym typeface="Symbol" pitchFamily="18" charset="2"/>
                </a:rPr>
                <a:t>…</a:t>
              </a:r>
              <a:r>
                <a:rPr lang="zh-CN" altLang="en-US" sz="3600" i="0" dirty="0">
                  <a:solidFill>
                    <a:srgbClr val="333399"/>
                  </a:solidFill>
                  <a:ea typeface="华文行楷" pitchFamily="2" charset="-122"/>
                  <a:cs typeface="Times New Roman" pitchFamily="18" charset="0"/>
                  <a:sym typeface="Symbol" pitchFamily="18" charset="2"/>
                </a:rPr>
                <a:t> </a:t>
              </a:r>
              <a:r>
                <a:rPr lang="en-US" altLang="zh-CN" sz="3600" dirty="0" err="1">
                  <a:solidFill>
                    <a:srgbClr val="333399"/>
                  </a:solidFill>
                  <a:ea typeface="华文行楷" pitchFamily="2" charset="-122"/>
                  <a:cs typeface="Times New Roman" pitchFamily="18" charset="0"/>
                  <a:sym typeface="Symbol" pitchFamily="18" charset="2"/>
                </a:rPr>
                <a:t>X</a:t>
              </a:r>
              <a:r>
                <a:rPr lang="en-US" altLang="zh-CN" sz="3600" i="0" baseline="-25000" dirty="0" err="1">
                  <a:solidFill>
                    <a:srgbClr val="333399"/>
                  </a:solidFill>
                  <a:ea typeface="华文行楷" pitchFamily="2" charset="-122"/>
                  <a:cs typeface="Times New Roman" pitchFamily="18" charset="0"/>
                  <a:sym typeface="Symbol" pitchFamily="18" charset="2"/>
                </a:rPr>
                <a:t>n</a:t>
              </a:r>
              <a:r>
                <a:rPr lang="en-US" altLang="zh-CN" sz="3600" i="0" baseline="-25000" dirty="0">
                  <a:solidFill>
                    <a:srgbClr val="333399"/>
                  </a:solidFill>
                  <a:ea typeface="华文行楷" pitchFamily="2" charset="-122"/>
                  <a:cs typeface="Times New Roman" pitchFamily="18" charset="0"/>
                  <a:sym typeface="Symbol" pitchFamily="18" charset="2"/>
                </a:rPr>
                <a:t> </a:t>
              </a:r>
              <a:endParaRPr lang="zh-CN" altLang="en-US" sz="3600" dirty="0"/>
            </a:p>
          </p:txBody>
        </p:sp>
        <p:sp>
          <p:nvSpPr>
            <p:cNvPr id="8" name="矩形 7"/>
            <p:cNvSpPr/>
            <p:nvPr/>
          </p:nvSpPr>
          <p:spPr>
            <a:xfrm>
              <a:off x="6429388" y="1639661"/>
              <a:ext cx="646332" cy="769441"/>
            </a:xfrm>
            <a:prstGeom prst="rect">
              <a:avLst/>
            </a:prstGeom>
          </p:spPr>
          <p:txBody>
            <a:bodyPr wrap="none">
              <a:spAutoFit/>
            </a:bodyPr>
            <a:lstStyle/>
            <a:p>
              <a:r>
                <a:rPr lang="en-US" altLang="zh-CN" sz="4400" dirty="0">
                  <a:cs typeface="Times New Roman" pitchFamily="18" charset="0"/>
                  <a:sym typeface="Symbol" pitchFamily="18" charset="2"/>
                </a:rPr>
                <a:t>A</a:t>
              </a:r>
              <a:r>
                <a:rPr lang="en-US" altLang="zh-CN" dirty="0">
                  <a:solidFill>
                    <a:srgbClr val="333399"/>
                  </a:solidFill>
                  <a:cs typeface="Times New Roman" pitchFamily="18" charset="0"/>
                  <a:sym typeface="Symbol" pitchFamily="18" charset="2"/>
                </a:rPr>
                <a:t> </a:t>
              </a:r>
              <a:endParaRPr lang="zh-CN" altLang="en-US" dirty="0"/>
            </a:p>
          </p:txBody>
        </p:sp>
        <p:cxnSp>
          <p:nvCxnSpPr>
            <p:cNvPr id="14" name="直接连接符 13"/>
            <p:cNvCxnSpPr>
              <a:stCxn id="8" idx="2"/>
            </p:cNvCxnSpPr>
            <p:nvPr/>
          </p:nvCxnSpPr>
          <p:spPr>
            <a:xfrm rot="5400000">
              <a:off x="5261180" y="2362864"/>
              <a:ext cx="1445137" cy="15376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2"/>
            </p:cNvCxnSpPr>
            <p:nvPr/>
          </p:nvCxnSpPr>
          <p:spPr>
            <a:xfrm rot="5400000">
              <a:off x="5868402" y="2898650"/>
              <a:ext cx="1373701" cy="3946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2"/>
            </p:cNvCxnSpPr>
            <p:nvPr/>
          </p:nvCxnSpPr>
          <p:spPr>
            <a:xfrm rot="16200000" flipH="1">
              <a:off x="6332750" y="2828906"/>
              <a:ext cx="1302261" cy="462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2"/>
            </p:cNvCxnSpPr>
            <p:nvPr/>
          </p:nvCxnSpPr>
          <p:spPr>
            <a:xfrm rot="16200000" flipH="1">
              <a:off x="6868534" y="2293122"/>
              <a:ext cx="1302263" cy="153422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715008" y="2996983"/>
              <a:ext cx="646331" cy="646331"/>
            </a:xfrm>
            <a:prstGeom prst="rect">
              <a:avLst/>
            </a:prstGeom>
          </p:spPr>
          <p:txBody>
            <a:bodyPr wrap="none">
              <a:spAutoFit/>
            </a:bodyPr>
            <a:lstStyle/>
            <a:p>
              <a:r>
                <a:rPr lang="en-US" altLang="zh-CN" sz="3600" i="0" dirty="0">
                  <a:solidFill>
                    <a:srgbClr val="333399"/>
                  </a:solidFill>
                  <a:ea typeface="华文行楷" pitchFamily="2" charset="-122"/>
                  <a:cs typeface="Times New Roman" pitchFamily="18" charset="0"/>
                  <a:sym typeface="Symbol" pitchFamily="18" charset="2"/>
                </a:rPr>
                <a:t>…</a:t>
              </a:r>
              <a:endParaRPr lang="zh-CN" altLang="en-US" dirty="0"/>
            </a:p>
          </p:txBody>
        </p:sp>
        <p:sp>
          <p:nvSpPr>
            <p:cNvPr id="32" name="矩形 31"/>
            <p:cNvSpPr/>
            <p:nvPr/>
          </p:nvSpPr>
          <p:spPr>
            <a:xfrm>
              <a:off x="7143768" y="2996983"/>
              <a:ext cx="646331" cy="646331"/>
            </a:xfrm>
            <a:prstGeom prst="rect">
              <a:avLst/>
            </a:prstGeom>
          </p:spPr>
          <p:txBody>
            <a:bodyPr wrap="none">
              <a:spAutoFit/>
            </a:bodyPr>
            <a:lstStyle/>
            <a:p>
              <a:r>
                <a:rPr lang="en-US" altLang="zh-CN" sz="3600" i="0" dirty="0">
                  <a:solidFill>
                    <a:srgbClr val="333399"/>
                  </a:solidFill>
                  <a:ea typeface="华文行楷" pitchFamily="2" charset="-122"/>
                  <a:cs typeface="Times New Roman" pitchFamily="18" charset="0"/>
                  <a:sym typeface="Symbol" pitchFamily="18" charset="2"/>
                </a:rPr>
                <a:t>…</a:t>
              </a:r>
              <a:endParaRPr lang="zh-CN" altLang="en-US" dirty="0"/>
            </a:p>
          </p:txBody>
        </p:sp>
      </p:grpSp>
      <p:sp>
        <p:nvSpPr>
          <p:cNvPr id="15" name="矩形 14"/>
          <p:cNvSpPr/>
          <p:nvPr/>
        </p:nvSpPr>
        <p:spPr>
          <a:xfrm>
            <a:off x="4643438" y="571480"/>
            <a:ext cx="3143272" cy="677108"/>
          </a:xfrm>
          <a:prstGeom prst="rect">
            <a:avLst/>
          </a:prstGeom>
        </p:spPr>
        <p:txBody>
          <a:bodyPr wrap="square">
            <a:spAutoFit/>
          </a:bodyPr>
          <a:lstStyle/>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sz="2800" b="1" i="0" dirty="0"/>
              <a:t> </a:t>
            </a:r>
            <a:r>
              <a:rPr lang="en-US" altLang="zh-CN" sz="2800" i="0" dirty="0">
                <a:solidFill>
                  <a:srgbClr val="333399"/>
                </a:solidFill>
              </a:rPr>
              <a:t>LL(1)</a:t>
            </a:r>
            <a:r>
              <a:rPr lang="zh-CN" altLang="en-US" sz="2800" b="1" i="0" dirty="0">
                <a:solidFill>
                  <a:srgbClr val="333399"/>
                </a:solidFill>
              </a:rPr>
              <a:t>分析</a:t>
            </a:r>
          </a:p>
        </p:txBody>
      </p:sp>
      <p:sp>
        <p:nvSpPr>
          <p:cNvPr id="17" name="Rectangle 8"/>
          <p:cNvSpPr>
            <a:spLocks noChangeArrowheads="1"/>
          </p:cNvSpPr>
          <p:nvPr/>
        </p:nvSpPr>
        <p:spPr bwMode="auto">
          <a:xfrm>
            <a:off x="4643438" y="1198322"/>
            <a:ext cx="4286280" cy="5386090"/>
          </a:xfrm>
          <a:prstGeom prst="rect">
            <a:avLst/>
          </a:prstGeom>
          <a:noFill/>
          <a:ln w="9525">
            <a:noFill/>
            <a:miter lim="800000"/>
            <a:headEnd/>
            <a:tailEnd/>
          </a:ln>
        </p:spPr>
        <p:txBody>
          <a:bodyPr wrap="square">
            <a:spAutoFit/>
          </a:bodyPr>
          <a:lstStyle/>
          <a:p>
            <a:pPr algn="l">
              <a:buClrTx/>
              <a:buFont typeface="Symbol" pitchFamily="18" charset="2"/>
              <a:buNone/>
            </a:pPr>
            <a:endParaRPr lang="zh-CN" altLang="en-US" sz="1000" b="1" i="0" dirty="0"/>
          </a:p>
          <a:p>
            <a:pPr algn="l">
              <a:buClrTx/>
              <a:buFont typeface="Symbol" pitchFamily="18" charset="2"/>
              <a:buChar char="-"/>
            </a:pPr>
            <a:r>
              <a:rPr lang="zh-CN" altLang="en-US" b="1" i="0" dirty="0"/>
              <a:t>   </a:t>
            </a:r>
            <a:r>
              <a:rPr lang="zh-CN" altLang="en-US" b="1" i="0" dirty="0">
                <a:solidFill>
                  <a:srgbClr val="333399"/>
                </a:solidFill>
              </a:rPr>
              <a:t>可以采用下列基于</a:t>
            </a:r>
            <a:r>
              <a:rPr lang="zh-CN" altLang="en-US" b="1" i="0" dirty="0">
                <a:solidFill>
                  <a:srgbClr val="FF0000"/>
                </a:solidFill>
                <a:latin typeface="Times New Roman" pitchFamily="18" charset="0"/>
              </a:rPr>
              <a:t>深度优先后序遍历</a:t>
            </a:r>
            <a:r>
              <a:rPr lang="zh-CN" altLang="en-US" b="1" i="0" dirty="0">
                <a:solidFill>
                  <a:srgbClr val="333399"/>
                </a:solidFill>
                <a:latin typeface="Times New Roman" pitchFamily="18" charset="0"/>
              </a:rPr>
              <a:t>的算法</a:t>
            </a:r>
          </a:p>
          <a:p>
            <a:pPr algn="l">
              <a:buClrTx/>
              <a:buFont typeface="Symbol" pitchFamily="18" charset="2"/>
              <a:buNone/>
            </a:pPr>
            <a:r>
              <a:rPr lang="en-US" altLang="zh-CN" sz="2000" b="1" i="0" dirty="0">
                <a:solidFill>
                  <a:srgbClr val="333399"/>
                </a:solidFill>
              </a:rPr>
              <a:t>procedure </a:t>
            </a:r>
            <a:r>
              <a:rPr lang="en-US" altLang="zh-CN" sz="2000" b="1" i="0" dirty="0" err="1">
                <a:solidFill>
                  <a:srgbClr val="333399"/>
                </a:solidFill>
              </a:rPr>
              <a:t>dfvisit</a:t>
            </a:r>
            <a:r>
              <a:rPr lang="en-US" altLang="zh-CN" sz="2000" b="1" i="0" dirty="0">
                <a:solidFill>
                  <a:srgbClr val="333399"/>
                </a:solidFill>
              </a:rPr>
              <a:t>(</a:t>
            </a:r>
            <a:r>
              <a:rPr lang="en-US" altLang="zh-CN" sz="2000" b="1" dirty="0"/>
              <a:t>A</a:t>
            </a:r>
            <a:r>
              <a:rPr lang="en-US" altLang="zh-CN" sz="2000" b="1" i="0" dirty="0">
                <a:solidFill>
                  <a:srgbClr val="333399"/>
                </a:solidFill>
              </a:rPr>
              <a:t>: node);</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begin</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for </a:t>
            </a:r>
            <a:r>
              <a:rPr lang="en-US" altLang="zh-CN" sz="2000" b="1" dirty="0"/>
              <a:t>A</a:t>
            </a:r>
            <a:r>
              <a:rPr lang="zh-CN" altLang="en-US" sz="2000" b="1" i="0" dirty="0">
                <a:solidFill>
                  <a:srgbClr val="333399"/>
                </a:solidFill>
              </a:rPr>
              <a:t>的每一孩子</a:t>
            </a:r>
            <a:r>
              <a:rPr lang="en-US" altLang="zh-CN" sz="2000" b="1" dirty="0">
                <a:solidFill>
                  <a:srgbClr val="FF0000"/>
                </a:solidFill>
              </a:rPr>
              <a:t>X</a:t>
            </a:r>
            <a:r>
              <a:rPr lang="en-US" altLang="zh-CN" sz="2000" b="1" i="0" dirty="0">
                <a:solidFill>
                  <a:srgbClr val="333399"/>
                </a:solidFill>
              </a:rPr>
              <a:t>, </a:t>
            </a:r>
            <a:r>
              <a:rPr lang="zh-CN" altLang="en-US" sz="2000" b="1" i="0" dirty="0">
                <a:solidFill>
                  <a:srgbClr val="333399"/>
                </a:solidFill>
              </a:rPr>
              <a:t>从左到右 </a:t>
            </a:r>
            <a:r>
              <a:rPr lang="en-US" altLang="zh-CN" sz="2000" b="1" i="0" dirty="0">
                <a:solidFill>
                  <a:srgbClr val="333399"/>
                </a:solidFill>
              </a:rPr>
              <a:t>do </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begin</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a:t>
            </a:r>
            <a:r>
              <a:rPr lang="zh-CN" altLang="en-US" sz="2000" b="1" i="0" dirty="0">
                <a:solidFill>
                  <a:srgbClr val="333399"/>
                </a:solidFill>
              </a:rPr>
              <a:t>计算 </a:t>
            </a:r>
            <a:r>
              <a:rPr lang="en-US" altLang="zh-CN" sz="2000" b="1" dirty="0">
                <a:solidFill>
                  <a:srgbClr val="FF0000"/>
                </a:solidFill>
              </a:rPr>
              <a:t>X</a:t>
            </a:r>
            <a:r>
              <a:rPr lang="en-US" altLang="zh-CN" sz="2000" b="1" dirty="0">
                <a:solidFill>
                  <a:srgbClr val="333399"/>
                </a:solidFill>
              </a:rPr>
              <a:t> </a:t>
            </a:r>
            <a:r>
              <a:rPr lang="zh-CN" altLang="en-US" sz="2000" b="1" i="0" dirty="0">
                <a:solidFill>
                  <a:srgbClr val="333399"/>
                </a:solidFill>
              </a:rPr>
              <a:t>的继承属性值</a:t>
            </a:r>
            <a:r>
              <a:rPr lang="en-US" altLang="zh-CN" sz="2000" b="1" i="0" dirty="0">
                <a:solidFill>
                  <a:srgbClr val="333399"/>
                </a:solidFill>
              </a:rPr>
              <a:t>;</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a:t>
            </a:r>
            <a:r>
              <a:rPr lang="en-US" altLang="zh-CN" sz="2000" b="1" i="0" dirty="0" err="1">
                <a:solidFill>
                  <a:srgbClr val="333399"/>
                </a:solidFill>
              </a:rPr>
              <a:t>dfvisit</a:t>
            </a:r>
            <a:r>
              <a:rPr lang="en-US" altLang="zh-CN" sz="2000" b="1" i="0" dirty="0">
                <a:solidFill>
                  <a:srgbClr val="333399"/>
                </a:solidFill>
              </a:rPr>
              <a:t>(</a:t>
            </a:r>
            <a:r>
              <a:rPr lang="en-US" altLang="zh-CN" sz="2000" b="1" dirty="0">
                <a:solidFill>
                  <a:srgbClr val="FF0000"/>
                </a:solidFill>
              </a:rPr>
              <a:t>X</a:t>
            </a:r>
            <a:r>
              <a:rPr lang="en-US" altLang="zh-CN" sz="2000" b="1" i="0" dirty="0">
                <a:solidFill>
                  <a:srgbClr val="333399"/>
                </a:solidFill>
              </a:rPr>
              <a:t>)</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end;</a:t>
            </a:r>
            <a:endParaRPr lang="en-US" altLang="zh-CN" sz="2000" b="1" i="0" dirty="0">
              <a:solidFill>
                <a:srgbClr val="333399"/>
              </a:solidFill>
              <a:ea typeface="宋体" pitchFamily="2" charset="-122"/>
            </a:endParaRPr>
          </a:p>
          <a:p>
            <a:pPr lvl="1" algn="just">
              <a:buClrTx/>
              <a:buFont typeface="Symbol" pitchFamily="18" charset="2"/>
              <a:buNone/>
            </a:pPr>
            <a:r>
              <a:rPr lang="zh-CN" altLang="en-US" sz="2000" b="1" i="0" dirty="0">
                <a:solidFill>
                  <a:srgbClr val="333399"/>
                </a:solidFill>
              </a:rPr>
              <a:t>计算</a:t>
            </a:r>
            <a:r>
              <a:rPr lang="en-US" altLang="zh-CN" sz="2000" b="1" dirty="0"/>
              <a:t>A</a:t>
            </a:r>
            <a:r>
              <a:rPr lang="zh-CN" altLang="en-US" sz="2000" b="1" i="0" dirty="0">
                <a:solidFill>
                  <a:srgbClr val="333399"/>
                </a:solidFill>
              </a:rPr>
              <a:t>的综合属性值</a:t>
            </a:r>
            <a:endParaRPr lang="zh-CN" altLang="en-US" sz="2000" b="1" i="0" dirty="0">
              <a:solidFill>
                <a:srgbClr val="333399"/>
              </a:solidFill>
              <a:ea typeface="宋体" pitchFamily="2" charset="-122"/>
            </a:endParaRPr>
          </a:p>
          <a:p>
            <a:pPr algn="l">
              <a:buClrTx/>
              <a:buFont typeface="Symbol" pitchFamily="18" charset="2"/>
              <a:buNone/>
            </a:pPr>
            <a:r>
              <a:rPr lang="en-US" altLang="zh-CN" sz="2000" b="1" i="0" dirty="0">
                <a:solidFill>
                  <a:srgbClr val="333399"/>
                </a:solidFill>
              </a:rPr>
              <a:t>end </a:t>
            </a:r>
          </a:p>
          <a:p>
            <a:pPr algn="l">
              <a:buClrTx/>
              <a:buFont typeface="Symbol" pitchFamily="18" charset="2"/>
              <a:buNone/>
            </a:pPr>
            <a:endParaRPr lang="en-US" altLang="zh-CN" sz="1000" b="1" i="0" dirty="0">
              <a:solidFill>
                <a:srgbClr val="333399"/>
              </a:solidFill>
            </a:endParaRPr>
          </a:p>
          <a:p>
            <a:pPr algn="l">
              <a:buClrTx/>
              <a:buFont typeface="Symbol" pitchFamily="18" charset="2"/>
              <a:buChar char="-"/>
            </a:pPr>
            <a:r>
              <a:rPr lang="en-US" altLang="zh-CN" b="1" i="0" dirty="0"/>
              <a:t>   </a:t>
            </a:r>
            <a:r>
              <a:rPr lang="zh-CN" altLang="en-US" b="1" i="0" dirty="0">
                <a:solidFill>
                  <a:srgbClr val="333399"/>
                </a:solidFill>
              </a:rPr>
              <a:t>该算法与自上而下预测分析过程对应</a:t>
            </a:r>
            <a:r>
              <a:rPr lang="en-US" altLang="zh-CN" b="1" i="0" dirty="0">
                <a:solidFill>
                  <a:srgbClr val="333399"/>
                </a:solidFill>
              </a:rPr>
              <a:t>. </a:t>
            </a:r>
            <a:r>
              <a:rPr lang="zh-CN" altLang="en-US" b="1" i="0" dirty="0">
                <a:solidFill>
                  <a:srgbClr val="333399"/>
                </a:solidFill>
              </a:rPr>
              <a:t>因此</a:t>
            </a:r>
            <a:r>
              <a:rPr lang="en-US" altLang="zh-CN" b="1" i="0" dirty="0">
                <a:solidFill>
                  <a:srgbClr val="333399"/>
                </a:solidFill>
              </a:rPr>
              <a:t>,</a:t>
            </a:r>
            <a:r>
              <a:rPr lang="zh-CN" altLang="en-US" b="1" i="0" dirty="0">
                <a:solidFill>
                  <a:srgbClr val="333399"/>
                </a:solidFill>
              </a:rPr>
              <a:t>基于 </a:t>
            </a:r>
            <a:r>
              <a:rPr lang="en-US" altLang="zh-CN" i="0" dirty="0">
                <a:solidFill>
                  <a:srgbClr val="333399"/>
                </a:solidFill>
              </a:rPr>
              <a:t>LL(1)</a:t>
            </a:r>
            <a:r>
              <a:rPr lang="en-US" altLang="zh-CN" b="1" i="0" dirty="0">
                <a:solidFill>
                  <a:srgbClr val="333399"/>
                </a:solidFill>
              </a:rPr>
              <a:t> </a:t>
            </a:r>
            <a:r>
              <a:rPr lang="zh-CN" altLang="en-US" b="1" i="0" dirty="0">
                <a:solidFill>
                  <a:srgbClr val="333399"/>
                </a:solidFill>
              </a:rPr>
              <a:t>文法的 </a:t>
            </a:r>
            <a:r>
              <a:rPr lang="en-US" altLang="zh-CN" i="0" dirty="0">
                <a:solidFill>
                  <a:srgbClr val="333399"/>
                </a:solidFill>
              </a:rPr>
              <a:t>L-</a:t>
            </a:r>
            <a:r>
              <a:rPr lang="zh-CN" altLang="en-US" b="1" i="0" dirty="0">
                <a:solidFill>
                  <a:srgbClr val="333399"/>
                </a:solidFill>
              </a:rPr>
              <a:t>属性文法可以采用这种方法进行语义计算</a:t>
            </a:r>
            <a:r>
              <a:rPr lang="en-US" altLang="zh-CN" b="1" i="0" dirty="0">
                <a:solidFill>
                  <a:srgbClr val="333399"/>
                </a:solidFill>
              </a:rPr>
              <a:t>.</a:t>
            </a:r>
          </a:p>
        </p:txBody>
      </p:sp>
    </p:spTree>
    <p:extLst>
      <p:ext uri="{BB962C8B-B14F-4D97-AF65-F5344CB8AC3E}">
        <p14:creationId xmlns:p14="http://schemas.microsoft.com/office/powerpoint/2010/main" val="1660792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fade">
                                      <p:cBhvr>
                                        <p:cTn id="10" dur="2000"/>
                                        <p:tgtEl>
                                          <p:spTgt spid="1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fade">
                                      <p:cBhvr>
                                        <p:cTn id="13" dur="2000"/>
                                        <p:tgtEl>
                                          <p:spTgt spid="1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fade">
                                      <p:cBhvr>
                                        <p:cTn id="16" dur="2000"/>
                                        <p:tgtEl>
                                          <p:spTgt spid="1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fade">
                                      <p:cBhvr>
                                        <p:cTn id="19" dur="2000"/>
                                        <p:tgtEl>
                                          <p:spTgt spid="1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xEl>
                                              <p:pRg st="5" end="5"/>
                                            </p:txEl>
                                          </p:spTgt>
                                        </p:tgtEl>
                                        <p:attrNameLst>
                                          <p:attrName>style.visibility</p:attrName>
                                        </p:attrNameLst>
                                      </p:cBhvr>
                                      <p:to>
                                        <p:strVal val="visible"/>
                                      </p:to>
                                    </p:set>
                                    <p:animEffect transition="in" filter="fade">
                                      <p:cBhvr>
                                        <p:cTn id="22" dur="2000"/>
                                        <p:tgtEl>
                                          <p:spTgt spid="1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animEffect transition="in" filter="fade">
                                      <p:cBhvr>
                                        <p:cTn id="25" dur="2000"/>
                                        <p:tgtEl>
                                          <p:spTgt spid="1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xEl>
                                              <p:pRg st="7" end="7"/>
                                            </p:txEl>
                                          </p:spTgt>
                                        </p:tgtEl>
                                        <p:attrNameLst>
                                          <p:attrName>style.visibility</p:attrName>
                                        </p:attrNameLst>
                                      </p:cBhvr>
                                      <p:to>
                                        <p:strVal val="visible"/>
                                      </p:to>
                                    </p:set>
                                    <p:animEffect transition="in" filter="fade">
                                      <p:cBhvr>
                                        <p:cTn id="28" dur="2000"/>
                                        <p:tgtEl>
                                          <p:spTgt spid="1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xEl>
                                              <p:pRg st="8" end="8"/>
                                            </p:txEl>
                                          </p:spTgt>
                                        </p:tgtEl>
                                        <p:attrNameLst>
                                          <p:attrName>style.visibility</p:attrName>
                                        </p:attrNameLst>
                                      </p:cBhvr>
                                      <p:to>
                                        <p:strVal val="visible"/>
                                      </p:to>
                                    </p:set>
                                    <p:animEffect transition="in" filter="fade">
                                      <p:cBhvr>
                                        <p:cTn id="31" dur="2000"/>
                                        <p:tgtEl>
                                          <p:spTgt spid="17">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xEl>
                                              <p:pRg st="9" end="9"/>
                                            </p:txEl>
                                          </p:spTgt>
                                        </p:tgtEl>
                                        <p:attrNameLst>
                                          <p:attrName>style.visibility</p:attrName>
                                        </p:attrNameLst>
                                      </p:cBhvr>
                                      <p:to>
                                        <p:strVal val="visible"/>
                                      </p:to>
                                    </p:set>
                                    <p:animEffect transition="in" filter="fade">
                                      <p:cBhvr>
                                        <p:cTn id="34" dur="2000"/>
                                        <p:tgtEl>
                                          <p:spTgt spid="17">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xEl>
                                              <p:pRg st="10" end="10"/>
                                            </p:txEl>
                                          </p:spTgt>
                                        </p:tgtEl>
                                        <p:attrNameLst>
                                          <p:attrName>style.visibility</p:attrName>
                                        </p:attrNameLst>
                                      </p:cBhvr>
                                      <p:to>
                                        <p:strVal val="visible"/>
                                      </p:to>
                                    </p:set>
                                    <p:animEffect transition="in" filter="fade">
                                      <p:cBhvr>
                                        <p:cTn id="37" dur="2000"/>
                                        <p:tgtEl>
                                          <p:spTgt spid="17">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xEl>
                                              <p:pRg st="12" end="12"/>
                                            </p:txEl>
                                          </p:spTgt>
                                        </p:tgtEl>
                                        <p:attrNameLst>
                                          <p:attrName>style.visibility</p:attrName>
                                        </p:attrNameLst>
                                      </p:cBhvr>
                                      <p:to>
                                        <p:strVal val="visible"/>
                                      </p:to>
                                    </p:set>
                                    <p:animEffect transition="in" filter="fade">
                                      <p:cBhvr>
                                        <p:cTn id="40" dur="2000"/>
                                        <p:tgtEl>
                                          <p:spTgt spid="1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8"/>
          <p:cNvSpPr>
            <a:spLocks noChangeArrowheads="1"/>
          </p:cNvSpPr>
          <p:nvPr/>
        </p:nvSpPr>
        <p:spPr bwMode="auto">
          <a:xfrm>
            <a:off x="0" y="5517232"/>
            <a:ext cx="4714876" cy="830997"/>
          </a:xfrm>
          <a:prstGeom prst="rect">
            <a:avLst/>
          </a:prstGeom>
          <a:noFill/>
          <a:ln w="9525">
            <a:noFill/>
            <a:miter lim="800000"/>
            <a:headEnd/>
            <a:tailEnd/>
          </a:ln>
        </p:spPr>
        <p:txBody>
          <a:bodyPr wrap="square">
            <a:spAutoFit/>
          </a:bodyPr>
          <a:lstStyle/>
          <a:p>
            <a:pPr algn="l">
              <a:buClrTx/>
              <a:buFont typeface="Symbol" pitchFamily="18" charset="2"/>
              <a:buNone/>
            </a:pPr>
            <a:r>
              <a:rPr lang="zh-CN" altLang="en-US" b="1" i="0" dirty="0">
                <a:solidFill>
                  <a:srgbClr val="333399"/>
                </a:solidFill>
                <a:latin typeface="Times New Roman" pitchFamily="18" charset="0"/>
                <a:sym typeface="Symbol" pitchFamily="18" charset="2"/>
              </a:rPr>
              <a:t>中，</a:t>
            </a:r>
            <a:r>
              <a:rPr lang="en-US" altLang="zh-CN" dirty="0">
                <a:solidFill>
                  <a:srgbClr val="FF0000"/>
                </a:solidFill>
                <a:ea typeface="华文行楷" pitchFamily="2" charset="-122"/>
                <a:cs typeface="Times New Roman" pitchFamily="18" charset="0"/>
                <a:sym typeface="Symbol" pitchFamily="18" charset="2"/>
              </a:rPr>
              <a:t>X</a:t>
            </a:r>
            <a:r>
              <a:rPr lang="en-US" altLang="zh-CN" i="0" baseline="-25000" dirty="0">
                <a:solidFill>
                  <a:srgbClr val="FF0000"/>
                </a:solidFill>
                <a:ea typeface="华文行楷" pitchFamily="2" charset="-122"/>
                <a:cs typeface="Times New Roman" pitchFamily="18" charset="0"/>
                <a:sym typeface="Symbol" pitchFamily="18" charset="2"/>
              </a:rPr>
              <a:t>i</a:t>
            </a:r>
            <a:r>
              <a:rPr lang="en-US" altLang="zh-CN" i="0" dirty="0">
                <a:solidFill>
                  <a:srgbClr val="FF0000"/>
                </a:solidFill>
                <a:ea typeface="华文行楷" pitchFamily="2" charset="-122"/>
                <a:cs typeface="Times New Roman" pitchFamily="18" charset="0"/>
                <a:sym typeface="Symbol" pitchFamily="18" charset="2"/>
              </a:rPr>
              <a:t> </a:t>
            </a:r>
            <a:r>
              <a:rPr lang="zh-CN" altLang="en-US" b="1" i="0" dirty="0">
                <a:solidFill>
                  <a:srgbClr val="333399"/>
                </a:solidFill>
                <a:latin typeface="Times New Roman" pitchFamily="18" charset="0"/>
                <a:sym typeface="Symbol" pitchFamily="18" charset="2"/>
              </a:rPr>
              <a:t>的继承属性只能依赖于</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1</a:t>
            </a:r>
            <a:r>
              <a:rPr lang="en-US" altLang="zh-CN" i="0" dirty="0">
                <a:ea typeface="华文行楷" pitchFamily="2" charset="-122"/>
                <a:cs typeface="Times New Roman" pitchFamily="18" charset="0"/>
                <a:sym typeface="Symbol" pitchFamily="18" charset="2"/>
              </a:rPr>
              <a:t>….</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i-1</a:t>
            </a:r>
            <a:r>
              <a:rPr lang="zh-CN" altLang="en-US" b="1" i="0" dirty="0">
                <a:solidFill>
                  <a:srgbClr val="333399"/>
                </a:solidFill>
                <a:latin typeface="Times New Roman" pitchFamily="18" charset="0"/>
                <a:sym typeface="Symbol" pitchFamily="18" charset="2"/>
              </a:rPr>
              <a:t>的属性 或</a:t>
            </a:r>
            <a:r>
              <a:rPr lang="en-US" altLang="zh-CN" dirty="0">
                <a:cs typeface="Times New Roman" pitchFamily="18" charset="0"/>
                <a:sym typeface="Symbol" pitchFamily="18" charset="2"/>
              </a:rPr>
              <a:t>A</a:t>
            </a:r>
            <a:r>
              <a:rPr lang="zh-CN" altLang="en-US" b="1" i="0" dirty="0">
                <a:solidFill>
                  <a:srgbClr val="333399"/>
                </a:solidFill>
                <a:latin typeface="Times New Roman" pitchFamily="18" charset="0"/>
                <a:sym typeface="Symbol" pitchFamily="18" charset="2"/>
              </a:rPr>
              <a:t>的继承属性</a:t>
            </a:r>
          </a:p>
        </p:txBody>
      </p:sp>
      <p:sp>
        <p:nvSpPr>
          <p:cNvPr id="7" name="矩形 6"/>
          <p:cNvSpPr/>
          <p:nvPr/>
        </p:nvSpPr>
        <p:spPr>
          <a:xfrm>
            <a:off x="1428897" y="3329177"/>
            <a:ext cx="2215670" cy="461665"/>
          </a:xfrm>
          <a:prstGeom prst="rect">
            <a:avLst/>
          </a:prstGeom>
          <a:ln>
            <a:noFill/>
            <a:tailEnd type="triangle"/>
          </a:ln>
        </p:spPr>
        <p:txBody>
          <a:bodyPr wrap="none">
            <a:spAutoFit/>
          </a:bodyPr>
          <a:lstStyle/>
          <a:p>
            <a:r>
              <a:rPr lang="en-US" altLang="zh-CN" b="1" dirty="0">
                <a:ea typeface="华文行楷" pitchFamily="2" charset="-122"/>
                <a:cs typeface="Times New Roman" pitchFamily="18" charset="0"/>
                <a:sym typeface="Symbol" pitchFamily="18" charset="2"/>
              </a:rPr>
              <a:t>X</a:t>
            </a:r>
            <a:r>
              <a:rPr lang="en-US" altLang="zh-CN" b="1" i="0" baseline="-25000" dirty="0">
                <a:ea typeface="华文行楷" pitchFamily="2" charset="-122"/>
                <a:cs typeface="Times New Roman" pitchFamily="18" charset="0"/>
                <a:sym typeface="Symbol" pitchFamily="18" charset="2"/>
              </a:rPr>
              <a:t>1</a:t>
            </a:r>
            <a:r>
              <a:rPr lang="en-US" altLang="zh-CN" b="1" i="0" dirty="0">
                <a:ea typeface="华文行楷" pitchFamily="2" charset="-122"/>
                <a:cs typeface="Times New Roman" pitchFamily="18" charset="0"/>
                <a:sym typeface="Symbol" pitchFamily="18" charset="2"/>
              </a:rPr>
              <a:t>…</a:t>
            </a:r>
            <a:r>
              <a:rPr lang="en-US" altLang="zh-CN" b="1" dirty="0">
                <a:ea typeface="华文行楷" pitchFamily="2" charset="-122"/>
                <a:cs typeface="Times New Roman" pitchFamily="18" charset="0"/>
                <a:sym typeface="Symbol" pitchFamily="18" charset="2"/>
              </a:rPr>
              <a:t>X</a:t>
            </a:r>
            <a:r>
              <a:rPr lang="en-US" altLang="zh-CN" b="1" i="0" baseline="-25000" dirty="0">
                <a:ea typeface="华文行楷" pitchFamily="2" charset="-122"/>
                <a:cs typeface="Times New Roman" pitchFamily="18" charset="0"/>
                <a:sym typeface="Symbol" pitchFamily="18" charset="2"/>
              </a:rPr>
              <a:t>i-1</a:t>
            </a:r>
            <a:r>
              <a:rPr lang="en-US" altLang="zh-CN" b="1" dirty="0">
                <a:solidFill>
                  <a:srgbClr val="FF0000"/>
                </a:solidFill>
                <a:ea typeface="华文行楷" pitchFamily="2" charset="-122"/>
                <a:cs typeface="Times New Roman" pitchFamily="18" charset="0"/>
                <a:sym typeface="Symbol" pitchFamily="18" charset="2"/>
              </a:rPr>
              <a:t>X</a:t>
            </a:r>
            <a:r>
              <a:rPr lang="en-US" altLang="zh-CN" b="1" i="0" baseline="-25000" dirty="0">
                <a:solidFill>
                  <a:srgbClr val="FF0000"/>
                </a:solidFill>
                <a:ea typeface="华文行楷" pitchFamily="2" charset="-122"/>
                <a:cs typeface="Times New Roman" pitchFamily="18" charset="0"/>
                <a:sym typeface="Symbol" pitchFamily="18" charset="2"/>
              </a:rPr>
              <a:t>i</a:t>
            </a:r>
            <a:r>
              <a:rPr lang="en-US" altLang="zh-CN" b="1" i="0" dirty="0">
                <a:solidFill>
                  <a:srgbClr val="333399"/>
                </a:solidFill>
                <a:ea typeface="华文行楷" pitchFamily="2" charset="-122"/>
                <a:cs typeface="Times New Roman" pitchFamily="18" charset="0"/>
                <a:sym typeface="Symbol" pitchFamily="18" charset="2"/>
              </a:rPr>
              <a:t>…</a:t>
            </a:r>
            <a:r>
              <a:rPr lang="en-US" altLang="zh-CN" b="1" dirty="0" err="1">
                <a:solidFill>
                  <a:srgbClr val="333399"/>
                </a:solidFill>
                <a:ea typeface="华文行楷" pitchFamily="2" charset="-122"/>
                <a:cs typeface="Times New Roman" pitchFamily="18" charset="0"/>
                <a:sym typeface="Symbol" pitchFamily="18" charset="2"/>
              </a:rPr>
              <a:t>X</a:t>
            </a:r>
            <a:r>
              <a:rPr lang="en-US" altLang="zh-CN" b="1" i="0" baseline="-25000" dirty="0" err="1">
                <a:solidFill>
                  <a:srgbClr val="333399"/>
                </a:solidFill>
                <a:ea typeface="华文行楷" pitchFamily="2" charset="-122"/>
                <a:cs typeface="Times New Roman" pitchFamily="18" charset="0"/>
                <a:sym typeface="Symbol" pitchFamily="18" charset="2"/>
              </a:rPr>
              <a:t>n</a:t>
            </a:r>
            <a:r>
              <a:rPr lang="en-US" altLang="zh-CN" b="1" i="0" baseline="-25000" dirty="0">
                <a:solidFill>
                  <a:srgbClr val="333399"/>
                </a:solidFill>
                <a:ea typeface="华文行楷" pitchFamily="2" charset="-122"/>
                <a:cs typeface="Times New Roman" pitchFamily="18" charset="0"/>
                <a:sym typeface="Symbol" pitchFamily="18" charset="2"/>
              </a:rPr>
              <a:t> </a:t>
            </a:r>
            <a:endParaRPr lang="zh-CN" altLang="en-US" b="1" dirty="0"/>
          </a:p>
        </p:txBody>
      </p:sp>
      <p:sp>
        <p:nvSpPr>
          <p:cNvPr id="8" name="矩形 7"/>
          <p:cNvSpPr/>
          <p:nvPr/>
        </p:nvSpPr>
        <p:spPr>
          <a:xfrm>
            <a:off x="2298160" y="1973096"/>
            <a:ext cx="481029" cy="461665"/>
          </a:xfrm>
          <a:prstGeom prst="rect">
            <a:avLst/>
          </a:prstGeom>
          <a:ln>
            <a:noFill/>
            <a:tailEnd type="triangle"/>
          </a:ln>
        </p:spPr>
        <p:txBody>
          <a:bodyPr wrap="none">
            <a:spAutoFit/>
          </a:bodyPr>
          <a:lstStyle/>
          <a:p>
            <a:r>
              <a:rPr lang="en-US" altLang="zh-CN" b="1" dirty="0">
                <a:cs typeface="Times New Roman" pitchFamily="18" charset="0"/>
                <a:sym typeface="Symbol" pitchFamily="18" charset="2"/>
              </a:rPr>
              <a:t>A</a:t>
            </a:r>
            <a:r>
              <a:rPr lang="en-US" altLang="zh-CN" b="1" dirty="0">
                <a:solidFill>
                  <a:srgbClr val="333399"/>
                </a:solidFill>
                <a:cs typeface="Times New Roman" pitchFamily="18" charset="0"/>
                <a:sym typeface="Symbol" pitchFamily="18" charset="2"/>
              </a:rPr>
              <a:t> </a:t>
            </a:r>
            <a:endParaRPr lang="zh-CN" altLang="en-US" b="1" dirty="0"/>
          </a:p>
        </p:txBody>
      </p:sp>
      <p:cxnSp>
        <p:nvCxnSpPr>
          <p:cNvPr id="14" name="直接连接符 13"/>
          <p:cNvCxnSpPr>
            <a:stCxn id="8" idx="2"/>
          </p:cNvCxnSpPr>
          <p:nvPr/>
        </p:nvCxnSpPr>
        <p:spPr>
          <a:xfrm flipH="1">
            <a:off x="1765532" y="2434761"/>
            <a:ext cx="773143" cy="895657"/>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2"/>
          </p:cNvCxnSpPr>
          <p:nvPr/>
        </p:nvCxnSpPr>
        <p:spPr>
          <a:xfrm flipH="1">
            <a:off x="2281845" y="2434761"/>
            <a:ext cx="256830" cy="895657"/>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2"/>
          </p:cNvCxnSpPr>
          <p:nvPr/>
        </p:nvCxnSpPr>
        <p:spPr>
          <a:xfrm>
            <a:off x="2538675" y="2434761"/>
            <a:ext cx="161866" cy="895657"/>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2"/>
          </p:cNvCxnSpPr>
          <p:nvPr/>
        </p:nvCxnSpPr>
        <p:spPr>
          <a:xfrm>
            <a:off x="2538675" y="2434761"/>
            <a:ext cx="881946" cy="895657"/>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491745" y="278281"/>
            <a:ext cx="481029" cy="461665"/>
          </a:xfrm>
          <a:prstGeom prst="rect">
            <a:avLst/>
          </a:prstGeom>
          <a:ln>
            <a:noFill/>
            <a:tailEnd type="triangle"/>
          </a:ln>
        </p:spPr>
        <p:txBody>
          <a:bodyPr wrap="none">
            <a:spAutoFit/>
          </a:bodyPr>
          <a:lstStyle/>
          <a:p>
            <a:r>
              <a:rPr lang="en-US" altLang="zh-CN" b="1" dirty="0">
                <a:cs typeface="Times New Roman" pitchFamily="18" charset="0"/>
                <a:sym typeface="Symbol" pitchFamily="18" charset="2"/>
              </a:rPr>
              <a:t>S</a:t>
            </a:r>
            <a:r>
              <a:rPr lang="en-US" altLang="zh-CN" b="1" dirty="0">
                <a:solidFill>
                  <a:srgbClr val="333399"/>
                </a:solidFill>
                <a:cs typeface="Times New Roman" pitchFamily="18" charset="0"/>
                <a:sym typeface="Symbol" pitchFamily="18" charset="2"/>
              </a:rPr>
              <a:t> </a:t>
            </a:r>
            <a:endParaRPr lang="zh-CN" altLang="en-US" b="1" dirty="0"/>
          </a:p>
        </p:txBody>
      </p:sp>
      <p:cxnSp>
        <p:nvCxnSpPr>
          <p:cNvPr id="33" name="直接连接符 32"/>
          <p:cNvCxnSpPr/>
          <p:nvPr/>
        </p:nvCxnSpPr>
        <p:spPr>
          <a:xfrm flipH="1">
            <a:off x="1008919" y="571480"/>
            <a:ext cx="549719" cy="498095"/>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3"/>
          </p:cNvCxnSpPr>
          <p:nvPr/>
        </p:nvCxnSpPr>
        <p:spPr>
          <a:xfrm>
            <a:off x="1972774" y="509114"/>
            <a:ext cx="1303082" cy="689208"/>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1" idx="2"/>
          </p:cNvCxnSpPr>
          <p:nvPr/>
        </p:nvCxnSpPr>
        <p:spPr>
          <a:xfrm>
            <a:off x="1732260" y="739946"/>
            <a:ext cx="288895" cy="548811"/>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558638" y="1456979"/>
            <a:ext cx="347244" cy="746949"/>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990237" y="1470687"/>
            <a:ext cx="420023" cy="662169"/>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173980" y="1470687"/>
            <a:ext cx="1101876" cy="733241"/>
          </a:xfrm>
          <a:prstGeom prst="line">
            <a:avLst/>
          </a:prstGeom>
          <a:ln w="38100">
            <a:solidFill>
              <a:srgbClr val="80008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643438" y="571480"/>
            <a:ext cx="3143272" cy="677108"/>
          </a:xfrm>
          <a:prstGeom prst="rect">
            <a:avLst/>
          </a:prstGeom>
        </p:spPr>
        <p:txBody>
          <a:bodyPr wrap="square">
            <a:spAutoFit/>
          </a:bodyPr>
          <a:lstStyle/>
          <a:p>
            <a:pPr algn="l">
              <a:buClrTx/>
              <a:buFont typeface="Symbol" pitchFamily="18" charset="2"/>
              <a:buNone/>
            </a:pPr>
            <a:endParaRPr lang="zh-CN" altLang="en-US" sz="1000" b="1" i="0" dirty="0">
              <a:solidFill>
                <a:srgbClr val="333399"/>
              </a:solidFill>
              <a:latin typeface="Times New Roman" pitchFamily="18" charset="0"/>
            </a:endParaRPr>
          </a:p>
          <a:p>
            <a:pPr lvl="1" algn="l">
              <a:buClrTx/>
              <a:buFontTx/>
              <a:buChar char="•"/>
            </a:pPr>
            <a:r>
              <a:rPr lang="zh-CN" altLang="en-US" sz="2800" b="1" i="0" dirty="0"/>
              <a:t> </a:t>
            </a:r>
            <a:r>
              <a:rPr lang="en-US" altLang="zh-CN" sz="2800" i="0" dirty="0">
                <a:solidFill>
                  <a:srgbClr val="333399"/>
                </a:solidFill>
              </a:rPr>
              <a:t>LL(1)</a:t>
            </a:r>
            <a:r>
              <a:rPr lang="zh-CN" altLang="en-US" sz="2800" b="1" i="0" dirty="0">
                <a:solidFill>
                  <a:srgbClr val="333399"/>
                </a:solidFill>
              </a:rPr>
              <a:t>分析</a:t>
            </a:r>
          </a:p>
        </p:txBody>
      </p:sp>
      <p:sp>
        <p:nvSpPr>
          <p:cNvPr id="17" name="Rectangle 8"/>
          <p:cNvSpPr>
            <a:spLocks noChangeArrowheads="1"/>
          </p:cNvSpPr>
          <p:nvPr/>
        </p:nvSpPr>
        <p:spPr bwMode="auto">
          <a:xfrm>
            <a:off x="4643438" y="1198322"/>
            <a:ext cx="4286280" cy="5386090"/>
          </a:xfrm>
          <a:prstGeom prst="rect">
            <a:avLst/>
          </a:prstGeom>
          <a:noFill/>
          <a:ln w="9525">
            <a:noFill/>
            <a:miter lim="800000"/>
            <a:headEnd/>
            <a:tailEnd/>
          </a:ln>
        </p:spPr>
        <p:txBody>
          <a:bodyPr wrap="square">
            <a:spAutoFit/>
          </a:bodyPr>
          <a:lstStyle/>
          <a:p>
            <a:pPr algn="l">
              <a:buClrTx/>
              <a:buFont typeface="Symbol" pitchFamily="18" charset="2"/>
              <a:buNone/>
            </a:pPr>
            <a:endParaRPr lang="zh-CN" altLang="en-US" sz="1000" b="1" i="0" dirty="0"/>
          </a:p>
          <a:p>
            <a:pPr algn="l">
              <a:buClrTx/>
              <a:buFont typeface="Symbol" pitchFamily="18" charset="2"/>
              <a:buChar char="-"/>
            </a:pPr>
            <a:r>
              <a:rPr lang="zh-CN" altLang="en-US" b="1" i="0" dirty="0"/>
              <a:t>   </a:t>
            </a:r>
            <a:r>
              <a:rPr lang="zh-CN" altLang="en-US" b="1" i="0" dirty="0">
                <a:solidFill>
                  <a:srgbClr val="333399"/>
                </a:solidFill>
              </a:rPr>
              <a:t>可以采用下列基于</a:t>
            </a:r>
            <a:r>
              <a:rPr lang="zh-CN" altLang="en-US" b="1" i="0" dirty="0">
                <a:solidFill>
                  <a:srgbClr val="FF0000"/>
                </a:solidFill>
                <a:latin typeface="Times New Roman" pitchFamily="18" charset="0"/>
              </a:rPr>
              <a:t>深度优先后序遍历</a:t>
            </a:r>
            <a:r>
              <a:rPr lang="zh-CN" altLang="en-US" b="1" i="0" dirty="0">
                <a:solidFill>
                  <a:srgbClr val="333399"/>
                </a:solidFill>
                <a:latin typeface="Times New Roman" pitchFamily="18" charset="0"/>
              </a:rPr>
              <a:t>的算法</a:t>
            </a:r>
          </a:p>
          <a:p>
            <a:pPr algn="l">
              <a:buClrTx/>
              <a:buFont typeface="Symbol" pitchFamily="18" charset="2"/>
              <a:buNone/>
            </a:pPr>
            <a:r>
              <a:rPr lang="en-US" altLang="zh-CN" sz="2000" b="1" i="0" dirty="0">
                <a:solidFill>
                  <a:srgbClr val="333399"/>
                </a:solidFill>
              </a:rPr>
              <a:t>procedure </a:t>
            </a:r>
            <a:r>
              <a:rPr lang="en-US" altLang="zh-CN" sz="2000" b="1" i="0" dirty="0" err="1">
                <a:solidFill>
                  <a:srgbClr val="333399"/>
                </a:solidFill>
              </a:rPr>
              <a:t>dfvisit</a:t>
            </a:r>
            <a:r>
              <a:rPr lang="en-US" altLang="zh-CN" sz="2000" b="1" i="0" dirty="0">
                <a:solidFill>
                  <a:srgbClr val="333399"/>
                </a:solidFill>
              </a:rPr>
              <a:t>(</a:t>
            </a:r>
            <a:r>
              <a:rPr lang="en-US" altLang="zh-CN" sz="2000" b="1" dirty="0"/>
              <a:t>A</a:t>
            </a:r>
            <a:r>
              <a:rPr lang="en-US" altLang="zh-CN" sz="2000" b="1" i="0" dirty="0">
                <a:solidFill>
                  <a:srgbClr val="333399"/>
                </a:solidFill>
              </a:rPr>
              <a:t>: node);</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begin</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for </a:t>
            </a:r>
            <a:r>
              <a:rPr lang="en-US" altLang="zh-CN" sz="2000" b="1" dirty="0"/>
              <a:t>A</a:t>
            </a:r>
            <a:r>
              <a:rPr lang="zh-CN" altLang="en-US" sz="2000" b="1" i="0" dirty="0">
                <a:solidFill>
                  <a:srgbClr val="333399"/>
                </a:solidFill>
              </a:rPr>
              <a:t>的每一孩子</a:t>
            </a:r>
            <a:r>
              <a:rPr lang="en-US" altLang="zh-CN" sz="2000" b="1" dirty="0">
                <a:solidFill>
                  <a:srgbClr val="FF0000"/>
                </a:solidFill>
              </a:rPr>
              <a:t>X</a:t>
            </a:r>
            <a:r>
              <a:rPr lang="en-US" altLang="zh-CN" sz="2000" b="1" i="0" dirty="0">
                <a:solidFill>
                  <a:srgbClr val="333399"/>
                </a:solidFill>
              </a:rPr>
              <a:t>, </a:t>
            </a:r>
            <a:r>
              <a:rPr lang="zh-CN" altLang="en-US" sz="2000" b="1" i="0" dirty="0">
                <a:solidFill>
                  <a:srgbClr val="333399"/>
                </a:solidFill>
              </a:rPr>
              <a:t>从左到右 </a:t>
            </a:r>
            <a:r>
              <a:rPr lang="en-US" altLang="zh-CN" sz="2000" b="1" i="0" dirty="0">
                <a:solidFill>
                  <a:srgbClr val="333399"/>
                </a:solidFill>
              </a:rPr>
              <a:t>do </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begin</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a:t>
            </a:r>
            <a:r>
              <a:rPr lang="zh-CN" altLang="en-US" sz="2000" b="1" i="0" dirty="0">
                <a:solidFill>
                  <a:srgbClr val="333399"/>
                </a:solidFill>
              </a:rPr>
              <a:t>计算 </a:t>
            </a:r>
            <a:r>
              <a:rPr lang="en-US" altLang="zh-CN" sz="2000" b="1" dirty="0">
                <a:solidFill>
                  <a:srgbClr val="FF0000"/>
                </a:solidFill>
              </a:rPr>
              <a:t>X</a:t>
            </a:r>
            <a:r>
              <a:rPr lang="en-US" altLang="zh-CN" sz="2000" b="1" dirty="0">
                <a:solidFill>
                  <a:srgbClr val="333399"/>
                </a:solidFill>
              </a:rPr>
              <a:t> </a:t>
            </a:r>
            <a:r>
              <a:rPr lang="zh-CN" altLang="en-US" sz="2000" b="1" i="0" dirty="0">
                <a:solidFill>
                  <a:srgbClr val="333399"/>
                </a:solidFill>
              </a:rPr>
              <a:t>的继承属性值</a:t>
            </a:r>
            <a:r>
              <a:rPr lang="en-US" altLang="zh-CN" sz="2000" b="1" i="0" dirty="0">
                <a:solidFill>
                  <a:srgbClr val="333399"/>
                </a:solidFill>
              </a:rPr>
              <a:t>;</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a:t>
            </a:r>
            <a:r>
              <a:rPr lang="en-US" altLang="zh-CN" sz="2000" b="1" i="0" dirty="0" err="1">
                <a:solidFill>
                  <a:srgbClr val="333399"/>
                </a:solidFill>
              </a:rPr>
              <a:t>dfvisit</a:t>
            </a:r>
            <a:r>
              <a:rPr lang="en-US" altLang="zh-CN" sz="2000" b="1" i="0" dirty="0">
                <a:solidFill>
                  <a:srgbClr val="333399"/>
                </a:solidFill>
              </a:rPr>
              <a:t>(</a:t>
            </a:r>
            <a:r>
              <a:rPr lang="en-US" altLang="zh-CN" sz="2000" b="1" dirty="0">
                <a:solidFill>
                  <a:srgbClr val="FF0000"/>
                </a:solidFill>
              </a:rPr>
              <a:t>X</a:t>
            </a:r>
            <a:r>
              <a:rPr lang="en-US" altLang="zh-CN" sz="2000" b="1" i="0" dirty="0">
                <a:solidFill>
                  <a:srgbClr val="333399"/>
                </a:solidFill>
              </a:rPr>
              <a:t>)</a:t>
            </a:r>
            <a:endParaRPr lang="en-US" altLang="zh-CN" sz="2000" b="1" i="0" dirty="0">
              <a:solidFill>
                <a:srgbClr val="333399"/>
              </a:solidFill>
              <a:ea typeface="宋体" pitchFamily="2" charset="-122"/>
            </a:endParaRPr>
          </a:p>
          <a:p>
            <a:pPr algn="just">
              <a:buClrTx/>
              <a:buFont typeface="Symbol" pitchFamily="18" charset="2"/>
              <a:buNone/>
            </a:pPr>
            <a:r>
              <a:rPr lang="en-US" altLang="zh-CN" sz="2000" b="1" i="0" dirty="0">
                <a:solidFill>
                  <a:srgbClr val="333399"/>
                </a:solidFill>
              </a:rPr>
              <a:t>       end;</a:t>
            </a:r>
            <a:endParaRPr lang="en-US" altLang="zh-CN" sz="2000" b="1" i="0" dirty="0">
              <a:solidFill>
                <a:srgbClr val="333399"/>
              </a:solidFill>
              <a:ea typeface="宋体" pitchFamily="2" charset="-122"/>
            </a:endParaRPr>
          </a:p>
          <a:p>
            <a:pPr lvl="1" algn="just">
              <a:buClrTx/>
              <a:buFont typeface="Symbol" pitchFamily="18" charset="2"/>
              <a:buNone/>
            </a:pPr>
            <a:r>
              <a:rPr lang="zh-CN" altLang="en-US" sz="2000" b="1" i="0" dirty="0">
                <a:solidFill>
                  <a:srgbClr val="333399"/>
                </a:solidFill>
              </a:rPr>
              <a:t>计算</a:t>
            </a:r>
            <a:r>
              <a:rPr lang="en-US" altLang="zh-CN" sz="2000" b="1" dirty="0"/>
              <a:t>A</a:t>
            </a:r>
            <a:r>
              <a:rPr lang="zh-CN" altLang="en-US" sz="2000" b="1" i="0" dirty="0">
                <a:solidFill>
                  <a:srgbClr val="333399"/>
                </a:solidFill>
              </a:rPr>
              <a:t>的综合属性值</a:t>
            </a:r>
            <a:endParaRPr lang="zh-CN" altLang="en-US" sz="2000" b="1" i="0" dirty="0">
              <a:solidFill>
                <a:srgbClr val="333399"/>
              </a:solidFill>
              <a:ea typeface="宋体" pitchFamily="2" charset="-122"/>
            </a:endParaRPr>
          </a:p>
          <a:p>
            <a:pPr algn="l">
              <a:buClrTx/>
              <a:buFont typeface="Symbol" pitchFamily="18" charset="2"/>
              <a:buNone/>
            </a:pPr>
            <a:r>
              <a:rPr lang="en-US" altLang="zh-CN" sz="2000" b="1" i="0" dirty="0">
                <a:solidFill>
                  <a:srgbClr val="333399"/>
                </a:solidFill>
              </a:rPr>
              <a:t>end </a:t>
            </a:r>
          </a:p>
          <a:p>
            <a:pPr algn="l">
              <a:buClrTx/>
              <a:buFont typeface="Symbol" pitchFamily="18" charset="2"/>
              <a:buNone/>
            </a:pPr>
            <a:endParaRPr lang="en-US" altLang="zh-CN" sz="1000" b="1" i="0" dirty="0">
              <a:solidFill>
                <a:srgbClr val="333399"/>
              </a:solidFill>
            </a:endParaRPr>
          </a:p>
          <a:p>
            <a:pPr algn="l">
              <a:buClrTx/>
              <a:buFont typeface="Symbol" pitchFamily="18" charset="2"/>
              <a:buChar char="-"/>
            </a:pPr>
            <a:r>
              <a:rPr lang="en-US" altLang="zh-CN" b="1" i="0" dirty="0"/>
              <a:t>   </a:t>
            </a:r>
            <a:r>
              <a:rPr lang="zh-CN" altLang="en-US" b="1" i="0" dirty="0">
                <a:solidFill>
                  <a:srgbClr val="333399"/>
                </a:solidFill>
              </a:rPr>
              <a:t>该算法与自上而下预测分析过程对应</a:t>
            </a:r>
            <a:r>
              <a:rPr lang="en-US" altLang="zh-CN" b="1" i="0" dirty="0">
                <a:solidFill>
                  <a:srgbClr val="333399"/>
                </a:solidFill>
              </a:rPr>
              <a:t>. </a:t>
            </a:r>
            <a:r>
              <a:rPr lang="zh-CN" altLang="en-US" b="1" i="0" dirty="0">
                <a:solidFill>
                  <a:srgbClr val="333399"/>
                </a:solidFill>
              </a:rPr>
              <a:t>因此</a:t>
            </a:r>
            <a:r>
              <a:rPr lang="en-US" altLang="zh-CN" b="1" i="0" dirty="0">
                <a:solidFill>
                  <a:srgbClr val="333399"/>
                </a:solidFill>
              </a:rPr>
              <a:t>,</a:t>
            </a:r>
            <a:r>
              <a:rPr lang="zh-CN" altLang="en-US" b="1" i="0" dirty="0">
                <a:solidFill>
                  <a:srgbClr val="333399"/>
                </a:solidFill>
              </a:rPr>
              <a:t>基于 </a:t>
            </a:r>
            <a:r>
              <a:rPr lang="en-US" altLang="zh-CN" i="0" dirty="0">
                <a:solidFill>
                  <a:srgbClr val="333399"/>
                </a:solidFill>
              </a:rPr>
              <a:t>LL(1)</a:t>
            </a:r>
            <a:r>
              <a:rPr lang="en-US" altLang="zh-CN" b="1" i="0" dirty="0">
                <a:solidFill>
                  <a:srgbClr val="333399"/>
                </a:solidFill>
              </a:rPr>
              <a:t> </a:t>
            </a:r>
            <a:r>
              <a:rPr lang="zh-CN" altLang="en-US" b="1" i="0" dirty="0">
                <a:solidFill>
                  <a:srgbClr val="333399"/>
                </a:solidFill>
              </a:rPr>
              <a:t>文法的 </a:t>
            </a:r>
            <a:r>
              <a:rPr lang="en-US" altLang="zh-CN" i="0" dirty="0">
                <a:solidFill>
                  <a:srgbClr val="333399"/>
                </a:solidFill>
              </a:rPr>
              <a:t>L-</a:t>
            </a:r>
            <a:r>
              <a:rPr lang="zh-CN" altLang="en-US" b="1" i="0" dirty="0">
                <a:solidFill>
                  <a:srgbClr val="333399"/>
                </a:solidFill>
              </a:rPr>
              <a:t>属性文法可以采用这种方法进行语义计算</a:t>
            </a:r>
            <a:r>
              <a:rPr lang="en-US" altLang="zh-CN" b="1" i="0" dirty="0">
                <a:solidFill>
                  <a:srgbClr val="333399"/>
                </a:solidFill>
              </a:rPr>
              <a:t>.</a:t>
            </a:r>
          </a:p>
        </p:txBody>
      </p:sp>
      <p:sp>
        <p:nvSpPr>
          <p:cNvPr id="30721" name="矩形 30720"/>
          <p:cNvSpPr/>
          <p:nvPr/>
        </p:nvSpPr>
        <p:spPr>
          <a:xfrm>
            <a:off x="728055" y="995314"/>
            <a:ext cx="492443" cy="461665"/>
          </a:xfrm>
          <a:prstGeom prst="rect">
            <a:avLst/>
          </a:prstGeom>
        </p:spPr>
        <p:txBody>
          <a:bodyPr wrap="none">
            <a:spAutoFit/>
          </a:bodyPr>
          <a:lstStyle/>
          <a:p>
            <a:r>
              <a:rPr lang="en-US" altLang="zh-CN" b="1" i="0" dirty="0">
                <a:ea typeface="华文行楷" pitchFamily="2" charset="-122"/>
                <a:cs typeface="Times New Roman" pitchFamily="18" charset="0"/>
                <a:sym typeface="Symbol" pitchFamily="18" charset="2"/>
              </a:rPr>
              <a:t>…</a:t>
            </a:r>
            <a:endParaRPr lang="zh-CN" altLang="en-US" dirty="0"/>
          </a:p>
        </p:txBody>
      </p:sp>
      <p:sp>
        <p:nvSpPr>
          <p:cNvPr id="40" name="矩形 39"/>
          <p:cNvSpPr/>
          <p:nvPr/>
        </p:nvSpPr>
        <p:spPr>
          <a:xfrm>
            <a:off x="1659660" y="1029270"/>
            <a:ext cx="492443" cy="461665"/>
          </a:xfrm>
          <a:prstGeom prst="rect">
            <a:avLst/>
          </a:prstGeom>
        </p:spPr>
        <p:txBody>
          <a:bodyPr wrap="none">
            <a:spAutoFit/>
          </a:bodyPr>
          <a:lstStyle/>
          <a:p>
            <a:r>
              <a:rPr lang="en-US" altLang="zh-CN" b="1" i="0" dirty="0">
                <a:ea typeface="华文行楷" pitchFamily="2" charset="-122"/>
                <a:cs typeface="Times New Roman" pitchFamily="18" charset="0"/>
                <a:sym typeface="Symbol" pitchFamily="18" charset="2"/>
              </a:rPr>
              <a:t>…</a:t>
            </a:r>
            <a:endParaRPr lang="zh-CN" altLang="en-US" dirty="0"/>
          </a:p>
        </p:txBody>
      </p:sp>
      <p:sp>
        <p:nvSpPr>
          <p:cNvPr id="41" name="矩形 40"/>
          <p:cNvSpPr/>
          <p:nvPr/>
        </p:nvSpPr>
        <p:spPr>
          <a:xfrm>
            <a:off x="3275856" y="1057925"/>
            <a:ext cx="492443" cy="461665"/>
          </a:xfrm>
          <a:prstGeom prst="rect">
            <a:avLst/>
          </a:prstGeom>
        </p:spPr>
        <p:txBody>
          <a:bodyPr wrap="none">
            <a:spAutoFit/>
          </a:bodyPr>
          <a:lstStyle/>
          <a:p>
            <a:r>
              <a:rPr lang="en-US" altLang="zh-CN" b="1" i="0" dirty="0">
                <a:ea typeface="华文行楷" pitchFamily="2" charset="-122"/>
                <a:cs typeface="Times New Roman" pitchFamily="18" charset="0"/>
                <a:sym typeface="Symbol" pitchFamily="18" charset="2"/>
              </a:rPr>
              <a:t>…</a:t>
            </a:r>
            <a:endParaRPr lang="zh-CN" altLang="en-US" dirty="0"/>
          </a:p>
        </p:txBody>
      </p:sp>
      <p:sp>
        <p:nvSpPr>
          <p:cNvPr id="68" name="等腰三角形 67"/>
          <p:cNvSpPr/>
          <p:nvPr/>
        </p:nvSpPr>
        <p:spPr>
          <a:xfrm>
            <a:off x="186921" y="1384693"/>
            <a:ext cx="878714" cy="834155"/>
          </a:xfrm>
          <a:prstGeom prst="triangle">
            <a:avLst>
              <a:gd name="adj" fmla="val 83110"/>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9" name="等腰三角形 68"/>
          <p:cNvSpPr/>
          <p:nvPr/>
        </p:nvSpPr>
        <p:spPr>
          <a:xfrm>
            <a:off x="729056" y="2218848"/>
            <a:ext cx="878714" cy="834155"/>
          </a:xfrm>
          <a:prstGeom prst="triangle">
            <a:avLst>
              <a:gd name="adj" fmla="val 83110"/>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0" name="等腰三角形 69"/>
          <p:cNvSpPr/>
          <p:nvPr/>
        </p:nvSpPr>
        <p:spPr>
          <a:xfrm>
            <a:off x="3630340" y="1449371"/>
            <a:ext cx="878714" cy="834155"/>
          </a:xfrm>
          <a:prstGeom prst="triangle">
            <a:avLst>
              <a:gd name="adj" fmla="val 0"/>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1" name="等腰三角形 70"/>
          <p:cNvSpPr/>
          <p:nvPr/>
        </p:nvSpPr>
        <p:spPr>
          <a:xfrm>
            <a:off x="3413144" y="2218848"/>
            <a:ext cx="878714" cy="834155"/>
          </a:xfrm>
          <a:prstGeom prst="triangle">
            <a:avLst>
              <a:gd name="adj" fmla="val 0"/>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2" name="等腰三角形 71"/>
          <p:cNvSpPr/>
          <p:nvPr/>
        </p:nvSpPr>
        <p:spPr>
          <a:xfrm>
            <a:off x="912160" y="3750876"/>
            <a:ext cx="616675" cy="758244"/>
          </a:xfrm>
          <a:prstGeom prst="triangle">
            <a:avLst>
              <a:gd name="adj" fmla="val 100000"/>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4" name="等腰三角形 73"/>
          <p:cNvSpPr/>
          <p:nvPr/>
        </p:nvSpPr>
        <p:spPr>
          <a:xfrm>
            <a:off x="1749630" y="3750876"/>
            <a:ext cx="558606" cy="864096"/>
          </a:xfrm>
          <a:prstGeom prst="triangle">
            <a:avLst>
              <a:gd name="adj" fmla="val 86482"/>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5" name="等腰三角形 74"/>
          <p:cNvSpPr/>
          <p:nvPr/>
        </p:nvSpPr>
        <p:spPr>
          <a:xfrm>
            <a:off x="2538675" y="3788750"/>
            <a:ext cx="528026" cy="826222"/>
          </a:xfrm>
          <a:prstGeom prst="triangle">
            <a:avLst>
              <a:gd name="adj" fmla="val 46960"/>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6" name="矩形 75"/>
          <p:cNvSpPr/>
          <p:nvPr/>
        </p:nvSpPr>
        <p:spPr>
          <a:xfrm>
            <a:off x="1570104" y="3750876"/>
            <a:ext cx="492443" cy="461665"/>
          </a:xfrm>
          <a:prstGeom prst="rect">
            <a:avLst/>
          </a:prstGeom>
        </p:spPr>
        <p:txBody>
          <a:bodyPr wrap="none">
            <a:spAutoFit/>
          </a:bodyPr>
          <a:lstStyle/>
          <a:p>
            <a:r>
              <a:rPr lang="en-US" altLang="zh-CN" b="1" i="0" dirty="0">
                <a:ea typeface="华文行楷" pitchFamily="2" charset="-122"/>
                <a:cs typeface="Times New Roman" pitchFamily="18" charset="0"/>
                <a:sym typeface="Symbol" pitchFamily="18" charset="2"/>
              </a:rPr>
              <a:t>…</a:t>
            </a:r>
            <a:endParaRPr lang="zh-CN" altLang="en-US" dirty="0"/>
          </a:p>
        </p:txBody>
      </p:sp>
      <p:sp>
        <p:nvSpPr>
          <p:cNvPr id="77" name="矩形 76"/>
          <p:cNvSpPr/>
          <p:nvPr/>
        </p:nvSpPr>
        <p:spPr>
          <a:xfrm>
            <a:off x="2232475" y="3788750"/>
            <a:ext cx="492443" cy="461665"/>
          </a:xfrm>
          <a:prstGeom prst="rect">
            <a:avLst/>
          </a:prstGeom>
        </p:spPr>
        <p:txBody>
          <a:bodyPr wrap="none">
            <a:spAutoFit/>
          </a:bodyPr>
          <a:lstStyle/>
          <a:p>
            <a:r>
              <a:rPr lang="en-US" altLang="zh-CN" b="1" i="0" dirty="0">
                <a:ea typeface="华文行楷" pitchFamily="2" charset="-122"/>
                <a:cs typeface="Times New Roman" pitchFamily="18" charset="0"/>
                <a:sym typeface="Symbol" pitchFamily="18" charset="2"/>
              </a:rPr>
              <a:t>…</a:t>
            </a:r>
            <a:endParaRPr lang="zh-CN" altLang="en-US" dirty="0"/>
          </a:p>
        </p:txBody>
      </p:sp>
      <p:sp>
        <p:nvSpPr>
          <p:cNvPr id="78" name="矩形 77"/>
          <p:cNvSpPr/>
          <p:nvPr/>
        </p:nvSpPr>
        <p:spPr>
          <a:xfrm>
            <a:off x="2820480" y="3790842"/>
            <a:ext cx="492443" cy="461665"/>
          </a:xfrm>
          <a:prstGeom prst="rect">
            <a:avLst/>
          </a:prstGeom>
        </p:spPr>
        <p:txBody>
          <a:bodyPr wrap="none">
            <a:spAutoFit/>
          </a:bodyPr>
          <a:lstStyle/>
          <a:p>
            <a:r>
              <a:rPr lang="en-US" altLang="zh-CN" b="1" i="0" dirty="0">
                <a:ea typeface="华文行楷" pitchFamily="2" charset="-122"/>
                <a:cs typeface="Times New Roman" pitchFamily="18" charset="0"/>
                <a:sym typeface="Symbol" pitchFamily="18" charset="2"/>
              </a:rPr>
              <a:t>…</a:t>
            </a:r>
            <a:endParaRPr lang="zh-CN" altLang="en-US" dirty="0"/>
          </a:p>
        </p:txBody>
      </p:sp>
      <p:sp>
        <p:nvSpPr>
          <p:cNvPr id="79" name="等腰三角形 78"/>
          <p:cNvSpPr/>
          <p:nvPr/>
        </p:nvSpPr>
        <p:spPr>
          <a:xfrm>
            <a:off x="3312923" y="3790842"/>
            <a:ext cx="539578" cy="824130"/>
          </a:xfrm>
          <a:prstGeom prst="triangle">
            <a:avLst>
              <a:gd name="adj" fmla="val 16558"/>
            </a:avLst>
          </a:prstGeom>
          <a:noFill/>
          <a:ln w="38100">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0735" name="任意多边形 30734"/>
          <p:cNvSpPr/>
          <p:nvPr/>
        </p:nvSpPr>
        <p:spPr>
          <a:xfrm>
            <a:off x="30909" y="602673"/>
            <a:ext cx="2373431" cy="2651930"/>
          </a:xfrm>
          <a:custGeom>
            <a:avLst/>
            <a:gdLst>
              <a:gd name="connsiteX0" fmla="*/ 1288735 w 2298476"/>
              <a:gd name="connsiteY0" fmla="*/ 0 h 2651930"/>
              <a:gd name="connsiteX1" fmla="*/ 263 w 2298476"/>
              <a:gd name="connsiteY1" fmla="*/ 1693718 h 2651930"/>
              <a:gd name="connsiteX2" fmla="*/ 1174435 w 2298476"/>
              <a:gd name="connsiteY2" fmla="*/ 1683327 h 2651930"/>
              <a:gd name="connsiteX3" fmla="*/ 1039354 w 2298476"/>
              <a:gd name="connsiteY3" fmla="*/ 852054 h 2651930"/>
              <a:gd name="connsiteX4" fmla="*/ 1662808 w 2298476"/>
              <a:gd name="connsiteY4" fmla="*/ 810491 h 2651930"/>
              <a:gd name="connsiteX5" fmla="*/ 1382254 w 2298476"/>
              <a:gd name="connsiteY5" fmla="*/ 1558636 h 2651930"/>
              <a:gd name="connsiteX6" fmla="*/ 530199 w 2298476"/>
              <a:gd name="connsiteY6" fmla="*/ 2493818 h 2651930"/>
              <a:gd name="connsiteX7" fmla="*/ 1517335 w 2298476"/>
              <a:gd name="connsiteY7" fmla="*/ 2576945 h 2651930"/>
              <a:gd name="connsiteX8" fmla="*/ 1600463 w 2298476"/>
              <a:gd name="connsiteY8" fmla="*/ 1724891 h 2651930"/>
              <a:gd name="connsiteX9" fmla="*/ 1922581 w 2298476"/>
              <a:gd name="connsiteY9" fmla="*/ 1070263 h 2651930"/>
              <a:gd name="connsiteX10" fmla="*/ 2265481 w 2298476"/>
              <a:gd name="connsiteY10" fmla="*/ 1620982 h 2651930"/>
              <a:gd name="connsiteX11" fmla="*/ 2265481 w 2298476"/>
              <a:gd name="connsiteY11" fmla="*/ 1631372 h 2651930"/>
              <a:gd name="connsiteX0" fmla="*/ 1288735 w 2285153"/>
              <a:gd name="connsiteY0" fmla="*/ 0 h 2651930"/>
              <a:gd name="connsiteX1" fmla="*/ 263 w 2285153"/>
              <a:gd name="connsiteY1" fmla="*/ 1693718 h 2651930"/>
              <a:gd name="connsiteX2" fmla="*/ 1174435 w 2285153"/>
              <a:gd name="connsiteY2" fmla="*/ 1683327 h 2651930"/>
              <a:gd name="connsiteX3" fmla="*/ 1039354 w 2285153"/>
              <a:gd name="connsiteY3" fmla="*/ 852054 h 2651930"/>
              <a:gd name="connsiteX4" fmla="*/ 1662808 w 2285153"/>
              <a:gd name="connsiteY4" fmla="*/ 810491 h 2651930"/>
              <a:gd name="connsiteX5" fmla="*/ 1382254 w 2285153"/>
              <a:gd name="connsiteY5" fmla="*/ 1558636 h 2651930"/>
              <a:gd name="connsiteX6" fmla="*/ 530199 w 2285153"/>
              <a:gd name="connsiteY6" fmla="*/ 2493818 h 2651930"/>
              <a:gd name="connsiteX7" fmla="*/ 1517335 w 2285153"/>
              <a:gd name="connsiteY7" fmla="*/ 2576945 h 2651930"/>
              <a:gd name="connsiteX8" fmla="*/ 1600463 w 2285153"/>
              <a:gd name="connsiteY8" fmla="*/ 1724891 h 2651930"/>
              <a:gd name="connsiteX9" fmla="*/ 1922581 w 2285153"/>
              <a:gd name="connsiteY9" fmla="*/ 1070263 h 2651930"/>
              <a:gd name="connsiteX10" fmla="*/ 2265481 w 2285153"/>
              <a:gd name="connsiteY10" fmla="*/ 1620982 h 2651930"/>
              <a:gd name="connsiteX11" fmla="*/ 2227381 w 2285153"/>
              <a:gd name="connsiteY11" fmla="*/ 1840922 h 2651930"/>
              <a:gd name="connsiteX0" fmla="*/ 1288735 w 2321667"/>
              <a:gd name="connsiteY0" fmla="*/ 0 h 2651930"/>
              <a:gd name="connsiteX1" fmla="*/ 263 w 2321667"/>
              <a:gd name="connsiteY1" fmla="*/ 1693718 h 2651930"/>
              <a:gd name="connsiteX2" fmla="*/ 1174435 w 2321667"/>
              <a:gd name="connsiteY2" fmla="*/ 1683327 h 2651930"/>
              <a:gd name="connsiteX3" fmla="*/ 1039354 w 2321667"/>
              <a:gd name="connsiteY3" fmla="*/ 852054 h 2651930"/>
              <a:gd name="connsiteX4" fmla="*/ 1662808 w 2321667"/>
              <a:gd name="connsiteY4" fmla="*/ 810491 h 2651930"/>
              <a:gd name="connsiteX5" fmla="*/ 1382254 w 2321667"/>
              <a:gd name="connsiteY5" fmla="*/ 1558636 h 2651930"/>
              <a:gd name="connsiteX6" fmla="*/ 530199 w 2321667"/>
              <a:gd name="connsiteY6" fmla="*/ 2493818 h 2651930"/>
              <a:gd name="connsiteX7" fmla="*/ 1517335 w 2321667"/>
              <a:gd name="connsiteY7" fmla="*/ 2576945 h 2651930"/>
              <a:gd name="connsiteX8" fmla="*/ 1600463 w 2321667"/>
              <a:gd name="connsiteY8" fmla="*/ 1724891 h 2651930"/>
              <a:gd name="connsiteX9" fmla="*/ 1922581 w 2321667"/>
              <a:gd name="connsiteY9" fmla="*/ 1070263 h 2651930"/>
              <a:gd name="connsiteX10" fmla="*/ 2265481 w 2321667"/>
              <a:gd name="connsiteY10" fmla="*/ 1620982 h 2651930"/>
              <a:gd name="connsiteX11" fmla="*/ 2227381 w 2321667"/>
              <a:gd name="connsiteY11" fmla="*/ 1840922 h 2651930"/>
              <a:gd name="connsiteX0" fmla="*/ 1288735 w 2227381"/>
              <a:gd name="connsiteY0" fmla="*/ 0 h 2651930"/>
              <a:gd name="connsiteX1" fmla="*/ 263 w 2227381"/>
              <a:gd name="connsiteY1" fmla="*/ 1693718 h 2651930"/>
              <a:gd name="connsiteX2" fmla="*/ 1174435 w 2227381"/>
              <a:gd name="connsiteY2" fmla="*/ 1683327 h 2651930"/>
              <a:gd name="connsiteX3" fmla="*/ 1039354 w 2227381"/>
              <a:gd name="connsiteY3" fmla="*/ 852054 h 2651930"/>
              <a:gd name="connsiteX4" fmla="*/ 1662808 w 2227381"/>
              <a:gd name="connsiteY4" fmla="*/ 810491 h 2651930"/>
              <a:gd name="connsiteX5" fmla="*/ 1382254 w 2227381"/>
              <a:gd name="connsiteY5" fmla="*/ 1558636 h 2651930"/>
              <a:gd name="connsiteX6" fmla="*/ 530199 w 2227381"/>
              <a:gd name="connsiteY6" fmla="*/ 2493818 h 2651930"/>
              <a:gd name="connsiteX7" fmla="*/ 1517335 w 2227381"/>
              <a:gd name="connsiteY7" fmla="*/ 2576945 h 2651930"/>
              <a:gd name="connsiteX8" fmla="*/ 1600463 w 2227381"/>
              <a:gd name="connsiteY8" fmla="*/ 1724891 h 2651930"/>
              <a:gd name="connsiteX9" fmla="*/ 1922581 w 2227381"/>
              <a:gd name="connsiteY9" fmla="*/ 1070263 h 2651930"/>
              <a:gd name="connsiteX10" fmla="*/ 2227381 w 2227381"/>
              <a:gd name="connsiteY10" fmla="*/ 1840922 h 2651930"/>
              <a:gd name="connsiteX0" fmla="*/ 1288735 w 2373431"/>
              <a:gd name="connsiteY0" fmla="*/ 0 h 2651930"/>
              <a:gd name="connsiteX1" fmla="*/ 263 w 2373431"/>
              <a:gd name="connsiteY1" fmla="*/ 1693718 h 2651930"/>
              <a:gd name="connsiteX2" fmla="*/ 1174435 w 2373431"/>
              <a:gd name="connsiteY2" fmla="*/ 1683327 h 2651930"/>
              <a:gd name="connsiteX3" fmla="*/ 1039354 w 2373431"/>
              <a:gd name="connsiteY3" fmla="*/ 852054 h 2651930"/>
              <a:gd name="connsiteX4" fmla="*/ 1662808 w 2373431"/>
              <a:gd name="connsiteY4" fmla="*/ 810491 h 2651930"/>
              <a:gd name="connsiteX5" fmla="*/ 1382254 w 2373431"/>
              <a:gd name="connsiteY5" fmla="*/ 1558636 h 2651930"/>
              <a:gd name="connsiteX6" fmla="*/ 530199 w 2373431"/>
              <a:gd name="connsiteY6" fmla="*/ 2493818 h 2651930"/>
              <a:gd name="connsiteX7" fmla="*/ 1517335 w 2373431"/>
              <a:gd name="connsiteY7" fmla="*/ 2576945 h 2651930"/>
              <a:gd name="connsiteX8" fmla="*/ 1600463 w 2373431"/>
              <a:gd name="connsiteY8" fmla="*/ 1724891 h 2651930"/>
              <a:gd name="connsiteX9" fmla="*/ 1922581 w 2373431"/>
              <a:gd name="connsiteY9" fmla="*/ 1070263 h 2651930"/>
              <a:gd name="connsiteX10" fmla="*/ 2373431 w 2373431"/>
              <a:gd name="connsiteY10" fmla="*/ 1625022 h 2651930"/>
              <a:gd name="connsiteX0" fmla="*/ 1288735 w 2373431"/>
              <a:gd name="connsiteY0" fmla="*/ 0 h 2651930"/>
              <a:gd name="connsiteX1" fmla="*/ 263 w 2373431"/>
              <a:gd name="connsiteY1" fmla="*/ 1693718 h 2651930"/>
              <a:gd name="connsiteX2" fmla="*/ 1174435 w 2373431"/>
              <a:gd name="connsiteY2" fmla="*/ 1683327 h 2651930"/>
              <a:gd name="connsiteX3" fmla="*/ 1039354 w 2373431"/>
              <a:gd name="connsiteY3" fmla="*/ 852054 h 2651930"/>
              <a:gd name="connsiteX4" fmla="*/ 1662808 w 2373431"/>
              <a:gd name="connsiteY4" fmla="*/ 810491 h 2651930"/>
              <a:gd name="connsiteX5" fmla="*/ 1382254 w 2373431"/>
              <a:gd name="connsiteY5" fmla="*/ 1558636 h 2651930"/>
              <a:gd name="connsiteX6" fmla="*/ 530199 w 2373431"/>
              <a:gd name="connsiteY6" fmla="*/ 2493818 h 2651930"/>
              <a:gd name="connsiteX7" fmla="*/ 1517335 w 2373431"/>
              <a:gd name="connsiteY7" fmla="*/ 2576945 h 2651930"/>
              <a:gd name="connsiteX8" fmla="*/ 1600463 w 2373431"/>
              <a:gd name="connsiteY8" fmla="*/ 1724891 h 2651930"/>
              <a:gd name="connsiteX9" fmla="*/ 1922581 w 2373431"/>
              <a:gd name="connsiteY9" fmla="*/ 1070263 h 2651930"/>
              <a:gd name="connsiteX10" fmla="*/ 2373431 w 2373431"/>
              <a:gd name="connsiteY10" fmla="*/ 1625022 h 265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3431" h="2651930">
                <a:moveTo>
                  <a:pt x="1288735" y="0"/>
                </a:moveTo>
                <a:cubicBezTo>
                  <a:pt x="654024" y="706582"/>
                  <a:pt x="19313" y="1413164"/>
                  <a:pt x="263" y="1693718"/>
                </a:cubicBezTo>
                <a:cubicBezTo>
                  <a:pt x="-18787" y="1974272"/>
                  <a:pt x="1001253" y="1823604"/>
                  <a:pt x="1174435" y="1683327"/>
                </a:cubicBezTo>
                <a:cubicBezTo>
                  <a:pt x="1347617" y="1543050"/>
                  <a:pt x="957958" y="997527"/>
                  <a:pt x="1039354" y="852054"/>
                </a:cubicBezTo>
                <a:cubicBezTo>
                  <a:pt x="1120749" y="706581"/>
                  <a:pt x="1605658" y="692727"/>
                  <a:pt x="1662808" y="810491"/>
                </a:cubicBezTo>
                <a:cubicBezTo>
                  <a:pt x="1719958" y="928255"/>
                  <a:pt x="1571022" y="1278082"/>
                  <a:pt x="1382254" y="1558636"/>
                </a:cubicBezTo>
                <a:cubicBezTo>
                  <a:pt x="1193486" y="1839190"/>
                  <a:pt x="507686" y="2324100"/>
                  <a:pt x="530199" y="2493818"/>
                </a:cubicBezTo>
                <a:cubicBezTo>
                  <a:pt x="552712" y="2663536"/>
                  <a:pt x="1338958" y="2705099"/>
                  <a:pt x="1517335" y="2576945"/>
                </a:cubicBezTo>
                <a:cubicBezTo>
                  <a:pt x="1695712" y="2448791"/>
                  <a:pt x="1532922" y="1976005"/>
                  <a:pt x="1600463" y="1724891"/>
                </a:cubicBezTo>
                <a:cubicBezTo>
                  <a:pt x="1668004" y="1473777"/>
                  <a:pt x="1793753" y="1086908"/>
                  <a:pt x="1922581" y="1070263"/>
                </a:cubicBezTo>
                <a:cubicBezTo>
                  <a:pt x="2051409" y="1053618"/>
                  <a:pt x="2189281" y="1680368"/>
                  <a:pt x="2373431" y="1625022"/>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741" name="任意多边形 30740"/>
          <p:cNvSpPr/>
          <p:nvPr/>
        </p:nvSpPr>
        <p:spPr>
          <a:xfrm>
            <a:off x="1444319" y="2349500"/>
            <a:ext cx="955980" cy="1257300"/>
          </a:xfrm>
          <a:custGeom>
            <a:avLst/>
            <a:gdLst>
              <a:gd name="connsiteX0" fmla="*/ 909676 w 909676"/>
              <a:gd name="connsiteY0" fmla="*/ 0 h 1194975"/>
              <a:gd name="connsiteX1" fmla="*/ 77826 w 909676"/>
              <a:gd name="connsiteY1" fmla="*/ 901700 h 1194975"/>
              <a:gd name="connsiteX2" fmla="*/ 27026 w 909676"/>
              <a:gd name="connsiteY2" fmla="*/ 1174750 h 1194975"/>
              <a:gd name="connsiteX3" fmla="*/ 1626 w 909676"/>
              <a:gd name="connsiteY3" fmla="*/ 1174750 h 1194975"/>
              <a:gd name="connsiteX4" fmla="*/ 14326 w 909676"/>
              <a:gd name="connsiteY4" fmla="*/ 1174750 h 1194975"/>
              <a:gd name="connsiteX5" fmla="*/ 20676 w 909676"/>
              <a:gd name="connsiteY5" fmla="*/ 1149350 h 1194975"/>
              <a:gd name="connsiteX0" fmla="*/ 1136689 w 1136689"/>
              <a:gd name="connsiteY0" fmla="*/ 0 h 1397069"/>
              <a:gd name="connsiteX1" fmla="*/ 304839 w 1136689"/>
              <a:gd name="connsiteY1" fmla="*/ 901700 h 1397069"/>
              <a:gd name="connsiteX2" fmla="*/ 254039 w 1136689"/>
              <a:gd name="connsiteY2" fmla="*/ 1174750 h 1397069"/>
              <a:gd name="connsiteX3" fmla="*/ 228639 w 1136689"/>
              <a:gd name="connsiteY3" fmla="*/ 1174750 h 1397069"/>
              <a:gd name="connsiteX4" fmla="*/ 39 w 1136689"/>
              <a:gd name="connsiteY4" fmla="*/ 1397000 h 1397069"/>
              <a:gd name="connsiteX5" fmla="*/ 247689 w 1136689"/>
              <a:gd name="connsiteY5" fmla="*/ 1149350 h 1397069"/>
              <a:gd name="connsiteX0" fmla="*/ 909677 w 909677"/>
              <a:gd name="connsiteY0" fmla="*/ 0 h 1195949"/>
              <a:gd name="connsiteX1" fmla="*/ 77827 w 909677"/>
              <a:gd name="connsiteY1" fmla="*/ 901700 h 1195949"/>
              <a:gd name="connsiteX2" fmla="*/ 27027 w 909677"/>
              <a:gd name="connsiteY2" fmla="*/ 1174750 h 1195949"/>
              <a:gd name="connsiteX3" fmla="*/ 1627 w 909677"/>
              <a:gd name="connsiteY3" fmla="*/ 1174750 h 1195949"/>
              <a:gd name="connsiteX4" fmla="*/ 20677 w 909677"/>
              <a:gd name="connsiteY4" fmla="*/ 1149350 h 1195949"/>
              <a:gd name="connsiteX0" fmla="*/ 909677 w 909677"/>
              <a:gd name="connsiteY0" fmla="*/ 0 h 1195949"/>
              <a:gd name="connsiteX1" fmla="*/ 77827 w 909677"/>
              <a:gd name="connsiteY1" fmla="*/ 901700 h 1195949"/>
              <a:gd name="connsiteX2" fmla="*/ 27027 w 909677"/>
              <a:gd name="connsiteY2" fmla="*/ 1174750 h 1195949"/>
              <a:gd name="connsiteX3" fmla="*/ 1627 w 909677"/>
              <a:gd name="connsiteY3" fmla="*/ 1174750 h 1195949"/>
              <a:gd name="connsiteX0" fmla="*/ 909677 w 909677"/>
              <a:gd name="connsiteY0" fmla="*/ 0 h 1174750"/>
              <a:gd name="connsiteX1" fmla="*/ 77827 w 909677"/>
              <a:gd name="connsiteY1" fmla="*/ 901700 h 1174750"/>
              <a:gd name="connsiteX2" fmla="*/ 27027 w 909677"/>
              <a:gd name="connsiteY2" fmla="*/ 1174750 h 1174750"/>
              <a:gd name="connsiteX0" fmla="*/ 886915 w 886915"/>
              <a:gd name="connsiteY0" fmla="*/ 0 h 1257300"/>
              <a:gd name="connsiteX1" fmla="*/ 55065 w 886915"/>
              <a:gd name="connsiteY1" fmla="*/ 901700 h 1257300"/>
              <a:gd name="connsiteX2" fmla="*/ 67765 w 886915"/>
              <a:gd name="connsiteY2" fmla="*/ 1257300 h 1257300"/>
              <a:gd name="connsiteX0" fmla="*/ 955980 w 955980"/>
              <a:gd name="connsiteY0" fmla="*/ 0 h 1257300"/>
              <a:gd name="connsiteX1" fmla="*/ 41580 w 955980"/>
              <a:gd name="connsiteY1" fmla="*/ 1047750 h 1257300"/>
              <a:gd name="connsiteX2" fmla="*/ 136830 w 955980"/>
              <a:gd name="connsiteY2" fmla="*/ 1257300 h 1257300"/>
            </a:gdLst>
            <a:ahLst/>
            <a:cxnLst>
              <a:cxn ang="0">
                <a:pos x="connsiteX0" y="connsiteY0"/>
              </a:cxn>
              <a:cxn ang="0">
                <a:pos x="connsiteX1" y="connsiteY1"/>
              </a:cxn>
              <a:cxn ang="0">
                <a:pos x="connsiteX2" y="connsiteY2"/>
              </a:cxn>
            </a:cxnLst>
            <a:rect l="l" t="t" r="r" b="b"/>
            <a:pathLst>
              <a:path w="955980" h="1257300">
                <a:moveTo>
                  <a:pt x="955980" y="0"/>
                </a:moveTo>
                <a:cubicBezTo>
                  <a:pt x="613609" y="352954"/>
                  <a:pt x="178105" y="838200"/>
                  <a:pt x="41580" y="1047750"/>
                </a:cubicBezTo>
                <a:cubicBezTo>
                  <a:pt x="-94945" y="1257300"/>
                  <a:pt x="149530" y="1211792"/>
                  <a:pt x="136830" y="1257300"/>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747" name="任意多边形 30746"/>
          <p:cNvSpPr/>
          <p:nvPr/>
        </p:nvSpPr>
        <p:spPr>
          <a:xfrm>
            <a:off x="812464" y="3628302"/>
            <a:ext cx="1873586" cy="1142716"/>
          </a:xfrm>
          <a:custGeom>
            <a:avLst/>
            <a:gdLst>
              <a:gd name="connsiteX0" fmla="*/ 686136 w 1873586"/>
              <a:gd name="connsiteY0" fmla="*/ 61048 h 1142716"/>
              <a:gd name="connsiteX1" fmla="*/ 336 w 1873586"/>
              <a:gd name="connsiteY1" fmla="*/ 899248 h 1142716"/>
              <a:gd name="connsiteX2" fmla="*/ 762336 w 1873586"/>
              <a:gd name="connsiteY2" fmla="*/ 911948 h 1142716"/>
              <a:gd name="connsiteX3" fmla="*/ 768686 w 1873586"/>
              <a:gd name="connsiteY3" fmla="*/ 86448 h 1142716"/>
              <a:gd name="connsiteX4" fmla="*/ 1067136 w 1873586"/>
              <a:gd name="connsiteY4" fmla="*/ 67398 h 1142716"/>
              <a:gd name="connsiteX5" fmla="*/ 863936 w 1873586"/>
              <a:gd name="connsiteY5" fmla="*/ 461098 h 1142716"/>
              <a:gd name="connsiteX6" fmla="*/ 1098886 w 1873586"/>
              <a:gd name="connsiteY6" fmla="*/ 448398 h 1142716"/>
              <a:gd name="connsiteX7" fmla="*/ 1124286 w 1873586"/>
              <a:gd name="connsiteY7" fmla="*/ 149948 h 1142716"/>
              <a:gd name="connsiteX8" fmla="*/ 1333836 w 1873586"/>
              <a:gd name="connsiteY8" fmla="*/ 86448 h 1142716"/>
              <a:gd name="connsiteX9" fmla="*/ 870286 w 1873586"/>
              <a:gd name="connsiteY9" fmla="*/ 1032598 h 1142716"/>
              <a:gd name="connsiteX10" fmla="*/ 1549736 w 1873586"/>
              <a:gd name="connsiteY10" fmla="*/ 1026248 h 1142716"/>
              <a:gd name="connsiteX11" fmla="*/ 1492586 w 1873586"/>
              <a:gd name="connsiteY11" fmla="*/ 162648 h 1142716"/>
              <a:gd name="connsiteX12" fmla="*/ 1689436 w 1873586"/>
              <a:gd name="connsiteY12" fmla="*/ 149948 h 1142716"/>
              <a:gd name="connsiteX13" fmla="*/ 1594186 w 1873586"/>
              <a:gd name="connsiteY13" fmla="*/ 461098 h 1142716"/>
              <a:gd name="connsiteX14" fmla="*/ 1740236 w 1873586"/>
              <a:gd name="connsiteY14" fmla="*/ 448398 h 1142716"/>
              <a:gd name="connsiteX15" fmla="*/ 1746586 w 1873586"/>
              <a:gd name="connsiteY15" fmla="*/ 207098 h 1142716"/>
              <a:gd name="connsiteX16" fmla="*/ 1873586 w 1873586"/>
              <a:gd name="connsiteY16" fmla="*/ 73748 h 1142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73586" h="1142716">
                <a:moveTo>
                  <a:pt x="686136" y="61048"/>
                </a:moveTo>
                <a:cubicBezTo>
                  <a:pt x="336886" y="409239"/>
                  <a:pt x="-12364" y="757431"/>
                  <a:pt x="336" y="899248"/>
                </a:cubicBezTo>
                <a:cubicBezTo>
                  <a:pt x="13036" y="1041065"/>
                  <a:pt x="634278" y="1047415"/>
                  <a:pt x="762336" y="911948"/>
                </a:cubicBezTo>
                <a:cubicBezTo>
                  <a:pt x="890394" y="776481"/>
                  <a:pt x="717886" y="227206"/>
                  <a:pt x="768686" y="86448"/>
                </a:cubicBezTo>
                <a:cubicBezTo>
                  <a:pt x="819486" y="-54310"/>
                  <a:pt x="1051261" y="4956"/>
                  <a:pt x="1067136" y="67398"/>
                </a:cubicBezTo>
                <a:cubicBezTo>
                  <a:pt x="1083011" y="129840"/>
                  <a:pt x="858644" y="397598"/>
                  <a:pt x="863936" y="461098"/>
                </a:cubicBezTo>
                <a:cubicBezTo>
                  <a:pt x="869228" y="524598"/>
                  <a:pt x="1055494" y="500256"/>
                  <a:pt x="1098886" y="448398"/>
                </a:cubicBezTo>
                <a:cubicBezTo>
                  <a:pt x="1142278" y="396540"/>
                  <a:pt x="1085128" y="210273"/>
                  <a:pt x="1124286" y="149948"/>
                </a:cubicBezTo>
                <a:cubicBezTo>
                  <a:pt x="1163444" y="89623"/>
                  <a:pt x="1376169" y="-60660"/>
                  <a:pt x="1333836" y="86448"/>
                </a:cubicBezTo>
                <a:cubicBezTo>
                  <a:pt x="1291503" y="233556"/>
                  <a:pt x="834303" y="875965"/>
                  <a:pt x="870286" y="1032598"/>
                </a:cubicBezTo>
                <a:cubicBezTo>
                  <a:pt x="906269" y="1189231"/>
                  <a:pt x="1446019" y="1171240"/>
                  <a:pt x="1549736" y="1026248"/>
                </a:cubicBezTo>
                <a:cubicBezTo>
                  <a:pt x="1653453" y="881256"/>
                  <a:pt x="1469303" y="308698"/>
                  <a:pt x="1492586" y="162648"/>
                </a:cubicBezTo>
                <a:cubicBezTo>
                  <a:pt x="1515869" y="16598"/>
                  <a:pt x="1672503" y="100206"/>
                  <a:pt x="1689436" y="149948"/>
                </a:cubicBezTo>
                <a:cubicBezTo>
                  <a:pt x="1706369" y="199690"/>
                  <a:pt x="1585719" y="411356"/>
                  <a:pt x="1594186" y="461098"/>
                </a:cubicBezTo>
                <a:cubicBezTo>
                  <a:pt x="1602653" y="510840"/>
                  <a:pt x="1714836" y="490731"/>
                  <a:pt x="1740236" y="448398"/>
                </a:cubicBezTo>
                <a:cubicBezTo>
                  <a:pt x="1765636" y="406065"/>
                  <a:pt x="1724361" y="269540"/>
                  <a:pt x="1746586" y="207098"/>
                </a:cubicBezTo>
                <a:cubicBezTo>
                  <a:pt x="1768811" y="144656"/>
                  <a:pt x="1821198" y="109202"/>
                  <a:pt x="1873586" y="73748"/>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748" name="任意多边形 30747"/>
          <p:cNvSpPr/>
          <p:nvPr/>
        </p:nvSpPr>
        <p:spPr>
          <a:xfrm>
            <a:off x="2479889" y="2343150"/>
            <a:ext cx="1433361" cy="2444835"/>
          </a:xfrm>
          <a:custGeom>
            <a:avLst/>
            <a:gdLst>
              <a:gd name="connsiteX0" fmla="*/ 244261 w 1433361"/>
              <a:gd name="connsiteY0" fmla="*/ 1409700 h 2444835"/>
              <a:gd name="connsiteX1" fmla="*/ 15661 w 1433361"/>
              <a:gd name="connsiteY1" fmla="*/ 2343150 h 2444835"/>
              <a:gd name="connsiteX2" fmla="*/ 631611 w 1433361"/>
              <a:gd name="connsiteY2" fmla="*/ 2305050 h 2444835"/>
              <a:gd name="connsiteX3" fmla="*/ 403011 w 1433361"/>
              <a:gd name="connsiteY3" fmla="*/ 1435100 h 2444835"/>
              <a:gd name="connsiteX4" fmla="*/ 568111 w 1433361"/>
              <a:gd name="connsiteY4" fmla="*/ 1403350 h 2444835"/>
              <a:gd name="connsiteX5" fmla="*/ 568111 w 1433361"/>
              <a:gd name="connsiteY5" fmla="*/ 1790700 h 2444835"/>
              <a:gd name="connsiteX6" fmla="*/ 796711 w 1433361"/>
              <a:gd name="connsiteY6" fmla="*/ 1765300 h 2444835"/>
              <a:gd name="connsiteX7" fmla="*/ 644311 w 1433361"/>
              <a:gd name="connsiteY7" fmla="*/ 1422400 h 2444835"/>
              <a:gd name="connsiteX8" fmla="*/ 866561 w 1433361"/>
              <a:gd name="connsiteY8" fmla="*/ 1422400 h 2444835"/>
              <a:gd name="connsiteX9" fmla="*/ 771311 w 1433361"/>
              <a:gd name="connsiteY9" fmla="*/ 2317750 h 2444835"/>
              <a:gd name="connsiteX10" fmla="*/ 1431711 w 1433361"/>
              <a:gd name="connsiteY10" fmla="*/ 2324100 h 2444835"/>
              <a:gd name="connsiteX11" fmla="*/ 961811 w 1433361"/>
              <a:gd name="connsiteY11" fmla="*/ 1244600 h 2444835"/>
              <a:gd name="connsiteX12" fmla="*/ 1038011 w 1433361"/>
              <a:gd name="connsiteY12" fmla="*/ 1003300 h 2444835"/>
              <a:gd name="connsiteX13" fmla="*/ 149011 w 1433361"/>
              <a:gd name="connsiteY13" fmla="*/ 0 h 2444835"/>
              <a:gd name="connsiteX14" fmla="*/ 149011 w 1433361"/>
              <a:gd name="connsiteY14" fmla="*/ 0 h 244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3361" h="2444835">
                <a:moveTo>
                  <a:pt x="244261" y="1409700"/>
                </a:moveTo>
                <a:cubicBezTo>
                  <a:pt x="97682" y="1801812"/>
                  <a:pt x="-48897" y="2193925"/>
                  <a:pt x="15661" y="2343150"/>
                </a:cubicBezTo>
                <a:cubicBezTo>
                  <a:pt x="80219" y="2492375"/>
                  <a:pt x="567053" y="2456392"/>
                  <a:pt x="631611" y="2305050"/>
                </a:cubicBezTo>
                <a:cubicBezTo>
                  <a:pt x="696169" y="2153708"/>
                  <a:pt x="413594" y="1585383"/>
                  <a:pt x="403011" y="1435100"/>
                </a:cubicBezTo>
                <a:cubicBezTo>
                  <a:pt x="392428" y="1284817"/>
                  <a:pt x="540594" y="1344083"/>
                  <a:pt x="568111" y="1403350"/>
                </a:cubicBezTo>
                <a:cubicBezTo>
                  <a:pt x="595628" y="1462617"/>
                  <a:pt x="530011" y="1730375"/>
                  <a:pt x="568111" y="1790700"/>
                </a:cubicBezTo>
                <a:cubicBezTo>
                  <a:pt x="606211" y="1851025"/>
                  <a:pt x="784011" y="1826683"/>
                  <a:pt x="796711" y="1765300"/>
                </a:cubicBezTo>
                <a:cubicBezTo>
                  <a:pt x="809411" y="1703917"/>
                  <a:pt x="632669" y="1479550"/>
                  <a:pt x="644311" y="1422400"/>
                </a:cubicBezTo>
                <a:cubicBezTo>
                  <a:pt x="655953" y="1365250"/>
                  <a:pt x="845394" y="1273175"/>
                  <a:pt x="866561" y="1422400"/>
                </a:cubicBezTo>
                <a:cubicBezTo>
                  <a:pt x="887728" y="1571625"/>
                  <a:pt x="677119" y="2167467"/>
                  <a:pt x="771311" y="2317750"/>
                </a:cubicBezTo>
                <a:cubicBezTo>
                  <a:pt x="865503" y="2468033"/>
                  <a:pt x="1399961" y="2502958"/>
                  <a:pt x="1431711" y="2324100"/>
                </a:cubicBezTo>
                <a:cubicBezTo>
                  <a:pt x="1463461" y="2145242"/>
                  <a:pt x="1027428" y="1464733"/>
                  <a:pt x="961811" y="1244600"/>
                </a:cubicBezTo>
                <a:cubicBezTo>
                  <a:pt x="896194" y="1024467"/>
                  <a:pt x="1173478" y="1210733"/>
                  <a:pt x="1038011" y="1003300"/>
                </a:cubicBezTo>
                <a:cubicBezTo>
                  <a:pt x="902544" y="795867"/>
                  <a:pt x="149011" y="0"/>
                  <a:pt x="149011" y="0"/>
                </a:cubicBezTo>
                <a:lnTo>
                  <a:pt x="149011" y="0"/>
                </a:ln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84726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animBg="1"/>
      <p:bldP spid="30741" grpId="0" animBg="1"/>
      <p:bldP spid="30747" grpId="0" animBg="1"/>
      <p:bldP spid="307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4744" y="3324525"/>
            <a:ext cx="1285884" cy="461665"/>
          </a:xfrm>
          <a:prstGeom prst="rect">
            <a:avLst/>
          </a:prstGeom>
          <a:noFill/>
        </p:spPr>
        <p:txBody>
          <a:bodyPr wrap="square" rtlCol="0">
            <a:spAutoFit/>
          </a:bodyPr>
          <a:lstStyle/>
          <a:p>
            <a:r>
              <a:rPr lang="en-US" altLang="zh-CN" dirty="0"/>
              <a:t>S</a:t>
            </a:r>
            <a:endParaRPr lang="zh-CN" altLang="en-US" dirty="0"/>
          </a:p>
        </p:txBody>
      </p:sp>
      <p:cxnSp>
        <p:nvCxnSpPr>
          <p:cNvPr id="3" name="直接连接符 2"/>
          <p:cNvCxnSpPr>
            <a:stCxn id="2" idx="2"/>
            <a:endCxn id="4" idx="0"/>
          </p:cNvCxnSpPr>
          <p:nvPr/>
        </p:nvCxnSpPr>
        <p:spPr bwMode="auto">
          <a:xfrm rot="5400000">
            <a:off x="2391801" y="2501647"/>
            <a:ext cx="681343" cy="32504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4" name="TextBox 3"/>
          <p:cNvSpPr txBox="1"/>
          <p:nvPr/>
        </p:nvSpPr>
        <p:spPr>
          <a:xfrm>
            <a:off x="642910" y="4467533"/>
            <a:ext cx="928694" cy="461665"/>
          </a:xfrm>
          <a:prstGeom prst="rect">
            <a:avLst/>
          </a:prstGeom>
          <a:noFill/>
        </p:spPr>
        <p:txBody>
          <a:bodyPr wrap="square" rtlCol="0">
            <a:noAutofit/>
          </a:bodyPr>
          <a:lstStyle/>
          <a:p>
            <a:r>
              <a:rPr lang="en-US" altLang="zh-CN" dirty="0"/>
              <a:t>A</a:t>
            </a:r>
            <a:endParaRPr lang="zh-CN" altLang="en-US" dirty="0"/>
          </a:p>
        </p:txBody>
      </p:sp>
      <p:cxnSp>
        <p:nvCxnSpPr>
          <p:cNvPr id="5" name="直接连接符 4"/>
          <p:cNvCxnSpPr/>
          <p:nvPr/>
        </p:nvCxnSpPr>
        <p:spPr bwMode="auto">
          <a:xfrm rot="5400000">
            <a:off x="500034" y="4896161"/>
            <a:ext cx="500066" cy="50006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6" name="TextBox 5"/>
          <p:cNvSpPr txBox="1"/>
          <p:nvPr/>
        </p:nvSpPr>
        <p:spPr>
          <a:xfrm>
            <a:off x="71406" y="5396227"/>
            <a:ext cx="928694" cy="461665"/>
          </a:xfrm>
          <a:prstGeom prst="rect">
            <a:avLst/>
          </a:prstGeom>
          <a:noFill/>
        </p:spPr>
        <p:txBody>
          <a:bodyPr wrap="square" rtlCol="0">
            <a:noAutofit/>
          </a:bodyPr>
          <a:lstStyle/>
          <a:p>
            <a:r>
              <a:rPr lang="en-US" altLang="zh-CN" dirty="0"/>
              <a:t>A</a:t>
            </a:r>
            <a:endParaRPr lang="zh-CN" altLang="en-US" dirty="0"/>
          </a:p>
        </p:txBody>
      </p:sp>
      <p:cxnSp>
        <p:nvCxnSpPr>
          <p:cNvPr id="7" name="直接连接符 6"/>
          <p:cNvCxnSpPr/>
          <p:nvPr/>
        </p:nvCxnSpPr>
        <p:spPr bwMode="auto">
          <a:xfrm>
            <a:off x="1142976" y="4929198"/>
            <a:ext cx="928694" cy="50006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8" name="TextBox 7"/>
          <p:cNvSpPr txBox="1"/>
          <p:nvPr/>
        </p:nvSpPr>
        <p:spPr>
          <a:xfrm>
            <a:off x="1785918" y="5357826"/>
            <a:ext cx="500066" cy="461665"/>
          </a:xfrm>
          <a:prstGeom prst="rect">
            <a:avLst/>
          </a:prstGeom>
          <a:noFill/>
        </p:spPr>
        <p:txBody>
          <a:bodyPr wrap="square" rtlCol="0">
            <a:noAutofit/>
          </a:bodyPr>
          <a:lstStyle/>
          <a:p>
            <a:r>
              <a:rPr lang="en-US" altLang="zh-CN" dirty="0"/>
              <a:t>a</a:t>
            </a:r>
            <a:endParaRPr lang="zh-CN" altLang="en-US" dirty="0"/>
          </a:p>
        </p:txBody>
      </p:sp>
      <p:sp>
        <p:nvSpPr>
          <p:cNvPr id="9" name="TextBox 8"/>
          <p:cNvSpPr txBox="1"/>
          <p:nvPr/>
        </p:nvSpPr>
        <p:spPr>
          <a:xfrm>
            <a:off x="214282" y="6253483"/>
            <a:ext cx="357190" cy="461665"/>
          </a:xfrm>
          <a:prstGeom prst="rect">
            <a:avLst/>
          </a:prstGeom>
          <a:noFill/>
        </p:spPr>
        <p:txBody>
          <a:bodyPr wrap="square" rtlCol="0">
            <a:spAutoFit/>
          </a:bodyPr>
          <a:lstStyle/>
          <a:p>
            <a:r>
              <a:rPr lang="en-US" altLang="zh-CN" dirty="0"/>
              <a:t>a</a:t>
            </a:r>
            <a:endParaRPr lang="zh-CN" altLang="en-US" dirty="0"/>
          </a:p>
        </p:txBody>
      </p:sp>
      <p:cxnSp>
        <p:nvCxnSpPr>
          <p:cNvPr id="10" name="直接连接符 9"/>
          <p:cNvCxnSpPr>
            <a:stCxn id="6" idx="2"/>
            <a:endCxn id="9" idx="0"/>
          </p:cNvCxnSpPr>
          <p:nvPr/>
        </p:nvCxnSpPr>
        <p:spPr bwMode="auto">
          <a:xfrm rot="5400000">
            <a:off x="266520" y="5984249"/>
            <a:ext cx="395591" cy="14287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1" name="TextBox 10"/>
          <p:cNvSpPr txBox="1"/>
          <p:nvPr/>
        </p:nvSpPr>
        <p:spPr>
          <a:xfrm>
            <a:off x="3929058" y="4500570"/>
            <a:ext cx="928694" cy="461665"/>
          </a:xfrm>
          <a:prstGeom prst="rect">
            <a:avLst/>
          </a:prstGeom>
          <a:noFill/>
        </p:spPr>
        <p:txBody>
          <a:bodyPr wrap="square" rtlCol="0">
            <a:noAutofit/>
          </a:bodyPr>
          <a:lstStyle/>
          <a:p>
            <a:r>
              <a:rPr lang="en-US" altLang="zh-CN" dirty="0"/>
              <a:t>B</a:t>
            </a:r>
            <a:endParaRPr lang="zh-CN" altLang="en-US" dirty="0"/>
          </a:p>
        </p:txBody>
      </p:sp>
      <p:cxnSp>
        <p:nvCxnSpPr>
          <p:cNvPr id="12" name="直接连接符 11"/>
          <p:cNvCxnSpPr>
            <a:stCxn id="11" idx="2"/>
            <a:endCxn id="13" idx="0"/>
          </p:cNvCxnSpPr>
          <p:nvPr/>
        </p:nvCxnSpPr>
        <p:spPr bwMode="auto">
          <a:xfrm rot="5400000">
            <a:off x="3658484" y="4732744"/>
            <a:ext cx="505430" cy="96441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 name="TextBox 12"/>
          <p:cNvSpPr txBox="1"/>
          <p:nvPr/>
        </p:nvSpPr>
        <p:spPr>
          <a:xfrm>
            <a:off x="3214678" y="5467665"/>
            <a:ext cx="428628" cy="461665"/>
          </a:xfrm>
          <a:prstGeom prst="rect">
            <a:avLst/>
          </a:prstGeom>
          <a:noFill/>
        </p:spPr>
        <p:txBody>
          <a:bodyPr wrap="square" rtlCol="0">
            <a:noAutofit/>
          </a:bodyPr>
          <a:lstStyle/>
          <a:p>
            <a:r>
              <a:rPr lang="en-US" altLang="zh-CN" dirty="0"/>
              <a:t>B</a:t>
            </a:r>
            <a:endParaRPr lang="zh-CN" altLang="en-US" dirty="0"/>
          </a:p>
        </p:txBody>
      </p:sp>
      <p:cxnSp>
        <p:nvCxnSpPr>
          <p:cNvPr id="14" name="直接连接符 13"/>
          <p:cNvCxnSpPr>
            <a:stCxn id="11" idx="2"/>
            <a:endCxn id="15" idx="0"/>
          </p:cNvCxnSpPr>
          <p:nvPr/>
        </p:nvCxnSpPr>
        <p:spPr bwMode="auto">
          <a:xfrm rot="16200000" flipH="1">
            <a:off x="4642097" y="4713542"/>
            <a:ext cx="395591" cy="89297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5" name="TextBox 14"/>
          <p:cNvSpPr txBox="1"/>
          <p:nvPr/>
        </p:nvSpPr>
        <p:spPr>
          <a:xfrm>
            <a:off x="5143504" y="5357826"/>
            <a:ext cx="285752" cy="461665"/>
          </a:xfrm>
          <a:prstGeom prst="rect">
            <a:avLst/>
          </a:prstGeom>
          <a:noFill/>
        </p:spPr>
        <p:txBody>
          <a:bodyPr wrap="square" rtlCol="0">
            <a:noAutofit/>
          </a:bodyPr>
          <a:lstStyle/>
          <a:p>
            <a:r>
              <a:rPr lang="en-US" altLang="zh-CN" dirty="0"/>
              <a:t>b</a:t>
            </a:r>
            <a:endParaRPr lang="zh-CN" altLang="en-US" dirty="0"/>
          </a:p>
        </p:txBody>
      </p:sp>
      <p:sp>
        <p:nvSpPr>
          <p:cNvPr id="16" name="TextBox 15"/>
          <p:cNvSpPr txBox="1"/>
          <p:nvPr/>
        </p:nvSpPr>
        <p:spPr>
          <a:xfrm>
            <a:off x="3000364" y="6253483"/>
            <a:ext cx="214314" cy="461665"/>
          </a:xfrm>
          <a:prstGeom prst="rect">
            <a:avLst/>
          </a:prstGeom>
          <a:noFill/>
        </p:spPr>
        <p:txBody>
          <a:bodyPr wrap="square" rtlCol="0">
            <a:spAutoFit/>
          </a:bodyPr>
          <a:lstStyle/>
          <a:p>
            <a:r>
              <a:rPr lang="en-US" altLang="zh-CN" dirty="0"/>
              <a:t>b</a:t>
            </a:r>
            <a:endParaRPr lang="zh-CN" altLang="en-US" dirty="0"/>
          </a:p>
        </p:txBody>
      </p:sp>
      <p:cxnSp>
        <p:nvCxnSpPr>
          <p:cNvPr id="17" name="直接连接符 16"/>
          <p:cNvCxnSpPr>
            <a:stCxn id="13" idx="2"/>
            <a:endCxn id="16" idx="0"/>
          </p:cNvCxnSpPr>
          <p:nvPr/>
        </p:nvCxnSpPr>
        <p:spPr bwMode="auto">
          <a:xfrm rot="5400000">
            <a:off x="3106181" y="5930671"/>
            <a:ext cx="324153" cy="321471"/>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8" name="TextBox 17"/>
          <p:cNvSpPr txBox="1"/>
          <p:nvPr/>
        </p:nvSpPr>
        <p:spPr>
          <a:xfrm>
            <a:off x="6786578" y="4324657"/>
            <a:ext cx="428628" cy="461665"/>
          </a:xfrm>
          <a:prstGeom prst="rect">
            <a:avLst/>
          </a:prstGeom>
          <a:noFill/>
        </p:spPr>
        <p:txBody>
          <a:bodyPr wrap="square" rtlCol="0">
            <a:noAutofit/>
          </a:bodyPr>
          <a:lstStyle/>
          <a:p>
            <a:r>
              <a:rPr lang="en-US" altLang="zh-CN" dirty="0"/>
              <a:t>C</a:t>
            </a:r>
            <a:endParaRPr lang="zh-CN" altLang="en-US" dirty="0"/>
          </a:p>
        </p:txBody>
      </p:sp>
      <p:cxnSp>
        <p:nvCxnSpPr>
          <p:cNvPr id="19" name="直接连接符 18"/>
          <p:cNvCxnSpPr>
            <a:stCxn id="18" idx="2"/>
            <a:endCxn id="20" idx="0"/>
          </p:cNvCxnSpPr>
          <p:nvPr/>
        </p:nvCxnSpPr>
        <p:spPr bwMode="auto">
          <a:xfrm rot="5400000">
            <a:off x="6447248" y="4875620"/>
            <a:ext cx="642942" cy="46434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0" name="TextBox 19"/>
          <p:cNvSpPr txBox="1"/>
          <p:nvPr/>
        </p:nvSpPr>
        <p:spPr>
          <a:xfrm>
            <a:off x="6357950" y="5429264"/>
            <a:ext cx="357190" cy="461665"/>
          </a:xfrm>
          <a:prstGeom prst="rect">
            <a:avLst/>
          </a:prstGeom>
          <a:noFill/>
        </p:spPr>
        <p:txBody>
          <a:bodyPr wrap="square" rtlCol="0">
            <a:noAutofit/>
          </a:bodyPr>
          <a:lstStyle/>
          <a:p>
            <a:r>
              <a:rPr lang="en-US" altLang="zh-CN" dirty="0"/>
              <a:t>C</a:t>
            </a:r>
            <a:endParaRPr lang="zh-CN" altLang="en-US" dirty="0"/>
          </a:p>
        </p:txBody>
      </p:sp>
      <p:cxnSp>
        <p:nvCxnSpPr>
          <p:cNvPr id="21" name="直接连接符 20"/>
          <p:cNvCxnSpPr>
            <a:stCxn id="18" idx="2"/>
            <a:endCxn id="22" idx="0"/>
          </p:cNvCxnSpPr>
          <p:nvPr/>
        </p:nvCxnSpPr>
        <p:spPr bwMode="auto">
          <a:xfrm rot="16200000" flipH="1">
            <a:off x="7499617" y="4287596"/>
            <a:ext cx="609905" cy="160735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2" name="TextBox 21"/>
          <p:cNvSpPr txBox="1"/>
          <p:nvPr/>
        </p:nvSpPr>
        <p:spPr>
          <a:xfrm>
            <a:off x="8429652" y="5396227"/>
            <a:ext cx="357190" cy="461665"/>
          </a:xfrm>
          <a:prstGeom prst="rect">
            <a:avLst/>
          </a:prstGeom>
          <a:noFill/>
        </p:spPr>
        <p:txBody>
          <a:bodyPr wrap="square" rtlCol="0">
            <a:noAutofit/>
          </a:bodyPr>
          <a:lstStyle/>
          <a:p>
            <a:r>
              <a:rPr lang="en-US" altLang="zh-CN" dirty="0"/>
              <a:t>c</a:t>
            </a:r>
            <a:endParaRPr lang="zh-CN" altLang="en-US" dirty="0"/>
          </a:p>
        </p:txBody>
      </p:sp>
      <p:sp>
        <p:nvSpPr>
          <p:cNvPr id="23" name="TextBox 22"/>
          <p:cNvSpPr txBox="1"/>
          <p:nvPr/>
        </p:nvSpPr>
        <p:spPr>
          <a:xfrm>
            <a:off x="6215074" y="6215082"/>
            <a:ext cx="285752" cy="461665"/>
          </a:xfrm>
          <a:prstGeom prst="rect">
            <a:avLst/>
          </a:prstGeom>
          <a:noFill/>
        </p:spPr>
        <p:txBody>
          <a:bodyPr wrap="square" rtlCol="0">
            <a:spAutoFit/>
          </a:bodyPr>
          <a:lstStyle/>
          <a:p>
            <a:r>
              <a:rPr lang="en-US" altLang="zh-CN" dirty="0"/>
              <a:t>c</a:t>
            </a:r>
            <a:endParaRPr lang="zh-CN" altLang="en-US" dirty="0"/>
          </a:p>
        </p:txBody>
      </p:sp>
      <p:cxnSp>
        <p:nvCxnSpPr>
          <p:cNvPr id="24" name="直接连接符 23"/>
          <p:cNvCxnSpPr>
            <a:stCxn id="20" idx="2"/>
            <a:endCxn id="23" idx="0"/>
          </p:cNvCxnSpPr>
          <p:nvPr/>
        </p:nvCxnSpPr>
        <p:spPr bwMode="auto">
          <a:xfrm rot="5400000">
            <a:off x="6285172" y="5963708"/>
            <a:ext cx="324153" cy="178595"/>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25" name="直接连接符 24"/>
          <p:cNvCxnSpPr>
            <a:stCxn id="2" idx="2"/>
            <a:endCxn id="11" idx="0"/>
          </p:cNvCxnSpPr>
          <p:nvPr/>
        </p:nvCxnSpPr>
        <p:spPr bwMode="auto">
          <a:xfrm rot="16200000" flipH="1">
            <a:off x="4018355" y="4125520"/>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26" name="直接连接符 25"/>
          <p:cNvCxnSpPr>
            <a:stCxn id="2" idx="2"/>
            <a:endCxn id="18" idx="0"/>
          </p:cNvCxnSpPr>
          <p:nvPr/>
        </p:nvCxnSpPr>
        <p:spPr bwMode="auto">
          <a:xfrm rot="16200000" flipH="1">
            <a:off x="5410056" y="2733820"/>
            <a:ext cx="538467" cy="264320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9" name="TextBox 28"/>
          <p:cNvSpPr txBox="1"/>
          <p:nvPr/>
        </p:nvSpPr>
        <p:spPr>
          <a:xfrm>
            <a:off x="3357554" y="5643578"/>
            <a:ext cx="1357322" cy="461665"/>
          </a:xfrm>
          <a:prstGeom prst="rect">
            <a:avLst/>
          </a:prstGeom>
          <a:noFill/>
        </p:spPr>
        <p:txBody>
          <a:bodyPr wrap="square" rtlCol="0">
            <a:noAutofit/>
          </a:bodyPr>
          <a:lstStyle/>
          <a:p>
            <a:r>
              <a:rPr lang="en-US" altLang="zh-CN" dirty="0"/>
              <a:t>.num=1</a:t>
            </a:r>
            <a:endParaRPr lang="zh-CN" altLang="en-US" dirty="0"/>
          </a:p>
        </p:txBody>
      </p:sp>
      <p:sp>
        <p:nvSpPr>
          <p:cNvPr id="30" name="TextBox 29"/>
          <p:cNvSpPr txBox="1"/>
          <p:nvPr/>
        </p:nvSpPr>
        <p:spPr>
          <a:xfrm>
            <a:off x="3428992" y="5357826"/>
            <a:ext cx="1714512" cy="461665"/>
          </a:xfrm>
          <a:prstGeom prst="rect">
            <a:avLst/>
          </a:prstGeom>
          <a:noFill/>
        </p:spPr>
        <p:txBody>
          <a:bodyPr wrap="square" rtlCol="0">
            <a:noAutofit/>
          </a:bodyPr>
          <a:lstStyle/>
          <a:p>
            <a:r>
              <a:rPr lang="en-US" altLang="zh-CN" dirty="0"/>
              <a:t>.</a:t>
            </a:r>
            <a:r>
              <a:rPr lang="en-US" altLang="zh-CN" dirty="0" err="1"/>
              <a:t>in_num</a:t>
            </a:r>
            <a:r>
              <a:rPr lang="en-US" altLang="zh-CN" dirty="0"/>
              <a:t>=2</a:t>
            </a:r>
            <a:endParaRPr lang="zh-CN" altLang="en-US" dirty="0"/>
          </a:p>
        </p:txBody>
      </p:sp>
      <p:sp>
        <p:nvSpPr>
          <p:cNvPr id="31" name="TextBox 30"/>
          <p:cNvSpPr txBox="1"/>
          <p:nvPr/>
        </p:nvSpPr>
        <p:spPr>
          <a:xfrm>
            <a:off x="4357686" y="4572008"/>
            <a:ext cx="1285884" cy="461665"/>
          </a:xfrm>
          <a:prstGeom prst="rect">
            <a:avLst/>
          </a:prstGeom>
          <a:noFill/>
        </p:spPr>
        <p:txBody>
          <a:bodyPr wrap="square" rtlCol="0">
            <a:noAutofit/>
          </a:bodyPr>
          <a:lstStyle/>
          <a:p>
            <a:r>
              <a:rPr lang="en-US" altLang="zh-CN" dirty="0"/>
              <a:t>.num=0 </a:t>
            </a:r>
            <a:endParaRPr lang="zh-CN" altLang="en-US" dirty="0"/>
          </a:p>
        </p:txBody>
      </p:sp>
      <p:sp>
        <p:nvSpPr>
          <p:cNvPr id="32" name="TextBox 31"/>
          <p:cNvSpPr txBox="1"/>
          <p:nvPr/>
        </p:nvSpPr>
        <p:spPr>
          <a:xfrm>
            <a:off x="4357686" y="4286256"/>
            <a:ext cx="1714512" cy="461665"/>
          </a:xfrm>
          <a:prstGeom prst="rect">
            <a:avLst/>
          </a:prstGeom>
          <a:noFill/>
        </p:spPr>
        <p:txBody>
          <a:bodyPr wrap="square" rtlCol="0">
            <a:noAutofit/>
          </a:bodyPr>
          <a:lstStyle/>
          <a:p>
            <a:r>
              <a:rPr lang="en-US" altLang="zh-CN" dirty="0"/>
              <a:t>.</a:t>
            </a:r>
            <a:r>
              <a:rPr lang="en-US" altLang="zh-CN" dirty="0" err="1"/>
              <a:t>in_num</a:t>
            </a:r>
            <a:r>
              <a:rPr lang="en-US" altLang="zh-CN" dirty="0"/>
              <a:t>=2</a:t>
            </a:r>
            <a:endParaRPr lang="zh-CN" altLang="en-US" dirty="0"/>
          </a:p>
        </p:txBody>
      </p:sp>
      <p:sp>
        <p:nvSpPr>
          <p:cNvPr id="33" name="TextBox 32"/>
          <p:cNvSpPr txBox="1"/>
          <p:nvPr/>
        </p:nvSpPr>
        <p:spPr>
          <a:xfrm>
            <a:off x="6500826" y="5572140"/>
            <a:ext cx="1357322" cy="461665"/>
          </a:xfrm>
          <a:prstGeom prst="rect">
            <a:avLst/>
          </a:prstGeom>
          <a:noFill/>
        </p:spPr>
        <p:txBody>
          <a:bodyPr wrap="square" rtlCol="0">
            <a:noAutofit/>
          </a:bodyPr>
          <a:lstStyle/>
          <a:p>
            <a:r>
              <a:rPr lang="en-US" altLang="zh-CN" dirty="0"/>
              <a:t>.num=1</a:t>
            </a:r>
            <a:endParaRPr lang="zh-CN" altLang="en-US" dirty="0"/>
          </a:p>
        </p:txBody>
      </p:sp>
      <p:sp>
        <p:nvSpPr>
          <p:cNvPr id="34" name="TextBox 33"/>
          <p:cNvSpPr txBox="1"/>
          <p:nvPr/>
        </p:nvSpPr>
        <p:spPr>
          <a:xfrm>
            <a:off x="6572264" y="5286388"/>
            <a:ext cx="1714512" cy="461665"/>
          </a:xfrm>
          <a:prstGeom prst="rect">
            <a:avLst/>
          </a:prstGeom>
          <a:noFill/>
        </p:spPr>
        <p:txBody>
          <a:bodyPr wrap="square" rtlCol="0">
            <a:noAutofit/>
          </a:bodyPr>
          <a:lstStyle/>
          <a:p>
            <a:r>
              <a:rPr lang="en-US" altLang="zh-CN" dirty="0"/>
              <a:t>.</a:t>
            </a:r>
            <a:r>
              <a:rPr lang="en-US" altLang="zh-CN" dirty="0" err="1"/>
              <a:t>in_num</a:t>
            </a:r>
            <a:r>
              <a:rPr lang="en-US" altLang="zh-CN" dirty="0"/>
              <a:t>=2</a:t>
            </a:r>
            <a:endParaRPr lang="zh-CN" altLang="en-US" dirty="0"/>
          </a:p>
        </p:txBody>
      </p:sp>
      <p:sp>
        <p:nvSpPr>
          <p:cNvPr id="35" name="TextBox 34"/>
          <p:cNvSpPr txBox="1"/>
          <p:nvPr/>
        </p:nvSpPr>
        <p:spPr>
          <a:xfrm>
            <a:off x="7072330" y="4467533"/>
            <a:ext cx="1285884" cy="461665"/>
          </a:xfrm>
          <a:prstGeom prst="rect">
            <a:avLst/>
          </a:prstGeom>
          <a:noFill/>
        </p:spPr>
        <p:txBody>
          <a:bodyPr wrap="square" rtlCol="0">
            <a:noAutofit/>
          </a:bodyPr>
          <a:lstStyle/>
          <a:p>
            <a:r>
              <a:rPr lang="en-US" altLang="zh-CN" dirty="0"/>
              <a:t>.num=0</a:t>
            </a:r>
            <a:endParaRPr lang="zh-CN" altLang="en-US" dirty="0"/>
          </a:p>
        </p:txBody>
      </p:sp>
      <p:sp>
        <p:nvSpPr>
          <p:cNvPr id="36" name="TextBox 35"/>
          <p:cNvSpPr txBox="1"/>
          <p:nvPr/>
        </p:nvSpPr>
        <p:spPr>
          <a:xfrm>
            <a:off x="6929454" y="4181781"/>
            <a:ext cx="1928826" cy="461665"/>
          </a:xfrm>
          <a:prstGeom prst="rect">
            <a:avLst/>
          </a:prstGeom>
          <a:noFill/>
        </p:spPr>
        <p:txBody>
          <a:bodyPr wrap="square" rtlCol="0">
            <a:noAutofit/>
          </a:bodyPr>
          <a:lstStyle/>
          <a:p>
            <a:r>
              <a:rPr lang="en-US" altLang="zh-CN" dirty="0"/>
              <a:t>.</a:t>
            </a:r>
            <a:r>
              <a:rPr lang="en-US" altLang="zh-CN" dirty="0" err="1"/>
              <a:t>in_num</a:t>
            </a:r>
            <a:r>
              <a:rPr lang="en-US" altLang="zh-CN" dirty="0"/>
              <a:t>=2</a:t>
            </a:r>
            <a:endParaRPr lang="zh-CN" altLang="en-US" dirty="0"/>
          </a:p>
        </p:txBody>
      </p:sp>
      <p:sp>
        <p:nvSpPr>
          <p:cNvPr id="39" name="Text Box 26"/>
          <p:cNvSpPr txBox="1">
            <a:spLocks noChangeArrowheads="1"/>
          </p:cNvSpPr>
          <p:nvPr/>
        </p:nvSpPr>
        <p:spPr bwMode="auto">
          <a:xfrm>
            <a:off x="357158" y="-24"/>
            <a:ext cx="1873250" cy="3322638"/>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sz="8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ABC</a:t>
            </a:r>
          </a:p>
          <a:p>
            <a:pPr algn="l">
              <a:buClrTx/>
            </a:pPr>
            <a:endParaRPr kumimoji="0" lang="en-US" altLang="zh-CN" sz="2000" i="0" dirty="0">
              <a:solidFill>
                <a:srgbClr val="333399"/>
              </a:solidFill>
              <a:cs typeface="Times New Roman" pitchFamily="18" charset="0"/>
              <a:sym typeface="Symbol" pitchFamily="18" charset="2"/>
            </a:endParaRPr>
          </a:p>
          <a:p>
            <a:pPr algn="l">
              <a:buClrTx/>
            </a:pP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a:t>
            </a: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a:solidFill>
                  <a:srgbClr val="333399"/>
                </a:solidFill>
                <a:sym typeface="Symbol" pitchFamily="18" charset="2"/>
              </a:rPr>
              <a:t>a</a:t>
            </a:r>
          </a:p>
          <a:p>
            <a:pPr algn="l">
              <a:buClrTx/>
            </a:pPr>
            <a:r>
              <a:rPr lang="en-US" altLang="zh-CN" sz="2000" dirty="0">
                <a:solidFill>
                  <a:srgbClr val="333399"/>
                </a:solidFill>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B</a:t>
            </a:r>
            <a:r>
              <a:rPr lang="en-US" altLang="zh-CN" sz="2000" i="0" baseline="-25000" dirty="0">
                <a:solidFill>
                  <a:srgbClr val="333399"/>
                </a:solidFill>
                <a:sym typeface="Symbol" pitchFamily="18" charset="2"/>
              </a:rPr>
              <a:t>1</a:t>
            </a:r>
            <a:r>
              <a:rPr lang="en-US" altLang="zh-CN" sz="2000" dirty="0">
                <a:solidFill>
                  <a:srgbClr val="333399"/>
                </a:solidFill>
                <a:ea typeface="华文行楷" pitchFamily="2" charset="-122"/>
                <a:sym typeface="Symbol" pitchFamily="18" charset="2"/>
              </a:rPr>
              <a:t>b</a:t>
            </a:r>
            <a:endParaRPr lang="en-US" altLang="zh-CN" sz="2000" dirty="0">
              <a:solidFill>
                <a:srgbClr val="333399"/>
              </a:solidFill>
              <a:sym typeface="Symbol" pitchFamily="18" charset="2"/>
            </a:endParaRPr>
          </a:p>
          <a:p>
            <a:pPr algn="l">
              <a:buClrTx/>
            </a:pPr>
            <a:r>
              <a:rPr lang="en-US" altLang="zh-CN" sz="2000" dirty="0">
                <a:solidFill>
                  <a:srgbClr val="333399"/>
                </a:solidFill>
                <a:sym typeface="Symbol" pitchFamily="18" charset="2"/>
              </a:rPr>
              <a:t>B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dirty="0">
                <a:solidFill>
                  <a:srgbClr val="333399"/>
                </a:solidFill>
                <a:sym typeface="Symbol" pitchFamily="18" charset="2"/>
              </a:rPr>
              <a:t>c</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sym typeface="Symbol" pitchFamily="18" charset="2"/>
              </a:rPr>
              <a:t>C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p>
        </p:txBody>
      </p:sp>
      <p:sp>
        <p:nvSpPr>
          <p:cNvPr id="40" name="Text Box 27"/>
          <p:cNvSpPr txBox="1">
            <a:spLocks noChangeArrowheads="1"/>
          </p:cNvSpPr>
          <p:nvPr/>
        </p:nvSpPr>
        <p:spPr bwMode="auto">
          <a:xfrm>
            <a:off x="1738302" y="0"/>
            <a:ext cx="5905500" cy="3416320"/>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sz="800" i="0" dirty="0">
              <a:solidFill>
                <a:srgbClr val="333399"/>
              </a:solidFill>
              <a:cs typeface="Times New Roman" pitchFamily="18" charset="0"/>
              <a:sym typeface="Symbol" pitchFamily="18" charset="2"/>
            </a:endParaRPr>
          </a:p>
          <a:p>
            <a:pPr algn="l">
              <a:buClrTx/>
            </a:pPr>
            <a:r>
              <a:rPr lang="en-US" altLang="zh-CN" sz="2000" i="0" dirty="0">
                <a:solidFill>
                  <a:srgbClr val="333399"/>
                </a:solidFill>
                <a:cs typeface="Times New Roman" pitchFamily="18" charset="0"/>
                <a:sym typeface="Symbol" pitchFamily="18" charset="2"/>
              </a:rPr>
              <a:t>{</a:t>
            </a:r>
            <a:r>
              <a:rPr lang="pt-BR" altLang="zh-CN" sz="2000" dirty="0">
                <a:solidFill>
                  <a:srgbClr val="333399"/>
                </a:solidFill>
                <a:sym typeface="Symbol" pitchFamily="18" charset="2"/>
              </a:rPr>
              <a:t>B</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 C</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in</a:t>
            </a:r>
            <a:r>
              <a:rPr lang="pt-BR" altLang="zh-CN" sz="2000" b="1" dirty="0">
                <a:solidFill>
                  <a:srgbClr val="333399"/>
                </a:solidFill>
                <a:sym typeface="Symbol" pitchFamily="18" charset="2"/>
              </a:rPr>
              <a:t>_</a:t>
            </a:r>
            <a:r>
              <a:rPr lang="pt-BR" altLang="zh-CN" sz="2000" dirty="0">
                <a:solidFill>
                  <a:srgbClr val="333399"/>
                </a:solidFill>
                <a:sym typeface="Symbol" pitchFamily="18" charset="2"/>
              </a:rPr>
              <a:t>num := A </a:t>
            </a:r>
            <a:r>
              <a:rPr lang="pt-BR" altLang="zh-CN" sz="2000" b="1" dirty="0">
                <a:solidFill>
                  <a:srgbClr val="333399"/>
                </a:solidFill>
                <a:sym typeface="Symbol" pitchFamily="18" charset="2"/>
              </a:rPr>
              <a:t>.</a:t>
            </a:r>
            <a:r>
              <a:rPr lang="pt-BR" altLang="zh-CN" sz="2000" dirty="0">
                <a:solidFill>
                  <a:srgbClr val="333399"/>
                </a:solidFill>
                <a:sym typeface="Symbol" pitchFamily="18" charset="2"/>
              </a:rPr>
              <a:t>num;</a:t>
            </a:r>
          </a:p>
          <a:p>
            <a:pPr algn="l">
              <a:buClrTx/>
            </a:pPr>
            <a:r>
              <a:rPr lang="pt-BR" altLang="zh-CN" dirty="0">
                <a:sym typeface="Symbol" pitchFamily="18" charset="2"/>
              </a:rPr>
              <a:t> </a:t>
            </a:r>
            <a:r>
              <a:rPr lang="en-US" altLang="zh-CN" sz="2000" i="0" dirty="0">
                <a:solidFill>
                  <a:srgbClr val="333399"/>
                </a:solidFill>
                <a:sym typeface="Symbol" pitchFamily="18" charset="2"/>
              </a:rPr>
              <a:t>if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num</a:t>
            </a:r>
            <a:r>
              <a:rPr lang="en-US" altLang="zh-CN" sz="2000" dirty="0">
                <a:solidFill>
                  <a:srgbClr val="333399"/>
                </a:solidFill>
                <a:sym typeface="Symbol" pitchFamily="18" charset="2"/>
              </a:rPr>
              <a:t>=0</a:t>
            </a:r>
            <a:r>
              <a:rPr lang="en-US" altLang="zh-CN" sz="2000" i="0" dirty="0">
                <a:solidFill>
                  <a:srgbClr val="333399"/>
                </a:solidFill>
                <a:sym typeface="Symbol" pitchFamily="18" charset="2"/>
              </a:rPr>
              <a:t> </a:t>
            </a:r>
            <a:r>
              <a:rPr lang="en-US" altLang="zh-CN" sz="2000" dirty="0">
                <a:solidFill>
                  <a:srgbClr val="333399"/>
                </a:solidFill>
                <a:sym typeface="Symbol" pitchFamily="18" charset="2"/>
              </a:rPr>
              <a:t>and </a:t>
            </a:r>
            <a:r>
              <a:rPr lang="en-US" altLang="zh-CN" sz="2000" i="0" dirty="0">
                <a:solidFill>
                  <a:srgbClr val="333399"/>
                </a:solidFill>
                <a:sym typeface="Symbol"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itchFamily="18" charset="2"/>
              </a:rPr>
              <a:t>}</a:t>
            </a:r>
            <a:endParaRPr kumimoji="0" lang="en-US" altLang="zh-CN" sz="2000" i="0" dirty="0">
              <a:solidFill>
                <a:srgbClr val="333399"/>
              </a:solidFill>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itchFamily="18" charset="2"/>
              </a:rPr>
              <a:t> + 1</a:t>
            </a:r>
            <a:r>
              <a:rPr lang="en-US" altLang="zh-CN" sz="2000" i="0" dirty="0">
                <a:solidFill>
                  <a:srgbClr val="333399"/>
                </a:solidFill>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1</a:t>
            </a:r>
            <a:r>
              <a:rPr lang="en-US" altLang="zh-CN" sz="2000" i="0" dirty="0">
                <a:solidFill>
                  <a:srgbClr val="333399"/>
                </a:solidFill>
                <a:sym typeface="Symbol" pitchFamily="18" charset="2"/>
              </a:rPr>
              <a:t>}</a:t>
            </a:r>
            <a:endParaRPr lang="en-US" altLang="zh-CN" sz="2000" dirty="0">
              <a:solidFill>
                <a:srgbClr val="333399"/>
              </a:solidFill>
              <a:ea typeface="华文行楷" pitchFamily="2" charset="-122"/>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B</a:t>
            </a:r>
            <a:r>
              <a:rPr lang="en-US" altLang="zh-CN" sz="2000" i="0" baseline="-25000" dirty="0">
                <a:solidFill>
                  <a:srgbClr val="333399"/>
                </a:solidFill>
                <a:sym typeface="Symbol" pitchFamily="18" charset="2"/>
              </a:rPr>
              <a:t>1</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B</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i="0" dirty="0">
                <a:solidFill>
                  <a:srgbClr val="333399"/>
                </a:solidFill>
                <a:sym typeface="Symbol" pitchFamily="18" charset="2"/>
              </a:rPr>
              <a:t> }</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B</a:t>
            </a:r>
            <a:r>
              <a:rPr lang="en-US" altLang="zh-CN" sz="2000" b="1" dirty="0" err="1">
                <a:solidFill>
                  <a:srgbClr val="333399"/>
                </a:solidFill>
                <a:sym typeface="Symbol" pitchFamily="18" charset="2"/>
              </a:rPr>
              <a:t>.</a:t>
            </a:r>
            <a:r>
              <a:rPr lang="en-US" altLang="zh-CN" sz="2000" dirty="0" err="1">
                <a:solidFill>
                  <a:srgbClr val="333399"/>
                </a:solidFill>
                <a:sym typeface="Symbol" pitchFamily="18" charset="2"/>
              </a:rPr>
              <a:t>in_</a:t>
            </a:r>
            <a:r>
              <a:rPr lang="en-US" altLang="zh-CN" sz="2000" dirty="0" err="1">
                <a:solidFill>
                  <a:srgbClr val="333399"/>
                </a:solidFill>
              </a:rPr>
              <a:t>num</a:t>
            </a:r>
            <a:r>
              <a:rPr lang="en-US" altLang="zh-CN" sz="2000" dirty="0">
                <a:solidFill>
                  <a:srgbClr val="333399"/>
                </a:solidFill>
              </a:rPr>
              <a:t> -1</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a:solidFill>
                  <a:srgbClr val="333399"/>
                </a:solidFill>
                <a:sym typeface="Symbol" pitchFamily="18" charset="2"/>
              </a:rPr>
              <a:t>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sym typeface="Symbol" pitchFamily="18" charset="2"/>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i="0" baseline="-25000" dirty="0">
                <a:solidFill>
                  <a:srgbClr val="333399"/>
                </a:solidFill>
                <a:sym typeface="Symbol"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itchFamily="18" charset="2"/>
              </a:rPr>
              <a:t> </a:t>
            </a:r>
            <a:r>
              <a:rPr lang="en-US" altLang="zh-CN" sz="2000" i="0" dirty="0">
                <a:solidFill>
                  <a:srgbClr val="333399"/>
                </a:solidFill>
                <a:sym typeface="Symbol" pitchFamily="18" charset="2"/>
              </a:rPr>
              <a:t>}</a:t>
            </a:r>
            <a:endParaRPr lang="en-US" altLang="zh-CN" sz="2000" dirty="0">
              <a:solidFill>
                <a:srgbClr val="333399"/>
              </a:solidFill>
              <a:sym typeface="Symbol" pitchFamily="18" charset="2"/>
            </a:endParaRPr>
          </a:p>
          <a:p>
            <a:pPr algn="l"/>
            <a:r>
              <a:rPr lang="en-US" altLang="zh-CN" sz="2000" i="0" dirty="0">
                <a:solidFill>
                  <a:srgbClr val="333399"/>
                </a:solidFill>
                <a:sym typeface="Symbol" pitchFamily="18" charset="2"/>
              </a:rPr>
              <a:t>{ </a:t>
            </a:r>
            <a:r>
              <a:rPr lang="en-US" altLang="zh-CN" sz="2000" dirty="0" err="1">
                <a:solidFill>
                  <a:srgbClr val="333399"/>
                </a:solidFill>
                <a:sym typeface="Symbol"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r>
              <a:rPr lang="en-US" altLang="zh-CN" sz="2000" dirty="0">
                <a:solidFill>
                  <a:srgbClr val="333399"/>
                </a:solidFill>
                <a:sym typeface="Symbol" pitchFamily="18" charset="2"/>
              </a:rPr>
              <a:t> C</a:t>
            </a:r>
            <a:r>
              <a:rPr lang="en-US" altLang="zh-CN" sz="2000" b="1" dirty="0">
                <a:solidFill>
                  <a:srgbClr val="333399"/>
                </a:solidFill>
                <a:sym typeface="Symbol" pitchFamily="18" charset="2"/>
              </a:rPr>
              <a:t>.</a:t>
            </a:r>
            <a:r>
              <a:rPr lang="en-US" altLang="zh-CN" sz="2000" dirty="0">
                <a:solidFill>
                  <a:srgbClr val="333399"/>
                </a:solidFill>
                <a:sym typeface="Symbol" pitchFamily="18" charset="2"/>
              </a:rPr>
              <a:t>in_</a:t>
            </a:r>
            <a:r>
              <a:rPr lang="en-US" altLang="zh-CN" sz="2000" dirty="0">
                <a:solidFill>
                  <a:srgbClr val="333399"/>
                </a:solidFill>
              </a:rPr>
              <a:t>num-1</a:t>
            </a:r>
            <a:r>
              <a:rPr lang="en-US" altLang="zh-CN" sz="2000" dirty="0">
                <a:solidFill>
                  <a:srgbClr val="333399"/>
                </a:solidFill>
                <a:sym typeface="Symbol" pitchFamily="18" charset="2"/>
              </a:rPr>
              <a:t> </a:t>
            </a:r>
            <a:r>
              <a:rPr lang="en-US" altLang="zh-CN" sz="2000" i="0" dirty="0">
                <a:solidFill>
                  <a:srgbClr val="333399"/>
                </a:solidFill>
                <a:sym typeface="Symbol" pitchFamily="18" charset="2"/>
              </a:rPr>
              <a:t>}</a:t>
            </a:r>
          </a:p>
        </p:txBody>
      </p:sp>
      <p:sp>
        <p:nvSpPr>
          <p:cNvPr id="41" name="TextBox 40"/>
          <p:cNvSpPr txBox="1"/>
          <p:nvPr/>
        </p:nvSpPr>
        <p:spPr>
          <a:xfrm>
            <a:off x="1071538" y="4467533"/>
            <a:ext cx="1357322" cy="461665"/>
          </a:xfrm>
          <a:prstGeom prst="rect">
            <a:avLst/>
          </a:prstGeom>
          <a:noFill/>
        </p:spPr>
        <p:txBody>
          <a:bodyPr wrap="square" rtlCol="0">
            <a:noAutofit/>
          </a:bodyPr>
          <a:lstStyle/>
          <a:p>
            <a:r>
              <a:rPr lang="en-US" altLang="zh-CN" dirty="0"/>
              <a:t>.num=2</a:t>
            </a:r>
            <a:endParaRPr lang="zh-CN" altLang="en-US" dirty="0"/>
          </a:p>
        </p:txBody>
      </p:sp>
      <p:sp>
        <p:nvSpPr>
          <p:cNvPr id="42" name="TextBox 41"/>
          <p:cNvSpPr txBox="1"/>
          <p:nvPr/>
        </p:nvSpPr>
        <p:spPr>
          <a:xfrm>
            <a:off x="500034" y="5396227"/>
            <a:ext cx="1357322" cy="461665"/>
          </a:xfrm>
          <a:prstGeom prst="rect">
            <a:avLst/>
          </a:prstGeom>
          <a:noFill/>
        </p:spPr>
        <p:txBody>
          <a:bodyPr wrap="square" rtlCol="0">
            <a:noAutofit/>
          </a:bodyPr>
          <a:lstStyle/>
          <a:p>
            <a:r>
              <a:rPr lang="en-US" altLang="zh-CN" dirty="0"/>
              <a:t>.num=1</a:t>
            </a:r>
            <a:endParaRPr lang="zh-CN" altLang="en-US" dirty="0"/>
          </a:p>
        </p:txBody>
      </p:sp>
      <p:sp>
        <p:nvSpPr>
          <p:cNvPr id="44" name="矩形 43"/>
          <p:cNvSpPr/>
          <p:nvPr/>
        </p:nvSpPr>
        <p:spPr>
          <a:xfrm>
            <a:off x="4482742" y="3386080"/>
            <a:ext cx="2303836" cy="400110"/>
          </a:xfrm>
          <a:prstGeom prst="rect">
            <a:avLst/>
          </a:prstGeom>
        </p:spPr>
        <p:txBody>
          <a:bodyPr wrap="none">
            <a:spAutoFit/>
          </a:bodyPr>
          <a:lstStyle/>
          <a:p>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endParaRPr lang="zh-CN" altLang="en-US" sz="2000" dirty="0"/>
          </a:p>
        </p:txBody>
      </p:sp>
      <p:sp>
        <p:nvSpPr>
          <p:cNvPr id="43" name="矩形 42"/>
          <p:cNvSpPr/>
          <p:nvPr/>
        </p:nvSpPr>
        <p:spPr>
          <a:xfrm>
            <a:off x="7289955" y="1643050"/>
            <a:ext cx="1729962" cy="1569660"/>
          </a:xfrm>
          <a:prstGeom prst="rect">
            <a:avLst/>
          </a:prstGeom>
          <a:ln w="38100">
            <a:solidFill>
              <a:schemeClr val="tx1"/>
            </a:solidFill>
          </a:ln>
        </p:spPr>
        <p:txBody>
          <a:bodyPr wrap="none">
            <a:spAutoFit/>
          </a:bodyPr>
          <a:lstStyle/>
          <a:p>
            <a:r>
              <a:rPr lang="en-US" altLang="zh-CN" b="1" i="0" dirty="0">
                <a:latin typeface="Times New Roman" pitchFamily="18" charset="0"/>
              </a:rPr>
              <a:t>L-</a:t>
            </a:r>
            <a:r>
              <a:rPr lang="zh-CN" altLang="en-US" b="1" i="0" dirty="0">
                <a:latin typeface="Times New Roman" pitchFamily="18" charset="0"/>
              </a:rPr>
              <a:t>属性文法</a:t>
            </a:r>
            <a:endParaRPr lang="en-US" altLang="zh-CN" b="1" i="0" dirty="0">
              <a:latin typeface="Times New Roman" pitchFamily="18" charset="0"/>
            </a:endParaRPr>
          </a:p>
          <a:p>
            <a:r>
              <a:rPr lang="zh-CN" altLang="en-US" b="1" i="0" dirty="0">
                <a:latin typeface="Times New Roman" pitchFamily="18" charset="0"/>
              </a:rPr>
              <a:t>单遍处理</a:t>
            </a:r>
            <a:endParaRPr lang="en-US" altLang="zh-CN" b="1" i="0" dirty="0">
              <a:latin typeface="Times New Roman" pitchFamily="18" charset="0"/>
            </a:endParaRPr>
          </a:p>
          <a:p>
            <a:r>
              <a:rPr lang="en-US" altLang="zh-CN" b="1" i="0" dirty="0" err="1">
                <a:latin typeface="Times New Roman" pitchFamily="18" charset="0"/>
              </a:rPr>
              <a:t>aabbcc</a:t>
            </a:r>
            <a:endParaRPr lang="en-US" altLang="zh-CN" b="1" i="0" dirty="0">
              <a:latin typeface="Times New Roman" pitchFamily="18" charset="0"/>
            </a:endParaRPr>
          </a:p>
          <a:p>
            <a:r>
              <a:rPr lang="zh-CN" altLang="en-US" b="1" i="0" dirty="0">
                <a:latin typeface="Times New Roman" pitchFamily="18" charset="0"/>
              </a:rPr>
              <a:t>的过程</a:t>
            </a:r>
            <a:endParaRPr lang="zh-CN" altLang="en-US" dirty="0"/>
          </a:p>
        </p:txBody>
      </p:sp>
      <p:sp>
        <p:nvSpPr>
          <p:cNvPr id="46" name="任意多边形 45"/>
          <p:cNvSpPr/>
          <p:nvPr/>
        </p:nvSpPr>
        <p:spPr>
          <a:xfrm rot="9765701" flipV="1">
            <a:off x="915729" y="3657198"/>
            <a:ext cx="3312013" cy="414746"/>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任意多边形 48"/>
          <p:cNvSpPr/>
          <p:nvPr/>
        </p:nvSpPr>
        <p:spPr>
          <a:xfrm rot="7414196" flipV="1">
            <a:off x="-93814" y="4803051"/>
            <a:ext cx="1147887" cy="46660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任意多边形 49"/>
          <p:cNvSpPr/>
          <p:nvPr/>
        </p:nvSpPr>
        <p:spPr>
          <a:xfrm rot="5970561" flipV="1">
            <a:off x="-246176" y="5965069"/>
            <a:ext cx="872284"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任意多边形 50"/>
          <p:cNvSpPr/>
          <p:nvPr/>
        </p:nvSpPr>
        <p:spPr>
          <a:xfrm rot="17142286" flipV="1">
            <a:off x="3134578" y="6193099"/>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rot="21332047" flipV="1">
            <a:off x="864697" y="5806884"/>
            <a:ext cx="1210485"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任意多边形 52"/>
          <p:cNvSpPr/>
          <p:nvPr/>
        </p:nvSpPr>
        <p:spPr>
          <a:xfrm rot="13896277" flipV="1">
            <a:off x="1511467" y="4962482"/>
            <a:ext cx="965652" cy="313401"/>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任意多边形 53"/>
          <p:cNvSpPr/>
          <p:nvPr/>
        </p:nvSpPr>
        <p:spPr>
          <a:xfrm rot="21217799">
            <a:off x="1220176" y="4225735"/>
            <a:ext cx="3050794" cy="445465"/>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186 w 10186"/>
              <a:gd name="connsiteY0" fmla="*/ 2147483647 h 2147483647"/>
              <a:gd name="connsiteX1" fmla="*/ 0 w 10186"/>
              <a:gd name="connsiteY1" fmla="*/ 1466670782 h 2147483647"/>
              <a:gd name="connsiteX2" fmla="*/ 10186 w 10186"/>
              <a:gd name="connsiteY2" fmla="*/ 2147483647 h 2147483647"/>
              <a:gd name="connsiteX0" fmla="*/ 186 w 10186"/>
              <a:gd name="connsiteY0" fmla="*/ 2076931583 h 2076931583"/>
              <a:gd name="connsiteX1" fmla="*/ 0 w 10186"/>
              <a:gd name="connsiteY1" fmla="*/ 1396118718 h 2076931583"/>
              <a:gd name="connsiteX2" fmla="*/ 10186 w 10186"/>
              <a:gd name="connsiteY2" fmla="*/ 2076931583 h 2076931583"/>
              <a:gd name="connsiteX0" fmla="*/ 0 w 10000"/>
              <a:gd name="connsiteY0" fmla="*/ 2076931583 h 2076931583"/>
              <a:gd name="connsiteX1" fmla="*/ 758 w 10000"/>
              <a:gd name="connsiteY1" fmla="*/ 1626748259 h 2076931583"/>
              <a:gd name="connsiteX2" fmla="*/ 10000 w 10000"/>
              <a:gd name="connsiteY2" fmla="*/ 2076931583 h 2076931583"/>
              <a:gd name="connsiteX0" fmla="*/ 0 w 9889"/>
              <a:gd name="connsiteY0" fmla="*/ 2006379519 h 2076931583"/>
              <a:gd name="connsiteX1" fmla="*/ 758 w 9889"/>
              <a:gd name="connsiteY1" fmla="*/ 1556196195 h 2076931583"/>
              <a:gd name="connsiteX2" fmla="*/ 9889 w 9889"/>
              <a:gd name="connsiteY2" fmla="*/ 2076931583 h 2076931583"/>
              <a:gd name="connsiteX0" fmla="*/ 0 w 10000"/>
              <a:gd name="connsiteY0" fmla="*/ 6712 h 7052"/>
              <a:gd name="connsiteX1" fmla="*/ 767 w 10000"/>
              <a:gd name="connsiteY1" fmla="*/ 4545 h 7052"/>
              <a:gd name="connsiteX2" fmla="*/ 10000 w 10000"/>
              <a:gd name="connsiteY2" fmla="*/ 7052 h 7052"/>
              <a:gd name="connsiteX0" fmla="*/ 0 w 10026"/>
              <a:gd name="connsiteY0" fmla="*/ 9518 h 13401"/>
              <a:gd name="connsiteX1" fmla="*/ 767 w 10026"/>
              <a:gd name="connsiteY1" fmla="*/ 6445 h 13401"/>
              <a:gd name="connsiteX2" fmla="*/ 10026 w 10026"/>
              <a:gd name="connsiteY2" fmla="*/ 13401 h 13401"/>
              <a:gd name="connsiteX0" fmla="*/ 0 w 10026"/>
              <a:gd name="connsiteY0" fmla="*/ 10397 h 14280"/>
              <a:gd name="connsiteX1" fmla="*/ 1445 w 10026"/>
              <a:gd name="connsiteY1" fmla="*/ 6445 h 14280"/>
              <a:gd name="connsiteX2" fmla="*/ 10026 w 10026"/>
              <a:gd name="connsiteY2" fmla="*/ 14280 h 14280"/>
              <a:gd name="connsiteX0" fmla="*/ 0 w 10026"/>
              <a:gd name="connsiteY0" fmla="*/ 5121 h 9004"/>
              <a:gd name="connsiteX1" fmla="*/ 1445 w 10026"/>
              <a:gd name="connsiteY1" fmla="*/ 1169 h 9004"/>
              <a:gd name="connsiteX2" fmla="*/ 10026 w 10026"/>
              <a:gd name="connsiteY2" fmla="*/ 9004 h 9004"/>
              <a:gd name="connsiteX0" fmla="*/ 0 w 10000"/>
              <a:gd name="connsiteY0" fmla="*/ 4593 h 8906"/>
              <a:gd name="connsiteX1" fmla="*/ 1648 w 10000"/>
              <a:gd name="connsiteY1" fmla="*/ 1782 h 8906"/>
              <a:gd name="connsiteX2" fmla="*/ 10000 w 10000"/>
              <a:gd name="connsiteY2" fmla="*/ 8906 h 8906"/>
            </a:gdLst>
            <a:ahLst/>
            <a:cxnLst>
              <a:cxn ang="0">
                <a:pos x="connsiteX0" y="connsiteY0"/>
              </a:cxn>
              <a:cxn ang="0">
                <a:pos x="connsiteX1" y="connsiteY1"/>
              </a:cxn>
              <a:cxn ang="0">
                <a:pos x="connsiteX2" y="connsiteY2"/>
              </a:cxn>
            </a:cxnLst>
            <a:rect l="l" t="t" r="r" b="b"/>
            <a:pathLst>
              <a:path w="10000" h="8906">
                <a:moveTo>
                  <a:pt x="0" y="4593"/>
                </a:moveTo>
                <a:lnTo>
                  <a:pt x="1648" y="1782"/>
                </a:lnTo>
                <a:cubicBezTo>
                  <a:pt x="3873" y="484"/>
                  <a:pt x="8595" y="0"/>
                  <a:pt x="10000" y="8906"/>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任意多边形 58"/>
          <p:cNvSpPr/>
          <p:nvPr/>
        </p:nvSpPr>
        <p:spPr>
          <a:xfrm rot="7414196" flipV="1">
            <a:off x="3084397" y="4763255"/>
            <a:ext cx="1227802" cy="596462"/>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1185"/>
              <a:gd name="connsiteY0" fmla="*/ 2147483647 h 2147483647"/>
              <a:gd name="connsiteX1" fmla="*/ 11185 w 11185"/>
              <a:gd name="connsiteY1" fmla="*/ 2147483515 h 2147483647"/>
              <a:gd name="connsiteX0" fmla="*/ 0 w 9803"/>
              <a:gd name="connsiteY0" fmla="*/ 2147483647 h 2147483647"/>
              <a:gd name="connsiteX1" fmla="*/ 9803 w 9803"/>
              <a:gd name="connsiteY1" fmla="*/ 2147483647 h 2147483647"/>
              <a:gd name="connsiteX0" fmla="*/ 0 w 11760"/>
              <a:gd name="connsiteY0" fmla="*/ 12951 h 12951"/>
              <a:gd name="connsiteX1" fmla="*/ 11760 w 11760"/>
              <a:gd name="connsiteY1" fmla="*/ 10000 h 12951"/>
              <a:gd name="connsiteX0" fmla="*/ 0 w 11760"/>
              <a:gd name="connsiteY0" fmla="*/ 4048 h 4048"/>
              <a:gd name="connsiteX1" fmla="*/ 11760 w 11760"/>
              <a:gd name="connsiteY1" fmla="*/ 1097 h 4048"/>
              <a:gd name="connsiteX0" fmla="*/ 0 w 10774"/>
              <a:gd name="connsiteY0" fmla="*/ 12079 h 12079"/>
              <a:gd name="connsiteX1" fmla="*/ 10774 w 10774"/>
              <a:gd name="connsiteY1" fmla="*/ 2710 h 12079"/>
              <a:gd name="connsiteX0" fmla="*/ 0 w 9212"/>
              <a:gd name="connsiteY0" fmla="*/ 8646 h 8646"/>
              <a:gd name="connsiteX1" fmla="*/ 9212 w 9212"/>
              <a:gd name="connsiteY1" fmla="*/ 2710 h 8646"/>
              <a:gd name="connsiteX0" fmla="*/ 0 w 10000"/>
              <a:gd name="connsiteY0" fmla="*/ 12536 h 12536"/>
              <a:gd name="connsiteX1" fmla="*/ 10000 w 10000"/>
              <a:gd name="connsiteY1" fmla="*/ 5670 h 12536"/>
              <a:gd name="connsiteX0" fmla="*/ 0 w 9688"/>
              <a:gd name="connsiteY0" fmla="*/ 11398 h 11398"/>
              <a:gd name="connsiteX1" fmla="*/ 9688 w 9688"/>
              <a:gd name="connsiteY1" fmla="*/ 5670 h 11398"/>
            </a:gdLst>
            <a:ahLst/>
            <a:cxnLst>
              <a:cxn ang="0">
                <a:pos x="connsiteX0" y="connsiteY0"/>
              </a:cxn>
              <a:cxn ang="0">
                <a:pos x="connsiteX1" y="connsiteY1"/>
              </a:cxn>
            </a:cxnLst>
            <a:rect l="l" t="t" r="r" b="b"/>
            <a:pathLst>
              <a:path w="9688" h="11398">
                <a:moveTo>
                  <a:pt x="0" y="11398"/>
                </a:moveTo>
                <a:cubicBezTo>
                  <a:pt x="1338" y="11398"/>
                  <a:pt x="3410" y="0"/>
                  <a:pt x="9688" y="5670"/>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任意多边形 61"/>
          <p:cNvSpPr/>
          <p:nvPr/>
        </p:nvSpPr>
        <p:spPr>
          <a:xfrm rot="7414196" flipV="1">
            <a:off x="2582205" y="5721455"/>
            <a:ext cx="952773" cy="492529"/>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1185"/>
              <a:gd name="connsiteY0" fmla="*/ 2147483647 h 2147483647"/>
              <a:gd name="connsiteX1" fmla="*/ 11185 w 11185"/>
              <a:gd name="connsiteY1" fmla="*/ 2147483515 h 2147483647"/>
              <a:gd name="connsiteX0" fmla="*/ 0 w 9803"/>
              <a:gd name="connsiteY0" fmla="*/ 2147483647 h 2147483647"/>
              <a:gd name="connsiteX1" fmla="*/ 9803 w 9803"/>
              <a:gd name="connsiteY1" fmla="*/ 2147483647 h 2147483647"/>
              <a:gd name="connsiteX0" fmla="*/ 0 w 11760"/>
              <a:gd name="connsiteY0" fmla="*/ 12951 h 12951"/>
              <a:gd name="connsiteX1" fmla="*/ 11760 w 11760"/>
              <a:gd name="connsiteY1" fmla="*/ 10000 h 12951"/>
              <a:gd name="connsiteX0" fmla="*/ 0 w 11760"/>
              <a:gd name="connsiteY0" fmla="*/ 4048 h 4048"/>
              <a:gd name="connsiteX1" fmla="*/ 11760 w 11760"/>
              <a:gd name="connsiteY1" fmla="*/ 1097 h 4048"/>
              <a:gd name="connsiteX0" fmla="*/ 0 w 10774"/>
              <a:gd name="connsiteY0" fmla="*/ 12079 h 12079"/>
              <a:gd name="connsiteX1" fmla="*/ 10774 w 10774"/>
              <a:gd name="connsiteY1" fmla="*/ 2710 h 12079"/>
              <a:gd name="connsiteX0" fmla="*/ 0 w 9212"/>
              <a:gd name="connsiteY0" fmla="*/ 8646 h 8646"/>
              <a:gd name="connsiteX1" fmla="*/ 9212 w 9212"/>
              <a:gd name="connsiteY1" fmla="*/ 2710 h 8646"/>
              <a:gd name="connsiteX0" fmla="*/ 0 w 10000"/>
              <a:gd name="connsiteY0" fmla="*/ 12536 h 12536"/>
              <a:gd name="connsiteX1" fmla="*/ 10000 w 10000"/>
              <a:gd name="connsiteY1" fmla="*/ 5670 h 12536"/>
              <a:gd name="connsiteX0" fmla="*/ 0 w 9688"/>
              <a:gd name="connsiteY0" fmla="*/ 11398 h 11398"/>
              <a:gd name="connsiteX1" fmla="*/ 9688 w 9688"/>
              <a:gd name="connsiteY1" fmla="*/ 5670 h 11398"/>
              <a:gd name="connsiteX0" fmla="*/ 0 w 8567"/>
              <a:gd name="connsiteY0" fmla="*/ 2559 h 4975"/>
              <a:gd name="connsiteX1" fmla="*/ 8567 w 8567"/>
              <a:gd name="connsiteY1" fmla="*/ 4975 h 4975"/>
              <a:gd name="connsiteX0" fmla="*/ 0 w 10000"/>
              <a:gd name="connsiteY0" fmla="*/ 11742 h 16598"/>
              <a:gd name="connsiteX1" fmla="*/ 10000 w 10000"/>
              <a:gd name="connsiteY1" fmla="*/ 16598 h 16598"/>
              <a:gd name="connsiteX0" fmla="*/ 0 w 10000"/>
              <a:gd name="connsiteY0" fmla="*/ 11742 h 16598"/>
              <a:gd name="connsiteX1" fmla="*/ 3024 w 10000"/>
              <a:gd name="connsiteY1" fmla="*/ 5967 h 16598"/>
              <a:gd name="connsiteX2" fmla="*/ 10000 w 10000"/>
              <a:gd name="connsiteY2" fmla="*/ 16598 h 16598"/>
              <a:gd name="connsiteX0" fmla="*/ 0 w 9058"/>
              <a:gd name="connsiteY0" fmla="*/ 11067 h 16598"/>
              <a:gd name="connsiteX1" fmla="*/ 3024 w 9058"/>
              <a:gd name="connsiteY1" fmla="*/ 5292 h 16598"/>
              <a:gd name="connsiteX2" fmla="*/ 9058 w 9058"/>
              <a:gd name="connsiteY2" fmla="*/ 16598 h 16598"/>
            </a:gdLst>
            <a:ahLst/>
            <a:cxnLst>
              <a:cxn ang="0">
                <a:pos x="connsiteX0" y="connsiteY0"/>
              </a:cxn>
              <a:cxn ang="0">
                <a:pos x="connsiteX1" y="connsiteY1"/>
              </a:cxn>
              <a:cxn ang="0">
                <a:pos x="connsiteX2" y="connsiteY2"/>
              </a:cxn>
            </a:cxnLst>
            <a:rect l="l" t="t" r="r" b="b"/>
            <a:pathLst>
              <a:path w="9058" h="16598">
                <a:moveTo>
                  <a:pt x="0" y="11067"/>
                </a:moveTo>
                <a:cubicBezTo>
                  <a:pt x="15" y="11021"/>
                  <a:pt x="3005" y="5350"/>
                  <a:pt x="3024" y="5292"/>
                </a:cubicBezTo>
                <a:cubicBezTo>
                  <a:pt x="4544" y="5570"/>
                  <a:pt x="6768" y="0"/>
                  <a:pt x="9058" y="16598"/>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任意多边形 62"/>
          <p:cNvSpPr/>
          <p:nvPr/>
        </p:nvSpPr>
        <p:spPr>
          <a:xfrm rot="17142286" flipV="1">
            <a:off x="4063166" y="5062850"/>
            <a:ext cx="897097" cy="192046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 name="connsiteX0" fmla="*/ 0 w 12064"/>
              <a:gd name="connsiteY0" fmla="*/ 76612 h 76612"/>
              <a:gd name="connsiteX1" fmla="*/ 12064 w 12064"/>
              <a:gd name="connsiteY1" fmla="*/ 10000 h 76612"/>
              <a:gd name="connsiteX0" fmla="*/ 0 w 11336"/>
              <a:gd name="connsiteY0" fmla="*/ 80296 h 80296"/>
              <a:gd name="connsiteX1" fmla="*/ 11336 w 11336"/>
              <a:gd name="connsiteY1" fmla="*/ 10000 h 80296"/>
              <a:gd name="connsiteX0" fmla="*/ 1878 w 13214"/>
              <a:gd name="connsiteY0" fmla="*/ 80296 h 80296"/>
              <a:gd name="connsiteX1" fmla="*/ 13214 w 13214"/>
              <a:gd name="connsiteY1" fmla="*/ 10000 h 80296"/>
            </a:gdLst>
            <a:ahLst/>
            <a:cxnLst>
              <a:cxn ang="0">
                <a:pos x="connsiteX0" y="connsiteY0"/>
              </a:cxn>
              <a:cxn ang="0">
                <a:pos x="connsiteX1" y="connsiteY1"/>
              </a:cxn>
            </a:cxnLst>
            <a:rect l="l" t="t" r="r" b="b"/>
            <a:pathLst>
              <a:path w="13214" h="80296">
                <a:moveTo>
                  <a:pt x="1878" y="80296"/>
                </a:moveTo>
                <a:cubicBezTo>
                  <a:pt x="0" y="68393"/>
                  <a:pt x="9410" y="0"/>
                  <a:pt x="13214" y="10000"/>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任意多边形 63"/>
          <p:cNvSpPr/>
          <p:nvPr/>
        </p:nvSpPr>
        <p:spPr>
          <a:xfrm rot="13896277" flipV="1">
            <a:off x="4823336" y="5052152"/>
            <a:ext cx="829881" cy="313401"/>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8594"/>
              <a:gd name="connsiteY0" fmla="*/ 2147483647 h 2147483647"/>
              <a:gd name="connsiteX1" fmla="*/ 8594 w 8594"/>
              <a:gd name="connsiteY1" fmla="*/ 2147483647 h 2147483647"/>
            </a:gdLst>
            <a:ahLst/>
            <a:cxnLst>
              <a:cxn ang="0">
                <a:pos x="connsiteX0" y="connsiteY0"/>
              </a:cxn>
              <a:cxn ang="0">
                <a:pos x="connsiteX1" y="connsiteY1"/>
              </a:cxn>
            </a:cxnLst>
            <a:rect l="l" t="t" r="r" b="b"/>
            <a:pathLst>
              <a:path w="8594" h="2147483647">
                <a:moveTo>
                  <a:pt x="0" y="2147483647"/>
                </a:moveTo>
                <a:cubicBezTo>
                  <a:pt x="1421" y="680812986"/>
                  <a:pt x="5633" y="-1"/>
                  <a:pt x="8594"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任意多边形 64"/>
          <p:cNvSpPr/>
          <p:nvPr/>
        </p:nvSpPr>
        <p:spPr>
          <a:xfrm rot="17142286" flipV="1">
            <a:off x="5395578" y="4043633"/>
            <a:ext cx="990701" cy="1582214"/>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 name="connsiteX0" fmla="*/ 0 w 12064"/>
              <a:gd name="connsiteY0" fmla="*/ 76612 h 76612"/>
              <a:gd name="connsiteX1" fmla="*/ 12064 w 12064"/>
              <a:gd name="connsiteY1" fmla="*/ 10000 h 76612"/>
              <a:gd name="connsiteX0" fmla="*/ 0 w 11336"/>
              <a:gd name="connsiteY0" fmla="*/ 80296 h 80296"/>
              <a:gd name="connsiteX1" fmla="*/ 11336 w 11336"/>
              <a:gd name="connsiteY1" fmla="*/ 10000 h 80296"/>
              <a:gd name="connsiteX0" fmla="*/ 1878 w 13214"/>
              <a:gd name="connsiteY0" fmla="*/ 80296 h 80296"/>
              <a:gd name="connsiteX1" fmla="*/ 13214 w 13214"/>
              <a:gd name="connsiteY1" fmla="*/ 10000 h 80296"/>
              <a:gd name="connsiteX0" fmla="*/ 1878 w 14278"/>
              <a:gd name="connsiteY0" fmla="*/ 95281 h 95281"/>
              <a:gd name="connsiteX1" fmla="*/ 14278 w 14278"/>
              <a:gd name="connsiteY1" fmla="*/ 10000 h 95281"/>
              <a:gd name="connsiteX0" fmla="*/ 1878 w 14278"/>
              <a:gd name="connsiteY0" fmla="*/ 85281 h 85281"/>
              <a:gd name="connsiteX1" fmla="*/ 14278 w 14278"/>
              <a:gd name="connsiteY1" fmla="*/ 0 h 85281"/>
            </a:gdLst>
            <a:ahLst/>
            <a:cxnLst>
              <a:cxn ang="0">
                <a:pos x="connsiteX0" y="connsiteY0"/>
              </a:cxn>
              <a:cxn ang="0">
                <a:pos x="connsiteX1" y="connsiteY1"/>
              </a:cxn>
            </a:cxnLst>
            <a:rect l="l" t="t" r="r" b="b"/>
            <a:pathLst>
              <a:path w="14278" h="85281">
                <a:moveTo>
                  <a:pt x="1878" y="85281"/>
                </a:moveTo>
                <a:cubicBezTo>
                  <a:pt x="0" y="73378"/>
                  <a:pt x="10093" y="9809"/>
                  <a:pt x="14278" y="0"/>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任意多边形 65"/>
          <p:cNvSpPr/>
          <p:nvPr/>
        </p:nvSpPr>
        <p:spPr>
          <a:xfrm rot="7414196" flipV="1">
            <a:off x="6003447" y="4849702"/>
            <a:ext cx="1150829" cy="404949"/>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1185"/>
              <a:gd name="connsiteY0" fmla="*/ 2147483647 h 2147483647"/>
              <a:gd name="connsiteX1" fmla="*/ 11185 w 11185"/>
              <a:gd name="connsiteY1" fmla="*/ 2147483515 h 2147483647"/>
              <a:gd name="connsiteX0" fmla="*/ 0 w 9803"/>
              <a:gd name="connsiteY0" fmla="*/ 2147483647 h 2147483647"/>
              <a:gd name="connsiteX1" fmla="*/ 9803 w 9803"/>
              <a:gd name="connsiteY1" fmla="*/ 2147483647 h 2147483647"/>
              <a:gd name="connsiteX0" fmla="*/ 0 w 11760"/>
              <a:gd name="connsiteY0" fmla="*/ 12951 h 12951"/>
              <a:gd name="connsiteX1" fmla="*/ 11760 w 11760"/>
              <a:gd name="connsiteY1" fmla="*/ 10000 h 12951"/>
              <a:gd name="connsiteX0" fmla="*/ 0 w 11760"/>
              <a:gd name="connsiteY0" fmla="*/ 4048 h 4048"/>
              <a:gd name="connsiteX1" fmla="*/ 11760 w 11760"/>
              <a:gd name="connsiteY1" fmla="*/ 1097 h 4048"/>
              <a:gd name="connsiteX0" fmla="*/ 0 w 10774"/>
              <a:gd name="connsiteY0" fmla="*/ 12079 h 12079"/>
              <a:gd name="connsiteX1" fmla="*/ 10774 w 10774"/>
              <a:gd name="connsiteY1" fmla="*/ 2710 h 12079"/>
              <a:gd name="connsiteX0" fmla="*/ 0 w 9212"/>
              <a:gd name="connsiteY0" fmla="*/ 8646 h 8646"/>
              <a:gd name="connsiteX1" fmla="*/ 9212 w 9212"/>
              <a:gd name="connsiteY1" fmla="*/ 2710 h 8646"/>
              <a:gd name="connsiteX0" fmla="*/ 0 w 10000"/>
              <a:gd name="connsiteY0" fmla="*/ 12536 h 12536"/>
              <a:gd name="connsiteX1" fmla="*/ 10000 w 10000"/>
              <a:gd name="connsiteY1" fmla="*/ 5670 h 12536"/>
              <a:gd name="connsiteX0" fmla="*/ 0 w 9688"/>
              <a:gd name="connsiteY0" fmla="*/ 11398 h 11398"/>
              <a:gd name="connsiteX1" fmla="*/ 9688 w 9688"/>
              <a:gd name="connsiteY1" fmla="*/ 5670 h 11398"/>
              <a:gd name="connsiteX0" fmla="*/ 0 w 10501"/>
              <a:gd name="connsiteY0" fmla="*/ 4228 h 4975"/>
              <a:gd name="connsiteX1" fmla="*/ 10501 w 10501"/>
              <a:gd name="connsiteY1" fmla="*/ 4975 h 4975"/>
              <a:gd name="connsiteX0" fmla="*/ 0 w 10000"/>
              <a:gd name="connsiteY0" fmla="*/ 9464 h 10966"/>
              <a:gd name="connsiteX1" fmla="*/ 10000 w 10000"/>
              <a:gd name="connsiteY1" fmla="*/ 10966 h 10966"/>
            </a:gdLst>
            <a:ahLst/>
            <a:cxnLst>
              <a:cxn ang="0">
                <a:pos x="connsiteX0" y="connsiteY0"/>
              </a:cxn>
              <a:cxn ang="0">
                <a:pos x="connsiteX1" y="connsiteY1"/>
              </a:cxn>
            </a:cxnLst>
            <a:rect l="l" t="t" r="r" b="b"/>
            <a:pathLst>
              <a:path w="10000" h="10966">
                <a:moveTo>
                  <a:pt x="0" y="9464"/>
                </a:moveTo>
                <a:cubicBezTo>
                  <a:pt x="1315" y="9464"/>
                  <a:pt x="7192" y="0"/>
                  <a:pt x="10000" y="10966"/>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任意多边形 67"/>
          <p:cNvSpPr/>
          <p:nvPr/>
        </p:nvSpPr>
        <p:spPr>
          <a:xfrm rot="7414196" flipV="1">
            <a:off x="5890876" y="5896590"/>
            <a:ext cx="709600" cy="397464"/>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1185"/>
              <a:gd name="connsiteY0" fmla="*/ 2147483647 h 2147483647"/>
              <a:gd name="connsiteX1" fmla="*/ 11185 w 11185"/>
              <a:gd name="connsiteY1" fmla="*/ 2147483515 h 2147483647"/>
              <a:gd name="connsiteX0" fmla="*/ 0 w 9803"/>
              <a:gd name="connsiteY0" fmla="*/ 2147483647 h 2147483647"/>
              <a:gd name="connsiteX1" fmla="*/ 9803 w 9803"/>
              <a:gd name="connsiteY1" fmla="*/ 2147483647 h 2147483647"/>
              <a:gd name="connsiteX0" fmla="*/ 0 w 11760"/>
              <a:gd name="connsiteY0" fmla="*/ 12951 h 12951"/>
              <a:gd name="connsiteX1" fmla="*/ 11760 w 11760"/>
              <a:gd name="connsiteY1" fmla="*/ 10000 h 12951"/>
              <a:gd name="connsiteX0" fmla="*/ 0 w 11760"/>
              <a:gd name="connsiteY0" fmla="*/ 4048 h 4048"/>
              <a:gd name="connsiteX1" fmla="*/ 11760 w 11760"/>
              <a:gd name="connsiteY1" fmla="*/ 1097 h 4048"/>
              <a:gd name="connsiteX0" fmla="*/ 0 w 10774"/>
              <a:gd name="connsiteY0" fmla="*/ 12079 h 12079"/>
              <a:gd name="connsiteX1" fmla="*/ 10774 w 10774"/>
              <a:gd name="connsiteY1" fmla="*/ 2710 h 12079"/>
              <a:gd name="connsiteX0" fmla="*/ 0 w 9212"/>
              <a:gd name="connsiteY0" fmla="*/ 8646 h 8646"/>
              <a:gd name="connsiteX1" fmla="*/ 9212 w 9212"/>
              <a:gd name="connsiteY1" fmla="*/ 2710 h 8646"/>
              <a:gd name="connsiteX0" fmla="*/ 0 w 10000"/>
              <a:gd name="connsiteY0" fmla="*/ 12536 h 12536"/>
              <a:gd name="connsiteX1" fmla="*/ 10000 w 10000"/>
              <a:gd name="connsiteY1" fmla="*/ 5670 h 12536"/>
              <a:gd name="connsiteX0" fmla="*/ 0 w 9688"/>
              <a:gd name="connsiteY0" fmla="*/ 11398 h 11398"/>
              <a:gd name="connsiteX1" fmla="*/ 9688 w 9688"/>
              <a:gd name="connsiteY1" fmla="*/ 5670 h 11398"/>
              <a:gd name="connsiteX0" fmla="*/ 0 w 8567"/>
              <a:gd name="connsiteY0" fmla="*/ 2559 h 4975"/>
              <a:gd name="connsiteX1" fmla="*/ 8567 w 8567"/>
              <a:gd name="connsiteY1" fmla="*/ 4975 h 4975"/>
              <a:gd name="connsiteX0" fmla="*/ 0 w 10000"/>
              <a:gd name="connsiteY0" fmla="*/ 11742 h 16598"/>
              <a:gd name="connsiteX1" fmla="*/ 10000 w 10000"/>
              <a:gd name="connsiteY1" fmla="*/ 16598 h 16598"/>
              <a:gd name="connsiteX0" fmla="*/ 0 w 10000"/>
              <a:gd name="connsiteY0" fmla="*/ 11742 h 16598"/>
              <a:gd name="connsiteX1" fmla="*/ 3024 w 10000"/>
              <a:gd name="connsiteY1" fmla="*/ 5967 h 16598"/>
              <a:gd name="connsiteX2" fmla="*/ 10000 w 10000"/>
              <a:gd name="connsiteY2" fmla="*/ 16598 h 16598"/>
              <a:gd name="connsiteX0" fmla="*/ 0 w 9058"/>
              <a:gd name="connsiteY0" fmla="*/ 11067 h 16598"/>
              <a:gd name="connsiteX1" fmla="*/ 3024 w 9058"/>
              <a:gd name="connsiteY1" fmla="*/ 5292 h 16598"/>
              <a:gd name="connsiteX2" fmla="*/ 9058 w 9058"/>
              <a:gd name="connsiteY2" fmla="*/ 16598 h 16598"/>
              <a:gd name="connsiteX0" fmla="*/ 0 w 10000"/>
              <a:gd name="connsiteY0" fmla="*/ 6668 h 10000"/>
              <a:gd name="connsiteX1" fmla="*/ 4128 w 10000"/>
              <a:gd name="connsiteY1" fmla="*/ 5469 h 10000"/>
              <a:gd name="connsiteX2" fmla="*/ 10000 w 10000"/>
              <a:gd name="connsiteY2" fmla="*/ 10000 h 10000"/>
              <a:gd name="connsiteX0" fmla="*/ 0 w 10000"/>
              <a:gd name="connsiteY0" fmla="*/ 3181 h 6513"/>
              <a:gd name="connsiteX1" fmla="*/ 4128 w 10000"/>
              <a:gd name="connsiteY1" fmla="*/ 1982 h 6513"/>
              <a:gd name="connsiteX2" fmla="*/ 10000 w 10000"/>
              <a:gd name="connsiteY2" fmla="*/ 6513 h 6513"/>
            </a:gdLst>
            <a:ahLst/>
            <a:cxnLst>
              <a:cxn ang="0">
                <a:pos x="connsiteX0" y="connsiteY0"/>
              </a:cxn>
              <a:cxn ang="0">
                <a:pos x="connsiteX1" y="connsiteY1"/>
              </a:cxn>
              <a:cxn ang="0">
                <a:pos x="connsiteX2" y="connsiteY2"/>
              </a:cxn>
            </a:cxnLst>
            <a:rect l="l" t="t" r="r" b="b"/>
            <a:pathLst>
              <a:path w="10000" h="6513">
                <a:moveTo>
                  <a:pt x="0" y="3181"/>
                </a:moveTo>
                <a:cubicBezTo>
                  <a:pt x="17" y="3153"/>
                  <a:pt x="4108" y="2017"/>
                  <a:pt x="4128" y="1982"/>
                </a:cubicBezTo>
                <a:cubicBezTo>
                  <a:pt x="5807" y="2150"/>
                  <a:pt x="5410" y="0"/>
                  <a:pt x="10000" y="6513"/>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任意多边形 68"/>
          <p:cNvSpPr/>
          <p:nvPr/>
        </p:nvSpPr>
        <p:spPr>
          <a:xfrm rot="17142286" flipV="1">
            <a:off x="6368380" y="6240328"/>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任意多边形 69"/>
          <p:cNvSpPr/>
          <p:nvPr/>
        </p:nvSpPr>
        <p:spPr>
          <a:xfrm rot="17142286" flipV="1">
            <a:off x="7312391" y="5089315"/>
            <a:ext cx="897097" cy="192046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 name="connsiteX0" fmla="*/ 0 w 12064"/>
              <a:gd name="connsiteY0" fmla="*/ 76612 h 76612"/>
              <a:gd name="connsiteX1" fmla="*/ 12064 w 12064"/>
              <a:gd name="connsiteY1" fmla="*/ 10000 h 76612"/>
              <a:gd name="connsiteX0" fmla="*/ 0 w 11336"/>
              <a:gd name="connsiteY0" fmla="*/ 80296 h 80296"/>
              <a:gd name="connsiteX1" fmla="*/ 11336 w 11336"/>
              <a:gd name="connsiteY1" fmla="*/ 10000 h 80296"/>
              <a:gd name="connsiteX0" fmla="*/ 1878 w 13214"/>
              <a:gd name="connsiteY0" fmla="*/ 80296 h 80296"/>
              <a:gd name="connsiteX1" fmla="*/ 13214 w 13214"/>
              <a:gd name="connsiteY1" fmla="*/ 10000 h 80296"/>
            </a:gdLst>
            <a:ahLst/>
            <a:cxnLst>
              <a:cxn ang="0">
                <a:pos x="connsiteX0" y="connsiteY0"/>
              </a:cxn>
              <a:cxn ang="0">
                <a:pos x="connsiteX1" y="connsiteY1"/>
              </a:cxn>
            </a:cxnLst>
            <a:rect l="l" t="t" r="r" b="b"/>
            <a:pathLst>
              <a:path w="13214" h="80296">
                <a:moveTo>
                  <a:pt x="1878" y="80296"/>
                </a:moveTo>
                <a:cubicBezTo>
                  <a:pt x="0" y="68393"/>
                  <a:pt x="9410" y="0"/>
                  <a:pt x="13214" y="10000"/>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rot="13896277" flipV="1">
            <a:off x="8180923" y="4980714"/>
            <a:ext cx="829881" cy="313401"/>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8594"/>
              <a:gd name="connsiteY0" fmla="*/ 2147483647 h 2147483647"/>
              <a:gd name="connsiteX1" fmla="*/ 8594 w 8594"/>
              <a:gd name="connsiteY1" fmla="*/ 2147483647 h 2147483647"/>
            </a:gdLst>
            <a:ahLst/>
            <a:cxnLst>
              <a:cxn ang="0">
                <a:pos x="connsiteX0" y="connsiteY0"/>
              </a:cxn>
              <a:cxn ang="0">
                <a:pos x="connsiteX1" y="connsiteY1"/>
              </a:cxn>
            </a:cxnLst>
            <a:rect l="l" t="t" r="r" b="b"/>
            <a:pathLst>
              <a:path w="8594" h="2147483647">
                <a:moveTo>
                  <a:pt x="0" y="2147483647"/>
                </a:moveTo>
                <a:cubicBezTo>
                  <a:pt x="1421" y="680812986"/>
                  <a:pt x="5633" y="-1"/>
                  <a:pt x="8594"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rot="13896277" flipV="1">
            <a:off x="5529562" y="2987703"/>
            <a:ext cx="1924236" cy="1915444"/>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2477"/>
              <a:gd name="connsiteY0" fmla="*/ 2147483647 h 2147483647"/>
              <a:gd name="connsiteX1" fmla="*/ 12477 w 12477"/>
              <a:gd name="connsiteY1" fmla="*/ 2147483647 h 2147483647"/>
              <a:gd name="connsiteX0" fmla="*/ 0 w 6022"/>
              <a:gd name="connsiteY0" fmla="*/ 2147483647 h 2147483647"/>
              <a:gd name="connsiteX1" fmla="*/ 6022 w 6022"/>
              <a:gd name="connsiteY1" fmla="*/ 2147483647 h 2147483647"/>
              <a:gd name="connsiteX0" fmla="*/ 0 w 33090"/>
              <a:gd name="connsiteY0" fmla="*/ 6830 h 61118"/>
              <a:gd name="connsiteX1" fmla="*/ 33090 w 33090"/>
              <a:gd name="connsiteY1" fmla="*/ 61118 h 61118"/>
            </a:gdLst>
            <a:ahLst/>
            <a:cxnLst>
              <a:cxn ang="0">
                <a:pos x="connsiteX0" y="connsiteY0"/>
              </a:cxn>
              <a:cxn ang="0">
                <a:pos x="connsiteX1" y="connsiteY1"/>
              </a:cxn>
            </a:cxnLst>
            <a:rect l="l" t="t" r="r" b="b"/>
            <a:pathLst>
              <a:path w="33090" h="61118">
                <a:moveTo>
                  <a:pt x="0" y="6830"/>
                </a:moveTo>
                <a:cubicBezTo>
                  <a:pt x="2360" y="0"/>
                  <a:pt x="28173" y="51118"/>
                  <a:pt x="33090" y="61118"/>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任意多边形 72"/>
          <p:cNvSpPr/>
          <p:nvPr/>
        </p:nvSpPr>
        <p:spPr>
          <a:xfrm rot="17142286" flipV="1">
            <a:off x="439028" y="6026015"/>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20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20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0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20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0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200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20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2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20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2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20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20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fade">
                                      <p:cBhvr>
                                        <p:cTn id="69" dur="20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20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20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2000"/>
                                        <p:tgtEl>
                                          <p:spTgt spid="5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20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fade">
                                      <p:cBhvr>
                                        <p:cTn id="94" dur="2000"/>
                                        <p:tgtEl>
                                          <p:spTgt spid="5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20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20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fade">
                                      <p:cBhvr>
                                        <p:cTn id="107" dur="2000"/>
                                        <p:tgtEl>
                                          <p:spTgt spid="13"/>
                                        </p:tgtEl>
                                      </p:cBhvr>
                                    </p:animEffect>
                                  </p:childTnLst>
                                </p:cTn>
                              </p:par>
                              <p:par>
                                <p:cTn id="108" presetID="10" presetClass="entr" presetSubtype="0" fill="hold" nodeType="with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2000"/>
                                        <p:tgtEl>
                                          <p:spTgt spid="1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2000"/>
                                        <p:tgtEl>
                                          <p:spTgt spid="1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9"/>
                                        </p:tgtEl>
                                        <p:attrNameLst>
                                          <p:attrName>style.visibility</p:attrName>
                                        </p:attrNameLst>
                                      </p:cBhvr>
                                      <p:to>
                                        <p:strVal val="visible"/>
                                      </p:to>
                                    </p:set>
                                    <p:animEffect transition="in" filter="fade">
                                      <p:cBhvr>
                                        <p:cTn id="118" dur="2000"/>
                                        <p:tgtEl>
                                          <p:spTgt spid="5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20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2000"/>
                                        <p:tgtEl>
                                          <p:spTgt spid="1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Effect transition="in" filter="fade">
                                      <p:cBhvr>
                                        <p:cTn id="133" dur="2000"/>
                                        <p:tgtEl>
                                          <p:spTgt spid="16"/>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62"/>
                                        </p:tgtEl>
                                        <p:attrNameLst>
                                          <p:attrName>style.visibility</p:attrName>
                                        </p:attrNameLst>
                                      </p:cBhvr>
                                      <p:to>
                                        <p:strVal val="visible"/>
                                      </p:to>
                                    </p:set>
                                    <p:animEffect transition="in" filter="fade">
                                      <p:cBhvr>
                                        <p:cTn id="138" dur="2000"/>
                                        <p:tgtEl>
                                          <p:spTgt spid="6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51"/>
                                        </p:tgtEl>
                                        <p:attrNameLst>
                                          <p:attrName>style.visibility</p:attrName>
                                        </p:attrNameLst>
                                      </p:cBhvr>
                                      <p:to>
                                        <p:strVal val="visible"/>
                                      </p:to>
                                    </p:set>
                                    <p:animEffect transition="in" filter="fade">
                                      <p:cBhvr>
                                        <p:cTn id="143" dur="2000"/>
                                        <p:tgtEl>
                                          <p:spTgt spid="5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29"/>
                                        </p:tgtEl>
                                        <p:attrNameLst>
                                          <p:attrName>style.visibility</p:attrName>
                                        </p:attrNameLst>
                                      </p:cBhvr>
                                      <p:to>
                                        <p:strVal val="visible"/>
                                      </p:to>
                                    </p:set>
                                    <p:animEffect transition="in" filter="fade">
                                      <p:cBhvr>
                                        <p:cTn id="148" dur="2000"/>
                                        <p:tgtEl>
                                          <p:spTgt spid="29"/>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63"/>
                                        </p:tgtEl>
                                        <p:attrNameLst>
                                          <p:attrName>style.visibility</p:attrName>
                                        </p:attrNameLst>
                                      </p:cBhvr>
                                      <p:to>
                                        <p:strVal val="visible"/>
                                      </p:to>
                                    </p:set>
                                    <p:animEffect transition="in" filter="fade">
                                      <p:cBhvr>
                                        <p:cTn id="153" dur="2000"/>
                                        <p:tgtEl>
                                          <p:spTgt spid="63"/>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64"/>
                                        </p:tgtEl>
                                        <p:attrNameLst>
                                          <p:attrName>style.visibility</p:attrName>
                                        </p:attrNameLst>
                                      </p:cBhvr>
                                      <p:to>
                                        <p:strVal val="visible"/>
                                      </p:to>
                                    </p:set>
                                    <p:animEffect transition="in" filter="fade">
                                      <p:cBhvr>
                                        <p:cTn id="158" dur="2000"/>
                                        <p:tgtEl>
                                          <p:spTgt spid="64"/>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2000"/>
                                        <p:tgtEl>
                                          <p:spTgt spid="31"/>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65"/>
                                        </p:tgtEl>
                                        <p:attrNameLst>
                                          <p:attrName>style.visibility</p:attrName>
                                        </p:attrNameLst>
                                      </p:cBhvr>
                                      <p:to>
                                        <p:strVal val="visible"/>
                                      </p:to>
                                    </p:set>
                                    <p:animEffect transition="in" filter="fade">
                                      <p:cBhvr>
                                        <p:cTn id="168" dur="2000"/>
                                        <p:tgtEl>
                                          <p:spTgt spid="65"/>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6"/>
                                        </p:tgtEl>
                                        <p:attrNameLst>
                                          <p:attrName>style.visibility</p:attrName>
                                        </p:attrNameLst>
                                      </p:cBhvr>
                                      <p:to>
                                        <p:strVal val="visible"/>
                                      </p:to>
                                    </p:set>
                                    <p:animEffect transition="in" filter="fade">
                                      <p:cBhvr>
                                        <p:cTn id="173" dur="2000"/>
                                        <p:tgtEl>
                                          <p:spTgt spid="36"/>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19"/>
                                        </p:tgtEl>
                                        <p:attrNameLst>
                                          <p:attrName>style.visibility</p:attrName>
                                        </p:attrNameLst>
                                      </p:cBhvr>
                                      <p:to>
                                        <p:strVal val="visible"/>
                                      </p:to>
                                    </p:set>
                                    <p:animEffect transition="in" filter="fade">
                                      <p:cBhvr>
                                        <p:cTn id="178" dur="2000"/>
                                        <p:tgtEl>
                                          <p:spTgt spid="19"/>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20"/>
                                        </p:tgtEl>
                                        <p:attrNameLst>
                                          <p:attrName>style.visibility</p:attrName>
                                        </p:attrNameLst>
                                      </p:cBhvr>
                                      <p:to>
                                        <p:strVal val="visible"/>
                                      </p:to>
                                    </p:set>
                                    <p:animEffect transition="in" filter="fade">
                                      <p:cBhvr>
                                        <p:cTn id="181" dur="2000"/>
                                        <p:tgtEl>
                                          <p:spTgt spid="20"/>
                                        </p:tgtEl>
                                      </p:cBhvr>
                                    </p:animEffect>
                                  </p:childTnLst>
                                </p:cTn>
                              </p:par>
                              <p:par>
                                <p:cTn id="182" presetID="10" presetClass="entr" presetSubtype="0" fill="hold" nodeType="withEffect">
                                  <p:stCondLst>
                                    <p:cond delay="0"/>
                                  </p:stCondLst>
                                  <p:childTnLst>
                                    <p:set>
                                      <p:cBhvr>
                                        <p:cTn id="183" dur="1" fill="hold">
                                          <p:stCondLst>
                                            <p:cond delay="0"/>
                                          </p:stCondLst>
                                        </p:cTn>
                                        <p:tgtEl>
                                          <p:spTgt spid="21"/>
                                        </p:tgtEl>
                                        <p:attrNameLst>
                                          <p:attrName>style.visibility</p:attrName>
                                        </p:attrNameLst>
                                      </p:cBhvr>
                                      <p:to>
                                        <p:strVal val="visible"/>
                                      </p:to>
                                    </p:set>
                                    <p:animEffect transition="in" filter="fade">
                                      <p:cBhvr>
                                        <p:cTn id="184" dur="2000"/>
                                        <p:tgtEl>
                                          <p:spTgt spid="21"/>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2"/>
                                        </p:tgtEl>
                                        <p:attrNameLst>
                                          <p:attrName>style.visibility</p:attrName>
                                        </p:attrNameLst>
                                      </p:cBhvr>
                                      <p:to>
                                        <p:strVal val="visible"/>
                                      </p:to>
                                    </p:set>
                                    <p:animEffect transition="in" filter="fade">
                                      <p:cBhvr>
                                        <p:cTn id="187" dur="2000"/>
                                        <p:tgtEl>
                                          <p:spTgt spid="22"/>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66"/>
                                        </p:tgtEl>
                                        <p:attrNameLst>
                                          <p:attrName>style.visibility</p:attrName>
                                        </p:attrNameLst>
                                      </p:cBhvr>
                                      <p:to>
                                        <p:strVal val="visible"/>
                                      </p:to>
                                    </p:set>
                                    <p:animEffect transition="in" filter="fade">
                                      <p:cBhvr>
                                        <p:cTn id="192" dur="2000"/>
                                        <p:tgtEl>
                                          <p:spTgt spid="66"/>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34"/>
                                        </p:tgtEl>
                                        <p:attrNameLst>
                                          <p:attrName>style.visibility</p:attrName>
                                        </p:attrNameLst>
                                      </p:cBhvr>
                                      <p:to>
                                        <p:strVal val="visible"/>
                                      </p:to>
                                    </p:set>
                                    <p:animEffect transition="in" filter="fade">
                                      <p:cBhvr>
                                        <p:cTn id="197" dur="2000"/>
                                        <p:tgtEl>
                                          <p:spTgt spid="34"/>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24"/>
                                        </p:tgtEl>
                                        <p:attrNameLst>
                                          <p:attrName>style.visibility</p:attrName>
                                        </p:attrNameLst>
                                      </p:cBhvr>
                                      <p:to>
                                        <p:strVal val="visible"/>
                                      </p:to>
                                    </p:set>
                                    <p:animEffect transition="in" filter="fade">
                                      <p:cBhvr>
                                        <p:cTn id="202" dur="2000"/>
                                        <p:tgtEl>
                                          <p:spTgt spid="24"/>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23"/>
                                        </p:tgtEl>
                                        <p:attrNameLst>
                                          <p:attrName>style.visibility</p:attrName>
                                        </p:attrNameLst>
                                      </p:cBhvr>
                                      <p:to>
                                        <p:strVal val="visible"/>
                                      </p:to>
                                    </p:set>
                                    <p:animEffect transition="in" filter="fade">
                                      <p:cBhvr>
                                        <p:cTn id="207" dur="2000"/>
                                        <p:tgtEl>
                                          <p:spTgt spid="23"/>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68"/>
                                        </p:tgtEl>
                                        <p:attrNameLst>
                                          <p:attrName>style.visibility</p:attrName>
                                        </p:attrNameLst>
                                      </p:cBhvr>
                                      <p:to>
                                        <p:strVal val="visible"/>
                                      </p:to>
                                    </p:set>
                                    <p:animEffect transition="in" filter="fade">
                                      <p:cBhvr>
                                        <p:cTn id="212" dur="2000"/>
                                        <p:tgtEl>
                                          <p:spTgt spid="68"/>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69"/>
                                        </p:tgtEl>
                                        <p:attrNameLst>
                                          <p:attrName>style.visibility</p:attrName>
                                        </p:attrNameLst>
                                      </p:cBhvr>
                                      <p:to>
                                        <p:strVal val="visible"/>
                                      </p:to>
                                    </p:set>
                                    <p:animEffect transition="in" filter="fade">
                                      <p:cBhvr>
                                        <p:cTn id="217" dur="2000"/>
                                        <p:tgtEl>
                                          <p:spTgt spid="69"/>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33"/>
                                        </p:tgtEl>
                                        <p:attrNameLst>
                                          <p:attrName>style.visibility</p:attrName>
                                        </p:attrNameLst>
                                      </p:cBhvr>
                                      <p:to>
                                        <p:strVal val="visible"/>
                                      </p:to>
                                    </p:set>
                                    <p:animEffect transition="in" filter="fade">
                                      <p:cBhvr>
                                        <p:cTn id="222" dur="2000"/>
                                        <p:tgtEl>
                                          <p:spTgt spid="33"/>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70"/>
                                        </p:tgtEl>
                                        <p:attrNameLst>
                                          <p:attrName>style.visibility</p:attrName>
                                        </p:attrNameLst>
                                      </p:cBhvr>
                                      <p:to>
                                        <p:strVal val="visible"/>
                                      </p:to>
                                    </p:set>
                                    <p:animEffect transition="in" filter="fade">
                                      <p:cBhvr>
                                        <p:cTn id="227" dur="2000"/>
                                        <p:tgtEl>
                                          <p:spTgt spid="70"/>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71"/>
                                        </p:tgtEl>
                                        <p:attrNameLst>
                                          <p:attrName>style.visibility</p:attrName>
                                        </p:attrNameLst>
                                      </p:cBhvr>
                                      <p:to>
                                        <p:strVal val="visible"/>
                                      </p:to>
                                    </p:set>
                                    <p:animEffect transition="in" filter="fade">
                                      <p:cBhvr>
                                        <p:cTn id="232" dur="2000"/>
                                        <p:tgtEl>
                                          <p:spTgt spid="71"/>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35"/>
                                        </p:tgtEl>
                                        <p:attrNameLst>
                                          <p:attrName>style.visibility</p:attrName>
                                        </p:attrNameLst>
                                      </p:cBhvr>
                                      <p:to>
                                        <p:strVal val="visible"/>
                                      </p:to>
                                    </p:set>
                                    <p:animEffect transition="in" filter="fade">
                                      <p:cBhvr>
                                        <p:cTn id="237" dur="2000"/>
                                        <p:tgtEl>
                                          <p:spTgt spid="35"/>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72"/>
                                        </p:tgtEl>
                                        <p:attrNameLst>
                                          <p:attrName>style.visibility</p:attrName>
                                        </p:attrNameLst>
                                      </p:cBhvr>
                                      <p:to>
                                        <p:strVal val="visible"/>
                                      </p:to>
                                    </p:set>
                                    <p:animEffect transition="in" filter="fade">
                                      <p:cBhvr>
                                        <p:cTn id="242" dur="2000"/>
                                        <p:tgtEl>
                                          <p:spTgt spid="7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44"/>
                                        </p:tgtEl>
                                        <p:attrNameLst>
                                          <p:attrName>style.visibility</p:attrName>
                                        </p:attrNameLst>
                                      </p:cBhvr>
                                      <p:to>
                                        <p:strVal val="visible"/>
                                      </p:to>
                                    </p:set>
                                    <p:animEffect transition="in" filter="fade">
                                      <p:cBhvr>
                                        <p:cTn id="24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9" grpId="0"/>
      <p:bldP spid="11" grpId="0"/>
      <p:bldP spid="13" grpId="0"/>
      <p:bldP spid="15" grpId="0"/>
      <p:bldP spid="16" grpId="0"/>
      <p:bldP spid="18" grpId="0"/>
      <p:bldP spid="20" grpId="0"/>
      <p:bldP spid="22" grpId="0"/>
      <p:bldP spid="23" grpId="0"/>
      <p:bldP spid="29" grpId="0"/>
      <p:bldP spid="30" grpId="0"/>
      <p:bldP spid="31" grpId="0"/>
      <p:bldP spid="32" grpId="0"/>
      <p:bldP spid="33" grpId="0"/>
      <p:bldP spid="34" grpId="0"/>
      <p:bldP spid="35" grpId="0"/>
      <p:bldP spid="36" grpId="0"/>
      <p:bldP spid="41" grpId="0"/>
      <p:bldP spid="42" grpId="0"/>
      <p:bldP spid="44" grpId="0"/>
      <p:bldP spid="46" grpId="0" animBg="1"/>
      <p:bldP spid="49" grpId="0" animBg="1"/>
      <p:bldP spid="50" grpId="0" animBg="1"/>
      <p:bldP spid="51" grpId="0" animBg="1"/>
      <p:bldP spid="52" grpId="0" animBg="1"/>
      <p:bldP spid="53" grpId="0" animBg="1"/>
      <p:bldP spid="54" grpId="0" animBg="1"/>
      <p:bldP spid="59" grpId="0" animBg="1"/>
      <p:bldP spid="62" grpId="0"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9"/>
          <p:cNvSpPr>
            <a:spLocks noChangeArrowheads="1"/>
          </p:cNvSpPr>
          <p:nvPr/>
        </p:nvSpPr>
        <p:spPr bwMode="auto">
          <a:xfrm>
            <a:off x="571472" y="2571744"/>
            <a:ext cx="7959754" cy="954107"/>
          </a:xfrm>
          <a:prstGeom prst="rect">
            <a:avLst/>
          </a:prstGeom>
          <a:noFill/>
          <a:ln w="9525">
            <a:noFill/>
            <a:miter lim="800000"/>
            <a:headEnd/>
            <a:tailEnd/>
          </a:ln>
        </p:spPr>
        <p:txBody>
          <a:bodyPr wrap="square">
            <a:spAutoFit/>
          </a:bodyPr>
          <a:lstStyle/>
          <a:p>
            <a:pPr algn="l">
              <a:buClrTx/>
              <a:buFont typeface="Symbol" pitchFamily="18" charset="2"/>
              <a:buChar char="-"/>
            </a:pPr>
            <a:r>
              <a:rPr lang="zh-CN" altLang="en-US" sz="2800" b="1" i="0" dirty="0">
                <a:latin typeface="楷体_GB2312" pitchFamily="49" charset="-122"/>
              </a:rPr>
              <a:t>举例：基础文法</a:t>
            </a:r>
            <a:r>
              <a:rPr lang="zh-CN" altLang="en-US" sz="2800" b="1" i="0" dirty="0">
                <a:solidFill>
                  <a:srgbClr val="333399"/>
                </a:solidFill>
                <a:latin typeface="楷体_GB2312" pitchFamily="49" charset="-122"/>
              </a:rPr>
              <a:t>识别语言为</a:t>
            </a:r>
            <a:r>
              <a:rPr lang="pt-BR" altLang="zh-CN" b="1" dirty="0"/>
              <a:t>L</a:t>
            </a:r>
            <a:r>
              <a:rPr lang="pt-BR" altLang="zh-CN" b="1" i="0" dirty="0"/>
              <a:t> = { </a:t>
            </a:r>
            <a:r>
              <a:rPr lang="pt-BR" altLang="zh-CN" b="1" dirty="0"/>
              <a:t>a</a:t>
            </a:r>
            <a:r>
              <a:rPr lang="pt-BR" altLang="zh-CN" b="1" baseline="30000" dirty="0"/>
              <a:t>i</a:t>
            </a:r>
            <a:r>
              <a:rPr lang="pt-BR" altLang="zh-CN" b="1" dirty="0"/>
              <a:t>b</a:t>
            </a:r>
            <a:r>
              <a:rPr lang="pt-BR" altLang="zh-CN" b="1" baseline="30000" dirty="0"/>
              <a:t>j</a:t>
            </a:r>
            <a:r>
              <a:rPr lang="pt-BR" altLang="zh-CN" b="1" dirty="0"/>
              <a:t>c</a:t>
            </a:r>
            <a:r>
              <a:rPr lang="pt-BR" altLang="zh-CN" b="1" baseline="30000" dirty="0"/>
              <a:t>k</a:t>
            </a:r>
            <a:r>
              <a:rPr lang="pt-BR" altLang="zh-CN" b="1" i="0" dirty="0"/>
              <a:t> </a:t>
            </a:r>
            <a:r>
              <a:rPr lang="pt-BR" altLang="zh-CN" b="1" i="0" dirty="0">
                <a:sym typeface="Symbol" pitchFamily="18" charset="2"/>
              </a:rPr>
              <a:t></a:t>
            </a:r>
            <a:r>
              <a:rPr lang="pt-BR" altLang="zh-CN" b="1" i="0" dirty="0"/>
              <a:t> </a:t>
            </a:r>
            <a:r>
              <a:rPr lang="pt-BR" altLang="zh-CN" b="1" dirty="0"/>
              <a:t>i, j, k</a:t>
            </a:r>
            <a:r>
              <a:rPr lang="pt-BR" altLang="zh-CN" b="1" i="0" dirty="0"/>
              <a:t> </a:t>
            </a:r>
            <a:r>
              <a:rPr lang="en-US" altLang="zh-CN" b="1" i="0" dirty="0">
                <a:sym typeface="Symbol" pitchFamily="18" charset="2"/>
              </a:rPr>
              <a:t></a:t>
            </a:r>
            <a:r>
              <a:rPr lang="en-US" altLang="zh-CN" b="1" i="0" dirty="0"/>
              <a:t> </a:t>
            </a:r>
            <a:r>
              <a:rPr lang="pt-BR" altLang="zh-CN" b="1" i="0" dirty="0"/>
              <a:t>1}</a:t>
            </a:r>
            <a:r>
              <a:rPr lang="zh-CN" altLang="en-US" b="1" i="0" dirty="0"/>
              <a:t>，</a:t>
            </a:r>
            <a:r>
              <a:rPr lang="pt-BR" altLang="zh-CN" dirty="0"/>
              <a:t> </a:t>
            </a:r>
            <a:r>
              <a:rPr lang="zh-CN" altLang="en-US" sz="2800" b="1" i="0" dirty="0">
                <a:latin typeface="楷体_GB2312" pitchFamily="49" charset="-122"/>
              </a:rPr>
              <a:t>翻译模式只</a:t>
            </a:r>
            <a:r>
              <a:rPr lang="zh-CN" altLang="en-US" sz="2800" b="1" i="0" dirty="0">
                <a:solidFill>
                  <a:srgbClr val="333399"/>
                </a:solidFill>
              </a:rPr>
              <a:t>接受</a:t>
            </a:r>
            <a:r>
              <a:rPr lang="pt-BR" altLang="zh-CN" b="1" dirty="0"/>
              <a:t> a</a:t>
            </a:r>
            <a:r>
              <a:rPr lang="pt-BR" altLang="zh-CN" b="1" baseline="30000" dirty="0"/>
              <a:t>n</a:t>
            </a:r>
            <a:r>
              <a:rPr lang="pt-BR" altLang="zh-CN" b="1" dirty="0"/>
              <a:t>b</a:t>
            </a:r>
            <a:r>
              <a:rPr lang="pt-BR" altLang="zh-CN" b="1" baseline="30000" dirty="0"/>
              <a:t>n</a:t>
            </a:r>
            <a:r>
              <a:rPr lang="pt-BR" altLang="zh-CN" b="1" dirty="0"/>
              <a:t>c</a:t>
            </a:r>
            <a:r>
              <a:rPr lang="pt-BR" altLang="zh-CN" b="1" baseline="30000" dirty="0"/>
              <a:t>n</a:t>
            </a:r>
            <a:r>
              <a:rPr lang="pt-BR" altLang="zh-CN" b="1" i="0" dirty="0"/>
              <a:t> </a:t>
            </a:r>
            <a:r>
              <a:rPr lang="pt-BR" altLang="zh-CN" b="1" i="0" dirty="0">
                <a:sym typeface="Symbol" pitchFamily="18" charset="2"/>
              </a:rPr>
              <a:t>(</a:t>
            </a:r>
            <a:r>
              <a:rPr lang="pt-BR" altLang="zh-CN" b="1" dirty="0"/>
              <a:t>n</a:t>
            </a:r>
            <a:r>
              <a:rPr lang="pt-BR" altLang="zh-CN" b="1" i="0" dirty="0"/>
              <a:t> </a:t>
            </a:r>
            <a:r>
              <a:rPr lang="en-US" altLang="zh-CN" b="1" i="0" dirty="0">
                <a:sym typeface="Symbol" pitchFamily="18" charset="2"/>
              </a:rPr>
              <a:t></a:t>
            </a:r>
            <a:r>
              <a:rPr lang="en-US" altLang="zh-CN" b="1" i="0" dirty="0"/>
              <a:t> </a:t>
            </a:r>
            <a:r>
              <a:rPr lang="pt-BR" altLang="zh-CN" b="1" i="0" dirty="0"/>
              <a:t>1) </a:t>
            </a:r>
            <a:r>
              <a:rPr lang="zh-CN" altLang="pt-BR" sz="2800" b="1" i="0" dirty="0">
                <a:solidFill>
                  <a:srgbClr val="333399"/>
                </a:solidFill>
              </a:rPr>
              <a:t>是合法的</a:t>
            </a:r>
            <a:endParaRPr lang="zh-CN" altLang="en-US" sz="2800" i="0" dirty="0">
              <a:solidFill>
                <a:srgbClr val="333399"/>
              </a:solidFill>
            </a:endParaRPr>
          </a:p>
        </p:txBody>
      </p:sp>
      <p:sp>
        <p:nvSpPr>
          <p:cNvPr id="11268" name="Text Box 11"/>
          <p:cNvSpPr txBox="1">
            <a:spLocks noChangeArrowheads="1"/>
          </p:cNvSpPr>
          <p:nvPr/>
        </p:nvSpPr>
        <p:spPr bwMode="auto">
          <a:xfrm>
            <a:off x="714348" y="3571876"/>
            <a:ext cx="8245506" cy="2985433"/>
          </a:xfrm>
          <a:prstGeom prst="rect">
            <a:avLst/>
          </a:prstGeom>
          <a:noFill/>
          <a:ln w="9525">
            <a:noFill/>
            <a:miter lim="800000"/>
            <a:headEnd/>
            <a:tailEnd/>
          </a:ln>
        </p:spPr>
        <p:txBody>
          <a:bodyPr wrap="square">
            <a:spAutoFit/>
          </a:bodyPr>
          <a:lstStyle/>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 </a:t>
            </a:r>
            <a:r>
              <a:rPr lang="en-US" altLang="zh-CN" sz="2000" i="0" dirty="0">
                <a:solidFill>
                  <a:srgbClr val="333399"/>
                </a:solidFill>
                <a:cs typeface="Times New Roman" pitchFamily="18" charset="0"/>
                <a:sym typeface="Symbol" pitchFamily="18" charset="2"/>
              </a:rPr>
              <a:t>{  </a:t>
            </a:r>
            <a:r>
              <a:rPr lang="pt-BR" altLang="zh-CN" sz="2000" dirty="0">
                <a:solidFill>
                  <a:srgbClr val="333399"/>
                </a:solidFill>
                <a:cs typeface="Times New Roman" pitchFamily="18" charset="0"/>
                <a:sym typeface="Symbol" pitchFamily="18" charset="2"/>
              </a:rPr>
              <a:t>B</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in</a:t>
            </a:r>
            <a:r>
              <a:rPr lang="pt-BR" altLang="zh-CN" sz="2000" b="1" dirty="0">
                <a:solidFill>
                  <a:srgbClr val="333399"/>
                </a:solidFill>
                <a:cs typeface="Times New Roman" pitchFamily="18" charset="0"/>
                <a:sym typeface="Symbol" pitchFamily="18" charset="2"/>
              </a:rPr>
              <a:t>_</a:t>
            </a:r>
            <a:r>
              <a:rPr lang="pt-BR" altLang="zh-CN" sz="2000" dirty="0">
                <a:solidFill>
                  <a:srgbClr val="333399"/>
                </a:solidFill>
                <a:cs typeface="Times New Roman" pitchFamily="18" charset="0"/>
                <a:sym typeface="Symbol" pitchFamily="18" charset="2"/>
              </a:rPr>
              <a:t>num := A </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num  </a:t>
            </a:r>
            <a:r>
              <a:rPr lang="pt-BR"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 B</a:t>
            </a:r>
            <a:r>
              <a:rPr lang="en-US" altLang="zh-CN" sz="2000" i="0" dirty="0">
                <a:solidFill>
                  <a:srgbClr val="333399"/>
                </a:solidFill>
                <a:cs typeface="Times New Roman" pitchFamily="18" charset="0"/>
                <a:sym typeface="Symbol" pitchFamily="18" charset="2"/>
              </a:rPr>
              <a:t> {  </a:t>
            </a:r>
            <a:r>
              <a:rPr lang="pt-BR" altLang="zh-CN" sz="2000" dirty="0">
                <a:solidFill>
                  <a:srgbClr val="333399"/>
                </a:solidFill>
                <a:cs typeface="Times New Roman" pitchFamily="18" charset="0"/>
                <a:sym typeface="Symbol" pitchFamily="18" charset="2"/>
              </a:rPr>
              <a:t>C</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in</a:t>
            </a:r>
            <a:r>
              <a:rPr lang="pt-BR" altLang="zh-CN" sz="2000" b="1" dirty="0">
                <a:solidFill>
                  <a:srgbClr val="333399"/>
                </a:solidFill>
                <a:cs typeface="Times New Roman" pitchFamily="18" charset="0"/>
                <a:sym typeface="Symbol" pitchFamily="18" charset="2"/>
              </a:rPr>
              <a:t>_</a:t>
            </a:r>
            <a:r>
              <a:rPr lang="pt-BR" altLang="zh-CN" sz="2000" dirty="0">
                <a:solidFill>
                  <a:srgbClr val="333399"/>
                </a:solidFill>
                <a:cs typeface="Times New Roman" pitchFamily="18" charset="0"/>
                <a:sym typeface="Symbol" pitchFamily="18" charset="2"/>
              </a:rPr>
              <a:t>num := A </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num  </a:t>
            </a:r>
            <a:r>
              <a:rPr lang="pt-BR" altLang="zh-CN" sz="2000" i="0" dirty="0">
                <a:solidFill>
                  <a:srgbClr val="333399"/>
                </a:solidFill>
                <a:cs typeface="Times New Roman" pitchFamily="18" charset="0"/>
                <a:sym typeface="Symbol" pitchFamily="18" charset="2"/>
              </a:rPr>
              <a:t>}</a:t>
            </a:r>
            <a:r>
              <a:rPr lang="en-US" altLang="zh-CN" sz="2000" dirty="0">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p>
          <a:p>
            <a:pPr algn="l">
              <a:buClrTx/>
            </a:pPr>
            <a:r>
              <a:rPr kumimoji="0" lang="en-US" altLang="zh-CN" sz="2000" i="0" dirty="0">
                <a:solidFill>
                  <a:srgbClr val="333399"/>
                </a:solidFill>
                <a:cs typeface="Times New Roman" pitchFamily="18" charset="0"/>
                <a:sym typeface="Symbol" pitchFamily="18" charset="2"/>
              </a:rPr>
              <a:t>	 {  </a:t>
            </a:r>
            <a:r>
              <a:rPr lang="en-US" altLang="zh-CN" sz="2000" i="0" dirty="0">
                <a:solidFill>
                  <a:srgbClr val="333399"/>
                </a:solidFill>
                <a:cs typeface="Times New Roman" pitchFamily="18" charset="0"/>
                <a:sym typeface="Symbol" pitchFamily="18" charset="2"/>
              </a:rPr>
              <a:t>if  (</a:t>
            </a:r>
            <a:r>
              <a:rPr lang="en-US" altLang="zh-CN" sz="2000" dirty="0">
                <a:solidFill>
                  <a:srgbClr val="333399"/>
                </a:solidFill>
                <a:cs typeface="Times New Roman" pitchFamily="18" charset="0"/>
                <a:sym typeface="Symbol" pitchFamily="18" charset="2"/>
              </a:rPr>
              <a:t>B</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num=0</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C</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num=0</a:t>
            </a:r>
            <a:r>
              <a:rPr lang="en-US" altLang="zh-CN" sz="2000" i="0" dirty="0">
                <a:solidFill>
                  <a:srgbClr val="333399"/>
                </a:solidFill>
                <a:cs typeface="Times New Roman" pitchFamily="18" charset="0"/>
              </a:rPr>
              <a:t>)) then  </a:t>
            </a:r>
            <a:r>
              <a:rPr lang="en-US" altLang="zh-CN" sz="2000" dirty="0">
                <a:solidFill>
                  <a:srgbClr val="333399"/>
                </a:solidFill>
                <a:cs typeface="Times New Roman" pitchFamily="18" charset="0"/>
              </a:rPr>
              <a:t>print(</a:t>
            </a:r>
            <a:r>
              <a:rPr lang="pt-BR" altLang="zh-CN" sz="2000" dirty="0">
                <a:solidFill>
                  <a:srgbClr val="333399"/>
                </a:solidFill>
                <a:cs typeface="Times New Roman" pitchFamily="18" charset="0"/>
              </a:rPr>
              <a:t>“Accepted!” </a:t>
            </a:r>
            <a:r>
              <a:rPr lang="en-US" altLang="zh-CN" sz="2000" dirty="0">
                <a:solidFill>
                  <a:srgbClr val="333399"/>
                </a:solidFill>
                <a:cs typeface="Times New Roman" pitchFamily="18" charset="0"/>
              </a:rPr>
              <a:t>) </a:t>
            </a:r>
          </a:p>
          <a:p>
            <a:pPr algn="l">
              <a:buClrTx/>
            </a:pP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rPr>
              <a:t>else  </a:t>
            </a:r>
            <a:r>
              <a:rPr lang="en-US" altLang="zh-CN" sz="2000" dirty="0">
                <a:solidFill>
                  <a:srgbClr val="333399"/>
                </a:solidFill>
                <a:cs typeface="Times New Roman" pitchFamily="18" charset="0"/>
              </a:rPr>
              <a:t>print(</a:t>
            </a:r>
            <a:r>
              <a:rPr lang="pt-BR" altLang="zh-CN" sz="2000" dirty="0">
                <a:solidFill>
                  <a:srgbClr val="333399"/>
                </a:solidFill>
                <a:cs typeface="Times New Roman" pitchFamily="18" charset="0"/>
              </a:rPr>
              <a:t>“Refused!” </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in_</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in_num</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sz="2000" dirty="0">
                <a:solidFill>
                  <a:srgbClr val="333399"/>
                </a:solidFill>
                <a:ea typeface="华文行楷" pitchFamily="2" charset="-122"/>
                <a:sym typeface="Symbol" pitchFamily="18" charset="2"/>
              </a:rPr>
              <a:t>B</a:t>
            </a:r>
            <a:r>
              <a:rPr lang="en-US" altLang="zh-CN" sz="2000" i="0" baseline="-25000" dirty="0">
                <a:solidFill>
                  <a:srgbClr val="333399"/>
                </a:solidFill>
                <a:cs typeface="Times New Roman" pitchFamily="18" charset="0"/>
                <a:sym typeface="Symbol" pitchFamily="18" charset="2"/>
              </a:rPr>
              <a:t>1</a:t>
            </a:r>
            <a:r>
              <a:rPr lang="en-US" altLang="zh-CN" sz="2000" dirty="0">
                <a:solidFill>
                  <a:srgbClr val="333399"/>
                </a:solidFill>
                <a:ea typeface="华文行楷" pitchFamily="2" charset="-122"/>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B</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in_</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 { </a:t>
            </a:r>
            <a:r>
              <a:rPr lang="en-US" altLang="zh-CN" sz="2000" dirty="0">
                <a:solidFill>
                  <a:srgbClr val="333399"/>
                </a:solidFill>
                <a:cs typeface="Times New Roman" pitchFamily="18" charset="0"/>
                <a:sym typeface="Symbol" pitchFamily="18" charset="2"/>
              </a:rPr>
              <a:t>C</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in_</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in_num</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r>
              <a:rPr lang="en-US" altLang="zh-CN" sz="2000" i="0" baseline="-25000" dirty="0">
                <a:solidFill>
                  <a:srgbClr val="333399"/>
                </a:solidFill>
                <a:cs typeface="Times New Roman" pitchFamily="18" charset="0"/>
                <a:sym typeface="Symbol" pitchFamily="18" charset="2"/>
              </a:rPr>
              <a:t>1</a:t>
            </a: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C</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c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in_</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p>
        </p:txBody>
      </p:sp>
      <p:sp>
        <p:nvSpPr>
          <p:cNvPr id="9" name="Text Box 16"/>
          <p:cNvSpPr txBox="1">
            <a:spLocks noChangeArrowheads="1"/>
          </p:cNvSpPr>
          <p:nvPr/>
        </p:nvSpPr>
        <p:spPr bwMode="auto">
          <a:xfrm>
            <a:off x="0" y="0"/>
            <a:ext cx="9144000" cy="2462213"/>
          </a:xfrm>
          <a:prstGeom prst="rect">
            <a:avLst/>
          </a:prstGeom>
          <a:noFill/>
          <a:ln w="9525">
            <a:noFill/>
            <a:miter lim="800000"/>
            <a:headEnd/>
            <a:tailEnd/>
          </a:ln>
        </p:spPr>
        <p:txBody>
          <a:bodyPr wrap="square">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翻译模式</a:t>
            </a:r>
            <a:r>
              <a:rPr lang="zh-CN" altLang="en-US" sz="2800" b="1" i="0" dirty="0">
                <a:solidFill>
                  <a:srgbClr val="333399"/>
                </a:solidFill>
                <a:latin typeface="楷体_GB2312" pitchFamily="49" charset="-122"/>
              </a:rPr>
              <a:t>（</a:t>
            </a:r>
            <a:r>
              <a:rPr lang="en-US" altLang="zh-CN" sz="2800" i="0" dirty="0">
                <a:solidFill>
                  <a:srgbClr val="333399"/>
                </a:solidFill>
              </a:rPr>
              <a:t>Translation Scheme</a:t>
            </a:r>
            <a:r>
              <a:rPr lang="zh-CN" altLang="en-US" sz="2800" b="1" i="0" dirty="0">
                <a:solidFill>
                  <a:srgbClr val="333399"/>
                </a:solidFill>
                <a:latin typeface="楷体_GB2312" pitchFamily="49" charset="-122"/>
              </a:rPr>
              <a:t>）</a:t>
            </a:r>
            <a:r>
              <a:rPr lang="zh-CN" altLang="en-US" sz="3200" b="1" i="0" dirty="0">
                <a:latin typeface="楷体_GB2312" pitchFamily="49" charset="-122"/>
              </a:rPr>
              <a:t>概念*</a:t>
            </a:r>
          </a:p>
          <a:p>
            <a:pPr algn="l">
              <a:buClrTx/>
            </a:pPr>
            <a:endParaRPr lang="zh-CN" altLang="en-US" sz="1000" b="1" i="0" dirty="0">
              <a:latin typeface="楷体_GB2312" pitchFamily="49" charset="-122"/>
            </a:endParaRPr>
          </a:p>
          <a:p>
            <a:pPr lvl="1" algn="l">
              <a:buClrTx/>
              <a:buFont typeface="Symbol" pitchFamily="18" charset="2"/>
              <a:buChar char="-"/>
            </a:pPr>
            <a:r>
              <a:rPr lang="zh-CN" altLang="en-US" sz="2800" b="1" i="0" dirty="0"/>
              <a:t> </a:t>
            </a:r>
            <a:r>
              <a:rPr lang="zh-CN" altLang="en-US" sz="2800" b="1" i="0" dirty="0">
                <a:solidFill>
                  <a:srgbClr val="333399"/>
                </a:solidFill>
                <a:latin typeface="Times New Roman" pitchFamily="18" charset="0"/>
              </a:rPr>
              <a:t>是属性文法的</a:t>
            </a:r>
            <a:r>
              <a:rPr lang="zh-CN" altLang="en-US" sz="2800" b="1" i="0" dirty="0">
                <a:solidFill>
                  <a:srgbClr val="FF0000"/>
                </a:solidFill>
                <a:latin typeface="Times New Roman" pitchFamily="18" charset="0"/>
              </a:rPr>
              <a:t>推广形式</a:t>
            </a:r>
            <a:r>
              <a:rPr lang="zh-CN" altLang="en-US" sz="2800" b="1" i="0" dirty="0">
                <a:solidFill>
                  <a:srgbClr val="333399"/>
                </a:solidFill>
                <a:latin typeface="Times New Roman" pitchFamily="18" charset="0"/>
              </a:rPr>
              <a:t>，允许由</a:t>
            </a:r>
            <a:r>
              <a:rPr lang="en-US" altLang="zh-CN" sz="2800" b="1" i="0" dirty="0">
                <a:solidFill>
                  <a:srgbClr val="333399"/>
                </a:solidFill>
                <a:latin typeface="Times New Roman" pitchFamily="18" charset="0"/>
              </a:rPr>
              <a:t>{}</a:t>
            </a:r>
            <a:r>
              <a:rPr lang="zh-CN" altLang="en-US" sz="2800" b="1" i="0" dirty="0">
                <a:solidFill>
                  <a:srgbClr val="333399"/>
                </a:solidFill>
                <a:latin typeface="Times New Roman" pitchFamily="18" charset="0"/>
              </a:rPr>
              <a:t>括起的</a:t>
            </a:r>
            <a:r>
              <a:rPr lang="zh-CN" altLang="en-US" sz="2800" b="1" i="0" dirty="0">
                <a:solidFill>
                  <a:srgbClr val="FF0000"/>
                </a:solidFill>
                <a:latin typeface="Times New Roman" pitchFamily="18" charset="0"/>
              </a:rPr>
              <a:t>语义规则</a:t>
            </a:r>
            <a:r>
              <a:rPr lang="zh-CN" altLang="en-US" sz="2800" b="1" i="0" dirty="0">
                <a:solidFill>
                  <a:srgbClr val="333399"/>
                </a:solidFill>
                <a:latin typeface="Times New Roman" pitchFamily="18" charset="0"/>
              </a:rPr>
              <a:t>集合出现在</a:t>
            </a:r>
            <a:r>
              <a:rPr lang="zh-CN" altLang="en-US" sz="2800" b="1" i="0" dirty="0">
                <a:solidFill>
                  <a:srgbClr val="FF0000"/>
                </a:solidFill>
                <a:latin typeface="Times New Roman" pitchFamily="18" charset="0"/>
              </a:rPr>
              <a:t>产生式右端的任何位置</a:t>
            </a:r>
            <a:r>
              <a:rPr lang="en-US" altLang="zh-CN" sz="2800" b="1" i="0" dirty="0">
                <a:solidFill>
                  <a:srgbClr val="333399"/>
                </a:solidFill>
                <a:latin typeface="Times New Roman" pitchFamily="18" charset="0"/>
              </a:rPr>
              <a:t>. </a:t>
            </a:r>
          </a:p>
          <a:p>
            <a:pPr lvl="1" algn="l">
              <a:buClrTx/>
              <a:buFont typeface="Symbol" pitchFamily="18" charset="2"/>
              <a:buChar char="-"/>
            </a:pPr>
            <a:r>
              <a:rPr lang="zh-CN" altLang="en-US" sz="2800" b="1" i="0" dirty="0">
                <a:solidFill>
                  <a:srgbClr val="333399"/>
                </a:solidFill>
                <a:latin typeface="Times New Roman" pitchFamily="18" charset="0"/>
              </a:rPr>
              <a:t>其好处是可以</a:t>
            </a:r>
            <a:r>
              <a:rPr lang="zh-CN" altLang="en-US" sz="2800" b="1" i="0" dirty="0">
                <a:solidFill>
                  <a:srgbClr val="FF0000"/>
                </a:solidFill>
                <a:latin typeface="Times New Roman" pitchFamily="18" charset="0"/>
              </a:rPr>
              <a:t>显式地表达</a:t>
            </a:r>
            <a:r>
              <a:rPr lang="zh-CN" altLang="en-US" sz="2800" b="1" i="0" dirty="0">
                <a:solidFill>
                  <a:srgbClr val="333399"/>
                </a:solidFill>
                <a:latin typeface="Times New Roman" pitchFamily="18" charset="0"/>
              </a:rPr>
              <a:t>动作和属性</a:t>
            </a:r>
            <a:r>
              <a:rPr lang="zh-CN" altLang="en-US" sz="2800" b="1" i="0" dirty="0">
                <a:solidFill>
                  <a:srgbClr val="FF0000"/>
                </a:solidFill>
                <a:latin typeface="Times New Roman" pitchFamily="18" charset="0"/>
              </a:rPr>
              <a:t>计算的次序</a:t>
            </a:r>
            <a:r>
              <a:rPr lang="zh-CN" altLang="en-US" sz="2800" b="1" i="0" dirty="0">
                <a:solidFill>
                  <a:srgbClr val="333399"/>
                </a:solidFill>
                <a:latin typeface="Times New Roman" pitchFamily="18" charset="0"/>
              </a:rPr>
              <a:t>，而在前述的属性文法中不能显示的体现出这种次序。</a:t>
            </a:r>
            <a:endParaRPr lang="zh-CN" altLang="en-US" b="1" i="0" dirty="0">
              <a:solidFill>
                <a:srgbClr val="333399"/>
              </a:solidFill>
              <a:latin typeface="Times New Roman" pitchFamily="18" charset="0"/>
            </a:endParaRPr>
          </a:p>
        </p:txBody>
      </p:sp>
    </p:spTree>
    <p:extLst>
      <p:ext uri="{BB962C8B-B14F-4D97-AF65-F5344CB8AC3E}">
        <p14:creationId xmlns:p14="http://schemas.microsoft.com/office/powerpoint/2010/main" val="135971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20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20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gtEl>
                                        <p:attrNameLst>
                                          <p:attrName>style.visibility</p:attrName>
                                        </p:attrNameLst>
                                      </p:cBhvr>
                                      <p:to>
                                        <p:strVal val="visible"/>
                                      </p:to>
                                    </p:set>
                                    <p:animEffect transition="in" filter="fade">
                                      <p:cBhvr>
                                        <p:cTn id="17" dur="2000"/>
                                        <p:tgtEl>
                                          <p:spTgt spid="112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fade">
                                      <p:cBhvr>
                                        <p:cTn id="22" dur="2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11"/>
          <p:cNvSpPr txBox="1">
            <a:spLocks noChangeArrowheads="1"/>
          </p:cNvSpPr>
          <p:nvPr/>
        </p:nvSpPr>
        <p:spPr bwMode="auto">
          <a:xfrm>
            <a:off x="571472" y="214290"/>
            <a:ext cx="7129462" cy="579438"/>
          </a:xfrm>
          <a:prstGeom prst="rect">
            <a:avLst/>
          </a:prstGeom>
          <a:noFill/>
          <a:ln w="9525">
            <a:noFill/>
            <a:miter lim="800000"/>
            <a:headEnd/>
            <a:tailEnd/>
          </a:ln>
        </p:spPr>
        <p:txBody>
          <a:bodyPr>
            <a:spAutoFit/>
          </a:bodyPr>
          <a:lstStyle/>
          <a:p>
            <a:pPr algn="l">
              <a:buClrTx/>
              <a:buFont typeface="Wingdings" pitchFamily="2" charset="2"/>
              <a:buChar char="²"/>
            </a:pPr>
            <a:r>
              <a:rPr lang="en-US" altLang="zh-CN" sz="3200" b="1" i="0" dirty="0">
                <a:latin typeface="楷体_GB2312" pitchFamily="49" charset="-122"/>
              </a:rPr>
              <a:t> </a:t>
            </a:r>
            <a:r>
              <a:rPr lang="zh-CN" altLang="en-US" sz="3200" b="1" i="0" dirty="0">
                <a:latin typeface="楷体_GB2312" pitchFamily="49" charset="-122"/>
              </a:rPr>
              <a:t>属性文法引例</a:t>
            </a:r>
          </a:p>
        </p:txBody>
      </p:sp>
      <p:sp>
        <p:nvSpPr>
          <p:cNvPr id="8200" name="Rectangle 12"/>
          <p:cNvSpPr>
            <a:spLocks noChangeArrowheads="1"/>
          </p:cNvSpPr>
          <p:nvPr/>
        </p:nvSpPr>
        <p:spPr bwMode="auto">
          <a:xfrm>
            <a:off x="1008063" y="1428736"/>
            <a:ext cx="6804025" cy="892552"/>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识别语言 </a:t>
            </a:r>
            <a:r>
              <a:rPr lang="pt-BR" altLang="zh-CN" b="1" dirty="0"/>
              <a:t>L</a:t>
            </a:r>
            <a:r>
              <a:rPr lang="pt-BR" altLang="zh-CN" b="1" i="0" dirty="0"/>
              <a:t> = { </a:t>
            </a:r>
            <a:r>
              <a:rPr lang="pt-BR" altLang="zh-CN" b="1" dirty="0"/>
              <a:t>a</a:t>
            </a:r>
            <a:r>
              <a:rPr lang="pt-BR" altLang="zh-CN" b="1" baseline="30000" dirty="0"/>
              <a:t>n</a:t>
            </a:r>
            <a:r>
              <a:rPr lang="pt-BR" altLang="zh-CN" b="1" dirty="0"/>
              <a:t>b</a:t>
            </a:r>
            <a:r>
              <a:rPr lang="pt-BR" altLang="zh-CN" b="1" baseline="30000" dirty="0"/>
              <a:t>n</a:t>
            </a:r>
            <a:r>
              <a:rPr lang="pt-BR" altLang="zh-CN" b="1" dirty="0"/>
              <a:t>c</a:t>
            </a:r>
            <a:r>
              <a:rPr lang="pt-BR" altLang="zh-CN" b="1" baseline="30000" dirty="0"/>
              <a:t>n</a:t>
            </a:r>
            <a:r>
              <a:rPr lang="pt-BR" altLang="zh-CN" b="1" i="0" dirty="0"/>
              <a:t> </a:t>
            </a:r>
            <a:r>
              <a:rPr lang="pt-BR" altLang="zh-CN" b="1" i="0" dirty="0">
                <a:sym typeface="Symbol" pitchFamily="18" charset="2"/>
              </a:rPr>
              <a:t></a:t>
            </a:r>
            <a:r>
              <a:rPr lang="pt-BR" altLang="zh-CN" b="1" i="0" dirty="0"/>
              <a:t> </a:t>
            </a:r>
            <a:r>
              <a:rPr lang="pt-BR" altLang="zh-CN" b="1" dirty="0"/>
              <a:t>n</a:t>
            </a:r>
            <a:r>
              <a:rPr lang="pt-BR" altLang="zh-CN" b="1" i="0" dirty="0"/>
              <a:t> </a:t>
            </a:r>
            <a:r>
              <a:rPr lang="en-US" altLang="zh-CN" b="1" i="0" dirty="0">
                <a:sym typeface="Symbol" pitchFamily="18" charset="2"/>
              </a:rPr>
              <a:t></a:t>
            </a:r>
            <a:r>
              <a:rPr lang="en-US" altLang="zh-CN" b="1" i="0" dirty="0"/>
              <a:t> </a:t>
            </a:r>
            <a:r>
              <a:rPr lang="pt-BR" altLang="zh-CN" b="1" i="0" dirty="0"/>
              <a:t>1}</a:t>
            </a:r>
            <a:r>
              <a:rPr lang="pt-BR" altLang="zh-CN" dirty="0"/>
              <a:t>  ? </a:t>
            </a:r>
          </a:p>
          <a:p>
            <a:pPr algn="l">
              <a:buClrTx/>
              <a:buFont typeface="Symbol" pitchFamily="18" charset="2"/>
              <a:buChar char="-"/>
            </a:pPr>
            <a:r>
              <a:rPr lang="pt-BR" altLang="zh-CN" b="1" i="0" dirty="0"/>
              <a:t>L</a:t>
            </a:r>
            <a:r>
              <a:rPr lang="zh-CN" altLang="en-US" b="1" i="0" dirty="0"/>
              <a:t>不是任何上下文无关文法的语言 </a:t>
            </a:r>
            <a:endParaRPr lang="en-US" altLang="zh-CN" b="1" i="0" dirty="0"/>
          </a:p>
        </p:txBody>
      </p:sp>
      <p:sp>
        <p:nvSpPr>
          <p:cNvPr id="8201" name="Text Box 13"/>
          <p:cNvSpPr txBox="1">
            <a:spLocks noChangeArrowheads="1"/>
          </p:cNvSpPr>
          <p:nvPr/>
        </p:nvSpPr>
        <p:spPr bwMode="auto">
          <a:xfrm>
            <a:off x="1042988" y="2376474"/>
            <a:ext cx="1873250" cy="3170099"/>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G[S]:</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endParaRPr kumimoji="0" lang="en-US" altLang="zh-CN"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t>
            </a:r>
            <a:r>
              <a:rPr lang="en-US" altLang="zh-CN" dirty="0" err="1">
                <a:solidFill>
                  <a:srgbClr val="333399"/>
                </a:solidFill>
                <a:ea typeface="华文行楷" pitchFamily="2" charset="-122"/>
                <a:cs typeface="Times New Roman" pitchFamily="18" charset="0"/>
                <a:sym typeface="Symbol" pitchFamily="18" charset="2"/>
              </a:rPr>
              <a:t>Aa</a:t>
            </a:r>
            <a:endParaRPr lang="en-US" altLang="zh-CN" dirty="0">
              <a:solidFill>
                <a:srgbClr val="333399"/>
              </a:solidFill>
              <a:ea typeface="华文行楷" pitchFamily="2" charset="-122"/>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9" name="Rectangle 12"/>
          <p:cNvSpPr>
            <a:spLocks noChangeArrowheads="1"/>
          </p:cNvSpPr>
          <p:nvPr/>
        </p:nvSpPr>
        <p:spPr bwMode="auto">
          <a:xfrm>
            <a:off x="2714613" y="2809860"/>
            <a:ext cx="6215106" cy="2369880"/>
          </a:xfrm>
          <a:prstGeom prst="rect">
            <a:avLst/>
          </a:prstGeom>
          <a:noFill/>
          <a:ln w="9525">
            <a:noFill/>
            <a:miter lim="800000"/>
            <a:headEnd/>
            <a:tailEnd/>
          </a:ln>
        </p:spPr>
        <p:txBody>
          <a:bodyPr wrap="square">
            <a:spAutoFit/>
          </a:bodyPr>
          <a:lstStyle/>
          <a:p>
            <a:pPr algn="l">
              <a:buClrTx/>
              <a:buFont typeface="Symbol" pitchFamily="18" charset="2"/>
              <a:buChar char="-"/>
            </a:pPr>
            <a:r>
              <a:rPr lang="pt-BR" altLang="zh-CN" sz="3200" b="1" dirty="0"/>
              <a:t>L(G) =</a:t>
            </a:r>
            <a:r>
              <a:rPr lang="en-US" altLang="zh-CN" sz="3200" b="1" dirty="0"/>
              <a:t>L(a</a:t>
            </a:r>
            <a:r>
              <a:rPr lang="en-US" altLang="zh-CN" sz="3200" b="1" baseline="30000" dirty="0"/>
              <a:t>+</a:t>
            </a:r>
            <a:r>
              <a:rPr lang="en-US" altLang="zh-CN" sz="3200" b="1" dirty="0"/>
              <a:t>b</a:t>
            </a:r>
            <a:r>
              <a:rPr lang="en-US" altLang="zh-CN" sz="3200" b="1" baseline="30000" dirty="0"/>
              <a:t>+</a:t>
            </a:r>
            <a:r>
              <a:rPr lang="en-US" altLang="zh-CN" sz="3200" b="1" dirty="0"/>
              <a:t>c</a:t>
            </a:r>
            <a:r>
              <a:rPr lang="en-US" altLang="zh-CN" sz="3200" b="1" baseline="30000" dirty="0"/>
              <a:t>+</a:t>
            </a:r>
            <a:r>
              <a:rPr lang="en-US" altLang="zh-CN" sz="3200" b="1" dirty="0"/>
              <a:t>),</a:t>
            </a:r>
          </a:p>
          <a:p>
            <a:pPr algn="l">
              <a:buClrTx/>
              <a:buFont typeface="Symbol" pitchFamily="18" charset="2"/>
              <a:buChar char="-"/>
            </a:pPr>
            <a:r>
              <a:rPr lang="en-US" altLang="zh-CN" sz="3200" b="1" dirty="0"/>
              <a:t>L</a:t>
            </a:r>
            <a:r>
              <a:rPr lang="zh-CN" altLang="en-US" sz="3200" dirty="0"/>
              <a:t>⊆ </a:t>
            </a:r>
            <a:r>
              <a:rPr lang="pt-BR" altLang="zh-CN" sz="3200" b="1" dirty="0"/>
              <a:t>L(G) </a:t>
            </a:r>
          </a:p>
          <a:p>
            <a:pPr algn="l">
              <a:buClrTx/>
              <a:buFont typeface="Symbol" pitchFamily="18" charset="2"/>
              <a:buChar char="-"/>
            </a:pPr>
            <a:r>
              <a:rPr lang="zh-CN" altLang="en-US" sz="2800" b="1" i="0" dirty="0"/>
              <a:t>必须对</a:t>
            </a:r>
            <a:r>
              <a:rPr lang="en-US" altLang="zh-CN" sz="2800" b="1" i="0" dirty="0"/>
              <a:t>G[S]</a:t>
            </a:r>
            <a:r>
              <a:rPr lang="zh-CN" altLang="en-US" sz="2800" b="1" i="0" dirty="0"/>
              <a:t>附加某种限制条件，使得最终</a:t>
            </a:r>
            <a:r>
              <a:rPr lang="en-US" altLang="zh-CN" sz="2800" b="1" i="0" dirty="0" err="1"/>
              <a:t>a,b,c</a:t>
            </a:r>
            <a:r>
              <a:rPr lang="zh-CN" altLang="en-US" sz="2800" b="1" i="0" dirty="0"/>
              <a:t>的个数相等，这就是属性文法的思想</a:t>
            </a:r>
            <a:endParaRPr lang="en-US" altLang="zh-CN" sz="2800" b="1" i="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fade">
                                      <p:cBhvr>
                                        <p:cTn id="7" dur="2000"/>
                                        <p:tgtEl>
                                          <p:spTgt spid="82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2000"/>
                                        <p:tgtEl>
                                          <p:spTgt spid="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20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88"/>
          <p:cNvSpPr txBox="1">
            <a:spLocks noChangeArrowheads="1"/>
          </p:cNvSpPr>
          <p:nvPr/>
        </p:nvSpPr>
        <p:spPr bwMode="auto">
          <a:xfrm>
            <a:off x="107141" y="404664"/>
            <a:ext cx="8929718" cy="4993675"/>
          </a:xfrm>
          <a:prstGeom prst="rect">
            <a:avLst/>
          </a:prstGeom>
          <a:noFill/>
          <a:ln w="9525">
            <a:noFill/>
            <a:miter lim="800000"/>
            <a:headEnd/>
            <a:tailEnd/>
          </a:ln>
        </p:spPr>
        <p:txBody>
          <a:bodyPr wrap="square">
            <a:spAutoFit/>
          </a:bodyPr>
          <a:lstStyle/>
          <a:p>
            <a:pPr algn="l">
              <a:buClrTx/>
              <a:buFont typeface="Wingdings" pitchFamily="2" charset="2"/>
              <a:buChar char="²"/>
            </a:pPr>
            <a:endParaRPr lang="zh-CN" altLang="en-US" sz="1050" b="1" i="0" dirty="0">
              <a:solidFill>
                <a:srgbClr val="333399"/>
              </a:solidFill>
            </a:endParaRPr>
          </a:p>
          <a:p>
            <a:pPr lvl="1" algn="l">
              <a:buFont typeface="Symbol" pitchFamily="18" charset="2"/>
              <a:buChar char="-"/>
            </a:pPr>
            <a:r>
              <a:rPr lang="zh-CN" altLang="en-US" sz="2800" b="1" i="0" dirty="0">
                <a:latin typeface="Times New Roman" pitchFamily="18" charset="0"/>
              </a:rPr>
              <a:t>两类受限的翻译模式</a:t>
            </a:r>
            <a:endParaRPr lang="zh-CN" altLang="en-US" sz="2800" b="1" i="0" dirty="0">
              <a:solidFill>
                <a:srgbClr val="333399"/>
              </a:solidFill>
              <a:latin typeface="Times New Roman" pitchFamily="18" charset="0"/>
            </a:endParaRPr>
          </a:p>
          <a:p>
            <a:pPr lvl="2" algn="l">
              <a:buClrTx/>
              <a:buFontTx/>
              <a:buChar char="•"/>
            </a:pPr>
            <a:r>
              <a:rPr lang="zh-CN" altLang="en-US" sz="2800" b="1" i="0" dirty="0"/>
              <a:t> </a:t>
            </a:r>
            <a:r>
              <a:rPr lang="en-US" altLang="zh-CN" sz="2800" b="1" i="0" dirty="0"/>
              <a:t>S-</a:t>
            </a:r>
            <a:r>
              <a:rPr lang="zh-CN" altLang="en-US" sz="2800" b="1" i="0" dirty="0"/>
              <a:t>翻译模式：</a:t>
            </a:r>
            <a:r>
              <a:rPr lang="zh-CN" altLang="en-US" sz="2800" b="1" i="0" dirty="0">
                <a:solidFill>
                  <a:srgbClr val="333399"/>
                </a:solidFill>
              </a:rPr>
              <a:t>受</a:t>
            </a:r>
            <a:r>
              <a:rPr lang="en-US" altLang="zh-CN" sz="2800" b="1" i="0" dirty="0">
                <a:solidFill>
                  <a:srgbClr val="333399"/>
                </a:solidFill>
              </a:rPr>
              <a:t>S-</a:t>
            </a:r>
            <a:r>
              <a:rPr lang="zh-CN" altLang="en-US" sz="2800" b="1" i="0" dirty="0">
                <a:solidFill>
                  <a:srgbClr val="333399"/>
                </a:solidFill>
              </a:rPr>
              <a:t>属性文法的启示，</a:t>
            </a:r>
            <a:r>
              <a:rPr lang="zh-CN" altLang="en-US" sz="2800" b="1" i="0" dirty="0"/>
              <a:t>对于仅需要综合属性的情形</a:t>
            </a:r>
            <a:r>
              <a:rPr lang="zh-CN" altLang="en-US" sz="2800" b="1" i="0" dirty="0">
                <a:solidFill>
                  <a:srgbClr val="333399"/>
                </a:solidFill>
              </a:rPr>
              <a:t>，只要创建一个语义规则集合，放在相应产生式右端的末尾</a:t>
            </a:r>
            <a:r>
              <a:rPr lang="en-US" altLang="zh-CN" sz="2800" b="1" i="0" dirty="0">
                <a:solidFill>
                  <a:srgbClr val="333399"/>
                </a:solidFill>
              </a:rPr>
              <a:t>.</a:t>
            </a:r>
          </a:p>
          <a:p>
            <a:pPr lvl="2" algn="l">
              <a:buClrTx/>
              <a:buFontTx/>
              <a:buChar char="•"/>
            </a:pPr>
            <a:r>
              <a:rPr lang="zh-CN" altLang="en-US" sz="2800" b="1" i="0" dirty="0">
                <a:solidFill>
                  <a:srgbClr val="333399"/>
                </a:solidFill>
              </a:rPr>
              <a:t>一般基于自底向上分析法例如</a:t>
            </a:r>
            <a:r>
              <a:rPr lang="en-US" altLang="zh-CN" sz="2800" b="1" i="0" dirty="0">
                <a:solidFill>
                  <a:srgbClr val="333399"/>
                </a:solidFill>
              </a:rPr>
              <a:t>LR</a:t>
            </a:r>
            <a:r>
              <a:rPr lang="zh-CN" altLang="en-US" sz="2800" b="1" i="0" dirty="0">
                <a:solidFill>
                  <a:srgbClr val="333399"/>
                </a:solidFill>
              </a:rPr>
              <a:t>分析</a:t>
            </a:r>
          </a:p>
          <a:p>
            <a:pPr lvl="2" algn="l">
              <a:buClrTx/>
              <a:buFontTx/>
              <a:buChar char="•"/>
            </a:pPr>
            <a:r>
              <a:rPr lang="zh-CN" altLang="en-US" sz="2800" b="1" i="0" dirty="0"/>
              <a:t> </a:t>
            </a:r>
            <a:r>
              <a:rPr lang="en-US" altLang="zh-CN" sz="2800" b="1" i="0" dirty="0"/>
              <a:t>L-</a:t>
            </a:r>
            <a:r>
              <a:rPr lang="zh-CN" altLang="en-US" sz="2800" b="1" i="0" dirty="0"/>
              <a:t>翻译模式：</a:t>
            </a:r>
            <a:r>
              <a:rPr lang="zh-CN" altLang="en-US" sz="2800" b="1" i="0" dirty="0">
                <a:solidFill>
                  <a:srgbClr val="333399"/>
                </a:solidFill>
              </a:rPr>
              <a:t>受</a:t>
            </a:r>
            <a:r>
              <a:rPr lang="en-US" altLang="zh-CN" sz="2800" b="1" i="0" dirty="0">
                <a:solidFill>
                  <a:srgbClr val="333399"/>
                </a:solidFill>
              </a:rPr>
              <a:t>L-</a:t>
            </a:r>
            <a:r>
              <a:rPr lang="zh-CN" altLang="en-US" sz="2800" b="1" i="0" dirty="0">
                <a:solidFill>
                  <a:srgbClr val="333399"/>
                </a:solidFill>
              </a:rPr>
              <a:t>属性文法的启示，</a:t>
            </a:r>
            <a:r>
              <a:rPr lang="zh-CN" altLang="en-US" sz="2800" b="1" i="0" dirty="0"/>
              <a:t>对于既包含继承属性又包含综合属性的情形</a:t>
            </a:r>
            <a:r>
              <a:rPr lang="zh-CN" altLang="en-US" sz="2800" b="1" i="0" dirty="0">
                <a:solidFill>
                  <a:srgbClr val="333399"/>
                </a:solidFill>
              </a:rPr>
              <a:t>，但需要满足特定的条件（</a:t>
            </a:r>
            <a:r>
              <a:rPr lang="en-US" altLang="zh-CN" sz="2800" b="1" i="0" dirty="0">
                <a:solidFill>
                  <a:srgbClr val="333399"/>
                </a:solidFill>
              </a:rPr>
              <a:t>P172</a:t>
            </a:r>
            <a:r>
              <a:rPr lang="zh-CN" altLang="en-US" sz="2800" b="1" i="0" dirty="0">
                <a:solidFill>
                  <a:srgbClr val="333399"/>
                </a:solidFill>
              </a:rPr>
              <a:t>）。</a:t>
            </a:r>
            <a:endParaRPr lang="en-US" altLang="zh-CN" sz="2800" b="1" i="0" dirty="0">
              <a:solidFill>
                <a:srgbClr val="333399"/>
              </a:solidFill>
            </a:endParaRPr>
          </a:p>
          <a:p>
            <a:pPr lvl="2" algn="l">
              <a:buClrTx/>
              <a:buFontTx/>
              <a:buChar char="•"/>
            </a:pPr>
            <a:r>
              <a:rPr lang="zh-CN" altLang="en-US" sz="2800" b="1" i="0" dirty="0">
                <a:solidFill>
                  <a:srgbClr val="333399"/>
                </a:solidFill>
              </a:rPr>
              <a:t>可以根据</a:t>
            </a:r>
            <a:r>
              <a:rPr lang="en-US" altLang="zh-CN" sz="2800" b="1" i="0" dirty="0"/>
              <a:t>L-</a:t>
            </a:r>
            <a:r>
              <a:rPr lang="zh-CN" altLang="en-US" sz="2800" b="1" i="0" dirty="0"/>
              <a:t>翻译模式写出对应的递归下降语义计算程序</a:t>
            </a:r>
            <a:r>
              <a:rPr lang="en-US" altLang="zh-CN" sz="2800" b="1" i="0" dirty="0"/>
              <a:t>(P174)</a:t>
            </a:r>
            <a:r>
              <a:rPr lang="zh-CN" altLang="en-US" sz="2800" b="1" i="0" dirty="0"/>
              <a:t>，也可以通过转换，转换成</a:t>
            </a:r>
            <a:r>
              <a:rPr lang="en-US" altLang="zh-CN" sz="2800" b="1" i="0" dirty="0"/>
              <a:t>S-</a:t>
            </a:r>
            <a:r>
              <a:rPr lang="zh-CN" altLang="en-US" sz="2800" b="1" i="0" dirty="0"/>
              <a:t>翻译模式后，使用</a:t>
            </a:r>
            <a:r>
              <a:rPr lang="zh-CN" altLang="en-US" sz="2800" b="1" i="0" dirty="0">
                <a:solidFill>
                  <a:srgbClr val="333399"/>
                </a:solidFill>
              </a:rPr>
              <a:t>基于自底向上分析进行语义计算</a:t>
            </a:r>
            <a:r>
              <a:rPr lang="en-US" altLang="zh-CN" sz="2800" b="1" i="0" dirty="0">
                <a:solidFill>
                  <a:srgbClr val="333399"/>
                </a:solidFill>
              </a:rPr>
              <a:t>(P178)</a:t>
            </a:r>
            <a:endParaRPr lang="zh-CN" altLang="en-US" sz="2800" b="1" i="0" dirty="0">
              <a:solidFill>
                <a:srgbClr val="333399"/>
              </a:solidFill>
            </a:endParaRPr>
          </a:p>
        </p:txBody>
      </p:sp>
      <p:sp>
        <p:nvSpPr>
          <p:cNvPr id="40964" name="AutoShape 18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5" name="AutoShape 19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6" name="AutoShape 19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7" name="AutoShape 19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Effect transition="in" filter="fade">
                                      <p:cBhvr>
                                        <p:cTn id="7" dur="2000"/>
                                        <p:tgtEl>
                                          <p:spTgt spid="4096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62">
                                            <p:txEl>
                                              <p:pRg st="2" end="2"/>
                                            </p:txEl>
                                          </p:spTgt>
                                        </p:tgtEl>
                                        <p:attrNameLst>
                                          <p:attrName>style.visibility</p:attrName>
                                        </p:attrNameLst>
                                      </p:cBhvr>
                                      <p:to>
                                        <p:strVal val="visible"/>
                                      </p:to>
                                    </p:set>
                                    <p:animEffect transition="in" filter="fade">
                                      <p:cBhvr>
                                        <p:cTn id="10" dur="2000"/>
                                        <p:tgtEl>
                                          <p:spTgt spid="4096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62">
                                            <p:txEl>
                                              <p:pRg st="3" end="3"/>
                                            </p:txEl>
                                          </p:spTgt>
                                        </p:tgtEl>
                                        <p:attrNameLst>
                                          <p:attrName>style.visibility</p:attrName>
                                        </p:attrNameLst>
                                      </p:cBhvr>
                                      <p:to>
                                        <p:strVal val="visible"/>
                                      </p:to>
                                    </p:set>
                                    <p:animEffect transition="in" filter="fade">
                                      <p:cBhvr>
                                        <p:cTn id="13" dur="2000"/>
                                        <p:tgtEl>
                                          <p:spTgt spid="4096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62">
                                            <p:txEl>
                                              <p:pRg st="4" end="4"/>
                                            </p:txEl>
                                          </p:spTgt>
                                        </p:tgtEl>
                                        <p:attrNameLst>
                                          <p:attrName>style.visibility</p:attrName>
                                        </p:attrNameLst>
                                      </p:cBhvr>
                                      <p:to>
                                        <p:strVal val="visible"/>
                                      </p:to>
                                    </p:set>
                                    <p:animEffect transition="in" filter="fade">
                                      <p:cBhvr>
                                        <p:cTn id="16" dur="2000"/>
                                        <p:tgtEl>
                                          <p:spTgt spid="4096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62">
                                            <p:txEl>
                                              <p:pRg st="5" end="5"/>
                                            </p:txEl>
                                          </p:spTgt>
                                        </p:tgtEl>
                                        <p:attrNameLst>
                                          <p:attrName>style.visibility</p:attrName>
                                        </p:attrNameLst>
                                      </p:cBhvr>
                                      <p:to>
                                        <p:strVal val="visible"/>
                                      </p:to>
                                    </p:set>
                                    <p:animEffect transition="in" filter="fade">
                                      <p:cBhvr>
                                        <p:cTn id="19" dur="2000"/>
                                        <p:tgtEl>
                                          <p:spTgt spid="409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88"/>
          <p:cNvSpPr txBox="1">
            <a:spLocks noChangeArrowheads="1"/>
          </p:cNvSpPr>
          <p:nvPr/>
        </p:nvSpPr>
        <p:spPr bwMode="auto">
          <a:xfrm>
            <a:off x="214282" y="36336"/>
            <a:ext cx="8536017" cy="646331"/>
          </a:xfrm>
          <a:prstGeom prst="rect">
            <a:avLst/>
          </a:prstGeom>
          <a:noFill/>
          <a:ln w="9525">
            <a:noFill/>
            <a:miter lim="800000"/>
            <a:headEnd/>
            <a:tailEnd/>
          </a:ln>
        </p:spPr>
        <p:txBody>
          <a:bodyPr wrap="square">
            <a:spAutoFit/>
          </a:bodyPr>
          <a:lstStyle/>
          <a:p>
            <a:pPr algn="just"/>
            <a:r>
              <a:rPr lang="en-US" altLang="zh-CN" sz="3600" b="1" i="0" dirty="0"/>
              <a:t>L-</a:t>
            </a:r>
            <a:r>
              <a:rPr lang="zh-CN" altLang="en-US" sz="3600" b="1" i="0" dirty="0"/>
              <a:t>翻译模式和基于</a:t>
            </a:r>
            <a:r>
              <a:rPr lang="en-US" altLang="zh-CN" sz="3600" b="1" i="0" dirty="0"/>
              <a:t>L-</a:t>
            </a:r>
            <a:r>
              <a:rPr lang="zh-CN" altLang="en-US" sz="3600" b="1" i="0" dirty="0"/>
              <a:t>翻译模式的语义计算</a:t>
            </a:r>
            <a:endParaRPr lang="zh-CN" altLang="en-US" sz="3600" dirty="0"/>
          </a:p>
        </p:txBody>
      </p:sp>
      <p:sp>
        <p:nvSpPr>
          <p:cNvPr id="7" name="Rectangle 38"/>
          <p:cNvSpPr>
            <a:spLocks noChangeArrowheads="1"/>
          </p:cNvSpPr>
          <p:nvPr/>
        </p:nvSpPr>
        <p:spPr bwMode="auto">
          <a:xfrm>
            <a:off x="0" y="1036468"/>
            <a:ext cx="9036496" cy="5539978"/>
          </a:xfrm>
          <a:prstGeom prst="rect">
            <a:avLst/>
          </a:prstGeom>
          <a:noFill/>
          <a:ln w="9525">
            <a:noFill/>
            <a:miter lim="800000"/>
            <a:headEnd/>
            <a:tailEnd/>
          </a:ln>
        </p:spPr>
        <p:txBody>
          <a:bodyPr wrap="square">
            <a:spAutoFit/>
          </a:bodyPr>
          <a:lstStyle/>
          <a:p>
            <a:pPr algn="l">
              <a:buClrTx/>
              <a:buFont typeface="Symbol" pitchFamily="18" charset="2"/>
              <a:buChar char="-"/>
            </a:pPr>
            <a:r>
              <a:rPr lang="en-US" altLang="zh-CN" b="1" i="0" dirty="0">
                <a:latin typeface="Times New Roman" pitchFamily="18" charset="0"/>
              </a:rPr>
              <a:t>   </a:t>
            </a:r>
            <a:r>
              <a:rPr lang="zh-CN" altLang="en-US" b="1" i="0" dirty="0">
                <a:solidFill>
                  <a:srgbClr val="333399"/>
                </a:solidFill>
                <a:latin typeface="Times New Roman" pitchFamily="18" charset="0"/>
              </a:rPr>
              <a:t>可以包含综合属性，也可以包含继承属性</a:t>
            </a:r>
            <a:endParaRPr lang="en-US" altLang="zh-CN" b="1" i="0" dirty="0">
              <a:solidFill>
                <a:srgbClr val="333399"/>
              </a:solidFill>
              <a:latin typeface="Times New Roman" pitchFamily="18" charset="0"/>
            </a:endParaRPr>
          </a:p>
          <a:p>
            <a:pPr algn="l">
              <a:buClrTx/>
              <a:buFont typeface="Symbol" pitchFamily="18" charset="2"/>
              <a:buChar char="-"/>
            </a:pPr>
            <a:endParaRPr lang="zh-CN" altLang="en-US" sz="1000" b="1" i="0" dirty="0">
              <a:latin typeface="Times New Roman" pitchFamily="18" charset="0"/>
            </a:endParaRPr>
          </a:p>
          <a:p>
            <a:pPr marL="457200" indent="-457200" algn="l">
              <a:buClrTx/>
              <a:buFont typeface="+mj-ea"/>
              <a:buAutoNum type="circleNumDbPlain"/>
            </a:pPr>
            <a:r>
              <a:rPr lang="zh-CN" altLang="en-US" b="1" i="0" dirty="0">
                <a:latin typeface="Times New Roman" pitchFamily="18" charset="0"/>
              </a:rPr>
              <a:t> </a:t>
            </a:r>
            <a:r>
              <a:rPr lang="zh-CN" altLang="en-US" b="1" i="0" dirty="0">
                <a:solidFill>
                  <a:srgbClr val="333399"/>
                </a:solidFill>
                <a:latin typeface="Times New Roman" pitchFamily="18" charset="0"/>
              </a:rPr>
              <a:t>产生式右端某文法符号的继承属性的计算必须位于该符号之前，只依赖于该符号左边文法符号的属性</a:t>
            </a:r>
            <a:r>
              <a:rPr lang="zh-CN" altLang="en-US" b="1" i="0" dirty="0">
                <a:latin typeface="Times New Roman" pitchFamily="18" charset="0"/>
              </a:rPr>
              <a:t> </a:t>
            </a:r>
            <a:r>
              <a:rPr lang="zh-CN" altLang="en-US" b="1" i="0" dirty="0">
                <a:solidFill>
                  <a:srgbClr val="333399"/>
                </a:solidFill>
              </a:rPr>
              <a:t>（对于产生式左边文法符号，只能是继承属性）例如：</a:t>
            </a:r>
            <a:endParaRPr lang="en-US" altLang="zh-CN" b="1" i="0" dirty="0">
              <a:solidFill>
                <a:srgbClr val="333399"/>
              </a:solidFill>
            </a:endParaRPr>
          </a:p>
          <a:p>
            <a:pPr algn="l">
              <a:lnSpc>
                <a:spcPct val="200000"/>
              </a:lnSpc>
              <a:buClrTx/>
              <a:buFont typeface="Symbol" pitchFamily="18" charset="2"/>
              <a:buNone/>
            </a:pPr>
            <a:r>
              <a:rPr lang="en-US" altLang="zh-CN" sz="2800" dirty="0">
                <a:solidFill>
                  <a:srgbClr val="333399"/>
                </a:solidFill>
                <a:cs typeface="Times New Roman" pitchFamily="18" charset="0"/>
                <a:sym typeface="Symbol" pitchFamily="18" charset="2"/>
              </a:rPr>
              <a:t>      </a:t>
            </a:r>
            <a:r>
              <a:rPr lang="en-US" altLang="zh-CN" sz="2800" dirty="0">
                <a:cs typeface="Times New Roman" pitchFamily="18" charset="0"/>
                <a:sym typeface="Symbol" pitchFamily="18" charset="2"/>
              </a:rPr>
              <a:t>A </a:t>
            </a:r>
            <a:r>
              <a:rPr lang="en-US" altLang="zh-CN" sz="2800" i="0" dirty="0">
                <a:solidFill>
                  <a:srgbClr val="333399"/>
                </a:solidFill>
                <a:ea typeface="华文行楷" pitchFamily="2" charset="-122"/>
                <a:cs typeface="Times New Roman" pitchFamily="18" charset="0"/>
                <a:sym typeface="Symbol" pitchFamily="18" charset="2"/>
              </a:rPr>
              <a:t></a:t>
            </a:r>
            <a:r>
              <a:rPr lang="en-US" altLang="zh-CN" sz="2800" dirty="0">
                <a:solidFill>
                  <a:srgbClr val="333399"/>
                </a:solidFill>
                <a:ea typeface="华文行楷" pitchFamily="2" charset="-122"/>
                <a:cs typeface="Times New Roman" pitchFamily="18" charset="0"/>
                <a:sym typeface="Symbol" pitchFamily="18" charset="2"/>
              </a:rPr>
              <a:t> </a:t>
            </a:r>
            <a:r>
              <a:rPr lang="en-US" altLang="zh-CN" sz="2800" b="1" dirty="0">
                <a:ea typeface="华文行楷" pitchFamily="2" charset="-122"/>
                <a:cs typeface="Times New Roman" pitchFamily="18" charset="0"/>
                <a:sym typeface="Symbol" pitchFamily="18" charset="2"/>
              </a:rPr>
              <a:t>X</a:t>
            </a:r>
            <a:r>
              <a:rPr lang="en-US" altLang="zh-CN" sz="2800" b="1" i="0" baseline="-25000" dirty="0">
                <a:ea typeface="华文行楷" pitchFamily="2" charset="-122"/>
                <a:cs typeface="Times New Roman" pitchFamily="18" charset="0"/>
                <a:sym typeface="Symbol" pitchFamily="18" charset="2"/>
              </a:rPr>
              <a:t>1</a:t>
            </a:r>
            <a:r>
              <a:rPr lang="en-US" altLang="zh-CN" sz="2800" b="1" dirty="0">
                <a:ea typeface="华文行楷" pitchFamily="2" charset="-122"/>
                <a:cs typeface="Times New Roman" pitchFamily="18" charset="0"/>
                <a:sym typeface="Symbol" pitchFamily="18" charset="2"/>
              </a:rPr>
              <a:t>X</a:t>
            </a:r>
            <a:r>
              <a:rPr lang="en-US" altLang="zh-CN" sz="2800" b="1" i="0" baseline="-25000" dirty="0">
                <a:ea typeface="华文行楷" pitchFamily="2" charset="-122"/>
                <a:cs typeface="Times New Roman" pitchFamily="18" charset="0"/>
                <a:sym typeface="Symbol" pitchFamily="18" charset="2"/>
              </a:rPr>
              <a:t>2</a:t>
            </a:r>
            <a:r>
              <a:rPr lang="en-US" altLang="zh-CN" sz="2800" b="1" i="0" dirty="0">
                <a:ea typeface="华文行楷" pitchFamily="2" charset="-122"/>
                <a:cs typeface="Times New Roman" pitchFamily="18" charset="0"/>
                <a:sym typeface="Symbol" pitchFamily="18" charset="2"/>
              </a:rPr>
              <a:t>….</a:t>
            </a:r>
            <a:r>
              <a:rPr lang="en-US" altLang="zh-CN" sz="2800" b="1" dirty="0">
                <a:ea typeface="华文行楷" pitchFamily="2" charset="-122"/>
                <a:cs typeface="Times New Roman" pitchFamily="18" charset="0"/>
                <a:sym typeface="Symbol" pitchFamily="18" charset="2"/>
              </a:rPr>
              <a:t>X</a:t>
            </a:r>
            <a:r>
              <a:rPr lang="en-US" altLang="zh-CN" sz="2800" b="1" i="0" baseline="-25000" dirty="0">
                <a:ea typeface="华文行楷" pitchFamily="2" charset="-122"/>
                <a:cs typeface="Times New Roman" pitchFamily="18" charset="0"/>
                <a:sym typeface="Symbol" pitchFamily="18" charset="2"/>
              </a:rPr>
              <a:t>i-1</a:t>
            </a:r>
            <a:r>
              <a:rPr lang="en-US" altLang="zh-CN" sz="2800" b="1" dirty="0">
                <a:ea typeface="华文行楷" pitchFamily="2" charset="-122"/>
                <a:cs typeface="Times New Roman" pitchFamily="18" charset="0"/>
                <a:sym typeface="Symbol" pitchFamily="18" charset="2"/>
              </a:rPr>
              <a:t> </a:t>
            </a:r>
            <a:r>
              <a:rPr lang="en-US" altLang="zh-CN" sz="2800" dirty="0">
                <a:solidFill>
                  <a:srgbClr val="FF0000"/>
                </a:solidFill>
                <a:ea typeface="华文行楷" pitchFamily="2" charset="-122"/>
                <a:cs typeface="Times New Roman" pitchFamily="18" charset="0"/>
                <a:sym typeface="Symbol" pitchFamily="18" charset="2"/>
              </a:rPr>
              <a:t>{</a:t>
            </a:r>
            <a:r>
              <a:rPr lang="zh-CN" altLang="en-US" sz="2800" dirty="0">
                <a:solidFill>
                  <a:srgbClr val="FF0000"/>
                </a:solidFill>
                <a:ea typeface="华文行楷" pitchFamily="2" charset="-122"/>
                <a:cs typeface="Times New Roman" pitchFamily="18" charset="0"/>
                <a:sym typeface="Symbol" pitchFamily="18" charset="2"/>
              </a:rPr>
              <a:t> </a:t>
            </a:r>
            <a:r>
              <a:rPr lang="en-US" altLang="zh-CN" sz="2800" dirty="0">
                <a:solidFill>
                  <a:srgbClr val="FF0000"/>
                </a:solidFill>
                <a:ea typeface="华文行楷" pitchFamily="2" charset="-122"/>
                <a:cs typeface="Times New Roman" pitchFamily="18" charset="0"/>
                <a:sym typeface="Symbol" pitchFamily="18" charset="2"/>
              </a:rPr>
              <a:t>….}X</a:t>
            </a:r>
            <a:r>
              <a:rPr lang="en-US" altLang="zh-CN" sz="2800" i="0" baseline="-25000" dirty="0">
                <a:solidFill>
                  <a:srgbClr val="FF0000"/>
                </a:solidFill>
                <a:ea typeface="华文行楷" pitchFamily="2" charset="-122"/>
                <a:cs typeface="Times New Roman" pitchFamily="18" charset="0"/>
                <a:sym typeface="Symbol" pitchFamily="18" charset="2"/>
              </a:rPr>
              <a:t>i </a:t>
            </a:r>
            <a:r>
              <a:rPr lang="en-US" altLang="zh-CN" sz="2800" i="0" dirty="0">
                <a:solidFill>
                  <a:srgbClr val="333399"/>
                </a:solidFill>
                <a:ea typeface="华文行楷" pitchFamily="2" charset="-122"/>
                <a:cs typeface="Times New Roman" pitchFamily="18" charset="0"/>
                <a:sym typeface="Symbol" pitchFamily="18" charset="2"/>
              </a:rPr>
              <a:t>….</a:t>
            </a:r>
            <a:r>
              <a:rPr lang="en-US" altLang="zh-CN" sz="2800" dirty="0" err="1">
                <a:solidFill>
                  <a:srgbClr val="333399"/>
                </a:solidFill>
                <a:ea typeface="华文行楷" pitchFamily="2" charset="-122"/>
                <a:cs typeface="Times New Roman" pitchFamily="18" charset="0"/>
                <a:sym typeface="Symbol" pitchFamily="18" charset="2"/>
              </a:rPr>
              <a:t>X</a:t>
            </a:r>
            <a:r>
              <a:rPr lang="en-US" altLang="zh-CN" sz="2800" i="0" baseline="-25000" dirty="0" err="1">
                <a:solidFill>
                  <a:srgbClr val="333399"/>
                </a:solidFill>
                <a:ea typeface="华文行楷" pitchFamily="2" charset="-122"/>
                <a:cs typeface="Times New Roman" pitchFamily="18" charset="0"/>
                <a:sym typeface="Symbol" pitchFamily="18" charset="2"/>
              </a:rPr>
              <a:t>n</a:t>
            </a:r>
            <a:r>
              <a:rPr lang="en-US" altLang="zh-CN" sz="2800" i="0" baseline="-25000" dirty="0">
                <a:solidFill>
                  <a:srgbClr val="333399"/>
                </a:solidFill>
                <a:ea typeface="华文行楷" pitchFamily="2" charset="-122"/>
                <a:cs typeface="Times New Roman" pitchFamily="18" charset="0"/>
                <a:sym typeface="Symbol" pitchFamily="18" charset="2"/>
              </a:rPr>
              <a:t>  </a:t>
            </a:r>
          </a:p>
          <a:p>
            <a:pPr algn="l">
              <a:buClrTx/>
              <a:buFont typeface="Symbol" pitchFamily="18" charset="2"/>
              <a:buNone/>
            </a:pPr>
            <a:r>
              <a:rPr lang="zh-CN" altLang="en-US" b="1" i="0" dirty="0">
                <a:solidFill>
                  <a:srgbClr val="333399"/>
                </a:solidFill>
                <a:latin typeface="Times New Roman" pitchFamily="18" charset="0"/>
                <a:sym typeface="Symbol" pitchFamily="18" charset="2"/>
              </a:rPr>
              <a:t>中，</a:t>
            </a:r>
            <a:r>
              <a:rPr lang="en-US" altLang="zh-CN" dirty="0">
                <a:solidFill>
                  <a:srgbClr val="FF0000"/>
                </a:solidFill>
                <a:ea typeface="华文行楷" pitchFamily="2" charset="-122"/>
                <a:cs typeface="Times New Roman" pitchFamily="18" charset="0"/>
                <a:sym typeface="Symbol" pitchFamily="18" charset="2"/>
              </a:rPr>
              <a:t>X</a:t>
            </a:r>
            <a:r>
              <a:rPr lang="en-US" altLang="zh-CN" i="0" baseline="-25000" dirty="0">
                <a:solidFill>
                  <a:srgbClr val="FF0000"/>
                </a:solidFill>
                <a:ea typeface="华文行楷" pitchFamily="2" charset="-122"/>
                <a:cs typeface="Times New Roman" pitchFamily="18" charset="0"/>
                <a:sym typeface="Symbol" pitchFamily="18" charset="2"/>
              </a:rPr>
              <a:t>i</a:t>
            </a:r>
            <a:r>
              <a:rPr lang="en-US" altLang="zh-CN" i="0" dirty="0">
                <a:solidFill>
                  <a:srgbClr val="FF0000"/>
                </a:solidFill>
                <a:ea typeface="华文行楷" pitchFamily="2" charset="-122"/>
                <a:cs typeface="Times New Roman" pitchFamily="18" charset="0"/>
                <a:sym typeface="Symbol" pitchFamily="18" charset="2"/>
              </a:rPr>
              <a:t> </a:t>
            </a:r>
            <a:r>
              <a:rPr lang="zh-CN" altLang="en-US" b="1" i="0" dirty="0">
                <a:solidFill>
                  <a:srgbClr val="FF0000"/>
                </a:solidFill>
                <a:latin typeface="Times New Roman" pitchFamily="18" charset="0"/>
                <a:sym typeface="Symbol" pitchFamily="18" charset="2"/>
              </a:rPr>
              <a:t>的继承属性</a:t>
            </a:r>
            <a:r>
              <a:rPr lang="zh-CN" altLang="en-US" b="1" i="0" dirty="0">
                <a:solidFill>
                  <a:srgbClr val="333399"/>
                </a:solidFill>
                <a:latin typeface="Times New Roman" pitchFamily="18" charset="0"/>
                <a:sym typeface="Symbol" pitchFamily="18" charset="2"/>
              </a:rPr>
              <a:t>只能依赖于</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1</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2</a:t>
            </a:r>
            <a:r>
              <a:rPr lang="en-US" altLang="zh-CN" i="0" dirty="0">
                <a:ea typeface="华文行楷" pitchFamily="2" charset="-122"/>
                <a:cs typeface="Times New Roman" pitchFamily="18" charset="0"/>
                <a:sym typeface="Symbol" pitchFamily="18" charset="2"/>
              </a:rPr>
              <a:t>….</a:t>
            </a:r>
            <a:r>
              <a:rPr lang="en-US" altLang="zh-CN" dirty="0">
                <a:ea typeface="华文行楷" pitchFamily="2" charset="-122"/>
                <a:cs typeface="Times New Roman" pitchFamily="18" charset="0"/>
                <a:sym typeface="Symbol" pitchFamily="18" charset="2"/>
              </a:rPr>
              <a:t>X</a:t>
            </a:r>
            <a:r>
              <a:rPr lang="en-US" altLang="zh-CN" i="0" baseline="-25000" dirty="0">
                <a:ea typeface="华文行楷" pitchFamily="2" charset="-122"/>
                <a:cs typeface="Times New Roman" pitchFamily="18" charset="0"/>
                <a:sym typeface="Symbol" pitchFamily="18" charset="2"/>
              </a:rPr>
              <a:t>i-1</a:t>
            </a:r>
            <a:r>
              <a:rPr lang="zh-CN" altLang="en-US" b="1" i="0" dirty="0">
                <a:latin typeface="Times New Roman" pitchFamily="18" charset="0"/>
                <a:sym typeface="Symbol" pitchFamily="18" charset="2"/>
              </a:rPr>
              <a:t>的属性 </a:t>
            </a:r>
            <a:r>
              <a:rPr lang="zh-CN" altLang="en-US" b="1" i="0" dirty="0">
                <a:solidFill>
                  <a:srgbClr val="333399"/>
                </a:solidFill>
                <a:latin typeface="Times New Roman" pitchFamily="18" charset="0"/>
                <a:sym typeface="Symbol" pitchFamily="18" charset="2"/>
              </a:rPr>
              <a:t>或</a:t>
            </a:r>
            <a:r>
              <a:rPr lang="en-US" altLang="zh-CN" dirty="0">
                <a:cs typeface="Times New Roman" pitchFamily="18" charset="0"/>
                <a:sym typeface="Symbol" pitchFamily="18" charset="2"/>
              </a:rPr>
              <a:t>A</a:t>
            </a:r>
            <a:r>
              <a:rPr lang="zh-CN" altLang="en-US" b="1" i="0" dirty="0">
                <a:latin typeface="Times New Roman" pitchFamily="18" charset="0"/>
                <a:sym typeface="Symbol" pitchFamily="18" charset="2"/>
              </a:rPr>
              <a:t>的继承属性</a:t>
            </a:r>
            <a:endParaRPr lang="en-US" altLang="zh-CN" b="1" i="0" dirty="0">
              <a:latin typeface="Times New Roman" pitchFamily="18" charset="0"/>
              <a:sym typeface="Symbol" pitchFamily="18" charset="2"/>
            </a:endParaRPr>
          </a:p>
          <a:p>
            <a:pPr marL="457200" indent="-457200" algn="l">
              <a:buClrTx/>
              <a:buFont typeface="+mj-ea"/>
              <a:buAutoNum type="circleNumDbPlain" startAt="2"/>
            </a:pPr>
            <a:r>
              <a:rPr lang="zh-CN" altLang="en-US" b="1" i="0" dirty="0">
                <a:solidFill>
                  <a:srgbClr val="333399"/>
                </a:solidFill>
                <a:latin typeface="Times New Roman" pitchFamily="18" charset="0"/>
                <a:sym typeface="Symbol" pitchFamily="18" charset="2"/>
              </a:rPr>
              <a:t>产生式</a:t>
            </a:r>
            <a:r>
              <a:rPr lang="zh-CN" altLang="en-US" b="1" i="0" dirty="0">
                <a:solidFill>
                  <a:srgbClr val="FF0000"/>
                </a:solidFill>
                <a:latin typeface="Times New Roman" pitchFamily="18" charset="0"/>
                <a:sym typeface="Symbol" pitchFamily="18" charset="2"/>
              </a:rPr>
              <a:t>左部非终结符的综合属性计算</a:t>
            </a:r>
            <a:r>
              <a:rPr lang="zh-CN" altLang="en-US" b="1" i="0" dirty="0">
                <a:solidFill>
                  <a:srgbClr val="333399"/>
                </a:solidFill>
                <a:latin typeface="Times New Roman" pitchFamily="18" charset="0"/>
                <a:sym typeface="Symbol" pitchFamily="18" charset="2"/>
              </a:rPr>
              <a:t>只能在所用的属性都已计算出后进行，</a:t>
            </a:r>
            <a:r>
              <a:rPr lang="zh-CN" altLang="en-US" b="1" i="0" dirty="0">
                <a:solidFill>
                  <a:srgbClr val="FF0000"/>
                </a:solidFill>
                <a:latin typeface="Times New Roman" pitchFamily="18" charset="0"/>
                <a:sym typeface="Symbol" pitchFamily="18" charset="2"/>
              </a:rPr>
              <a:t>通常放在产生式的尾部</a:t>
            </a:r>
            <a:r>
              <a:rPr lang="zh-CN" altLang="en-US" b="1" i="0" dirty="0">
                <a:solidFill>
                  <a:srgbClr val="333399"/>
                </a:solidFill>
                <a:latin typeface="Times New Roman" pitchFamily="18" charset="0"/>
                <a:sym typeface="Symbol" pitchFamily="18" charset="2"/>
              </a:rPr>
              <a:t>。</a:t>
            </a:r>
            <a:endParaRPr lang="en-US" altLang="zh-CN" b="1" i="0" dirty="0">
              <a:solidFill>
                <a:srgbClr val="333399"/>
              </a:solidFill>
              <a:latin typeface="Times New Roman" pitchFamily="18" charset="0"/>
              <a:sym typeface="Symbol" pitchFamily="18" charset="2"/>
            </a:endParaRPr>
          </a:p>
          <a:p>
            <a:pPr algn="l">
              <a:buClrTx/>
            </a:pPr>
            <a:endParaRPr lang="en-US" altLang="zh-CN" b="1" i="0" dirty="0">
              <a:solidFill>
                <a:srgbClr val="333399"/>
              </a:solidFill>
              <a:latin typeface="Times New Roman" pitchFamily="18" charset="0"/>
              <a:sym typeface="Symbol" pitchFamily="18" charset="2"/>
            </a:endParaRPr>
          </a:p>
          <a:p>
            <a:pPr algn="l">
              <a:buClrTx/>
            </a:pPr>
            <a:r>
              <a:rPr lang="zh-CN" altLang="en-US" b="1" i="0" dirty="0">
                <a:solidFill>
                  <a:srgbClr val="333399"/>
                </a:solidFill>
                <a:latin typeface="Times New Roman" pitchFamily="18" charset="0"/>
                <a:sym typeface="Symbol" pitchFamily="18" charset="2"/>
              </a:rPr>
              <a:t>下面介绍一种</a:t>
            </a:r>
            <a:r>
              <a:rPr lang="zh-CN" altLang="en-US" b="1" i="0" dirty="0">
                <a:solidFill>
                  <a:srgbClr val="FF0000"/>
                </a:solidFill>
                <a:latin typeface="Times New Roman" pitchFamily="18" charset="0"/>
                <a:sym typeface="Symbol" pitchFamily="18" charset="2"/>
              </a:rPr>
              <a:t>多遍的自顶向下的</a:t>
            </a:r>
            <a:r>
              <a:rPr lang="zh-CN" altLang="en-US" b="1" i="0" dirty="0">
                <a:solidFill>
                  <a:srgbClr val="FF0000"/>
                </a:solidFill>
              </a:rPr>
              <a:t>基于</a:t>
            </a:r>
            <a:r>
              <a:rPr lang="en-US" altLang="zh-CN" b="1" i="0" dirty="0">
                <a:solidFill>
                  <a:srgbClr val="FF0000"/>
                </a:solidFill>
              </a:rPr>
              <a:t>L-</a:t>
            </a:r>
            <a:r>
              <a:rPr lang="zh-CN" altLang="en-US" b="1" i="0" dirty="0">
                <a:solidFill>
                  <a:srgbClr val="FF0000"/>
                </a:solidFill>
              </a:rPr>
              <a:t>翻译模式的语义计算</a:t>
            </a:r>
            <a:r>
              <a:rPr lang="zh-CN" altLang="en-US" b="1" i="0" dirty="0">
                <a:solidFill>
                  <a:srgbClr val="333399"/>
                </a:solidFill>
              </a:rPr>
              <a:t>，先生成语法树，将</a:t>
            </a:r>
            <a:r>
              <a:rPr lang="zh-CN" altLang="en-US" b="1" i="0" dirty="0">
                <a:solidFill>
                  <a:srgbClr val="FF0000"/>
                </a:solidFill>
              </a:rPr>
              <a:t>语义动作作为语法树一种特殊的节点</a:t>
            </a:r>
            <a:r>
              <a:rPr lang="zh-CN" altLang="en-US" b="1" i="0" dirty="0">
                <a:solidFill>
                  <a:srgbClr val="333399"/>
                </a:solidFill>
              </a:rPr>
              <a:t>加入相应的位置，对语法树</a:t>
            </a:r>
            <a:r>
              <a:rPr lang="zh-CN" altLang="en-US" b="1" i="0" dirty="0">
                <a:solidFill>
                  <a:srgbClr val="333399"/>
                </a:solidFill>
                <a:cs typeface="Times New Roman" pitchFamily="18" charset="0"/>
                <a:sym typeface="Symbol" pitchFamily="18" charset="2"/>
              </a:rPr>
              <a:t>进行深度优先后序遍历，在访问到</a:t>
            </a:r>
            <a:r>
              <a:rPr kumimoji="0" lang="zh-CN" altLang="en-US" b="1" i="0" dirty="0">
                <a:solidFill>
                  <a:srgbClr val="333399"/>
                </a:solidFill>
                <a:sym typeface="Symbol" pitchFamily="18" charset="2"/>
              </a:rPr>
              <a:t>代表语义动作的符号</a:t>
            </a:r>
            <a:r>
              <a:rPr lang="zh-CN" altLang="en-US" b="1" i="0" dirty="0">
                <a:solidFill>
                  <a:srgbClr val="333399"/>
                </a:solidFill>
                <a:cs typeface="Times New Roman" pitchFamily="18" charset="0"/>
                <a:sym typeface="Symbol" pitchFamily="18" charset="2"/>
              </a:rPr>
              <a:t>时，立即执行</a:t>
            </a:r>
            <a:r>
              <a:rPr kumimoji="0" lang="zh-CN" altLang="en-US" b="1" i="0" dirty="0">
                <a:solidFill>
                  <a:srgbClr val="333399"/>
                </a:solidFill>
                <a:sym typeface="Symbol" pitchFamily="18" charset="2"/>
              </a:rPr>
              <a:t>语义动作，</a:t>
            </a:r>
            <a:r>
              <a:rPr lang="zh-CN" altLang="en-US" b="1" i="0" dirty="0">
                <a:solidFill>
                  <a:srgbClr val="333399"/>
                </a:solidFill>
                <a:cs typeface="Times New Roman" pitchFamily="18" charset="0"/>
                <a:sym typeface="Symbol" pitchFamily="18" charset="2"/>
              </a:rPr>
              <a:t>遍历完成后</a:t>
            </a:r>
            <a:r>
              <a:rPr kumimoji="0" lang="zh-CN" altLang="en-US" b="1" i="0" dirty="0">
                <a:solidFill>
                  <a:srgbClr val="333399"/>
                </a:solidFill>
                <a:sym typeface="Symbol" pitchFamily="18" charset="2"/>
              </a:rPr>
              <a:t>得到语义计算的结果。</a:t>
            </a:r>
            <a:endParaRPr lang="zh-CN" altLang="en-US" b="1" i="0" dirty="0">
              <a:solidFill>
                <a:srgbClr val="333399"/>
              </a:solidFill>
              <a:latin typeface="Times New Roman" pitchFamily="18" charset="0"/>
              <a:sym typeface="Symbol" pitchFamily="18" charset="2"/>
            </a:endParaRPr>
          </a:p>
        </p:txBody>
      </p:sp>
    </p:spTree>
    <p:extLst>
      <p:ext uri="{BB962C8B-B14F-4D97-AF65-F5344CB8AC3E}">
        <p14:creationId xmlns:p14="http://schemas.microsoft.com/office/powerpoint/2010/main" val="206270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8992" y="3324525"/>
            <a:ext cx="1285884" cy="461665"/>
          </a:xfrm>
          <a:prstGeom prst="rect">
            <a:avLst/>
          </a:prstGeom>
          <a:noFill/>
        </p:spPr>
        <p:txBody>
          <a:bodyPr wrap="square" rtlCol="0">
            <a:spAutoFit/>
          </a:bodyPr>
          <a:lstStyle/>
          <a:p>
            <a:r>
              <a:rPr lang="en-US" altLang="zh-CN" dirty="0"/>
              <a:t>S</a:t>
            </a:r>
            <a:endParaRPr lang="zh-CN" altLang="en-US" dirty="0"/>
          </a:p>
        </p:txBody>
      </p:sp>
      <p:cxnSp>
        <p:nvCxnSpPr>
          <p:cNvPr id="3" name="直接连接符 2"/>
          <p:cNvCxnSpPr>
            <a:stCxn id="2" idx="2"/>
            <a:endCxn id="4" idx="0"/>
          </p:cNvCxnSpPr>
          <p:nvPr/>
        </p:nvCxnSpPr>
        <p:spPr bwMode="auto">
          <a:xfrm rot="5400000">
            <a:off x="2106049" y="2501647"/>
            <a:ext cx="681343" cy="32504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4" name="TextBox 3"/>
          <p:cNvSpPr txBox="1"/>
          <p:nvPr/>
        </p:nvSpPr>
        <p:spPr>
          <a:xfrm>
            <a:off x="357158" y="4467533"/>
            <a:ext cx="928694" cy="461665"/>
          </a:xfrm>
          <a:prstGeom prst="rect">
            <a:avLst/>
          </a:prstGeom>
          <a:noFill/>
        </p:spPr>
        <p:txBody>
          <a:bodyPr wrap="square" rtlCol="0">
            <a:spAutoFit/>
          </a:bodyPr>
          <a:lstStyle/>
          <a:p>
            <a:r>
              <a:rPr lang="en-US" altLang="zh-CN" dirty="0"/>
              <a:t>A</a:t>
            </a:r>
            <a:endParaRPr lang="zh-CN" altLang="en-US" dirty="0"/>
          </a:p>
        </p:txBody>
      </p:sp>
      <p:cxnSp>
        <p:nvCxnSpPr>
          <p:cNvPr id="5" name="直接连接符 4"/>
          <p:cNvCxnSpPr/>
          <p:nvPr/>
        </p:nvCxnSpPr>
        <p:spPr bwMode="auto">
          <a:xfrm rot="5400000">
            <a:off x="214282" y="4896161"/>
            <a:ext cx="500066" cy="50006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6" name="TextBox 5"/>
          <p:cNvSpPr txBox="1"/>
          <p:nvPr/>
        </p:nvSpPr>
        <p:spPr>
          <a:xfrm>
            <a:off x="-214346" y="5396227"/>
            <a:ext cx="928694" cy="461665"/>
          </a:xfrm>
          <a:prstGeom prst="rect">
            <a:avLst/>
          </a:prstGeom>
          <a:noFill/>
        </p:spPr>
        <p:txBody>
          <a:bodyPr wrap="square" rtlCol="0">
            <a:spAutoFit/>
          </a:bodyPr>
          <a:lstStyle/>
          <a:p>
            <a:r>
              <a:rPr lang="en-US" altLang="zh-CN" dirty="0"/>
              <a:t>A</a:t>
            </a:r>
            <a:endParaRPr lang="zh-CN" altLang="en-US" dirty="0"/>
          </a:p>
        </p:txBody>
      </p:sp>
      <p:cxnSp>
        <p:nvCxnSpPr>
          <p:cNvPr id="7" name="直接连接符 6"/>
          <p:cNvCxnSpPr/>
          <p:nvPr/>
        </p:nvCxnSpPr>
        <p:spPr bwMode="auto">
          <a:xfrm>
            <a:off x="857224" y="4929198"/>
            <a:ext cx="571504" cy="53310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8" name="TextBox 7"/>
          <p:cNvSpPr txBox="1"/>
          <p:nvPr/>
        </p:nvSpPr>
        <p:spPr>
          <a:xfrm>
            <a:off x="1285852" y="5429264"/>
            <a:ext cx="500066" cy="461665"/>
          </a:xfrm>
          <a:prstGeom prst="rect">
            <a:avLst/>
          </a:prstGeom>
          <a:noFill/>
        </p:spPr>
        <p:txBody>
          <a:bodyPr wrap="square" rtlCol="0">
            <a:spAutoFit/>
          </a:bodyPr>
          <a:lstStyle/>
          <a:p>
            <a:r>
              <a:rPr lang="en-US" altLang="zh-CN" dirty="0"/>
              <a:t>a</a:t>
            </a:r>
            <a:endParaRPr lang="zh-CN" altLang="en-US" dirty="0"/>
          </a:p>
        </p:txBody>
      </p:sp>
      <p:sp>
        <p:nvSpPr>
          <p:cNvPr id="9" name="TextBox 8"/>
          <p:cNvSpPr txBox="1"/>
          <p:nvPr/>
        </p:nvSpPr>
        <p:spPr>
          <a:xfrm>
            <a:off x="-71470" y="6253483"/>
            <a:ext cx="357190" cy="461665"/>
          </a:xfrm>
          <a:prstGeom prst="rect">
            <a:avLst/>
          </a:prstGeom>
          <a:noFill/>
        </p:spPr>
        <p:txBody>
          <a:bodyPr wrap="square" rtlCol="0">
            <a:spAutoFit/>
          </a:bodyPr>
          <a:lstStyle/>
          <a:p>
            <a:r>
              <a:rPr lang="en-US" altLang="zh-CN" dirty="0"/>
              <a:t>a</a:t>
            </a:r>
            <a:endParaRPr lang="zh-CN" altLang="en-US" dirty="0"/>
          </a:p>
        </p:txBody>
      </p:sp>
      <p:cxnSp>
        <p:nvCxnSpPr>
          <p:cNvPr id="10" name="直接连接符 9"/>
          <p:cNvCxnSpPr>
            <a:stCxn id="6" idx="2"/>
            <a:endCxn id="9" idx="0"/>
          </p:cNvCxnSpPr>
          <p:nvPr/>
        </p:nvCxnSpPr>
        <p:spPr bwMode="auto">
          <a:xfrm rot="5400000">
            <a:off x="-19232" y="5984249"/>
            <a:ext cx="395591" cy="14287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1" name="TextBox 10"/>
          <p:cNvSpPr txBox="1"/>
          <p:nvPr/>
        </p:nvSpPr>
        <p:spPr>
          <a:xfrm>
            <a:off x="3643306" y="4500570"/>
            <a:ext cx="928694" cy="461665"/>
          </a:xfrm>
          <a:prstGeom prst="rect">
            <a:avLst/>
          </a:prstGeom>
          <a:noFill/>
        </p:spPr>
        <p:txBody>
          <a:bodyPr wrap="square" rtlCol="0">
            <a:spAutoFit/>
          </a:bodyPr>
          <a:lstStyle/>
          <a:p>
            <a:r>
              <a:rPr lang="en-US" altLang="zh-CN" dirty="0"/>
              <a:t>B</a:t>
            </a:r>
            <a:endParaRPr lang="zh-CN" altLang="en-US" dirty="0"/>
          </a:p>
        </p:txBody>
      </p:sp>
      <p:cxnSp>
        <p:nvCxnSpPr>
          <p:cNvPr id="12" name="直接连接符 11"/>
          <p:cNvCxnSpPr>
            <a:stCxn id="11" idx="2"/>
            <a:endCxn id="13" idx="0"/>
          </p:cNvCxnSpPr>
          <p:nvPr/>
        </p:nvCxnSpPr>
        <p:spPr bwMode="auto">
          <a:xfrm rot="5400000">
            <a:off x="3372732" y="4732744"/>
            <a:ext cx="505430" cy="96441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 name="TextBox 12"/>
          <p:cNvSpPr txBox="1"/>
          <p:nvPr/>
        </p:nvSpPr>
        <p:spPr>
          <a:xfrm>
            <a:off x="2928926" y="5467665"/>
            <a:ext cx="428628" cy="461665"/>
          </a:xfrm>
          <a:prstGeom prst="rect">
            <a:avLst/>
          </a:prstGeom>
          <a:noFill/>
        </p:spPr>
        <p:txBody>
          <a:bodyPr wrap="square" rtlCol="0">
            <a:spAutoFit/>
          </a:bodyPr>
          <a:lstStyle/>
          <a:p>
            <a:r>
              <a:rPr lang="en-US" altLang="zh-CN" dirty="0"/>
              <a:t>B</a:t>
            </a:r>
            <a:endParaRPr lang="zh-CN" altLang="en-US" dirty="0"/>
          </a:p>
        </p:txBody>
      </p:sp>
      <p:cxnSp>
        <p:nvCxnSpPr>
          <p:cNvPr id="14" name="直接连接符 13"/>
          <p:cNvCxnSpPr>
            <a:stCxn id="11" idx="2"/>
            <a:endCxn id="15" idx="0"/>
          </p:cNvCxnSpPr>
          <p:nvPr/>
        </p:nvCxnSpPr>
        <p:spPr bwMode="auto">
          <a:xfrm rot="16200000" flipH="1">
            <a:off x="4284907" y="4784980"/>
            <a:ext cx="395591" cy="75009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5" name="TextBox 14"/>
          <p:cNvSpPr txBox="1"/>
          <p:nvPr/>
        </p:nvSpPr>
        <p:spPr>
          <a:xfrm>
            <a:off x="4714876" y="5357826"/>
            <a:ext cx="285752" cy="461665"/>
          </a:xfrm>
          <a:prstGeom prst="rect">
            <a:avLst/>
          </a:prstGeom>
          <a:noFill/>
        </p:spPr>
        <p:txBody>
          <a:bodyPr wrap="square" rtlCol="0">
            <a:spAutoFit/>
          </a:bodyPr>
          <a:lstStyle/>
          <a:p>
            <a:r>
              <a:rPr lang="en-US" altLang="zh-CN" dirty="0"/>
              <a:t>b</a:t>
            </a:r>
            <a:endParaRPr lang="zh-CN" altLang="en-US" dirty="0"/>
          </a:p>
        </p:txBody>
      </p:sp>
      <p:sp>
        <p:nvSpPr>
          <p:cNvPr id="16" name="TextBox 15"/>
          <p:cNvSpPr txBox="1"/>
          <p:nvPr/>
        </p:nvSpPr>
        <p:spPr>
          <a:xfrm>
            <a:off x="2714612" y="6253483"/>
            <a:ext cx="214314" cy="461665"/>
          </a:xfrm>
          <a:prstGeom prst="rect">
            <a:avLst/>
          </a:prstGeom>
          <a:noFill/>
        </p:spPr>
        <p:txBody>
          <a:bodyPr wrap="square" rtlCol="0">
            <a:spAutoFit/>
          </a:bodyPr>
          <a:lstStyle/>
          <a:p>
            <a:r>
              <a:rPr lang="en-US" altLang="zh-CN" dirty="0"/>
              <a:t>b</a:t>
            </a:r>
            <a:endParaRPr lang="zh-CN" altLang="en-US" dirty="0"/>
          </a:p>
        </p:txBody>
      </p:sp>
      <p:cxnSp>
        <p:nvCxnSpPr>
          <p:cNvPr id="17" name="直接连接符 16"/>
          <p:cNvCxnSpPr>
            <a:stCxn id="13" idx="2"/>
            <a:endCxn id="16" idx="0"/>
          </p:cNvCxnSpPr>
          <p:nvPr/>
        </p:nvCxnSpPr>
        <p:spPr bwMode="auto">
          <a:xfrm rot="5400000">
            <a:off x="2820429" y="5930671"/>
            <a:ext cx="324153" cy="321471"/>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8" name="TextBox 17"/>
          <p:cNvSpPr txBox="1"/>
          <p:nvPr/>
        </p:nvSpPr>
        <p:spPr>
          <a:xfrm>
            <a:off x="6500826" y="4324657"/>
            <a:ext cx="428628" cy="461665"/>
          </a:xfrm>
          <a:prstGeom prst="rect">
            <a:avLst/>
          </a:prstGeom>
          <a:noFill/>
        </p:spPr>
        <p:txBody>
          <a:bodyPr wrap="square" rtlCol="0">
            <a:spAutoFit/>
          </a:bodyPr>
          <a:lstStyle/>
          <a:p>
            <a:r>
              <a:rPr lang="en-US" altLang="zh-CN" dirty="0"/>
              <a:t>C</a:t>
            </a:r>
            <a:endParaRPr lang="zh-CN" altLang="en-US" dirty="0"/>
          </a:p>
        </p:txBody>
      </p:sp>
      <p:cxnSp>
        <p:nvCxnSpPr>
          <p:cNvPr id="19" name="直接连接符 18"/>
          <p:cNvCxnSpPr>
            <a:stCxn id="18" idx="2"/>
            <a:endCxn id="20" idx="0"/>
          </p:cNvCxnSpPr>
          <p:nvPr/>
        </p:nvCxnSpPr>
        <p:spPr bwMode="auto">
          <a:xfrm rot="5400000">
            <a:off x="6161496" y="4875620"/>
            <a:ext cx="642942" cy="46434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0" name="TextBox 19"/>
          <p:cNvSpPr txBox="1"/>
          <p:nvPr/>
        </p:nvSpPr>
        <p:spPr>
          <a:xfrm>
            <a:off x="6072198" y="5429264"/>
            <a:ext cx="357190" cy="461665"/>
          </a:xfrm>
          <a:prstGeom prst="rect">
            <a:avLst/>
          </a:prstGeom>
          <a:noFill/>
        </p:spPr>
        <p:txBody>
          <a:bodyPr wrap="square" rtlCol="0">
            <a:spAutoFit/>
          </a:bodyPr>
          <a:lstStyle/>
          <a:p>
            <a:r>
              <a:rPr lang="en-US" altLang="zh-CN" dirty="0"/>
              <a:t>C</a:t>
            </a:r>
            <a:endParaRPr lang="zh-CN" altLang="en-US" dirty="0"/>
          </a:p>
        </p:txBody>
      </p:sp>
      <p:cxnSp>
        <p:nvCxnSpPr>
          <p:cNvPr id="21" name="直接连接符 20"/>
          <p:cNvCxnSpPr>
            <a:stCxn id="18" idx="2"/>
            <a:endCxn id="22" idx="0"/>
          </p:cNvCxnSpPr>
          <p:nvPr/>
        </p:nvCxnSpPr>
        <p:spPr bwMode="auto">
          <a:xfrm rot="16200000" flipH="1">
            <a:off x="7213865" y="4287596"/>
            <a:ext cx="609905" cy="160735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2" name="TextBox 21"/>
          <p:cNvSpPr txBox="1"/>
          <p:nvPr/>
        </p:nvSpPr>
        <p:spPr>
          <a:xfrm>
            <a:off x="8143900" y="5396227"/>
            <a:ext cx="357190" cy="461665"/>
          </a:xfrm>
          <a:prstGeom prst="rect">
            <a:avLst/>
          </a:prstGeom>
          <a:noFill/>
        </p:spPr>
        <p:txBody>
          <a:bodyPr wrap="square" rtlCol="0">
            <a:spAutoFit/>
          </a:bodyPr>
          <a:lstStyle/>
          <a:p>
            <a:r>
              <a:rPr lang="en-US" altLang="zh-CN" dirty="0"/>
              <a:t>c</a:t>
            </a:r>
            <a:endParaRPr lang="zh-CN" altLang="en-US" dirty="0"/>
          </a:p>
        </p:txBody>
      </p:sp>
      <p:sp>
        <p:nvSpPr>
          <p:cNvPr id="23" name="TextBox 22"/>
          <p:cNvSpPr txBox="1"/>
          <p:nvPr/>
        </p:nvSpPr>
        <p:spPr>
          <a:xfrm>
            <a:off x="5929322" y="6215082"/>
            <a:ext cx="285752" cy="461665"/>
          </a:xfrm>
          <a:prstGeom prst="rect">
            <a:avLst/>
          </a:prstGeom>
          <a:noFill/>
        </p:spPr>
        <p:txBody>
          <a:bodyPr wrap="square" rtlCol="0">
            <a:spAutoFit/>
          </a:bodyPr>
          <a:lstStyle/>
          <a:p>
            <a:r>
              <a:rPr lang="en-US" altLang="zh-CN" dirty="0"/>
              <a:t>c</a:t>
            </a:r>
            <a:endParaRPr lang="zh-CN" altLang="en-US" dirty="0"/>
          </a:p>
        </p:txBody>
      </p:sp>
      <p:cxnSp>
        <p:nvCxnSpPr>
          <p:cNvPr id="24" name="直接连接符 23"/>
          <p:cNvCxnSpPr>
            <a:stCxn id="20" idx="2"/>
            <a:endCxn id="23" idx="0"/>
          </p:cNvCxnSpPr>
          <p:nvPr/>
        </p:nvCxnSpPr>
        <p:spPr bwMode="auto">
          <a:xfrm rot="5400000">
            <a:off x="5999420" y="5963708"/>
            <a:ext cx="324153" cy="178595"/>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25" name="直接连接符 24"/>
          <p:cNvCxnSpPr>
            <a:stCxn id="2" idx="2"/>
            <a:endCxn id="11" idx="0"/>
          </p:cNvCxnSpPr>
          <p:nvPr/>
        </p:nvCxnSpPr>
        <p:spPr bwMode="auto">
          <a:xfrm rot="16200000" flipH="1">
            <a:off x="3732603" y="4125520"/>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26" name="直接连接符 25"/>
          <p:cNvCxnSpPr>
            <a:stCxn id="2" idx="2"/>
            <a:endCxn id="18" idx="0"/>
          </p:cNvCxnSpPr>
          <p:nvPr/>
        </p:nvCxnSpPr>
        <p:spPr bwMode="auto">
          <a:xfrm rot="16200000" flipH="1">
            <a:off x="5124304" y="2733820"/>
            <a:ext cx="538467" cy="264320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7" name="TextBox 26"/>
          <p:cNvSpPr txBox="1"/>
          <p:nvPr/>
        </p:nvSpPr>
        <p:spPr>
          <a:xfrm>
            <a:off x="714348" y="4467533"/>
            <a:ext cx="1143008" cy="461665"/>
          </a:xfrm>
          <a:prstGeom prst="rect">
            <a:avLst/>
          </a:prstGeom>
          <a:noFill/>
        </p:spPr>
        <p:txBody>
          <a:bodyPr wrap="square" rtlCol="0">
            <a:spAutoFit/>
          </a:bodyPr>
          <a:lstStyle/>
          <a:p>
            <a:r>
              <a:rPr lang="en-US" altLang="zh-CN" dirty="0"/>
              <a:t>.num</a:t>
            </a:r>
            <a:endParaRPr lang="zh-CN" altLang="en-US" dirty="0"/>
          </a:p>
        </p:txBody>
      </p:sp>
      <p:sp>
        <p:nvSpPr>
          <p:cNvPr id="28" name="TextBox 27"/>
          <p:cNvSpPr txBox="1"/>
          <p:nvPr/>
        </p:nvSpPr>
        <p:spPr>
          <a:xfrm>
            <a:off x="142844" y="5396227"/>
            <a:ext cx="1143008" cy="461665"/>
          </a:xfrm>
          <a:prstGeom prst="rect">
            <a:avLst/>
          </a:prstGeom>
          <a:noFill/>
        </p:spPr>
        <p:txBody>
          <a:bodyPr wrap="square" rtlCol="0">
            <a:spAutoFit/>
          </a:bodyPr>
          <a:lstStyle/>
          <a:p>
            <a:r>
              <a:rPr lang="en-US" altLang="zh-CN" dirty="0"/>
              <a:t>.num</a:t>
            </a:r>
            <a:endParaRPr lang="zh-CN" altLang="en-US" dirty="0"/>
          </a:p>
        </p:txBody>
      </p:sp>
      <p:sp>
        <p:nvSpPr>
          <p:cNvPr id="29" name="TextBox 28"/>
          <p:cNvSpPr txBox="1"/>
          <p:nvPr/>
        </p:nvSpPr>
        <p:spPr>
          <a:xfrm>
            <a:off x="3071802" y="5643578"/>
            <a:ext cx="1143008" cy="461665"/>
          </a:xfrm>
          <a:prstGeom prst="rect">
            <a:avLst/>
          </a:prstGeom>
          <a:noFill/>
        </p:spPr>
        <p:txBody>
          <a:bodyPr wrap="square" rtlCol="0">
            <a:spAutoFit/>
          </a:bodyPr>
          <a:lstStyle/>
          <a:p>
            <a:r>
              <a:rPr lang="en-US" altLang="zh-CN" dirty="0"/>
              <a:t>.num</a:t>
            </a:r>
            <a:endParaRPr lang="zh-CN" altLang="en-US" dirty="0"/>
          </a:p>
        </p:txBody>
      </p:sp>
      <p:sp>
        <p:nvSpPr>
          <p:cNvPr id="30" name="TextBox 29"/>
          <p:cNvSpPr txBox="1"/>
          <p:nvPr/>
        </p:nvSpPr>
        <p:spPr>
          <a:xfrm>
            <a:off x="3071802" y="5357826"/>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31" name="TextBox 30"/>
          <p:cNvSpPr txBox="1"/>
          <p:nvPr/>
        </p:nvSpPr>
        <p:spPr>
          <a:xfrm>
            <a:off x="4000496" y="4572008"/>
            <a:ext cx="1143008" cy="461665"/>
          </a:xfrm>
          <a:prstGeom prst="rect">
            <a:avLst/>
          </a:prstGeom>
          <a:noFill/>
        </p:spPr>
        <p:txBody>
          <a:bodyPr wrap="square" rtlCol="0">
            <a:spAutoFit/>
          </a:bodyPr>
          <a:lstStyle/>
          <a:p>
            <a:r>
              <a:rPr lang="en-US" altLang="zh-CN" dirty="0"/>
              <a:t>.num</a:t>
            </a:r>
            <a:endParaRPr lang="zh-CN" altLang="en-US" dirty="0"/>
          </a:p>
        </p:txBody>
      </p:sp>
      <p:sp>
        <p:nvSpPr>
          <p:cNvPr id="32" name="TextBox 31"/>
          <p:cNvSpPr txBox="1"/>
          <p:nvPr/>
        </p:nvSpPr>
        <p:spPr>
          <a:xfrm>
            <a:off x="3929058" y="4286256"/>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33" name="TextBox 32"/>
          <p:cNvSpPr txBox="1"/>
          <p:nvPr/>
        </p:nvSpPr>
        <p:spPr>
          <a:xfrm>
            <a:off x="6215074" y="5572140"/>
            <a:ext cx="1143008" cy="461665"/>
          </a:xfrm>
          <a:prstGeom prst="rect">
            <a:avLst/>
          </a:prstGeom>
          <a:noFill/>
        </p:spPr>
        <p:txBody>
          <a:bodyPr wrap="square" rtlCol="0">
            <a:spAutoFit/>
          </a:bodyPr>
          <a:lstStyle/>
          <a:p>
            <a:r>
              <a:rPr lang="en-US" altLang="zh-CN" dirty="0"/>
              <a:t>.num</a:t>
            </a:r>
            <a:endParaRPr lang="zh-CN" altLang="en-US" dirty="0"/>
          </a:p>
        </p:txBody>
      </p:sp>
      <p:sp>
        <p:nvSpPr>
          <p:cNvPr id="34" name="TextBox 33"/>
          <p:cNvSpPr txBox="1"/>
          <p:nvPr/>
        </p:nvSpPr>
        <p:spPr>
          <a:xfrm>
            <a:off x="6215074" y="5286388"/>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35" name="TextBox 34"/>
          <p:cNvSpPr txBox="1"/>
          <p:nvPr/>
        </p:nvSpPr>
        <p:spPr>
          <a:xfrm>
            <a:off x="6643702" y="4429132"/>
            <a:ext cx="1143008" cy="461665"/>
          </a:xfrm>
          <a:prstGeom prst="rect">
            <a:avLst/>
          </a:prstGeom>
          <a:noFill/>
        </p:spPr>
        <p:txBody>
          <a:bodyPr wrap="square" rtlCol="0">
            <a:spAutoFit/>
          </a:bodyPr>
          <a:lstStyle/>
          <a:p>
            <a:r>
              <a:rPr lang="en-US" altLang="zh-CN" dirty="0"/>
              <a:t>.num</a:t>
            </a:r>
            <a:endParaRPr lang="zh-CN" altLang="en-US" dirty="0"/>
          </a:p>
        </p:txBody>
      </p:sp>
      <p:sp>
        <p:nvSpPr>
          <p:cNvPr id="36" name="TextBox 35"/>
          <p:cNvSpPr txBox="1"/>
          <p:nvPr/>
        </p:nvSpPr>
        <p:spPr>
          <a:xfrm>
            <a:off x="6500826" y="4181781"/>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59" name="Text Box 11"/>
          <p:cNvSpPr txBox="1">
            <a:spLocks noChangeArrowheads="1"/>
          </p:cNvSpPr>
          <p:nvPr/>
        </p:nvSpPr>
        <p:spPr bwMode="auto">
          <a:xfrm>
            <a:off x="214282" y="0"/>
            <a:ext cx="8245506" cy="2985433"/>
          </a:xfrm>
          <a:prstGeom prst="rect">
            <a:avLst/>
          </a:prstGeom>
          <a:noFill/>
          <a:ln w="9525">
            <a:noFill/>
            <a:miter lim="800000"/>
            <a:headEnd/>
            <a:tailEnd/>
          </a:ln>
        </p:spPr>
        <p:txBody>
          <a:bodyPr wrap="square">
            <a:spAutoFit/>
          </a:bodyPr>
          <a:lstStyle/>
          <a:p>
            <a:pPr algn="l">
              <a:buClrTx/>
            </a:pPr>
            <a:r>
              <a:rPr lang="en-US" altLang="zh-CN" sz="2000" dirty="0">
                <a:solidFill>
                  <a:srgbClr val="333399"/>
                </a:solidFill>
                <a:cs typeface="Times New Roman" pitchFamily="18" charset="0"/>
                <a:sym typeface="Symbol" pitchFamily="18" charset="2"/>
              </a:rPr>
              <a:t>S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 </a:t>
            </a:r>
            <a:r>
              <a:rPr lang="en-US" altLang="zh-CN" sz="2000" i="0" dirty="0">
                <a:solidFill>
                  <a:srgbClr val="333399"/>
                </a:solidFill>
                <a:cs typeface="Times New Roman" pitchFamily="18" charset="0"/>
                <a:sym typeface="Symbol" pitchFamily="18" charset="2"/>
              </a:rPr>
              <a:t>{  </a:t>
            </a:r>
            <a:r>
              <a:rPr lang="pt-BR" altLang="zh-CN" sz="2000" dirty="0">
                <a:solidFill>
                  <a:srgbClr val="333399"/>
                </a:solidFill>
                <a:cs typeface="Times New Roman" pitchFamily="18" charset="0"/>
                <a:sym typeface="Symbol" pitchFamily="18" charset="2"/>
              </a:rPr>
              <a:t>B</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in</a:t>
            </a:r>
            <a:r>
              <a:rPr lang="pt-BR" altLang="zh-CN" sz="2000" b="1" dirty="0">
                <a:solidFill>
                  <a:srgbClr val="333399"/>
                </a:solidFill>
                <a:cs typeface="Times New Roman" pitchFamily="18" charset="0"/>
                <a:sym typeface="Symbol" pitchFamily="18" charset="2"/>
              </a:rPr>
              <a:t>_</a:t>
            </a:r>
            <a:r>
              <a:rPr lang="pt-BR" altLang="zh-CN" sz="2000" dirty="0">
                <a:solidFill>
                  <a:srgbClr val="333399"/>
                </a:solidFill>
                <a:cs typeface="Times New Roman" pitchFamily="18" charset="0"/>
                <a:sym typeface="Symbol" pitchFamily="18" charset="2"/>
              </a:rPr>
              <a:t>num := A </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num  </a:t>
            </a:r>
            <a:r>
              <a:rPr lang="pt-BR"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 B</a:t>
            </a:r>
            <a:r>
              <a:rPr lang="en-US" altLang="zh-CN" sz="2000" i="0" dirty="0">
                <a:solidFill>
                  <a:srgbClr val="333399"/>
                </a:solidFill>
                <a:cs typeface="Times New Roman" pitchFamily="18" charset="0"/>
                <a:sym typeface="Symbol" pitchFamily="18" charset="2"/>
              </a:rPr>
              <a:t> {  </a:t>
            </a:r>
            <a:r>
              <a:rPr lang="pt-BR" altLang="zh-CN" sz="2000" dirty="0">
                <a:solidFill>
                  <a:srgbClr val="333399"/>
                </a:solidFill>
                <a:cs typeface="Times New Roman" pitchFamily="18" charset="0"/>
                <a:sym typeface="Symbol" pitchFamily="18" charset="2"/>
              </a:rPr>
              <a:t>C</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in</a:t>
            </a:r>
            <a:r>
              <a:rPr lang="pt-BR" altLang="zh-CN" sz="2000" b="1" dirty="0">
                <a:solidFill>
                  <a:srgbClr val="333399"/>
                </a:solidFill>
                <a:cs typeface="Times New Roman" pitchFamily="18" charset="0"/>
                <a:sym typeface="Symbol" pitchFamily="18" charset="2"/>
              </a:rPr>
              <a:t>_</a:t>
            </a:r>
            <a:r>
              <a:rPr lang="pt-BR" altLang="zh-CN" sz="2000" dirty="0">
                <a:solidFill>
                  <a:srgbClr val="333399"/>
                </a:solidFill>
                <a:cs typeface="Times New Roman" pitchFamily="18" charset="0"/>
                <a:sym typeface="Symbol" pitchFamily="18" charset="2"/>
              </a:rPr>
              <a:t>num := A </a:t>
            </a:r>
            <a:r>
              <a:rPr lang="pt-BR" altLang="zh-CN" sz="2000" b="1" dirty="0">
                <a:solidFill>
                  <a:srgbClr val="333399"/>
                </a:solidFill>
                <a:cs typeface="Times New Roman" pitchFamily="18" charset="0"/>
                <a:sym typeface="Symbol" pitchFamily="18" charset="2"/>
              </a:rPr>
              <a:t>.</a:t>
            </a:r>
            <a:r>
              <a:rPr lang="pt-BR" altLang="zh-CN" sz="2000" dirty="0">
                <a:solidFill>
                  <a:srgbClr val="333399"/>
                </a:solidFill>
                <a:cs typeface="Times New Roman" pitchFamily="18" charset="0"/>
                <a:sym typeface="Symbol" pitchFamily="18" charset="2"/>
              </a:rPr>
              <a:t>num  </a:t>
            </a:r>
            <a:r>
              <a:rPr lang="pt-BR" altLang="zh-CN" sz="2000" i="0" dirty="0">
                <a:solidFill>
                  <a:srgbClr val="333399"/>
                </a:solidFill>
                <a:cs typeface="Times New Roman" pitchFamily="18" charset="0"/>
                <a:sym typeface="Symbol" pitchFamily="18" charset="2"/>
              </a:rPr>
              <a:t>}</a:t>
            </a:r>
            <a:r>
              <a:rPr lang="en-US" altLang="zh-CN" sz="2000" dirty="0">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p>
          <a:p>
            <a:pPr algn="l">
              <a:buClrTx/>
            </a:pPr>
            <a:r>
              <a:rPr kumimoji="0" lang="en-US" altLang="zh-CN" sz="2000" i="0" dirty="0">
                <a:solidFill>
                  <a:srgbClr val="333399"/>
                </a:solidFill>
                <a:cs typeface="Times New Roman" pitchFamily="18" charset="0"/>
                <a:sym typeface="Symbol" pitchFamily="18" charset="2"/>
              </a:rPr>
              <a:t>	 {  </a:t>
            </a:r>
            <a:r>
              <a:rPr lang="en-US" altLang="zh-CN" sz="2000" i="0" dirty="0">
                <a:solidFill>
                  <a:srgbClr val="333399"/>
                </a:solidFill>
                <a:cs typeface="Times New Roman" pitchFamily="18" charset="0"/>
                <a:sym typeface="Symbol" pitchFamily="18" charset="2"/>
              </a:rPr>
              <a:t>if  (</a:t>
            </a:r>
            <a:r>
              <a:rPr lang="en-US" altLang="zh-CN" sz="2000" dirty="0">
                <a:solidFill>
                  <a:srgbClr val="333399"/>
                </a:solidFill>
                <a:cs typeface="Times New Roman" pitchFamily="18" charset="0"/>
                <a:sym typeface="Symbol" pitchFamily="18" charset="2"/>
              </a:rPr>
              <a:t>B</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num=0</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and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C</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num=0</a:t>
            </a:r>
            <a:r>
              <a:rPr lang="en-US" altLang="zh-CN" sz="2000" i="0" dirty="0">
                <a:solidFill>
                  <a:srgbClr val="333399"/>
                </a:solidFill>
                <a:cs typeface="Times New Roman" pitchFamily="18" charset="0"/>
              </a:rPr>
              <a:t>)) then  </a:t>
            </a:r>
            <a:r>
              <a:rPr lang="en-US" altLang="zh-CN" sz="2000" dirty="0">
                <a:solidFill>
                  <a:srgbClr val="333399"/>
                </a:solidFill>
                <a:cs typeface="Times New Roman" pitchFamily="18" charset="0"/>
              </a:rPr>
              <a:t>print(</a:t>
            </a:r>
            <a:r>
              <a:rPr lang="pt-BR" altLang="zh-CN" sz="2000" dirty="0">
                <a:solidFill>
                  <a:srgbClr val="333399"/>
                </a:solidFill>
                <a:cs typeface="Times New Roman" pitchFamily="18" charset="0"/>
              </a:rPr>
              <a:t>“Accepted!” </a:t>
            </a:r>
            <a:r>
              <a:rPr lang="en-US" altLang="zh-CN" sz="2000" dirty="0">
                <a:solidFill>
                  <a:srgbClr val="333399"/>
                </a:solidFill>
                <a:cs typeface="Times New Roman" pitchFamily="18" charset="0"/>
              </a:rPr>
              <a:t>) </a:t>
            </a:r>
          </a:p>
          <a:p>
            <a:pPr algn="l">
              <a:buClrTx/>
            </a:pP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rPr>
              <a:t>else  </a:t>
            </a:r>
            <a:r>
              <a:rPr lang="en-US" altLang="zh-CN" sz="2000" dirty="0">
                <a:solidFill>
                  <a:srgbClr val="333399"/>
                </a:solidFill>
                <a:cs typeface="Times New Roman" pitchFamily="18" charset="0"/>
              </a:rPr>
              <a:t>print(</a:t>
            </a:r>
            <a:r>
              <a:rPr lang="pt-BR" altLang="zh-CN" sz="2000" dirty="0">
                <a:solidFill>
                  <a:srgbClr val="333399"/>
                </a:solidFill>
                <a:cs typeface="Times New Roman" pitchFamily="18" charset="0"/>
              </a:rPr>
              <a:t>“Refused!” </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endParaRPr kumimoji="0" lang="en-US" altLang="zh-CN" sz="2000" i="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ea typeface="华文行楷" pitchFamily="2" charset="-122"/>
                <a:cs typeface="Times New Roman" pitchFamily="18" charset="0"/>
                <a:sym typeface="Symbol" pitchFamily="18" charset="2"/>
              </a:rPr>
              <a:t></a:t>
            </a:r>
            <a:r>
              <a:rPr lang="en-US" altLang="zh-CN" sz="2000" dirty="0">
                <a:solidFill>
                  <a:srgbClr val="333399"/>
                </a:solidFill>
                <a:ea typeface="华文行楷" pitchFamily="2" charset="-122"/>
                <a:cs typeface="Times New Roman" pitchFamily="18" charset="0"/>
                <a:sym typeface="Symbol" pitchFamily="18" charset="2"/>
              </a:rPr>
              <a:t> A</a:t>
            </a:r>
            <a:r>
              <a:rPr lang="en-US" altLang="zh-CN" sz="2000" i="0" baseline="-25000" dirty="0">
                <a:solidFill>
                  <a:srgbClr val="333399"/>
                </a:solidFill>
                <a:ea typeface="华文行楷" pitchFamily="2" charset="-122"/>
                <a:cs typeface="Times New Roman" pitchFamily="18" charset="0"/>
                <a:sym typeface="Symbol" pitchFamily="18" charset="2"/>
              </a:rPr>
              <a:t>1</a:t>
            </a:r>
            <a:r>
              <a:rPr lang="en-US" altLang="zh-CN" sz="2000" dirty="0">
                <a:solidFill>
                  <a:srgbClr val="333399"/>
                </a:solidFill>
                <a:ea typeface="华文行楷" pitchFamily="2" charset="-122"/>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A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A</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ea typeface="华文行楷" pitchFamily="2" charset="-122"/>
                <a:sym typeface="Symbol" pitchFamily="18" charset="2"/>
              </a:rPr>
              <a:t></a:t>
            </a:r>
            <a:r>
              <a:rPr lang="en-US" altLang="zh-CN" sz="2000" dirty="0">
                <a:solidFill>
                  <a:srgbClr val="333399"/>
                </a:solidFill>
                <a:ea typeface="华文行楷" pitchFamily="2" charset="-122"/>
                <a:sym typeface="Symbol" pitchFamily="18" charset="2"/>
              </a:rPr>
              <a:t>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in_</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in_num</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sz="2000" dirty="0">
                <a:solidFill>
                  <a:srgbClr val="333399"/>
                </a:solidFill>
                <a:ea typeface="华文行楷" pitchFamily="2" charset="-122"/>
                <a:sym typeface="Symbol" pitchFamily="18" charset="2"/>
              </a:rPr>
              <a:t>B</a:t>
            </a:r>
            <a:r>
              <a:rPr lang="en-US" altLang="zh-CN" sz="2000" i="0" baseline="-25000" dirty="0">
                <a:solidFill>
                  <a:srgbClr val="333399"/>
                </a:solidFill>
                <a:cs typeface="Times New Roman" pitchFamily="18" charset="0"/>
                <a:sym typeface="Symbol" pitchFamily="18" charset="2"/>
              </a:rPr>
              <a:t>1</a:t>
            </a:r>
            <a:r>
              <a:rPr lang="en-US" altLang="zh-CN" sz="2000" dirty="0">
                <a:solidFill>
                  <a:srgbClr val="333399"/>
                </a:solidFill>
                <a:ea typeface="华文行楷" pitchFamily="2" charset="-122"/>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B</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B</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B</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in_</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cs typeface="Times New Roman" pitchFamily="18" charset="0"/>
              <a:sym typeface="Symbol" pitchFamily="18" charset="2"/>
            </a:endParaRPr>
          </a:p>
          <a:p>
            <a:pPr algn="l">
              <a:buClrTx/>
            </a:pP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 { </a:t>
            </a:r>
            <a:r>
              <a:rPr lang="en-US" altLang="zh-CN" sz="2000" dirty="0">
                <a:solidFill>
                  <a:srgbClr val="333399"/>
                </a:solidFill>
                <a:cs typeface="Times New Roman" pitchFamily="18" charset="0"/>
                <a:sym typeface="Symbol" pitchFamily="18" charset="2"/>
              </a:rPr>
              <a:t>C</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in_</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rPr>
              <a:t>.</a:t>
            </a:r>
            <a:r>
              <a:rPr lang="en-US" altLang="zh-CN" sz="2000" dirty="0" err="1">
                <a:solidFill>
                  <a:srgbClr val="333399"/>
                </a:solidFill>
                <a:cs typeface="Times New Roman" pitchFamily="18" charset="0"/>
              </a:rPr>
              <a:t>in_num</a:t>
            </a:r>
            <a:r>
              <a:rPr lang="en-US" altLang="zh-CN" sz="2000" dirty="0">
                <a:solidFill>
                  <a:srgbClr val="333399"/>
                </a:solidFill>
                <a:cs typeface="Times New Roman" pitchFamily="18" charset="0"/>
              </a:rPr>
              <a:t> </a:t>
            </a:r>
            <a:r>
              <a:rPr lang="en-US" altLang="zh-CN" sz="2000" i="0" dirty="0">
                <a:solidFill>
                  <a:srgbClr val="333399"/>
                </a:solidFill>
                <a:cs typeface="Times New Roman" pitchFamily="18" charset="0"/>
                <a:sym typeface="Symbol" pitchFamily="18" charset="2"/>
              </a:rPr>
              <a:t>}</a:t>
            </a:r>
            <a:r>
              <a:rPr lang="en-US" altLang="zh-CN" dirty="0">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r>
              <a:rPr lang="en-US" altLang="zh-CN" sz="2000" i="0" baseline="-25000" dirty="0">
                <a:solidFill>
                  <a:srgbClr val="333399"/>
                </a:solidFill>
                <a:cs typeface="Times New Roman" pitchFamily="18" charset="0"/>
                <a:sym typeface="Symbol" pitchFamily="18" charset="2"/>
              </a:rPr>
              <a:t>1</a:t>
            </a: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r>
              <a:rPr lang="en-US" altLang="zh-CN" sz="2000" b="1"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C</a:t>
            </a:r>
            <a:r>
              <a:rPr lang="en-US" altLang="zh-CN" sz="2000" i="0" baseline="-25000" dirty="0">
                <a:solidFill>
                  <a:srgbClr val="333399"/>
                </a:solidFill>
                <a:cs typeface="Times New Roman" pitchFamily="18" charset="0"/>
                <a:sym typeface="Symbol" pitchFamily="18" charset="2"/>
              </a:rPr>
              <a:t>1</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num-1</a:t>
            </a:r>
            <a:r>
              <a:rPr lang="en-US" altLang="zh-CN" sz="2000" i="0" dirty="0">
                <a:solidFill>
                  <a:srgbClr val="333399"/>
                </a:solidFill>
                <a:cs typeface="Times New Roman" pitchFamily="18" charset="0"/>
                <a:sym typeface="Symbol" pitchFamily="18" charset="2"/>
              </a:rPr>
              <a:t> }</a:t>
            </a:r>
            <a:endParaRPr lang="en-US" altLang="zh-CN" sz="2000" dirty="0">
              <a:solidFill>
                <a:srgbClr val="333399"/>
              </a:solidFill>
              <a:ea typeface="华文行楷" pitchFamily="2" charset="-122"/>
              <a:sym typeface="Symbol" pitchFamily="18" charset="2"/>
            </a:endParaRPr>
          </a:p>
          <a:p>
            <a:pPr algn="l">
              <a:buClrTx/>
            </a:pPr>
            <a:r>
              <a:rPr lang="en-US" altLang="zh-CN" sz="2000" dirty="0">
                <a:solidFill>
                  <a:srgbClr val="333399"/>
                </a:solidFill>
                <a:cs typeface="Times New Roman" pitchFamily="18" charset="0"/>
                <a:sym typeface="Symbol" pitchFamily="18" charset="2"/>
              </a:rPr>
              <a:t>C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c  </a:t>
            </a:r>
            <a:r>
              <a:rPr lang="en-US" altLang="zh-CN" sz="2000" i="0" dirty="0">
                <a:solidFill>
                  <a:srgbClr val="333399"/>
                </a:solidFill>
                <a:cs typeface="Times New Roman" pitchFamily="18" charset="0"/>
                <a:sym typeface="Symbol" pitchFamily="18" charset="2"/>
              </a:rPr>
              <a:t>{ </a:t>
            </a:r>
            <a:r>
              <a:rPr lang="en-US" altLang="zh-CN" sz="2000" dirty="0">
                <a:solidFill>
                  <a:srgbClr val="333399"/>
                </a:solidFill>
                <a:cs typeface="Times New Roman" pitchFamily="18" charset="0"/>
                <a:sym typeface="Symbol" pitchFamily="18" charset="2"/>
              </a:rPr>
              <a:t>C</a:t>
            </a:r>
            <a:r>
              <a:rPr lang="en-US" altLang="zh-CN" sz="2000" b="1" dirty="0">
                <a:solidFill>
                  <a:srgbClr val="333399"/>
                </a:solidFill>
                <a:cs typeface="Times New Roman" pitchFamily="18" charset="0"/>
              </a:rPr>
              <a:t>.</a:t>
            </a:r>
            <a:r>
              <a:rPr lang="en-US" altLang="zh-CN" sz="2000" dirty="0">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a:t>
            </a:r>
            <a:r>
              <a:rPr lang="en-US" altLang="zh-CN" sz="2000" i="0" dirty="0">
                <a:solidFill>
                  <a:srgbClr val="333399"/>
                </a:solidFill>
                <a:cs typeface="Times New Roman" pitchFamily="18" charset="0"/>
                <a:sym typeface="Symbol" pitchFamily="18" charset="2"/>
              </a:rPr>
              <a:t>:=</a:t>
            </a:r>
            <a:r>
              <a:rPr lang="en-US" altLang="zh-CN" sz="2000" dirty="0">
                <a:solidFill>
                  <a:srgbClr val="333399"/>
                </a:solidFill>
                <a:cs typeface="Times New Roman" pitchFamily="18" charset="0"/>
                <a:sym typeface="Symbol" pitchFamily="18" charset="2"/>
              </a:rPr>
              <a:t> </a:t>
            </a:r>
            <a:r>
              <a:rPr lang="en-US" altLang="zh-CN" sz="2000" dirty="0" err="1">
                <a:solidFill>
                  <a:srgbClr val="333399"/>
                </a:solidFill>
                <a:cs typeface="Times New Roman" pitchFamily="18" charset="0"/>
                <a:sym typeface="Symbol" pitchFamily="18" charset="2"/>
              </a:rPr>
              <a:t>C</a:t>
            </a:r>
            <a:r>
              <a:rPr lang="en-US" altLang="zh-CN" sz="2000" b="1" dirty="0" err="1">
                <a:solidFill>
                  <a:srgbClr val="333399"/>
                </a:solidFill>
                <a:cs typeface="Times New Roman" pitchFamily="18" charset="0"/>
                <a:sym typeface="Symbol" pitchFamily="18" charset="2"/>
              </a:rPr>
              <a:t>.</a:t>
            </a:r>
            <a:r>
              <a:rPr lang="en-US" altLang="zh-CN" sz="2000" dirty="0" err="1">
                <a:solidFill>
                  <a:srgbClr val="333399"/>
                </a:solidFill>
                <a:cs typeface="Times New Roman" pitchFamily="18" charset="0"/>
                <a:sym typeface="Symbol" pitchFamily="18" charset="2"/>
              </a:rPr>
              <a:t>in_</a:t>
            </a:r>
            <a:r>
              <a:rPr lang="en-US" altLang="zh-CN" sz="2000" dirty="0" err="1">
                <a:solidFill>
                  <a:srgbClr val="333399"/>
                </a:solidFill>
                <a:cs typeface="Times New Roman" pitchFamily="18" charset="0"/>
              </a:rPr>
              <a:t>num</a:t>
            </a:r>
            <a:r>
              <a:rPr lang="en-US" altLang="zh-CN" sz="2000" dirty="0">
                <a:solidFill>
                  <a:srgbClr val="333399"/>
                </a:solidFill>
                <a:cs typeface="Times New Roman" pitchFamily="18" charset="0"/>
                <a:sym typeface="Symbol" pitchFamily="18" charset="2"/>
              </a:rPr>
              <a:t> -1</a:t>
            </a:r>
            <a:r>
              <a:rPr lang="en-US" altLang="zh-CN" sz="2000" i="0" dirty="0">
                <a:solidFill>
                  <a:srgbClr val="333399"/>
                </a:solidFill>
                <a:cs typeface="Times New Roman" pitchFamily="18" charset="0"/>
                <a:sym typeface="Symbol" pitchFamily="18" charset="2"/>
              </a:rPr>
              <a:t> }</a:t>
            </a:r>
          </a:p>
        </p:txBody>
      </p:sp>
      <p:sp>
        <p:nvSpPr>
          <p:cNvPr id="38" name="Text Box 80"/>
          <p:cNvSpPr txBox="1">
            <a:spLocks noChangeArrowheads="1"/>
          </p:cNvSpPr>
          <p:nvPr/>
        </p:nvSpPr>
        <p:spPr bwMode="auto">
          <a:xfrm>
            <a:off x="857224" y="2905780"/>
            <a:ext cx="5429288" cy="523220"/>
          </a:xfrm>
          <a:prstGeom prst="rect">
            <a:avLst/>
          </a:prstGeom>
          <a:noFill/>
          <a:ln w="9525">
            <a:noFill/>
            <a:miter lim="800000"/>
            <a:headEnd/>
            <a:tailEnd/>
          </a:ln>
        </p:spPr>
        <p:txBody>
          <a:bodyPr wrap="square">
            <a:spAutoFit/>
          </a:bodyPr>
          <a:lstStyle/>
          <a:p>
            <a:pPr algn="l">
              <a:buClrTx/>
              <a:buFont typeface="Wingdings" pitchFamily="2" charset="2"/>
              <a:buChar char="²"/>
            </a:pPr>
            <a:r>
              <a:rPr lang="zh-CN" altLang="en-US" sz="2800" b="1" i="0" dirty="0"/>
              <a:t>符号串</a:t>
            </a:r>
            <a:r>
              <a:rPr lang="en-US" altLang="zh-CN" sz="2800" b="1" i="0" dirty="0" err="1"/>
              <a:t>aabbcc</a:t>
            </a:r>
            <a:r>
              <a:rPr lang="zh-CN" altLang="en-US" sz="2800" b="1" i="0" dirty="0"/>
              <a:t>的待标注语法树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512" y="114727"/>
            <a:ext cx="4209479" cy="461665"/>
          </a:xfrm>
          <a:prstGeom prst="rect">
            <a:avLst/>
          </a:prstGeom>
        </p:spPr>
        <p:txBody>
          <a:bodyPr wrap="square">
            <a:spAutoFit/>
          </a:bodyPr>
          <a:lstStyle/>
          <a:p>
            <a:pPr lvl="0" algn="l">
              <a:buClrTx/>
            </a:pPr>
            <a:r>
              <a:rPr kumimoji="0" lang="zh-CN" altLang="en-US" b="1" i="0" dirty="0">
                <a:sym typeface="Symbol" pitchFamily="18" charset="2"/>
              </a:rPr>
              <a:t>引入新的符号代表语义动作</a:t>
            </a:r>
            <a:endParaRPr kumimoji="0" lang="zh-CN" altLang="en-US" i="0" dirty="0">
              <a:cs typeface="Times New Roman" pitchFamily="18" charset="0"/>
              <a:sym typeface="Symbol" pitchFamily="18" charset="2"/>
            </a:endParaRPr>
          </a:p>
        </p:txBody>
      </p:sp>
      <p:sp>
        <p:nvSpPr>
          <p:cNvPr id="2" name="Text Box 11"/>
          <p:cNvSpPr txBox="1">
            <a:spLocks noChangeArrowheads="1"/>
          </p:cNvSpPr>
          <p:nvPr/>
        </p:nvSpPr>
        <p:spPr bwMode="auto">
          <a:xfrm>
            <a:off x="142844" y="928670"/>
            <a:ext cx="9001156" cy="3908762"/>
          </a:xfrm>
          <a:prstGeom prst="rect">
            <a:avLst/>
          </a:prstGeom>
          <a:solidFill>
            <a:schemeClr val="bg1"/>
          </a:solidFill>
          <a:ln w="9525">
            <a:noFill/>
            <a:miter lim="800000"/>
            <a:headEnd/>
            <a:tailEnd/>
          </a:ln>
        </p:spPr>
        <p:txBody>
          <a:bodyPr wrap="square">
            <a:spAutoFit/>
          </a:bodyPr>
          <a:lstStyle/>
          <a:p>
            <a:pPr algn="l">
              <a:buClrTx/>
            </a:pPr>
            <a:endParaRPr lang="en-US" altLang="zh-CN" b="1" dirty="0">
              <a:solidFill>
                <a:srgbClr val="333399"/>
              </a:solidFill>
              <a:cs typeface="Times New Roman" pitchFamily="18" charset="0"/>
              <a:sym typeface="Symbol" pitchFamily="18" charset="2"/>
            </a:endParaRPr>
          </a:p>
          <a:p>
            <a:pPr algn="l">
              <a:buClrTx/>
            </a:pPr>
            <a:r>
              <a:rPr lang="en-US" altLang="zh-CN" b="1" dirty="0">
                <a:solidFill>
                  <a:srgbClr val="333399"/>
                </a:solidFill>
                <a:cs typeface="Times New Roman" pitchFamily="18" charset="0"/>
                <a:sym typeface="Symbol" pitchFamily="18" charset="2"/>
              </a:rPr>
              <a:t>S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A </a:t>
            </a:r>
            <a:r>
              <a:rPr lang="en-US" altLang="zh-CN" b="1" i="0" dirty="0">
                <a:solidFill>
                  <a:srgbClr val="333399"/>
                </a:solidFill>
                <a:cs typeface="Times New Roman" pitchFamily="18" charset="0"/>
                <a:sym typeface="Symbol" pitchFamily="18" charset="2"/>
              </a:rPr>
              <a:t>{  </a:t>
            </a:r>
            <a:r>
              <a:rPr lang="pt-BR" altLang="zh-CN" b="1" dirty="0">
                <a:solidFill>
                  <a:srgbClr val="333399"/>
                </a:solidFill>
                <a:cs typeface="Times New Roman" pitchFamily="18" charset="0"/>
                <a:sym typeface="Symbol" pitchFamily="18" charset="2"/>
              </a:rPr>
              <a:t>B.in_num := A .num  </a:t>
            </a:r>
            <a:r>
              <a:rPr lang="pt-BR"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 B</a:t>
            </a:r>
            <a:r>
              <a:rPr lang="en-US" altLang="zh-CN" b="1" i="0" dirty="0">
                <a:solidFill>
                  <a:srgbClr val="333399"/>
                </a:solidFill>
                <a:cs typeface="Times New Roman" pitchFamily="18" charset="0"/>
                <a:sym typeface="Symbol" pitchFamily="18" charset="2"/>
              </a:rPr>
              <a:t> {  </a:t>
            </a:r>
            <a:r>
              <a:rPr lang="pt-BR" altLang="zh-CN" b="1" dirty="0">
                <a:solidFill>
                  <a:srgbClr val="333399"/>
                </a:solidFill>
                <a:cs typeface="Times New Roman" pitchFamily="18" charset="0"/>
                <a:sym typeface="Symbol" pitchFamily="18" charset="2"/>
              </a:rPr>
              <a:t>C.in_num := A .num  </a:t>
            </a:r>
            <a:r>
              <a:rPr lang="pt-BR" altLang="zh-CN" b="1" i="0" dirty="0">
                <a:solidFill>
                  <a:srgbClr val="333399"/>
                </a:solidFill>
                <a:cs typeface="Times New Roman" pitchFamily="18" charset="0"/>
                <a:sym typeface="Symbol" pitchFamily="18" charset="2"/>
              </a:rPr>
              <a:t>}</a:t>
            </a:r>
            <a:r>
              <a:rPr lang="en-US" altLang="zh-CN" b="1" dirty="0">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C</a:t>
            </a:r>
          </a:p>
          <a:p>
            <a:pPr algn="l"/>
            <a:r>
              <a:rPr kumimoji="0" lang="en-US" altLang="zh-CN" b="1" i="0" dirty="0">
                <a:solidFill>
                  <a:srgbClr val="333399"/>
                </a:solidFill>
                <a:cs typeface="Times New Roman" pitchFamily="18" charset="0"/>
                <a:sym typeface="Symbol" pitchFamily="18" charset="2"/>
              </a:rPr>
              <a:t>        	{  </a:t>
            </a:r>
            <a:r>
              <a:rPr lang="en-US" altLang="zh-CN" b="1" i="0" dirty="0">
                <a:solidFill>
                  <a:srgbClr val="333399"/>
                </a:solidFill>
                <a:cs typeface="Times New Roman" pitchFamily="18" charset="0"/>
                <a:sym typeface="Symbol" pitchFamily="18" charset="2"/>
              </a:rPr>
              <a:t>if  (</a:t>
            </a:r>
            <a:r>
              <a:rPr lang="en-US" altLang="zh-CN" b="1" dirty="0">
                <a:solidFill>
                  <a:srgbClr val="333399"/>
                </a:solidFill>
                <a:cs typeface="Times New Roman" pitchFamily="18" charset="0"/>
                <a:sym typeface="Symbol" pitchFamily="18" charset="2"/>
              </a:rPr>
              <a:t>B.num=0</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and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rPr>
              <a:t>C.num=0</a:t>
            </a:r>
            <a:r>
              <a:rPr lang="en-US" altLang="zh-CN" b="1" i="0" dirty="0">
                <a:solidFill>
                  <a:srgbClr val="333399"/>
                </a:solidFill>
                <a:cs typeface="Times New Roman" pitchFamily="18" charset="0"/>
              </a:rPr>
              <a:t>)) then  </a:t>
            </a:r>
            <a:r>
              <a:rPr lang="en-US" altLang="zh-CN" b="1" dirty="0">
                <a:solidFill>
                  <a:srgbClr val="333399"/>
                </a:solidFill>
                <a:cs typeface="Times New Roman" pitchFamily="18" charset="0"/>
              </a:rPr>
              <a:t>print(</a:t>
            </a:r>
            <a:r>
              <a:rPr lang="pt-BR" altLang="zh-CN" b="1" dirty="0">
                <a:solidFill>
                  <a:srgbClr val="333399"/>
                </a:solidFill>
                <a:cs typeface="Times New Roman" pitchFamily="18" charset="0"/>
              </a:rPr>
              <a:t>“Accepted!” </a:t>
            </a:r>
            <a:r>
              <a:rPr lang="en-US" altLang="zh-CN" b="1" dirty="0">
                <a:solidFill>
                  <a:srgbClr val="333399"/>
                </a:solidFill>
                <a:cs typeface="Times New Roman" pitchFamily="18" charset="0"/>
              </a:rPr>
              <a:t>)  					</a:t>
            </a:r>
            <a:r>
              <a:rPr lang="en-US" altLang="zh-CN" b="1" i="0" dirty="0">
                <a:solidFill>
                  <a:srgbClr val="333399"/>
                </a:solidFill>
                <a:cs typeface="Times New Roman" pitchFamily="18" charset="0"/>
              </a:rPr>
              <a:t>else  </a:t>
            </a:r>
            <a:r>
              <a:rPr lang="en-US" altLang="zh-CN" b="1" dirty="0">
                <a:solidFill>
                  <a:srgbClr val="333399"/>
                </a:solidFill>
                <a:cs typeface="Times New Roman" pitchFamily="18" charset="0"/>
              </a:rPr>
              <a:t>print(</a:t>
            </a:r>
            <a:r>
              <a:rPr lang="pt-BR" altLang="zh-CN" b="1" dirty="0">
                <a:solidFill>
                  <a:srgbClr val="333399"/>
                </a:solidFill>
                <a:cs typeface="Times New Roman" pitchFamily="18" charset="0"/>
              </a:rPr>
              <a:t>“Refused!” </a:t>
            </a:r>
            <a:r>
              <a:rPr lang="en-US" altLang="zh-CN" b="1" dirty="0">
                <a:solidFill>
                  <a:srgbClr val="333399"/>
                </a:solidFill>
                <a:cs typeface="Times New Roman" pitchFamily="18" charset="0"/>
              </a:rPr>
              <a:t>) </a:t>
            </a:r>
            <a:r>
              <a:rPr lang="en-US" altLang="zh-CN" b="1" i="0" dirty="0">
                <a:solidFill>
                  <a:srgbClr val="333399"/>
                </a:solidFill>
                <a:cs typeface="Times New Roman" pitchFamily="18" charset="0"/>
                <a:sym typeface="Symbol" pitchFamily="18" charset="2"/>
              </a:rPr>
              <a:t>}</a:t>
            </a:r>
            <a:endParaRPr kumimoji="0" lang="en-US" altLang="zh-CN" b="1" i="0" dirty="0">
              <a:solidFill>
                <a:srgbClr val="333399"/>
              </a:solidFill>
              <a:cs typeface="Times New Roman" pitchFamily="18" charset="0"/>
              <a:sym typeface="Symbol" pitchFamily="18" charset="2"/>
            </a:endParaRPr>
          </a:p>
          <a:p>
            <a:pPr algn="l">
              <a:buClrTx/>
            </a:pPr>
            <a:r>
              <a:rPr lang="en-US" altLang="zh-CN" b="1" dirty="0">
                <a:solidFill>
                  <a:srgbClr val="333399"/>
                </a:solidFill>
                <a:cs typeface="Times New Roman" pitchFamily="18" charset="0"/>
                <a:sym typeface="Symbol" pitchFamily="18" charset="2"/>
              </a:rPr>
              <a:t>A </a:t>
            </a:r>
            <a:r>
              <a:rPr lang="en-US" altLang="zh-CN" b="1" i="0" dirty="0">
                <a:solidFill>
                  <a:srgbClr val="333399"/>
                </a:solidFill>
                <a:ea typeface="华文行楷" pitchFamily="2" charset="-122"/>
                <a:cs typeface="Times New Roman" pitchFamily="18" charset="0"/>
                <a:sym typeface="Symbol" pitchFamily="18" charset="2"/>
              </a:rPr>
              <a:t></a:t>
            </a:r>
            <a:r>
              <a:rPr lang="en-US" altLang="zh-CN" b="1" dirty="0">
                <a:solidFill>
                  <a:srgbClr val="333399"/>
                </a:solidFill>
                <a:ea typeface="华文行楷" pitchFamily="2" charset="-122"/>
                <a:cs typeface="Times New Roman" pitchFamily="18" charset="0"/>
                <a:sym typeface="Symbol" pitchFamily="18" charset="2"/>
              </a:rPr>
              <a:t> A</a:t>
            </a:r>
            <a:r>
              <a:rPr lang="en-US" altLang="zh-CN" b="1" i="0" baseline="-25000" dirty="0">
                <a:solidFill>
                  <a:srgbClr val="333399"/>
                </a:solidFill>
                <a:ea typeface="华文行楷" pitchFamily="2" charset="-122"/>
                <a:cs typeface="Times New Roman" pitchFamily="18" charset="0"/>
                <a:sym typeface="Symbol" pitchFamily="18" charset="2"/>
              </a:rPr>
              <a:t>1</a:t>
            </a:r>
            <a:r>
              <a:rPr lang="en-US" altLang="zh-CN" b="1" dirty="0">
                <a:solidFill>
                  <a:srgbClr val="333399"/>
                </a:solidFill>
                <a:ea typeface="华文行楷" pitchFamily="2" charset="-122"/>
                <a:cs typeface="Times New Roman" pitchFamily="18" charset="0"/>
                <a:sym typeface="Symbol" pitchFamily="18" charset="2"/>
              </a:rPr>
              <a:t>a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A</a:t>
            </a:r>
            <a:r>
              <a:rPr lang="en-US" altLang="zh-CN" b="1" i="0" baseline="-25000" dirty="0">
                <a:solidFill>
                  <a:srgbClr val="333399"/>
                </a:solidFill>
                <a:cs typeface="Times New Roman" pitchFamily="18" charset="0"/>
                <a:sym typeface="Symbol" pitchFamily="18" charset="2"/>
              </a:rPr>
              <a:t>1</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+ 1</a:t>
            </a:r>
            <a:r>
              <a:rPr lang="en-US" altLang="zh-CN" b="1" i="0" dirty="0">
                <a:solidFill>
                  <a:srgbClr val="333399"/>
                </a:solidFill>
                <a:cs typeface="Times New Roman" pitchFamily="18" charset="0"/>
                <a:sym typeface="Symbol" pitchFamily="18" charset="2"/>
              </a:rPr>
              <a:t> }</a:t>
            </a:r>
            <a:endParaRPr lang="en-US" altLang="zh-CN" b="1" dirty="0">
              <a:solidFill>
                <a:srgbClr val="333399"/>
              </a:solidFill>
              <a:ea typeface="华文行楷" pitchFamily="2" charset="-122"/>
              <a:sym typeface="Symbol" pitchFamily="18" charset="2"/>
            </a:endParaRPr>
          </a:p>
          <a:p>
            <a:pPr algn="l">
              <a:buClrTx/>
            </a:pPr>
            <a:r>
              <a:rPr lang="en-US" altLang="zh-CN" b="1" dirty="0">
                <a:solidFill>
                  <a:srgbClr val="333399"/>
                </a:solidFill>
                <a:cs typeface="Times New Roman" pitchFamily="18" charset="0"/>
                <a:sym typeface="Symbol" pitchFamily="18" charset="2"/>
              </a:rPr>
              <a:t>A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a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1</a:t>
            </a:r>
            <a:r>
              <a:rPr lang="en-US" altLang="zh-CN" b="1" i="0" dirty="0">
                <a:solidFill>
                  <a:srgbClr val="333399"/>
                </a:solidFill>
                <a:cs typeface="Times New Roman" pitchFamily="18" charset="0"/>
                <a:sym typeface="Symbol" pitchFamily="18" charset="2"/>
              </a:rPr>
              <a:t> }</a:t>
            </a:r>
            <a:endParaRPr lang="en-US" altLang="zh-CN" b="1" dirty="0">
              <a:solidFill>
                <a:srgbClr val="333399"/>
              </a:solidFill>
              <a:ea typeface="华文行楷" pitchFamily="2" charset="-122"/>
              <a:sym typeface="Symbol" pitchFamily="18" charset="2"/>
            </a:endParaRPr>
          </a:p>
          <a:p>
            <a:pPr algn="l">
              <a:buClrTx/>
            </a:pPr>
            <a:r>
              <a:rPr lang="en-US" altLang="zh-CN" b="1" dirty="0">
                <a:solidFill>
                  <a:srgbClr val="333399"/>
                </a:solidFill>
                <a:cs typeface="Times New Roman" pitchFamily="18" charset="0"/>
                <a:sym typeface="Symbol" pitchFamily="18" charset="2"/>
              </a:rPr>
              <a:t>B </a:t>
            </a:r>
            <a:r>
              <a:rPr lang="en-US" altLang="zh-CN" b="1" i="0" dirty="0">
                <a:solidFill>
                  <a:srgbClr val="333399"/>
                </a:solidFill>
                <a:ea typeface="华文行楷" pitchFamily="2" charset="-122"/>
                <a:sym typeface="Symbol" pitchFamily="18" charset="2"/>
              </a:rPr>
              <a:t></a:t>
            </a:r>
            <a:r>
              <a:rPr lang="en-US" altLang="zh-CN" b="1" dirty="0">
                <a:solidFill>
                  <a:srgbClr val="333399"/>
                </a:solidFill>
                <a:ea typeface="华文行楷" pitchFamily="2" charset="-122"/>
                <a:sym typeface="Symbol" pitchFamily="18" charset="2"/>
              </a:rPr>
              <a:t>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B</a:t>
            </a:r>
            <a:r>
              <a:rPr lang="en-US" altLang="zh-CN" b="1" i="0" baseline="-25000" dirty="0">
                <a:solidFill>
                  <a:srgbClr val="333399"/>
                </a:solidFill>
                <a:cs typeface="Times New Roman" pitchFamily="18" charset="0"/>
                <a:sym typeface="Symbol" pitchFamily="18" charset="2"/>
              </a:rPr>
              <a:t>1</a:t>
            </a:r>
            <a:r>
              <a:rPr lang="en-US" altLang="zh-CN" b="1" dirty="0">
                <a:solidFill>
                  <a:srgbClr val="333399"/>
                </a:solidFill>
                <a:cs typeface="Times New Roman" pitchFamily="18" charset="0"/>
                <a:sym typeface="Symbol" pitchFamily="18" charset="2"/>
              </a:rPr>
              <a:t>.in_</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a:t>
            </a:r>
            <a:r>
              <a:rPr lang="en-US" altLang="zh-CN" b="1" dirty="0" err="1">
                <a:solidFill>
                  <a:srgbClr val="333399"/>
                </a:solidFill>
                <a:cs typeface="Times New Roman" pitchFamily="18" charset="0"/>
                <a:sym typeface="Symbol" pitchFamily="18" charset="2"/>
              </a:rPr>
              <a:t>B</a:t>
            </a:r>
            <a:r>
              <a:rPr lang="en-US" altLang="zh-CN" b="1" dirty="0" err="1">
                <a:solidFill>
                  <a:srgbClr val="333399"/>
                </a:solidFill>
                <a:cs typeface="Times New Roman" pitchFamily="18" charset="0"/>
              </a:rPr>
              <a:t>.in_num</a:t>
            </a:r>
            <a:r>
              <a:rPr lang="en-US" altLang="zh-CN" b="1" dirty="0">
                <a:solidFill>
                  <a:srgbClr val="333399"/>
                </a:solidFill>
                <a:cs typeface="Times New Roman" pitchFamily="18" charset="0"/>
              </a:rPr>
              <a:t> </a:t>
            </a:r>
            <a:r>
              <a:rPr lang="en-US" altLang="zh-CN" b="1" i="0" dirty="0">
                <a:solidFill>
                  <a:srgbClr val="333399"/>
                </a:solidFill>
                <a:cs typeface="Times New Roman" pitchFamily="18" charset="0"/>
                <a:sym typeface="Symbol" pitchFamily="18" charset="2"/>
              </a:rPr>
              <a:t>}</a:t>
            </a:r>
            <a:r>
              <a:rPr lang="en-US" altLang="zh-CN" sz="2800" b="1" dirty="0">
                <a:cs typeface="Times New Roman" pitchFamily="18" charset="0"/>
                <a:sym typeface="Symbol" pitchFamily="18" charset="2"/>
              </a:rPr>
              <a:t>  </a:t>
            </a:r>
            <a:r>
              <a:rPr lang="en-US" altLang="zh-CN" b="1" dirty="0">
                <a:solidFill>
                  <a:srgbClr val="333399"/>
                </a:solidFill>
                <a:ea typeface="华文行楷" pitchFamily="2" charset="-122"/>
                <a:sym typeface="Symbol" pitchFamily="18" charset="2"/>
              </a:rPr>
              <a:t>B</a:t>
            </a:r>
            <a:r>
              <a:rPr lang="en-US" altLang="zh-CN" b="1" i="0" baseline="-25000" dirty="0">
                <a:solidFill>
                  <a:srgbClr val="333399"/>
                </a:solidFill>
                <a:cs typeface="Times New Roman" pitchFamily="18" charset="0"/>
                <a:sym typeface="Symbol" pitchFamily="18" charset="2"/>
              </a:rPr>
              <a:t>1</a:t>
            </a:r>
            <a:r>
              <a:rPr lang="en-US" altLang="zh-CN" b="1" dirty="0">
                <a:solidFill>
                  <a:srgbClr val="333399"/>
                </a:solidFill>
                <a:ea typeface="华文行楷" pitchFamily="2" charset="-122"/>
                <a:sym typeface="Symbol" pitchFamily="18" charset="2"/>
              </a:rPr>
              <a:t>b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B.</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B</a:t>
            </a:r>
            <a:r>
              <a:rPr lang="en-US" altLang="zh-CN" b="1" i="0" baseline="-25000" dirty="0">
                <a:solidFill>
                  <a:srgbClr val="333399"/>
                </a:solidFill>
                <a:cs typeface="Times New Roman" pitchFamily="18" charset="0"/>
                <a:sym typeface="Symbol" pitchFamily="18" charset="2"/>
              </a:rPr>
              <a:t>1</a:t>
            </a:r>
            <a:r>
              <a:rPr lang="en-US" altLang="zh-CN" b="1" dirty="0">
                <a:solidFill>
                  <a:srgbClr val="333399"/>
                </a:solidFill>
                <a:cs typeface="Times New Roman" pitchFamily="18" charset="0"/>
              </a:rPr>
              <a:t>.num-1</a:t>
            </a:r>
            <a:r>
              <a:rPr lang="en-US" altLang="zh-CN" b="1" i="0" dirty="0">
                <a:solidFill>
                  <a:srgbClr val="333399"/>
                </a:solidFill>
                <a:cs typeface="Times New Roman" pitchFamily="18" charset="0"/>
                <a:sym typeface="Symbol" pitchFamily="18" charset="2"/>
              </a:rPr>
              <a:t> }</a:t>
            </a:r>
            <a:endParaRPr lang="en-US" altLang="zh-CN" b="1" dirty="0">
              <a:solidFill>
                <a:srgbClr val="333399"/>
              </a:solidFill>
              <a:cs typeface="Times New Roman" pitchFamily="18" charset="0"/>
              <a:sym typeface="Symbol" pitchFamily="18" charset="2"/>
            </a:endParaRPr>
          </a:p>
          <a:p>
            <a:pPr algn="l">
              <a:buClrTx/>
            </a:pPr>
            <a:r>
              <a:rPr lang="en-US" altLang="zh-CN" b="1" dirty="0">
                <a:solidFill>
                  <a:srgbClr val="333399"/>
                </a:solidFill>
                <a:cs typeface="Times New Roman" pitchFamily="18" charset="0"/>
                <a:sym typeface="Symbol" pitchFamily="18" charset="2"/>
              </a:rPr>
              <a:t>B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b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B</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a:t>
            </a:r>
            <a:r>
              <a:rPr lang="en-US" altLang="zh-CN" b="1" dirty="0" err="1">
                <a:solidFill>
                  <a:srgbClr val="333399"/>
                </a:solidFill>
                <a:cs typeface="Times New Roman" pitchFamily="18" charset="0"/>
                <a:sym typeface="Symbol" pitchFamily="18" charset="2"/>
              </a:rPr>
              <a:t>B.in_</a:t>
            </a:r>
            <a:r>
              <a:rPr lang="en-US" altLang="zh-CN" b="1" dirty="0" err="1">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-1</a:t>
            </a:r>
            <a:r>
              <a:rPr lang="en-US" altLang="zh-CN" b="1" i="0" dirty="0">
                <a:solidFill>
                  <a:srgbClr val="333399"/>
                </a:solidFill>
                <a:cs typeface="Times New Roman" pitchFamily="18" charset="0"/>
                <a:sym typeface="Symbol" pitchFamily="18" charset="2"/>
              </a:rPr>
              <a:t> }</a:t>
            </a:r>
            <a:endParaRPr lang="en-US" altLang="zh-CN" b="1" dirty="0">
              <a:solidFill>
                <a:srgbClr val="333399"/>
              </a:solidFill>
              <a:cs typeface="Times New Roman" pitchFamily="18" charset="0"/>
              <a:sym typeface="Symbol" pitchFamily="18" charset="2"/>
            </a:endParaRPr>
          </a:p>
          <a:p>
            <a:pPr algn="l">
              <a:buClrTx/>
            </a:pPr>
            <a:r>
              <a:rPr lang="en-US" altLang="zh-CN" b="1" dirty="0">
                <a:solidFill>
                  <a:srgbClr val="333399"/>
                </a:solidFill>
                <a:cs typeface="Times New Roman" pitchFamily="18" charset="0"/>
                <a:sym typeface="Symbol" pitchFamily="18" charset="2"/>
              </a:rPr>
              <a:t>C </a:t>
            </a:r>
            <a:r>
              <a:rPr lang="en-US" altLang="zh-CN" b="1" i="0" dirty="0">
                <a:solidFill>
                  <a:srgbClr val="333399"/>
                </a:solidFill>
                <a:cs typeface="Times New Roman" pitchFamily="18" charset="0"/>
                <a:sym typeface="Symbol" pitchFamily="18" charset="2"/>
              </a:rPr>
              <a:t> { </a:t>
            </a:r>
            <a:r>
              <a:rPr lang="en-US" altLang="zh-CN" b="1" dirty="0">
                <a:solidFill>
                  <a:srgbClr val="333399"/>
                </a:solidFill>
                <a:cs typeface="Times New Roman" pitchFamily="18" charset="0"/>
                <a:sym typeface="Symbol" pitchFamily="18" charset="2"/>
              </a:rPr>
              <a:t>C</a:t>
            </a:r>
            <a:r>
              <a:rPr lang="en-US" altLang="zh-CN" b="1" i="0" baseline="-25000" dirty="0">
                <a:solidFill>
                  <a:srgbClr val="333399"/>
                </a:solidFill>
                <a:cs typeface="Times New Roman" pitchFamily="18" charset="0"/>
                <a:sym typeface="Symbol" pitchFamily="18" charset="2"/>
              </a:rPr>
              <a:t>1</a:t>
            </a:r>
            <a:r>
              <a:rPr lang="en-US" altLang="zh-CN" b="1" dirty="0">
                <a:solidFill>
                  <a:srgbClr val="333399"/>
                </a:solidFill>
                <a:cs typeface="Times New Roman" pitchFamily="18" charset="0"/>
                <a:sym typeface="Symbol" pitchFamily="18" charset="2"/>
              </a:rPr>
              <a:t>.in_</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a:t>
            </a:r>
            <a:r>
              <a:rPr lang="en-US" altLang="zh-CN" b="1" dirty="0" err="1">
                <a:solidFill>
                  <a:srgbClr val="333399"/>
                </a:solidFill>
                <a:cs typeface="Times New Roman" pitchFamily="18" charset="0"/>
                <a:sym typeface="Symbol" pitchFamily="18" charset="2"/>
              </a:rPr>
              <a:t>C</a:t>
            </a:r>
            <a:r>
              <a:rPr lang="en-US" altLang="zh-CN" b="1" dirty="0" err="1">
                <a:solidFill>
                  <a:srgbClr val="333399"/>
                </a:solidFill>
                <a:cs typeface="Times New Roman" pitchFamily="18" charset="0"/>
              </a:rPr>
              <a:t>.in_num</a:t>
            </a:r>
            <a:r>
              <a:rPr lang="en-US" altLang="zh-CN" b="1" dirty="0">
                <a:solidFill>
                  <a:srgbClr val="333399"/>
                </a:solidFill>
                <a:cs typeface="Times New Roman" pitchFamily="18" charset="0"/>
              </a:rPr>
              <a:t> </a:t>
            </a:r>
            <a:r>
              <a:rPr lang="en-US" altLang="zh-CN" b="1" i="0" dirty="0">
                <a:solidFill>
                  <a:srgbClr val="333399"/>
                </a:solidFill>
                <a:cs typeface="Times New Roman" pitchFamily="18" charset="0"/>
                <a:sym typeface="Symbol" pitchFamily="18" charset="2"/>
              </a:rPr>
              <a:t>}</a:t>
            </a:r>
            <a:r>
              <a:rPr lang="en-US" altLang="zh-CN" sz="2800" b="1" dirty="0">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C</a:t>
            </a:r>
            <a:r>
              <a:rPr lang="en-US" altLang="zh-CN" b="1" i="0" baseline="-25000" dirty="0">
                <a:solidFill>
                  <a:srgbClr val="333399"/>
                </a:solidFill>
                <a:cs typeface="Times New Roman" pitchFamily="18" charset="0"/>
                <a:sym typeface="Symbol" pitchFamily="18" charset="2"/>
              </a:rPr>
              <a:t>1</a:t>
            </a:r>
            <a:r>
              <a:rPr lang="en-US" altLang="zh-CN" b="1" dirty="0">
                <a:solidFill>
                  <a:srgbClr val="333399"/>
                </a:solidFill>
                <a:cs typeface="Times New Roman" pitchFamily="18" charset="0"/>
                <a:sym typeface="Symbol" pitchFamily="18" charset="2"/>
              </a:rPr>
              <a:t>c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C.</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C</a:t>
            </a:r>
            <a:r>
              <a:rPr lang="en-US" altLang="zh-CN" b="1" i="0" baseline="-25000" dirty="0">
                <a:solidFill>
                  <a:srgbClr val="333399"/>
                </a:solidFill>
                <a:cs typeface="Times New Roman" pitchFamily="18" charset="0"/>
                <a:sym typeface="Symbol" pitchFamily="18" charset="2"/>
              </a:rPr>
              <a:t>1</a:t>
            </a:r>
            <a:r>
              <a:rPr lang="en-US" altLang="zh-CN" b="1" dirty="0">
                <a:solidFill>
                  <a:srgbClr val="333399"/>
                </a:solidFill>
                <a:cs typeface="Times New Roman" pitchFamily="18" charset="0"/>
              </a:rPr>
              <a:t>.num-1</a:t>
            </a:r>
            <a:r>
              <a:rPr lang="en-US" altLang="zh-CN" b="1" i="0" dirty="0">
                <a:solidFill>
                  <a:srgbClr val="333399"/>
                </a:solidFill>
                <a:cs typeface="Times New Roman" pitchFamily="18" charset="0"/>
                <a:sym typeface="Symbol" pitchFamily="18" charset="2"/>
              </a:rPr>
              <a:t> }</a:t>
            </a:r>
            <a:endParaRPr lang="en-US" altLang="zh-CN" b="1" dirty="0">
              <a:solidFill>
                <a:srgbClr val="333399"/>
              </a:solidFill>
              <a:ea typeface="华文行楷" pitchFamily="2" charset="-122"/>
              <a:sym typeface="Symbol" pitchFamily="18" charset="2"/>
            </a:endParaRPr>
          </a:p>
          <a:p>
            <a:pPr algn="l">
              <a:buClrTx/>
            </a:pPr>
            <a:r>
              <a:rPr lang="en-US" altLang="zh-CN" b="1" dirty="0">
                <a:solidFill>
                  <a:srgbClr val="333399"/>
                </a:solidFill>
                <a:cs typeface="Times New Roman" pitchFamily="18" charset="0"/>
                <a:sym typeface="Symbol" pitchFamily="18" charset="2"/>
              </a:rPr>
              <a:t>C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c  </a:t>
            </a:r>
            <a:r>
              <a:rPr lang="en-US" altLang="zh-CN" b="1" i="0" dirty="0">
                <a:solidFill>
                  <a:srgbClr val="333399"/>
                </a:solidFill>
                <a:cs typeface="Times New Roman" pitchFamily="18" charset="0"/>
                <a:sym typeface="Symbol" pitchFamily="18" charset="2"/>
              </a:rPr>
              <a:t>{ </a:t>
            </a:r>
            <a:r>
              <a:rPr lang="en-US" altLang="zh-CN" b="1" dirty="0">
                <a:solidFill>
                  <a:srgbClr val="333399"/>
                </a:solidFill>
                <a:cs typeface="Times New Roman" pitchFamily="18" charset="0"/>
                <a:sym typeface="Symbol" pitchFamily="18" charset="2"/>
              </a:rPr>
              <a:t>C</a:t>
            </a:r>
            <a:r>
              <a:rPr lang="en-US" altLang="zh-CN" b="1" dirty="0">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a:t>
            </a:r>
            <a:r>
              <a:rPr lang="en-US" altLang="zh-CN" b="1" i="0" dirty="0">
                <a:solidFill>
                  <a:srgbClr val="333399"/>
                </a:solidFill>
                <a:cs typeface="Times New Roman" pitchFamily="18" charset="0"/>
                <a:sym typeface="Symbol" pitchFamily="18" charset="2"/>
              </a:rPr>
              <a:t>:=</a:t>
            </a:r>
            <a:r>
              <a:rPr lang="en-US" altLang="zh-CN" b="1" dirty="0">
                <a:solidFill>
                  <a:srgbClr val="333399"/>
                </a:solidFill>
                <a:cs typeface="Times New Roman" pitchFamily="18" charset="0"/>
                <a:sym typeface="Symbol" pitchFamily="18" charset="2"/>
              </a:rPr>
              <a:t> </a:t>
            </a:r>
            <a:r>
              <a:rPr lang="en-US" altLang="zh-CN" b="1" dirty="0" err="1">
                <a:solidFill>
                  <a:srgbClr val="333399"/>
                </a:solidFill>
                <a:cs typeface="Times New Roman" pitchFamily="18" charset="0"/>
                <a:sym typeface="Symbol" pitchFamily="18" charset="2"/>
              </a:rPr>
              <a:t>C.in_</a:t>
            </a:r>
            <a:r>
              <a:rPr lang="en-US" altLang="zh-CN" b="1" dirty="0" err="1">
                <a:solidFill>
                  <a:srgbClr val="333399"/>
                </a:solidFill>
                <a:cs typeface="Times New Roman" pitchFamily="18" charset="0"/>
              </a:rPr>
              <a:t>num</a:t>
            </a:r>
            <a:r>
              <a:rPr lang="en-US" altLang="zh-CN" b="1" dirty="0">
                <a:solidFill>
                  <a:srgbClr val="333399"/>
                </a:solidFill>
                <a:cs typeface="Times New Roman" pitchFamily="18" charset="0"/>
                <a:sym typeface="Symbol" pitchFamily="18" charset="2"/>
              </a:rPr>
              <a:t> -1</a:t>
            </a:r>
            <a:r>
              <a:rPr lang="en-US" altLang="zh-CN" b="1" i="0" dirty="0">
                <a:solidFill>
                  <a:srgbClr val="333399"/>
                </a:solidFill>
                <a:cs typeface="Times New Roman" pitchFamily="18" charset="0"/>
                <a:sym typeface="Symbol" pitchFamily="18" charset="2"/>
              </a:rPr>
              <a:t> }</a:t>
            </a:r>
          </a:p>
        </p:txBody>
      </p:sp>
      <p:sp>
        <p:nvSpPr>
          <p:cNvPr id="5" name="矩形 4"/>
          <p:cNvSpPr/>
          <p:nvPr/>
        </p:nvSpPr>
        <p:spPr>
          <a:xfrm>
            <a:off x="1241999" y="905656"/>
            <a:ext cx="853119" cy="461665"/>
          </a:xfrm>
          <a:prstGeom prst="rect">
            <a:avLst/>
          </a:prstGeom>
        </p:spPr>
        <p:txBody>
          <a:bodyPr wrap="none">
            <a:spAutoFit/>
          </a:bodyPr>
          <a:lstStyle/>
          <a:p>
            <a:r>
              <a:rPr lang="en-US" altLang="zh-CN" b="1" dirty="0">
                <a:solidFill>
                  <a:srgbClr val="333399"/>
                </a:solidFill>
                <a:cs typeface="Times New Roman" pitchFamily="18" charset="0"/>
                <a:sym typeface="Symbol" pitchFamily="18" charset="2"/>
              </a:rPr>
              <a:t>f</a:t>
            </a:r>
            <a:r>
              <a:rPr lang="en-US" altLang="zh-CN" b="1" baseline="-25000" dirty="0">
                <a:solidFill>
                  <a:srgbClr val="333399"/>
                </a:solidFill>
                <a:cs typeface="Times New Roman" pitchFamily="18" charset="0"/>
                <a:sym typeface="Symbol" pitchFamily="18" charset="2"/>
              </a:rPr>
              <a:t>1</a:t>
            </a:r>
            <a:r>
              <a:rPr lang="en-US" altLang="zh-CN" b="1" i="0" dirty="0">
                <a:solidFill>
                  <a:srgbClr val="333399"/>
                </a:solidFill>
                <a:cs typeface="Times New Roman" pitchFamily="18" charset="0"/>
                <a:sym typeface="Symbol" pitchFamily="18" charset="2"/>
              </a:rPr>
              <a:t> </a:t>
            </a:r>
            <a:r>
              <a:rPr lang="en-US" altLang="zh-CN" b="1" i="0" dirty="0">
                <a:solidFill>
                  <a:srgbClr val="333399"/>
                </a:solidFill>
                <a:latin typeface="Arial"/>
                <a:cs typeface="Arial"/>
                <a:sym typeface="Symbol" pitchFamily="18" charset="2"/>
              </a:rPr>
              <a:t>:=</a:t>
            </a:r>
            <a:r>
              <a:rPr lang="en-US" altLang="zh-CN" b="1" dirty="0">
                <a:solidFill>
                  <a:srgbClr val="333399"/>
                </a:solidFill>
                <a:cs typeface="Times New Roman" pitchFamily="18" charset="0"/>
                <a:sym typeface="Symbol" pitchFamily="18" charset="2"/>
              </a:rPr>
              <a:t> </a:t>
            </a:r>
            <a:endParaRPr lang="zh-CN" altLang="en-US" b="1" dirty="0"/>
          </a:p>
        </p:txBody>
      </p:sp>
      <p:sp>
        <p:nvSpPr>
          <p:cNvPr id="6" name="矩形 5"/>
          <p:cNvSpPr/>
          <p:nvPr/>
        </p:nvSpPr>
        <p:spPr>
          <a:xfrm>
            <a:off x="1187624" y="883030"/>
            <a:ext cx="3455798" cy="867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30431" y="905656"/>
            <a:ext cx="853119" cy="461665"/>
          </a:xfrm>
          <a:prstGeom prst="rect">
            <a:avLst/>
          </a:prstGeom>
        </p:spPr>
        <p:txBody>
          <a:bodyPr wrap="none">
            <a:spAutoFit/>
          </a:bodyPr>
          <a:lstStyle/>
          <a:p>
            <a:r>
              <a:rPr lang="en-US" altLang="zh-CN" b="1" dirty="0">
                <a:solidFill>
                  <a:srgbClr val="333399"/>
                </a:solidFill>
                <a:cs typeface="Times New Roman" pitchFamily="18" charset="0"/>
                <a:sym typeface="Symbol" pitchFamily="18" charset="2"/>
              </a:rPr>
              <a:t>f</a:t>
            </a:r>
            <a:r>
              <a:rPr lang="en-US" altLang="zh-CN" b="1" baseline="-25000" dirty="0">
                <a:solidFill>
                  <a:srgbClr val="333399"/>
                </a:solidFill>
                <a:cs typeface="Times New Roman" pitchFamily="18" charset="0"/>
                <a:sym typeface="Symbol" pitchFamily="18" charset="2"/>
              </a:rPr>
              <a:t>2</a:t>
            </a:r>
            <a:r>
              <a:rPr lang="en-US" altLang="zh-CN" b="1" i="0" dirty="0">
                <a:solidFill>
                  <a:srgbClr val="333399"/>
                </a:solidFill>
                <a:cs typeface="Times New Roman" pitchFamily="18" charset="0"/>
                <a:sym typeface="Symbol" pitchFamily="18" charset="2"/>
              </a:rPr>
              <a:t> </a:t>
            </a:r>
            <a:r>
              <a:rPr lang="en-US" altLang="zh-CN" b="1" i="0" dirty="0">
                <a:solidFill>
                  <a:srgbClr val="333399"/>
                </a:solidFill>
                <a:latin typeface="Arial"/>
                <a:cs typeface="Arial"/>
                <a:sym typeface="Symbol" pitchFamily="18" charset="2"/>
              </a:rPr>
              <a:t>:=</a:t>
            </a:r>
            <a:r>
              <a:rPr lang="en-US" altLang="zh-CN" b="1" dirty="0">
                <a:solidFill>
                  <a:srgbClr val="333399"/>
                </a:solidFill>
                <a:cs typeface="Times New Roman" pitchFamily="18" charset="0"/>
                <a:sym typeface="Symbol" pitchFamily="18" charset="2"/>
              </a:rPr>
              <a:t> </a:t>
            </a:r>
            <a:endParaRPr lang="zh-CN" altLang="en-US" b="1" dirty="0"/>
          </a:p>
        </p:txBody>
      </p:sp>
      <p:sp>
        <p:nvSpPr>
          <p:cNvPr id="9" name="矩形 8"/>
          <p:cNvSpPr/>
          <p:nvPr/>
        </p:nvSpPr>
        <p:spPr>
          <a:xfrm>
            <a:off x="5076056" y="883030"/>
            <a:ext cx="3455798" cy="867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80528" y="1700808"/>
            <a:ext cx="1542117" cy="461665"/>
          </a:xfrm>
          <a:prstGeom prst="rect">
            <a:avLst/>
          </a:prstGeom>
        </p:spPr>
        <p:txBody>
          <a:bodyPr wrap="square">
            <a:spAutoFit/>
          </a:bodyPr>
          <a:lstStyle/>
          <a:p>
            <a:r>
              <a:rPr lang="en-US" altLang="zh-CN" b="1" dirty="0">
                <a:solidFill>
                  <a:srgbClr val="333399"/>
                </a:solidFill>
                <a:cs typeface="Times New Roman" pitchFamily="18" charset="0"/>
                <a:sym typeface="Symbol" pitchFamily="18" charset="2"/>
              </a:rPr>
              <a:t>f</a:t>
            </a:r>
            <a:r>
              <a:rPr lang="en-US" altLang="zh-CN" b="1" baseline="-25000" dirty="0">
                <a:solidFill>
                  <a:srgbClr val="333399"/>
                </a:solidFill>
                <a:cs typeface="Times New Roman" pitchFamily="18" charset="0"/>
                <a:sym typeface="Symbol" pitchFamily="18" charset="2"/>
              </a:rPr>
              <a:t>3</a:t>
            </a:r>
            <a:r>
              <a:rPr lang="en-US" altLang="zh-CN" b="1" i="0" dirty="0">
                <a:solidFill>
                  <a:srgbClr val="333399"/>
                </a:solidFill>
                <a:cs typeface="Times New Roman" pitchFamily="18" charset="0"/>
                <a:sym typeface="Symbol" pitchFamily="18" charset="2"/>
              </a:rPr>
              <a:t> </a:t>
            </a:r>
            <a:r>
              <a:rPr lang="en-US" altLang="zh-CN" b="1" i="0" dirty="0">
                <a:solidFill>
                  <a:srgbClr val="333399"/>
                </a:solidFill>
                <a:latin typeface="Arial"/>
                <a:cs typeface="Arial"/>
                <a:sym typeface="Symbol" pitchFamily="18" charset="2"/>
              </a:rPr>
              <a:t>:=</a:t>
            </a:r>
            <a:r>
              <a:rPr lang="en-US" altLang="zh-CN" b="1" dirty="0">
                <a:solidFill>
                  <a:srgbClr val="333399"/>
                </a:solidFill>
                <a:cs typeface="Times New Roman" pitchFamily="18" charset="0"/>
                <a:sym typeface="Symbol" pitchFamily="18" charset="2"/>
              </a:rPr>
              <a:t> </a:t>
            </a:r>
            <a:endParaRPr lang="zh-CN" altLang="en-US" b="1" dirty="0"/>
          </a:p>
        </p:txBody>
      </p:sp>
      <p:sp>
        <p:nvSpPr>
          <p:cNvPr id="11" name="矩形 10"/>
          <p:cNvSpPr/>
          <p:nvPr/>
        </p:nvSpPr>
        <p:spPr>
          <a:xfrm>
            <a:off x="142844" y="1750190"/>
            <a:ext cx="9001156" cy="7427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animBg="1"/>
      <p:bldP spid="10" grpId="0"/>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1"/>
          <p:cNvSpPr txBox="1">
            <a:spLocks noChangeArrowheads="1"/>
          </p:cNvSpPr>
          <p:nvPr/>
        </p:nvSpPr>
        <p:spPr bwMode="auto">
          <a:xfrm>
            <a:off x="0" y="25761"/>
            <a:ext cx="4143372" cy="6760825"/>
          </a:xfrm>
          <a:prstGeom prst="rect">
            <a:avLst/>
          </a:prstGeom>
          <a:solidFill>
            <a:schemeClr val="bg1"/>
          </a:solidFill>
          <a:ln w="9525">
            <a:noFill/>
            <a:miter lim="800000"/>
            <a:headEnd/>
            <a:tailEnd/>
          </a:ln>
        </p:spPr>
        <p:txBody>
          <a:bodyPr wrap="square">
            <a:spAutoFit/>
          </a:bodyPr>
          <a:lstStyle/>
          <a:p>
            <a:pPr algn="l">
              <a:buClrTx/>
            </a:pPr>
            <a:r>
              <a:rPr kumimoji="0" lang="zh-CN" altLang="en-US" b="1" i="0" dirty="0">
                <a:sym typeface="Symbol" pitchFamily="18" charset="2"/>
              </a:rPr>
              <a:t>引入新的符号代表语义动作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sz="2800" dirty="0">
                <a:solidFill>
                  <a:srgbClr val="333399"/>
                </a:solidFill>
                <a:cs typeface="Times New Roman" pitchFamily="18" charset="0"/>
                <a:sym typeface="Symbol" pitchFamily="18" charset="2"/>
              </a:rPr>
              <a:t>S </a:t>
            </a:r>
            <a:r>
              <a:rPr lang="en-US" altLang="zh-CN" sz="2800" i="0" dirty="0">
                <a:solidFill>
                  <a:srgbClr val="333399"/>
                </a:solidFill>
                <a:cs typeface="Times New Roman" pitchFamily="18" charset="0"/>
                <a:sym typeface="Symbol" pitchFamily="18" charset="2"/>
              </a:rPr>
              <a:t></a:t>
            </a:r>
            <a:r>
              <a:rPr lang="en-US" altLang="zh-CN" sz="2800" dirty="0">
                <a:solidFill>
                  <a:srgbClr val="333399"/>
                </a:solidFill>
                <a:cs typeface="Times New Roman" pitchFamily="18" charset="0"/>
                <a:sym typeface="Symbol" pitchFamily="18" charset="2"/>
              </a:rPr>
              <a:t> Af</a:t>
            </a:r>
            <a:r>
              <a:rPr lang="en-US" altLang="zh-CN" sz="2800" baseline="-25000" dirty="0">
                <a:solidFill>
                  <a:srgbClr val="333399"/>
                </a:solidFill>
                <a:cs typeface="Times New Roman" pitchFamily="18" charset="0"/>
                <a:sym typeface="Symbol" pitchFamily="18" charset="2"/>
              </a:rPr>
              <a:t>1</a:t>
            </a:r>
            <a:r>
              <a:rPr lang="en-US" altLang="zh-CN" sz="2800" dirty="0">
                <a:solidFill>
                  <a:srgbClr val="333399"/>
                </a:solidFill>
                <a:cs typeface="Times New Roman" pitchFamily="18" charset="0"/>
                <a:sym typeface="Symbol" pitchFamily="18" charset="2"/>
              </a:rPr>
              <a:t>Bf</a:t>
            </a:r>
            <a:r>
              <a:rPr lang="en-US" altLang="zh-CN" sz="2800" baseline="-25000" dirty="0">
                <a:solidFill>
                  <a:srgbClr val="333399"/>
                </a:solidFill>
                <a:cs typeface="Times New Roman" pitchFamily="18" charset="0"/>
                <a:sym typeface="Symbol" pitchFamily="18" charset="2"/>
              </a:rPr>
              <a:t>2</a:t>
            </a:r>
            <a:r>
              <a:rPr lang="en-US" altLang="zh-CN" sz="2800" dirty="0">
                <a:solidFill>
                  <a:srgbClr val="333399"/>
                </a:solidFill>
                <a:cs typeface="Times New Roman" pitchFamily="18" charset="0"/>
                <a:sym typeface="Symbol" pitchFamily="18" charset="2"/>
              </a:rPr>
              <a:t>Cf</a:t>
            </a:r>
            <a:r>
              <a:rPr lang="en-US" altLang="zh-CN" sz="2800" baseline="-25000" dirty="0">
                <a:solidFill>
                  <a:srgbClr val="333399"/>
                </a:solidFill>
                <a:cs typeface="Times New Roman" pitchFamily="18" charset="0"/>
                <a:sym typeface="Symbol" pitchFamily="18" charset="2"/>
              </a:rPr>
              <a:t>3</a:t>
            </a:r>
            <a:endParaRPr lang="en-US" altLang="zh-CN" sz="2800" dirty="0">
              <a:solidFill>
                <a:srgbClr val="333399"/>
              </a:solidFill>
              <a:cs typeface="Times New Roman" pitchFamily="18" charset="0"/>
              <a:sym typeface="Symbol" pitchFamily="18" charset="2"/>
            </a:endParaRPr>
          </a:p>
          <a:p>
            <a:pPr algn="l">
              <a:buClrTx/>
            </a:pPr>
            <a:endParaRPr lang="en-US" altLang="zh-CN" sz="2800" dirty="0">
              <a:solidFill>
                <a:srgbClr val="333399"/>
              </a:solidFill>
              <a:cs typeface="Times New Roman" pitchFamily="18" charset="0"/>
              <a:sym typeface="Symbol" pitchFamily="18" charset="2"/>
            </a:endParaRPr>
          </a:p>
          <a:p>
            <a:pPr algn="l">
              <a:buClrTx/>
            </a:pPr>
            <a:endParaRPr lang="en-US" altLang="zh-CN" sz="2800" dirty="0">
              <a:solidFill>
                <a:srgbClr val="333399"/>
              </a:solidFill>
              <a:cs typeface="Times New Roman" pitchFamily="18" charset="0"/>
              <a:sym typeface="Symbol" pitchFamily="18" charset="2"/>
            </a:endParaRPr>
          </a:p>
          <a:p>
            <a:pPr algn="l">
              <a:buClrTx/>
            </a:pPr>
            <a:endParaRPr lang="en-US" altLang="zh-CN" sz="2800" dirty="0">
              <a:solidFill>
                <a:srgbClr val="333399"/>
              </a:solidFill>
              <a:cs typeface="Times New Roman" pitchFamily="18" charset="0"/>
              <a:sym typeface="Symbol" pitchFamily="18" charset="2"/>
            </a:endParaRPr>
          </a:p>
          <a:p>
            <a:pPr algn="l">
              <a:buClrTx/>
            </a:pPr>
            <a:endParaRPr lang="en-US" altLang="zh-CN" sz="2800" dirty="0">
              <a:solidFill>
                <a:srgbClr val="333399"/>
              </a:solidFill>
              <a:cs typeface="Times New Roman" pitchFamily="18" charset="0"/>
              <a:sym typeface="Symbol" pitchFamily="18" charset="2"/>
            </a:endParaRPr>
          </a:p>
          <a:p>
            <a:pPr algn="l">
              <a:buClrTx/>
            </a:pPr>
            <a:r>
              <a:rPr lang="en-US" altLang="zh-CN" sz="2800" dirty="0">
                <a:solidFill>
                  <a:srgbClr val="333399"/>
                </a:solidFill>
                <a:cs typeface="Times New Roman" pitchFamily="18" charset="0"/>
                <a:sym typeface="Symbol" pitchFamily="18" charset="2"/>
              </a:rPr>
              <a:t>A </a:t>
            </a:r>
            <a:r>
              <a:rPr lang="en-US" altLang="zh-CN" sz="2800" i="0" dirty="0">
                <a:solidFill>
                  <a:srgbClr val="333399"/>
                </a:solidFill>
                <a:ea typeface="华文行楷" pitchFamily="2" charset="-122"/>
                <a:cs typeface="Times New Roman" pitchFamily="18" charset="0"/>
                <a:sym typeface="Symbol" pitchFamily="18" charset="2"/>
              </a:rPr>
              <a:t></a:t>
            </a:r>
            <a:r>
              <a:rPr lang="en-US" altLang="zh-CN" sz="2800" dirty="0">
                <a:solidFill>
                  <a:srgbClr val="333399"/>
                </a:solidFill>
                <a:ea typeface="华文行楷" pitchFamily="2" charset="-122"/>
                <a:cs typeface="Times New Roman" pitchFamily="18" charset="0"/>
                <a:sym typeface="Symbol" pitchFamily="18" charset="2"/>
              </a:rPr>
              <a:t> A</a:t>
            </a:r>
            <a:r>
              <a:rPr lang="en-US" altLang="zh-CN" sz="2800" i="0" baseline="-25000" dirty="0">
                <a:solidFill>
                  <a:srgbClr val="333399"/>
                </a:solidFill>
                <a:ea typeface="华文行楷" pitchFamily="2" charset="-122"/>
                <a:cs typeface="Times New Roman" pitchFamily="18" charset="0"/>
                <a:sym typeface="Symbol" pitchFamily="18" charset="2"/>
              </a:rPr>
              <a:t>1</a:t>
            </a:r>
            <a:r>
              <a:rPr lang="en-US" altLang="zh-CN" sz="2800" dirty="0">
                <a:solidFill>
                  <a:srgbClr val="333399"/>
                </a:solidFill>
                <a:ea typeface="华文行楷" pitchFamily="2" charset="-122"/>
                <a:cs typeface="Times New Roman" pitchFamily="18" charset="0"/>
                <a:sym typeface="Symbol" pitchFamily="18" charset="2"/>
              </a:rPr>
              <a:t>af</a:t>
            </a:r>
            <a:r>
              <a:rPr lang="en-US" altLang="zh-CN" sz="2800" baseline="-25000" dirty="0">
                <a:solidFill>
                  <a:srgbClr val="333399"/>
                </a:solidFill>
                <a:ea typeface="华文行楷" pitchFamily="2" charset="-122"/>
                <a:cs typeface="Times New Roman" pitchFamily="18" charset="0"/>
                <a:sym typeface="Symbol" pitchFamily="18" charset="2"/>
              </a:rPr>
              <a:t>4</a:t>
            </a:r>
          </a:p>
          <a:p>
            <a:pPr algn="l">
              <a:buClrTx/>
            </a:pPr>
            <a:r>
              <a:rPr lang="en-US" altLang="zh-CN" sz="2800" dirty="0">
                <a:solidFill>
                  <a:srgbClr val="333399"/>
                </a:solidFill>
                <a:cs typeface="Times New Roman" pitchFamily="18" charset="0"/>
                <a:sym typeface="Symbol" pitchFamily="18" charset="2"/>
              </a:rPr>
              <a:t>A </a:t>
            </a:r>
            <a:r>
              <a:rPr lang="en-US" altLang="zh-CN" sz="2800" i="0" dirty="0">
                <a:solidFill>
                  <a:srgbClr val="333399"/>
                </a:solidFill>
                <a:cs typeface="Times New Roman" pitchFamily="18" charset="0"/>
                <a:sym typeface="Symbol" pitchFamily="18" charset="2"/>
              </a:rPr>
              <a:t></a:t>
            </a:r>
            <a:r>
              <a:rPr lang="en-US" altLang="zh-CN" sz="2800" dirty="0">
                <a:solidFill>
                  <a:srgbClr val="333399"/>
                </a:solidFill>
                <a:cs typeface="Times New Roman" pitchFamily="18" charset="0"/>
                <a:sym typeface="Symbol" pitchFamily="18" charset="2"/>
              </a:rPr>
              <a:t> af</a:t>
            </a:r>
            <a:r>
              <a:rPr lang="en-US" altLang="zh-CN" sz="2800" baseline="-25000" dirty="0">
                <a:solidFill>
                  <a:srgbClr val="333399"/>
                </a:solidFill>
                <a:cs typeface="Times New Roman" pitchFamily="18" charset="0"/>
                <a:sym typeface="Symbol" pitchFamily="18" charset="2"/>
              </a:rPr>
              <a:t>5</a:t>
            </a:r>
            <a:endParaRPr lang="en-US" altLang="zh-CN" sz="2800" baseline="-25000" dirty="0">
              <a:solidFill>
                <a:srgbClr val="333399"/>
              </a:solidFill>
              <a:ea typeface="华文行楷" pitchFamily="2" charset="-122"/>
              <a:sym typeface="Symbol" pitchFamily="18" charset="2"/>
            </a:endParaRPr>
          </a:p>
          <a:p>
            <a:pPr algn="l">
              <a:buClrTx/>
            </a:pPr>
            <a:r>
              <a:rPr lang="en-US" altLang="zh-CN" sz="2800" dirty="0">
                <a:solidFill>
                  <a:srgbClr val="333399"/>
                </a:solidFill>
                <a:cs typeface="Times New Roman" pitchFamily="18" charset="0"/>
                <a:sym typeface="Symbol" pitchFamily="18" charset="2"/>
              </a:rPr>
              <a:t>B </a:t>
            </a:r>
            <a:r>
              <a:rPr lang="en-US" altLang="zh-CN" sz="2800" i="0" dirty="0">
                <a:solidFill>
                  <a:srgbClr val="333399"/>
                </a:solidFill>
                <a:ea typeface="华文行楷" pitchFamily="2" charset="-122"/>
                <a:sym typeface="Symbol" pitchFamily="18" charset="2"/>
              </a:rPr>
              <a:t></a:t>
            </a:r>
            <a:r>
              <a:rPr lang="en-US" altLang="zh-CN" sz="2800" dirty="0">
                <a:solidFill>
                  <a:srgbClr val="333399"/>
                </a:solidFill>
                <a:ea typeface="华文行楷" pitchFamily="2" charset="-122"/>
                <a:sym typeface="Symbol" pitchFamily="18" charset="2"/>
              </a:rPr>
              <a:t> f</a:t>
            </a:r>
            <a:r>
              <a:rPr lang="en-US" altLang="zh-CN" sz="2800" baseline="-25000" dirty="0">
                <a:solidFill>
                  <a:srgbClr val="333399"/>
                </a:solidFill>
                <a:ea typeface="华文行楷" pitchFamily="2" charset="-122"/>
                <a:sym typeface="Symbol" pitchFamily="18" charset="2"/>
              </a:rPr>
              <a:t>6</a:t>
            </a:r>
            <a:r>
              <a:rPr lang="en-US" altLang="zh-CN" sz="2800" dirty="0">
                <a:solidFill>
                  <a:srgbClr val="333399"/>
                </a:solidFill>
                <a:ea typeface="华文行楷" pitchFamily="2" charset="-122"/>
                <a:sym typeface="Symbol" pitchFamily="18" charset="2"/>
              </a:rPr>
              <a:t>B</a:t>
            </a:r>
            <a:r>
              <a:rPr lang="en-US" altLang="zh-CN" sz="2800" i="0" baseline="-25000" dirty="0">
                <a:solidFill>
                  <a:srgbClr val="333399"/>
                </a:solidFill>
                <a:sym typeface="Symbol" pitchFamily="18" charset="2"/>
              </a:rPr>
              <a:t>1</a:t>
            </a:r>
            <a:r>
              <a:rPr lang="en-US" altLang="zh-CN" sz="2800" dirty="0">
                <a:solidFill>
                  <a:srgbClr val="333399"/>
                </a:solidFill>
                <a:ea typeface="华文行楷" pitchFamily="2" charset="-122"/>
                <a:sym typeface="Symbol" pitchFamily="18" charset="2"/>
              </a:rPr>
              <a:t>bf</a:t>
            </a:r>
            <a:r>
              <a:rPr lang="en-US" altLang="zh-CN" sz="2800" baseline="-25000" dirty="0">
                <a:solidFill>
                  <a:srgbClr val="333399"/>
                </a:solidFill>
                <a:ea typeface="华文行楷" pitchFamily="2" charset="-122"/>
                <a:sym typeface="Symbol" pitchFamily="18" charset="2"/>
              </a:rPr>
              <a:t>7</a:t>
            </a:r>
          </a:p>
          <a:p>
            <a:pPr algn="l">
              <a:buClrTx/>
            </a:pPr>
            <a:endParaRPr lang="en-US" altLang="zh-CN" sz="2800" baseline="-25000" dirty="0">
              <a:solidFill>
                <a:srgbClr val="333399"/>
              </a:solidFill>
              <a:sym typeface="Symbol" pitchFamily="18" charset="2"/>
            </a:endParaRPr>
          </a:p>
          <a:p>
            <a:pPr algn="l">
              <a:buClrTx/>
            </a:pPr>
            <a:endParaRPr lang="en-US" altLang="zh-CN" sz="2800" dirty="0">
              <a:solidFill>
                <a:srgbClr val="333399"/>
              </a:solidFill>
              <a:sym typeface="Symbol" pitchFamily="18" charset="2"/>
            </a:endParaRPr>
          </a:p>
          <a:p>
            <a:pPr algn="l">
              <a:buClrTx/>
            </a:pPr>
            <a:r>
              <a:rPr lang="en-US" altLang="zh-CN" sz="2800" dirty="0">
                <a:solidFill>
                  <a:srgbClr val="333399"/>
                </a:solidFill>
                <a:sym typeface="Symbol" pitchFamily="18" charset="2"/>
              </a:rPr>
              <a:t>B </a:t>
            </a: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bf</a:t>
            </a:r>
            <a:r>
              <a:rPr lang="en-US" altLang="zh-CN" sz="2800" baseline="-25000" dirty="0">
                <a:solidFill>
                  <a:srgbClr val="333399"/>
                </a:solidFill>
                <a:sym typeface="Symbol" pitchFamily="18" charset="2"/>
              </a:rPr>
              <a:t>8</a:t>
            </a:r>
          </a:p>
          <a:p>
            <a:pPr algn="l">
              <a:buClrTx/>
            </a:pPr>
            <a:endParaRPr lang="en-US" altLang="zh-CN" sz="2800" baseline="-25000" dirty="0">
              <a:solidFill>
                <a:srgbClr val="333399"/>
              </a:solidFill>
              <a:sym typeface="Symbol" pitchFamily="18" charset="2"/>
            </a:endParaRPr>
          </a:p>
          <a:p>
            <a:pPr algn="l">
              <a:buClrTx/>
            </a:pPr>
            <a:r>
              <a:rPr lang="en-US" altLang="zh-CN" sz="2800" dirty="0">
                <a:solidFill>
                  <a:srgbClr val="333399"/>
                </a:solidFill>
                <a:sym typeface="Symbol" pitchFamily="18" charset="2"/>
              </a:rPr>
              <a:t>C </a:t>
            </a:r>
            <a:r>
              <a:rPr lang="en-US" altLang="zh-CN" sz="2800" i="0" dirty="0">
                <a:solidFill>
                  <a:srgbClr val="333399"/>
                </a:solidFill>
                <a:sym typeface="Symbol" pitchFamily="18" charset="2"/>
              </a:rPr>
              <a:t> </a:t>
            </a:r>
            <a:r>
              <a:rPr lang="en-US" altLang="zh-CN" sz="2800" dirty="0">
                <a:solidFill>
                  <a:srgbClr val="333399"/>
                </a:solidFill>
                <a:sym typeface="Symbol" pitchFamily="18" charset="2"/>
              </a:rPr>
              <a:t>f</a:t>
            </a:r>
            <a:r>
              <a:rPr lang="en-US" altLang="zh-CN" sz="2800" baseline="-25000" dirty="0">
                <a:solidFill>
                  <a:srgbClr val="333399"/>
                </a:solidFill>
                <a:sym typeface="Symbol" pitchFamily="18" charset="2"/>
              </a:rPr>
              <a:t>9</a:t>
            </a:r>
            <a:r>
              <a:rPr lang="en-US" altLang="zh-CN" sz="2800" dirty="0">
                <a:solidFill>
                  <a:srgbClr val="333399"/>
                </a:solidFill>
                <a:sym typeface="Symbol" pitchFamily="18" charset="2"/>
              </a:rPr>
              <a:t>C</a:t>
            </a:r>
            <a:r>
              <a:rPr lang="en-US" altLang="zh-CN" sz="2800" i="0" baseline="-25000" dirty="0">
                <a:solidFill>
                  <a:srgbClr val="333399"/>
                </a:solidFill>
                <a:sym typeface="Symbol" pitchFamily="18" charset="2"/>
              </a:rPr>
              <a:t>1</a:t>
            </a:r>
            <a:r>
              <a:rPr lang="en-US" altLang="zh-CN" sz="2800" dirty="0">
                <a:solidFill>
                  <a:srgbClr val="333399"/>
                </a:solidFill>
                <a:sym typeface="Symbol" pitchFamily="18" charset="2"/>
              </a:rPr>
              <a:t>cf</a:t>
            </a:r>
            <a:r>
              <a:rPr lang="en-US" altLang="zh-CN" sz="2800" baseline="-25000" dirty="0">
                <a:solidFill>
                  <a:srgbClr val="333399"/>
                </a:solidFill>
                <a:sym typeface="Symbol" pitchFamily="18" charset="2"/>
              </a:rPr>
              <a:t>10</a:t>
            </a:r>
          </a:p>
          <a:p>
            <a:pPr algn="l">
              <a:buClrTx/>
            </a:pPr>
            <a:endParaRPr lang="en-US" altLang="zh-CN" sz="2800" dirty="0">
              <a:solidFill>
                <a:srgbClr val="333399"/>
              </a:solidFill>
              <a:ea typeface="华文行楷" pitchFamily="2" charset="-122"/>
              <a:sym typeface="Symbol" pitchFamily="18" charset="2"/>
            </a:endParaRPr>
          </a:p>
          <a:p>
            <a:pPr algn="l">
              <a:buClrTx/>
            </a:pPr>
            <a:r>
              <a:rPr lang="en-US" altLang="zh-CN" sz="2800" dirty="0">
                <a:solidFill>
                  <a:srgbClr val="333399"/>
                </a:solidFill>
                <a:sym typeface="Symbol" pitchFamily="18" charset="2"/>
              </a:rPr>
              <a:t>C </a:t>
            </a:r>
            <a:r>
              <a:rPr lang="en-US" altLang="zh-CN" sz="2800" i="0" dirty="0">
                <a:solidFill>
                  <a:srgbClr val="333399"/>
                </a:solidFill>
                <a:sym typeface="Symbol" pitchFamily="18" charset="2"/>
              </a:rPr>
              <a:t></a:t>
            </a:r>
            <a:r>
              <a:rPr lang="en-US" altLang="zh-CN" sz="2800" dirty="0">
                <a:solidFill>
                  <a:srgbClr val="333399"/>
                </a:solidFill>
                <a:sym typeface="Symbol" pitchFamily="18" charset="2"/>
              </a:rPr>
              <a:t> cf</a:t>
            </a:r>
            <a:r>
              <a:rPr lang="en-US" altLang="zh-CN" sz="2800" baseline="-25000" dirty="0">
                <a:solidFill>
                  <a:srgbClr val="333399"/>
                </a:solidFill>
                <a:sym typeface="Symbol" pitchFamily="18" charset="2"/>
              </a:rPr>
              <a:t>11</a:t>
            </a:r>
          </a:p>
        </p:txBody>
      </p:sp>
      <p:sp>
        <p:nvSpPr>
          <p:cNvPr id="40" name="矩形 39"/>
          <p:cNvSpPr/>
          <p:nvPr/>
        </p:nvSpPr>
        <p:spPr>
          <a:xfrm>
            <a:off x="3315075" y="552560"/>
            <a:ext cx="4238276"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a:t>
            </a:r>
            <a:r>
              <a:rPr lang="en-US" altLang="zh-CN" i="0" dirty="0">
                <a:solidFill>
                  <a:srgbClr val="333399"/>
                </a:solidFill>
                <a:cs typeface="Times New Roman" pitchFamily="18" charset="0"/>
                <a:sym typeface="Symbol" pitchFamily="18" charset="2"/>
              </a:rPr>
              <a:t> </a:t>
            </a:r>
            <a:r>
              <a:rPr lang="en-US" altLang="zh-CN" i="0" dirty="0">
                <a:solidFill>
                  <a:srgbClr val="333399"/>
                </a:solidFill>
                <a:latin typeface="Arial"/>
                <a:cs typeface="Arial"/>
                <a:sym typeface="Symbol" pitchFamily="18" charset="2"/>
              </a:rPr>
              <a:t>:=</a:t>
            </a:r>
            <a:r>
              <a:rPr lang="en-US" altLang="zh-CN" dirty="0">
                <a:solidFill>
                  <a:srgbClr val="333399"/>
                </a:solidFill>
                <a:cs typeface="Times New Roman" pitchFamily="18" charset="0"/>
                <a:sym typeface="Symbol" pitchFamily="18" charset="2"/>
              </a:rPr>
              <a:t>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 .num  } </a:t>
            </a:r>
            <a:endParaRPr lang="zh-CN" altLang="en-US" dirty="0"/>
          </a:p>
        </p:txBody>
      </p:sp>
      <p:sp>
        <p:nvSpPr>
          <p:cNvPr id="41" name="矩形 40"/>
          <p:cNvSpPr/>
          <p:nvPr/>
        </p:nvSpPr>
        <p:spPr>
          <a:xfrm>
            <a:off x="3263779" y="1014225"/>
            <a:ext cx="4340867"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2</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C.in_num := A .num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42" name="矩形 41"/>
          <p:cNvSpPr/>
          <p:nvPr/>
        </p:nvSpPr>
        <p:spPr>
          <a:xfrm>
            <a:off x="3214678" y="1442853"/>
            <a:ext cx="5025735" cy="1200329"/>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3</a:t>
            </a:r>
            <a:r>
              <a:rPr lang="en-US" altLang="zh-CN" i="0" dirty="0">
                <a:solidFill>
                  <a:srgbClr val="333399"/>
                </a:solidFill>
                <a:cs typeface="Times New Roman" pitchFamily="18" charset="0"/>
                <a:sym typeface="Symbol" pitchFamily="18" charset="2"/>
              </a:rPr>
              <a:t>:=</a:t>
            </a:r>
            <a:r>
              <a:rPr kumimoji="0" lang="en-US" altLang="zh-CN" b="1"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if  (B.num=0 and (C.num=0))</a:t>
            </a:r>
          </a:p>
          <a:p>
            <a:pPr algn="l"/>
            <a:r>
              <a:rPr lang="en-US" altLang="zh-CN" dirty="0">
                <a:solidFill>
                  <a:srgbClr val="333399"/>
                </a:solidFill>
                <a:cs typeface="Times New Roman" pitchFamily="18" charset="0"/>
                <a:sym typeface="Symbol" pitchFamily="18" charset="2"/>
              </a:rPr>
              <a:t>           then  print(</a:t>
            </a:r>
            <a:r>
              <a:rPr lang="pt-BR" altLang="zh-CN" dirty="0">
                <a:solidFill>
                  <a:srgbClr val="333399"/>
                </a:solidFill>
                <a:cs typeface="Times New Roman" pitchFamily="18" charset="0"/>
                <a:sym typeface="Symbol" pitchFamily="18" charset="2"/>
              </a:rPr>
              <a:t>“Accepted!” </a:t>
            </a:r>
            <a:r>
              <a:rPr lang="en-US" altLang="zh-CN" dirty="0">
                <a:solidFill>
                  <a:srgbClr val="333399"/>
                </a:solidFill>
                <a:cs typeface="Times New Roman" pitchFamily="18" charset="0"/>
                <a:sym typeface="Symbol" pitchFamily="18" charset="2"/>
              </a:rPr>
              <a:t>) </a:t>
            </a:r>
          </a:p>
          <a:p>
            <a:pPr algn="l"/>
            <a:r>
              <a:rPr lang="en-US" altLang="zh-CN" dirty="0">
                <a:solidFill>
                  <a:srgbClr val="333399"/>
                </a:solidFill>
                <a:cs typeface="Times New Roman" pitchFamily="18" charset="0"/>
                <a:sym typeface="Symbol" pitchFamily="18" charset="2"/>
              </a:rPr>
              <a:t>           else  print(</a:t>
            </a:r>
            <a:r>
              <a:rPr lang="pt-BR" altLang="zh-CN" dirty="0">
                <a:solidFill>
                  <a:srgbClr val="333399"/>
                </a:solidFill>
                <a:cs typeface="Times New Roman" pitchFamily="18" charset="0"/>
                <a:sym typeface="Symbol" pitchFamily="18" charset="2"/>
              </a:rPr>
              <a:t>“Refused!” </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43" name="矩形 42"/>
          <p:cNvSpPr/>
          <p:nvPr/>
        </p:nvSpPr>
        <p:spPr>
          <a:xfrm>
            <a:off x="3109387" y="2668967"/>
            <a:ext cx="4291175"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4</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A.num := A</a:t>
            </a:r>
            <a:r>
              <a:rPr lang="pt-BR" altLang="zh-CN" baseline="-25000" dirty="0">
                <a:solidFill>
                  <a:srgbClr val="333399"/>
                </a:solidFill>
                <a:cs typeface="Times New Roman" pitchFamily="18" charset="0"/>
                <a:sym typeface="Symbol" pitchFamily="18" charset="2"/>
              </a:rPr>
              <a:t>1</a:t>
            </a:r>
            <a:r>
              <a:rPr lang="pt-BR" altLang="zh-CN" dirty="0">
                <a:solidFill>
                  <a:srgbClr val="333399"/>
                </a:solidFill>
                <a:cs typeface="Times New Roman" pitchFamily="18" charset="0"/>
                <a:sym typeface="Symbol" pitchFamily="18" charset="2"/>
              </a:rPr>
              <a:t>.num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44" name="矩形 43"/>
          <p:cNvSpPr/>
          <p:nvPr/>
        </p:nvSpPr>
        <p:spPr>
          <a:xfrm>
            <a:off x="3100760" y="3097595"/>
            <a:ext cx="3034613"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5</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A.num :=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46" name="矩形 45"/>
          <p:cNvSpPr/>
          <p:nvPr/>
        </p:nvSpPr>
        <p:spPr>
          <a:xfrm>
            <a:off x="3023616" y="4636194"/>
            <a:ext cx="4347665" cy="461665"/>
          </a:xfrm>
          <a:prstGeom prst="rect">
            <a:avLst/>
          </a:prstGeom>
        </p:spPr>
        <p:txBody>
          <a:bodyPr wrap="none">
            <a:spAutoFit/>
          </a:bodyPr>
          <a:lstStyle/>
          <a:p>
            <a:pPr algn="l">
              <a:buClrTx/>
            </a:pP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8</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B.in_</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-1</a:t>
            </a:r>
            <a:r>
              <a:rPr lang="en-US" altLang="zh-CN" i="0" dirty="0">
                <a:solidFill>
                  <a:srgbClr val="333399"/>
                </a:solidFill>
                <a:cs typeface="Times New Roman" pitchFamily="18" charset="0"/>
                <a:sym typeface="Symbol" pitchFamily="18" charset="2"/>
              </a:rPr>
              <a:t> }</a:t>
            </a:r>
            <a:endParaRPr lang="en-US" altLang="zh-CN" dirty="0">
              <a:solidFill>
                <a:srgbClr val="333399"/>
              </a:solidFill>
              <a:cs typeface="Times New Roman" pitchFamily="18" charset="0"/>
              <a:sym typeface="Symbol" pitchFamily="18" charset="2"/>
            </a:endParaRPr>
          </a:p>
        </p:txBody>
      </p:sp>
      <p:sp>
        <p:nvSpPr>
          <p:cNvPr id="47" name="矩形 46"/>
          <p:cNvSpPr/>
          <p:nvPr/>
        </p:nvSpPr>
        <p:spPr>
          <a:xfrm>
            <a:off x="3131840" y="6324921"/>
            <a:ext cx="4481483"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11</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C.num := C.in_num-1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51" name="矩形 50"/>
          <p:cNvSpPr/>
          <p:nvPr/>
        </p:nvSpPr>
        <p:spPr>
          <a:xfrm>
            <a:off x="3079764" y="3526223"/>
            <a:ext cx="4447050"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6</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52" name="矩形 51"/>
          <p:cNvSpPr/>
          <p:nvPr/>
        </p:nvSpPr>
        <p:spPr>
          <a:xfrm>
            <a:off x="3008972" y="3954851"/>
            <a:ext cx="3897221"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7</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B.num :=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
        <p:nvSpPr>
          <p:cNvPr id="58" name="矩形 57"/>
          <p:cNvSpPr/>
          <p:nvPr/>
        </p:nvSpPr>
        <p:spPr>
          <a:xfrm>
            <a:off x="2500298" y="5350574"/>
            <a:ext cx="5429288"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9</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C.in_num</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59" name="矩形 58"/>
          <p:cNvSpPr/>
          <p:nvPr/>
        </p:nvSpPr>
        <p:spPr>
          <a:xfrm>
            <a:off x="3059832" y="5812239"/>
            <a:ext cx="4046299"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10</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C.num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8992" y="3324525"/>
            <a:ext cx="1285884" cy="461665"/>
          </a:xfrm>
          <a:prstGeom prst="rect">
            <a:avLst/>
          </a:prstGeom>
          <a:noFill/>
        </p:spPr>
        <p:txBody>
          <a:bodyPr wrap="square" rtlCol="0">
            <a:spAutoFit/>
          </a:bodyPr>
          <a:lstStyle/>
          <a:p>
            <a:r>
              <a:rPr lang="en-US" altLang="zh-CN" dirty="0"/>
              <a:t>S</a:t>
            </a:r>
            <a:endParaRPr lang="zh-CN" altLang="en-US" dirty="0"/>
          </a:p>
        </p:txBody>
      </p:sp>
      <p:cxnSp>
        <p:nvCxnSpPr>
          <p:cNvPr id="4" name="直接连接符 3"/>
          <p:cNvCxnSpPr>
            <a:stCxn id="2" idx="2"/>
            <a:endCxn id="6" idx="0"/>
          </p:cNvCxnSpPr>
          <p:nvPr/>
        </p:nvCxnSpPr>
        <p:spPr bwMode="auto">
          <a:xfrm rot="5400000">
            <a:off x="2106049" y="2501647"/>
            <a:ext cx="681343" cy="32504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6" name="TextBox 5"/>
          <p:cNvSpPr txBox="1"/>
          <p:nvPr/>
        </p:nvSpPr>
        <p:spPr>
          <a:xfrm>
            <a:off x="357158" y="4467533"/>
            <a:ext cx="928694" cy="461665"/>
          </a:xfrm>
          <a:prstGeom prst="rect">
            <a:avLst/>
          </a:prstGeom>
          <a:noFill/>
        </p:spPr>
        <p:txBody>
          <a:bodyPr wrap="square" rtlCol="0">
            <a:spAutoFit/>
          </a:bodyPr>
          <a:lstStyle/>
          <a:p>
            <a:r>
              <a:rPr lang="en-US" altLang="zh-CN" dirty="0"/>
              <a:t>A</a:t>
            </a:r>
            <a:endParaRPr lang="zh-CN" altLang="en-US" dirty="0"/>
          </a:p>
        </p:txBody>
      </p:sp>
      <p:cxnSp>
        <p:nvCxnSpPr>
          <p:cNvPr id="7" name="直接连接符 6"/>
          <p:cNvCxnSpPr/>
          <p:nvPr/>
        </p:nvCxnSpPr>
        <p:spPr bwMode="auto">
          <a:xfrm rot="5400000">
            <a:off x="214282" y="4896161"/>
            <a:ext cx="500066" cy="50006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9" name="TextBox 8"/>
          <p:cNvSpPr txBox="1"/>
          <p:nvPr/>
        </p:nvSpPr>
        <p:spPr>
          <a:xfrm>
            <a:off x="-214346" y="5396227"/>
            <a:ext cx="928694" cy="461665"/>
          </a:xfrm>
          <a:prstGeom prst="rect">
            <a:avLst/>
          </a:prstGeom>
          <a:noFill/>
        </p:spPr>
        <p:txBody>
          <a:bodyPr wrap="square" rtlCol="0">
            <a:spAutoFit/>
          </a:bodyPr>
          <a:lstStyle/>
          <a:p>
            <a:r>
              <a:rPr lang="en-US" altLang="zh-CN" dirty="0"/>
              <a:t>A</a:t>
            </a:r>
            <a:endParaRPr lang="zh-CN" altLang="en-US" dirty="0"/>
          </a:p>
        </p:txBody>
      </p:sp>
      <p:cxnSp>
        <p:nvCxnSpPr>
          <p:cNvPr id="10" name="直接连接符 9"/>
          <p:cNvCxnSpPr/>
          <p:nvPr/>
        </p:nvCxnSpPr>
        <p:spPr bwMode="auto">
          <a:xfrm>
            <a:off x="857224" y="4929198"/>
            <a:ext cx="571504" cy="53310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2" name="TextBox 11"/>
          <p:cNvSpPr txBox="1"/>
          <p:nvPr/>
        </p:nvSpPr>
        <p:spPr>
          <a:xfrm>
            <a:off x="1285852" y="5429264"/>
            <a:ext cx="500066" cy="461665"/>
          </a:xfrm>
          <a:prstGeom prst="rect">
            <a:avLst/>
          </a:prstGeom>
          <a:noFill/>
        </p:spPr>
        <p:txBody>
          <a:bodyPr wrap="square" rtlCol="0">
            <a:spAutoFit/>
          </a:bodyPr>
          <a:lstStyle/>
          <a:p>
            <a:r>
              <a:rPr lang="en-US" altLang="zh-CN" dirty="0"/>
              <a:t>a</a:t>
            </a:r>
            <a:endParaRPr lang="zh-CN" altLang="en-US" dirty="0"/>
          </a:p>
        </p:txBody>
      </p:sp>
      <p:sp>
        <p:nvSpPr>
          <p:cNvPr id="13" name="TextBox 12"/>
          <p:cNvSpPr txBox="1"/>
          <p:nvPr/>
        </p:nvSpPr>
        <p:spPr>
          <a:xfrm>
            <a:off x="-71470" y="6253483"/>
            <a:ext cx="357190" cy="461665"/>
          </a:xfrm>
          <a:prstGeom prst="rect">
            <a:avLst/>
          </a:prstGeom>
          <a:noFill/>
        </p:spPr>
        <p:txBody>
          <a:bodyPr wrap="square" rtlCol="0">
            <a:spAutoFit/>
          </a:bodyPr>
          <a:lstStyle/>
          <a:p>
            <a:r>
              <a:rPr lang="en-US" altLang="zh-CN" dirty="0"/>
              <a:t>a</a:t>
            </a:r>
            <a:endParaRPr lang="zh-CN" altLang="en-US" dirty="0"/>
          </a:p>
        </p:txBody>
      </p:sp>
      <p:cxnSp>
        <p:nvCxnSpPr>
          <p:cNvPr id="14" name="直接连接符 13"/>
          <p:cNvCxnSpPr>
            <a:stCxn id="9" idx="2"/>
            <a:endCxn id="13" idx="0"/>
          </p:cNvCxnSpPr>
          <p:nvPr/>
        </p:nvCxnSpPr>
        <p:spPr bwMode="auto">
          <a:xfrm rot="5400000">
            <a:off x="-19232" y="5984249"/>
            <a:ext cx="395591" cy="14287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6" name="TextBox 15"/>
          <p:cNvSpPr txBox="1"/>
          <p:nvPr/>
        </p:nvSpPr>
        <p:spPr>
          <a:xfrm>
            <a:off x="3643306" y="4500570"/>
            <a:ext cx="928694" cy="461665"/>
          </a:xfrm>
          <a:prstGeom prst="rect">
            <a:avLst/>
          </a:prstGeom>
          <a:noFill/>
        </p:spPr>
        <p:txBody>
          <a:bodyPr wrap="square" rtlCol="0">
            <a:spAutoFit/>
          </a:bodyPr>
          <a:lstStyle/>
          <a:p>
            <a:r>
              <a:rPr lang="en-US" altLang="zh-CN" dirty="0"/>
              <a:t>B</a:t>
            </a:r>
            <a:endParaRPr lang="zh-CN" altLang="en-US" dirty="0"/>
          </a:p>
        </p:txBody>
      </p:sp>
      <p:cxnSp>
        <p:nvCxnSpPr>
          <p:cNvPr id="17" name="直接连接符 16"/>
          <p:cNvCxnSpPr>
            <a:stCxn id="16" idx="2"/>
            <a:endCxn id="18" idx="0"/>
          </p:cNvCxnSpPr>
          <p:nvPr/>
        </p:nvCxnSpPr>
        <p:spPr bwMode="auto">
          <a:xfrm rot="5400000">
            <a:off x="3372732" y="4732744"/>
            <a:ext cx="505430" cy="96441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8" name="TextBox 17"/>
          <p:cNvSpPr txBox="1"/>
          <p:nvPr/>
        </p:nvSpPr>
        <p:spPr>
          <a:xfrm>
            <a:off x="2928926" y="5467665"/>
            <a:ext cx="428628" cy="461665"/>
          </a:xfrm>
          <a:prstGeom prst="rect">
            <a:avLst/>
          </a:prstGeom>
          <a:noFill/>
        </p:spPr>
        <p:txBody>
          <a:bodyPr wrap="square" rtlCol="0">
            <a:spAutoFit/>
          </a:bodyPr>
          <a:lstStyle/>
          <a:p>
            <a:r>
              <a:rPr lang="en-US" altLang="zh-CN" dirty="0"/>
              <a:t>B</a:t>
            </a:r>
            <a:endParaRPr lang="zh-CN" altLang="en-US" dirty="0"/>
          </a:p>
        </p:txBody>
      </p:sp>
      <p:cxnSp>
        <p:nvCxnSpPr>
          <p:cNvPr id="19" name="直接连接符 18"/>
          <p:cNvCxnSpPr>
            <a:stCxn id="16" idx="2"/>
            <a:endCxn id="20" idx="0"/>
          </p:cNvCxnSpPr>
          <p:nvPr/>
        </p:nvCxnSpPr>
        <p:spPr bwMode="auto">
          <a:xfrm rot="16200000" flipH="1">
            <a:off x="4284907" y="4784980"/>
            <a:ext cx="395591" cy="75009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0" name="TextBox 19"/>
          <p:cNvSpPr txBox="1"/>
          <p:nvPr/>
        </p:nvSpPr>
        <p:spPr>
          <a:xfrm>
            <a:off x="4714876" y="5357826"/>
            <a:ext cx="285752" cy="461665"/>
          </a:xfrm>
          <a:prstGeom prst="rect">
            <a:avLst/>
          </a:prstGeom>
          <a:noFill/>
        </p:spPr>
        <p:txBody>
          <a:bodyPr wrap="square" rtlCol="0">
            <a:spAutoFit/>
          </a:bodyPr>
          <a:lstStyle/>
          <a:p>
            <a:r>
              <a:rPr lang="en-US" altLang="zh-CN" dirty="0"/>
              <a:t>b</a:t>
            </a:r>
            <a:endParaRPr lang="zh-CN" altLang="en-US" dirty="0"/>
          </a:p>
        </p:txBody>
      </p:sp>
      <p:sp>
        <p:nvSpPr>
          <p:cNvPr id="21" name="TextBox 20"/>
          <p:cNvSpPr txBox="1"/>
          <p:nvPr/>
        </p:nvSpPr>
        <p:spPr>
          <a:xfrm>
            <a:off x="2714612" y="6253483"/>
            <a:ext cx="214314" cy="461665"/>
          </a:xfrm>
          <a:prstGeom prst="rect">
            <a:avLst/>
          </a:prstGeom>
          <a:noFill/>
        </p:spPr>
        <p:txBody>
          <a:bodyPr wrap="square" rtlCol="0">
            <a:spAutoFit/>
          </a:bodyPr>
          <a:lstStyle/>
          <a:p>
            <a:r>
              <a:rPr lang="en-US" altLang="zh-CN" dirty="0"/>
              <a:t>b</a:t>
            </a:r>
            <a:endParaRPr lang="zh-CN" altLang="en-US" dirty="0"/>
          </a:p>
        </p:txBody>
      </p:sp>
      <p:cxnSp>
        <p:nvCxnSpPr>
          <p:cNvPr id="22" name="直接连接符 21"/>
          <p:cNvCxnSpPr>
            <a:stCxn id="18" idx="2"/>
            <a:endCxn id="21" idx="0"/>
          </p:cNvCxnSpPr>
          <p:nvPr/>
        </p:nvCxnSpPr>
        <p:spPr bwMode="auto">
          <a:xfrm rot="5400000">
            <a:off x="2820429" y="5930671"/>
            <a:ext cx="324153" cy="321471"/>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3" name="TextBox 22"/>
          <p:cNvSpPr txBox="1"/>
          <p:nvPr/>
        </p:nvSpPr>
        <p:spPr>
          <a:xfrm>
            <a:off x="6500826" y="4324657"/>
            <a:ext cx="428628" cy="461665"/>
          </a:xfrm>
          <a:prstGeom prst="rect">
            <a:avLst/>
          </a:prstGeom>
          <a:noFill/>
        </p:spPr>
        <p:txBody>
          <a:bodyPr wrap="square" rtlCol="0">
            <a:spAutoFit/>
          </a:bodyPr>
          <a:lstStyle/>
          <a:p>
            <a:r>
              <a:rPr lang="en-US" altLang="zh-CN" dirty="0"/>
              <a:t>C</a:t>
            </a:r>
            <a:endParaRPr lang="zh-CN" altLang="en-US" dirty="0"/>
          </a:p>
        </p:txBody>
      </p:sp>
      <p:cxnSp>
        <p:nvCxnSpPr>
          <p:cNvPr id="24" name="直接连接符 23"/>
          <p:cNvCxnSpPr>
            <a:stCxn id="23" idx="2"/>
            <a:endCxn id="25" idx="0"/>
          </p:cNvCxnSpPr>
          <p:nvPr/>
        </p:nvCxnSpPr>
        <p:spPr bwMode="auto">
          <a:xfrm rot="5400000">
            <a:off x="6161496" y="4875620"/>
            <a:ext cx="642942" cy="46434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5" name="TextBox 24"/>
          <p:cNvSpPr txBox="1"/>
          <p:nvPr/>
        </p:nvSpPr>
        <p:spPr>
          <a:xfrm>
            <a:off x="6072198" y="5429264"/>
            <a:ext cx="357190" cy="461665"/>
          </a:xfrm>
          <a:prstGeom prst="rect">
            <a:avLst/>
          </a:prstGeom>
          <a:noFill/>
        </p:spPr>
        <p:txBody>
          <a:bodyPr wrap="square" rtlCol="0">
            <a:spAutoFit/>
          </a:bodyPr>
          <a:lstStyle/>
          <a:p>
            <a:r>
              <a:rPr lang="en-US" altLang="zh-CN" dirty="0"/>
              <a:t>C</a:t>
            </a:r>
            <a:endParaRPr lang="zh-CN" altLang="en-US" dirty="0"/>
          </a:p>
        </p:txBody>
      </p:sp>
      <p:cxnSp>
        <p:nvCxnSpPr>
          <p:cNvPr id="26" name="直接连接符 25"/>
          <p:cNvCxnSpPr>
            <a:stCxn id="23" idx="2"/>
            <a:endCxn id="27" idx="0"/>
          </p:cNvCxnSpPr>
          <p:nvPr/>
        </p:nvCxnSpPr>
        <p:spPr bwMode="auto">
          <a:xfrm rot="16200000" flipH="1">
            <a:off x="7213865" y="4287596"/>
            <a:ext cx="609905" cy="160735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7" name="TextBox 26"/>
          <p:cNvSpPr txBox="1"/>
          <p:nvPr/>
        </p:nvSpPr>
        <p:spPr>
          <a:xfrm>
            <a:off x="8143900" y="5396227"/>
            <a:ext cx="357190" cy="461665"/>
          </a:xfrm>
          <a:prstGeom prst="rect">
            <a:avLst/>
          </a:prstGeom>
          <a:noFill/>
        </p:spPr>
        <p:txBody>
          <a:bodyPr wrap="square" rtlCol="0">
            <a:spAutoFit/>
          </a:bodyPr>
          <a:lstStyle/>
          <a:p>
            <a:r>
              <a:rPr lang="en-US" altLang="zh-CN" dirty="0"/>
              <a:t>c</a:t>
            </a:r>
            <a:endParaRPr lang="zh-CN" altLang="en-US" dirty="0"/>
          </a:p>
        </p:txBody>
      </p:sp>
      <p:sp>
        <p:nvSpPr>
          <p:cNvPr id="28" name="TextBox 27"/>
          <p:cNvSpPr txBox="1"/>
          <p:nvPr/>
        </p:nvSpPr>
        <p:spPr>
          <a:xfrm>
            <a:off x="5929322" y="6215082"/>
            <a:ext cx="285752" cy="461665"/>
          </a:xfrm>
          <a:prstGeom prst="rect">
            <a:avLst/>
          </a:prstGeom>
          <a:noFill/>
        </p:spPr>
        <p:txBody>
          <a:bodyPr wrap="square" rtlCol="0">
            <a:spAutoFit/>
          </a:bodyPr>
          <a:lstStyle/>
          <a:p>
            <a:r>
              <a:rPr lang="en-US" altLang="zh-CN" dirty="0"/>
              <a:t>c</a:t>
            </a:r>
            <a:endParaRPr lang="zh-CN" altLang="en-US" dirty="0"/>
          </a:p>
        </p:txBody>
      </p:sp>
      <p:cxnSp>
        <p:nvCxnSpPr>
          <p:cNvPr id="29" name="直接连接符 28"/>
          <p:cNvCxnSpPr>
            <a:stCxn id="25" idx="2"/>
            <a:endCxn id="28" idx="0"/>
          </p:cNvCxnSpPr>
          <p:nvPr/>
        </p:nvCxnSpPr>
        <p:spPr bwMode="auto">
          <a:xfrm rot="5400000">
            <a:off x="5999420" y="5963708"/>
            <a:ext cx="324153" cy="178595"/>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30" name="直接连接符 29"/>
          <p:cNvCxnSpPr>
            <a:stCxn id="2" idx="2"/>
            <a:endCxn id="16" idx="0"/>
          </p:cNvCxnSpPr>
          <p:nvPr/>
        </p:nvCxnSpPr>
        <p:spPr bwMode="auto">
          <a:xfrm rot="16200000" flipH="1">
            <a:off x="3732603" y="4125520"/>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32" name="直接连接符 31"/>
          <p:cNvCxnSpPr>
            <a:stCxn id="2" idx="2"/>
            <a:endCxn id="23" idx="0"/>
          </p:cNvCxnSpPr>
          <p:nvPr/>
        </p:nvCxnSpPr>
        <p:spPr bwMode="auto">
          <a:xfrm rot="16200000" flipH="1">
            <a:off x="5124304" y="2733820"/>
            <a:ext cx="538467" cy="264320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31" name="TextBox 30"/>
          <p:cNvSpPr txBox="1"/>
          <p:nvPr/>
        </p:nvSpPr>
        <p:spPr>
          <a:xfrm>
            <a:off x="714348" y="4467533"/>
            <a:ext cx="1143008" cy="461665"/>
          </a:xfrm>
          <a:prstGeom prst="rect">
            <a:avLst/>
          </a:prstGeom>
          <a:noFill/>
        </p:spPr>
        <p:txBody>
          <a:bodyPr wrap="square" rtlCol="0">
            <a:spAutoFit/>
          </a:bodyPr>
          <a:lstStyle/>
          <a:p>
            <a:r>
              <a:rPr lang="en-US" altLang="zh-CN" dirty="0"/>
              <a:t>.num</a:t>
            </a:r>
            <a:endParaRPr lang="zh-CN" altLang="en-US" dirty="0"/>
          </a:p>
        </p:txBody>
      </p:sp>
      <p:sp>
        <p:nvSpPr>
          <p:cNvPr id="33" name="TextBox 32"/>
          <p:cNvSpPr txBox="1"/>
          <p:nvPr/>
        </p:nvSpPr>
        <p:spPr>
          <a:xfrm>
            <a:off x="142844" y="5396227"/>
            <a:ext cx="1143008" cy="461665"/>
          </a:xfrm>
          <a:prstGeom prst="rect">
            <a:avLst/>
          </a:prstGeom>
          <a:noFill/>
        </p:spPr>
        <p:txBody>
          <a:bodyPr wrap="square" rtlCol="0">
            <a:spAutoFit/>
          </a:bodyPr>
          <a:lstStyle/>
          <a:p>
            <a:r>
              <a:rPr lang="en-US" altLang="zh-CN" dirty="0"/>
              <a:t>.num</a:t>
            </a:r>
            <a:endParaRPr lang="zh-CN" altLang="en-US" dirty="0"/>
          </a:p>
        </p:txBody>
      </p:sp>
      <p:sp>
        <p:nvSpPr>
          <p:cNvPr id="35" name="TextBox 34"/>
          <p:cNvSpPr txBox="1"/>
          <p:nvPr/>
        </p:nvSpPr>
        <p:spPr>
          <a:xfrm>
            <a:off x="3071802" y="5643578"/>
            <a:ext cx="1143008" cy="461665"/>
          </a:xfrm>
          <a:prstGeom prst="rect">
            <a:avLst/>
          </a:prstGeom>
          <a:noFill/>
        </p:spPr>
        <p:txBody>
          <a:bodyPr wrap="square" rtlCol="0">
            <a:spAutoFit/>
          </a:bodyPr>
          <a:lstStyle/>
          <a:p>
            <a:r>
              <a:rPr lang="en-US" altLang="zh-CN" dirty="0"/>
              <a:t>.num</a:t>
            </a:r>
            <a:endParaRPr lang="zh-CN" altLang="en-US" dirty="0"/>
          </a:p>
        </p:txBody>
      </p:sp>
      <p:sp>
        <p:nvSpPr>
          <p:cNvPr id="48" name="TextBox 47"/>
          <p:cNvSpPr txBox="1"/>
          <p:nvPr/>
        </p:nvSpPr>
        <p:spPr>
          <a:xfrm>
            <a:off x="3071802" y="5357826"/>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49" name="TextBox 48"/>
          <p:cNvSpPr txBox="1"/>
          <p:nvPr/>
        </p:nvSpPr>
        <p:spPr>
          <a:xfrm>
            <a:off x="4000496" y="4572008"/>
            <a:ext cx="1143008" cy="461665"/>
          </a:xfrm>
          <a:prstGeom prst="rect">
            <a:avLst/>
          </a:prstGeom>
          <a:noFill/>
        </p:spPr>
        <p:txBody>
          <a:bodyPr wrap="square" rtlCol="0">
            <a:spAutoFit/>
          </a:bodyPr>
          <a:lstStyle/>
          <a:p>
            <a:r>
              <a:rPr lang="en-US" altLang="zh-CN" dirty="0"/>
              <a:t>.num</a:t>
            </a:r>
            <a:endParaRPr lang="zh-CN" altLang="en-US" dirty="0"/>
          </a:p>
        </p:txBody>
      </p:sp>
      <p:sp>
        <p:nvSpPr>
          <p:cNvPr id="50" name="TextBox 49"/>
          <p:cNvSpPr txBox="1"/>
          <p:nvPr/>
        </p:nvSpPr>
        <p:spPr>
          <a:xfrm>
            <a:off x="3929058" y="4286256"/>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54" name="TextBox 53"/>
          <p:cNvSpPr txBox="1"/>
          <p:nvPr/>
        </p:nvSpPr>
        <p:spPr>
          <a:xfrm>
            <a:off x="6215074" y="5572140"/>
            <a:ext cx="1143008" cy="461665"/>
          </a:xfrm>
          <a:prstGeom prst="rect">
            <a:avLst/>
          </a:prstGeom>
          <a:noFill/>
        </p:spPr>
        <p:txBody>
          <a:bodyPr wrap="square" rtlCol="0">
            <a:spAutoFit/>
          </a:bodyPr>
          <a:lstStyle/>
          <a:p>
            <a:r>
              <a:rPr lang="en-US" altLang="zh-CN" dirty="0"/>
              <a:t>.num</a:t>
            </a:r>
            <a:endParaRPr lang="zh-CN" altLang="en-US" dirty="0"/>
          </a:p>
        </p:txBody>
      </p:sp>
      <p:sp>
        <p:nvSpPr>
          <p:cNvPr id="55" name="TextBox 54"/>
          <p:cNvSpPr txBox="1"/>
          <p:nvPr/>
        </p:nvSpPr>
        <p:spPr>
          <a:xfrm>
            <a:off x="6215074" y="5286388"/>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56" name="TextBox 55"/>
          <p:cNvSpPr txBox="1"/>
          <p:nvPr/>
        </p:nvSpPr>
        <p:spPr>
          <a:xfrm>
            <a:off x="6643702" y="4429132"/>
            <a:ext cx="1143008" cy="461665"/>
          </a:xfrm>
          <a:prstGeom prst="rect">
            <a:avLst/>
          </a:prstGeom>
          <a:noFill/>
        </p:spPr>
        <p:txBody>
          <a:bodyPr wrap="square" rtlCol="0">
            <a:spAutoFit/>
          </a:bodyPr>
          <a:lstStyle/>
          <a:p>
            <a:r>
              <a:rPr lang="en-US" altLang="zh-CN" dirty="0"/>
              <a:t>.num</a:t>
            </a:r>
            <a:endParaRPr lang="zh-CN" altLang="en-US" dirty="0"/>
          </a:p>
        </p:txBody>
      </p:sp>
      <p:sp>
        <p:nvSpPr>
          <p:cNvPr id="57" name="TextBox 56"/>
          <p:cNvSpPr txBox="1"/>
          <p:nvPr/>
        </p:nvSpPr>
        <p:spPr>
          <a:xfrm>
            <a:off x="6500826" y="4181781"/>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61" name="矩形 60"/>
          <p:cNvSpPr/>
          <p:nvPr/>
        </p:nvSpPr>
        <p:spPr>
          <a:xfrm>
            <a:off x="57273" y="0"/>
            <a:ext cx="4153316"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 .num  } </a:t>
            </a:r>
            <a:endParaRPr lang="zh-CN" altLang="en-US" dirty="0"/>
          </a:p>
        </p:txBody>
      </p:sp>
      <p:sp>
        <p:nvSpPr>
          <p:cNvPr id="62" name="矩形 61"/>
          <p:cNvSpPr/>
          <p:nvPr/>
        </p:nvSpPr>
        <p:spPr>
          <a:xfrm>
            <a:off x="189820" y="461665"/>
            <a:ext cx="4255909"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2</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pt-BR" altLang="zh-CN" dirty="0">
                <a:solidFill>
                  <a:srgbClr val="333399"/>
                </a:solidFill>
                <a:cs typeface="Times New Roman" pitchFamily="18" charset="0"/>
                <a:sym typeface="Symbol" pitchFamily="18" charset="2"/>
              </a:rPr>
              <a:t>C.in_num := A .num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63" name="矩形 62"/>
          <p:cNvSpPr/>
          <p:nvPr/>
        </p:nvSpPr>
        <p:spPr>
          <a:xfrm>
            <a:off x="57273" y="928670"/>
            <a:ext cx="4923143" cy="1200329"/>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3</a:t>
            </a:r>
            <a:r>
              <a:rPr lang="en-US" altLang="zh-CN" i="0" dirty="0">
                <a:solidFill>
                  <a:srgbClr val="333399"/>
                </a:solidFill>
                <a:cs typeface="Times New Roman" pitchFamily="18" charset="0"/>
                <a:sym typeface="Symbol" pitchFamily="18" charset="2"/>
              </a:rPr>
              <a:t>:=</a:t>
            </a:r>
            <a:r>
              <a:rPr kumimoji="0" lang="en-US" altLang="zh-CN" b="1"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if  (B.num=0 and (C.num=0))</a:t>
            </a:r>
          </a:p>
          <a:p>
            <a:pPr algn="l"/>
            <a:r>
              <a:rPr lang="en-US" altLang="zh-CN" dirty="0">
                <a:solidFill>
                  <a:srgbClr val="333399"/>
                </a:solidFill>
                <a:cs typeface="Times New Roman" pitchFamily="18" charset="0"/>
                <a:sym typeface="Symbol" pitchFamily="18" charset="2"/>
              </a:rPr>
              <a:t>           then  print(</a:t>
            </a:r>
            <a:r>
              <a:rPr lang="pt-BR" altLang="zh-CN" dirty="0">
                <a:solidFill>
                  <a:srgbClr val="333399"/>
                </a:solidFill>
                <a:cs typeface="Times New Roman" pitchFamily="18" charset="0"/>
                <a:sym typeface="Symbol" pitchFamily="18" charset="2"/>
              </a:rPr>
              <a:t>“Accepted!” </a:t>
            </a:r>
            <a:r>
              <a:rPr lang="en-US" altLang="zh-CN" dirty="0">
                <a:solidFill>
                  <a:srgbClr val="333399"/>
                </a:solidFill>
                <a:cs typeface="Times New Roman" pitchFamily="18" charset="0"/>
                <a:sym typeface="Symbol" pitchFamily="18" charset="2"/>
              </a:rPr>
              <a:t>) </a:t>
            </a:r>
          </a:p>
          <a:p>
            <a:pPr algn="l"/>
            <a:r>
              <a:rPr lang="en-US" altLang="zh-CN" dirty="0">
                <a:solidFill>
                  <a:srgbClr val="333399"/>
                </a:solidFill>
                <a:cs typeface="Times New Roman" pitchFamily="18" charset="0"/>
                <a:sym typeface="Symbol" pitchFamily="18" charset="2"/>
              </a:rPr>
              <a:t>           else  print(</a:t>
            </a:r>
            <a:r>
              <a:rPr lang="pt-BR" altLang="zh-CN" dirty="0">
                <a:solidFill>
                  <a:srgbClr val="333399"/>
                </a:solidFill>
                <a:cs typeface="Times New Roman" pitchFamily="18" charset="0"/>
                <a:sym typeface="Symbol" pitchFamily="18" charset="2"/>
              </a:rPr>
              <a:t>“Refused!” </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64" name="矩形 63"/>
          <p:cNvSpPr/>
          <p:nvPr/>
        </p:nvSpPr>
        <p:spPr>
          <a:xfrm>
            <a:off x="57273" y="2116407"/>
            <a:ext cx="4291175"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4</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A.num := A</a:t>
            </a:r>
            <a:r>
              <a:rPr lang="pt-BR" altLang="zh-CN" baseline="-25000" dirty="0">
                <a:solidFill>
                  <a:srgbClr val="333399"/>
                </a:solidFill>
                <a:cs typeface="Times New Roman" pitchFamily="18" charset="0"/>
                <a:sym typeface="Symbol" pitchFamily="18" charset="2"/>
              </a:rPr>
              <a:t>1</a:t>
            </a:r>
            <a:r>
              <a:rPr lang="pt-BR" altLang="zh-CN" dirty="0">
                <a:solidFill>
                  <a:srgbClr val="333399"/>
                </a:solidFill>
                <a:cs typeface="Times New Roman" pitchFamily="18" charset="0"/>
                <a:sym typeface="Symbol" pitchFamily="18" charset="2"/>
              </a:rPr>
              <a:t>.num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65" name="矩形 64"/>
          <p:cNvSpPr/>
          <p:nvPr/>
        </p:nvSpPr>
        <p:spPr>
          <a:xfrm>
            <a:off x="57273" y="2545035"/>
            <a:ext cx="2949654"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5</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pt-BR" altLang="zh-CN" dirty="0">
                <a:solidFill>
                  <a:srgbClr val="333399"/>
                </a:solidFill>
                <a:cs typeface="Times New Roman" pitchFamily="18" charset="0"/>
                <a:sym typeface="Symbol" pitchFamily="18" charset="2"/>
              </a:rPr>
              <a:t>A.num :=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68" name="矩形 67"/>
          <p:cNvSpPr/>
          <p:nvPr/>
        </p:nvSpPr>
        <p:spPr>
          <a:xfrm>
            <a:off x="4955971" y="0"/>
            <a:ext cx="4259499"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6</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69" name="矩形 68"/>
          <p:cNvSpPr/>
          <p:nvPr/>
        </p:nvSpPr>
        <p:spPr>
          <a:xfrm>
            <a:off x="5403209" y="428628"/>
            <a:ext cx="3812261"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7</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B.num :=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
        <p:nvSpPr>
          <p:cNvPr id="70" name="矩形 69"/>
          <p:cNvSpPr/>
          <p:nvPr/>
        </p:nvSpPr>
        <p:spPr>
          <a:xfrm>
            <a:off x="5242908" y="1928802"/>
            <a:ext cx="3972562"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10</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C.num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
        <p:nvSpPr>
          <p:cNvPr id="71" name="矩形 70"/>
          <p:cNvSpPr/>
          <p:nvPr/>
        </p:nvSpPr>
        <p:spPr>
          <a:xfrm>
            <a:off x="4500562" y="1500174"/>
            <a:ext cx="4714908"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9</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C.in_num</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72" name="矩形 71"/>
          <p:cNvSpPr/>
          <p:nvPr/>
        </p:nvSpPr>
        <p:spPr>
          <a:xfrm>
            <a:off x="2623032" y="4429132"/>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a:t>
            </a:r>
            <a:endParaRPr lang="zh-CN" altLang="en-US" dirty="0"/>
          </a:p>
        </p:txBody>
      </p:sp>
      <p:sp>
        <p:nvSpPr>
          <p:cNvPr id="73" name="矩形 72"/>
          <p:cNvSpPr/>
          <p:nvPr/>
        </p:nvSpPr>
        <p:spPr>
          <a:xfrm>
            <a:off x="5766304" y="4357694"/>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2</a:t>
            </a:r>
            <a:endParaRPr lang="zh-CN" altLang="en-US" dirty="0"/>
          </a:p>
        </p:txBody>
      </p:sp>
      <p:sp>
        <p:nvSpPr>
          <p:cNvPr id="74" name="矩形 73"/>
          <p:cNvSpPr/>
          <p:nvPr/>
        </p:nvSpPr>
        <p:spPr>
          <a:xfrm>
            <a:off x="8709266" y="4214818"/>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3</a:t>
            </a:r>
            <a:endParaRPr lang="zh-CN" altLang="en-US" dirty="0"/>
          </a:p>
        </p:txBody>
      </p:sp>
      <p:sp>
        <p:nvSpPr>
          <p:cNvPr id="51" name="矩形 50"/>
          <p:cNvSpPr/>
          <p:nvPr/>
        </p:nvSpPr>
        <p:spPr>
          <a:xfrm>
            <a:off x="1908652" y="5396227"/>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4</a:t>
            </a:r>
            <a:endParaRPr lang="zh-CN" altLang="en-US" dirty="0"/>
          </a:p>
        </p:txBody>
      </p:sp>
      <p:cxnSp>
        <p:nvCxnSpPr>
          <p:cNvPr id="52" name="直接连接符 51"/>
          <p:cNvCxnSpPr>
            <a:stCxn id="2" idx="2"/>
            <a:endCxn id="72" idx="0"/>
          </p:cNvCxnSpPr>
          <p:nvPr/>
        </p:nvCxnSpPr>
        <p:spPr bwMode="auto">
          <a:xfrm flipH="1">
            <a:off x="2814751" y="3786190"/>
            <a:ext cx="1257183" cy="64294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78" name="矩形 77"/>
          <p:cNvSpPr/>
          <p:nvPr/>
        </p:nvSpPr>
        <p:spPr>
          <a:xfrm>
            <a:off x="551330" y="6253483"/>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5</a:t>
            </a:r>
            <a:endParaRPr lang="zh-CN" altLang="en-US" dirty="0"/>
          </a:p>
        </p:txBody>
      </p:sp>
      <p:cxnSp>
        <p:nvCxnSpPr>
          <p:cNvPr id="79" name="直接连接符 78"/>
          <p:cNvCxnSpPr>
            <a:endCxn id="51" idx="0"/>
          </p:cNvCxnSpPr>
          <p:nvPr/>
        </p:nvCxnSpPr>
        <p:spPr bwMode="auto">
          <a:xfrm>
            <a:off x="857224" y="4857760"/>
            <a:ext cx="1243147" cy="538467"/>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82" name="直接连接符 81"/>
          <p:cNvCxnSpPr>
            <a:stCxn id="9" idx="2"/>
            <a:endCxn id="78" idx="0"/>
          </p:cNvCxnSpPr>
          <p:nvPr/>
        </p:nvCxnSpPr>
        <p:spPr bwMode="auto">
          <a:xfrm>
            <a:off x="250001" y="5857892"/>
            <a:ext cx="493048" cy="395591"/>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83" name="直接连接符 82"/>
          <p:cNvCxnSpPr>
            <a:stCxn id="2" idx="2"/>
            <a:endCxn id="73" idx="0"/>
          </p:cNvCxnSpPr>
          <p:nvPr/>
        </p:nvCxnSpPr>
        <p:spPr bwMode="auto">
          <a:xfrm>
            <a:off x="4071934" y="3786190"/>
            <a:ext cx="1886089" cy="571504"/>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86" name="矩形 85"/>
          <p:cNvSpPr/>
          <p:nvPr/>
        </p:nvSpPr>
        <p:spPr>
          <a:xfrm>
            <a:off x="2480156" y="5429264"/>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6</a:t>
            </a:r>
            <a:endParaRPr lang="zh-CN" altLang="en-US" dirty="0"/>
          </a:p>
        </p:txBody>
      </p:sp>
      <p:cxnSp>
        <p:nvCxnSpPr>
          <p:cNvPr id="87" name="直接连接符 86"/>
          <p:cNvCxnSpPr>
            <a:stCxn id="16" idx="2"/>
            <a:endCxn id="86" idx="0"/>
          </p:cNvCxnSpPr>
          <p:nvPr/>
        </p:nvCxnSpPr>
        <p:spPr bwMode="auto">
          <a:xfrm flipH="1">
            <a:off x="2671875" y="4962235"/>
            <a:ext cx="1435778" cy="4670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91" name="矩形 90"/>
          <p:cNvSpPr/>
          <p:nvPr/>
        </p:nvSpPr>
        <p:spPr>
          <a:xfrm>
            <a:off x="5000628" y="5357826"/>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7</a:t>
            </a:r>
            <a:endParaRPr lang="zh-CN" altLang="en-US" dirty="0"/>
          </a:p>
        </p:txBody>
      </p:sp>
      <p:cxnSp>
        <p:nvCxnSpPr>
          <p:cNvPr id="92" name="直接连接符 91"/>
          <p:cNvCxnSpPr>
            <a:stCxn id="16" idx="2"/>
            <a:endCxn id="91" idx="0"/>
          </p:cNvCxnSpPr>
          <p:nvPr/>
        </p:nvCxnSpPr>
        <p:spPr bwMode="auto">
          <a:xfrm rot="16200000" flipH="1">
            <a:off x="4477853" y="4592035"/>
            <a:ext cx="395591" cy="1135990"/>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02" name="矩形 101"/>
          <p:cNvSpPr/>
          <p:nvPr/>
        </p:nvSpPr>
        <p:spPr>
          <a:xfrm>
            <a:off x="3228714" y="6253484"/>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8</a:t>
            </a:r>
            <a:endParaRPr lang="zh-CN" altLang="en-US" dirty="0"/>
          </a:p>
        </p:txBody>
      </p:sp>
      <p:cxnSp>
        <p:nvCxnSpPr>
          <p:cNvPr id="103" name="直接连接符 102"/>
          <p:cNvCxnSpPr>
            <a:stCxn id="18" idx="2"/>
            <a:endCxn id="102" idx="0"/>
          </p:cNvCxnSpPr>
          <p:nvPr/>
        </p:nvCxnSpPr>
        <p:spPr bwMode="auto">
          <a:xfrm rot="16200000" flipH="1">
            <a:off x="3145407" y="5927162"/>
            <a:ext cx="324154" cy="32848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117" name="直接连接符 116"/>
          <p:cNvCxnSpPr>
            <a:stCxn id="2" idx="2"/>
            <a:endCxn id="74" idx="0"/>
          </p:cNvCxnSpPr>
          <p:nvPr/>
        </p:nvCxnSpPr>
        <p:spPr bwMode="auto">
          <a:xfrm>
            <a:off x="4071934" y="3786190"/>
            <a:ext cx="4829051" cy="428628"/>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25" name="矩形 124"/>
          <p:cNvSpPr/>
          <p:nvPr/>
        </p:nvSpPr>
        <p:spPr>
          <a:xfrm>
            <a:off x="6371986" y="6215082"/>
            <a:ext cx="700344"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11</a:t>
            </a:r>
            <a:endParaRPr lang="zh-CN" altLang="en-US" dirty="0"/>
          </a:p>
        </p:txBody>
      </p:sp>
      <p:cxnSp>
        <p:nvCxnSpPr>
          <p:cNvPr id="126" name="直接连接符 125"/>
          <p:cNvCxnSpPr>
            <a:stCxn id="25" idx="2"/>
            <a:endCxn id="125" idx="0"/>
          </p:cNvCxnSpPr>
          <p:nvPr/>
        </p:nvCxnSpPr>
        <p:spPr bwMode="auto">
          <a:xfrm rot="16200000" flipH="1">
            <a:off x="6324399" y="5817322"/>
            <a:ext cx="324153" cy="47136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0" name="矩形 129"/>
          <p:cNvSpPr/>
          <p:nvPr/>
        </p:nvSpPr>
        <p:spPr>
          <a:xfrm>
            <a:off x="5572132" y="5357826"/>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9</a:t>
            </a:r>
            <a:endParaRPr lang="zh-CN" altLang="en-US" dirty="0"/>
          </a:p>
        </p:txBody>
      </p:sp>
      <p:cxnSp>
        <p:nvCxnSpPr>
          <p:cNvPr id="131" name="直接连接符 130"/>
          <p:cNvCxnSpPr>
            <a:stCxn id="23" idx="2"/>
            <a:endCxn id="130" idx="0"/>
          </p:cNvCxnSpPr>
          <p:nvPr/>
        </p:nvCxnSpPr>
        <p:spPr bwMode="auto">
          <a:xfrm rot="5400000">
            <a:off x="5979392" y="4622078"/>
            <a:ext cx="571504" cy="89999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4" name="矩形 133"/>
          <p:cNvSpPr/>
          <p:nvPr/>
        </p:nvSpPr>
        <p:spPr>
          <a:xfrm>
            <a:off x="8501090" y="5357826"/>
            <a:ext cx="600204"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10</a:t>
            </a:r>
            <a:endParaRPr lang="zh-CN" altLang="en-US" dirty="0"/>
          </a:p>
        </p:txBody>
      </p:sp>
      <p:cxnSp>
        <p:nvCxnSpPr>
          <p:cNvPr id="135" name="直接连接符 134"/>
          <p:cNvCxnSpPr>
            <a:stCxn id="23" idx="2"/>
            <a:endCxn id="134" idx="0"/>
          </p:cNvCxnSpPr>
          <p:nvPr/>
        </p:nvCxnSpPr>
        <p:spPr bwMode="auto">
          <a:xfrm rot="16200000" flipH="1">
            <a:off x="7472414" y="4029048"/>
            <a:ext cx="571504" cy="208605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76" name="矩形 75"/>
          <p:cNvSpPr/>
          <p:nvPr/>
        </p:nvSpPr>
        <p:spPr>
          <a:xfrm>
            <a:off x="4904855" y="961859"/>
            <a:ext cx="4347665" cy="461665"/>
          </a:xfrm>
          <a:prstGeom prst="rect">
            <a:avLst/>
          </a:prstGeom>
        </p:spPr>
        <p:txBody>
          <a:bodyPr wrap="none">
            <a:spAutoFit/>
          </a:bodyPr>
          <a:lstStyle/>
          <a:p>
            <a:pPr algn="l">
              <a:buClrTx/>
            </a:pP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8</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B.in_</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-1</a:t>
            </a:r>
            <a:r>
              <a:rPr lang="en-US" altLang="zh-CN" i="0" dirty="0">
                <a:solidFill>
                  <a:srgbClr val="333399"/>
                </a:solidFill>
                <a:cs typeface="Times New Roman" pitchFamily="18" charset="0"/>
                <a:sym typeface="Symbol" pitchFamily="18" charset="2"/>
              </a:rPr>
              <a:t> }</a:t>
            </a:r>
            <a:endParaRPr lang="en-US" altLang="zh-CN" dirty="0">
              <a:solidFill>
                <a:srgbClr val="333399"/>
              </a:solidFill>
              <a:cs typeface="Times New Roman" pitchFamily="18" charset="0"/>
              <a:sym typeface="Symbol" pitchFamily="18" charset="2"/>
            </a:endParaRPr>
          </a:p>
        </p:txBody>
      </p:sp>
      <p:sp>
        <p:nvSpPr>
          <p:cNvPr id="77" name="矩形 76"/>
          <p:cNvSpPr/>
          <p:nvPr/>
        </p:nvSpPr>
        <p:spPr>
          <a:xfrm>
            <a:off x="4699029" y="2390467"/>
            <a:ext cx="4481483"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11</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C.num := C.in_num-1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75" name="Text Box 11"/>
          <p:cNvSpPr txBox="1">
            <a:spLocks noChangeArrowheads="1"/>
          </p:cNvSpPr>
          <p:nvPr/>
        </p:nvSpPr>
        <p:spPr bwMode="auto">
          <a:xfrm>
            <a:off x="1928794" y="1571612"/>
            <a:ext cx="4857784" cy="138499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algn="l">
              <a:buClrTx/>
            </a:pPr>
            <a:r>
              <a:rPr lang="zh-CN" altLang="en-US" sz="2800" b="1" i="0" dirty="0">
                <a:solidFill>
                  <a:srgbClr val="333399"/>
                </a:solidFill>
                <a:cs typeface="Times New Roman" pitchFamily="18" charset="0"/>
                <a:sym typeface="Symbol" pitchFamily="18" charset="2"/>
              </a:rPr>
              <a:t>进行深度优先后序遍历，在访问到</a:t>
            </a:r>
            <a:r>
              <a:rPr kumimoji="0" lang="zh-CN" altLang="en-US" sz="2800" b="1" i="0" dirty="0">
                <a:sym typeface="Symbol" pitchFamily="18" charset="2"/>
              </a:rPr>
              <a:t>代表语义动作的符号</a:t>
            </a:r>
            <a:r>
              <a:rPr lang="zh-CN" altLang="en-US" sz="2800" b="1" i="0" dirty="0">
                <a:solidFill>
                  <a:srgbClr val="333399"/>
                </a:solidFill>
                <a:cs typeface="Times New Roman" pitchFamily="18" charset="0"/>
                <a:sym typeface="Symbol" pitchFamily="18" charset="2"/>
              </a:rPr>
              <a:t>时，立即执行</a:t>
            </a:r>
            <a:r>
              <a:rPr kumimoji="0" lang="zh-CN" altLang="en-US" sz="2800" b="1" i="0" dirty="0">
                <a:sym typeface="Symbol" pitchFamily="18" charset="2"/>
              </a:rPr>
              <a:t>其代表的语义动作；</a:t>
            </a:r>
            <a:endParaRPr kumimoji="0" lang="en-US" altLang="zh-CN" sz="2800" b="1" i="0" dirty="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8992" y="3324525"/>
            <a:ext cx="1285884" cy="461665"/>
          </a:xfrm>
          <a:prstGeom prst="rect">
            <a:avLst/>
          </a:prstGeom>
          <a:noFill/>
        </p:spPr>
        <p:txBody>
          <a:bodyPr wrap="square" rtlCol="0">
            <a:spAutoFit/>
          </a:bodyPr>
          <a:lstStyle/>
          <a:p>
            <a:r>
              <a:rPr lang="en-US" altLang="zh-CN" dirty="0"/>
              <a:t>S</a:t>
            </a:r>
            <a:endParaRPr lang="zh-CN" altLang="en-US" dirty="0"/>
          </a:p>
        </p:txBody>
      </p:sp>
      <p:cxnSp>
        <p:nvCxnSpPr>
          <p:cNvPr id="4" name="直接连接符 3"/>
          <p:cNvCxnSpPr>
            <a:stCxn id="2" idx="2"/>
            <a:endCxn id="6" idx="0"/>
          </p:cNvCxnSpPr>
          <p:nvPr/>
        </p:nvCxnSpPr>
        <p:spPr bwMode="auto">
          <a:xfrm rot="5400000">
            <a:off x="2106049" y="2501647"/>
            <a:ext cx="681343" cy="32504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6" name="TextBox 5"/>
          <p:cNvSpPr txBox="1"/>
          <p:nvPr/>
        </p:nvSpPr>
        <p:spPr>
          <a:xfrm>
            <a:off x="357158" y="4467533"/>
            <a:ext cx="928694" cy="461665"/>
          </a:xfrm>
          <a:prstGeom prst="rect">
            <a:avLst/>
          </a:prstGeom>
          <a:noFill/>
        </p:spPr>
        <p:txBody>
          <a:bodyPr wrap="square" rtlCol="0">
            <a:spAutoFit/>
          </a:bodyPr>
          <a:lstStyle/>
          <a:p>
            <a:r>
              <a:rPr lang="en-US" altLang="zh-CN" dirty="0"/>
              <a:t>A</a:t>
            </a:r>
            <a:endParaRPr lang="zh-CN" altLang="en-US" dirty="0"/>
          </a:p>
        </p:txBody>
      </p:sp>
      <p:cxnSp>
        <p:nvCxnSpPr>
          <p:cNvPr id="7" name="直接连接符 6"/>
          <p:cNvCxnSpPr/>
          <p:nvPr/>
        </p:nvCxnSpPr>
        <p:spPr bwMode="auto">
          <a:xfrm rot="5400000">
            <a:off x="214282" y="4896161"/>
            <a:ext cx="500066" cy="50006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9" name="TextBox 8"/>
          <p:cNvSpPr txBox="1"/>
          <p:nvPr/>
        </p:nvSpPr>
        <p:spPr>
          <a:xfrm>
            <a:off x="-214346" y="5396227"/>
            <a:ext cx="928694" cy="461665"/>
          </a:xfrm>
          <a:prstGeom prst="rect">
            <a:avLst/>
          </a:prstGeom>
          <a:noFill/>
        </p:spPr>
        <p:txBody>
          <a:bodyPr wrap="square" rtlCol="0">
            <a:spAutoFit/>
          </a:bodyPr>
          <a:lstStyle/>
          <a:p>
            <a:r>
              <a:rPr lang="en-US" altLang="zh-CN" dirty="0"/>
              <a:t>A</a:t>
            </a:r>
            <a:endParaRPr lang="zh-CN" altLang="en-US" dirty="0"/>
          </a:p>
        </p:txBody>
      </p:sp>
      <p:cxnSp>
        <p:nvCxnSpPr>
          <p:cNvPr id="10" name="直接连接符 9"/>
          <p:cNvCxnSpPr/>
          <p:nvPr/>
        </p:nvCxnSpPr>
        <p:spPr bwMode="auto">
          <a:xfrm>
            <a:off x="857224" y="4929198"/>
            <a:ext cx="571504" cy="53310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2" name="TextBox 11"/>
          <p:cNvSpPr txBox="1"/>
          <p:nvPr/>
        </p:nvSpPr>
        <p:spPr>
          <a:xfrm>
            <a:off x="1285852" y="5429264"/>
            <a:ext cx="500066" cy="461665"/>
          </a:xfrm>
          <a:prstGeom prst="rect">
            <a:avLst/>
          </a:prstGeom>
          <a:noFill/>
        </p:spPr>
        <p:txBody>
          <a:bodyPr wrap="square" rtlCol="0">
            <a:spAutoFit/>
          </a:bodyPr>
          <a:lstStyle/>
          <a:p>
            <a:r>
              <a:rPr lang="en-US" altLang="zh-CN" dirty="0"/>
              <a:t>a</a:t>
            </a:r>
            <a:endParaRPr lang="zh-CN" altLang="en-US" dirty="0"/>
          </a:p>
        </p:txBody>
      </p:sp>
      <p:sp>
        <p:nvSpPr>
          <p:cNvPr id="13" name="TextBox 12"/>
          <p:cNvSpPr txBox="1"/>
          <p:nvPr/>
        </p:nvSpPr>
        <p:spPr>
          <a:xfrm>
            <a:off x="-71470" y="6253483"/>
            <a:ext cx="357190" cy="461665"/>
          </a:xfrm>
          <a:prstGeom prst="rect">
            <a:avLst/>
          </a:prstGeom>
          <a:noFill/>
        </p:spPr>
        <p:txBody>
          <a:bodyPr wrap="square" rtlCol="0">
            <a:spAutoFit/>
          </a:bodyPr>
          <a:lstStyle/>
          <a:p>
            <a:r>
              <a:rPr lang="en-US" altLang="zh-CN" dirty="0"/>
              <a:t>a</a:t>
            </a:r>
            <a:endParaRPr lang="zh-CN" altLang="en-US" dirty="0"/>
          </a:p>
        </p:txBody>
      </p:sp>
      <p:cxnSp>
        <p:nvCxnSpPr>
          <p:cNvPr id="14" name="直接连接符 13"/>
          <p:cNvCxnSpPr>
            <a:stCxn id="9" idx="2"/>
            <a:endCxn id="13" idx="0"/>
          </p:cNvCxnSpPr>
          <p:nvPr/>
        </p:nvCxnSpPr>
        <p:spPr bwMode="auto">
          <a:xfrm rot="5400000">
            <a:off x="-19232" y="5984249"/>
            <a:ext cx="395591" cy="14287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6" name="TextBox 15"/>
          <p:cNvSpPr txBox="1"/>
          <p:nvPr/>
        </p:nvSpPr>
        <p:spPr>
          <a:xfrm>
            <a:off x="3643306" y="4500570"/>
            <a:ext cx="928694" cy="461665"/>
          </a:xfrm>
          <a:prstGeom prst="rect">
            <a:avLst/>
          </a:prstGeom>
          <a:noFill/>
        </p:spPr>
        <p:txBody>
          <a:bodyPr wrap="square" rtlCol="0">
            <a:spAutoFit/>
          </a:bodyPr>
          <a:lstStyle/>
          <a:p>
            <a:r>
              <a:rPr lang="en-US" altLang="zh-CN" dirty="0"/>
              <a:t>B</a:t>
            </a:r>
            <a:endParaRPr lang="zh-CN" altLang="en-US" dirty="0"/>
          </a:p>
        </p:txBody>
      </p:sp>
      <p:cxnSp>
        <p:nvCxnSpPr>
          <p:cNvPr id="17" name="直接连接符 16"/>
          <p:cNvCxnSpPr>
            <a:stCxn id="16" idx="2"/>
            <a:endCxn id="18" idx="0"/>
          </p:cNvCxnSpPr>
          <p:nvPr/>
        </p:nvCxnSpPr>
        <p:spPr bwMode="auto">
          <a:xfrm rot="5400000">
            <a:off x="3372732" y="4732744"/>
            <a:ext cx="505430" cy="96441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8" name="TextBox 17"/>
          <p:cNvSpPr txBox="1"/>
          <p:nvPr/>
        </p:nvSpPr>
        <p:spPr>
          <a:xfrm>
            <a:off x="2928926" y="5467665"/>
            <a:ext cx="428628" cy="461665"/>
          </a:xfrm>
          <a:prstGeom prst="rect">
            <a:avLst/>
          </a:prstGeom>
          <a:noFill/>
        </p:spPr>
        <p:txBody>
          <a:bodyPr wrap="square" rtlCol="0">
            <a:spAutoFit/>
          </a:bodyPr>
          <a:lstStyle/>
          <a:p>
            <a:r>
              <a:rPr lang="en-US" altLang="zh-CN" dirty="0"/>
              <a:t>B</a:t>
            </a:r>
            <a:endParaRPr lang="zh-CN" altLang="en-US" dirty="0"/>
          </a:p>
        </p:txBody>
      </p:sp>
      <p:cxnSp>
        <p:nvCxnSpPr>
          <p:cNvPr id="19" name="直接连接符 18"/>
          <p:cNvCxnSpPr>
            <a:stCxn id="16" idx="2"/>
            <a:endCxn id="20" idx="0"/>
          </p:cNvCxnSpPr>
          <p:nvPr/>
        </p:nvCxnSpPr>
        <p:spPr bwMode="auto">
          <a:xfrm rot="16200000" flipH="1">
            <a:off x="4284907" y="4784980"/>
            <a:ext cx="395591" cy="75009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0" name="TextBox 19"/>
          <p:cNvSpPr txBox="1"/>
          <p:nvPr/>
        </p:nvSpPr>
        <p:spPr>
          <a:xfrm>
            <a:off x="4714876" y="5357826"/>
            <a:ext cx="285752" cy="461665"/>
          </a:xfrm>
          <a:prstGeom prst="rect">
            <a:avLst/>
          </a:prstGeom>
          <a:noFill/>
        </p:spPr>
        <p:txBody>
          <a:bodyPr wrap="square" rtlCol="0">
            <a:spAutoFit/>
          </a:bodyPr>
          <a:lstStyle/>
          <a:p>
            <a:r>
              <a:rPr lang="en-US" altLang="zh-CN" dirty="0"/>
              <a:t>b</a:t>
            </a:r>
            <a:endParaRPr lang="zh-CN" altLang="en-US" dirty="0"/>
          </a:p>
        </p:txBody>
      </p:sp>
      <p:sp>
        <p:nvSpPr>
          <p:cNvPr id="21" name="TextBox 20"/>
          <p:cNvSpPr txBox="1"/>
          <p:nvPr/>
        </p:nvSpPr>
        <p:spPr>
          <a:xfrm>
            <a:off x="2714612" y="6253483"/>
            <a:ext cx="214314" cy="461665"/>
          </a:xfrm>
          <a:prstGeom prst="rect">
            <a:avLst/>
          </a:prstGeom>
          <a:noFill/>
        </p:spPr>
        <p:txBody>
          <a:bodyPr wrap="square" rtlCol="0">
            <a:spAutoFit/>
          </a:bodyPr>
          <a:lstStyle/>
          <a:p>
            <a:r>
              <a:rPr lang="en-US" altLang="zh-CN" dirty="0"/>
              <a:t>b</a:t>
            </a:r>
            <a:endParaRPr lang="zh-CN" altLang="en-US" dirty="0"/>
          </a:p>
        </p:txBody>
      </p:sp>
      <p:cxnSp>
        <p:nvCxnSpPr>
          <p:cNvPr id="22" name="直接连接符 21"/>
          <p:cNvCxnSpPr>
            <a:stCxn id="18" idx="2"/>
            <a:endCxn id="21" idx="0"/>
          </p:cNvCxnSpPr>
          <p:nvPr/>
        </p:nvCxnSpPr>
        <p:spPr bwMode="auto">
          <a:xfrm rot="5400000">
            <a:off x="2820429" y="5930671"/>
            <a:ext cx="324153" cy="321471"/>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3" name="TextBox 22"/>
          <p:cNvSpPr txBox="1"/>
          <p:nvPr/>
        </p:nvSpPr>
        <p:spPr>
          <a:xfrm>
            <a:off x="6500826" y="4324657"/>
            <a:ext cx="428628" cy="461665"/>
          </a:xfrm>
          <a:prstGeom prst="rect">
            <a:avLst/>
          </a:prstGeom>
          <a:noFill/>
        </p:spPr>
        <p:txBody>
          <a:bodyPr wrap="square" rtlCol="0">
            <a:spAutoFit/>
          </a:bodyPr>
          <a:lstStyle/>
          <a:p>
            <a:r>
              <a:rPr lang="en-US" altLang="zh-CN" dirty="0"/>
              <a:t>C</a:t>
            </a:r>
            <a:endParaRPr lang="zh-CN" altLang="en-US" dirty="0"/>
          </a:p>
        </p:txBody>
      </p:sp>
      <p:cxnSp>
        <p:nvCxnSpPr>
          <p:cNvPr id="24" name="直接连接符 23"/>
          <p:cNvCxnSpPr>
            <a:stCxn id="23" idx="2"/>
            <a:endCxn id="25" idx="0"/>
          </p:cNvCxnSpPr>
          <p:nvPr/>
        </p:nvCxnSpPr>
        <p:spPr bwMode="auto">
          <a:xfrm rot="5400000">
            <a:off x="6161496" y="4875620"/>
            <a:ext cx="642942" cy="46434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5" name="TextBox 24"/>
          <p:cNvSpPr txBox="1"/>
          <p:nvPr/>
        </p:nvSpPr>
        <p:spPr>
          <a:xfrm>
            <a:off x="6072198" y="5429264"/>
            <a:ext cx="357190" cy="461665"/>
          </a:xfrm>
          <a:prstGeom prst="rect">
            <a:avLst/>
          </a:prstGeom>
          <a:noFill/>
        </p:spPr>
        <p:txBody>
          <a:bodyPr wrap="square" rtlCol="0">
            <a:spAutoFit/>
          </a:bodyPr>
          <a:lstStyle/>
          <a:p>
            <a:r>
              <a:rPr lang="en-US" altLang="zh-CN" dirty="0"/>
              <a:t>C</a:t>
            </a:r>
            <a:endParaRPr lang="zh-CN" altLang="en-US" dirty="0"/>
          </a:p>
        </p:txBody>
      </p:sp>
      <p:cxnSp>
        <p:nvCxnSpPr>
          <p:cNvPr id="26" name="直接连接符 25"/>
          <p:cNvCxnSpPr>
            <a:stCxn id="23" idx="2"/>
            <a:endCxn id="27" idx="0"/>
          </p:cNvCxnSpPr>
          <p:nvPr/>
        </p:nvCxnSpPr>
        <p:spPr bwMode="auto">
          <a:xfrm rot="16200000" flipH="1">
            <a:off x="7213865" y="4287596"/>
            <a:ext cx="609905" cy="160735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7" name="TextBox 26"/>
          <p:cNvSpPr txBox="1"/>
          <p:nvPr/>
        </p:nvSpPr>
        <p:spPr>
          <a:xfrm>
            <a:off x="8143900" y="5396227"/>
            <a:ext cx="357190" cy="461665"/>
          </a:xfrm>
          <a:prstGeom prst="rect">
            <a:avLst/>
          </a:prstGeom>
          <a:noFill/>
        </p:spPr>
        <p:txBody>
          <a:bodyPr wrap="square" rtlCol="0">
            <a:spAutoFit/>
          </a:bodyPr>
          <a:lstStyle/>
          <a:p>
            <a:r>
              <a:rPr lang="en-US" altLang="zh-CN" dirty="0"/>
              <a:t>c</a:t>
            </a:r>
            <a:endParaRPr lang="zh-CN" altLang="en-US" dirty="0"/>
          </a:p>
        </p:txBody>
      </p:sp>
      <p:sp>
        <p:nvSpPr>
          <p:cNvPr id="28" name="TextBox 27"/>
          <p:cNvSpPr txBox="1"/>
          <p:nvPr/>
        </p:nvSpPr>
        <p:spPr>
          <a:xfrm>
            <a:off x="5929322" y="6215082"/>
            <a:ext cx="285752" cy="461665"/>
          </a:xfrm>
          <a:prstGeom prst="rect">
            <a:avLst/>
          </a:prstGeom>
          <a:noFill/>
        </p:spPr>
        <p:txBody>
          <a:bodyPr wrap="square" rtlCol="0">
            <a:spAutoFit/>
          </a:bodyPr>
          <a:lstStyle/>
          <a:p>
            <a:r>
              <a:rPr lang="en-US" altLang="zh-CN" dirty="0"/>
              <a:t>c</a:t>
            </a:r>
            <a:endParaRPr lang="zh-CN" altLang="en-US" dirty="0"/>
          </a:p>
        </p:txBody>
      </p:sp>
      <p:cxnSp>
        <p:nvCxnSpPr>
          <p:cNvPr id="29" name="直接连接符 28"/>
          <p:cNvCxnSpPr>
            <a:stCxn id="25" idx="2"/>
            <a:endCxn id="28" idx="0"/>
          </p:cNvCxnSpPr>
          <p:nvPr/>
        </p:nvCxnSpPr>
        <p:spPr bwMode="auto">
          <a:xfrm rot="5400000">
            <a:off x="5999420" y="5963708"/>
            <a:ext cx="324153" cy="178595"/>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30" name="直接连接符 29"/>
          <p:cNvCxnSpPr>
            <a:stCxn id="2" idx="2"/>
            <a:endCxn id="16" idx="0"/>
          </p:cNvCxnSpPr>
          <p:nvPr/>
        </p:nvCxnSpPr>
        <p:spPr bwMode="auto">
          <a:xfrm rot="16200000" flipH="1">
            <a:off x="3732603" y="4125520"/>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32" name="直接连接符 31"/>
          <p:cNvCxnSpPr>
            <a:stCxn id="2" idx="2"/>
            <a:endCxn id="23" idx="0"/>
          </p:cNvCxnSpPr>
          <p:nvPr/>
        </p:nvCxnSpPr>
        <p:spPr bwMode="auto">
          <a:xfrm rot="16200000" flipH="1">
            <a:off x="5124304" y="2733820"/>
            <a:ext cx="538467" cy="264320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31" name="TextBox 30"/>
          <p:cNvSpPr txBox="1"/>
          <p:nvPr/>
        </p:nvSpPr>
        <p:spPr>
          <a:xfrm>
            <a:off x="714348" y="4467533"/>
            <a:ext cx="1143008" cy="461665"/>
          </a:xfrm>
          <a:prstGeom prst="rect">
            <a:avLst/>
          </a:prstGeom>
          <a:noFill/>
        </p:spPr>
        <p:txBody>
          <a:bodyPr wrap="square" rtlCol="0">
            <a:spAutoFit/>
          </a:bodyPr>
          <a:lstStyle/>
          <a:p>
            <a:r>
              <a:rPr lang="en-US" altLang="zh-CN" dirty="0"/>
              <a:t>.num</a:t>
            </a:r>
            <a:endParaRPr lang="zh-CN" altLang="en-US" dirty="0"/>
          </a:p>
        </p:txBody>
      </p:sp>
      <p:sp>
        <p:nvSpPr>
          <p:cNvPr id="33" name="TextBox 32"/>
          <p:cNvSpPr txBox="1"/>
          <p:nvPr/>
        </p:nvSpPr>
        <p:spPr>
          <a:xfrm>
            <a:off x="142844" y="5396227"/>
            <a:ext cx="1143008" cy="461665"/>
          </a:xfrm>
          <a:prstGeom prst="rect">
            <a:avLst/>
          </a:prstGeom>
          <a:noFill/>
        </p:spPr>
        <p:txBody>
          <a:bodyPr wrap="square" rtlCol="0">
            <a:spAutoFit/>
          </a:bodyPr>
          <a:lstStyle/>
          <a:p>
            <a:r>
              <a:rPr lang="en-US" altLang="zh-CN" dirty="0"/>
              <a:t>.num</a:t>
            </a:r>
            <a:endParaRPr lang="zh-CN" altLang="en-US" dirty="0"/>
          </a:p>
        </p:txBody>
      </p:sp>
      <p:sp>
        <p:nvSpPr>
          <p:cNvPr id="35" name="TextBox 34"/>
          <p:cNvSpPr txBox="1"/>
          <p:nvPr/>
        </p:nvSpPr>
        <p:spPr>
          <a:xfrm>
            <a:off x="3071802" y="5643578"/>
            <a:ext cx="1143008" cy="461665"/>
          </a:xfrm>
          <a:prstGeom prst="rect">
            <a:avLst/>
          </a:prstGeom>
          <a:noFill/>
        </p:spPr>
        <p:txBody>
          <a:bodyPr wrap="square" rtlCol="0">
            <a:spAutoFit/>
          </a:bodyPr>
          <a:lstStyle/>
          <a:p>
            <a:r>
              <a:rPr lang="en-US" altLang="zh-CN" dirty="0"/>
              <a:t>.num</a:t>
            </a:r>
            <a:endParaRPr lang="zh-CN" altLang="en-US" dirty="0"/>
          </a:p>
        </p:txBody>
      </p:sp>
      <p:sp>
        <p:nvSpPr>
          <p:cNvPr id="48" name="TextBox 47"/>
          <p:cNvSpPr txBox="1"/>
          <p:nvPr/>
        </p:nvSpPr>
        <p:spPr>
          <a:xfrm>
            <a:off x="3071802" y="5357826"/>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49" name="TextBox 48"/>
          <p:cNvSpPr txBox="1"/>
          <p:nvPr/>
        </p:nvSpPr>
        <p:spPr>
          <a:xfrm>
            <a:off x="4000496" y="4572008"/>
            <a:ext cx="1143008" cy="461665"/>
          </a:xfrm>
          <a:prstGeom prst="rect">
            <a:avLst/>
          </a:prstGeom>
          <a:noFill/>
        </p:spPr>
        <p:txBody>
          <a:bodyPr wrap="square" rtlCol="0">
            <a:spAutoFit/>
          </a:bodyPr>
          <a:lstStyle/>
          <a:p>
            <a:r>
              <a:rPr lang="en-US" altLang="zh-CN" dirty="0"/>
              <a:t>.num</a:t>
            </a:r>
            <a:endParaRPr lang="zh-CN" altLang="en-US" dirty="0"/>
          </a:p>
        </p:txBody>
      </p:sp>
      <p:sp>
        <p:nvSpPr>
          <p:cNvPr id="50" name="TextBox 49"/>
          <p:cNvSpPr txBox="1"/>
          <p:nvPr/>
        </p:nvSpPr>
        <p:spPr>
          <a:xfrm>
            <a:off x="3929058" y="4286256"/>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54" name="TextBox 53"/>
          <p:cNvSpPr txBox="1"/>
          <p:nvPr/>
        </p:nvSpPr>
        <p:spPr>
          <a:xfrm>
            <a:off x="6215074" y="5572140"/>
            <a:ext cx="1143008" cy="461665"/>
          </a:xfrm>
          <a:prstGeom prst="rect">
            <a:avLst/>
          </a:prstGeom>
          <a:noFill/>
        </p:spPr>
        <p:txBody>
          <a:bodyPr wrap="square" rtlCol="0">
            <a:spAutoFit/>
          </a:bodyPr>
          <a:lstStyle/>
          <a:p>
            <a:r>
              <a:rPr lang="en-US" altLang="zh-CN" dirty="0"/>
              <a:t>.num</a:t>
            </a:r>
            <a:endParaRPr lang="zh-CN" altLang="en-US" dirty="0"/>
          </a:p>
        </p:txBody>
      </p:sp>
      <p:sp>
        <p:nvSpPr>
          <p:cNvPr id="55" name="TextBox 54"/>
          <p:cNvSpPr txBox="1"/>
          <p:nvPr/>
        </p:nvSpPr>
        <p:spPr>
          <a:xfrm>
            <a:off x="6215074" y="5286388"/>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56" name="TextBox 55"/>
          <p:cNvSpPr txBox="1"/>
          <p:nvPr/>
        </p:nvSpPr>
        <p:spPr>
          <a:xfrm>
            <a:off x="6643702" y="4429132"/>
            <a:ext cx="1143008" cy="461665"/>
          </a:xfrm>
          <a:prstGeom prst="rect">
            <a:avLst/>
          </a:prstGeom>
          <a:noFill/>
        </p:spPr>
        <p:txBody>
          <a:bodyPr wrap="square" rtlCol="0">
            <a:spAutoFit/>
          </a:bodyPr>
          <a:lstStyle/>
          <a:p>
            <a:r>
              <a:rPr lang="en-US" altLang="zh-CN" dirty="0"/>
              <a:t>.num</a:t>
            </a:r>
            <a:endParaRPr lang="zh-CN" altLang="en-US" dirty="0"/>
          </a:p>
        </p:txBody>
      </p:sp>
      <p:sp>
        <p:nvSpPr>
          <p:cNvPr id="57" name="TextBox 56"/>
          <p:cNvSpPr txBox="1"/>
          <p:nvPr/>
        </p:nvSpPr>
        <p:spPr>
          <a:xfrm>
            <a:off x="6500826" y="4181781"/>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61" name="矩形 60"/>
          <p:cNvSpPr/>
          <p:nvPr/>
        </p:nvSpPr>
        <p:spPr>
          <a:xfrm>
            <a:off x="57273" y="0"/>
            <a:ext cx="4153316"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 .num  } </a:t>
            </a:r>
            <a:endParaRPr lang="zh-CN" altLang="en-US" dirty="0"/>
          </a:p>
        </p:txBody>
      </p:sp>
      <p:sp>
        <p:nvSpPr>
          <p:cNvPr id="62" name="矩形 61"/>
          <p:cNvSpPr/>
          <p:nvPr/>
        </p:nvSpPr>
        <p:spPr>
          <a:xfrm>
            <a:off x="189820" y="461665"/>
            <a:ext cx="4255909"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2</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pt-BR" altLang="zh-CN" dirty="0">
                <a:solidFill>
                  <a:srgbClr val="333399"/>
                </a:solidFill>
                <a:cs typeface="Times New Roman" pitchFamily="18" charset="0"/>
                <a:sym typeface="Symbol" pitchFamily="18" charset="2"/>
              </a:rPr>
              <a:t>C.in_num := A .num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63" name="矩形 62"/>
          <p:cNvSpPr/>
          <p:nvPr/>
        </p:nvSpPr>
        <p:spPr>
          <a:xfrm>
            <a:off x="57273" y="928670"/>
            <a:ext cx="4923143" cy="1200329"/>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3</a:t>
            </a:r>
            <a:r>
              <a:rPr lang="en-US" altLang="zh-CN" i="0" dirty="0">
                <a:solidFill>
                  <a:srgbClr val="333399"/>
                </a:solidFill>
                <a:cs typeface="Times New Roman" pitchFamily="18" charset="0"/>
                <a:sym typeface="Symbol" pitchFamily="18" charset="2"/>
              </a:rPr>
              <a:t>:=</a:t>
            </a:r>
            <a:r>
              <a:rPr kumimoji="0" lang="en-US" altLang="zh-CN" b="1"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if  (B.num=0 and (C.num=0))</a:t>
            </a:r>
          </a:p>
          <a:p>
            <a:pPr algn="l"/>
            <a:r>
              <a:rPr lang="en-US" altLang="zh-CN" dirty="0">
                <a:solidFill>
                  <a:srgbClr val="333399"/>
                </a:solidFill>
                <a:cs typeface="Times New Roman" pitchFamily="18" charset="0"/>
                <a:sym typeface="Symbol" pitchFamily="18" charset="2"/>
              </a:rPr>
              <a:t>           then  print(</a:t>
            </a:r>
            <a:r>
              <a:rPr lang="pt-BR" altLang="zh-CN" dirty="0">
                <a:solidFill>
                  <a:srgbClr val="333399"/>
                </a:solidFill>
                <a:cs typeface="Times New Roman" pitchFamily="18" charset="0"/>
                <a:sym typeface="Symbol" pitchFamily="18" charset="2"/>
              </a:rPr>
              <a:t>“Accepted!” </a:t>
            </a:r>
            <a:r>
              <a:rPr lang="en-US" altLang="zh-CN" dirty="0">
                <a:solidFill>
                  <a:srgbClr val="333399"/>
                </a:solidFill>
                <a:cs typeface="Times New Roman" pitchFamily="18" charset="0"/>
                <a:sym typeface="Symbol" pitchFamily="18" charset="2"/>
              </a:rPr>
              <a:t>) </a:t>
            </a:r>
          </a:p>
          <a:p>
            <a:pPr algn="l"/>
            <a:r>
              <a:rPr lang="en-US" altLang="zh-CN" dirty="0">
                <a:solidFill>
                  <a:srgbClr val="333399"/>
                </a:solidFill>
                <a:cs typeface="Times New Roman" pitchFamily="18" charset="0"/>
                <a:sym typeface="Symbol" pitchFamily="18" charset="2"/>
              </a:rPr>
              <a:t>           else  print(</a:t>
            </a:r>
            <a:r>
              <a:rPr lang="pt-BR" altLang="zh-CN" dirty="0">
                <a:solidFill>
                  <a:srgbClr val="333399"/>
                </a:solidFill>
                <a:cs typeface="Times New Roman" pitchFamily="18" charset="0"/>
                <a:sym typeface="Symbol" pitchFamily="18" charset="2"/>
              </a:rPr>
              <a:t>“Refused!” </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64" name="矩形 63"/>
          <p:cNvSpPr/>
          <p:nvPr/>
        </p:nvSpPr>
        <p:spPr>
          <a:xfrm>
            <a:off x="57273" y="2116407"/>
            <a:ext cx="4291175"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4</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A.num := A</a:t>
            </a:r>
            <a:r>
              <a:rPr lang="pt-BR" altLang="zh-CN" baseline="-25000" dirty="0">
                <a:solidFill>
                  <a:srgbClr val="333399"/>
                </a:solidFill>
                <a:cs typeface="Times New Roman" pitchFamily="18" charset="0"/>
                <a:sym typeface="Symbol" pitchFamily="18" charset="2"/>
              </a:rPr>
              <a:t>1</a:t>
            </a:r>
            <a:r>
              <a:rPr lang="pt-BR" altLang="zh-CN" dirty="0">
                <a:solidFill>
                  <a:srgbClr val="333399"/>
                </a:solidFill>
                <a:cs typeface="Times New Roman" pitchFamily="18" charset="0"/>
                <a:sym typeface="Symbol" pitchFamily="18" charset="2"/>
              </a:rPr>
              <a:t>.num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65" name="矩形 64"/>
          <p:cNvSpPr/>
          <p:nvPr/>
        </p:nvSpPr>
        <p:spPr>
          <a:xfrm>
            <a:off x="57273" y="2545035"/>
            <a:ext cx="2949654"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5</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pt-BR" altLang="zh-CN" dirty="0">
                <a:solidFill>
                  <a:srgbClr val="333399"/>
                </a:solidFill>
                <a:cs typeface="Times New Roman" pitchFamily="18" charset="0"/>
                <a:sym typeface="Symbol" pitchFamily="18" charset="2"/>
              </a:rPr>
              <a:t>A.num :=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68" name="矩形 67"/>
          <p:cNvSpPr/>
          <p:nvPr/>
        </p:nvSpPr>
        <p:spPr>
          <a:xfrm>
            <a:off x="4955971" y="0"/>
            <a:ext cx="4259499"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6</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69" name="矩形 68"/>
          <p:cNvSpPr/>
          <p:nvPr/>
        </p:nvSpPr>
        <p:spPr>
          <a:xfrm>
            <a:off x="5403209" y="428628"/>
            <a:ext cx="3812261"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7</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B.num :=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
        <p:nvSpPr>
          <p:cNvPr id="70" name="矩形 69"/>
          <p:cNvSpPr/>
          <p:nvPr/>
        </p:nvSpPr>
        <p:spPr>
          <a:xfrm>
            <a:off x="5242908" y="1928802"/>
            <a:ext cx="3972562"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10</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C.num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
        <p:nvSpPr>
          <p:cNvPr id="71" name="矩形 70"/>
          <p:cNvSpPr/>
          <p:nvPr/>
        </p:nvSpPr>
        <p:spPr>
          <a:xfrm>
            <a:off x="4500562" y="1500174"/>
            <a:ext cx="4714908"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9</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C.in_num</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72" name="矩形 71"/>
          <p:cNvSpPr/>
          <p:nvPr/>
        </p:nvSpPr>
        <p:spPr>
          <a:xfrm>
            <a:off x="2623032" y="4429132"/>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a:t>
            </a:r>
            <a:endParaRPr lang="zh-CN" altLang="en-US" dirty="0"/>
          </a:p>
        </p:txBody>
      </p:sp>
      <p:sp>
        <p:nvSpPr>
          <p:cNvPr id="73" name="矩形 72"/>
          <p:cNvSpPr/>
          <p:nvPr/>
        </p:nvSpPr>
        <p:spPr>
          <a:xfrm>
            <a:off x="5766304" y="4357694"/>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2</a:t>
            </a:r>
            <a:endParaRPr lang="zh-CN" altLang="en-US" dirty="0"/>
          </a:p>
        </p:txBody>
      </p:sp>
      <p:sp>
        <p:nvSpPr>
          <p:cNvPr id="74" name="矩形 73"/>
          <p:cNvSpPr/>
          <p:nvPr/>
        </p:nvSpPr>
        <p:spPr>
          <a:xfrm>
            <a:off x="8709266" y="4214818"/>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3</a:t>
            </a:r>
            <a:endParaRPr lang="zh-CN" altLang="en-US" dirty="0"/>
          </a:p>
        </p:txBody>
      </p:sp>
      <p:sp>
        <p:nvSpPr>
          <p:cNvPr id="51" name="矩形 50"/>
          <p:cNvSpPr/>
          <p:nvPr/>
        </p:nvSpPr>
        <p:spPr>
          <a:xfrm>
            <a:off x="1908652" y="5396227"/>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4</a:t>
            </a:r>
            <a:endParaRPr lang="zh-CN" altLang="en-US" dirty="0"/>
          </a:p>
        </p:txBody>
      </p:sp>
      <p:cxnSp>
        <p:nvCxnSpPr>
          <p:cNvPr id="52" name="直接连接符 51"/>
          <p:cNvCxnSpPr>
            <a:stCxn id="2" idx="2"/>
            <a:endCxn id="72" idx="0"/>
          </p:cNvCxnSpPr>
          <p:nvPr/>
        </p:nvCxnSpPr>
        <p:spPr bwMode="auto">
          <a:xfrm flipH="1">
            <a:off x="2814751" y="3786190"/>
            <a:ext cx="1257183" cy="64294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78" name="矩形 77"/>
          <p:cNvSpPr/>
          <p:nvPr/>
        </p:nvSpPr>
        <p:spPr>
          <a:xfrm>
            <a:off x="551330" y="6253483"/>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5</a:t>
            </a:r>
            <a:endParaRPr lang="zh-CN" altLang="en-US" dirty="0"/>
          </a:p>
        </p:txBody>
      </p:sp>
      <p:cxnSp>
        <p:nvCxnSpPr>
          <p:cNvPr id="79" name="直接连接符 78"/>
          <p:cNvCxnSpPr>
            <a:endCxn id="51" idx="0"/>
          </p:cNvCxnSpPr>
          <p:nvPr/>
        </p:nvCxnSpPr>
        <p:spPr bwMode="auto">
          <a:xfrm>
            <a:off x="857224" y="4857760"/>
            <a:ext cx="1243147" cy="538467"/>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82" name="直接连接符 81"/>
          <p:cNvCxnSpPr>
            <a:stCxn id="9" idx="2"/>
            <a:endCxn id="78" idx="0"/>
          </p:cNvCxnSpPr>
          <p:nvPr/>
        </p:nvCxnSpPr>
        <p:spPr bwMode="auto">
          <a:xfrm>
            <a:off x="250001" y="5857892"/>
            <a:ext cx="493048" cy="395591"/>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83" name="直接连接符 82"/>
          <p:cNvCxnSpPr>
            <a:stCxn id="2" idx="2"/>
            <a:endCxn id="73" idx="0"/>
          </p:cNvCxnSpPr>
          <p:nvPr/>
        </p:nvCxnSpPr>
        <p:spPr bwMode="auto">
          <a:xfrm>
            <a:off x="4071934" y="3786190"/>
            <a:ext cx="1886089" cy="571504"/>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86" name="矩形 85"/>
          <p:cNvSpPr/>
          <p:nvPr/>
        </p:nvSpPr>
        <p:spPr>
          <a:xfrm>
            <a:off x="2480156" y="5429264"/>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6</a:t>
            </a:r>
            <a:endParaRPr lang="zh-CN" altLang="en-US" dirty="0"/>
          </a:p>
        </p:txBody>
      </p:sp>
      <p:cxnSp>
        <p:nvCxnSpPr>
          <p:cNvPr id="87" name="直接连接符 86"/>
          <p:cNvCxnSpPr>
            <a:stCxn id="16" idx="2"/>
            <a:endCxn id="86" idx="0"/>
          </p:cNvCxnSpPr>
          <p:nvPr/>
        </p:nvCxnSpPr>
        <p:spPr bwMode="auto">
          <a:xfrm flipH="1">
            <a:off x="2671875" y="4962235"/>
            <a:ext cx="1435778" cy="4670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91" name="矩形 90"/>
          <p:cNvSpPr/>
          <p:nvPr/>
        </p:nvSpPr>
        <p:spPr>
          <a:xfrm>
            <a:off x="5000628" y="5357826"/>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7</a:t>
            </a:r>
            <a:endParaRPr lang="zh-CN" altLang="en-US" dirty="0"/>
          </a:p>
        </p:txBody>
      </p:sp>
      <p:cxnSp>
        <p:nvCxnSpPr>
          <p:cNvPr id="92" name="直接连接符 91"/>
          <p:cNvCxnSpPr>
            <a:stCxn id="16" idx="2"/>
            <a:endCxn id="91" idx="0"/>
          </p:cNvCxnSpPr>
          <p:nvPr/>
        </p:nvCxnSpPr>
        <p:spPr bwMode="auto">
          <a:xfrm rot="16200000" flipH="1">
            <a:off x="4477853" y="4592035"/>
            <a:ext cx="395591" cy="1135990"/>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02" name="矩形 101"/>
          <p:cNvSpPr/>
          <p:nvPr/>
        </p:nvSpPr>
        <p:spPr>
          <a:xfrm>
            <a:off x="3228714" y="6253484"/>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8</a:t>
            </a:r>
            <a:endParaRPr lang="zh-CN" altLang="en-US" dirty="0"/>
          </a:p>
        </p:txBody>
      </p:sp>
      <p:cxnSp>
        <p:nvCxnSpPr>
          <p:cNvPr id="103" name="直接连接符 102"/>
          <p:cNvCxnSpPr>
            <a:stCxn id="18" idx="2"/>
            <a:endCxn id="102" idx="0"/>
          </p:cNvCxnSpPr>
          <p:nvPr/>
        </p:nvCxnSpPr>
        <p:spPr bwMode="auto">
          <a:xfrm rot="16200000" flipH="1">
            <a:off x="3145407" y="5927162"/>
            <a:ext cx="324154" cy="32848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117" name="直接连接符 116"/>
          <p:cNvCxnSpPr>
            <a:stCxn id="2" idx="2"/>
            <a:endCxn id="74" idx="0"/>
          </p:cNvCxnSpPr>
          <p:nvPr/>
        </p:nvCxnSpPr>
        <p:spPr bwMode="auto">
          <a:xfrm>
            <a:off x="4071934" y="3786190"/>
            <a:ext cx="4829051" cy="428628"/>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25" name="矩形 124"/>
          <p:cNvSpPr/>
          <p:nvPr/>
        </p:nvSpPr>
        <p:spPr>
          <a:xfrm>
            <a:off x="6371986" y="6215082"/>
            <a:ext cx="700344"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11</a:t>
            </a:r>
            <a:endParaRPr lang="zh-CN" altLang="en-US" dirty="0"/>
          </a:p>
        </p:txBody>
      </p:sp>
      <p:cxnSp>
        <p:nvCxnSpPr>
          <p:cNvPr id="126" name="直接连接符 125"/>
          <p:cNvCxnSpPr>
            <a:stCxn id="25" idx="2"/>
            <a:endCxn id="125" idx="0"/>
          </p:cNvCxnSpPr>
          <p:nvPr/>
        </p:nvCxnSpPr>
        <p:spPr bwMode="auto">
          <a:xfrm rot="16200000" flipH="1">
            <a:off x="6324399" y="5817322"/>
            <a:ext cx="324153" cy="47136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0" name="矩形 129"/>
          <p:cNvSpPr/>
          <p:nvPr/>
        </p:nvSpPr>
        <p:spPr>
          <a:xfrm>
            <a:off x="5572132" y="5357826"/>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9</a:t>
            </a:r>
            <a:endParaRPr lang="zh-CN" altLang="en-US" dirty="0"/>
          </a:p>
        </p:txBody>
      </p:sp>
      <p:cxnSp>
        <p:nvCxnSpPr>
          <p:cNvPr id="131" name="直接连接符 130"/>
          <p:cNvCxnSpPr>
            <a:stCxn id="23" idx="2"/>
            <a:endCxn id="130" idx="0"/>
          </p:cNvCxnSpPr>
          <p:nvPr/>
        </p:nvCxnSpPr>
        <p:spPr bwMode="auto">
          <a:xfrm rot="5400000">
            <a:off x="5979392" y="4622078"/>
            <a:ext cx="571504" cy="89999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4" name="矩形 133"/>
          <p:cNvSpPr/>
          <p:nvPr/>
        </p:nvSpPr>
        <p:spPr>
          <a:xfrm>
            <a:off x="8501090" y="5357826"/>
            <a:ext cx="600204"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10</a:t>
            </a:r>
            <a:endParaRPr lang="zh-CN" altLang="en-US" dirty="0"/>
          </a:p>
        </p:txBody>
      </p:sp>
      <p:cxnSp>
        <p:nvCxnSpPr>
          <p:cNvPr id="135" name="直接连接符 134"/>
          <p:cNvCxnSpPr>
            <a:stCxn id="23" idx="2"/>
            <a:endCxn id="134" idx="0"/>
          </p:cNvCxnSpPr>
          <p:nvPr/>
        </p:nvCxnSpPr>
        <p:spPr bwMode="auto">
          <a:xfrm rot="16200000" flipH="1">
            <a:off x="7472414" y="4029048"/>
            <a:ext cx="571504" cy="208605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76" name="矩形 75"/>
          <p:cNvSpPr/>
          <p:nvPr/>
        </p:nvSpPr>
        <p:spPr>
          <a:xfrm>
            <a:off x="4904855" y="961859"/>
            <a:ext cx="4347665" cy="461665"/>
          </a:xfrm>
          <a:prstGeom prst="rect">
            <a:avLst/>
          </a:prstGeom>
        </p:spPr>
        <p:txBody>
          <a:bodyPr wrap="none">
            <a:spAutoFit/>
          </a:bodyPr>
          <a:lstStyle/>
          <a:p>
            <a:pPr algn="l">
              <a:buClrTx/>
            </a:pP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8</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B.in_</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-1</a:t>
            </a:r>
            <a:r>
              <a:rPr lang="en-US" altLang="zh-CN" i="0" dirty="0">
                <a:solidFill>
                  <a:srgbClr val="333399"/>
                </a:solidFill>
                <a:cs typeface="Times New Roman" pitchFamily="18" charset="0"/>
                <a:sym typeface="Symbol" pitchFamily="18" charset="2"/>
              </a:rPr>
              <a:t> }</a:t>
            </a:r>
            <a:endParaRPr lang="en-US" altLang="zh-CN" dirty="0">
              <a:solidFill>
                <a:srgbClr val="333399"/>
              </a:solidFill>
              <a:cs typeface="Times New Roman" pitchFamily="18" charset="0"/>
              <a:sym typeface="Symbol" pitchFamily="18" charset="2"/>
            </a:endParaRPr>
          </a:p>
        </p:txBody>
      </p:sp>
      <p:sp>
        <p:nvSpPr>
          <p:cNvPr id="77" name="矩形 76"/>
          <p:cNvSpPr/>
          <p:nvPr/>
        </p:nvSpPr>
        <p:spPr>
          <a:xfrm>
            <a:off x="4699029" y="2390467"/>
            <a:ext cx="4481483"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11</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C.num := C.in_num-1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80" name="矩形 79"/>
          <p:cNvSpPr/>
          <p:nvPr/>
        </p:nvSpPr>
        <p:spPr>
          <a:xfrm>
            <a:off x="1908652" y="1434359"/>
            <a:ext cx="4572000" cy="1200329"/>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buClrTx/>
            </a:pPr>
            <a:r>
              <a:rPr lang="zh-CN" altLang="en-US" b="1" i="0" dirty="0">
                <a:solidFill>
                  <a:srgbClr val="FF0000"/>
                </a:solidFill>
                <a:cs typeface="Times New Roman" pitchFamily="18" charset="0"/>
                <a:sym typeface="Symbol" pitchFamily="18" charset="2"/>
              </a:rPr>
              <a:t>注意每个</a:t>
            </a:r>
            <a:r>
              <a:rPr lang="en-US" altLang="zh-CN" dirty="0">
                <a:solidFill>
                  <a:srgbClr val="FF0000"/>
                </a:solidFill>
                <a:cs typeface="Times New Roman" pitchFamily="18" charset="0"/>
                <a:sym typeface="Symbol" pitchFamily="18" charset="2"/>
              </a:rPr>
              <a:t>f</a:t>
            </a:r>
            <a:r>
              <a:rPr lang="zh-CN" altLang="en-US" b="1" i="0" dirty="0">
                <a:solidFill>
                  <a:srgbClr val="FF0000"/>
                </a:solidFill>
                <a:cs typeface="Times New Roman" pitchFamily="18" charset="0"/>
                <a:sym typeface="Symbol" pitchFamily="18" charset="2"/>
              </a:rPr>
              <a:t>的作用域！！同时执行动作时要注意同名的非终结符是指的哪一个！</a:t>
            </a:r>
            <a:endParaRPr lang="en-US" altLang="zh-CN" b="1" i="0" dirty="0">
              <a:solidFill>
                <a:srgbClr val="FF0000"/>
              </a:solidFill>
              <a:cs typeface="Times New Roman" pitchFamily="18" charset="0"/>
              <a:sym typeface="Symbol" pitchFamily="18" charset="2"/>
            </a:endParaRPr>
          </a:p>
        </p:txBody>
      </p:sp>
      <p:sp>
        <p:nvSpPr>
          <p:cNvPr id="11" name="梯形 10"/>
          <p:cNvSpPr/>
          <p:nvPr/>
        </p:nvSpPr>
        <p:spPr>
          <a:xfrm>
            <a:off x="464315" y="3324525"/>
            <a:ext cx="8679685" cy="1604673"/>
          </a:xfrm>
          <a:prstGeom prst="trapezoid">
            <a:avLst/>
          </a:prstGeom>
          <a:solidFill>
            <a:schemeClr val="accent1">
              <a:alpha val="14000"/>
            </a:schemeClr>
          </a:solidFill>
          <a:ln>
            <a:gradFill>
              <a:gsLst>
                <a:gs pos="0">
                  <a:srgbClr val="000082"/>
                </a:gs>
                <a:gs pos="30000">
                  <a:srgbClr val="66008F"/>
                </a:gs>
                <a:gs pos="64999">
                  <a:srgbClr val="BA0066"/>
                </a:gs>
                <a:gs pos="89999">
                  <a:srgbClr val="FF0000"/>
                </a:gs>
                <a:gs pos="100000">
                  <a:srgbClr val="FF8200"/>
                </a:gs>
              </a:gsLst>
              <a:lin ang="5400000" scaled="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梯形 74"/>
          <p:cNvSpPr/>
          <p:nvPr/>
        </p:nvSpPr>
        <p:spPr>
          <a:xfrm>
            <a:off x="2317774" y="4517088"/>
            <a:ext cx="3171243" cy="1373842"/>
          </a:xfrm>
          <a:prstGeom prst="trapezoid">
            <a:avLst>
              <a:gd name="adj" fmla="val 66292"/>
            </a:avLst>
          </a:prstGeom>
          <a:solidFill>
            <a:schemeClr val="accent1">
              <a:alpha val="14000"/>
            </a:schemeClr>
          </a:solidFill>
          <a:ln>
            <a:gradFill>
              <a:gsLst>
                <a:gs pos="0">
                  <a:srgbClr val="000082"/>
                </a:gs>
                <a:gs pos="30000">
                  <a:srgbClr val="66008F"/>
                </a:gs>
                <a:gs pos="64999">
                  <a:srgbClr val="BA0066"/>
                </a:gs>
                <a:gs pos="89999">
                  <a:srgbClr val="FF0000"/>
                </a:gs>
                <a:gs pos="100000">
                  <a:srgbClr val="FF8200"/>
                </a:gs>
              </a:gsLst>
              <a:lin ang="5400000" scaled="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梯形 83"/>
          <p:cNvSpPr/>
          <p:nvPr/>
        </p:nvSpPr>
        <p:spPr>
          <a:xfrm>
            <a:off x="0" y="4494992"/>
            <a:ext cx="2317774" cy="1324499"/>
          </a:xfrm>
          <a:prstGeom prst="trapezoid">
            <a:avLst>
              <a:gd name="adj" fmla="val 37335"/>
            </a:avLst>
          </a:prstGeom>
          <a:solidFill>
            <a:schemeClr val="accent1">
              <a:alpha val="14000"/>
            </a:schemeClr>
          </a:solidFill>
          <a:ln>
            <a:gradFill>
              <a:gsLst>
                <a:gs pos="0">
                  <a:srgbClr val="000082"/>
                </a:gs>
                <a:gs pos="30000">
                  <a:srgbClr val="66008F"/>
                </a:gs>
                <a:gs pos="64999">
                  <a:srgbClr val="BA0066"/>
                </a:gs>
                <a:gs pos="89999">
                  <a:srgbClr val="FF0000"/>
                </a:gs>
                <a:gs pos="100000">
                  <a:srgbClr val="FF8200"/>
                </a:gs>
              </a:gsLst>
              <a:lin ang="5400000" scaled="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梯形 84"/>
          <p:cNvSpPr/>
          <p:nvPr/>
        </p:nvSpPr>
        <p:spPr>
          <a:xfrm>
            <a:off x="-1" y="5357825"/>
            <a:ext cx="1142977" cy="1318922"/>
          </a:xfrm>
          <a:prstGeom prst="trapezoid">
            <a:avLst>
              <a:gd name="adj" fmla="val 13034"/>
            </a:avLst>
          </a:prstGeom>
          <a:solidFill>
            <a:schemeClr val="accent1">
              <a:alpha val="14000"/>
            </a:schemeClr>
          </a:solidFill>
          <a:ln>
            <a:gradFill>
              <a:gsLst>
                <a:gs pos="0">
                  <a:srgbClr val="000082"/>
                </a:gs>
                <a:gs pos="30000">
                  <a:srgbClr val="66008F"/>
                </a:gs>
                <a:gs pos="64999">
                  <a:srgbClr val="BA0066"/>
                </a:gs>
                <a:gs pos="89999">
                  <a:srgbClr val="FF0000"/>
                </a:gs>
                <a:gs pos="100000">
                  <a:srgbClr val="FF8200"/>
                </a:gs>
              </a:gsLst>
              <a:lin ang="5400000" scaled="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梯形 87"/>
          <p:cNvSpPr/>
          <p:nvPr/>
        </p:nvSpPr>
        <p:spPr>
          <a:xfrm>
            <a:off x="2647213" y="5445782"/>
            <a:ext cx="1142977" cy="1318922"/>
          </a:xfrm>
          <a:prstGeom prst="trapezoid">
            <a:avLst>
              <a:gd name="adj" fmla="val 26211"/>
            </a:avLst>
          </a:prstGeom>
          <a:solidFill>
            <a:schemeClr val="accent1">
              <a:alpha val="14000"/>
            </a:schemeClr>
          </a:solidFill>
          <a:ln>
            <a:gradFill>
              <a:gsLst>
                <a:gs pos="0">
                  <a:srgbClr val="000082"/>
                </a:gs>
                <a:gs pos="30000">
                  <a:srgbClr val="66008F"/>
                </a:gs>
                <a:gs pos="64999">
                  <a:srgbClr val="BA0066"/>
                </a:gs>
                <a:gs pos="89999">
                  <a:srgbClr val="FF0000"/>
                </a:gs>
                <a:gs pos="100000">
                  <a:srgbClr val="FF8200"/>
                </a:gs>
              </a:gsLst>
              <a:lin ang="5400000" scaled="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梯形 88"/>
          <p:cNvSpPr/>
          <p:nvPr/>
        </p:nvSpPr>
        <p:spPr>
          <a:xfrm>
            <a:off x="5385806" y="4508828"/>
            <a:ext cx="3715488" cy="1310663"/>
          </a:xfrm>
          <a:prstGeom prst="trapezoid">
            <a:avLst>
              <a:gd name="adj" fmla="val 66292"/>
            </a:avLst>
          </a:prstGeom>
          <a:solidFill>
            <a:schemeClr val="accent1">
              <a:alpha val="14000"/>
            </a:schemeClr>
          </a:solidFill>
          <a:ln>
            <a:gradFill>
              <a:gsLst>
                <a:gs pos="0">
                  <a:srgbClr val="000082"/>
                </a:gs>
                <a:gs pos="30000">
                  <a:srgbClr val="66008F"/>
                </a:gs>
                <a:gs pos="64999">
                  <a:srgbClr val="BA0066"/>
                </a:gs>
                <a:gs pos="89999">
                  <a:srgbClr val="FF0000"/>
                </a:gs>
                <a:gs pos="100000">
                  <a:srgbClr val="FF8200"/>
                </a:gs>
              </a:gsLst>
              <a:lin ang="5400000" scaled="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梯形 89"/>
          <p:cNvSpPr/>
          <p:nvPr/>
        </p:nvSpPr>
        <p:spPr>
          <a:xfrm>
            <a:off x="5786477" y="5333767"/>
            <a:ext cx="1142977" cy="1318922"/>
          </a:xfrm>
          <a:prstGeom prst="trapezoid">
            <a:avLst>
              <a:gd name="adj" fmla="val 26211"/>
            </a:avLst>
          </a:prstGeom>
          <a:solidFill>
            <a:schemeClr val="accent1">
              <a:alpha val="14000"/>
            </a:schemeClr>
          </a:solidFill>
          <a:ln>
            <a:gradFill>
              <a:gsLst>
                <a:gs pos="0">
                  <a:srgbClr val="000082"/>
                </a:gs>
                <a:gs pos="30000">
                  <a:srgbClr val="66008F"/>
                </a:gs>
                <a:gs pos="64999">
                  <a:srgbClr val="BA0066"/>
                </a:gs>
                <a:gs pos="89999">
                  <a:srgbClr val="FF0000"/>
                </a:gs>
                <a:gs pos="100000">
                  <a:srgbClr val="FF8200"/>
                </a:gs>
              </a:gsLst>
              <a:lin ang="5400000" scaled="0"/>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5" grpId="0" animBg="1"/>
      <p:bldP spid="84" grpId="0" animBg="1"/>
      <p:bldP spid="85" grpId="0" animBg="1"/>
      <p:bldP spid="88" grpId="0" animBg="1"/>
      <p:bldP spid="89" grpId="0" animBg="1"/>
      <p:bldP spid="9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8992" y="3324525"/>
            <a:ext cx="1285884" cy="461665"/>
          </a:xfrm>
          <a:prstGeom prst="rect">
            <a:avLst/>
          </a:prstGeom>
          <a:noFill/>
        </p:spPr>
        <p:txBody>
          <a:bodyPr wrap="square" rtlCol="0">
            <a:spAutoFit/>
          </a:bodyPr>
          <a:lstStyle/>
          <a:p>
            <a:r>
              <a:rPr lang="en-US" altLang="zh-CN" dirty="0"/>
              <a:t>S</a:t>
            </a:r>
            <a:endParaRPr lang="zh-CN" altLang="en-US" dirty="0"/>
          </a:p>
        </p:txBody>
      </p:sp>
      <p:cxnSp>
        <p:nvCxnSpPr>
          <p:cNvPr id="4" name="直接连接符 3"/>
          <p:cNvCxnSpPr>
            <a:stCxn id="2" idx="2"/>
            <a:endCxn id="6" idx="0"/>
          </p:cNvCxnSpPr>
          <p:nvPr/>
        </p:nvCxnSpPr>
        <p:spPr bwMode="auto">
          <a:xfrm rot="5400000">
            <a:off x="2106049" y="2501647"/>
            <a:ext cx="681343" cy="32504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6" name="TextBox 5"/>
          <p:cNvSpPr txBox="1"/>
          <p:nvPr/>
        </p:nvSpPr>
        <p:spPr>
          <a:xfrm>
            <a:off x="357158" y="4467533"/>
            <a:ext cx="928694" cy="461665"/>
          </a:xfrm>
          <a:prstGeom prst="rect">
            <a:avLst/>
          </a:prstGeom>
          <a:noFill/>
        </p:spPr>
        <p:txBody>
          <a:bodyPr wrap="square" rtlCol="0">
            <a:spAutoFit/>
          </a:bodyPr>
          <a:lstStyle/>
          <a:p>
            <a:r>
              <a:rPr lang="en-US" altLang="zh-CN" dirty="0"/>
              <a:t>A</a:t>
            </a:r>
            <a:endParaRPr lang="zh-CN" altLang="en-US" dirty="0"/>
          </a:p>
        </p:txBody>
      </p:sp>
      <p:cxnSp>
        <p:nvCxnSpPr>
          <p:cNvPr id="7" name="直接连接符 6"/>
          <p:cNvCxnSpPr/>
          <p:nvPr/>
        </p:nvCxnSpPr>
        <p:spPr bwMode="auto">
          <a:xfrm rot="5400000">
            <a:off x="214282" y="4896161"/>
            <a:ext cx="500066" cy="50006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9" name="TextBox 8"/>
          <p:cNvSpPr txBox="1"/>
          <p:nvPr/>
        </p:nvSpPr>
        <p:spPr>
          <a:xfrm>
            <a:off x="-214346" y="5396227"/>
            <a:ext cx="928694" cy="461665"/>
          </a:xfrm>
          <a:prstGeom prst="rect">
            <a:avLst/>
          </a:prstGeom>
          <a:noFill/>
        </p:spPr>
        <p:txBody>
          <a:bodyPr wrap="square" rtlCol="0">
            <a:spAutoFit/>
          </a:bodyPr>
          <a:lstStyle/>
          <a:p>
            <a:r>
              <a:rPr lang="en-US" altLang="zh-CN" dirty="0"/>
              <a:t>A</a:t>
            </a:r>
            <a:endParaRPr lang="zh-CN" altLang="en-US" dirty="0"/>
          </a:p>
        </p:txBody>
      </p:sp>
      <p:cxnSp>
        <p:nvCxnSpPr>
          <p:cNvPr id="10" name="直接连接符 9"/>
          <p:cNvCxnSpPr/>
          <p:nvPr/>
        </p:nvCxnSpPr>
        <p:spPr bwMode="auto">
          <a:xfrm>
            <a:off x="857224" y="4929198"/>
            <a:ext cx="571504" cy="53310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2" name="TextBox 11"/>
          <p:cNvSpPr txBox="1"/>
          <p:nvPr/>
        </p:nvSpPr>
        <p:spPr>
          <a:xfrm>
            <a:off x="1285852" y="5429264"/>
            <a:ext cx="500066" cy="461665"/>
          </a:xfrm>
          <a:prstGeom prst="rect">
            <a:avLst/>
          </a:prstGeom>
          <a:noFill/>
        </p:spPr>
        <p:txBody>
          <a:bodyPr wrap="square" rtlCol="0">
            <a:spAutoFit/>
          </a:bodyPr>
          <a:lstStyle/>
          <a:p>
            <a:r>
              <a:rPr lang="en-US" altLang="zh-CN" dirty="0"/>
              <a:t>a</a:t>
            </a:r>
            <a:endParaRPr lang="zh-CN" altLang="en-US" dirty="0"/>
          </a:p>
        </p:txBody>
      </p:sp>
      <p:sp>
        <p:nvSpPr>
          <p:cNvPr id="13" name="TextBox 12"/>
          <p:cNvSpPr txBox="1"/>
          <p:nvPr/>
        </p:nvSpPr>
        <p:spPr>
          <a:xfrm>
            <a:off x="-71470" y="6253483"/>
            <a:ext cx="357190" cy="461665"/>
          </a:xfrm>
          <a:prstGeom prst="rect">
            <a:avLst/>
          </a:prstGeom>
          <a:noFill/>
        </p:spPr>
        <p:txBody>
          <a:bodyPr wrap="square" rtlCol="0">
            <a:spAutoFit/>
          </a:bodyPr>
          <a:lstStyle/>
          <a:p>
            <a:r>
              <a:rPr lang="en-US" altLang="zh-CN" dirty="0"/>
              <a:t>a</a:t>
            </a:r>
            <a:endParaRPr lang="zh-CN" altLang="en-US" dirty="0"/>
          </a:p>
        </p:txBody>
      </p:sp>
      <p:cxnSp>
        <p:nvCxnSpPr>
          <p:cNvPr id="14" name="直接连接符 13"/>
          <p:cNvCxnSpPr>
            <a:stCxn id="9" idx="2"/>
            <a:endCxn id="13" idx="0"/>
          </p:cNvCxnSpPr>
          <p:nvPr/>
        </p:nvCxnSpPr>
        <p:spPr bwMode="auto">
          <a:xfrm rot="5400000">
            <a:off x="-19232" y="5984249"/>
            <a:ext cx="395591" cy="14287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6" name="TextBox 15"/>
          <p:cNvSpPr txBox="1"/>
          <p:nvPr/>
        </p:nvSpPr>
        <p:spPr>
          <a:xfrm>
            <a:off x="3643306" y="4500570"/>
            <a:ext cx="928694" cy="461665"/>
          </a:xfrm>
          <a:prstGeom prst="rect">
            <a:avLst/>
          </a:prstGeom>
          <a:noFill/>
        </p:spPr>
        <p:txBody>
          <a:bodyPr wrap="square" rtlCol="0">
            <a:spAutoFit/>
          </a:bodyPr>
          <a:lstStyle/>
          <a:p>
            <a:r>
              <a:rPr lang="en-US" altLang="zh-CN" dirty="0"/>
              <a:t>B</a:t>
            </a:r>
            <a:endParaRPr lang="zh-CN" altLang="en-US" dirty="0"/>
          </a:p>
        </p:txBody>
      </p:sp>
      <p:cxnSp>
        <p:nvCxnSpPr>
          <p:cNvPr id="17" name="直接连接符 16"/>
          <p:cNvCxnSpPr>
            <a:stCxn id="16" idx="2"/>
            <a:endCxn id="18" idx="0"/>
          </p:cNvCxnSpPr>
          <p:nvPr/>
        </p:nvCxnSpPr>
        <p:spPr bwMode="auto">
          <a:xfrm rot="5400000">
            <a:off x="3372732" y="4732744"/>
            <a:ext cx="505430" cy="96441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8" name="TextBox 17"/>
          <p:cNvSpPr txBox="1"/>
          <p:nvPr/>
        </p:nvSpPr>
        <p:spPr>
          <a:xfrm>
            <a:off x="2928926" y="5467665"/>
            <a:ext cx="428628" cy="461665"/>
          </a:xfrm>
          <a:prstGeom prst="rect">
            <a:avLst/>
          </a:prstGeom>
          <a:noFill/>
        </p:spPr>
        <p:txBody>
          <a:bodyPr wrap="square" rtlCol="0">
            <a:spAutoFit/>
          </a:bodyPr>
          <a:lstStyle/>
          <a:p>
            <a:r>
              <a:rPr lang="en-US" altLang="zh-CN" dirty="0"/>
              <a:t>B</a:t>
            </a:r>
            <a:endParaRPr lang="zh-CN" altLang="en-US" dirty="0"/>
          </a:p>
        </p:txBody>
      </p:sp>
      <p:cxnSp>
        <p:nvCxnSpPr>
          <p:cNvPr id="19" name="直接连接符 18"/>
          <p:cNvCxnSpPr>
            <a:stCxn id="16" idx="2"/>
            <a:endCxn id="20" idx="0"/>
          </p:cNvCxnSpPr>
          <p:nvPr/>
        </p:nvCxnSpPr>
        <p:spPr bwMode="auto">
          <a:xfrm rot="16200000" flipH="1">
            <a:off x="4284907" y="4784980"/>
            <a:ext cx="395591" cy="75009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0" name="TextBox 19"/>
          <p:cNvSpPr txBox="1"/>
          <p:nvPr/>
        </p:nvSpPr>
        <p:spPr>
          <a:xfrm>
            <a:off x="4714876" y="5357826"/>
            <a:ext cx="285752" cy="461665"/>
          </a:xfrm>
          <a:prstGeom prst="rect">
            <a:avLst/>
          </a:prstGeom>
          <a:noFill/>
        </p:spPr>
        <p:txBody>
          <a:bodyPr wrap="square" rtlCol="0">
            <a:spAutoFit/>
          </a:bodyPr>
          <a:lstStyle/>
          <a:p>
            <a:r>
              <a:rPr lang="en-US" altLang="zh-CN" dirty="0"/>
              <a:t>b</a:t>
            </a:r>
            <a:endParaRPr lang="zh-CN" altLang="en-US" dirty="0"/>
          </a:p>
        </p:txBody>
      </p:sp>
      <p:sp>
        <p:nvSpPr>
          <p:cNvPr id="21" name="TextBox 20"/>
          <p:cNvSpPr txBox="1"/>
          <p:nvPr/>
        </p:nvSpPr>
        <p:spPr>
          <a:xfrm>
            <a:off x="2714612" y="6253483"/>
            <a:ext cx="214314" cy="461665"/>
          </a:xfrm>
          <a:prstGeom prst="rect">
            <a:avLst/>
          </a:prstGeom>
          <a:noFill/>
        </p:spPr>
        <p:txBody>
          <a:bodyPr wrap="square" rtlCol="0">
            <a:spAutoFit/>
          </a:bodyPr>
          <a:lstStyle/>
          <a:p>
            <a:r>
              <a:rPr lang="en-US" altLang="zh-CN" dirty="0"/>
              <a:t>b</a:t>
            </a:r>
            <a:endParaRPr lang="zh-CN" altLang="en-US" dirty="0"/>
          </a:p>
        </p:txBody>
      </p:sp>
      <p:cxnSp>
        <p:nvCxnSpPr>
          <p:cNvPr id="22" name="直接连接符 21"/>
          <p:cNvCxnSpPr>
            <a:stCxn id="18" idx="2"/>
            <a:endCxn id="21" idx="0"/>
          </p:cNvCxnSpPr>
          <p:nvPr/>
        </p:nvCxnSpPr>
        <p:spPr bwMode="auto">
          <a:xfrm rot="5400000">
            <a:off x="2820429" y="5930671"/>
            <a:ext cx="324153" cy="321471"/>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3" name="TextBox 22"/>
          <p:cNvSpPr txBox="1"/>
          <p:nvPr/>
        </p:nvSpPr>
        <p:spPr>
          <a:xfrm>
            <a:off x="6500826" y="4324657"/>
            <a:ext cx="428628" cy="461665"/>
          </a:xfrm>
          <a:prstGeom prst="rect">
            <a:avLst/>
          </a:prstGeom>
          <a:noFill/>
        </p:spPr>
        <p:txBody>
          <a:bodyPr wrap="square" rtlCol="0">
            <a:spAutoFit/>
          </a:bodyPr>
          <a:lstStyle/>
          <a:p>
            <a:r>
              <a:rPr lang="en-US" altLang="zh-CN" dirty="0"/>
              <a:t>C</a:t>
            </a:r>
            <a:endParaRPr lang="zh-CN" altLang="en-US" dirty="0"/>
          </a:p>
        </p:txBody>
      </p:sp>
      <p:cxnSp>
        <p:nvCxnSpPr>
          <p:cNvPr id="24" name="直接连接符 23"/>
          <p:cNvCxnSpPr>
            <a:stCxn id="23" idx="2"/>
            <a:endCxn id="25" idx="0"/>
          </p:cNvCxnSpPr>
          <p:nvPr/>
        </p:nvCxnSpPr>
        <p:spPr bwMode="auto">
          <a:xfrm rot="5400000">
            <a:off x="6161496" y="4875620"/>
            <a:ext cx="642942" cy="464347"/>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5" name="TextBox 24"/>
          <p:cNvSpPr txBox="1"/>
          <p:nvPr/>
        </p:nvSpPr>
        <p:spPr>
          <a:xfrm>
            <a:off x="6072198" y="5429264"/>
            <a:ext cx="357190" cy="461665"/>
          </a:xfrm>
          <a:prstGeom prst="rect">
            <a:avLst/>
          </a:prstGeom>
          <a:noFill/>
        </p:spPr>
        <p:txBody>
          <a:bodyPr wrap="square" rtlCol="0">
            <a:spAutoFit/>
          </a:bodyPr>
          <a:lstStyle/>
          <a:p>
            <a:r>
              <a:rPr lang="en-US" altLang="zh-CN" dirty="0"/>
              <a:t>C</a:t>
            </a:r>
            <a:endParaRPr lang="zh-CN" altLang="en-US" dirty="0"/>
          </a:p>
        </p:txBody>
      </p:sp>
      <p:cxnSp>
        <p:nvCxnSpPr>
          <p:cNvPr id="26" name="直接连接符 25"/>
          <p:cNvCxnSpPr>
            <a:stCxn id="23" idx="2"/>
            <a:endCxn id="27" idx="0"/>
          </p:cNvCxnSpPr>
          <p:nvPr/>
        </p:nvCxnSpPr>
        <p:spPr bwMode="auto">
          <a:xfrm rot="16200000" flipH="1">
            <a:off x="7213865" y="4287596"/>
            <a:ext cx="609905" cy="160735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27" name="TextBox 26"/>
          <p:cNvSpPr txBox="1"/>
          <p:nvPr/>
        </p:nvSpPr>
        <p:spPr>
          <a:xfrm>
            <a:off x="8143900" y="5396227"/>
            <a:ext cx="357190" cy="461665"/>
          </a:xfrm>
          <a:prstGeom prst="rect">
            <a:avLst/>
          </a:prstGeom>
          <a:noFill/>
        </p:spPr>
        <p:txBody>
          <a:bodyPr wrap="square" rtlCol="0">
            <a:spAutoFit/>
          </a:bodyPr>
          <a:lstStyle/>
          <a:p>
            <a:r>
              <a:rPr lang="en-US" altLang="zh-CN" dirty="0"/>
              <a:t>c</a:t>
            </a:r>
            <a:endParaRPr lang="zh-CN" altLang="en-US" dirty="0"/>
          </a:p>
        </p:txBody>
      </p:sp>
      <p:sp>
        <p:nvSpPr>
          <p:cNvPr id="28" name="TextBox 27"/>
          <p:cNvSpPr txBox="1"/>
          <p:nvPr/>
        </p:nvSpPr>
        <p:spPr>
          <a:xfrm>
            <a:off x="5929322" y="6215082"/>
            <a:ext cx="285752" cy="461665"/>
          </a:xfrm>
          <a:prstGeom prst="rect">
            <a:avLst/>
          </a:prstGeom>
          <a:noFill/>
        </p:spPr>
        <p:txBody>
          <a:bodyPr wrap="square" rtlCol="0">
            <a:spAutoFit/>
          </a:bodyPr>
          <a:lstStyle/>
          <a:p>
            <a:r>
              <a:rPr lang="en-US" altLang="zh-CN" dirty="0"/>
              <a:t>c</a:t>
            </a:r>
            <a:endParaRPr lang="zh-CN" altLang="en-US" dirty="0"/>
          </a:p>
        </p:txBody>
      </p:sp>
      <p:cxnSp>
        <p:nvCxnSpPr>
          <p:cNvPr id="29" name="直接连接符 28"/>
          <p:cNvCxnSpPr>
            <a:stCxn id="25" idx="2"/>
            <a:endCxn id="28" idx="0"/>
          </p:cNvCxnSpPr>
          <p:nvPr/>
        </p:nvCxnSpPr>
        <p:spPr bwMode="auto">
          <a:xfrm rot="5400000">
            <a:off x="5999420" y="5963708"/>
            <a:ext cx="324153" cy="178595"/>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30" name="直接连接符 29"/>
          <p:cNvCxnSpPr>
            <a:stCxn id="2" idx="2"/>
            <a:endCxn id="16" idx="0"/>
          </p:cNvCxnSpPr>
          <p:nvPr/>
        </p:nvCxnSpPr>
        <p:spPr bwMode="auto">
          <a:xfrm rot="16200000" flipH="1">
            <a:off x="3732603" y="4125520"/>
            <a:ext cx="714380" cy="3571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32" name="直接连接符 31"/>
          <p:cNvCxnSpPr>
            <a:stCxn id="2" idx="2"/>
            <a:endCxn id="23" idx="0"/>
          </p:cNvCxnSpPr>
          <p:nvPr/>
        </p:nvCxnSpPr>
        <p:spPr bwMode="auto">
          <a:xfrm rot="16200000" flipH="1">
            <a:off x="5124304" y="2733820"/>
            <a:ext cx="538467" cy="2643206"/>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31" name="TextBox 30"/>
          <p:cNvSpPr txBox="1"/>
          <p:nvPr/>
        </p:nvSpPr>
        <p:spPr>
          <a:xfrm>
            <a:off x="714348" y="4467533"/>
            <a:ext cx="1143008" cy="461665"/>
          </a:xfrm>
          <a:prstGeom prst="rect">
            <a:avLst/>
          </a:prstGeom>
          <a:noFill/>
        </p:spPr>
        <p:txBody>
          <a:bodyPr wrap="square" rtlCol="0">
            <a:spAutoFit/>
          </a:bodyPr>
          <a:lstStyle/>
          <a:p>
            <a:r>
              <a:rPr lang="en-US" altLang="zh-CN" dirty="0"/>
              <a:t>.num</a:t>
            </a:r>
            <a:endParaRPr lang="zh-CN" altLang="en-US" dirty="0"/>
          </a:p>
        </p:txBody>
      </p:sp>
      <p:sp>
        <p:nvSpPr>
          <p:cNvPr id="33" name="TextBox 32"/>
          <p:cNvSpPr txBox="1"/>
          <p:nvPr/>
        </p:nvSpPr>
        <p:spPr>
          <a:xfrm>
            <a:off x="142844" y="5396227"/>
            <a:ext cx="1143008" cy="461665"/>
          </a:xfrm>
          <a:prstGeom prst="rect">
            <a:avLst/>
          </a:prstGeom>
          <a:noFill/>
        </p:spPr>
        <p:txBody>
          <a:bodyPr wrap="square" rtlCol="0">
            <a:spAutoFit/>
          </a:bodyPr>
          <a:lstStyle/>
          <a:p>
            <a:r>
              <a:rPr lang="en-US" altLang="zh-CN" dirty="0"/>
              <a:t>.num</a:t>
            </a:r>
            <a:endParaRPr lang="zh-CN" altLang="en-US" dirty="0"/>
          </a:p>
        </p:txBody>
      </p:sp>
      <p:sp>
        <p:nvSpPr>
          <p:cNvPr id="35" name="TextBox 34"/>
          <p:cNvSpPr txBox="1"/>
          <p:nvPr/>
        </p:nvSpPr>
        <p:spPr>
          <a:xfrm>
            <a:off x="3071802" y="5643578"/>
            <a:ext cx="1143008" cy="461665"/>
          </a:xfrm>
          <a:prstGeom prst="rect">
            <a:avLst/>
          </a:prstGeom>
          <a:noFill/>
        </p:spPr>
        <p:txBody>
          <a:bodyPr wrap="square" rtlCol="0">
            <a:spAutoFit/>
          </a:bodyPr>
          <a:lstStyle/>
          <a:p>
            <a:r>
              <a:rPr lang="en-US" altLang="zh-CN" dirty="0"/>
              <a:t>.num</a:t>
            </a:r>
            <a:endParaRPr lang="zh-CN" altLang="en-US" dirty="0"/>
          </a:p>
        </p:txBody>
      </p:sp>
      <p:sp>
        <p:nvSpPr>
          <p:cNvPr id="48" name="TextBox 47"/>
          <p:cNvSpPr txBox="1"/>
          <p:nvPr/>
        </p:nvSpPr>
        <p:spPr>
          <a:xfrm>
            <a:off x="3071802" y="5357826"/>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49" name="TextBox 48"/>
          <p:cNvSpPr txBox="1"/>
          <p:nvPr/>
        </p:nvSpPr>
        <p:spPr>
          <a:xfrm>
            <a:off x="4000496" y="4572008"/>
            <a:ext cx="1143008" cy="461665"/>
          </a:xfrm>
          <a:prstGeom prst="rect">
            <a:avLst/>
          </a:prstGeom>
          <a:noFill/>
        </p:spPr>
        <p:txBody>
          <a:bodyPr wrap="square" rtlCol="0">
            <a:spAutoFit/>
          </a:bodyPr>
          <a:lstStyle/>
          <a:p>
            <a:r>
              <a:rPr lang="en-US" altLang="zh-CN" dirty="0"/>
              <a:t>.num</a:t>
            </a:r>
            <a:endParaRPr lang="zh-CN" altLang="en-US" dirty="0"/>
          </a:p>
        </p:txBody>
      </p:sp>
      <p:sp>
        <p:nvSpPr>
          <p:cNvPr id="50" name="TextBox 49"/>
          <p:cNvSpPr txBox="1"/>
          <p:nvPr/>
        </p:nvSpPr>
        <p:spPr>
          <a:xfrm>
            <a:off x="3929058" y="4286256"/>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54" name="TextBox 53"/>
          <p:cNvSpPr txBox="1"/>
          <p:nvPr/>
        </p:nvSpPr>
        <p:spPr>
          <a:xfrm>
            <a:off x="6215074" y="5572140"/>
            <a:ext cx="1143008" cy="461665"/>
          </a:xfrm>
          <a:prstGeom prst="rect">
            <a:avLst/>
          </a:prstGeom>
          <a:noFill/>
        </p:spPr>
        <p:txBody>
          <a:bodyPr wrap="square" rtlCol="0">
            <a:spAutoFit/>
          </a:bodyPr>
          <a:lstStyle/>
          <a:p>
            <a:r>
              <a:rPr lang="en-US" altLang="zh-CN" dirty="0"/>
              <a:t>.num</a:t>
            </a:r>
            <a:endParaRPr lang="zh-CN" altLang="en-US" dirty="0"/>
          </a:p>
        </p:txBody>
      </p:sp>
      <p:sp>
        <p:nvSpPr>
          <p:cNvPr id="55" name="TextBox 54"/>
          <p:cNvSpPr txBox="1"/>
          <p:nvPr/>
        </p:nvSpPr>
        <p:spPr>
          <a:xfrm>
            <a:off x="6215074" y="5286388"/>
            <a:ext cx="1500198"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56" name="TextBox 55"/>
          <p:cNvSpPr txBox="1"/>
          <p:nvPr/>
        </p:nvSpPr>
        <p:spPr>
          <a:xfrm>
            <a:off x="6643702" y="4429132"/>
            <a:ext cx="1143008" cy="461665"/>
          </a:xfrm>
          <a:prstGeom prst="rect">
            <a:avLst/>
          </a:prstGeom>
          <a:noFill/>
        </p:spPr>
        <p:txBody>
          <a:bodyPr wrap="square" rtlCol="0">
            <a:spAutoFit/>
          </a:bodyPr>
          <a:lstStyle/>
          <a:p>
            <a:r>
              <a:rPr lang="en-US" altLang="zh-CN" dirty="0"/>
              <a:t>.num</a:t>
            </a:r>
            <a:endParaRPr lang="zh-CN" altLang="en-US" dirty="0"/>
          </a:p>
        </p:txBody>
      </p:sp>
      <p:sp>
        <p:nvSpPr>
          <p:cNvPr id="57" name="TextBox 56"/>
          <p:cNvSpPr txBox="1"/>
          <p:nvPr/>
        </p:nvSpPr>
        <p:spPr>
          <a:xfrm>
            <a:off x="6500826" y="4181781"/>
            <a:ext cx="1714512" cy="461665"/>
          </a:xfrm>
          <a:prstGeom prst="rect">
            <a:avLst/>
          </a:prstGeom>
          <a:noFill/>
        </p:spPr>
        <p:txBody>
          <a:bodyPr wrap="square" rtlCol="0">
            <a:spAutoFit/>
          </a:bodyPr>
          <a:lstStyle/>
          <a:p>
            <a:r>
              <a:rPr lang="en-US" altLang="zh-CN" dirty="0"/>
              <a:t>.</a:t>
            </a:r>
            <a:r>
              <a:rPr lang="en-US" altLang="zh-CN" dirty="0" err="1"/>
              <a:t>in_num</a:t>
            </a:r>
            <a:endParaRPr lang="zh-CN" altLang="en-US" dirty="0"/>
          </a:p>
        </p:txBody>
      </p:sp>
      <p:sp>
        <p:nvSpPr>
          <p:cNvPr id="72" name="矩形 71"/>
          <p:cNvSpPr/>
          <p:nvPr/>
        </p:nvSpPr>
        <p:spPr>
          <a:xfrm>
            <a:off x="2623032" y="4429132"/>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a:t>
            </a:r>
            <a:endParaRPr lang="zh-CN" altLang="en-US" dirty="0"/>
          </a:p>
        </p:txBody>
      </p:sp>
      <p:sp>
        <p:nvSpPr>
          <p:cNvPr id="73" name="矩形 72"/>
          <p:cNvSpPr/>
          <p:nvPr/>
        </p:nvSpPr>
        <p:spPr>
          <a:xfrm>
            <a:off x="5766304" y="4357694"/>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2</a:t>
            </a:r>
            <a:endParaRPr lang="zh-CN" altLang="en-US" dirty="0"/>
          </a:p>
        </p:txBody>
      </p:sp>
      <p:sp>
        <p:nvSpPr>
          <p:cNvPr id="74" name="矩形 73"/>
          <p:cNvSpPr/>
          <p:nvPr/>
        </p:nvSpPr>
        <p:spPr>
          <a:xfrm>
            <a:off x="8709266" y="4214818"/>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3</a:t>
            </a:r>
            <a:endParaRPr lang="zh-CN" altLang="en-US" dirty="0"/>
          </a:p>
        </p:txBody>
      </p:sp>
      <p:sp>
        <p:nvSpPr>
          <p:cNvPr id="51" name="矩形 50"/>
          <p:cNvSpPr/>
          <p:nvPr/>
        </p:nvSpPr>
        <p:spPr>
          <a:xfrm>
            <a:off x="1908652" y="5396227"/>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4</a:t>
            </a:r>
            <a:endParaRPr lang="zh-CN" altLang="en-US" dirty="0"/>
          </a:p>
        </p:txBody>
      </p:sp>
      <p:cxnSp>
        <p:nvCxnSpPr>
          <p:cNvPr id="52" name="直接连接符 51"/>
          <p:cNvCxnSpPr>
            <a:stCxn id="2" idx="2"/>
            <a:endCxn id="72" idx="0"/>
          </p:cNvCxnSpPr>
          <p:nvPr/>
        </p:nvCxnSpPr>
        <p:spPr bwMode="auto">
          <a:xfrm flipH="1">
            <a:off x="2814751" y="3786190"/>
            <a:ext cx="1257183" cy="64294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78" name="矩形 77"/>
          <p:cNvSpPr/>
          <p:nvPr/>
        </p:nvSpPr>
        <p:spPr>
          <a:xfrm>
            <a:off x="551330" y="6253483"/>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5</a:t>
            </a:r>
            <a:endParaRPr lang="zh-CN" altLang="en-US" dirty="0"/>
          </a:p>
        </p:txBody>
      </p:sp>
      <p:cxnSp>
        <p:nvCxnSpPr>
          <p:cNvPr id="79" name="直接连接符 78"/>
          <p:cNvCxnSpPr>
            <a:endCxn id="51" idx="0"/>
          </p:cNvCxnSpPr>
          <p:nvPr/>
        </p:nvCxnSpPr>
        <p:spPr bwMode="auto">
          <a:xfrm>
            <a:off x="857224" y="4857760"/>
            <a:ext cx="1243147" cy="538467"/>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82" name="直接连接符 81"/>
          <p:cNvCxnSpPr>
            <a:stCxn id="9" idx="2"/>
            <a:endCxn id="78" idx="0"/>
          </p:cNvCxnSpPr>
          <p:nvPr/>
        </p:nvCxnSpPr>
        <p:spPr bwMode="auto">
          <a:xfrm>
            <a:off x="250001" y="5857892"/>
            <a:ext cx="493048" cy="395591"/>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83" name="直接连接符 82"/>
          <p:cNvCxnSpPr>
            <a:stCxn id="2" idx="2"/>
            <a:endCxn id="73" idx="0"/>
          </p:cNvCxnSpPr>
          <p:nvPr/>
        </p:nvCxnSpPr>
        <p:spPr bwMode="auto">
          <a:xfrm>
            <a:off x="4071934" y="3786190"/>
            <a:ext cx="1886089" cy="571504"/>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86" name="矩形 85"/>
          <p:cNvSpPr/>
          <p:nvPr/>
        </p:nvSpPr>
        <p:spPr>
          <a:xfrm>
            <a:off x="2480156" y="5429264"/>
            <a:ext cx="383438"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6</a:t>
            </a:r>
            <a:endParaRPr lang="zh-CN" altLang="en-US" dirty="0"/>
          </a:p>
        </p:txBody>
      </p:sp>
      <p:cxnSp>
        <p:nvCxnSpPr>
          <p:cNvPr id="87" name="直接连接符 86"/>
          <p:cNvCxnSpPr>
            <a:stCxn id="16" idx="2"/>
            <a:endCxn id="86" idx="0"/>
          </p:cNvCxnSpPr>
          <p:nvPr/>
        </p:nvCxnSpPr>
        <p:spPr bwMode="auto">
          <a:xfrm flipH="1">
            <a:off x="2671875" y="4962235"/>
            <a:ext cx="1435778" cy="467029"/>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91" name="矩形 90"/>
          <p:cNvSpPr/>
          <p:nvPr/>
        </p:nvSpPr>
        <p:spPr>
          <a:xfrm>
            <a:off x="5000628" y="5357826"/>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7</a:t>
            </a:r>
            <a:endParaRPr lang="zh-CN" altLang="en-US" dirty="0"/>
          </a:p>
        </p:txBody>
      </p:sp>
      <p:cxnSp>
        <p:nvCxnSpPr>
          <p:cNvPr id="92" name="直接连接符 91"/>
          <p:cNvCxnSpPr>
            <a:stCxn id="16" idx="2"/>
            <a:endCxn id="91" idx="0"/>
          </p:cNvCxnSpPr>
          <p:nvPr/>
        </p:nvCxnSpPr>
        <p:spPr bwMode="auto">
          <a:xfrm rot="16200000" flipH="1">
            <a:off x="4477853" y="4592035"/>
            <a:ext cx="395591" cy="1135990"/>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02" name="矩形 101"/>
          <p:cNvSpPr/>
          <p:nvPr/>
        </p:nvSpPr>
        <p:spPr>
          <a:xfrm>
            <a:off x="3228714" y="6253484"/>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8</a:t>
            </a:r>
            <a:endParaRPr lang="zh-CN" altLang="en-US" dirty="0"/>
          </a:p>
        </p:txBody>
      </p:sp>
      <p:cxnSp>
        <p:nvCxnSpPr>
          <p:cNvPr id="103" name="直接连接符 102"/>
          <p:cNvCxnSpPr>
            <a:stCxn id="18" idx="2"/>
            <a:endCxn id="102" idx="0"/>
          </p:cNvCxnSpPr>
          <p:nvPr/>
        </p:nvCxnSpPr>
        <p:spPr bwMode="auto">
          <a:xfrm rot="16200000" flipH="1">
            <a:off x="3145407" y="5927162"/>
            <a:ext cx="324154" cy="328489"/>
          </a:xfrm>
          <a:prstGeom prst="line">
            <a:avLst/>
          </a:prstGeom>
          <a:solidFill>
            <a:schemeClr val="accent1"/>
          </a:solidFill>
          <a:ln w="38100" cap="flat" cmpd="sng" algn="ctr">
            <a:solidFill>
              <a:srgbClr val="000080"/>
            </a:solidFill>
            <a:prstDash val="solid"/>
            <a:round/>
            <a:headEnd type="none" w="med" len="med"/>
            <a:tailEnd type="none" w="med" len="med"/>
          </a:ln>
          <a:effectLst/>
        </p:spPr>
      </p:cxnSp>
      <p:cxnSp>
        <p:nvCxnSpPr>
          <p:cNvPr id="117" name="直接连接符 116"/>
          <p:cNvCxnSpPr>
            <a:stCxn id="2" idx="2"/>
            <a:endCxn id="74" idx="0"/>
          </p:cNvCxnSpPr>
          <p:nvPr/>
        </p:nvCxnSpPr>
        <p:spPr bwMode="auto">
          <a:xfrm>
            <a:off x="4071934" y="3786190"/>
            <a:ext cx="4829051" cy="428628"/>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25" name="矩形 124"/>
          <p:cNvSpPr/>
          <p:nvPr/>
        </p:nvSpPr>
        <p:spPr>
          <a:xfrm>
            <a:off x="6371986" y="6215082"/>
            <a:ext cx="700344"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11</a:t>
            </a:r>
            <a:endParaRPr lang="zh-CN" altLang="en-US" dirty="0"/>
          </a:p>
        </p:txBody>
      </p:sp>
      <p:cxnSp>
        <p:nvCxnSpPr>
          <p:cNvPr id="126" name="直接连接符 125"/>
          <p:cNvCxnSpPr>
            <a:stCxn id="25" idx="2"/>
            <a:endCxn id="125" idx="0"/>
          </p:cNvCxnSpPr>
          <p:nvPr/>
        </p:nvCxnSpPr>
        <p:spPr bwMode="auto">
          <a:xfrm rot="16200000" flipH="1">
            <a:off x="6324399" y="5817322"/>
            <a:ext cx="324153" cy="471365"/>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0" name="矩形 129"/>
          <p:cNvSpPr/>
          <p:nvPr/>
        </p:nvSpPr>
        <p:spPr>
          <a:xfrm>
            <a:off x="5572132" y="5357826"/>
            <a:ext cx="486030"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9</a:t>
            </a:r>
            <a:endParaRPr lang="zh-CN" altLang="en-US" dirty="0"/>
          </a:p>
        </p:txBody>
      </p:sp>
      <p:cxnSp>
        <p:nvCxnSpPr>
          <p:cNvPr id="131" name="直接连接符 130"/>
          <p:cNvCxnSpPr>
            <a:stCxn id="23" idx="2"/>
            <a:endCxn id="130" idx="0"/>
          </p:cNvCxnSpPr>
          <p:nvPr/>
        </p:nvCxnSpPr>
        <p:spPr bwMode="auto">
          <a:xfrm rot="5400000">
            <a:off x="5979392" y="4622078"/>
            <a:ext cx="571504" cy="899993"/>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134" name="矩形 133"/>
          <p:cNvSpPr/>
          <p:nvPr/>
        </p:nvSpPr>
        <p:spPr>
          <a:xfrm>
            <a:off x="8501090" y="5357826"/>
            <a:ext cx="600204"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10</a:t>
            </a:r>
            <a:endParaRPr lang="zh-CN" altLang="en-US" dirty="0"/>
          </a:p>
        </p:txBody>
      </p:sp>
      <p:cxnSp>
        <p:nvCxnSpPr>
          <p:cNvPr id="135" name="直接连接符 134"/>
          <p:cNvCxnSpPr>
            <a:stCxn id="23" idx="2"/>
            <a:endCxn id="134" idx="0"/>
          </p:cNvCxnSpPr>
          <p:nvPr/>
        </p:nvCxnSpPr>
        <p:spPr bwMode="auto">
          <a:xfrm rot="16200000" flipH="1">
            <a:off x="7472414" y="4029048"/>
            <a:ext cx="571504" cy="2086052"/>
          </a:xfrm>
          <a:prstGeom prst="line">
            <a:avLst/>
          </a:prstGeom>
          <a:solidFill>
            <a:schemeClr val="accent1"/>
          </a:solidFill>
          <a:ln w="38100" cap="flat" cmpd="sng" algn="ctr">
            <a:solidFill>
              <a:srgbClr val="000080"/>
            </a:solidFill>
            <a:prstDash val="solid"/>
            <a:round/>
            <a:headEnd type="none" w="med" len="med"/>
            <a:tailEnd type="none" w="med" len="med"/>
          </a:ln>
          <a:effectLst/>
        </p:spPr>
      </p:cxnSp>
      <p:sp>
        <p:nvSpPr>
          <p:cNvPr id="76" name="TextBox 75"/>
          <p:cNvSpPr txBox="1"/>
          <p:nvPr/>
        </p:nvSpPr>
        <p:spPr>
          <a:xfrm>
            <a:off x="928662" y="5396227"/>
            <a:ext cx="642942" cy="461665"/>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77" name="TextBox 76"/>
          <p:cNvSpPr txBox="1"/>
          <p:nvPr/>
        </p:nvSpPr>
        <p:spPr>
          <a:xfrm>
            <a:off x="1571604" y="4467533"/>
            <a:ext cx="642942" cy="461665"/>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80" name="TextBox 79"/>
          <p:cNvSpPr txBox="1"/>
          <p:nvPr/>
        </p:nvSpPr>
        <p:spPr>
          <a:xfrm>
            <a:off x="4286248" y="5357826"/>
            <a:ext cx="642942" cy="461665"/>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81" name="TextBox 80"/>
          <p:cNvSpPr txBox="1"/>
          <p:nvPr/>
        </p:nvSpPr>
        <p:spPr>
          <a:xfrm>
            <a:off x="4000496" y="5643578"/>
            <a:ext cx="642942" cy="461665"/>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4" name="TextBox 83"/>
          <p:cNvSpPr txBox="1"/>
          <p:nvPr/>
        </p:nvSpPr>
        <p:spPr>
          <a:xfrm>
            <a:off x="4786314" y="4610409"/>
            <a:ext cx="642942" cy="461665"/>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85" name="TextBox 84"/>
          <p:cNvSpPr txBox="1"/>
          <p:nvPr/>
        </p:nvSpPr>
        <p:spPr>
          <a:xfrm>
            <a:off x="7786710" y="4181781"/>
            <a:ext cx="642942" cy="461665"/>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88" name="TextBox 87"/>
          <p:cNvSpPr txBox="1"/>
          <p:nvPr/>
        </p:nvSpPr>
        <p:spPr>
          <a:xfrm>
            <a:off x="7000892" y="5572140"/>
            <a:ext cx="642942" cy="461665"/>
          </a:xfrm>
          <a:prstGeom prst="rect">
            <a:avLst/>
          </a:prstGeom>
          <a:noFill/>
        </p:spPr>
        <p:txBody>
          <a:bodyPr wrap="square" rtlCol="0">
            <a:spAutoFit/>
          </a:bodyPr>
          <a:lstStyle/>
          <a:p>
            <a:r>
              <a:rPr lang="en-US" altLang="zh-CN" dirty="0">
                <a:solidFill>
                  <a:srgbClr val="FF0000"/>
                </a:solidFill>
              </a:rPr>
              <a:t>1</a:t>
            </a:r>
            <a:endParaRPr lang="zh-CN" altLang="en-US" dirty="0">
              <a:solidFill>
                <a:srgbClr val="FF0000"/>
              </a:solidFill>
            </a:endParaRPr>
          </a:p>
        </p:txBody>
      </p:sp>
      <p:sp>
        <p:nvSpPr>
          <p:cNvPr id="89" name="TextBox 88"/>
          <p:cNvSpPr txBox="1"/>
          <p:nvPr/>
        </p:nvSpPr>
        <p:spPr>
          <a:xfrm>
            <a:off x="7500958" y="4467533"/>
            <a:ext cx="642942" cy="461665"/>
          </a:xfrm>
          <a:prstGeom prst="rect">
            <a:avLst/>
          </a:prstGeom>
          <a:noFill/>
        </p:spPr>
        <p:txBody>
          <a:bodyPr wrap="square" rtlCol="0">
            <a:spAutoFit/>
          </a:bodyPr>
          <a:lstStyle/>
          <a:p>
            <a:r>
              <a:rPr lang="en-US" altLang="zh-CN" dirty="0">
                <a:solidFill>
                  <a:srgbClr val="FF0000"/>
                </a:solidFill>
              </a:rPr>
              <a:t>0</a:t>
            </a:r>
            <a:endParaRPr lang="zh-CN" altLang="en-US" dirty="0">
              <a:solidFill>
                <a:srgbClr val="FF0000"/>
              </a:solidFill>
            </a:endParaRPr>
          </a:p>
        </p:txBody>
      </p:sp>
      <p:sp>
        <p:nvSpPr>
          <p:cNvPr id="90" name="矩形 89"/>
          <p:cNvSpPr/>
          <p:nvPr/>
        </p:nvSpPr>
        <p:spPr>
          <a:xfrm>
            <a:off x="6612653" y="3370691"/>
            <a:ext cx="1771640" cy="461665"/>
          </a:xfrm>
          <a:prstGeom prst="rect">
            <a:avLst/>
          </a:prstGeom>
        </p:spPr>
        <p:txBody>
          <a:bodyPr wrap="none">
            <a:spAutoFit/>
          </a:bodyPr>
          <a:lstStyle/>
          <a:p>
            <a:r>
              <a:rPr lang="pt-BR" altLang="zh-CN" sz="1800" dirty="0">
                <a:solidFill>
                  <a:srgbClr val="333399"/>
                </a:solidFill>
              </a:rPr>
              <a:t>“</a:t>
            </a:r>
            <a:r>
              <a:rPr lang="pt-BR" altLang="zh-CN" dirty="0">
                <a:solidFill>
                  <a:srgbClr val="333399"/>
                </a:solidFill>
              </a:rPr>
              <a:t>Accepted </a:t>
            </a:r>
            <a:r>
              <a:rPr lang="pt-BR" altLang="zh-CN" sz="1800" dirty="0">
                <a:solidFill>
                  <a:srgbClr val="333399"/>
                </a:solidFill>
              </a:rPr>
              <a:t>!”</a:t>
            </a:r>
            <a:endParaRPr lang="zh-CN" altLang="en-US" sz="1800" dirty="0"/>
          </a:p>
        </p:txBody>
      </p:sp>
      <p:sp>
        <p:nvSpPr>
          <p:cNvPr id="93" name="TextBox 92"/>
          <p:cNvSpPr txBox="1"/>
          <p:nvPr/>
        </p:nvSpPr>
        <p:spPr>
          <a:xfrm>
            <a:off x="5143504" y="4286256"/>
            <a:ext cx="642942" cy="461665"/>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94" name="TextBox 93"/>
          <p:cNvSpPr txBox="1"/>
          <p:nvPr/>
        </p:nvSpPr>
        <p:spPr>
          <a:xfrm>
            <a:off x="7358082" y="5286388"/>
            <a:ext cx="642942" cy="461665"/>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95" name="矩形 94"/>
          <p:cNvSpPr/>
          <p:nvPr/>
        </p:nvSpPr>
        <p:spPr>
          <a:xfrm>
            <a:off x="107133" y="3031597"/>
            <a:ext cx="2286000" cy="830997"/>
          </a:xfrm>
          <a:prstGeom prst="rect">
            <a:avLst/>
          </a:prstGeom>
        </p:spPr>
        <p:txBody>
          <a:bodyPr>
            <a:spAutoFit/>
          </a:bodyPr>
          <a:lstStyle/>
          <a:p>
            <a:pPr lvl="0" algn="l">
              <a:buClrTx/>
            </a:pPr>
            <a:r>
              <a:rPr lang="zh-CN" altLang="en-US" b="1" i="0" dirty="0">
                <a:solidFill>
                  <a:srgbClr val="333399"/>
                </a:solidFill>
                <a:cs typeface="Times New Roman" pitchFamily="18" charset="0"/>
                <a:sym typeface="Symbol" pitchFamily="18" charset="2"/>
              </a:rPr>
              <a:t>（更多例子见龙书例</a:t>
            </a:r>
            <a:r>
              <a:rPr lang="en-US" altLang="zh-CN" b="1" i="0" dirty="0">
                <a:solidFill>
                  <a:srgbClr val="333399"/>
                </a:solidFill>
                <a:cs typeface="Times New Roman" pitchFamily="18" charset="0"/>
                <a:sym typeface="Symbol" pitchFamily="18" charset="2"/>
              </a:rPr>
              <a:t>5.16</a:t>
            </a:r>
            <a:r>
              <a:rPr lang="zh-CN" altLang="en-US" b="1" i="0" dirty="0">
                <a:solidFill>
                  <a:srgbClr val="333399"/>
                </a:solidFill>
                <a:cs typeface="Times New Roman" pitchFamily="18" charset="0"/>
                <a:sym typeface="Symbol" pitchFamily="18" charset="2"/>
              </a:rPr>
              <a:t>等）</a:t>
            </a:r>
            <a:endParaRPr lang="en-US" altLang="zh-CN" b="1" i="0" dirty="0">
              <a:solidFill>
                <a:srgbClr val="333399"/>
              </a:solidFill>
              <a:cs typeface="Times New Roman" pitchFamily="18" charset="0"/>
              <a:sym typeface="Symbol" pitchFamily="18" charset="2"/>
            </a:endParaRPr>
          </a:p>
        </p:txBody>
      </p:sp>
      <p:sp>
        <p:nvSpPr>
          <p:cNvPr id="96" name="矩形 95"/>
          <p:cNvSpPr/>
          <p:nvPr/>
        </p:nvSpPr>
        <p:spPr>
          <a:xfrm>
            <a:off x="57273" y="0"/>
            <a:ext cx="4153316"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 .num  } </a:t>
            </a:r>
            <a:endParaRPr lang="zh-CN" altLang="en-US" dirty="0"/>
          </a:p>
        </p:txBody>
      </p:sp>
      <p:sp>
        <p:nvSpPr>
          <p:cNvPr id="97" name="矩形 96"/>
          <p:cNvSpPr/>
          <p:nvPr/>
        </p:nvSpPr>
        <p:spPr>
          <a:xfrm>
            <a:off x="189820" y="461665"/>
            <a:ext cx="4255909"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2</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pt-BR" altLang="zh-CN" dirty="0">
                <a:solidFill>
                  <a:srgbClr val="333399"/>
                </a:solidFill>
                <a:cs typeface="Times New Roman" pitchFamily="18" charset="0"/>
                <a:sym typeface="Symbol" pitchFamily="18" charset="2"/>
              </a:rPr>
              <a:t>C.in_num := A .num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98" name="矩形 97"/>
          <p:cNvSpPr/>
          <p:nvPr/>
        </p:nvSpPr>
        <p:spPr>
          <a:xfrm>
            <a:off x="57273" y="928670"/>
            <a:ext cx="4923143" cy="1200329"/>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3</a:t>
            </a:r>
            <a:r>
              <a:rPr lang="en-US" altLang="zh-CN" i="0" dirty="0">
                <a:solidFill>
                  <a:srgbClr val="333399"/>
                </a:solidFill>
                <a:cs typeface="Times New Roman" pitchFamily="18" charset="0"/>
                <a:sym typeface="Symbol" pitchFamily="18" charset="2"/>
              </a:rPr>
              <a:t>:=</a:t>
            </a:r>
            <a:r>
              <a:rPr kumimoji="0" lang="en-US" altLang="zh-CN" b="1"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if  (B.num=0 and (C.num=0))</a:t>
            </a:r>
          </a:p>
          <a:p>
            <a:pPr algn="l"/>
            <a:r>
              <a:rPr lang="en-US" altLang="zh-CN" dirty="0">
                <a:solidFill>
                  <a:srgbClr val="333399"/>
                </a:solidFill>
                <a:cs typeface="Times New Roman" pitchFamily="18" charset="0"/>
                <a:sym typeface="Symbol" pitchFamily="18" charset="2"/>
              </a:rPr>
              <a:t>           then  print(</a:t>
            </a:r>
            <a:r>
              <a:rPr lang="pt-BR" altLang="zh-CN" dirty="0">
                <a:solidFill>
                  <a:srgbClr val="333399"/>
                </a:solidFill>
                <a:cs typeface="Times New Roman" pitchFamily="18" charset="0"/>
                <a:sym typeface="Symbol" pitchFamily="18" charset="2"/>
              </a:rPr>
              <a:t>“Accepted!” </a:t>
            </a:r>
            <a:r>
              <a:rPr lang="en-US" altLang="zh-CN" dirty="0">
                <a:solidFill>
                  <a:srgbClr val="333399"/>
                </a:solidFill>
                <a:cs typeface="Times New Roman" pitchFamily="18" charset="0"/>
                <a:sym typeface="Symbol" pitchFamily="18" charset="2"/>
              </a:rPr>
              <a:t>) </a:t>
            </a:r>
          </a:p>
          <a:p>
            <a:pPr algn="l"/>
            <a:r>
              <a:rPr lang="en-US" altLang="zh-CN" dirty="0">
                <a:solidFill>
                  <a:srgbClr val="333399"/>
                </a:solidFill>
                <a:cs typeface="Times New Roman" pitchFamily="18" charset="0"/>
                <a:sym typeface="Symbol" pitchFamily="18" charset="2"/>
              </a:rPr>
              <a:t>           else  print(</a:t>
            </a:r>
            <a:r>
              <a:rPr lang="pt-BR" altLang="zh-CN" dirty="0">
                <a:solidFill>
                  <a:srgbClr val="333399"/>
                </a:solidFill>
                <a:cs typeface="Times New Roman" pitchFamily="18" charset="0"/>
                <a:sym typeface="Symbol" pitchFamily="18" charset="2"/>
              </a:rPr>
              <a:t>“Refused!” </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99" name="矩形 98"/>
          <p:cNvSpPr/>
          <p:nvPr/>
        </p:nvSpPr>
        <p:spPr>
          <a:xfrm>
            <a:off x="57273" y="2116407"/>
            <a:ext cx="4291175"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4</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A.num := A</a:t>
            </a:r>
            <a:r>
              <a:rPr lang="pt-BR" altLang="zh-CN" baseline="-25000" dirty="0">
                <a:solidFill>
                  <a:srgbClr val="333399"/>
                </a:solidFill>
                <a:cs typeface="Times New Roman" pitchFamily="18" charset="0"/>
                <a:sym typeface="Symbol" pitchFamily="18" charset="2"/>
              </a:rPr>
              <a:t>1</a:t>
            </a:r>
            <a:r>
              <a:rPr lang="pt-BR" altLang="zh-CN" dirty="0">
                <a:solidFill>
                  <a:srgbClr val="333399"/>
                </a:solidFill>
                <a:cs typeface="Times New Roman" pitchFamily="18" charset="0"/>
                <a:sym typeface="Symbol" pitchFamily="18" charset="2"/>
              </a:rPr>
              <a:t>.num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100" name="矩形 99"/>
          <p:cNvSpPr/>
          <p:nvPr/>
        </p:nvSpPr>
        <p:spPr>
          <a:xfrm>
            <a:off x="57273" y="2545035"/>
            <a:ext cx="2949654" cy="461665"/>
          </a:xfrm>
          <a:prstGeom prst="rect">
            <a:avLst/>
          </a:prstGeom>
        </p:spPr>
        <p:txBody>
          <a:bodyPr wrap="none">
            <a:spAutoFit/>
          </a:bodyPr>
          <a:lstStyle/>
          <a:p>
            <a:pPr algn="l"/>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5</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pt-BR" altLang="zh-CN" dirty="0">
                <a:solidFill>
                  <a:srgbClr val="333399"/>
                </a:solidFill>
                <a:cs typeface="Times New Roman" pitchFamily="18" charset="0"/>
                <a:sym typeface="Symbol" pitchFamily="18" charset="2"/>
              </a:rPr>
              <a:t>A.num := 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101" name="矩形 100"/>
          <p:cNvSpPr/>
          <p:nvPr/>
        </p:nvSpPr>
        <p:spPr>
          <a:xfrm>
            <a:off x="4955971" y="0"/>
            <a:ext cx="4259499"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6</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B.in_num</a:t>
            </a:r>
            <a:r>
              <a:rPr lang="en-US" altLang="zh-CN" dirty="0">
                <a:solidFill>
                  <a:srgbClr val="333399"/>
                </a:solidFill>
                <a:cs typeface="Times New Roman" pitchFamily="18" charset="0"/>
                <a:sym typeface="Symbol" pitchFamily="18" charset="2"/>
              </a:rPr>
              <a:t> } </a:t>
            </a:r>
            <a:endParaRPr lang="zh-CN" altLang="en-US" dirty="0">
              <a:solidFill>
                <a:srgbClr val="333399"/>
              </a:solidFill>
              <a:cs typeface="Times New Roman" pitchFamily="18" charset="0"/>
              <a:sym typeface="Symbol" pitchFamily="18" charset="2"/>
            </a:endParaRPr>
          </a:p>
        </p:txBody>
      </p:sp>
      <p:sp>
        <p:nvSpPr>
          <p:cNvPr id="104" name="矩形 103"/>
          <p:cNvSpPr/>
          <p:nvPr/>
        </p:nvSpPr>
        <p:spPr>
          <a:xfrm>
            <a:off x="5403209" y="428628"/>
            <a:ext cx="3812261"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7</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B.num := B</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
        <p:nvSpPr>
          <p:cNvPr id="105" name="矩形 104"/>
          <p:cNvSpPr/>
          <p:nvPr/>
        </p:nvSpPr>
        <p:spPr>
          <a:xfrm>
            <a:off x="5242908" y="1928802"/>
            <a:ext cx="3972562" cy="461665"/>
          </a:xfrm>
          <a:prstGeom prst="rect">
            <a:avLst/>
          </a:prstGeom>
        </p:spPr>
        <p:txBody>
          <a:bodyPr wrap="none">
            <a:spAutoFit/>
          </a:bodyPr>
          <a:lstStyle/>
          <a:p>
            <a:pPr algn="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10</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C.num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.num-1 } </a:t>
            </a:r>
            <a:endParaRPr lang="zh-CN" altLang="en-US" dirty="0">
              <a:solidFill>
                <a:srgbClr val="333399"/>
              </a:solidFill>
              <a:cs typeface="Times New Roman" pitchFamily="18" charset="0"/>
              <a:sym typeface="Symbol" pitchFamily="18" charset="2"/>
            </a:endParaRPr>
          </a:p>
        </p:txBody>
      </p:sp>
      <p:sp>
        <p:nvSpPr>
          <p:cNvPr id="106" name="矩形 105"/>
          <p:cNvSpPr/>
          <p:nvPr/>
        </p:nvSpPr>
        <p:spPr>
          <a:xfrm>
            <a:off x="4500562" y="1500174"/>
            <a:ext cx="4714908" cy="461665"/>
          </a:xfrm>
          <a:prstGeom prst="rect">
            <a:avLst/>
          </a:prstGeom>
        </p:spPr>
        <p:txBody>
          <a:bodyPr wrap="squar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9</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 C</a:t>
            </a:r>
            <a:r>
              <a:rPr lang="en-US" altLang="zh-CN" baseline="-25000" dirty="0">
                <a:solidFill>
                  <a:srgbClr val="333399"/>
                </a:solidFill>
                <a:cs typeface="Times New Roman" pitchFamily="18" charset="0"/>
                <a:sym typeface="Symbol" pitchFamily="18" charset="2"/>
              </a:rPr>
              <a:t>1</a:t>
            </a:r>
            <a:r>
              <a:rPr lang="en-US" altLang="zh-CN" dirty="0">
                <a:solidFill>
                  <a:srgbClr val="333399"/>
                </a:solidFill>
                <a:cs typeface="Times New Roman" pitchFamily="18" charset="0"/>
                <a:sym typeface="Symbol" pitchFamily="18" charset="2"/>
              </a:rPr>
              <a:t>.in_num := </a:t>
            </a:r>
            <a:r>
              <a:rPr lang="en-US" altLang="zh-CN" dirty="0" err="1">
                <a:solidFill>
                  <a:srgbClr val="333399"/>
                </a:solidFill>
                <a:cs typeface="Times New Roman" pitchFamily="18" charset="0"/>
                <a:sym typeface="Symbol" pitchFamily="18" charset="2"/>
              </a:rPr>
              <a:t>C.in_num</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107" name="矩形 106"/>
          <p:cNvSpPr/>
          <p:nvPr/>
        </p:nvSpPr>
        <p:spPr>
          <a:xfrm>
            <a:off x="4904855" y="961859"/>
            <a:ext cx="4347665" cy="461665"/>
          </a:xfrm>
          <a:prstGeom prst="rect">
            <a:avLst/>
          </a:prstGeom>
        </p:spPr>
        <p:txBody>
          <a:bodyPr wrap="none">
            <a:spAutoFit/>
          </a:bodyPr>
          <a:lstStyle/>
          <a:p>
            <a:pPr algn="l">
              <a:buClrTx/>
            </a:pPr>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8</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t>
            </a:r>
            <a:r>
              <a:rPr lang="en-US" altLang="zh-CN" dirty="0" err="1">
                <a:solidFill>
                  <a:srgbClr val="333399"/>
                </a:solidFill>
                <a:cs typeface="Times New Roman" pitchFamily="18" charset="0"/>
                <a:sym typeface="Symbol" pitchFamily="18" charset="2"/>
              </a:rPr>
              <a:t>B.in_</a:t>
            </a:r>
            <a:r>
              <a:rPr lang="en-US" altLang="zh-CN" dirty="0" err="1">
                <a:solidFill>
                  <a:srgbClr val="333399"/>
                </a:solidFill>
                <a:cs typeface="Times New Roman" pitchFamily="18" charset="0"/>
              </a:rPr>
              <a:t>num</a:t>
            </a:r>
            <a:r>
              <a:rPr lang="en-US" altLang="zh-CN" dirty="0">
                <a:solidFill>
                  <a:srgbClr val="333399"/>
                </a:solidFill>
                <a:cs typeface="Times New Roman" pitchFamily="18" charset="0"/>
                <a:sym typeface="Symbol" pitchFamily="18" charset="2"/>
              </a:rPr>
              <a:t> -1</a:t>
            </a:r>
            <a:r>
              <a:rPr lang="en-US" altLang="zh-CN" i="0" dirty="0">
                <a:solidFill>
                  <a:srgbClr val="333399"/>
                </a:solidFill>
                <a:cs typeface="Times New Roman" pitchFamily="18" charset="0"/>
                <a:sym typeface="Symbol" pitchFamily="18" charset="2"/>
              </a:rPr>
              <a:t> }</a:t>
            </a:r>
            <a:endParaRPr lang="en-US" altLang="zh-CN" dirty="0">
              <a:solidFill>
                <a:srgbClr val="333399"/>
              </a:solidFill>
              <a:cs typeface="Times New Roman" pitchFamily="18" charset="0"/>
              <a:sym typeface="Symbol" pitchFamily="18" charset="2"/>
            </a:endParaRPr>
          </a:p>
        </p:txBody>
      </p:sp>
      <p:sp>
        <p:nvSpPr>
          <p:cNvPr id="108" name="矩形 107"/>
          <p:cNvSpPr/>
          <p:nvPr/>
        </p:nvSpPr>
        <p:spPr>
          <a:xfrm>
            <a:off x="4699029" y="2390467"/>
            <a:ext cx="4481483" cy="461665"/>
          </a:xfrm>
          <a:prstGeom prst="rect">
            <a:avLst/>
          </a:prstGeom>
        </p:spPr>
        <p:txBody>
          <a:bodyPr wrap="none">
            <a:spAutoFit/>
          </a:bodyPr>
          <a:lstStyle/>
          <a:p>
            <a:r>
              <a:rPr lang="en-US" altLang="zh-CN" dirty="0">
                <a:solidFill>
                  <a:srgbClr val="333399"/>
                </a:solidFill>
                <a:cs typeface="Times New Roman" pitchFamily="18" charset="0"/>
                <a:sym typeface="Symbol" pitchFamily="18" charset="2"/>
              </a:rPr>
              <a:t>f</a:t>
            </a:r>
            <a:r>
              <a:rPr lang="en-US" altLang="zh-CN" baseline="-25000" dirty="0">
                <a:solidFill>
                  <a:srgbClr val="333399"/>
                </a:solidFill>
                <a:cs typeface="Times New Roman" pitchFamily="18" charset="0"/>
                <a:sym typeface="Symbol" pitchFamily="18" charset="2"/>
              </a:rPr>
              <a:t>11</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 {  </a:t>
            </a:r>
            <a:r>
              <a:rPr lang="pt-BR" altLang="zh-CN" dirty="0">
                <a:solidFill>
                  <a:srgbClr val="333399"/>
                </a:solidFill>
                <a:cs typeface="Times New Roman" pitchFamily="18" charset="0"/>
                <a:sym typeface="Symbol" pitchFamily="18" charset="2"/>
              </a:rPr>
              <a:t>C.num := C.in_num-1 }</a:t>
            </a:r>
            <a:r>
              <a:rPr lang="en-US" altLang="zh-CN" dirty="0">
                <a:solidFill>
                  <a:srgbClr val="333399"/>
                </a:solidFill>
                <a:cs typeface="Times New Roman" pitchFamily="18" charset="0"/>
                <a:sym typeface="Symbol" pitchFamily="18" charset="2"/>
              </a:rPr>
              <a:t>  </a:t>
            </a:r>
            <a:endParaRPr lang="zh-CN" altLang="en-US" dirty="0">
              <a:solidFill>
                <a:srgbClr val="333399"/>
              </a:solidFill>
              <a:cs typeface="Times New Roman" pitchFamily="18" charset="0"/>
              <a:sym typeface="Symbol" pitchFamily="18" charset="2"/>
            </a:endParaRPr>
          </a:p>
        </p:txBody>
      </p:sp>
      <p:sp>
        <p:nvSpPr>
          <p:cNvPr id="109" name="任意多边形 108"/>
          <p:cNvSpPr/>
          <p:nvPr/>
        </p:nvSpPr>
        <p:spPr>
          <a:xfrm rot="9765701" flipV="1">
            <a:off x="692306" y="3675824"/>
            <a:ext cx="3312013" cy="414746"/>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任意多边形 109"/>
          <p:cNvSpPr/>
          <p:nvPr/>
        </p:nvSpPr>
        <p:spPr>
          <a:xfrm rot="7626100" flipV="1">
            <a:off x="-150612" y="4944964"/>
            <a:ext cx="963717" cy="302964"/>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任意多边形 110"/>
          <p:cNvSpPr/>
          <p:nvPr/>
        </p:nvSpPr>
        <p:spPr>
          <a:xfrm rot="6139020" flipV="1">
            <a:off x="-267116" y="5924559"/>
            <a:ext cx="623523" cy="211121"/>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任意多边形 112"/>
          <p:cNvSpPr/>
          <p:nvPr/>
        </p:nvSpPr>
        <p:spPr>
          <a:xfrm rot="20912484" flipV="1">
            <a:off x="92848" y="6595563"/>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任意多边形 113"/>
          <p:cNvSpPr/>
          <p:nvPr/>
        </p:nvSpPr>
        <p:spPr>
          <a:xfrm rot="14061362" flipV="1">
            <a:off x="419861" y="5987022"/>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任意多边形 114"/>
          <p:cNvSpPr/>
          <p:nvPr/>
        </p:nvSpPr>
        <p:spPr>
          <a:xfrm flipV="1">
            <a:off x="480568" y="5802972"/>
            <a:ext cx="1051532" cy="200104"/>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任意多边形 115"/>
          <p:cNvSpPr/>
          <p:nvPr/>
        </p:nvSpPr>
        <p:spPr>
          <a:xfrm flipV="1">
            <a:off x="1567604" y="5826505"/>
            <a:ext cx="597479" cy="272740"/>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任意多边形 117"/>
          <p:cNvSpPr/>
          <p:nvPr/>
        </p:nvSpPr>
        <p:spPr>
          <a:xfrm rot="12925700" flipV="1">
            <a:off x="784674" y="4905149"/>
            <a:ext cx="1473420" cy="33517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任意多边形 118"/>
          <p:cNvSpPr/>
          <p:nvPr/>
        </p:nvSpPr>
        <p:spPr>
          <a:xfrm rot="154760" flipV="1">
            <a:off x="932012" y="4813427"/>
            <a:ext cx="1826977" cy="190014"/>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任意多边形 119"/>
          <p:cNvSpPr/>
          <p:nvPr/>
        </p:nvSpPr>
        <p:spPr>
          <a:xfrm rot="154760" flipV="1">
            <a:off x="2933372" y="4745558"/>
            <a:ext cx="1060541" cy="8838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rot="9021594" flipV="1">
            <a:off x="2575687" y="5024266"/>
            <a:ext cx="1343718" cy="164055"/>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flipV="1">
            <a:off x="2558080" y="5818666"/>
            <a:ext cx="597479" cy="272740"/>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rot="6969169" flipV="1">
            <a:off x="2362460" y="6129158"/>
            <a:ext cx="698596" cy="26021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任意多边形 123"/>
          <p:cNvSpPr/>
          <p:nvPr/>
        </p:nvSpPr>
        <p:spPr>
          <a:xfrm rot="20912484" flipV="1">
            <a:off x="2775839" y="6598185"/>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任意多边形 126"/>
          <p:cNvSpPr/>
          <p:nvPr/>
        </p:nvSpPr>
        <p:spPr>
          <a:xfrm rot="14061362" flipV="1">
            <a:off x="6220690" y="5956293"/>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任意多边形 127"/>
          <p:cNvSpPr/>
          <p:nvPr/>
        </p:nvSpPr>
        <p:spPr>
          <a:xfrm flipV="1">
            <a:off x="3247546" y="5890928"/>
            <a:ext cx="1538767" cy="34396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9" name="任意多边形 128"/>
          <p:cNvSpPr/>
          <p:nvPr/>
        </p:nvSpPr>
        <p:spPr>
          <a:xfrm flipV="1">
            <a:off x="4786314" y="5792960"/>
            <a:ext cx="597479" cy="272740"/>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2" name="任意多边形 131"/>
          <p:cNvSpPr/>
          <p:nvPr/>
        </p:nvSpPr>
        <p:spPr>
          <a:xfrm rot="12925700" flipV="1">
            <a:off x="4087857" y="4991795"/>
            <a:ext cx="1473420" cy="33517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3" name="任意多边形 132"/>
          <p:cNvSpPr/>
          <p:nvPr/>
        </p:nvSpPr>
        <p:spPr>
          <a:xfrm flipV="1">
            <a:off x="4168284" y="4842067"/>
            <a:ext cx="1826977" cy="263260"/>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任意多边形 135"/>
          <p:cNvSpPr/>
          <p:nvPr/>
        </p:nvSpPr>
        <p:spPr>
          <a:xfrm rot="21042378" flipV="1">
            <a:off x="5877898" y="4731402"/>
            <a:ext cx="844260" cy="271542"/>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任意多边形 137"/>
          <p:cNvSpPr/>
          <p:nvPr/>
        </p:nvSpPr>
        <p:spPr>
          <a:xfrm rot="8233752" flipV="1">
            <a:off x="5640605" y="4923938"/>
            <a:ext cx="1018272" cy="243990"/>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任意多边形 138"/>
          <p:cNvSpPr/>
          <p:nvPr/>
        </p:nvSpPr>
        <p:spPr>
          <a:xfrm flipV="1">
            <a:off x="5677936" y="5730336"/>
            <a:ext cx="597479" cy="272740"/>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任意多边形 139"/>
          <p:cNvSpPr/>
          <p:nvPr/>
        </p:nvSpPr>
        <p:spPr>
          <a:xfrm rot="6969169" flipV="1">
            <a:off x="5627376" y="5943791"/>
            <a:ext cx="698596" cy="26021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Lst>
            <a:ahLst/>
            <a:cxnLst>
              <a:cxn ang="0">
                <a:pos x="connsiteX0" y="connsiteY0"/>
              </a:cxn>
              <a:cxn ang="0">
                <a:pos x="connsiteX1" y="connsiteY1"/>
              </a:cxn>
            </a:cxnLst>
            <a:rect l="l" t="t" r="r" b="b"/>
            <a:pathLst>
              <a:path w="10000" h="2147483647">
                <a:moveTo>
                  <a:pt x="0" y="2147483647"/>
                </a:moveTo>
                <a:cubicBezTo>
                  <a:pt x="1421" y="680812986"/>
                  <a:pt x="7039" y="-1"/>
                  <a:pt x="10000"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任意多边形 140"/>
          <p:cNvSpPr/>
          <p:nvPr/>
        </p:nvSpPr>
        <p:spPr>
          <a:xfrm rot="20912484" flipV="1">
            <a:off x="6004953" y="6598186"/>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任意多边形 142"/>
          <p:cNvSpPr/>
          <p:nvPr/>
        </p:nvSpPr>
        <p:spPr>
          <a:xfrm rot="21214716" flipV="1">
            <a:off x="6453987" y="5865039"/>
            <a:ext cx="1855092" cy="343968"/>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任意多边形 143"/>
          <p:cNvSpPr/>
          <p:nvPr/>
        </p:nvSpPr>
        <p:spPr>
          <a:xfrm rot="20912484" flipV="1">
            <a:off x="8232329" y="5858012"/>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任意多边形 144"/>
          <p:cNvSpPr/>
          <p:nvPr/>
        </p:nvSpPr>
        <p:spPr>
          <a:xfrm rot="12190980" flipV="1">
            <a:off x="7014377" y="4982818"/>
            <a:ext cx="1815168" cy="2282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7" name="任意多边形 146"/>
          <p:cNvSpPr/>
          <p:nvPr/>
        </p:nvSpPr>
        <p:spPr>
          <a:xfrm rot="21128634" flipV="1">
            <a:off x="7161646" y="4778184"/>
            <a:ext cx="1826977" cy="190014"/>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9" name="任意多边形 148"/>
          <p:cNvSpPr/>
          <p:nvPr/>
        </p:nvSpPr>
        <p:spPr>
          <a:xfrm rot="13896277" flipV="1">
            <a:off x="5097573" y="2081450"/>
            <a:ext cx="3330354" cy="3530610"/>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2477"/>
              <a:gd name="connsiteY0" fmla="*/ 2147483647 h 2147483647"/>
              <a:gd name="connsiteX1" fmla="*/ 12477 w 12477"/>
              <a:gd name="connsiteY1" fmla="*/ 2147483647 h 2147483647"/>
              <a:gd name="connsiteX0" fmla="*/ 0 w 6022"/>
              <a:gd name="connsiteY0" fmla="*/ 2147483647 h 2147483647"/>
              <a:gd name="connsiteX1" fmla="*/ 6022 w 6022"/>
              <a:gd name="connsiteY1" fmla="*/ 2147483647 h 2147483647"/>
              <a:gd name="connsiteX0" fmla="*/ 0 w 33090"/>
              <a:gd name="connsiteY0" fmla="*/ 6830 h 61118"/>
              <a:gd name="connsiteX1" fmla="*/ 33090 w 33090"/>
              <a:gd name="connsiteY1" fmla="*/ 61118 h 61118"/>
            </a:gdLst>
            <a:ahLst/>
            <a:cxnLst>
              <a:cxn ang="0">
                <a:pos x="connsiteX0" y="connsiteY0"/>
              </a:cxn>
              <a:cxn ang="0">
                <a:pos x="connsiteX1" y="connsiteY1"/>
              </a:cxn>
            </a:cxnLst>
            <a:rect l="l" t="t" r="r" b="b"/>
            <a:pathLst>
              <a:path w="33090" h="61118">
                <a:moveTo>
                  <a:pt x="0" y="6830"/>
                </a:moveTo>
                <a:cubicBezTo>
                  <a:pt x="2360" y="0"/>
                  <a:pt x="28173" y="51118"/>
                  <a:pt x="33090" y="61118"/>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任意多边形 111"/>
          <p:cNvSpPr/>
          <p:nvPr/>
        </p:nvSpPr>
        <p:spPr>
          <a:xfrm rot="14061362" flipV="1">
            <a:off x="3184261" y="6095495"/>
            <a:ext cx="678899" cy="239173"/>
          </a:xfrm>
          <a:custGeom>
            <a:avLst/>
            <a:gdLst>
              <a:gd name="connsiteX0" fmla="*/ 0 w 1558212"/>
              <a:gd name="connsiteY0" fmla="*/ 18661 h 18661"/>
              <a:gd name="connsiteX1" fmla="*/ 1558212 w 1558212"/>
              <a:gd name="connsiteY1" fmla="*/ 0 h 18661"/>
              <a:gd name="connsiteX0" fmla="*/ 0 w 3306824"/>
              <a:gd name="connsiteY0" fmla="*/ 0 h 612622"/>
              <a:gd name="connsiteX1" fmla="*/ 3306824 w 3306824"/>
              <a:gd name="connsiteY1" fmla="*/ 612622 h 612622"/>
              <a:gd name="connsiteX0" fmla="*/ 0 w 1714512"/>
              <a:gd name="connsiteY0" fmla="*/ 0 h 1"/>
              <a:gd name="connsiteX1" fmla="*/ 1714512 w 1714512"/>
              <a:gd name="connsiteY1" fmla="*/ 1 h 1"/>
              <a:gd name="connsiteX0" fmla="*/ 0 w 10000"/>
              <a:gd name="connsiteY0" fmla="*/ 2147480000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10000"/>
              <a:gd name="connsiteY0" fmla="*/ 2147483647 h 2147483647"/>
              <a:gd name="connsiteX1" fmla="*/ 10000 w 10000"/>
              <a:gd name="connsiteY1" fmla="*/ 2147483647 h 2147483647"/>
              <a:gd name="connsiteX0" fmla="*/ 0 w 7783"/>
              <a:gd name="connsiteY0" fmla="*/ 2147483647 h 2147483647"/>
              <a:gd name="connsiteX1" fmla="*/ 7783 w 7783"/>
              <a:gd name="connsiteY1" fmla="*/ 2147483647 h 2147483647"/>
            </a:gdLst>
            <a:ahLst/>
            <a:cxnLst>
              <a:cxn ang="0">
                <a:pos x="connsiteX0" y="connsiteY0"/>
              </a:cxn>
              <a:cxn ang="0">
                <a:pos x="connsiteX1" y="connsiteY1"/>
              </a:cxn>
            </a:cxnLst>
            <a:rect l="l" t="t" r="r" b="b"/>
            <a:pathLst>
              <a:path w="7783" h="2147483647">
                <a:moveTo>
                  <a:pt x="0" y="2147483647"/>
                </a:moveTo>
                <a:cubicBezTo>
                  <a:pt x="1421" y="680812986"/>
                  <a:pt x="4822" y="-1"/>
                  <a:pt x="7783" y="2147483647"/>
                </a:cubicBezTo>
              </a:path>
            </a:pathLst>
          </a:cu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477536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2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20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20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2000"/>
                                        <p:tgtEl>
                                          <p:spTgt spid="1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100"/>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2000"/>
                                        <p:tgtEl>
                                          <p:spTgt spid="7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fade">
                                      <p:cBhvr>
                                        <p:cTn id="36" dur="2000"/>
                                        <p:tgtEl>
                                          <p:spTgt spid="1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5"/>
                                        </p:tgtEl>
                                        <p:attrNameLst>
                                          <p:attrName>style.visibility</p:attrName>
                                        </p:attrNameLst>
                                      </p:cBhvr>
                                      <p:to>
                                        <p:strVal val="visible"/>
                                      </p:to>
                                    </p:set>
                                    <p:animEffect transition="in" filter="fade">
                                      <p:cBhvr>
                                        <p:cTn id="41" dur="2000"/>
                                        <p:tgtEl>
                                          <p:spTgt spid="1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6"/>
                                        </p:tgtEl>
                                        <p:attrNameLst>
                                          <p:attrName>style.visibility</p:attrName>
                                        </p:attrNameLst>
                                      </p:cBhvr>
                                      <p:to>
                                        <p:strVal val="visible"/>
                                      </p:to>
                                    </p:set>
                                    <p:animEffect transition="in" filter="fade">
                                      <p:cBhvr>
                                        <p:cTn id="46" dur="2000"/>
                                        <p:tgtEl>
                                          <p:spTgt spid="1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grpId="0" nodeType="clickEffect">
                                  <p:stCondLst>
                                    <p:cond delay="0"/>
                                  </p:stCondLst>
                                  <p:childTnLst>
                                    <p:animClr clrSpc="rgb" dir="cw">
                                      <p:cBhvr override="childStyle">
                                        <p:cTn id="50" dur="2000" fill="hold"/>
                                        <p:tgtEl>
                                          <p:spTgt spid="99"/>
                                        </p:tgtEl>
                                        <p:attrNameLst>
                                          <p:attrName>style.color</p:attrName>
                                        </p:attrNameLst>
                                      </p:cBhvr>
                                      <p:to>
                                        <a:srgbClr val="FF0000"/>
                                      </p:to>
                                    </p:animClr>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2000"/>
                                        <p:tgtEl>
                                          <p:spTgt spid="7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8"/>
                                        </p:tgtEl>
                                        <p:attrNameLst>
                                          <p:attrName>style.visibility</p:attrName>
                                        </p:attrNameLst>
                                      </p:cBhvr>
                                      <p:to>
                                        <p:strVal val="visible"/>
                                      </p:to>
                                    </p:set>
                                    <p:animEffect transition="in" filter="fade">
                                      <p:cBhvr>
                                        <p:cTn id="60" dur="2000"/>
                                        <p:tgtEl>
                                          <p:spTgt spid="11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9"/>
                                        </p:tgtEl>
                                        <p:attrNameLst>
                                          <p:attrName>style.visibility</p:attrName>
                                        </p:attrNameLst>
                                      </p:cBhvr>
                                      <p:to>
                                        <p:strVal val="visible"/>
                                      </p:to>
                                    </p:set>
                                    <p:animEffect transition="in" filter="fade">
                                      <p:cBhvr>
                                        <p:cTn id="65" dur="2000"/>
                                        <p:tgtEl>
                                          <p:spTgt spid="119"/>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mph" presetSubtype="2" fill="hold" grpId="0" nodeType="clickEffect">
                                  <p:stCondLst>
                                    <p:cond delay="0"/>
                                  </p:stCondLst>
                                  <p:childTnLst>
                                    <p:animClr clrSpc="rgb" dir="cw">
                                      <p:cBhvr override="childStyle">
                                        <p:cTn id="69" dur="2000" fill="hold"/>
                                        <p:tgtEl>
                                          <p:spTgt spid="96"/>
                                        </p:tgtEl>
                                        <p:attrNameLst>
                                          <p:attrName>style.color</p:attrName>
                                        </p:attrNameLst>
                                      </p:cBhvr>
                                      <p:to>
                                        <a:srgbClr val="FF0000"/>
                                      </p:to>
                                    </p:animClr>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3"/>
                                        </p:tgtEl>
                                        <p:attrNameLst>
                                          <p:attrName>style.visibility</p:attrName>
                                        </p:attrNameLst>
                                      </p:cBhvr>
                                      <p:to>
                                        <p:strVal val="visible"/>
                                      </p:to>
                                    </p:set>
                                    <p:animEffect transition="in" filter="fade">
                                      <p:cBhvr>
                                        <p:cTn id="74" dur="2000"/>
                                        <p:tgtEl>
                                          <p:spTgt spid="9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fade">
                                      <p:cBhvr>
                                        <p:cTn id="79" dur="2000"/>
                                        <p:tgtEl>
                                          <p:spTgt spid="12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fade">
                                      <p:cBhvr>
                                        <p:cTn id="84" dur="2000"/>
                                        <p:tgtEl>
                                          <p:spTgt spid="12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mph" presetSubtype="2" fill="hold" grpId="0" nodeType="clickEffect">
                                  <p:stCondLst>
                                    <p:cond delay="0"/>
                                  </p:stCondLst>
                                  <p:childTnLst>
                                    <p:animClr clrSpc="rgb" dir="cw">
                                      <p:cBhvr override="childStyle">
                                        <p:cTn id="88" dur="2000" fill="hold"/>
                                        <p:tgtEl>
                                          <p:spTgt spid="101"/>
                                        </p:tgtEl>
                                        <p:attrNameLst>
                                          <p:attrName>style.color</p:attrName>
                                        </p:attrNameLst>
                                      </p:cBhvr>
                                      <p:to>
                                        <a:srgbClr val="FF0000"/>
                                      </p:to>
                                    </p:animClr>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fade">
                                      <p:cBhvr>
                                        <p:cTn id="93" dur="2000"/>
                                        <p:tgtEl>
                                          <p:spTgt spid="8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22"/>
                                        </p:tgtEl>
                                        <p:attrNameLst>
                                          <p:attrName>style.visibility</p:attrName>
                                        </p:attrNameLst>
                                      </p:cBhvr>
                                      <p:to>
                                        <p:strVal val="visible"/>
                                      </p:to>
                                    </p:set>
                                    <p:animEffect transition="in" filter="fade">
                                      <p:cBhvr>
                                        <p:cTn id="98" dur="2000"/>
                                        <p:tgtEl>
                                          <p:spTgt spid="12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23"/>
                                        </p:tgtEl>
                                        <p:attrNameLst>
                                          <p:attrName>style.visibility</p:attrName>
                                        </p:attrNameLst>
                                      </p:cBhvr>
                                      <p:to>
                                        <p:strVal val="visible"/>
                                      </p:to>
                                    </p:set>
                                    <p:animEffect transition="in" filter="fade">
                                      <p:cBhvr>
                                        <p:cTn id="103" dur="2000"/>
                                        <p:tgtEl>
                                          <p:spTgt spid="12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24"/>
                                        </p:tgtEl>
                                        <p:attrNameLst>
                                          <p:attrName>style.visibility</p:attrName>
                                        </p:attrNameLst>
                                      </p:cBhvr>
                                      <p:to>
                                        <p:strVal val="visible"/>
                                      </p:to>
                                    </p:set>
                                    <p:animEffect transition="in" filter="fade">
                                      <p:cBhvr>
                                        <p:cTn id="108" dur="2000"/>
                                        <p:tgtEl>
                                          <p:spTgt spid="124"/>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mph" presetSubtype="2" fill="hold" grpId="0" nodeType="clickEffect">
                                  <p:stCondLst>
                                    <p:cond delay="0"/>
                                  </p:stCondLst>
                                  <p:childTnLst>
                                    <p:animClr clrSpc="rgb" dir="cw">
                                      <p:cBhvr override="childStyle">
                                        <p:cTn id="112" dur="2000" fill="hold"/>
                                        <p:tgtEl>
                                          <p:spTgt spid="107"/>
                                        </p:tgtEl>
                                        <p:attrNameLst>
                                          <p:attrName>style.color</p:attrName>
                                        </p:attrNameLst>
                                      </p:cBhvr>
                                      <p:to>
                                        <a:srgbClr val="FF0000"/>
                                      </p:to>
                                    </p:animClr>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2000"/>
                                        <p:tgtEl>
                                          <p:spTgt spid="8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12"/>
                                        </p:tgtEl>
                                        <p:attrNameLst>
                                          <p:attrName>style.visibility</p:attrName>
                                        </p:attrNameLst>
                                      </p:cBhvr>
                                      <p:to>
                                        <p:strVal val="visible"/>
                                      </p:to>
                                    </p:set>
                                    <p:animEffect transition="in" filter="fade">
                                      <p:cBhvr>
                                        <p:cTn id="122" dur="2000"/>
                                        <p:tgtEl>
                                          <p:spTgt spid="112"/>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28"/>
                                        </p:tgtEl>
                                        <p:attrNameLst>
                                          <p:attrName>style.visibility</p:attrName>
                                        </p:attrNameLst>
                                      </p:cBhvr>
                                      <p:to>
                                        <p:strVal val="visible"/>
                                      </p:to>
                                    </p:set>
                                    <p:animEffect transition="in" filter="fade">
                                      <p:cBhvr>
                                        <p:cTn id="127" dur="2000"/>
                                        <p:tgtEl>
                                          <p:spTgt spid="12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29"/>
                                        </p:tgtEl>
                                        <p:attrNameLst>
                                          <p:attrName>style.visibility</p:attrName>
                                        </p:attrNameLst>
                                      </p:cBhvr>
                                      <p:to>
                                        <p:strVal val="visible"/>
                                      </p:to>
                                    </p:set>
                                    <p:animEffect transition="in" filter="fade">
                                      <p:cBhvr>
                                        <p:cTn id="132" dur="2000"/>
                                        <p:tgtEl>
                                          <p:spTgt spid="129"/>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mph" presetSubtype="2" fill="hold" grpId="0" nodeType="clickEffect">
                                  <p:stCondLst>
                                    <p:cond delay="0"/>
                                  </p:stCondLst>
                                  <p:childTnLst>
                                    <p:animClr clrSpc="rgb" dir="cw">
                                      <p:cBhvr override="childStyle">
                                        <p:cTn id="136" dur="2000" fill="hold"/>
                                        <p:tgtEl>
                                          <p:spTgt spid="104"/>
                                        </p:tgtEl>
                                        <p:attrNameLst>
                                          <p:attrName>style.color</p:attrName>
                                        </p:attrNameLst>
                                      </p:cBhvr>
                                      <p:to>
                                        <a:srgbClr val="FF0000"/>
                                      </p:to>
                                    </p:animClr>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84"/>
                                        </p:tgtEl>
                                        <p:attrNameLst>
                                          <p:attrName>style.visibility</p:attrName>
                                        </p:attrNameLst>
                                      </p:cBhvr>
                                      <p:to>
                                        <p:strVal val="visible"/>
                                      </p:to>
                                    </p:set>
                                    <p:animEffect transition="in" filter="fade">
                                      <p:cBhvr>
                                        <p:cTn id="141" dur="2000"/>
                                        <p:tgtEl>
                                          <p:spTgt spid="84"/>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132"/>
                                        </p:tgtEl>
                                        <p:attrNameLst>
                                          <p:attrName>style.visibility</p:attrName>
                                        </p:attrNameLst>
                                      </p:cBhvr>
                                      <p:to>
                                        <p:strVal val="visible"/>
                                      </p:to>
                                    </p:set>
                                    <p:animEffect transition="in" filter="fade">
                                      <p:cBhvr>
                                        <p:cTn id="146" dur="2000"/>
                                        <p:tgtEl>
                                          <p:spTgt spid="13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133"/>
                                        </p:tgtEl>
                                        <p:attrNameLst>
                                          <p:attrName>style.visibility</p:attrName>
                                        </p:attrNameLst>
                                      </p:cBhvr>
                                      <p:to>
                                        <p:strVal val="visible"/>
                                      </p:to>
                                    </p:set>
                                    <p:animEffect transition="in" filter="fade">
                                      <p:cBhvr>
                                        <p:cTn id="151" dur="2000"/>
                                        <p:tgtEl>
                                          <p:spTgt spid="133"/>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mph" presetSubtype="2" fill="hold" grpId="0" nodeType="clickEffect">
                                  <p:stCondLst>
                                    <p:cond delay="0"/>
                                  </p:stCondLst>
                                  <p:childTnLst>
                                    <p:animClr clrSpc="rgb" dir="cw">
                                      <p:cBhvr override="childStyle">
                                        <p:cTn id="155" dur="2000" fill="hold"/>
                                        <p:tgtEl>
                                          <p:spTgt spid="97"/>
                                        </p:tgtEl>
                                        <p:attrNameLst>
                                          <p:attrName>style.color</p:attrName>
                                        </p:attrNameLst>
                                      </p:cBhvr>
                                      <p:to>
                                        <a:srgbClr val="FF0000"/>
                                      </p:to>
                                    </p:animClr>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85"/>
                                        </p:tgtEl>
                                        <p:attrNameLst>
                                          <p:attrName>style.visibility</p:attrName>
                                        </p:attrNameLst>
                                      </p:cBhvr>
                                      <p:to>
                                        <p:strVal val="visible"/>
                                      </p:to>
                                    </p:set>
                                    <p:animEffect transition="in" filter="fade">
                                      <p:cBhvr>
                                        <p:cTn id="160" dur="2000"/>
                                        <p:tgtEl>
                                          <p:spTgt spid="85"/>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36"/>
                                        </p:tgtEl>
                                        <p:attrNameLst>
                                          <p:attrName>style.visibility</p:attrName>
                                        </p:attrNameLst>
                                      </p:cBhvr>
                                      <p:to>
                                        <p:strVal val="visible"/>
                                      </p:to>
                                    </p:set>
                                    <p:animEffect transition="in" filter="fade">
                                      <p:cBhvr>
                                        <p:cTn id="165" dur="2000"/>
                                        <p:tgtEl>
                                          <p:spTgt spid="136"/>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38"/>
                                        </p:tgtEl>
                                        <p:attrNameLst>
                                          <p:attrName>style.visibility</p:attrName>
                                        </p:attrNameLst>
                                      </p:cBhvr>
                                      <p:to>
                                        <p:strVal val="visible"/>
                                      </p:to>
                                    </p:set>
                                    <p:animEffect transition="in" filter="fade">
                                      <p:cBhvr>
                                        <p:cTn id="170" dur="2000"/>
                                        <p:tgtEl>
                                          <p:spTgt spid="138"/>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mph" presetSubtype="2" fill="hold" grpId="0" nodeType="clickEffect">
                                  <p:stCondLst>
                                    <p:cond delay="0"/>
                                  </p:stCondLst>
                                  <p:childTnLst>
                                    <p:animClr clrSpc="rgb" dir="cw">
                                      <p:cBhvr override="childStyle">
                                        <p:cTn id="174" dur="2000" fill="hold"/>
                                        <p:tgtEl>
                                          <p:spTgt spid="106"/>
                                        </p:tgtEl>
                                        <p:attrNameLst>
                                          <p:attrName>style.color</p:attrName>
                                        </p:attrNameLst>
                                      </p:cBhvr>
                                      <p:to>
                                        <a:srgbClr val="FF0000"/>
                                      </p:to>
                                    </p:animClr>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94"/>
                                        </p:tgtEl>
                                        <p:attrNameLst>
                                          <p:attrName>style.visibility</p:attrName>
                                        </p:attrNameLst>
                                      </p:cBhvr>
                                      <p:to>
                                        <p:strVal val="visible"/>
                                      </p:to>
                                    </p:set>
                                    <p:animEffect transition="in" filter="fade">
                                      <p:cBhvr>
                                        <p:cTn id="179" dur="2000"/>
                                        <p:tgtEl>
                                          <p:spTgt spid="94"/>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39"/>
                                        </p:tgtEl>
                                        <p:attrNameLst>
                                          <p:attrName>style.visibility</p:attrName>
                                        </p:attrNameLst>
                                      </p:cBhvr>
                                      <p:to>
                                        <p:strVal val="visible"/>
                                      </p:to>
                                    </p:set>
                                    <p:animEffect transition="in" filter="fade">
                                      <p:cBhvr>
                                        <p:cTn id="184" dur="2000"/>
                                        <p:tgtEl>
                                          <p:spTgt spid="13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140"/>
                                        </p:tgtEl>
                                        <p:attrNameLst>
                                          <p:attrName>style.visibility</p:attrName>
                                        </p:attrNameLst>
                                      </p:cBhvr>
                                      <p:to>
                                        <p:strVal val="visible"/>
                                      </p:to>
                                    </p:set>
                                    <p:animEffect transition="in" filter="fade">
                                      <p:cBhvr>
                                        <p:cTn id="189" dur="2000"/>
                                        <p:tgtEl>
                                          <p:spTgt spid="140"/>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141"/>
                                        </p:tgtEl>
                                        <p:attrNameLst>
                                          <p:attrName>style.visibility</p:attrName>
                                        </p:attrNameLst>
                                      </p:cBhvr>
                                      <p:to>
                                        <p:strVal val="visible"/>
                                      </p:to>
                                    </p:set>
                                    <p:animEffect transition="in" filter="fade">
                                      <p:cBhvr>
                                        <p:cTn id="194" dur="2000"/>
                                        <p:tgtEl>
                                          <p:spTgt spid="141"/>
                                        </p:tgtEl>
                                      </p:cBhvr>
                                    </p:animEffect>
                                  </p:childTnLst>
                                </p:cTn>
                              </p:par>
                            </p:childTnLst>
                          </p:cTn>
                        </p:par>
                      </p:childTnLst>
                    </p:cTn>
                  </p:par>
                  <p:par>
                    <p:cTn id="195" fill="hold">
                      <p:stCondLst>
                        <p:cond delay="indefinite"/>
                      </p:stCondLst>
                      <p:childTnLst>
                        <p:par>
                          <p:cTn id="196" fill="hold">
                            <p:stCondLst>
                              <p:cond delay="0"/>
                            </p:stCondLst>
                            <p:childTnLst>
                              <p:par>
                                <p:cTn id="197" presetID="3" presetClass="emph" presetSubtype="2" fill="hold" grpId="0" nodeType="clickEffect">
                                  <p:stCondLst>
                                    <p:cond delay="0"/>
                                  </p:stCondLst>
                                  <p:childTnLst>
                                    <p:animClr clrSpc="rgb" dir="cw">
                                      <p:cBhvr override="childStyle">
                                        <p:cTn id="198" dur="2000" fill="hold"/>
                                        <p:tgtEl>
                                          <p:spTgt spid="108"/>
                                        </p:tgtEl>
                                        <p:attrNameLst>
                                          <p:attrName>style.color</p:attrName>
                                        </p:attrNameLst>
                                      </p:cBhvr>
                                      <p:to>
                                        <a:srgbClr val="FF0000"/>
                                      </p:to>
                                    </p:animClr>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fade">
                                      <p:cBhvr>
                                        <p:cTn id="203" dur="20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127"/>
                                        </p:tgtEl>
                                        <p:attrNameLst>
                                          <p:attrName>style.visibility</p:attrName>
                                        </p:attrNameLst>
                                      </p:cBhvr>
                                      <p:to>
                                        <p:strVal val="visible"/>
                                      </p:to>
                                    </p:set>
                                    <p:animEffect transition="in" filter="fade">
                                      <p:cBhvr>
                                        <p:cTn id="208" dur="2000"/>
                                        <p:tgtEl>
                                          <p:spTgt spid="127"/>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143"/>
                                        </p:tgtEl>
                                        <p:attrNameLst>
                                          <p:attrName>style.visibility</p:attrName>
                                        </p:attrNameLst>
                                      </p:cBhvr>
                                      <p:to>
                                        <p:strVal val="visible"/>
                                      </p:to>
                                    </p:set>
                                    <p:animEffect transition="in" filter="fade">
                                      <p:cBhvr>
                                        <p:cTn id="213" dur="2000"/>
                                        <p:tgtEl>
                                          <p:spTgt spid="143"/>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144"/>
                                        </p:tgtEl>
                                        <p:attrNameLst>
                                          <p:attrName>style.visibility</p:attrName>
                                        </p:attrNameLst>
                                      </p:cBhvr>
                                      <p:to>
                                        <p:strVal val="visible"/>
                                      </p:to>
                                    </p:set>
                                    <p:animEffect transition="in" filter="fade">
                                      <p:cBhvr>
                                        <p:cTn id="218" dur="2000"/>
                                        <p:tgtEl>
                                          <p:spTgt spid="144"/>
                                        </p:tgtEl>
                                      </p:cBhvr>
                                    </p:animEffect>
                                  </p:childTnLst>
                                </p:cTn>
                              </p:par>
                            </p:childTnLst>
                          </p:cTn>
                        </p:par>
                      </p:childTnLst>
                    </p:cTn>
                  </p:par>
                  <p:par>
                    <p:cTn id="219" fill="hold">
                      <p:stCondLst>
                        <p:cond delay="indefinite"/>
                      </p:stCondLst>
                      <p:childTnLst>
                        <p:par>
                          <p:cTn id="220" fill="hold">
                            <p:stCondLst>
                              <p:cond delay="0"/>
                            </p:stCondLst>
                            <p:childTnLst>
                              <p:par>
                                <p:cTn id="221" presetID="3" presetClass="emph" presetSubtype="2" fill="hold" grpId="0" nodeType="clickEffect">
                                  <p:stCondLst>
                                    <p:cond delay="0"/>
                                  </p:stCondLst>
                                  <p:childTnLst>
                                    <p:animClr clrSpc="rgb" dir="cw">
                                      <p:cBhvr override="childStyle">
                                        <p:cTn id="222" dur="2000" fill="hold"/>
                                        <p:tgtEl>
                                          <p:spTgt spid="105"/>
                                        </p:tgtEl>
                                        <p:attrNameLst>
                                          <p:attrName>style.color</p:attrName>
                                        </p:attrNameLst>
                                      </p:cBhvr>
                                      <p:to>
                                        <a:srgbClr val="FF0000"/>
                                      </p:to>
                                    </p:animClr>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89"/>
                                        </p:tgtEl>
                                        <p:attrNameLst>
                                          <p:attrName>style.visibility</p:attrName>
                                        </p:attrNameLst>
                                      </p:cBhvr>
                                      <p:to>
                                        <p:strVal val="visible"/>
                                      </p:to>
                                    </p:set>
                                    <p:animEffect transition="in" filter="fade">
                                      <p:cBhvr>
                                        <p:cTn id="227" dur="2000"/>
                                        <p:tgtEl>
                                          <p:spTgt spid="89"/>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145"/>
                                        </p:tgtEl>
                                        <p:attrNameLst>
                                          <p:attrName>style.visibility</p:attrName>
                                        </p:attrNameLst>
                                      </p:cBhvr>
                                      <p:to>
                                        <p:strVal val="visible"/>
                                      </p:to>
                                    </p:set>
                                    <p:animEffect transition="in" filter="fade">
                                      <p:cBhvr>
                                        <p:cTn id="232" dur="2000"/>
                                        <p:tgtEl>
                                          <p:spTgt spid="145"/>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47"/>
                                        </p:tgtEl>
                                        <p:attrNameLst>
                                          <p:attrName>style.visibility</p:attrName>
                                        </p:attrNameLst>
                                      </p:cBhvr>
                                      <p:to>
                                        <p:strVal val="visible"/>
                                      </p:to>
                                    </p:set>
                                    <p:animEffect transition="in" filter="fade">
                                      <p:cBhvr>
                                        <p:cTn id="237" dur="2000"/>
                                        <p:tgtEl>
                                          <p:spTgt spid="147"/>
                                        </p:tgtEl>
                                      </p:cBhvr>
                                    </p:animEffect>
                                  </p:childTnLst>
                                </p:cTn>
                              </p:par>
                            </p:childTnLst>
                          </p:cTn>
                        </p:par>
                      </p:childTnLst>
                    </p:cTn>
                  </p:par>
                  <p:par>
                    <p:cTn id="238" fill="hold">
                      <p:stCondLst>
                        <p:cond delay="indefinite"/>
                      </p:stCondLst>
                      <p:childTnLst>
                        <p:par>
                          <p:cTn id="239" fill="hold">
                            <p:stCondLst>
                              <p:cond delay="0"/>
                            </p:stCondLst>
                            <p:childTnLst>
                              <p:par>
                                <p:cTn id="240" presetID="3" presetClass="emph" presetSubtype="2" fill="hold" grpId="0" nodeType="clickEffect">
                                  <p:stCondLst>
                                    <p:cond delay="0"/>
                                  </p:stCondLst>
                                  <p:childTnLst>
                                    <p:animClr clrSpc="rgb" dir="cw">
                                      <p:cBhvr override="childStyle">
                                        <p:cTn id="241" dur="2000" fill="hold"/>
                                        <p:tgtEl>
                                          <p:spTgt spid="98"/>
                                        </p:tgtEl>
                                        <p:attrNameLst>
                                          <p:attrName>style.color</p:attrName>
                                        </p:attrNameLst>
                                      </p:cBhvr>
                                      <p:to>
                                        <a:srgbClr val="FF0000"/>
                                      </p:to>
                                    </p:animClr>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grpId="0" nodeType="clickEffect">
                                  <p:stCondLst>
                                    <p:cond delay="0"/>
                                  </p:stCondLst>
                                  <p:childTnLst>
                                    <p:set>
                                      <p:cBhvr>
                                        <p:cTn id="245" dur="1" fill="hold">
                                          <p:stCondLst>
                                            <p:cond delay="0"/>
                                          </p:stCondLst>
                                        </p:cTn>
                                        <p:tgtEl>
                                          <p:spTgt spid="90"/>
                                        </p:tgtEl>
                                        <p:attrNameLst>
                                          <p:attrName>style.visibility</p:attrName>
                                        </p:attrNameLst>
                                      </p:cBhvr>
                                      <p:to>
                                        <p:strVal val="visible"/>
                                      </p:to>
                                    </p:set>
                                    <p:animEffect transition="in" filter="fade">
                                      <p:cBhvr>
                                        <p:cTn id="246" dur="2000"/>
                                        <p:tgtEl>
                                          <p:spTgt spid="90"/>
                                        </p:tgtEl>
                                      </p:cBhvr>
                                    </p:animEffec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grpId="0" nodeType="clickEffect">
                                  <p:stCondLst>
                                    <p:cond delay="0"/>
                                  </p:stCondLst>
                                  <p:childTnLst>
                                    <p:set>
                                      <p:cBhvr>
                                        <p:cTn id="250" dur="1" fill="hold">
                                          <p:stCondLst>
                                            <p:cond delay="0"/>
                                          </p:stCondLst>
                                        </p:cTn>
                                        <p:tgtEl>
                                          <p:spTgt spid="149"/>
                                        </p:tgtEl>
                                        <p:attrNameLst>
                                          <p:attrName>style.visibility</p:attrName>
                                        </p:attrNameLst>
                                      </p:cBhvr>
                                      <p:to>
                                        <p:strVal val="visible"/>
                                      </p:to>
                                    </p:set>
                                    <p:animEffect transition="in" filter="fade">
                                      <p:cBhvr>
                                        <p:cTn id="251" dur="2000"/>
                                        <p:tgtEl>
                                          <p:spTgt spid="149"/>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grpId="0" nodeType="clickEffect">
                                  <p:stCondLst>
                                    <p:cond delay="0"/>
                                  </p:stCondLst>
                                  <p:childTnLst>
                                    <p:set>
                                      <p:cBhvr>
                                        <p:cTn id="255" dur="1" fill="hold">
                                          <p:stCondLst>
                                            <p:cond delay="0"/>
                                          </p:stCondLst>
                                        </p:cTn>
                                        <p:tgtEl>
                                          <p:spTgt spid="95"/>
                                        </p:tgtEl>
                                        <p:attrNameLst>
                                          <p:attrName>style.visibility</p:attrName>
                                        </p:attrNameLst>
                                      </p:cBhvr>
                                      <p:to>
                                        <p:strVal val="visible"/>
                                      </p:to>
                                    </p:set>
                                    <p:animEffect transition="in" filter="fade">
                                      <p:cBhvr>
                                        <p:cTn id="256"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80" grpId="0"/>
      <p:bldP spid="81" grpId="0"/>
      <p:bldP spid="84" grpId="0"/>
      <p:bldP spid="85" grpId="0"/>
      <p:bldP spid="88" grpId="0"/>
      <p:bldP spid="89" grpId="0"/>
      <p:bldP spid="90" grpId="0"/>
      <p:bldP spid="93" grpId="0"/>
      <p:bldP spid="94" grpId="0"/>
      <p:bldP spid="95" grpId="0"/>
      <p:bldP spid="96" grpId="0"/>
      <p:bldP spid="97" grpId="0"/>
      <p:bldP spid="98" grpId="0"/>
      <p:bldP spid="99" grpId="0"/>
      <p:bldP spid="100" grpId="0"/>
      <p:bldP spid="101" grpId="0"/>
      <p:bldP spid="104" grpId="0"/>
      <p:bldP spid="105" grpId="0"/>
      <p:bldP spid="106" grpId="0"/>
      <p:bldP spid="107" grpId="0"/>
      <p:bldP spid="108" grpId="0"/>
      <p:bldP spid="109" grpId="0" animBg="1"/>
      <p:bldP spid="110" grpId="0" animBg="1"/>
      <p:bldP spid="111" grpId="0" animBg="1"/>
      <p:bldP spid="113" grpId="0" animBg="1"/>
      <p:bldP spid="114" grpId="0" animBg="1"/>
      <p:bldP spid="115" grpId="0" animBg="1"/>
      <p:bldP spid="116" grpId="0" animBg="1"/>
      <p:bldP spid="118" grpId="0" animBg="1"/>
      <p:bldP spid="119" grpId="0" animBg="1"/>
      <p:bldP spid="120" grpId="0" animBg="1"/>
      <p:bldP spid="121" grpId="0" animBg="1"/>
      <p:bldP spid="122" grpId="0" animBg="1"/>
      <p:bldP spid="123" grpId="0" animBg="1"/>
      <p:bldP spid="124" grpId="0" animBg="1"/>
      <p:bldP spid="127" grpId="0" animBg="1"/>
      <p:bldP spid="128" grpId="0" animBg="1"/>
      <p:bldP spid="129" grpId="0" animBg="1"/>
      <p:bldP spid="132" grpId="0" animBg="1"/>
      <p:bldP spid="133" grpId="0" animBg="1"/>
      <p:bldP spid="136" grpId="0" animBg="1"/>
      <p:bldP spid="138" grpId="0" animBg="1"/>
      <p:bldP spid="139" grpId="0" animBg="1"/>
      <p:bldP spid="140" grpId="0" animBg="1"/>
      <p:bldP spid="141" grpId="0" animBg="1"/>
      <p:bldP spid="143" grpId="0" animBg="1"/>
      <p:bldP spid="144" grpId="0" animBg="1"/>
      <p:bldP spid="145" grpId="0" animBg="1"/>
      <p:bldP spid="147" grpId="0" animBg="1"/>
      <p:bldP spid="149" grpId="0" animBg="1"/>
      <p:bldP spid="1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9"/>
          <p:cNvSpPr>
            <a:spLocks noChangeArrowheads="1"/>
          </p:cNvSpPr>
          <p:nvPr/>
        </p:nvSpPr>
        <p:spPr bwMode="auto">
          <a:xfrm>
            <a:off x="3352800" y="4479925"/>
            <a:ext cx="2819400" cy="701675"/>
          </a:xfrm>
          <a:prstGeom prst="rect">
            <a:avLst/>
          </a:prstGeom>
          <a:noFill/>
          <a:ln w="9525">
            <a:noFill/>
            <a:miter lim="800000"/>
          </a:ln>
          <a:effectLst/>
        </p:spPr>
        <p:txBody>
          <a:bodyPr>
            <a:spAutoFit/>
          </a:bodyPr>
          <a:lstStyle/>
          <a:p>
            <a:pPr>
              <a:buClrTx/>
              <a:buFontTx/>
              <a:buNone/>
            </a:pPr>
            <a:r>
              <a:rPr lang="en-US" altLang="zh-CN" sz="4000" b="1" i="1" dirty="0">
                <a:solidFill>
                  <a:srgbClr val="990099"/>
                </a:solidFill>
                <a:ea typeface="宋体" panose="02010600030101010101" pitchFamily="2" charset="-122"/>
              </a:rPr>
              <a:t>Thank You</a:t>
            </a:r>
            <a:endParaRPr lang="en-US" altLang="zh-CN" sz="3200" b="1" i="1" dirty="0">
              <a:solidFill>
                <a:srgbClr val="990099"/>
              </a:solidFill>
              <a:latin typeface="CMR10" charset="0"/>
              <a:ea typeface="宋体" panose="02010600030101010101" pitchFamily="2" charset="-122"/>
            </a:endParaRPr>
          </a:p>
        </p:txBody>
      </p:sp>
      <p:sp>
        <p:nvSpPr>
          <p:cNvPr id="26634" name="Rectangle 10"/>
          <p:cNvSpPr>
            <a:spLocks noChangeArrowheads="1"/>
          </p:cNvSpPr>
          <p:nvPr/>
        </p:nvSpPr>
        <p:spPr bwMode="auto">
          <a:xfrm>
            <a:off x="1981200" y="2209800"/>
            <a:ext cx="4967064" cy="609600"/>
          </a:xfrm>
          <a:prstGeom prst="rect">
            <a:avLst/>
          </a:prstGeom>
          <a:noFill/>
          <a:ln w="9525">
            <a:noFill/>
            <a:miter lim="800000"/>
          </a:ln>
          <a:effectLst/>
        </p:spPr>
        <p:txBody>
          <a:bodyPr anchor="b"/>
          <a:lstStyle/>
          <a:p>
            <a:pPr>
              <a:lnSpc>
                <a:spcPct val="90000"/>
              </a:lnSpc>
              <a:buClrTx/>
              <a:buFontTx/>
              <a:buNone/>
            </a:pPr>
            <a:r>
              <a:rPr lang="en-US" altLang="zh-CN" sz="3200" b="1" i="1" dirty="0">
                <a:solidFill>
                  <a:srgbClr val="990099"/>
                </a:solidFill>
                <a:ea typeface="宋体" panose="02010600030101010101" pitchFamily="2" charset="-122"/>
              </a:rPr>
              <a:t>That’s all for chapter 7.</a:t>
            </a:r>
            <a:r>
              <a:rPr lang="en-US" altLang="zh-CN" sz="3200" b="1" i="1" dirty="0">
                <a:solidFill>
                  <a:srgbClr val="990099"/>
                </a:solidFill>
                <a:latin typeface="CMR10" charset="0"/>
                <a:ea typeface="宋体" panose="02010600030101010101" pitchFamily="2" charset="-122"/>
              </a:rPr>
              <a:t> </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Text Box 13"/>
          <p:cNvSpPr txBox="1">
            <a:spLocks noChangeArrowheads="1"/>
          </p:cNvSpPr>
          <p:nvPr/>
        </p:nvSpPr>
        <p:spPr bwMode="auto">
          <a:xfrm>
            <a:off x="614360" y="2138358"/>
            <a:ext cx="1873250" cy="313531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endParaRPr kumimoji="0" lang="en-US" altLang="zh-CN"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631822" name="Text Box 14"/>
          <p:cNvSpPr txBox="1">
            <a:spLocks noChangeArrowheads="1"/>
          </p:cNvSpPr>
          <p:nvPr/>
        </p:nvSpPr>
        <p:spPr bwMode="auto">
          <a:xfrm>
            <a:off x="2559047" y="2138358"/>
            <a:ext cx="5905500" cy="1200329"/>
          </a:xfrm>
          <a:prstGeom prst="rect">
            <a:avLst/>
          </a:prstGeom>
          <a:noFill/>
          <a:ln w="12700">
            <a:solidFill>
              <a:schemeClr val="tx1"/>
            </a:solidFill>
            <a:miter lim="800000"/>
            <a:headEnd/>
            <a:tailEnd/>
          </a:ln>
        </p:spPr>
        <p:txBody>
          <a:bodyPr>
            <a:spAutoFit/>
          </a:bodyPr>
          <a:lstStyle/>
          <a:p>
            <a:pPr algn="l">
              <a:buClrTx/>
            </a:pPr>
            <a:r>
              <a:rPr lang="zh-CN" altLang="en-US" b="1" i="0" dirty="0">
                <a:solidFill>
                  <a:srgbClr val="333399"/>
                </a:solidFill>
                <a:sym typeface="Symbol" pitchFamily="18" charset="2"/>
              </a:rPr>
              <a:t>为文法符号</a:t>
            </a:r>
            <a:r>
              <a:rPr lang="en-US" altLang="zh-CN" b="1" i="0" dirty="0">
                <a:solidFill>
                  <a:srgbClr val="333399"/>
                </a:solidFill>
                <a:sym typeface="Symbol" pitchFamily="18" charset="2"/>
              </a:rPr>
              <a:t>A,B,C</a:t>
            </a:r>
            <a:r>
              <a:rPr lang="zh-CN" altLang="en-US" b="1" i="0" dirty="0">
                <a:solidFill>
                  <a:srgbClr val="333399"/>
                </a:solidFill>
                <a:sym typeface="Symbol" pitchFamily="18" charset="2"/>
              </a:rPr>
              <a:t>关联一个属性</a:t>
            </a:r>
            <a:r>
              <a:rPr lang="en-US" altLang="zh-CN" b="1" i="0" dirty="0" err="1">
                <a:solidFill>
                  <a:srgbClr val="333399"/>
                </a:solidFill>
                <a:sym typeface="Symbol" pitchFamily="18" charset="2"/>
              </a:rPr>
              <a:t>num</a:t>
            </a:r>
            <a:r>
              <a:rPr lang="en-US" altLang="zh-CN" b="1" i="0" dirty="0">
                <a:solidFill>
                  <a:srgbClr val="333399"/>
                </a:solidFill>
                <a:sym typeface="Symbol" pitchFamily="18" charset="2"/>
              </a:rPr>
              <a:t>,</a:t>
            </a:r>
          </a:p>
          <a:p>
            <a:pPr algn="l">
              <a:buClrTx/>
            </a:pPr>
            <a:r>
              <a:rPr lang="zh-CN" altLang="en-US" b="1" i="0" dirty="0">
                <a:solidFill>
                  <a:srgbClr val="333399"/>
                </a:solidFill>
                <a:sym typeface="Symbol" pitchFamily="18" charset="2"/>
              </a:rPr>
              <a:t>可以用</a:t>
            </a:r>
            <a:r>
              <a:rPr lang="en-US" altLang="zh-CN" b="1" i="0" dirty="0" err="1">
                <a:solidFill>
                  <a:srgbClr val="333399"/>
                </a:solidFill>
                <a:sym typeface="Symbol" pitchFamily="18" charset="2"/>
              </a:rPr>
              <a:t>A.num</a:t>
            </a:r>
            <a:r>
              <a:rPr lang="en-US" altLang="zh-CN" b="1" i="0" dirty="0">
                <a:solidFill>
                  <a:srgbClr val="333399"/>
                </a:solidFill>
                <a:sym typeface="Symbol" pitchFamily="18" charset="2"/>
              </a:rPr>
              <a:t>,</a:t>
            </a:r>
            <a:r>
              <a:rPr lang="zh-CN" altLang="en-US" b="1" i="0" dirty="0">
                <a:solidFill>
                  <a:srgbClr val="333399"/>
                </a:solidFill>
                <a:sym typeface="Symbol" pitchFamily="18" charset="2"/>
              </a:rPr>
              <a:t> </a:t>
            </a:r>
            <a:r>
              <a:rPr lang="en-US" altLang="zh-CN" b="1" i="0" dirty="0" err="1">
                <a:solidFill>
                  <a:srgbClr val="333399"/>
                </a:solidFill>
                <a:sym typeface="Symbol" pitchFamily="18" charset="2"/>
              </a:rPr>
              <a:t>B.num</a:t>
            </a:r>
            <a:r>
              <a:rPr lang="en-US" altLang="zh-CN" b="1" i="0" dirty="0">
                <a:solidFill>
                  <a:srgbClr val="333399"/>
                </a:solidFill>
                <a:sym typeface="Symbol" pitchFamily="18" charset="2"/>
              </a:rPr>
              <a:t>,</a:t>
            </a:r>
            <a:r>
              <a:rPr lang="zh-CN" altLang="en-US" b="1" i="0" dirty="0">
                <a:solidFill>
                  <a:srgbClr val="333399"/>
                </a:solidFill>
                <a:sym typeface="Symbol" pitchFamily="18" charset="2"/>
              </a:rPr>
              <a:t> </a:t>
            </a:r>
            <a:r>
              <a:rPr lang="en-US" altLang="zh-CN" b="1" i="0" dirty="0" err="1">
                <a:solidFill>
                  <a:srgbClr val="333399"/>
                </a:solidFill>
                <a:sym typeface="Symbol" pitchFamily="18" charset="2"/>
              </a:rPr>
              <a:t>C.num</a:t>
            </a:r>
            <a:r>
              <a:rPr lang="zh-CN" altLang="en-US" b="1" i="0" dirty="0">
                <a:solidFill>
                  <a:srgbClr val="333399"/>
                </a:solidFill>
                <a:sym typeface="Symbol" pitchFamily="18" charset="2"/>
              </a:rPr>
              <a:t>来访问对应文法符号关联的属性</a:t>
            </a:r>
            <a:endParaRPr lang="en-US" altLang="zh-CN" b="1" i="0" dirty="0">
              <a:solidFill>
                <a:srgbClr val="333399"/>
              </a:solidFill>
              <a:sym typeface="Symbol" pitchFamily="18" charset="2"/>
            </a:endParaRPr>
          </a:p>
        </p:txBody>
      </p:sp>
      <p:sp>
        <p:nvSpPr>
          <p:cNvPr id="9" name="矩形 8"/>
          <p:cNvSpPr/>
          <p:nvPr/>
        </p:nvSpPr>
        <p:spPr>
          <a:xfrm>
            <a:off x="142844" y="-24"/>
            <a:ext cx="8802216" cy="1692771"/>
          </a:xfrm>
          <a:prstGeom prst="rect">
            <a:avLst/>
          </a:prstGeom>
        </p:spPr>
        <p:txBody>
          <a:bodyPr wrap="square">
            <a:spAutoFit/>
          </a:bodyPr>
          <a:lstStyle/>
          <a:p>
            <a:pPr algn="l">
              <a:buClrTx/>
            </a:pPr>
            <a:r>
              <a:rPr lang="zh-CN" altLang="en-US" sz="2800" b="1" i="0" dirty="0"/>
              <a:t>属性文法</a:t>
            </a:r>
            <a:r>
              <a:rPr lang="zh-CN" altLang="en-US" sz="2800" b="1" i="0" dirty="0">
                <a:solidFill>
                  <a:srgbClr val="333399"/>
                </a:solidFill>
              </a:rPr>
              <a:t>（</a:t>
            </a:r>
            <a:r>
              <a:rPr lang="en-US" altLang="zh-CN" sz="2800" dirty="0">
                <a:solidFill>
                  <a:srgbClr val="333399"/>
                </a:solidFill>
              </a:rPr>
              <a:t>Attribute Grammar</a:t>
            </a:r>
            <a:r>
              <a:rPr lang="zh-CN" altLang="en-US" sz="2800" b="1" i="0" dirty="0">
                <a:solidFill>
                  <a:srgbClr val="333399"/>
                </a:solidFill>
              </a:rPr>
              <a:t>）在上下文无关文法的基础上进行如下扩展：</a:t>
            </a:r>
            <a:endParaRPr lang="en-US" altLang="zh-CN" sz="2800" b="1" i="0" dirty="0">
              <a:solidFill>
                <a:srgbClr val="333399"/>
              </a:solidFill>
            </a:endParaRPr>
          </a:p>
          <a:p>
            <a:pPr marL="0" lvl="1" algn="l">
              <a:buClrTx/>
              <a:buFont typeface="Arial" pitchFamily="34" charset="0"/>
              <a:buChar char="•"/>
            </a:pPr>
            <a:r>
              <a:rPr lang="zh-CN" altLang="en-US" b="1" i="0" dirty="0">
                <a:solidFill>
                  <a:srgbClr val="333399"/>
                </a:solidFill>
              </a:rPr>
              <a:t>为文法符号关联相应的</a:t>
            </a:r>
            <a:r>
              <a:rPr lang="zh-CN" altLang="en-US" b="1" i="0" dirty="0"/>
              <a:t>属性</a:t>
            </a:r>
            <a:endParaRPr lang="en-US" altLang="zh-CN" b="1" i="0" dirty="0"/>
          </a:p>
          <a:p>
            <a:pPr marL="0" lvl="1" algn="l">
              <a:buClrTx/>
              <a:buFont typeface="Arial" pitchFamily="34" charset="0"/>
              <a:buChar char="•"/>
            </a:pPr>
            <a:r>
              <a:rPr lang="zh-CN" altLang="en-US" b="1" i="0" dirty="0">
                <a:solidFill>
                  <a:srgbClr val="333399"/>
                </a:solidFill>
              </a:rPr>
              <a:t>文法的产生式关联一个</a:t>
            </a:r>
            <a:r>
              <a:rPr lang="zh-CN" altLang="en-US" b="1" i="0" dirty="0"/>
              <a:t>语义规则集合</a:t>
            </a:r>
            <a:r>
              <a:rPr lang="zh-CN" altLang="en-US" b="1" i="0" dirty="0">
                <a:solidFill>
                  <a:srgbClr val="333399"/>
                </a:solidFill>
              </a:rPr>
              <a:t>或称为</a:t>
            </a:r>
            <a:r>
              <a:rPr lang="zh-CN" altLang="en-US" b="1" i="0" dirty="0"/>
              <a:t>语义动作</a:t>
            </a:r>
            <a:endParaRPr lang="zh-CN" altLang="en-US" b="1" i="0" dirty="0">
              <a:solidFill>
                <a:srgbClr val="333399"/>
              </a:solidFill>
            </a:endParaRPr>
          </a:p>
        </p:txBody>
      </p:sp>
      <p:sp>
        <p:nvSpPr>
          <p:cNvPr id="7" name="矩形 6"/>
          <p:cNvSpPr/>
          <p:nvPr/>
        </p:nvSpPr>
        <p:spPr>
          <a:xfrm>
            <a:off x="142844" y="6000768"/>
            <a:ext cx="9001156" cy="830997"/>
          </a:xfrm>
          <a:prstGeom prst="rect">
            <a:avLst/>
          </a:prstGeom>
        </p:spPr>
        <p:txBody>
          <a:bodyPr wrap="square">
            <a:spAutoFit/>
          </a:bodyPr>
          <a:lstStyle/>
          <a:p>
            <a:pPr marL="0" lvl="1" algn="l">
              <a:buClrTx/>
            </a:pPr>
            <a:r>
              <a:rPr lang="zh-CN" altLang="en-US" b="1" i="0" dirty="0">
                <a:solidFill>
                  <a:srgbClr val="333399"/>
                </a:solidFill>
              </a:rPr>
              <a:t>注：</a:t>
            </a:r>
            <a:r>
              <a:rPr lang="zh-CN" altLang="en-US" b="1" i="0" dirty="0">
                <a:solidFill>
                  <a:srgbClr val="FF0000"/>
                </a:solidFill>
              </a:rPr>
              <a:t>产生式中符号加了下标</a:t>
            </a:r>
            <a:r>
              <a:rPr lang="zh-CN" altLang="en-US" b="1" i="0" dirty="0">
                <a:solidFill>
                  <a:srgbClr val="333399"/>
                </a:solidFill>
              </a:rPr>
              <a:t>只是为了在语义动作中区分同一个符号，不起其他作用。</a:t>
            </a:r>
          </a:p>
        </p:txBody>
      </p:sp>
    </p:spTree>
    <p:extLst>
      <p:ext uri="{BB962C8B-B14F-4D97-AF65-F5344CB8AC3E}">
        <p14:creationId xmlns:p14="http://schemas.microsoft.com/office/powerpoint/2010/main" val="23092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631822"/>
                                        </p:tgtEl>
                                        <p:attrNameLst>
                                          <p:attrName>style.visibility</p:attrName>
                                        </p:attrNameLst>
                                      </p:cBhvr>
                                      <p:to>
                                        <p:strVal val="visible"/>
                                      </p:to>
                                    </p:set>
                                    <p:animEffect transition="in" filter="slide(fromBottom)">
                                      <p:cBhvr>
                                        <p:cTn id="15" dur="500"/>
                                        <p:tgtEl>
                                          <p:spTgt spid="6318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22"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Text Box 13"/>
          <p:cNvSpPr txBox="1">
            <a:spLocks noChangeArrowheads="1"/>
          </p:cNvSpPr>
          <p:nvPr/>
        </p:nvSpPr>
        <p:spPr bwMode="auto">
          <a:xfrm>
            <a:off x="614360" y="2138358"/>
            <a:ext cx="1873250" cy="313531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endParaRPr kumimoji="0" lang="en-US" altLang="zh-CN"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631822" name="Text Box 14"/>
          <p:cNvSpPr txBox="1">
            <a:spLocks noChangeArrowheads="1"/>
          </p:cNvSpPr>
          <p:nvPr/>
        </p:nvSpPr>
        <p:spPr bwMode="auto">
          <a:xfrm>
            <a:off x="2559047" y="2138358"/>
            <a:ext cx="5905500" cy="3170099"/>
          </a:xfrm>
          <a:prstGeom prst="rect">
            <a:avLst/>
          </a:prstGeom>
          <a:noFill/>
          <a:ln w="9525">
            <a:noFill/>
            <a:miter lim="800000"/>
            <a:headEnd/>
            <a:tailEnd/>
          </a:ln>
        </p:spPr>
        <p:txBody>
          <a:bodyPr>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r>
              <a:rPr kumimoji="0" lang="en-US" altLang="zh-CN" b="1" i="0" dirty="0">
                <a:sym typeface="Symbol" pitchFamily="18" charset="2"/>
              </a:rPr>
              <a:t>/</a:t>
            </a:r>
            <a:r>
              <a:rPr kumimoji="0" lang="zh-CN" altLang="en-US" b="1" i="0" dirty="0">
                <a:sym typeface="Symbol" pitchFamily="18" charset="2"/>
              </a:rPr>
              <a:t>限定条件</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A.num=B.num</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a:solidFill>
                  <a:srgbClr val="333399"/>
                </a:solidFill>
              </a:rPr>
              <a:t>B.num=C.num</a:t>
            </a:r>
            <a:r>
              <a:rPr lang="en-US" altLang="zh-CN" i="0" dirty="0">
                <a:solidFill>
                  <a:srgbClr val="333399"/>
                </a:solidFill>
              </a:rPr>
              <a:t>)</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B</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C</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p>
        </p:txBody>
      </p:sp>
      <p:sp>
        <p:nvSpPr>
          <p:cNvPr id="11" name="矩形 10"/>
          <p:cNvSpPr/>
          <p:nvPr/>
        </p:nvSpPr>
        <p:spPr bwMode="auto">
          <a:xfrm>
            <a:off x="428596" y="2071678"/>
            <a:ext cx="1857388" cy="3785652"/>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r>
              <a:rPr lang="zh-CN" altLang="en-US" b="1" i="0" dirty="0"/>
              <a:t>基础文法</a:t>
            </a:r>
            <a:endParaRPr kumimoji="1" lang="en-US" altLang="zh-CN" sz="2400" b="1" i="0" u="none" strike="noStrike" cap="none" normalizeH="0" baseline="0" dirty="0">
              <a:ln>
                <a:noFill/>
              </a:ln>
              <a:solidFill>
                <a:srgbClr val="800080"/>
              </a:solidFill>
              <a:effectLst/>
              <a:latin typeface="Arial" pitchFamily="34" charset="0"/>
              <a:ea typeface="楷体_GB2312" pitchFamily="49" charset="-122"/>
            </a:endParaRPr>
          </a:p>
        </p:txBody>
      </p:sp>
      <p:sp>
        <p:nvSpPr>
          <p:cNvPr id="12" name="矩形 11"/>
          <p:cNvSpPr/>
          <p:nvPr/>
        </p:nvSpPr>
        <p:spPr bwMode="auto">
          <a:xfrm>
            <a:off x="357158" y="1857364"/>
            <a:ext cx="8215370" cy="415498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kumimoji="1" lang="en-US" altLang="zh-CN" sz="2400" b="0" i="1" u="none" strike="noStrike" cap="none" normalizeH="0" baseline="0" dirty="0">
              <a:ln>
                <a:noFill/>
              </a:ln>
              <a:solidFill>
                <a:srgbClr val="800080"/>
              </a:solidFill>
              <a:effectLst/>
              <a:latin typeface="Arial" pitchFamily="34" charset="0"/>
              <a:ea typeface="楷体_GB2312" pitchFamily="49" charset="-122"/>
            </a:endParaRPr>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endParaRPr lang="en-US" altLang="zh-CN" b="1" i="0" dirty="0"/>
          </a:p>
          <a:p>
            <a: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pPr>
            <a:r>
              <a:rPr lang="zh-CN" altLang="en-US" b="1" i="0" dirty="0"/>
              <a:t>属性文法</a:t>
            </a:r>
            <a:endParaRPr kumimoji="1" lang="en-US" altLang="zh-CN" sz="2400" b="1" i="0" u="none" strike="noStrike" cap="none" normalizeH="0" baseline="0" dirty="0">
              <a:ln>
                <a:noFill/>
              </a:ln>
              <a:solidFill>
                <a:srgbClr val="800080"/>
              </a:solidFill>
              <a:effectLst/>
              <a:latin typeface="Arial" pitchFamily="34" charset="0"/>
              <a:ea typeface="楷体_GB2312" pitchFamily="49" charset="-122"/>
            </a:endParaRPr>
          </a:p>
        </p:txBody>
      </p:sp>
      <p:sp>
        <p:nvSpPr>
          <p:cNvPr id="9" name="矩形 8"/>
          <p:cNvSpPr/>
          <p:nvPr/>
        </p:nvSpPr>
        <p:spPr>
          <a:xfrm>
            <a:off x="142844" y="-24"/>
            <a:ext cx="8802216" cy="1692771"/>
          </a:xfrm>
          <a:prstGeom prst="rect">
            <a:avLst/>
          </a:prstGeom>
        </p:spPr>
        <p:txBody>
          <a:bodyPr wrap="square">
            <a:spAutoFit/>
          </a:bodyPr>
          <a:lstStyle/>
          <a:p>
            <a:pPr algn="l">
              <a:buClrTx/>
            </a:pPr>
            <a:r>
              <a:rPr lang="zh-CN" altLang="en-US" sz="2800" b="1" i="0" dirty="0"/>
              <a:t>属性文法</a:t>
            </a:r>
            <a:r>
              <a:rPr lang="zh-CN" altLang="en-US" sz="2800" b="1" i="0" dirty="0">
                <a:solidFill>
                  <a:srgbClr val="333399"/>
                </a:solidFill>
              </a:rPr>
              <a:t>（</a:t>
            </a:r>
            <a:r>
              <a:rPr lang="en-US" altLang="zh-CN" sz="2800" dirty="0">
                <a:solidFill>
                  <a:srgbClr val="333399"/>
                </a:solidFill>
              </a:rPr>
              <a:t>Attribute Grammar</a:t>
            </a:r>
            <a:r>
              <a:rPr lang="zh-CN" altLang="en-US" sz="2800" b="1" i="0" dirty="0">
                <a:solidFill>
                  <a:srgbClr val="333399"/>
                </a:solidFill>
              </a:rPr>
              <a:t>）在上下文无关文法的基础上进行如下扩展：</a:t>
            </a:r>
            <a:endParaRPr lang="en-US" altLang="zh-CN" sz="2800" b="1" i="0" dirty="0">
              <a:solidFill>
                <a:srgbClr val="333399"/>
              </a:solidFill>
            </a:endParaRPr>
          </a:p>
          <a:p>
            <a:pPr marL="0" lvl="1" algn="l">
              <a:buClrTx/>
              <a:buFont typeface="Arial" pitchFamily="34" charset="0"/>
              <a:buChar char="•"/>
            </a:pPr>
            <a:r>
              <a:rPr lang="zh-CN" altLang="en-US" b="1" i="0" dirty="0">
                <a:solidFill>
                  <a:srgbClr val="333399"/>
                </a:solidFill>
              </a:rPr>
              <a:t>为文法符号关联相应的</a:t>
            </a:r>
            <a:r>
              <a:rPr lang="zh-CN" altLang="en-US" b="1" i="0" dirty="0"/>
              <a:t>属性</a:t>
            </a:r>
            <a:endParaRPr lang="en-US" altLang="zh-CN" b="1" i="0" dirty="0"/>
          </a:p>
          <a:p>
            <a:pPr marL="0" lvl="1" algn="l">
              <a:buClrTx/>
              <a:buFont typeface="Arial" pitchFamily="34" charset="0"/>
              <a:buChar char="•"/>
            </a:pPr>
            <a:r>
              <a:rPr lang="zh-CN" altLang="en-US" b="1" i="0" dirty="0">
                <a:solidFill>
                  <a:srgbClr val="333399"/>
                </a:solidFill>
              </a:rPr>
              <a:t>文法的产生式关联一个</a:t>
            </a:r>
            <a:r>
              <a:rPr lang="zh-CN" altLang="en-US" b="1" i="0" dirty="0"/>
              <a:t>语义规则集合</a:t>
            </a:r>
            <a:r>
              <a:rPr lang="zh-CN" altLang="en-US" b="1" i="0" dirty="0">
                <a:solidFill>
                  <a:srgbClr val="333399"/>
                </a:solidFill>
              </a:rPr>
              <a:t>或称为</a:t>
            </a:r>
            <a:r>
              <a:rPr lang="zh-CN" altLang="en-US" b="1" i="0" dirty="0"/>
              <a:t>语义动作</a:t>
            </a:r>
            <a:endParaRPr lang="zh-CN" altLang="en-US" b="1" i="0" dirty="0">
              <a:solidFill>
                <a:srgbClr val="333399"/>
              </a:solidFill>
            </a:endParaRPr>
          </a:p>
        </p:txBody>
      </p:sp>
      <p:sp>
        <p:nvSpPr>
          <p:cNvPr id="7" name="矩形 6"/>
          <p:cNvSpPr/>
          <p:nvPr/>
        </p:nvSpPr>
        <p:spPr>
          <a:xfrm>
            <a:off x="142844" y="6000768"/>
            <a:ext cx="9001156" cy="830997"/>
          </a:xfrm>
          <a:prstGeom prst="rect">
            <a:avLst/>
          </a:prstGeom>
        </p:spPr>
        <p:txBody>
          <a:bodyPr wrap="square">
            <a:spAutoFit/>
          </a:bodyPr>
          <a:lstStyle/>
          <a:p>
            <a:pPr marL="0" lvl="1" algn="l">
              <a:buClrTx/>
            </a:pPr>
            <a:r>
              <a:rPr lang="zh-CN" altLang="en-US" b="1" i="0" dirty="0">
                <a:solidFill>
                  <a:srgbClr val="333399"/>
                </a:solidFill>
              </a:rPr>
              <a:t>注：</a:t>
            </a:r>
            <a:r>
              <a:rPr lang="zh-CN" altLang="en-US" b="1" i="0" dirty="0">
                <a:solidFill>
                  <a:srgbClr val="FF0000"/>
                </a:solidFill>
              </a:rPr>
              <a:t>产生式中符号加了下标</a:t>
            </a:r>
            <a:r>
              <a:rPr lang="zh-CN" altLang="en-US" b="1" i="0" dirty="0">
                <a:solidFill>
                  <a:srgbClr val="333399"/>
                </a:solidFill>
              </a:rPr>
              <a:t>只是为了在语义动作中区分同一个符号，不起其他作用。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1822"/>
                                        </p:tgtEl>
                                        <p:attrNameLst>
                                          <p:attrName>style.visibility</p:attrName>
                                        </p:attrNameLst>
                                      </p:cBhvr>
                                      <p:to>
                                        <p:strVal val="visible"/>
                                      </p:to>
                                    </p:set>
                                    <p:animEffect transition="in" filter="slide(fromBottom)">
                                      <p:cBhvr>
                                        <p:cTn id="7" dur="500"/>
                                        <p:tgtEl>
                                          <p:spTgt spid="6318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22" grpId="0"/>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42844" y="-24"/>
            <a:ext cx="8802216" cy="2492990"/>
          </a:xfrm>
          <a:prstGeom prst="rect">
            <a:avLst/>
          </a:prstGeom>
        </p:spPr>
        <p:txBody>
          <a:bodyPr wrap="square">
            <a:spAutoFit/>
          </a:bodyPr>
          <a:lstStyle/>
          <a:p>
            <a:pPr algn="l">
              <a:buClrTx/>
            </a:pPr>
            <a:r>
              <a:rPr lang="zh-CN" altLang="en-US" sz="2800" b="1" i="0" dirty="0"/>
              <a:t>属性文法</a:t>
            </a:r>
            <a:r>
              <a:rPr lang="zh-CN" altLang="en-US" sz="2800" b="1" i="0" dirty="0">
                <a:solidFill>
                  <a:srgbClr val="333399"/>
                </a:solidFill>
              </a:rPr>
              <a:t>（</a:t>
            </a:r>
            <a:r>
              <a:rPr lang="en-US" altLang="zh-CN" sz="2800" dirty="0">
                <a:solidFill>
                  <a:srgbClr val="333399"/>
                </a:solidFill>
              </a:rPr>
              <a:t>Attribute Grammar</a:t>
            </a:r>
            <a:r>
              <a:rPr lang="zh-CN" altLang="en-US" sz="2800" b="1" i="0" dirty="0">
                <a:solidFill>
                  <a:srgbClr val="333399"/>
                </a:solidFill>
              </a:rPr>
              <a:t>）在上下文无关文法的基础上进行如下扩展：</a:t>
            </a:r>
            <a:endParaRPr lang="en-US" altLang="zh-CN" sz="2800" b="1" i="0" dirty="0">
              <a:solidFill>
                <a:srgbClr val="333399"/>
              </a:solidFill>
            </a:endParaRPr>
          </a:p>
          <a:p>
            <a:pPr marL="0" lvl="1" algn="l">
              <a:buClrTx/>
              <a:buFont typeface="Arial" pitchFamily="34" charset="0"/>
              <a:buChar char="•"/>
            </a:pPr>
            <a:r>
              <a:rPr lang="zh-CN" altLang="en-US" b="1" i="0" dirty="0">
                <a:solidFill>
                  <a:srgbClr val="333399"/>
                </a:solidFill>
              </a:rPr>
              <a:t>为文法符号关联相应的</a:t>
            </a:r>
            <a:r>
              <a:rPr lang="zh-CN" altLang="en-US" b="1" i="0" dirty="0"/>
              <a:t>属性</a:t>
            </a:r>
            <a:endParaRPr lang="en-US" altLang="zh-CN" b="1" i="0" dirty="0"/>
          </a:p>
          <a:p>
            <a:pPr marL="0" lvl="1" algn="l">
              <a:buClrTx/>
              <a:buFont typeface="Arial" pitchFamily="34" charset="0"/>
              <a:buChar char="•"/>
            </a:pPr>
            <a:r>
              <a:rPr lang="zh-CN" altLang="en-US" b="1" i="0" dirty="0">
                <a:solidFill>
                  <a:srgbClr val="333399"/>
                </a:solidFill>
              </a:rPr>
              <a:t>文法的产生式关联一个</a:t>
            </a:r>
            <a:r>
              <a:rPr lang="zh-CN" altLang="en-US" b="1" i="0" dirty="0"/>
              <a:t>语义规则集合</a:t>
            </a:r>
            <a:r>
              <a:rPr lang="zh-CN" altLang="en-US" b="1" i="0" dirty="0">
                <a:solidFill>
                  <a:srgbClr val="333399"/>
                </a:solidFill>
              </a:rPr>
              <a:t>或称为</a:t>
            </a:r>
            <a:r>
              <a:rPr lang="zh-CN" altLang="en-US" b="1" i="0" dirty="0"/>
              <a:t>语义动作</a:t>
            </a:r>
            <a:endParaRPr lang="zh-CN" altLang="en-US" b="1" i="0" dirty="0">
              <a:solidFill>
                <a:srgbClr val="333399"/>
              </a:solidFill>
            </a:endParaRPr>
          </a:p>
          <a:p>
            <a:pPr marL="0" lvl="1" algn="l">
              <a:buClrTx/>
            </a:pPr>
            <a:endParaRPr lang="zh-CN" altLang="en-US" dirty="0"/>
          </a:p>
          <a:p>
            <a:pPr algn="l">
              <a:buClrTx/>
            </a:pPr>
            <a:endParaRPr lang="zh-CN" altLang="en-US" sz="2800" b="1" i="0" dirty="0">
              <a:solidFill>
                <a:srgbClr val="333399"/>
              </a:solidFill>
            </a:endParaRPr>
          </a:p>
        </p:txBody>
      </p:sp>
      <p:sp>
        <p:nvSpPr>
          <p:cNvPr id="7" name="Rectangle 9"/>
          <p:cNvSpPr>
            <a:spLocks noChangeArrowheads="1"/>
          </p:cNvSpPr>
          <p:nvPr/>
        </p:nvSpPr>
        <p:spPr bwMode="auto">
          <a:xfrm>
            <a:off x="357158" y="1785926"/>
            <a:ext cx="7956550" cy="946150"/>
          </a:xfrm>
          <a:prstGeom prst="rect">
            <a:avLst/>
          </a:prstGeom>
          <a:noFill/>
          <a:ln w="9525">
            <a:noFill/>
            <a:miter lim="800000"/>
            <a:headEnd/>
            <a:tailEnd/>
          </a:ln>
        </p:spPr>
        <p:txBody>
          <a:bodyPr>
            <a:spAutoFit/>
          </a:bodyPr>
          <a:lstStyle/>
          <a:p>
            <a:pPr algn="l">
              <a:buClrTx/>
              <a:buFont typeface="Symbol"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识别语言 </a:t>
            </a:r>
            <a:r>
              <a:rPr lang="pt-BR" altLang="zh-CN" b="1" dirty="0"/>
              <a:t>L</a:t>
            </a:r>
            <a:r>
              <a:rPr lang="pt-BR" altLang="zh-CN" b="1" i="0" dirty="0"/>
              <a:t> = { </a:t>
            </a:r>
            <a:r>
              <a:rPr lang="pt-BR" altLang="zh-CN" b="1" dirty="0"/>
              <a:t>a</a:t>
            </a:r>
            <a:r>
              <a:rPr lang="pt-BR" altLang="zh-CN" b="1" baseline="30000" dirty="0"/>
              <a:t>i</a:t>
            </a:r>
            <a:r>
              <a:rPr lang="pt-BR" altLang="zh-CN" b="1" dirty="0"/>
              <a:t>b</a:t>
            </a:r>
            <a:r>
              <a:rPr lang="pt-BR" altLang="zh-CN" b="1" baseline="30000" dirty="0"/>
              <a:t>j</a:t>
            </a:r>
            <a:r>
              <a:rPr lang="pt-BR" altLang="zh-CN" b="1" dirty="0"/>
              <a:t>c</a:t>
            </a:r>
            <a:r>
              <a:rPr lang="pt-BR" altLang="zh-CN" b="1" baseline="30000" dirty="0"/>
              <a:t>k</a:t>
            </a:r>
            <a:r>
              <a:rPr lang="pt-BR" altLang="zh-CN" b="1" i="0" dirty="0"/>
              <a:t> </a:t>
            </a:r>
            <a:r>
              <a:rPr lang="pt-BR" altLang="zh-CN" b="1" i="0" dirty="0">
                <a:sym typeface="Symbol" pitchFamily="18" charset="2"/>
              </a:rPr>
              <a:t></a:t>
            </a:r>
            <a:r>
              <a:rPr lang="pt-BR" altLang="zh-CN" b="1" i="0" dirty="0"/>
              <a:t> </a:t>
            </a:r>
            <a:r>
              <a:rPr lang="pt-BR" altLang="zh-CN" b="1" dirty="0"/>
              <a:t>i, j, k</a:t>
            </a:r>
            <a:r>
              <a:rPr lang="pt-BR" altLang="zh-CN" b="1" i="0" dirty="0"/>
              <a:t> </a:t>
            </a:r>
            <a:r>
              <a:rPr lang="en-US" altLang="zh-CN" b="1" i="0" dirty="0">
                <a:sym typeface="Symbol" pitchFamily="18" charset="2"/>
              </a:rPr>
              <a:t></a:t>
            </a:r>
            <a:r>
              <a:rPr lang="en-US" altLang="zh-CN" b="1" i="0" dirty="0"/>
              <a:t> </a:t>
            </a:r>
            <a:r>
              <a:rPr lang="pt-BR" altLang="zh-CN" b="1" i="0" dirty="0"/>
              <a:t>1}</a:t>
            </a:r>
            <a:endParaRPr lang="pt-BR" altLang="zh-CN" dirty="0"/>
          </a:p>
          <a:p>
            <a:pPr algn="l">
              <a:buClrTx/>
              <a:buFont typeface="Symbol" pitchFamily="18" charset="2"/>
              <a:buNone/>
            </a:pPr>
            <a:r>
              <a:rPr lang="zh-CN" altLang="pt-BR" b="1" i="0" dirty="0"/>
              <a:t>     </a:t>
            </a:r>
            <a:r>
              <a:rPr lang="zh-CN" altLang="pt-BR" sz="2800" b="1" i="0" dirty="0">
                <a:solidFill>
                  <a:srgbClr val="333399"/>
                </a:solidFill>
              </a:rPr>
              <a:t>不含限定条件，但显示</a:t>
            </a:r>
            <a:r>
              <a:rPr lang="pt-BR" altLang="zh-CN" b="1" dirty="0"/>
              <a:t> a</a:t>
            </a:r>
            <a:r>
              <a:rPr lang="pt-BR" altLang="zh-CN" b="1" baseline="30000" dirty="0"/>
              <a:t>n</a:t>
            </a:r>
            <a:r>
              <a:rPr lang="pt-BR" altLang="zh-CN" b="1" dirty="0"/>
              <a:t>b</a:t>
            </a:r>
            <a:r>
              <a:rPr lang="pt-BR" altLang="zh-CN" b="1" baseline="30000" dirty="0"/>
              <a:t>n</a:t>
            </a:r>
            <a:r>
              <a:rPr lang="pt-BR" altLang="zh-CN" b="1" dirty="0"/>
              <a:t>c</a:t>
            </a:r>
            <a:r>
              <a:rPr lang="pt-BR" altLang="zh-CN" b="1" baseline="30000" dirty="0"/>
              <a:t>n</a:t>
            </a:r>
            <a:r>
              <a:rPr lang="pt-BR" altLang="zh-CN" b="1" i="0" dirty="0"/>
              <a:t> </a:t>
            </a:r>
            <a:r>
              <a:rPr lang="pt-BR" altLang="zh-CN" b="1" i="0" dirty="0">
                <a:sym typeface="Symbol" pitchFamily="18" charset="2"/>
              </a:rPr>
              <a:t>(</a:t>
            </a:r>
            <a:r>
              <a:rPr lang="pt-BR" altLang="zh-CN" b="1" dirty="0"/>
              <a:t>n</a:t>
            </a:r>
            <a:r>
              <a:rPr lang="pt-BR" altLang="zh-CN" b="1" i="0" dirty="0"/>
              <a:t> </a:t>
            </a:r>
            <a:r>
              <a:rPr lang="en-US" altLang="zh-CN" b="1" i="0" dirty="0">
                <a:sym typeface="Symbol" pitchFamily="18" charset="2"/>
              </a:rPr>
              <a:t></a:t>
            </a:r>
            <a:r>
              <a:rPr lang="en-US" altLang="zh-CN" b="1" i="0" dirty="0"/>
              <a:t> </a:t>
            </a:r>
            <a:r>
              <a:rPr lang="pt-BR" altLang="zh-CN" b="1" i="0" dirty="0"/>
              <a:t>1) </a:t>
            </a:r>
            <a:r>
              <a:rPr lang="zh-CN" altLang="pt-BR" sz="2800" b="1" i="0" dirty="0">
                <a:solidFill>
                  <a:srgbClr val="333399"/>
                </a:solidFill>
              </a:rPr>
              <a:t>是合法的</a:t>
            </a:r>
            <a:endParaRPr lang="zh-CN" altLang="en-US" sz="2800" b="1" i="0" dirty="0">
              <a:solidFill>
                <a:srgbClr val="333399"/>
              </a:solidFill>
            </a:endParaRPr>
          </a:p>
        </p:txBody>
      </p:sp>
      <p:sp>
        <p:nvSpPr>
          <p:cNvPr id="8" name="Text Box 11"/>
          <p:cNvSpPr txBox="1">
            <a:spLocks noChangeArrowheads="1"/>
          </p:cNvSpPr>
          <p:nvPr/>
        </p:nvSpPr>
        <p:spPr bwMode="auto">
          <a:xfrm>
            <a:off x="607983" y="2878126"/>
            <a:ext cx="1873250" cy="390876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p>
          <a:p>
            <a:pPr algn="l">
              <a:buClrTx/>
            </a:pPr>
            <a:endParaRPr kumimoji="0" lang="en-US" altLang="zh-CN" i="0"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10" name="Text Box 12"/>
          <p:cNvSpPr txBox="1">
            <a:spLocks noChangeArrowheads="1"/>
          </p:cNvSpPr>
          <p:nvPr/>
        </p:nvSpPr>
        <p:spPr bwMode="auto">
          <a:xfrm>
            <a:off x="2768570" y="2878126"/>
            <a:ext cx="6232554" cy="3908762"/>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if  (</a:t>
            </a:r>
            <a:r>
              <a:rPr lang="en-US" altLang="zh-CN"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num=B</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a:solidFill>
                  <a:srgbClr val="333399"/>
                </a:solidFill>
              </a:rPr>
              <a:t>B</a:t>
            </a:r>
            <a:r>
              <a:rPr lang="en-US" altLang="zh-CN" b="1" dirty="0">
                <a:solidFill>
                  <a:srgbClr val="333399"/>
                </a:solidFill>
              </a:rPr>
              <a:t>.</a:t>
            </a:r>
            <a:r>
              <a:rPr lang="en-US" altLang="zh-CN" dirty="0">
                <a:solidFill>
                  <a:srgbClr val="333399"/>
                </a:solidFill>
              </a:rPr>
              <a:t>num=C</a:t>
            </a:r>
            <a:r>
              <a:rPr lang="en-US" altLang="zh-CN" b="1" dirty="0">
                <a:solidFill>
                  <a:srgbClr val="333399"/>
                </a:solidFill>
              </a:rPr>
              <a:t>.</a:t>
            </a:r>
            <a:r>
              <a:rPr lang="en-US" altLang="zh-CN" dirty="0">
                <a:solidFill>
                  <a:srgbClr val="333399"/>
                </a:solidFill>
              </a:rPr>
              <a:t>num</a:t>
            </a:r>
            <a:r>
              <a:rPr lang="en-US" altLang="zh-CN" i="0" dirty="0">
                <a:solidFill>
                  <a:srgbClr val="333399"/>
                </a:solidFill>
              </a:rPr>
              <a:t>)</a:t>
            </a:r>
          </a:p>
          <a:p>
            <a:pPr algn="l">
              <a:buClrTx/>
            </a:pPr>
            <a:r>
              <a:rPr lang="en-US" altLang="zh-CN" i="0" dirty="0">
                <a:solidFill>
                  <a:srgbClr val="333399"/>
                </a:solidFill>
              </a:rPr>
              <a:t>  then</a:t>
            </a:r>
            <a:r>
              <a:rPr lang="en-US" altLang="zh-CN" dirty="0">
                <a:solidFill>
                  <a:srgbClr val="333399"/>
                </a:solidFill>
              </a:rPr>
              <a:t> print(</a:t>
            </a:r>
            <a:r>
              <a:rPr lang="pt-BR" altLang="zh-CN" dirty="0">
                <a:solidFill>
                  <a:srgbClr val="333399"/>
                </a:solidFill>
              </a:rPr>
              <a:t>“Accepted!” </a:t>
            </a:r>
            <a:r>
              <a:rPr lang="en-US" altLang="zh-CN" dirty="0">
                <a:solidFill>
                  <a:srgbClr val="333399"/>
                </a:solidFill>
              </a:rPr>
              <a:t>) </a:t>
            </a:r>
          </a:p>
          <a:p>
            <a:pPr algn="l">
              <a:buClrTx/>
            </a:pPr>
            <a:r>
              <a:rPr lang="en-US" altLang="zh-CN" dirty="0">
                <a:solidFill>
                  <a:srgbClr val="333399"/>
                </a:solidFill>
              </a:rPr>
              <a:t>  </a:t>
            </a:r>
            <a:r>
              <a:rPr lang="en-US" altLang="zh-CN" i="0" dirty="0">
                <a:solidFill>
                  <a:srgbClr val="333399"/>
                </a:solidFill>
              </a:rPr>
              <a:t>else</a:t>
            </a:r>
            <a:r>
              <a:rPr lang="en-US" altLang="zh-CN" dirty="0">
                <a:solidFill>
                  <a:srgbClr val="333399"/>
                </a:solidFill>
              </a:rPr>
              <a:t> print(</a:t>
            </a:r>
            <a:r>
              <a:rPr lang="pt-BR" altLang="zh-CN" dirty="0">
                <a:solidFill>
                  <a:srgbClr val="333399"/>
                </a:solidFill>
              </a:rPr>
              <a:t>“Refused!” </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B</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C</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p>
        </p:txBody>
      </p:sp>
      <p:sp>
        <p:nvSpPr>
          <p:cNvPr id="13" name="矩形 12"/>
          <p:cNvSpPr/>
          <p:nvPr/>
        </p:nvSpPr>
        <p:spPr>
          <a:xfrm>
            <a:off x="6500826" y="4143380"/>
            <a:ext cx="2500330" cy="1569660"/>
          </a:xfrm>
          <a:prstGeom prst="rect">
            <a:avLst/>
          </a:prstGeom>
        </p:spPr>
        <p:txBody>
          <a:bodyPr wrap="square">
            <a:spAutoFit/>
          </a:bodyPr>
          <a:lstStyle/>
          <a:p>
            <a:pPr lvl="1" algn="l">
              <a:buFontTx/>
              <a:buNone/>
            </a:pPr>
            <a:r>
              <a:rPr lang="en-US" altLang="zh-CN" b="1" i="0" dirty="0">
                <a:solidFill>
                  <a:srgbClr val="333399"/>
                </a:solidFill>
                <a:latin typeface="楷体_GB2312" pitchFamily="49" charset="-122"/>
              </a:rPr>
              <a:t>(</a:t>
            </a:r>
            <a:r>
              <a:rPr lang="zh-CN" altLang="en-US" b="1" i="0" dirty="0">
                <a:solidFill>
                  <a:srgbClr val="333399"/>
                </a:solidFill>
                <a:latin typeface="楷体_GB2312" pitchFamily="49" charset="-122"/>
              </a:rPr>
              <a:t>从应用角度</a:t>
            </a:r>
            <a:r>
              <a:rPr lang="en-US" altLang="zh-CN" b="1" i="0" dirty="0">
                <a:solidFill>
                  <a:srgbClr val="333399"/>
                </a:solidFill>
                <a:latin typeface="楷体_GB2312" pitchFamily="49" charset="-122"/>
              </a:rPr>
              <a:t>,</a:t>
            </a:r>
            <a:r>
              <a:rPr lang="zh-CN" altLang="en-US" b="1" i="0" dirty="0">
                <a:solidFill>
                  <a:srgbClr val="333399"/>
                </a:solidFill>
                <a:latin typeface="楷体_GB2312" pitchFamily="49" charset="-122"/>
              </a:rPr>
              <a:t>本课程不再讨论含</a:t>
            </a:r>
            <a:r>
              <a:rPr lang="zh-CN" altLang="en-US" b="1" i="0" dirty="0">
                <a:solidFill>
                  <a:srgbClr val="333399"/>
                </a:solidFill>
              </a:rPr>
              <a:t>限定条件的属性文法</a:t>
            </a:r>
            <a:r>
              <a:rPr lang="en-US" altLang="zh-CN" b="1" i="0" dirty="0">
                <a:solidFill>
                  <a:srgbClr val="333399"/>
                </a:solidFill>
                <a:latin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
          <p:cNvSpPr txBox="1">
            <a:spLocks noChangeArrowheads="1"/>
          </p:cNvSpPr>
          <p:nvPr/>
        </p:nvSpPr>
        <p:spPr bwMode="auto">
          <a:xfrm>
            <a:off x="607983" y="2878126"/>
            <a:ext cx="1873250" cy="390876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p>
          <a:p>
            <a:pPr algn="l">
              <a:buClrTx/>
            </a:pPr>
            <a:endParaRPr kumimoji="0" lang="en-US" altLang="zh-CN" i="0"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10" name="Text Box 12"/>
          <p:cNvSpPr txBox="1">
            <a:spLocks noChangeArrowheads="1"/>
          </p:cNvSpPr>
          <p:nvPr/>
        </p:nvSpPr>
        <p:spPr bwMode="auto">
          <a:xfrm>
            <a:off x="2768570" y="2878126"/>
            <a:ext cx="6232554" cy="3908762"/>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if  (</a:t>
            </a:r>
            <a:r>
              <a:rPr lang="en-US" altLang="zh-CN"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num=B</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a:solidFill>
                  <a:srgbClr val="333399"/>
                </a:solidFill>
              </a:rPr>
              <a:t>B</a:t>
            </a:r>
            <a:r>
              <a:rPr lang="en-US" altLang="zh-CN" b="1" dirty="0">
                <a:solidFill>
                  <a:srgbClr val="333399"/>
                </a:solidFill>
              </a:rPr>
              <a:t>.</a:t>
            </a:r>
            <a:r>
              <a:rPr lang="en-US" altLang="zh-CN" dirty="0">
                <a:solidFill>
                  <a:srgbClr val="333399"/>
                </a:solidFill>
              </a:rPr>
              <a:t>num=C</a:t>
            </a:r>
            <a:r>
              <a:rPr lang="en-US" altLang="zh-CN" b="1" dirty="0">
                <a:solidFill>
                  <a:srgbClr val="333399"/>
                </a:solidFill>
              </a:rPr>
              <a:t>.</a:t>
            </a:r>
            <a:r>
              <a:rPr lang="en-US" altLang="zh-CN" dirty="0">
                <a:solidFill>
                  <a:srgbClr val="333399"/>
                </a:solidFill>
              </a:rPr>
              <a:t>num</a:t>
            </a:r>
            <a:r>
              <a:rPr lang="en-US" altLang="zh-CN" i="0" dirty="0">
                <a:solidFill>
                  <a:srgbClr val="333399"/>
                </a:solidFill>
              </a:rPr>
              <a:t>)</a:t>
            </a:r>
          </a:p>
          <a:p>
            <a:pPr algn="l">
              <a:buClrTx/>
            </a:pPr>
            <a:r>
              <a:rPr lang="en-US" altLang="zh-CN" i="0" dirty="0">
                <a:solidFill>
                  <a:srgbClr val="333399"/>
                </a:solidFill>
              </a:rPr>
              <a:t>  then</a:t>
            </a:r>
            <a:r>
              <a:rPr lang="en-US" altLang="zh-CN" dirty="0">
                <a:solidFill>
                  <a:srgbClr val="333399"/>
                </a:solidFill>
              </a:rPr>
              <a:t> print(</a:t>
            </a:r>
            <a:r>
              <a:rPr lang="pt-BR" altLang="zh-CN" dirty="0">
                <a:solidFill>
                  <a:srgbClr val="333399"/>
                </a:solidFill>
              </a:rPr>
              <a:t>“Accepted!” </a:t>
            </a:r>
            <a:r>
              <a:rPr lang="en-US" altLang="zh-CN" dirty="0">
                <a:solidFill>
                  <a:srgbClr val="333399"/>
                </a:solidFill>
              </a:rPr>
              <a:t>) </a:t>
            </a:r>
          </a:p>
          <a:p>
            <a:pPr algn="l">
              <a:buClrTx/>
            </a:pPr>
            <a:r>
              <a:rPr lang="en-US" altLang="zh-CN" dirty="0">
                <a:solidFill>
                  <a:srgbClr val="333399"/>
                </a:solidFill>
              </a:rPr>
              <a:t>  </a:t>
            </a:r>
            <a:r>
              <a:rPr lang="en-US" altLang="zh-CN" i="0" dirty="0">
                <a:solidFill>
                  <a:srgbClr val="333399"/>
                </a:solidFill>
              </a:rPr>
              <a:t>else</a:t>
            </a:r>
            <a:r>
              <a:rPr lang="en-US" altLang="zh-CN" dirty="0">
                <a:solidFill>
                  <a:srgbClr val="333399"/>
                </a:solidFill>
              </a:rPr>
              <a:t> print(</a:t>
            </a:r>
            <a:r>
              <a:rPr lang="pt-BR" altLang="zh-CN" dirty="0">
                <a:solidFill>
                  <a:srgbClr val="333399"/>
                </a:solidFill>
              </a:rPr>
              <a:t>“Refused!” </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B</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C</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p>
        </p:txBody>
      </p:sp>
      <p:sp>
        <p:nvSpPr>
          <p:cNvPr id="11" name="矩形 10"/>
          <p:cNvSpPr/>
          <p:nvPr/>
        </p:nvSpPr>
        <p:spPr>
          <a:xfrm>
            <a:off x="0" y="287704"/>
            <a:ext cx="8929718" cy="2246769"/>
          </a:xfrm>
          <a:prstGeom prst="rect">
            <a:avLst/>
          </a:prstGeom>
        </p:spPr>
        <p:txBody>
          <a:bodyPr wrap="square">
            <a:spAutoFit/>
          </a:bodyPr>
          <a:lstStyle/>
          <a:p>
            <a:pPr algn="l">
              <a:buClrTx/>
              <a:buFont typeface="Arial" pitchFamily="34" charset="0"/>
              <a:buChar char="•"/>
            </a:pPr>
            <a:r>
              <a:rPr lang="zh-CN" altLang="en-US" sz="2800" b="1" i="0" dirty="0"/>
              <a:t>属性</a:t>
            </a:r>
            <a:r>
              <a:rPr lang="zh-CN" altLang="en-US" sz="2800" b="1" i="0" dirty="0">
                <a:solidFill>
                  <a:srgbClr val="333399"/>
                </a:solidFill>
              </a:rPr>
              <a:t>（</a:t>
            </a:r>
            <a:r>
              <a:rPr lang="en-US" altLang="zh-CN" sz="2800" dirty="0">
                <a:solidFill>
                  <a:srgbClr val="333399"/>
                </a:solidFill>
              </a:rPr>
              <a:t>Attribute</a:t>
            </a:r>
            <a:r>
              <a:rPr lang="zh-CN" altLang="en-US" sz="2800" b="1" i="0" dirty="0">
                <a:solidFill>
                  <a:srgbClr val="333399"/>
                </a:solidFill>
              </a:rPr>
              <a:t>）可用来刻画一个文法符号的任何我们所关心的特性，如：</a:t>
            </a:r>
            <a:endParaRPr lang="en-US" altLang="zh-CN" sz="2800" b="1" i="0" dirty="0">
              <a:solidFill>
                <a:srgbClr val="333399"/>
              </a:solidFill>
            </a:endParaRPr>
          </a:p>
          <a:p>
            <a:pPr algn="l">
              <a:buClrTx/>
            </a:pPr>
            <a:r>
              <a:rPr lang="zh-CN" altLang="en-US" sz="2800" b="1" i="0" dirty="0">
                <a:solidFill>
                  <a:srgbClr val="333399"/>
                </a:solidFill>
              </a:rPr>
              <a:t>符号的</a:t>
            </a:r>
            <a:r>
              <a:rPr lang="zh-CN" altLang="en-US" sz="2800" b="1" i="0" dirty="0"/>
              <a:t>值</a:t>
            </a:r>
            <a:r>
              <a:rPr lang="zh-CN" altLang="en-US" sz="2800" b="1" i="0" dirty="0">
                <a:solidFill>
                  <a:srgbClr val="333399"/>
                </a:solidFill>
              </a:rPr>
              <a:t>，符号的</a:t>
            </a:r>
            <a:r>
              <a:rPr lang="zh-CN" altLang="en-US" sz="2800" b="1" i="0" dirty="0"/>
              <a:t>名字串</a:t>
            </a:r>
            <a:r>
              <a:rPr lang="zh-CN" altLang="en-US" sz="2800" b="1" i="0" dirty="0">
                <a:solidFill>
                  <a:srgbClr val="333399"/>
                </a:solidFill>
              </a:rPr>
              <a:t>，符号的</a:t>
            </a:r>
            <a:r>
              <a:rPr lang="zh-CN" altLang="en-US" sz="2800" b="1" i="0" dirty="0"/>
              <a:t>类型</a:t>
            </a:r>
            <a:r>
              <a:rPr lang="zh-CN" altLang="en-US" sz="2800" b="1" i="0" dirty="0">
                <a:solidFill>
                  <a:srgbClr val="333399"/>
                </a:solidFill>
              </a:rPr>
              <a:t>，符号的</a:t>
            </a:r>
            <a:r>
              <a:rPr lang="zh-CN" altLang="en-US" sz="2800" b="1" i="0" dirty="0"/>
              <a:t>偏移地址</a:t>
            </a:r>
            <a:r>
              <a:rPr lang="zh-CN" altLang="en-US" sz="2800" b="1" i="0" dirty="0">
                <a:solidFill>
                  <a:srgbClr val="333399"/>
                </a:solidFill>
              </a:rPr>
              <a:t>，符号被赋予的</a:t>
            </a:r>
            <a:r>
              <a:rPr lang="zh-CN" altLang="en-US" sz="2800" b="1" i="0" dirty="0"/>
              <a:t>寄存器</a:t>
            </a:r>
            <a:r>
              <a:rPr lang="zh-CN" altLang="en-US" sz="2800" b="1" i="0" dirty="0">
                <a:solidFill>
                  <a:srgbClr val="333399"/>
                </a:solidFill>
              </a:rPr>
              <a:t>，</a:t>
            </a:r>
            <a:r>
              <a:rPr lang="zh-CN" altLang="en-US" sz="2800" b="1" i="0" dirty="0"/>
              <a:t>代码片断</a:t>
            </a:r>
            <a:r>
              <a:rPr lang="zh-CN" altLang="en-US" sz="2800" b="1" i="0" dirty="0">
                <a:solidFill>
                  <a:srgbClr val="333399"/>
                </a:solidFill>
              </a:rPr>
              <a:t>，等等</a:t>
            </a:r>
            <a:r>
              <a:rPr lang="en-US" altLang="zh-CN" sz="2800" b="1" i="0" dirty="0">
                <a:solidFill>
                  <a:srgbClr val="333399"/>
                </a:solidFill>
              </a:rPr>
              <a:t>…</a:t>
            </a:r>
          </a:p>
          <a:p>
            <a:pPr algn="l">
              <a:buClrTx/>
              <a:buFont typeface="Arial" pitchFamily="34" charset="0"/>
              <a:buChar char="•"/>
            </a:pPr>
            <a:r>
              <a:rPr lang="zh-CN" altLang="en-US" sz="2800" b="1" i="0" dirty="0">
                <a:solidFill>
                  <a:srgbClr val="333399"/>
                </a:solidFill>
              </a:rPr>
              <a:t>文法符号 </a:t>
            </a:r>
            <a:r>
              <a:rPr lang="en-US" altLang="zh-CN" sz="2800" b="1" dirty="0">
                <a:solidFill>
                  <a:srgbClr val="333399"/>
                </a:solidFill>
              </a:rPr>
              <a:t>X</a:t>
            </a:r>
            <a:r>
              <a:rPr lang="en-US" altLang="zh-CN" sz="2800" i="0" dirty="0">
                <a:solidFill>
                  <a:srgbClr val="333399"/>
                </a:solidFill>
              </a:rPr>
              <a:t> </a:t>
            </a:r>
            <a:r>
              <a:rPr lang="zh-CN" altLang="en-US" sz="2800" b="1" i="0" dirty="0">
                <a:solidFill>
                  <a:srgbClr val="333399"/>
                </a:solidFill>
              </a:rPr>
              <a:t>关联属性 </a:t>
            </a:r>
            <a:r>
              <a:rPr lang="en-US" altLang="zh-CN" sz="2800" b="1" dirty="0">
                <a:solidFill>
                  <a:srgbClr val="333399"/>
                </a:solidFill>
              </a:rPr>
              <a:t>a</a:t>
            </a:r>
            <a:r>
              <a:rPr lang="en-US" altLang="zh-CN" sz="2800" dirty="0">
                <a:solidFill>
                  <a:srgbClr val="333399"/>
                </a:solidFill>
              </a:rPr>
              <a:t> </a:t>
            </a:r>
            <a:r>
              <a:rPr lang="zh-CN" altLang="en-US" sz="2800" b="1" i="0" dirty="0">
                <a:solidFill>
                  <a:srgbClr val="333399"/>
                </a:solidFill>
              </a:rPr>
              <a:t>的属性值可通过 </a:t>
            </a:r>
            <a:r>
              <a:rPr lang="en-US" altLang="zh-CN" sz="2800" b="1" dirty="0" err="1"/>
              <a:t>X</a:t>
            </a:r>
            <a:r>
              <a:rPr lang="en-US" altLang="zh-CN" sz="2800" b="1" i="0" dirty="0" err="1"/>
              <a:t>.</a:t>
            </a:r>
            <a:r>
              <a:rPr lang="en-US" altLang="zh-CN" sz="2800" b="1" dirty="0" err="1"/>
              <a:t>a</a:t>
            </a:r>
            <a:r>
              <a:rPr lang="en-US" altLang="zh-CN" sz="2800" b="1" dirty="0"/>
              <a:t> </a:t>
            </a:r>
            <a:r>
              <a:rPr lang="zh-CN" altLang="en-US" sz="2800" b="1" i="0" dirty="0">
                <a:solidFill>
                  <a:srgbClr val="333399"/>
                </a:solidFill>
              </a:rPr>
              <a:t>访问</a:t>
            </a:r>
            <a:endParaRPr lang="en-US" altLang="zh-CN" sz="2800" b="1" i="0" dirty="0">
              <a:solidFill>
                <a:srgbClr val="33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20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20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
          <p:cNvSpPr txBox="1">
            <a:spLocks noChangeArrowheads="1"/>
          </p:cNvSpPr>
          <p:nvPr/>
        </p:nvSpPr>
        <p:spPr bwMode="auto">
          <a:xfrm>
            <a:off x="607983" y="2878126"/>
            <a:ext cx="1873250" cy="3908762"/>
          </a:xfrm>
          <a:prstGeom prst="rect">
            <a:avLst/>
          </a:prstGeom>
          <a:noFill/>
          <a:ln w="9525">
            <a:noFill/>
            <a:miter lim="800000"/>
            <a:headEnd/>
            <a:tailEnd/>
          </a:ln>
        </p:spPr>
        <p:txBody>
          <a:bodyPr>
            <a:spAutoFit/>
          </a:bodyPr>
          <a:lstStyle/>
          <a:p>
            <a:pPr algn="l">
              <a:buClrTx/>
            </a:pPr>
            <a:r>
              <a:rPr kumimoji="0" lang="zh-CN" altLang="en-US" b="1" i="0" dirty="0">
                <a:sym typeface="Symbol" pitchFamily="18" charset="2"/>
              </a:rPr>
              <a:t>产生式</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S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ABC</a:t>
            </a:r>
          </a:p>
          <a:p>
            <a:pPr algn="l">
              <a:buClrTx/>
            </a:pPr>
            <a:endParaRPr kumimoji="0" lang="en-US" altLang="zh-CN" i="0" dirty="0">
              <a:solidFill>
                <a:srgbClr val="333399"/>
              </a:solidFill>
              <a:cs typeface="Times New Roman" pitchFamily="18" charset="0"/>
              <a:sym typeface="Symbol" pitchFamily="18" charset="2"/>
            </a:endParaRPr>
          </a:p>
          <a:p>
            <a:pPr algn="l">
              <a:buClrTx/>
            </a:pPr>
            <a:endParaRPr lang="en-US" altLang="zh-CN" dirty="0">
              <a:solidFill>
                <a:srgbClr val="333399"/>
              </a:solidFill>
              <a:cs typeface="Times New Roman" pitchFamily="18" charset="0"/>
              <a:sym typeface="Symbol" pitchFamily="18" charset="2"/>
            </a:endParaRP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ea typeface="华文行楷" pitchFamily="2" charset="-122"/>
                <a:cs typeface="Times New Roman" pitchFamily="18" charset="0"/>
                <a:sym typeface="Symbol" pitchFamily="18" charset="2"/>
              </a:rPr>
              <a:t></a:t>
            </a:r>
            <a:r>
              <a:rPr lang="en-US" altLang="zh-CN" dirty="0">
                <a:solidFill>
                  <a:srgbClr val="333399"/>
                </a:solidFill>
                <a:ea typeface="华文行楷" pitchFamily="2" charset="-122"/>
                <a:cs typeface="Times New Roman" pitchFamily="18" charset="0"/>
                <a:sym typeface="Symbol" pitchFamily="18" charset="2"/>
              </a:rPr>
              <a:t> A</a:t>
            </a:r>
            <a:r>
              <a:rPr lang="en-US" altLang="zh-CN" i="0" baseline="-25000" dirty="0">
                <a:solidFill>
                  <a:srgbClr val="333399"/>
                </a:solidFill>
                <a:ea typeface="华文行楷" pitchFamily="2" charset="-122"/>
                <a:cs typeface="Times New Roman" pitchFamily="18" charset="0"/>
                <a:sym typeface="Symbol" pitchFamily="18" charset="2"/>
              </a:rPr>
              <a:t>1</a:t>
            </a:r>
            <a:r>
              <a:rPr lang="en-US" altLang="zh-CN" dirty="0">
                <a:solidFill>
                  <a:srgbClr val="333399"/>
                </a:solidFill>
                <a:ea typeface="华文行楷" pitchFamily="2" charset="-122"/>
                <a:cs typeface="Times New Roman" pitchFamily="18" charset="0"/>
                <a:sym typeface="Symbol" pitchFamily="18" charset="2"/>
              </a:rPr>
              <a:t>a</a:t>
            </a:r>
          </a:p>
          <a:p>
            <a:pPr algn="l">
              <a:buClrTx/>
            </a:pPr>
            <a:r>
              <a:rPr lang="en-US" altLang="zh-CN" dirty="0">
                <a:solidFill>
                  <a:srgbClr val="333399"/>
                </a:solidFill>
                <a:cs typeface="Times New Roman" pitchFamily="18" charset="0"/>
                <a:sym typeface="Symbol" pitchFamily="18" charset="2"/>
              </a:rPr>
              <a:t>A </a:t>
            </a:r>
            <a:r>
              <a:rPr lang="en-US" altLang="zh-CN" i="0"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 a</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cs typeface="Times New Roman" pitchFamily="18" charset="0"/>
                <a:sym typeface="Symbol" pitchFamily="18" charset="2"/>
              </a:rPr>
              <a:t>B </a:t>
            </a:r>
            <a:r>
              <a:rPr lang="en-US" altLang="zh-CN" i="0" dirty="0">
                <a:solidFill>
                  <a:srgbClr val="333399"/>
                </a:solidFill>
                <a:ea typeface="华文行楷" pitchFamily="2" charset="-122"/>
                <a:sym typeface="Symbol" pitchFamily="18" charset="2"/>
              </a:rPr>
              <a:t></a:t>
            </a:r>
            <a:r>
              <a:rPr lang="en-US" altLang="zh-CN" dirty="0">
                <a:solidFill>
                  <a:srgbClr val="333399"/>
                </a:solidFill>
                <a:ea typeface="华文行楷" pitchFamily="2" charset="-122"/>
                <a:sym typeface="Symbol" pitchFamily="18" charset="2"/>
              </a:rPr>
              <a:t> B</a:t>
            </a:r>
            <a:r>
              <a:rPr lang="en-US" altLang="zh-CN" i="0" baseline="-25000" dirty="0">
                <a:solidFill>
                  <a:srgbClr val="333399"/>
                </a:solidFill>
                <a:sym typeface="Symbol" pitchFamily="18" charset="2"/>
              </a:rPr>
              <a:t>1</a:t>
            </a:r>
            <a:r>
              <a:rPr lang="en-US" altLang="zh-CN" dirty="0">
                <a:solidFill>
                  <a:srgbClr val="333399"/>
                </a:solidFill>
                <a:ea typeface="华文行楷" pitchFamily="2" charset="-122"/>
                <a:sym typeface="Symbol" pitchFamily="18" charset="2"/>
              </a:rPr>
              <a:t>b</a:t>
            </a:r>
            <a:endParaRPr lang="en-US" altLang="zh-CN" dirty="0">
              <a:solidFill>
                <a:srgbClr val="333399"/>
              </a:solidFill>
              <a:sym typeface="Symbol" pitchFamily="18" charset="2"/>
            </a:endParaRPr>
          </a:p>
          <a:p>
            <a:pPr algn="l">
              <a:buClrTx/>
            </a:pPr>
            <a:r>
              <a:rPr lang="en-US" altLang="zh-CN" dirty="0">
                <a:solidFill>
                  <a:srgbClr val="333399"/>
                </a:solidFill>
                <a:sym typeface="Symbol" pitchFamily="18" charset="2"/>
              </a:rPr>
              <a:t>B </a:t>
            </a:r>
            <a:r>
              <a:rPr lang="en-US" altLang="zh-CN" i="0" dirty="0">
                <a:solidFill>
                  <a:srgbClr val="333399"/>
                </a:solidFill>
                <a:sym typeface="Symbol" pitchFamily="18" charset="2"/>
              </a:rPr>
              <a:t> </a:t>
            </a:r>
            <a:r>
              <a:rPr lang="en-US" altLang="zh-CN" dirty="0">
                <a:solidFill>
                  <a:srgbClr val="333399"/>
                </a:solidFill>
                <a:sym typeface="Symbol" pitchFamily="18" charset="2"/>
              </a:rPr>
              <a:t>b</a:t>
            </a: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i="0" baseline="-25000" dirty="0">
                <a:solidFill>
                  <a:srgbClr val="333399"/>
                </a:solidFill>
                <a:sym typeface="Symbol" pitchFamily="18" charset="2"/>
              </a:rPr>
              <a:t>1</a:t>
            </a:r>
            <a:r>
              <a:rPr lang="en-US" altLang="zh-CN" dirty="0">
                <a:solidFill>
                  <a:srgbClr val="333399"/>
                </a:solidFill>
                <a:sym typeface="Symbol" pitchFamily="18" charset="2"/>
              </a:rPr>
              <a:t>c</a:t>
            </a:r>
            <a:endParaRPr lang="en-US" altLang="zh-CN" dirty="0">
              <a:solidFill>
                <a:srgbClr val="333399"/>
              </a:solidFill>
              <a:ea typeface="华文行楷" pitchFamily="2" charset="-122"/>
              <a:sym typeface="Symbol" pitchFamily="18" charset="2"/>
            </a:endParaRPr>
          </a:p>
          <a:p>
            <a:pPr algn="l">
              <a:buClrTx/>
            </a:pPr>
            <a:r>
              <a:rPr lang="en-US" altLang="zh-CN" dirty="0">
                <a:solidFill>
                  <a:srgbClr val="333399"/>
                </a:solidFill>
                <a:sym typeface="Symbol" pitchFamily="18" charset="2"/>
              </a:rPr>
              <a:t>C </a:t>
            </a:r>
            <a:r>
              <a:rPr lang="en-US" altLang="zh-CN" i="0" dirty="0">
                <a:solidFill>
                  <a:srgbClr val="333399"/>
                </a:solidFill>
                <a:sym typeface="Symbol" pitchFamily="18" charset="2"/>
              </a:rPr>
              <a:t></a:t>
            </a:r>
            <a:r>
              <a:rPr lang="en-US" altLang="zh-CN" dirty="0">
                <a:solidFill>
                  <a:srgbClr val="333399"/>
                </a:solidFill>
                <a:sym typeface="Symbol" pitchFamily="18" charset="2"/>
              </a:rPr>
              <a:t> c</a:t>
            </a:r>
          </a:p>
        </p:txBody>
      </p:sp>
      <p:sp>
        <p:nvSpPr>
          <p:cNvPr id="10" name="Text Box 12"/>
          <p:cNvSpPr txBox="1">
            <a:spLocks noChangeArrowheads="1"/>
          </p:cNvSpPr>
          <p:nvPr/>
        </p:nvSpPr>
        <p:spPr bwMode="auto">
          <a:xfrm>
            <a:off x="2768570" y="2878126"/>
            <a:ext cx="6232554" cy="3908762"/>
          </a:xfrm>
          <a:prstGeom prst="rect">
            <a:avLst/>
          </a:prstGeom>
          <a:noFill/>
          <a:ln w="9525">
            <a:noFill/>
            <a:miter lim="800000"/>
            <a:headEnd/>
            <a:tailEnd/>
          </a:ln>
        </p:spPr>
        <p:txBody>
          <a:bodyPr wrap="square">
            <a:spAutoFit/>
          </a:bodyPr>
          <a:lstStyle/>
          <a:p>
            <a:pPr algn="l">
              <a:buClrTx/>
            </a:pPr>
            <a:r>
              <a:rPr kumimoji="0" lang="en-US" altLang="zh-CN" b="1" i="0" dirty="0">
                <a:sym typeface="Symbol" pitchFamily="18" charset="2"/>
              </a:rPr>
              <a:t>                     </a:t>
            </a:r>
            <a:r>
              <a:rPr kumimoji="0" lang="zh-CN" altLang="en-US" b="1" i="0" dirty="0">
                <a:sym typeface="Symbol" pitchFamily="18" charset="2"/>
              </a:rPr>
              <a:t>语义动作</a:t>
            </a:r>
            <a:endParaRPr kumimoji="0" lang="zh-CN" altLang="en-US" i="0" dirty="0">
              <a:cs typeface="Times New Roman" pitchFamily="18" charset="0"/>
              <a:sym typeface="Symbol" pitchFamily="18" charset="2"/>
            </a:endParaRPr>
          </a:p>
          <a:p>
            <a:pPr algn="l">
              <a:buClrTx/>
            </a:pPr>
            <a:endParaRPr kumimoji="0" lang="zh-CN" altLang="en-US" sz="800" i="0" dirty="0">
              <a:solidFill>
                <a:srgbClr val="333399"/>
              </a:solidFill>
              <a:cs typeface="Times New Roman" pitchFamily="18" charset="0"/>
              <a:sym typeface="Symbol" pitchFamily="18" charset="2"/>
            </a:endParaRPr>
          </a:p>
          <a:p>
            <a:pPr algn="l">
              <a:buClrTx/>
            </a:pPr>
            <a:r>
              <a:rPr lang="en-US" altLang="zh-CN" i="0" dirty="0">
                <a:solidFill>
                  <a:srgbClr val="333399"/>
                </a:solidFill>
                <a:cs typeface="Times New Roman" pitchFamily="18" charset="0"/>
                <a:sym typeface="Symbol" pitchFamily="18" charset="2"/>
              </a:rPr>
              <a:t>{ if  (</a:t>
            </a:r>
            <a:r>
              <a:rPr lang="en-US" altLang="zh-CN" dirty="0">
                <a:solidFill>
                  <a:srgbClr val="333399"/>
                </a:solidFill>
                <a:cs typeface="Times New Roman" pitchFamily="18" charset="0"/>
                <a:sym typeface="Symbol" pitchFamily="18" charset="2"/>
              </a:rPr>
              <a:t>A</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num=B</a:t>
            </a:r>
            <a:r>
              <a:rPr lang="en-US" altLang="zh-CN" b="1" dirty="0">
                <a:solidFill>
                  <a:srgbClr val="333399"/>
                </a:solidFill>
                <a:cs typeface="Times New Roman" pitchFamily="18" charset="0"/>
                <a:sym typeface="Symbol" pitchFamily="18" charset="2"/>
              </a:rPr>
              <a:t>.</a:t>
            </a:r>
            <a:r>
              <a:rPr lang="en-US" altLang="zh-CN" dirty="0">
                <a:solidFill>
                  <a:srgbClr val="333399"/>
                </a:solidFill>
                <a:cs typeface="Times New Roman" pitchFamily="18" charset="0"/>
                <a:sym typeface="Symbol" pitchFamily="18" charset="2"/>
              </a:rPr>
              <a:t>num</a:t>
            </a:r>
            <a:r>
              <a:rPr lang="en-US" altLang="zh-CN" i="0" dirty="0">
                <a:solidFill>
                  <a:srgbClr val="333399"/>
                </a:solidFill>
                <a:cs typeface="Times New Roman" pitchFamily="18" charset="0"/>
                <a:sym typeface="Symbol" pitchFamily="18" charset="2"/>
              </a:rPr>
              <a:t>) </a:t>
            </a:r>
            <a:r>
              <a:rPr lang="en-US" altLang="zh-CN" dirty="0">
                <a:solidFill>
                  <a:srgbClr val="333399"/>
                </a:solidFill>
                <a:cs typeface="Times New Roman" pitchFamily="18" charset="0"/>
                <a:sym typeface="Symbol" pitchFamily="18" charset="2"/>
              </a:rPr>
              <a:t>and </a:t>
            </a:r>
            <a:r>
              <a:rPr lang="en-US" altLang="zh-CN" i="0" dirty="0">
                <a:solidFill>
                  <a:srgbClr val="333399"/>
                </a:solidFill>
                <a:cs typeface="Times New Roman" pitchFamily="18" charset="0"/>
                <a:sym typeface="Symbol" pitchFamily="18" charset="2"/>
              </a:rPr>
              <a:t>(</a:t>
            </a:r>
            <a:r>
              <a:rPr lang="en-US" altLang="zh-CN" dirty="0">
                <a:solidFill>
                  <a:srgbClr val="333399"/>
                </a:solidFill>
              </a:rPr>
              <a:t>B</a:t>
            </a:r>
            <a:r>
              <a:rPr lang="en-US" altLang="zh-CN" b="1" dirty="0">
                <a:solidFill>
                  <a:srgbClr val="333399"/>
                </a:solidFill>
              </a:rPr>
              <a:t>.</a:t>
            </a:r>
            <a:r>
              <a:rPr lang="en-US" altLang="zh-CN" dirty="0">
                <a:solidFill>
                  <a:srgbClr val="333399"/>
                </a:solidFill>
              </a:rPr>
              <a:t>num=C</a:t>
            </a:r>
            <a:r>
              <a:rPr lang="en-US" altLang="zh-CN" b="1" dirty="0">
                <a:solidFill>
                  <a:srgbClr val="333399"/>
                </a:solidFill>
              </a:rPr>
              <a:t>.</a:t>
            </a:r>
            <a:r>
              <a:rPr lang="en-US" altLang="zh-CN" dirty="0">
                <a:solidFill>
                  <a:srgbClr val="333399"/>
                </a:solidFill>
              </a:rPr>
              <a:t>num</a:t>
            </a:r>
            <a:r>
              <a:rPr lang="en-US" altLang="zh-CN" i="0" dirty="0">
                <a:solidFill>
                  <a:srgbClr val="333399"/>
                </a:solidFill>
              </a:rPr>
              <a:t>)</a:t>
            </a:r>
          </a:p>
          <a:p>
            <a:pPr algn="l">
              <a:buClrTx/>
            </a:pPr>
            <a:r>
              <a:rPr lang="en-US" altLang="zh-CN" i="0" dirty="0">
                <a:solidFill>
                  <a:srgbClr val="333399"/>
                </a:solidFill>
              </a:rPr>
              <a:t>  then</a:t>
            </a:r>
            <a:r>
              <a:rPr lang="en-US" altLang="zh-CN" dirty="0">
                <a:solidFill>
                  <a:srgbClr val="333399"/>
                </a:solidFill>
              </a:rPr>
              <a:t> print(</a:t>
            </a:r>
            <a:r>
              <a:rPr lang="pt-BR" altLang="zh-CN" dirty="0">
                <a:solidFill>
                  <a:srgbClr val="333399"/>
                </a:solidFill>
              </a:rPr>
              <a:t>“Accepted!” </a:t>
            </a:r>
            <a:r>
              <a:rPr lang="en-US" altLang="zh-CN" dirty="0">
                <a:solidFill>
                  <a:srgbClr val="333399"/>
                </a:solidFill>
              </a:rPr>
              <a:t>) </a:t>
            </a:r>
          </a:p>
          <a:p>
            <a:pPr algn="l">
              <a:buClrTx/>
            </a:pPr>
            <a:r>
              <a:rPr lang="en-US" altLang="zh-CN" dirty="0">
                <a:solidFill>
                  <a:srgbClr val="333399"/>
                </a:solidFill>
              </a:rPr>
              <a:t>  </a:t>
            </a:r>
            <a:r>
              <a:rPr lang="en-US" altLang="zh-CN" i="0" dirty="0">
                <a:solidFill>
                  <a:srgbClr val="333399"/>
                </a:solidFill>
              </a:rPr>
              <a:t>else</a:t>
            </a:r>
            <a:r>
              <a:rPr lang="en-US" altLang="zh-CN" dirty="0">
                <a:solidFill>
                  <a:srgbClr val="333399"/>
                </a:solidFill>
              </a:rPr>
              <a:t> print(</a:t>
            </a:r>
            <a:r>
              <a:rPr lang="pt-BR" altLang="zh-CN" dirty="0">
                <a:solidFill>
                  <a:srgbClr val="333399"/>
                </a:solidFill>
              </a:rPr>
              <a:t>“Refused!” </a:t>
            </a:r>
            <a:r>
              <a:rPr lang="en-US" altLang="zh-CN" dirty="0">
                <a:solidFill>
                  <a:srgbClr val="333399"/>
                </a:solidFill>
              </a:rPr>
              <a:t>) </a:t>
            </a:r>
            <a:r>
              <a:rPr lang="en-US" altLang="zh-CN" i="0" dirty="0">
                <a:solidFill>
                  <a:srgbClr val="333399"/>
                </a:solidFill>
                <a:sym typeface="Symbol" pitchFamily="18" charset="2"/>
              </a:rPr>
              <a:t>}</a:t>
            </a:r>
            <a:endParaRPr kumimoji="0" lang="en-US" altLang="zh-CN" i="0" dirty="0">
              <a:solidFill>
                <a:srgbClr val="333399"/>
              </a:solidFill>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A</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buClrTx/>
            </a:pPr>
            <a:r>
              <a:rPr lang="en-US" altLang="zh-CN" i="0" dirty="0">
                <a:solidFill>
                  <a:srgbClr val="333399"/>
                </a:solidFill>
                <a:sym typeface="Symbol" pitchFamily="18" charset="2"/>
              </a:rPr>
              <a:t>{ </a:t>
            </a:r>
            <a:r>
              <a:rPr lang="en-US" altLang="zh-CN" dirty="0">
                <a:solidFill>
                  <a:srgbClr val="333399"/>
                </a:solidFill>
                <a:sym typeface="Symbol" pitchFamily="18" charset="2"/>
              </a:rPr>
              <a:t>A</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ea typeface="华文行楷" pitchFamily="2" charset="-122"/>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B</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B</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sym typeface="Symbol" pitchFamily="18" charset="2"/>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C</a:t>
            </a:r>
            <a:r>
              <a:rPr lang="en-US" altLang="zh-CN" i="0" baseline="-25000" dirty="0">
                <a:solidFill>
                  <a:srgbClr val="333399"/>
                </a:solidFill>
                <a:sym typeface="Symbol"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+ 1</a:t>
            </a:r>
            <a:r>
              <a:rPr lang="en-US" altLang="zh-CN" i="0" dirty="0">
                <a:solidFill>
                  <a:srgbClr val="333399"/>
                </a:solidFill>
                <a:sym typeface="Symbol" pitchFamily="18" charset="2"/>
              </a:rPr>
              <a:t> }</a:t>
            </a:r>
            <a:endParaRPr lang="en-US" altLang="zh-CN" dirty="0">
              <a:solidFill>
                <a:srgbClr val="333399"/>
              </a:solidFill>
              <a:sym typeface="Symbol" pitchFamily="18" charset="2"/>
            </a:endParaRPr>
          </a:p>
          <a:p>
            <a:pPr algn="l"/>
            <a:r>
              <a:rPr lang="en-US" altLang="zh-CN" i="0" dirty="0">
                <a:solidFill>
                  <a:srgbClr val="333399"/>
                </a:solidFill>
                <a:sym typeface="Symbol" pitchFamily="18" charset="2"/>
              </a:rPr>
              <a:t>{ </a:t>
            </a:r>
            <a:r>
              <a:rPr lang="en-US" altLang="zh-CN" dirty="0">
                <a:solidFill>
                  <a:srgbClr val="333399"/>
                </a:solidFill>
                <a:sym typeface="Symbol" pitchFamily="18" charset="2"/>
              </a:rPr>
              <a:t>C</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itchFamily="18" charset="2"/>
              </a:rPr>
              <a:t> </a:t>
            </a:r>
            <a:r>
              <a:rPr lang="en-US" altLang="zh-CN" i="0" dirty="0">
                <a:solidFill>
                  <a:srgbClr val="333399"/>
                </a:solidFill>
                <a:sym typeface="Symbol" pitchFamily="18" charset="2"/>
              </a:rPr>
              <a:t>:=</a:t>
            </a:r>
            <a:r>
              <a:rPr lang="en-US" altLang="zh-CN" dirty="0">
                <a:solidFill>
                  <a:srgbClr val="333399"/>
                </a:solidFill>
                <a:sym typeface="Symbol" pitchFamily="18" charset="2"/>
              </a:rPr>
              <a:t> 1</a:t>
            </a:r>
            <a:r>
              <a:rPr lang="en-US" altLang="zh-CN" i="0" dirty="0">
                <a:solidFill>
                  <a:srgbClr val="333399"/>
                </a:solidFill>
                <a:sym typeface="Symbol" pitchFamily="18" charset="2"/>
              </a:rPr>
              <a:t> }</a:t>
            </a:r>
          </a:p>
        </p:txBody>
      </p:sp>
      <p:sp>
        <p:nvSpPr>
          <p:cNvPr id="11" name="矩形 10"/>
          <p:cNvSpPr/>
          <p:nvPr/>
        </p:nvSpPr>
        <p:spPr>
          <a:xfrm>
            <a:off x="0" y="142852"/>
            <a:ext cx="8929718" cy="2039020"/>
          </a:xfrm>
          <a:prstGeom prst="rect">
            <a:avLst/>
          </a:prstGeom>
        </p:spPr>
        <p:txBody>
          <a:bodyPr wrap="square">
            <a:spAutoFit/>
          </a:bodyPr>
          <a:lstStyle/>
          <a:p>
            <a:pPr algn="l">
              <a:buClrTx/>
              <a:buFont typeface="Symbol" pitchFamily="18" charset="2"/>
              <a:buChar char="-"/>
            </a:pPr>
            <a:r>
              <a:rPr lang="zh-CN" altLang="en-US" sz="3200" b="1" i="0" dirty="0"/>
              <a:t>语义规则</a:t>
            </a:r>
            <a:r>
              <a:rPr lang="zh-CN" altLang="en-US" sz="3200" b="1" i="0" dirty="0">
                <a:solidFill>
                  <a:srgbClr val="333399"/>
                </a:solidFill>
              </a:rPr>
              <a:t>（</a:t>
            </a:r>
            <a:r>
              <a:rPr lang="en-US" altLang="zh-CN" sz="3200" dirty="0">
                <a:solidFill>
                  <a:srgbClr val="333399"/>
                </a:solidFill>
              </a:rPr>
              <a:t>Semantic Rule</a:t>
            </a:r>
            <a:r>
              <a:rPr lang="zh-CN" altLang="en-US" sz="3200" b="1" i="0" dirty="0">
                <a:solidFill>
                  <a:srgbClr val="333399"/>
                </a:solidFill>
              </a:rPr>
              <a:t>）</a:t>
            </a:r>
          </a:p>
          <a:p>
            <a:pPr algn="l">
              <a:buClrTx/>
              <a:buFont typeface="Symbol" pitchFamily="18" charset="2"/>
              <a:buNone/>
            </a:pPr>
            <a:endParaRPr lang="zh-CN" altLang="en-US" sz="1050" b="1" i="0" dirty="0">
              <a:solidFill>
                <a:srgbClr val="333399"/>
              </a:solidFill>
            </a:endParaRPr>
          </a:p>
          <a:p>
            <a:pPr algn="l">
              <a:buClrTx/>
              <a:buFont typeface="Symbol" pitchFamily="18" charset="2"/>
              <a:buNone/>
            </a:pPr>
            <a:r>
              <a:rPr lang="zh-CN" altLang="en-US" sz="2800" b="1" i="0" dirty="0">
                <a:solidFill>
                  <a:srgbClr val="333399"/>
                </a:solidFill>
              </a:rPr>
              <a:t>     在属性文法中，每个产生式 </a:t>
            </a:r>
            <a:r>
              <a:rPr lang="en-US" altLang="zh-CN" sz="2800" b="1" dirty="0">
                <a:solidFill>
                  <a:srgbClr val="333399"/>
                </a:solidFill>
              </a:rPr>
              <a:t>A</a:t>
            </a:r>
            <a:r>
              <a:rPr lang="en-US" altLang="zh-CN" sz="2800" b="1" i="0" dirty="0">
                <a:solidFill>
                  <a:srgbClr val="333399"/>
                </a:solidFill>
                <a:sym typeface="Symbol" pitchFamily="18" charset="2"/>
              </a:rPr>
              <a:t></a:t>
            </a:r>
            <a:r>
              <a:rPr lang="en-US" altLang="zh-CN" sz="2800" b="1" dirty="0">
                <a:solidFill>
                  <a:srgbClr val="333399"/>
                </a:solidFill>
                <a:sym typeface="Symbol" pitchFamily="18" charset="2"/>
              </a:rPr>
              <a:t></a:t>
            </a:r>
            <a:r>
              <a:rPr lang="en-US" altLang="zh-CN" sz="2800" b="1" i="0" dirty="0">
                <a:solidFill>
                  <a:srgbClr val="333399"/>
                </a:solidFill>
                <a:sym typeface="Symbol" pitchFamily="18" charset="2"/>
              </a:rPr>
              <a:t> </a:t>
            </a:r>
            <a:r>
              <a:rPr lang="zh-CN" altLang="en-US" sz="2800" b="1" i="0" dirty="0">
                <a:solidFill>
                  <a:srgbClr val="333399"/>
                </a:solidFill>
              </a:rPr>
              <a:t>都关联一个语义规</a:t>
            </a:r>
          </a:p>
          <a:p>
            <a:pPr algn="l">
              <a:buClrTx/>
              <a:buFont typeface="Symbol" pitchFamily="18" charset="2"/>
              <a:buNone/>
            </a:pPr>
            <a:r>
              <a:rPr lang="zh-CN" altLang="en-US" sz="2800" b="1" i="0" dirty="0">
                <a:solidFill>
                  <a:srgbClr val="333399"/>
                </a:solidFill>
              </a:rPr>
              <a:t>     则的集合，用于描述如何计算当前产生式中文法符号</a:t>
            </a:r>
          </a:p>
          <a:p>
            <a:pPr algn="l">
              <a:buClrTx/>
              <a:buFont typeface="Symbol" pitchFamily="18" charset="2"/>
              <a:buNone/>
            </a:pPr>
            <a:r>
              <a:rPr lang="zh-CN" altLang="en-US" sz="2800" b="1" i="0" dirty="0">
                <a:solidFill>
                  <a:srgbClr val="333399"/>
                </a:solidFill>
              </a:rPr>
              <a:t>     的属性值或附加的语义动作</a:t>
            </a:r>
          </a:p>
        </p:txBody>
      </p:sp>
    </p:spTree>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itchFamily="2" charset="2"/>
          <a:buNone/>
          <a:tabLst/>
          <a:defRPr kumimoji="1" lang="zh-CN" altLang="en-US" sz="2400" b="0" i="1" u="none" strike="noStrike" cap="none" normalizeH="0" baseline="0" smtClean="0">
            <a:ln>
              <a:noFill/>
            </a:ln>
            <a:solidFill>
              <a:srgbClr val="800080"/>
            </a:solidFill>
            <a:effectLst/>
            <a:latin typeface="Arial"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36773</TotalTime>
  <Words>7257</Words>
  <Application>Microsoft Office PowerPoint</Application>
  <PresentationFormat>全屏显示(4:3)</PresentationFormat>
  <Paragraphs>1331</Paragraphs>
  <Slides>48</Slides>
  <Notes>0</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48</vt:i4>
      </vt:variant>
    </vt:vector>
  </HeadingPairs>
  <TitlesOfParts>
    <vt:vector size="61" baseType="lpstr">
      <vt:lpstr>CMR10</vt:lpstr>
      <vt:lpstr>华文行楷</vt:lpstr>
      <vt:lpstr>楷体_GB2312</vt:lpstr>
      <vt:lpstr>Arial</vt:lpstr>
      <vt:lpstr>Calibri</vt:lpstr>
      <vt:lpstr>Cambria Math</vt:lpstr>
      <vt:lpstr>Symbol</vt:lpstr>
      <vt:lpstr>Times New Roman</vt:lpstr>
      <vt:lpstr>Wingdings</vt:lpstr>
      <vt:lpstr>Capsules</vt:lpstr>
      <vt:lpstr>自定义设计方案</vt:lpstr>
      <vt:lpstr>1_自定义设计方案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wuhao</dc:creator>
  <cp:lastModifiedBy>昊 吴</cp:lastModifiedBy>
  <cp:revision>1583</cp:revision>
  <dcterms:created xsi:type="dcterms:W3CDTF">2002-02-03T03:17:28Z</dcterms:created>
  <dcterms:modified xsi:type="dcterms:W3CDTF">2023-12-23T08:09:09Z</dcterms:modified>
</cp:coreProperties>
</file>