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5" r:id="rId9"/>
    <p:sldId id="261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A2021-C204-4905-9F0C-96F62A772D53}" v="5" dt="2022-05-22T05:27:35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% of unhappy</a:t>
            </a:r>
            <a:r>
              <a:rPr lang="en-AU" baseline="0" dirty="0"/>
              <a:t> customers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8-49AF-AE5F-65783414D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8-49AF-AE5F-65783414D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8-49AF-AE5F-65783414D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8612080"/>
        <c:axId val="2018613328"/>
      </c:barChart>
      <c:catAx>
        <c:axId val="201861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3328"/>
        <c:crosses val="autoZero"/>
        <c:auto val="1"/>
        <c:lblAlgn val="ctr"/>
        <c:lblOffset val="100"/>
        <c:noMultiLvlLbl val="0"/>
      </c:catAx>
      <c:valAx>
        <c:axId val="201861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5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9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47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3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5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6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45093B-8425-4903-AE2F-015B4F379019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oodbye to Bartenders: Robots Could Soon Make Your Drink - Bloomberg">
            <a:extLst>
              <a:ext uri="{FF2B5EF4-FFF2-40B4-BE49-F238E27FC236}">
                <a16:creationId xmlns:a16="http://schemas.microsoft.com/office/drawing/2014/main" id="{37A93B61-50C1-F05A-CDE4-D71242E0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8E503-E789-F1B1-97B9-72D30507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UR10e Robot Cocktailer Maker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4606-1575-6047-6031-0D050E6A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AU" sz="1500">
                <a:solidFill>
                  <a:srgbClr val="FFFFFF"/>
                </a:solidFill>
              </a:rPr>
              <a:t>Sebastian Schroder</a:t>
            </a:r>
          </a:p>
          <a:p>
            <a:r>
              <a:rPr lang="en-AU" sz="1500">
                <a:solidFill>
                  <a:srgbClr val="FFFFFF"/>
                </a:solidFill>
              </a:rPr>
              <a:t>Jiahui Huang</a:t>
            </a:r>
          </a:p>
          <a:p>
            <a:r>
              <a:rPr lang="en-AU" sz="1500">
                <a:solidFill>
                  <a:srgbClr val="FFFFFF"/>
                </a:solidFill>
              </a:rPr>
              <a:t>Leroy Heta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5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7"/>
    </mc:Choice>
    <mc:Fallback xmlns="">
      <p:transition spd="slow" advTm="10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E8CB-69A7-981B-19FD-122ED436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3100"/>
              <a:t>Aren’t you sick of Bartenders not making your drink right everytime?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8E0E28-79C1-9C9E-CF8C-1D280026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69081"/>
              </p:ext>
            </p:extLst>
          </p:nvPr>
        </p:nvGraphicFramePr>
        <p:xfrm>
          <a:off x="1069975" y="2578100"/>
          <a:ext cx="463809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12 Major Fears That Only Bartenders Will Understand">
            <a:extLst>
              <a:ext uri="{FF2B5EF4-FFF2-40B4-BE49-F238E27FC236}">
                <a16:creationId xmlns:a16="http://schemas.microsoft.com/office/drawing/2014/main" id="{40C023B6-FD7D-F0C8-ED6D-078184AA8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r="479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6"/>
    </mc:Choice>
    <mc:Fallback xmlns="">
      <p:transition spd="slow" advTm="68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091-927D-9E3A-5279-2C60648E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16168"/>
          </a:xfrm>
        </p:spPr>
        <p:txBody>
          <a:bodyPr/>
          <a:lstStyle/>
          <a:p>
            <a:r>
              <a:rPr lang="en-AU" dirty="0"/>
              <a:t>Look no Further than the amazing robot cocktail maker </a:t>
            </a:r>
          </a:p>
        </p:txBody>
      </p:sp>
    </p:spTree>
    <p:extLst>
      <p:ext uri="{BB962C8B-B14F-4D97-AF65-F5344CB8AC3E}">
        <p14:creationId xmlns:p14="http://schemas.microsoft.com/office/powerpoint/2010/main" val="29287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3"/>
    </mc:Choice>
    <mc:Fallback xmlns="">
      <p:transition spd="slow" advTm="39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2CE-1064-7DCC-9876-063457B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589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AU" sz="6600" dirty="0"/>
              <a:t>Robot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742F-D3CE-B0C6-37F2-58AC5EC4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"/>
    </mc:Choice>
    <mc:Fallback xmlns="">
      <p:transition spd="slow" advTm="24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CAAC-A263-CC53-3FC9-373FBA4F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AU"/>
              <a:t>Implementation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7A0B-70A8-84BF-1781-86BA3B309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15" r="9292" b="2"/>
          <a:stretch/>
        </p:blipFill>
        <p:spPr>
          <a:xfrm>
            <a:off x="984504" y="2265041"/>
            <a:ext cx="6130204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11BC-F2F3-B601-C747-18144812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708" y="2265041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AU" dirty="0"/>
              <a:t>Installed alongside tablet which would allow customers to choose their desired drink.</a:t>
            </a:r>
          </a:p>
          <a:p>
            <a:r>
              <a:rPr lang="en-AU" dirty="0"/>
              <a:t>Bar owners would have access to full controls of the arm and allow them to customise drinks and </a:t>
            </a:r>
            <a:r>
              <a:rPr lang="en-AU" dirty="0" err="1"/>
              <a:t>recipies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1"/>
    </mc:Choice>
    <mc:Fallback xmlns="">
      <p:transition spd="slow" advTm="9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E7D-AC61-D96F-68D2-9ACB3583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63" y="2154149"/>
            <a:ext cx="10058400" cy="1609344"/>
          </a:xfrm>
        </p:spPr>
        <p:txBody>
          <a:bodyPr>
            <a:normAutofit/>
          </a:bodyPr>
          <a:lstStyle/>
          <a:p>
            <a:r>
              <a:rPr lang="en-AU" sz="6600" dirty="0"/>
              <a:t>GUI in Operation</a:t>
            </a:r>
          </a:p>
        </p:txBody>
      </p:sp>
    </p:spTree>
    <p:extLst>
      <p:ext uri="{BB962C8B-B14F-4D97-AF65-F5344CB8AC3E}">
        <p14:creationId xmlns:p14="http://schemas.microsoft.com/office/powerpoint/2010/main" val="7794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"/>
    </mc:Choice>
    <mc:Fallback xmlns="">
      <p:transition spd="slow" advTm="33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A4F-FED6-7DD3-DCFF-3E683EBC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4400"/>
              <a:t>Planning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6677-1850-DD53-1D78-B377D5A9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AU" sz="1800" dirty="0"/>
              <a:t>Fire hazards secured w/ fire extinguisher</a:t>
            </a:r>
          </a:p>
          <a:p>
            <a:r>
              <a:rPr lang="en-AU" sz="1800" dirty="0"/>
              <a:t>Functional e-stop buttons located all </a:t>
            </a:r>
            <a:r>
              <a:rPr lang="en-AU" sz="1800" dirty="0" err="1"/>
              <a:t>all</a:t>
            </a:r>
            <a:r>
              <a:rPr lang="en-AU" sz="1800" dirty="0"/>
              <a:t> sides of the arm. </a:t>
            </a:r>
          </a:p>
          <a:p>
            <a:r>
              <a:rPr lang="en-AU" sz="1800" dirty="0"/>
              <a:t>Functional light curtains placed on bar </a:t>
            </a:r>
          </a:p>
          <a:p>
            <a:r>
              <a:rPr lang="en-AU" sz="1800" dirty="0"/>
              <a:t>Bar designed to exceed working radius of arm</a:t>
            </a:r>
          </a:p>
          <a:p>
            <a:r>
              <a:rPr lang="en-AU" sz="1800" dirty="0"/>
              <a:t>Object Avoidance Implemented</a:t>
            </a:r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317F5-C4EF-CEAD-FD0F-D55C569E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61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5"/>
    </mc:Choice>
    <mc:Fallback xmlns="">
      <p:transition spd="slow" advTm="80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12A-2B17-0880-C95C-A2F502F8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60" y="979605"/>
            <a:ext cx="4730451" cy="1637730"/>
          </a:xfrm>
        </p:spPr>
        <p:txBody>
          <a:bodyPr>
            <a:normAutofit/>
          </a:bodyPr>
          <a:lstStyle/>
          <a:p>
            <a:r>
              <a:rPr lang="en-AU" sz="3600" dirty="0"/>
              <a:t>Robotic Sensing: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6C3A-DD46-B4D8-F44E-42034BF1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23835"/>
            <a:ext cx="4730451" cy="3593592"/>
          </a:xfrm>
        </p:spPr>
        <p:txBody>
          <a:bodyPr>
            <a:normAutofit fontScale="92500" lnSpcReduction="20000"/>
          </a:bodyPr>
          <a:lstStyle/>
          <a:p>
            <a:r>
              <a:rPr lang="en-GB" sz="1800" b="0" i="0" dirty="0">
                <a:effectLst/>
                <a:latin typeface="Arial" panose="020B0604020202020204" pitchFamily="34" charset="0"/>
              </a:rPr>
              <a:t>Robotics sensing: Ideas for applicable sensors that would (1) give the robot more capability; and (2) Improve 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the system’s safety </a:t>
            </a:r>
          </a:p>
          <a:p>
            <a:r>
              <a:rPr lang="en-GB" sz="1800" dirty="0">
                <a:latin typeface="Arial" panose="020B0604020202020204" pitchFamily="34" charset="0"/>
              </a:rPr>
              <a:t>A visual sensor (illumination incorporated) to determine location of drinks without reliance on hardcoded positions.</a:t>
            </a:r>
          </a:p>
          <a:p>
            <a:r>
              <a:rPr lang="en-GB" sz="1800" dirty="0">
                <a:latin typeface="Arial" panose="020B0604020202020204" pitchFamily="34" charset="0"/>
              </a:rPr>
              <a:t>Collision detection improved to utilise the visual sensor.</a:t>
            </a:r>
          </a:p>
          <a:p>
            <a:r>
              <a:rPr lang="en-GB" sz="1800" dirty="0">
                <a:latin typeface="Arial" panose="020B0604020202020204" pitchFamily="34" charset="0"/>
              </a:rPr>
              <a:t>Reactance on unexpectant joint torques to catch collisions and stop.</a:t>
            </a:r>
          </a:p>
          <a:p>
            <a:r>
              <a:rPr lang="en-GB" sz="1800" dirty="0">
                <a:latin typeface="Arial" panose="020B0604020202020204" pitchFamily="34" charset="0"/>
              </a:rPr>
              <a:t>Illumination to aid sensor accuracy in dimly lit bar environment </a:t>
            </a:r>
          </a:p>
          <a:p>
            <a:r>
              <a:rPr lang="en-GB" sz="1800" dirty="0">
                <a:latin typeface="Arial" panose="020B0604020202020204" pitchFamily="34" charset="0"/>
              </a:rPr>
              <a:t>Sensors to determine bottle flow rate to ensure correct amount of fluid poured.</a:t>
            </a: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AU" sz="1800" dirty="0"/>
          </a:p>
        </p:txBody>
      </p:sp>
      <p:pic>
        <p:nvPicPr>
          <p:cNvPr id="5" name="Picture 2" descr="Robot Vision - sensor solutions for robotics | SICK">
            <a:extLst>
              <a:ext uri="{FF2B5EF4-FFF2-40B4-BE49-F238E27FC236}">
                <a16:creationId xmlns:a16="http://schemas.microsoft.com/office/drawing/2014/main" id="{D23C4F82-8BF5-E06E-745E-308C17212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41603"/>
          <a:stretch/>
        </p:blipFill>
        <p:spPr bwMode="auto">
          <a:xfrm>
            <a:off x="5913123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63C726-E5FD-D1B7-030F-F47A811B6B7D}"/>
              </a:ext>
            </a:extLst>
          </p:cNvPr>
          <p:cNvSpPr txBox="1">
            <a:spLocks/>
          </p:cNvSpPr>
          <p:nvPr/>
        </p:nvSpPr>
        <p:spPr>
          <a:xfrm>
            <a:off x="1126260" y="160740"/>
            <a:ext cx="5370529" cy="163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/>
              <a:t>Future Improvements:</a:t>
            </a:r>
          </a:p>
        </p:txBody>
      </p:sp>
    </p:spTree>
    <p:extLst>
      <p:ext uri="{BB962C8B-B14F-4D97-AF65-F5344CB8AC3E}">
        <p14:creationId xmlns:p14="http://schemas.microsoft.com/office/powerpoint/2010/main" val="2381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2"/>
    </mc:Choice>
    <mc:Fallback xmlns="">
      <p:transition spd="slow" advTm="95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AC4A4-C72C-77CF-6985-F57AF55E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AU" dirty="0"/>
              <a:t>Future Predictions For Robotics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94EB3-AA1D-1DB5-C534-D27377FCA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50" r="13093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16D-1B42-C41A-38B3-F0DCF5FA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sz="1700" b="0" i="0">
                <a:effectLst/>
                <a:latin typeface="Arial" panose="020B0604020202020204" pitchFamily="34" charset="0"/>
              </a:rPr>
              <a:t>Evidence-based future predictions for robotics in the given scenario </a:t>
            </a:r>
          </a:p>
          <a:p>
            <a:r>
              <a:rPr lang="en-GB" sz="1700">
                <a:latin typeface="Arial" panose="020B0604020202020204" pitchFamily="34" charset="0"/>
              </a:rPr>
              <a:t>There are similar current implementations that don’t utilise a complex gripper and thus are reliant on standardised bottles and huge setups, our design can be installed in a current bar and run from day 1</a:t>
            </a:r>
          </a:p>
          <a:p>
            <a:r>
              <a:rPr lang="en-GB" sz="1700">
                <a:latin typeface="Arial" panose="020B0604020202020204" pitchFamily="34" charset="0"/>
              </a:rPr>
              <a:t>We expect in the future that while robotic bartenders won’t become mainstream, they may pop up from bar to bar. With hopefully market growing as efficiency, effectiveness and profitability grow.</a:t>
            </a:r>
            <a:endParaRPr lang="en-AU" sz="1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9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7"/>
    </mc:Choice>
    <mc:Fallback>
      <p:transition spd="slow" advTm="814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DBD50EF6EB4FA69D7F2D00FCFC25" ma:contentTypeVersion="13" ma:contentTypeDescription="Create a new document." ma:contentTypeScope="" ma:versionID="66e6ed5493acdea33066203523bfffa8">
  <xsd:schema xmlns:xsd="http://www.w3.org/2001/XMLSchema" xmlns:xs="http://www.w3.org/2001/XMLSchema" xmlns:p="http://schemas.microsoft.com/office/2006/metadata/properties" xmlns:ns3="5943c3ba-9851-4522-bd8d-219f9558929f" xmlns:ns4="fe11bc9c-ebaf-4a48-b22b-188dc286737b" targetNamespace="http://schemas.microsoft.com/office/2006/metadata/properties" ma:root="true" ma:fieldsID="fb41b296f2a8c4d7eba1f68698b97d42" ns3:_="" ns4:_="">
    <xsd:import namespace="5943c3ba-9851-4522-bd8d-219f9558929f"/>
    <xsd:import namespace="fe11bc9c-ebaf-4a48-b22b-188dc28673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3c3ba-9851-4522-bd8d-219f95589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1bc9c-ebaf-4a48-b22b-188dc2867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D79EA-CC4F-4A51-8308-0949B92CC09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5943c3ba-9851-4522-bd8d-219f9558929f"/>
    <ds:schemaRef ds:uri="http://purl.org/dc/terms/"/>
    <ds:schemaRef ds:uri="http://www.w3.org/XML/1998/namespace"/>
    <ds:schemaRef ds:uri="http://schemas.openxmlformats.org/package/2006/metadata/core-properties"/>
    <ds:schemaRef ds:uri="fe11bc9c-ebaf-4a48-b22b-188dc28673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F1F8F2-739D-43DA-A944-AD58EA709E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65925-A726-40EB-90FA-5205218F7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3c3ba-9851-4522-bd8d-219f9558929f"/>
    <ds:schemaRef ds:uri="fe11bc9c-ebaf-4a48-b22b-188dc286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304</TotalTime>
  <Words>290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UR10e Robot Cocktailer Maker </vt:lpstr>
      <vt:lpstr>Aren’t you sick of Bartenders not making your drink right everytime?</vt:lpstr>
      <vt:lpstr>Look no Further than the amazing robot cocktail maker </vt:lpstr>
      <vt:lpstr>Robot Modelling </vt:lpstr>
      <vt:lpstr>Implementation</vt:lpstr>
      <vt:lpstr>GUI in Operation</vt:lpstr>
      <vt:lpstr>Planning and Safety</vt:lpstr>
      <vt:lpstr>Robotic Sensing:</vt:lpstr>
      <vt:lpstr>Future Predictions For Robotics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UR10e Robot Cocktailer Maker </dc:title>
  <dc:creator>Leroy Heta</dc:creator>
  <cp:lastModifiedBy>Sebastian Schroder</cp:lastModifiedBy>
  <cp:revision>6</cp:revision>
  <dcterms:created xsi:type="dcterms:W3CDTF">2022-05-22T02:13:45Z</dcterms:created>
  <dcterms:modified xsi:type="dcterms:W3CDTF">2022-05-25T03:29:02Z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0x010100F960DBD50EF6EB4FA69D7F2D00FCFC25</vt:lpwstr>
  </property>
</Properties>
</file>