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7" r:id="rId8"/>
    <p:sldId id="262" r:id="rId9"/>
    <p:sldId id="266" r:id="rId10"/>
    <p:sldId id="263" r:id="rId11"/>
    <p:sldId id="264" r:id="rId12"/>
    <p:sldId id="265" r:id="rId13"/>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4" d="100"/>
          <a:sy n="94" d="100"/>
        </p:scale>
        <p:origin x="4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758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2262545"/>
            <a:ext cx="7468553" cy="1408033"/>
          </a:xfrm>
          <a:prstGeom prst="rect">
            <a:avLst/>
          </a:prstGeom>
          <a:noFill/>
          <a:ln/>
        </p:spPr>
        <p:txBody>
          <a:bodyPr wrap="square" lIns="0" tIns="0" rIns="0" bIns="0" rtlCol="0" anchor="t"/>
          <a:lstStyle/>
          <a:p>
            <a:pPr marL="0" indent="0" algn="l">
              <a:lnSpc>
                <a:spcPts val="5500"/>
              </a:lnSpc>
              <a:buNone/>
            </a:pPr>
            <a:r>
              <a:rPr lang="en-US" sz="4400" kern="0" spc="-89" dirty="0">
                <a:solidFill>
                  <a:srgbClr val="F44444"/>
                </a:solidFill>
                <a:latin typeface="Source Serif Pro Semi Bold" pitchFamily="34" charset="0"/>
                <a:ea typeface="Source Serif Pro Semi Bold" pitchFamily="34" charset="-122"/>
                <a:cs typeface="Source Serif Pro Semi Bold" pitchFamily="34" charset="-120"/>
              </a:rPr>
              <a:t>Raspberry Pi-Based Autonomous Robot</a:t>
            </a:r>
            <a:endParaRPr lang="en-US" sz="4400" dirty="0"/>
          </a:p>
        </p:txBody>
      </p:sp>
      <p:sp>
        <p:nvSpPr>
          <p:cNvPr id="4" name="Text 1"/>
          <p:cNvSpPr/>
          <p:nvPr/>
        </p:nvSpPr>
        <p:spPr>
          <a:xfrm>
            <a:off x="1595281" y="840700"/>
            <a:ext cx="4856321" cy="351949"/>
          </a:xfrm>
          <a:prstGeom prst="rect">
            <a:avLst/>
          </a:prstGeom>
          <a:noFill/>
          <a:ln/>
        </p:spPr>
        <p:txBody>
          <a:bodyPr wrap="none" lIns="0" tIns="0" rIns="0" bIns="0" rtlCol="0" anchor="t"/>
          <a:lstStyle/>
          <a:p>
            <a:pPr marL="0" indent="0" algn="l">
              <a:lnSpc>
                <a:spcPts val="2750"/>
              </a:lnSpc>
              <a:buNone/>
            </a:pPr>
            <a:r>
              <a:rPr lang="en-US" sz="5400" b="1" kern="0" spc="-44" dirty="0">
                <a:solidFill>
                  <a:srgbClr val="B05EF1"/>
                </a:solidFill>
                <a:latin typeface="Source Serif Pro Semi Bold" pitchFamily="34" charset="0"/>
                <a:ea typeface="Source Serif Pro Semi Bold" pitchFamily="34" charset="-122"/>
                <a:cs typeface="Source Serif Pro Semi Bold" pitchFamily="34" charset="-120"/>
              </a:rPr>
              <a:t>SRI KRISHNA ENGINEERING COLLEGE </a:t>
            </a:r>
            <a:endParaRPr lang="en-US" sz="5400" dirty="0"/>
          </a:p>
        </p:txBody>
      </p:sp>
      <p:sp>
        <p:nvSpPr>
          <p:cNvPr id="5" name="Text 2"/>
          <p:cNvSpPr/>
          <p:nvPr/>
        </p:nvSpPr>
        <p:spPr>
          <a:xfrm>
            <a:off x="5409725" y="5966936"/>
            <a:ext cx="7468553" cy="478631"/>
          </a:xfrm>
          <a:prstGeom prst="rect">
            <a:avLst/>
          </a:prstGeom>
          <a:noFill/>
          <a:ln/>
        </p:spPr>
        <p:txBody>
          <a:bodyPr wrap="none" lIns="0" tIns="0" rIns="0" bIns="0" rtlCol="0" anchor="t"/>
          <a:lstStyle/>
          <a:p>
            <a:pPr marL="0" indent="0" algn="l">
              <a:lnSpc>
                <a:spcPts val="3750"/>
              </a:lnSpc>
              <a:buNone/>
            </a:pPr>
            <a:r>
              <a:rPr lang="en-US" sz="2350" b="1" kern="0" spc="-38" dirty="0">
                <a:solidFill>
                  <a:srgbClr val="FF0000"/>
                </a:solidFill>
                <a:latin typeface="Source Sans Pro" pitchFamily="34" charset="0"/>
                <a:ea typeface="Source Sans Pro" pitchFamily="34" charset="-122"/>
                <a:cs typeface="Source Sans Pro" pitchFamily="34" charset="-120"/>
              </a:rPr>
              <a:t>Presented by: [RLC squard]</a:t>
            </a:r>
            <a:endParaRPr lang="en-US" sz="2350" dirty="0">
              <a:solidFill>
                <a:srgbClr val="FF0000"/>
              </a:solidFill>
            </a:endParaRPr>
          </a:p>
        </p:txBody>
      </p:sp>
      <p:sp>
        <p:nvSpPr>
          <p:cNvPr id="6" name="Text 3"/>
          <p:cNvSpPr/>
          <p:nvPr/>
        </p:nvSpPr>
        <p:spPr>
          <a:xfrm>
            <a:off x="7315200" y="6365081"/>
            <a:ext cx="7468553" cy="478631"/>
          </a:xfrm>
          <a:prstGeom prst="rect">
            <a:avLst/>
          </a:prstGeom>
          <a:noFill/>
          <a:ln/>
        </p:spPr>
        <p:txBody>
          <a:bodyPr wrap="none" lIns="0" tIns="0" rIns="0" bIns="0" rtlCol="0" anchor="t"/>
          <a:lstStyle/>
          <a:p>
            <a:pPr marL="0" indent="0" algn="l">
              <a:lnSpc>
                <a:spcPts val="3750"/>
              </a:lnSpc>
              <a:buNone/>
            </a:pPr>
            <a:r>
              <a:rPr lang="en-US" b="1" kern="0" spc="-38" dirty="0">
                <a:solidFill>
                  <a:schemeClr val="accent6">
                    <a:lumMod val="50000"/>
                  </a:schemeClr>
                </a:solidFill>
                <a:latin typeface="Source Sans Pro" pitchFamily="34" charset="0"/>
                <a:ea typeface="Source Sans Pro" pitchFamily="34" charset="-122"/>
                <a:cs typeface="Source Sans Pro" pitchFamily="34" charset="-120"/>
              </a:rPr>
              <a:t>NARENDRAVEL </a:t>
            </a:r>
          </a:p>
          <a:p>
            <a:pPr marL="0" indent="0" algn="l">
              <a:lnSpc>
                <a:spcPts val="3750"/>
              </a:lnSpc>
              <a:buNone/>
            </a:pPr>
            <a:r>
              <a:rPr lang="en-US" b="1" kern="0" spc="-38" dirty="0">
                <a:solidFill>
                  <a:schemeClr val="accent6">
                    <a:lumMod val="50000"/>
                  </a:schemeClr>
                </a:solidFill>
                <a:latin typeface="Source Sans Pro" pitchFamily="34" charset="0"/>
                <a:ea typeface="Source Sans Pro" pitchFamily="34" charset="-122"/>
              </a:rPr>
              <a:t>ADHAVAN</a:t>
            </a:r>
          </a:p>
          <a:p>
            <a:pPr marL="0" indent="0" algn="l">
              <a:lnSpc>
                <a:spcPts val="3750"/>
              </a:lnSpc>
              <a:buNone/>
            </a:pPr>
            <a:r>
              <a:rPr lang="en-US" b="1" kern="0" spc="-38" dirty="0">
                <a:solidFill>
                  <a:schemeClr val="accent6">
                    <a:lumMod val="50000"/>
                  </a:schemeClr>
                </a:solidFill>
                <a:latin typeface="Source Sans Pro" pitchFamily="34" charset="0"/>
                <a:ea typeface="Source Sans Pro" pitchFamily="34" charset="-122"/>
              </a:rPr>
              <a:t>AKILA</a:t>
            </a:r>
          </a:p>
          <a:p>
            <a:pPr marL="0" indent="0" algn="l">
              <a:lnSpc>
                <a:spcPts val="3750"/>
              </a:lnSpc>
              <a:buNone/>
            </a:pPr>
            <a:r>
              <a:rPr lang="en-US" b="1" kern="0" spc="-38" dirty="0">
                <a:solidFill>
                  <a:schemeClr val="accent6">
                    <a:lumMod val="50000"/>
                  </a:schemeClr>
                </a:solidFill>
                <a:latin typeface="Source Sans Pro" pitchFamily="34" charset="0"/>
                <a:ea typeface="Source Sans Pro" pitchFamily="34" charset="-122"/>
              </a:rPr>
              <a:t>SANJAY</a:t>
            </a:r>
            <a:endParaRPr lang="en-US" dirty="0">
              <a:solidFill>
                <a:schemeClr val="accent6">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258729"/>
            <a:ext cx="7468553" cy="1408033"/>
          </a:xfrm>
          <a:prstGeom prst="rect">
            <a:avLst/>
          </a:prstGeom>
          <a:noFill/>
          <a:ln/>
        </p:spPr>
        <p:txBody>
          <a:bodyPr wrap="squar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Applications of Autonomous Robots</a:t>
            </a:r>
            <a:endParaRPr lang="en-US" sz="4400" dirty="0"/>
          </a:p>
        </p:txBody>
      </p:sp>
      <p:pic>
        <p:nvPicPr>
          <p:cNvPr id="4" name="Image 1" descr="preencoded.png"/>
          <p:cNvPicPr>
            <a:picLocks noChangeAspect="1"/>
          </p:cNvPicPr>
          <p:nvPr/>
        </p:nvPicPr>
        <p:blipFill>
          <a:blip r:embed="rId4"/>
          <a:stretch>
            <a:fillRect/>
          </a:stretch>
        </p:blipFill>
        <p:spPr>
          <a:xfrm>
            <a:off x="837724" y="3067526"/>
            <a:ext cx="95845" cy="95845"/>
          </a:xfrm>
          <a:prstGeom prst="rect">
            <a:avLst/>
          </a:prstGeom>
        </p:spPr>
      </p:pic>
      <p:sp>
        <p:nvSpPr>
          <p:cNvPr id="5" name="Text 1"/>
          <p:cNvSpPr/>
          <p:nvPr/>
        </p:nvSpPr>
        <p:spPr>
          <a:xfrm>
            <a:off x="1172885" y="3025735"/>
            <a:ext cx="1915001"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Education</a:t>
            </a:r>
            <a:endParaRPr lang="en-US" sz="2200" dirty="0"/>
          </a:p>
        </p:txBody>
      </p:sp>
      <p:sp>
        <p:nvSpPr>
          <p:cNvPr id="6" name="Text 2"/>
          <p:cNvSpPr/>
          <p:nvPr/>
        </p:nvSpPr>
        <p:spPr>
          <a:xfrm>
            <a:off x="1172885" y="3521273"/>
            <a:ext cx="1915001"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Hands-on STEM learning</a:t>
            </a:r>
            <a:endParaRPr lang="en-US" sz="1850" dirty="0"/>
          </a:p>
        </p:txBody>
      </p:sp>
      <p:pic>
        <p:nvPicPr>
          <p:cNvPr id="7" name="Image 2" descr="preencoded.png"/>
          <p:cNvPicPr>
            <a:picLocks noChangeAspect="1"/>
          </p:cNvPicPr>
          <p:nvPr/>
        </p:nvPicPr>
        <p:blipFill>
          <a:blip r:embed="rId5"/>
          <a:stretch>
            <a:fillRect/>
          </a:stretch>
        </p:blipFill>
        <p:spPr>
          <a:xfrm>
            <a:off x="3446859" y="3067526"/>
            <a:ext cx="95845" cy="95845"/>
          </a:xfrm>
          <a:prstGeom prst="rect">
            <a:avLst/>
          </a:prstGeom>
        </p:spPr>
      </p:pic>
      <p:sp>
        <p:nvSpPr>
          <p:cNvPr id="8" name="Text 3"/>
          <p:cNvSpPr/>
          <p:nvPr/>
        </p:nvSpPr>
        <p:spPr>
          <a:xfrm>
            <a:off x="3782020" y="3025735"/>
            <a:ext cx="1915001" cy="703898"/>
          </a:xfrm>
          <a:prstGeom prst="rect">
            <a:avLst/>
          </a:prstGeom>
          <a:noFill/>
          <a:ln/>
        </p:spPr>
        <p:txBody>
          <a:bodyPr wrap="squar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Smart Warehouses</a:t>
            </a:r>
            <a:endParaRPr lang="en-US" sz="2200" dirty="0"/>
          </a:p>
        </p:txBody>
      </p:sp>
      <p:sp>
        <p:nvSpPr>
          <p:cNvPr id="9" name="Text 4"/>
          <p:cNvSpPr/>
          <p:nvPr/>
        </p:nvSpPr>
        <p:spPr>
          <a:xfrm>
            <a:off x="3782020" y="3873222"/>
            <a:ext cx="1915001"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Automation of logistics</a:t>
            </a:r>
            <a:endParaRPr lang="en-US" sz="1850" dirty="0"/>
          </a:p>
        </p:txBody>
      </p:sp>
      <p:pic>
        <p:nvPicPr>
          <p:cNvPr id="10" name="Image 3" descr="preencoded.png"/>
          <p:cNvPicPr>
            <a:picLocks noChangeAspect="1"/>
          </p:cNvPicPr>
          <p:nvPr/>
        </p:nvPicPr>
        <p:blipFill>
          <a:blip r:embed="rId6"/>
          <a:stretch>
            <a:fillRect/>
          </a:stretch>
        </p:blipFill>
        <p:spPr>
          <a:xfrm>
            <a:off x="6055995" y="3067526"/>
            <a:ext cx="95964" cy="95964"/>
          </a:xfrm>
          <a:prstGeom prst="rect">
            <a:avLst/>
          </a:prstGeom>
        </p:spPr>
      </p:pic>
      <p:sp>
        <p:nvSpPr>
          <p:cNvPr id="11" name="Text 5"/>
          <p:cNvSpPr/>
          <p:nvPr/>
        </p:nvSpPr>
        <p:spPr>
          <a:xfrm>
            <a:off x="6391275" y="3025735"/>
            <a:ext cx="1915001" cy="703898"/>
          </a:xfrm>
          <a:prstGeom prst="rect">
            <a:avLst/>
          </a:prstGeom>
          <a:noFill/>
          <a:ln/>
        </p:spPr>
        <p:txBody>
          <a:bodyPr wrap="squar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Home Automation</a:t>
            </a:r>
            <a:endParaRPr lang="en-US" sz="2200" dirty="0"/>
          </a:p>
        </p:txBody>
      </p:sp>
      <p:sp>
        <p:nvSpPr>
          <p:cNvPr id="12" name="Text 6"/>
          <p:cNvSpPr/>
          <p:nvPr/>
        </p:nvSpPr>
        <p:spPr>
          <a:xfrm>
            <a:off x="6391275" y="3873222"/>
            <a:ext cx="1915001"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Assistance &amp; monitoring</a:t>
            </a:r>
            <a:endParaRPr lang="en-US" sz="1850" dirty="0"/>
          </a:p>
        </p:txBody>
      </p:sp>
      <p:pic>
        <p:nvPicPr>
          <p:cNvPr id="13" name="Image 4" descr="preencoded.png"/>
          <p:cNvPicPr>
            <a:picLocks noChangeAspect="1"/>
          </p:cNvPicPr>
          <p:nvPr/>
        </p:nvPicPr>
        <p:blipFill>
          <a:blip r:embed="rId7"/>
          <a:stretch>
            <a:fillRect/>
          </a:stretch>
        </p:blipFill>
        <p:spPr>
          <a:xfrm>
            <a:off x="837724" y="5399127"/>
            <a:ext cx="95845" cy="95845"/>
          </a:xfrm>
          <a:prstGeom prst="rect">
            <a:avLst/>
          </a:prstGeom>
        </p:spPr>
      </p:pic>
      <p:sp>
        <p:nvSpPr>
          <p:cNvPr id="14" name="Text 7"/>
          <p:cNvSpPr/>
          <p:nvPr/>
        </p:nvSpPr>
        <p:spPr>
          <a:xfrm>
            <a:off x="1172885" y="5357336"/>
            <a:ext cx="1915001" cy="703898"/>
          </a:xfrm>
          <a:prstGeom prst="rect">
            <a:avLst/>
          </a:prstGeom>
          <a:noFill/>
          <a:ln/>
        </p:spPr>
        <p:txBody>
          <a:bodyPr wrap="squar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Search &amp; Rescue</a:t>
            </a:r>
            <a:endParaRPr lang="en-US" sz="2200" dirty="0"/>
          </a:p>
        </p:txBody>
      </p:sp>
      <p:sp>
        <p:nvSpPr>
          <p:cNvPr id="15" name="Text 8"/>
          <p:cNvSpPr/>
          <p:nvPr/>
        </p:nvSpPr>
        <p:spPr>
          <a:xfrm>
            <a:off x="1172885" y="6204823"/>
            <a:ext cx="1915001"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Prototype development</a:t>
            </a:r>
            <a:endParaRPr lang="en-US" sz="18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710803"/>
            <a:ext cx="5632490"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Future Enhancements</a:t>
            </a:r>
            <a:endParaRPr lang="en-US" sz="4400" dirty="0"/>
          </a:p>
        </p:txBody>
      </p:sp>
      <p:pic>
        <p:nvPicPr>
          <p:cNvPr id="4" name="Image 1" descr="preencoded.png"/>
          <p:cNvPicPr>
            <a:picLocks noChangeAspect="1"/>
          </p:cNvPicPr>
          <p:nvPr/>
        </p:nvPicPr>
        <p:blipFill>
          <a:blip r:embed="rId4"/>
          <a:stretch>
            <a:fillRect/>
          </a:stretch>
        </p:blipFill>
        <p:spPr>
          <a:xfrm>
            <a:off x="837724" y="1773793"/>
            <a:ext cx="1196816" cy="1436251"/>
          </a:xfrm>
          <a:prstGeom prst="rect">
            <a:avLst/>
          </a:prstGeom>
        </p:spPr>
      </p:pic>
      <p:sp>
        <p:nvSpPr>
          <p:cNvPr id="5" name="Text 1"/>
          <p:cNvSpPr/>
          <p:nvPr/>
        </p:nvSpPr>
        <p:spPr>
          <a:xfrm>
            <a:off x="2393513" y="2013109"/>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AI Integration</a:t>
            </a:r>
            <a:endParaRPr lang="en-US" sz="2200" dirty="0"/>
          </a:p>
        </p:txBody>
      </p:sp>
      <p:sp>
        <p:nvSpPr>
          <p:cNvPr id="6" name="Text 2"/>
          <p:cNvSpPr/>
          <p:nvPr/>
        </p:nvSpPr>
        <p:spPr>
          <a:xfrm>
            <a:off x="2393513" y="2508647"/>
            <a:ext cx="5912763"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Object detection and decision-making</a:t>
            </a:r>
            <a:endParaRPr lang="en-US" sz="1850" dirty="0"/>
          </a:p>
        </p:txBody>
      </p:sp>
      <p:pic>
        <p:nvPicPr>
          <p:cNvPr id="7" name="Image 2" descr="preencoded.png"/>
          <p:cNvPicPr>
            <a:picLocks noChangeAspect="1"/>
          </p:cNvPicPr>
          <p:nvPr/>
        </p:nvPicPr>
        <p:blipFill>
          <a:blip r:embed="rId5"/>
          <a:stretch>
            <a:fillRect/>
          </a:stretch>
        </p:blipFill>
        <p:spPr>
          <a:xfrm>
            <a:off x="837724" y="3210044"/>
            <a:ext cx="1196816" cy="1436251"/>
          </a:xfrm>
          <a:prstGeom prst="rect">
            <a:avLst/>
          </a:prstGeom>
        </p:spPr>
      </p:pic>
      <p:sp>
        <p:nvSpPr>
          <p:cNvPr id="8" name="Text 3"/>
          <p:cNvSpPr/>
          <p:nvPr/>
        </p:nvSpPr>
        <p:spPr>
          <a:xfrm>
            <a:off x="2393513" y="3449360"/>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Wireless Control</a:t>
            </a:r>
            <a:endParaRPr lang="en-US" sz="2200" dirty="0"/>
          </a:p>
        </p:txBody>
      </p:sp>
      <p:sp>
        <p:nvSpPr>
          <p:cNvPr id="9" name="Text 4"/>
          <p:cNvSpPr/>
          <p:nvPr/>
        </p:nvSpPr>
        <p:spPr>
          <a:xfrm>
            <a:off x="2393513" y="3944898"/>
            <a:ext cx="5912763"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Wi-Fi and Bluetooth connectivity</a:t>
            </a:r>
            <a:endParaRPr lang="en-US" sz="1850" dirty="0"/>
          </a:p>
        </p:txBody>
      </p:sp>
      <p:pic>
        <p:nvPicPr>
          <p:cNvPr id="10" name="Image 3" descr="preencoded.png"/>
          <p:cNvPicPr>
            <a:picLocks noChangeAspect="1"/>
          </p:cNvPicPr>
          <p:nvPr/>
        </p:nvPicPr>
        <p:blipFill>
          <a:blip r:embed="rId6"/>
          <a:stretch>
            <a:fillRect/>
          </a:stretch>
        </p:blipFill>
        <p:spPr>
          <a:xfrm>
            <a:off x="837724" y="4646295"/>
            <a:ext cx="1196816" cy="1436251"/>
          </a:xfrm>
          <a:prstGeom prst="rect">
            <a:avLst/>
          </a:prstGeom>
        </p:spPr>
      </p:pic>
      <p:sp>
        <p:nvSpPr>
          <p:cNvPr id="11" name="Text 5"/>
          <p:cNvSpPr/>
          <p:nvPr/>
        </p:nvSpPr>
        <p:spPr>
          <a:xfrm>
            <a:off x="2393513" y="4885611"/>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GPS</a:t>
            </a:r>
            <a:endParaRPr lang="en-US" sz="2200" dirty="0"/>
          </a:p>
        </p:txBody>
      </p:sp>
      <p:sp>
        <p:nvSpPr>
          <p:cNvPr id="12" name="Text 6"/>
          <p:cNvSpPr/>
          <p:nvPr/>
        </p:nvSpPr>
        <p:spPr>
          <a:xfrm>
            <a:off x="2393513" y="5381149"/>
            <a:ext cx="5912763"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Enhanced navigation capabilities</a:t>
            </a:r>
            <a:endParaRPr lang="en-US" sz="1850" dirty="0"/>
          </a:p>
        </p:txBody>
      </p:sp>
      <p:pic>
        <p:nvPicPr>
          <p:cNvPr id="13" name="Image 4" descr="preencoded.png"/>
          <p:cNvPicPr>
            <a:picLocks noChangeAspect="1"/>
          </p:cNvPicPr>
          <p:nvPr/>
        </p:nvPicPr>
        <p:blipFill>
          <a:blip r:embed="rId7"/>
          <a:stretch>
            <a:fillRect/>
          </a:stretch>
        </p:blipFill>
        <p:spPr>
          <a:xfrm>
            <a:off x="837724" y="6082546"/>
            <a:ext cx="1196816" cy="1436251"/>
          </a:xfrm>
          <a:prstGeom prst="rect">
            <a:avLst/>
          </a:prstGeom>
        </p:spPr>
      </p:pic>
      <p:sp>
        <p:nvSpPr>
          <p:cNvPr id="14" name="Text 7"/>
          <p:cNvSpPr/>
          <p:nvPr/>
        </p:nvSpPr>
        <p:spPr>
          <a:xfrm>
            <a:off x="2393513" y="6321862"/>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Voice Commands</a:t>
            </a:r>
            <a:endParaRPr lang="en-US" sz="2200" dirty="0"/>
          </a:p>
        </p:txBody>
      </p:sp>
      <p:sp>
        <p:nvSpPr>
          <p:cNvPr id="15" name="Text 8"/>
          <p:cNvSpPr/>
          <p:nvPr/>
        </p:nvSpPr>
        <p:spPr>
          <a:xfrm>
            <a:off x="2393513" y="6817400"/>
            <a:ext cx="5912763"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Natural user interaction</a:t>
            </a:r>
            <a:endParaRPr lang="en-US" sz="18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906429"/>
            <a:ext cx="6012894"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Conclusion &amp; Takeaways</a:t>
            </a:r>
            <a:endParaRPr lang="en-US" sz="4400" dirty="0"/>
          </a:p>
        </p:txBody>
      </p:sp>
      <p:sp>
        <p:nvSpPr>
          <p:cNvPr id="4" name="Shape 1"/>
          <p:cNvSpPr/>
          <p:nvPr/>
        </p:nvSpPr>
        <p:spPr>
          <a:xfrm>
            <a:off x="6324124" y="2969419"/>
            <a:ext cx="179427" cy="878562"/>
          </a:xfrm>
          <a:prstGeom prst="roundRect">
            <a:avLst>
              <a:gd name="adj" fmla="val 56034"/>
            </a:avLst>
          </a:prstGeom>
          <a:solidFill>
            <a:srgbClr val="F0D4F7"/>
          </a:solidFill>
          <a:ln w="7620">
            <a:solidFill>
              <a:srgbClr val="D6BADD"/>
            </a:solidFill>
            <a:prstDash val="solid"/>
          </a:ln>
        </p:spPr>
      </p:sp>
      <p:sp>
        <p:nvSpPr>
          <p:cNvPr id="5" name="Text 2"/>
          <p:cNvSpPr/>
          <p:nvPr/>
        </p:nvSpPr>
        <p:spPr>
          <a:xfrm>
            <a:off x="6862524" y="2969419"/>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Project Recap</a:t>
            </a:r>
            <a:endParaRPr lang="en-US" sz="2200" dirty="0"/>
          </a:p>
        </p:txBody>
      </p:sp>
      <p:sp>
        <p:nvSpPr>
          <p:cNvPr id="6" name="Text 3"/>
          <p:cNvSpPr/>
          <p:nvPr/>
        </p:nvSpPr>
        <p:spPr>
          <a:xfrm>
            <a:off x="6862524" y="3464957"/>
            <a:ext cx="6930152"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Built Raspberry Pi autonomous robot</a:t>
            </a:r>
            <a:endParaRPr lang="en-US" sz="1850" dirty="0"/>
          </a:p>
        </p:txBody>
      </p:sp>
      <p:sp>
        <p:nvSpPr>
          <p:cNvPr id="7" name="Shape 4"/>
          <p:cNvSpPr/>
          <p:nvPr/>
        </p:nvSpPr>
        <p:spPr>
          <a:xfrm>
            <a:off x="6683097" y="4087297"/>
            <a:ext cx="179427" cy="878562"/>
          </a:xfrm>
          <a:prstGeom prst="roundRect">
            <a:avLst>
              <a:gd name="adj" fmla="val 56034"/>
            </a:avLst>
          </a:prstGeom>
          <a:solidFill>
            <a:srgbClr val="F0D4F7"/>
          </a:solidFill>
          <a:ln w="7620">
            <a:solidFill>
              <a:srgbClr val="D6BADD"/>
            </a:solidFill>
            <a:prstDash val="solid"/>
          </a:ln>
        </p:spPr>
      </p:sp>
      <p:sp>
        <p:nvSpPr>
          <p:cNvPr id="8" name="Text 5"/>
          <p:cNvSpPr/>
          <p:nvPr/>
        </p:nvSpPr>
        <p:spPr>
          <a:xfrm>
            <a:off x="7221498" y="4087297"/>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Learnings</a:t>
            </a:r>
            <a:endParaRPr lang="en-US" sz="2200" dirty="0"/>
          </a:p>
        </p:txBody>
      </p:sp>
      <p:sp>
        <p:nvSpPr>
          <p:cNvPr id="9" name="Text 6"/>
          <p:cNvSpPr/>
          <p:nvPr/>
        </p:nvSpPr>
        <p:spPr>
          <a:xfrm>
            <a:off x="7221498" y="4582835"/>
            <a:ext cx="6571178"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Applied hardware and software integration</a:t>
            </a:r>
            <a:endParaRPr lang="en-US" sz="1850" dirty="0"/>
          </a:p>
        </p:txBody>
      </p:sp>
      <p:sp>
        <p:nvSpPr>
          <p:cNvPr id="10" name="Shape 7"/>
          <p:cNvSpPr/>
          <p:nvPr/>
        </p:nvSpPr>
        <p:spPr>
          <a:xfrm>
            <a:off x="7042190" y="5205174"/>
            <a:ext cx="179427" cy="878562"/>
          </a:xfrm>
          <a:prstGeom prst="roundRect">
            <a:avLst>
              <a:gd name="adj" fmla="val 56034"/>
            </a:avLst>
          </a:prstGeom>
          <a:solidFill>
            <a:srgbClr val="F0D4F7"/>
          </a:solidFill>
          <a:ln w="7620">
            <a:solidFill>
              <a:srgbClr val="D6BADD"/>
            </a:solidFill>
            <a:prstDash val="solid"/>
          </a:ln>
        </p:spPr>
      </p:sp>
      <p:sp>
        <p:nvSpPr>
          <p:cNvPr id="11" name="Text 8"/>
          <p:cNvSpPr/>
          <p:nvPr/>
        </p:nvSpPr>
        <p:spPr>
          <a:xfrm>
            <a:off x="7580590" y="5205174"/>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Future Potential</a:t>
            </a:r>
            <a:endParaRPr lang="en-US" sz="2200" dirty="0"/>
          </a:p>
        </p:txBody>
      </p:sp>
      <p:sp>
        <p:nvSpPr>
          <p:cNvPr id="12" name="Text 9"/>
          <p:cNvSpPr/>
          <p:nvPr/>
        </p:nvSpPr>
        <p:spPr>
          <a:xfrm>
            <a:off x="7580590" y="5700712"/>
            <a:ext cx="6212086"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Scalable for advanced robotics projects</a:t>
            </a:r>
            <a:endParaRPr lang="en-US" sz="1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65547" y="445651"/>
            <a:ext cx="6589990" cy="475178"/>
          </a:xfrm>
          <a:prstGeom prst="rect">
            <a:avLst/>
          </a:prstGeom>
          <a:noFill/>
          <a:ln/>
        </p:spPr>
        <p:txBody>
          <a:bodyPr wrap="none" lIns="0" tIns="0" rIns="0" bIns="0" rtlCol="0" anchor="t"/>
          <a:lstStyle/>
          <a:p>
            <a:pPr marL="0" indent="0" algn="l">
              <a:lnSpc>
                <a:spcPts val="3700"/>
              </a:lnSpc>
              <a:buNone/>
            </a:pPr>
            <a:r>
              <a:rPr lang="en-US" sz="2950" kern="0" spc="-60" dirty="0">
                <a:solidFill>
                  <a:srgbClr val="000000"/>
                </a:solidFill>
                <a:latin typeface="Source Serif Pro Semi Bold" pitchFamily="34" charset="0"/>
                <a:ea typeface="Source Serif Pro Semi Bold" pitchFamily="34" charset="-122"/>
                <a:cs typeface="Source Serif Pro Semi Bold" pitchFamily="34" charset="-120"/>
              </a:rPr>
              <a:t>Introduction to Robotics &amp; Raspberry Pi</a:t>
            </a:r>
            <a:endParaRPr lang="en-US" sz="2950" dirty="0"/>
          </a:p>
        </p:txBody>
      </p:sp>
      <p:sp>
        <p:nvSpPr>
          <p:cNvPr id="4" name="Shape 1"/>
          <p:cNvSpPr/>
          <p:nvPr/>
        </p:nvSpPr>
        <p:spPr>
          <a:xfrm>
            <a:off x="565547" y="1344811"/>
            <a:ext cx="363498" cy="363498"/>
          </a:xfrm>
          <a:prstGeom prst="roundRect">
            <a:avLst>
              <a:gd name="adj" fmla="val 18671"/>
            </a:avLst>
          </a:prstGeom>
          <a:solidFill>
            <a:srgbClr val="F0D4F7"/>
          </a:solidFill>
          <a:ln w="7620">
            <a:solidFill>
              <a:srgbClr val="D6BADD"/>
            </a:solidFill>
            <a:prstDash val="solid"/>
          </a:ln>
        </p:spPr>
      </p:sp>
      <p:sp>
        <p:nvSpPr>
          <p:cNvPr id="5" name="Text 2"/>
          <p:cNvSpPr/>
          <p:nvPr/>
        </p:nvSpPr>
        <p:spPr>
          <a:xfrm>
            <a:off x="1090613" y="1344811"/>
            <a:ext cx="1912025" cy="237649"/>
          </a:xfrm>
          <a:prstGeom prst="rect">
            <a:avLst/>
          </a:prstGeom>
          <a:noFill/>
          <a:ln/>
        </p:spPr>
        <p:txBody>
          <a:bodyPr wrap="none" lIns="0" tIns="0" rIns="0" bIns="0" rtlCol="0" anchor="t"/>
          <a:lstStyle/>
          <a:p>
            <a:pPr marL="0" indent="0" algn="l">
              <a:lnSpc>
                <a:spcPts val="1850"/>
              </a:lnSpc>
              <a:buNone/>
            </a:pPr>
            <a:r>
              <a:rPr lang="en-US" sz="1450" kern="0" spc="-30" dirty="0">
                <a:solidFill>
                  <a:srgbClr val="272525"/>
                </a:solidFill>
                <a:latin typeface="Source Serif Pro Semi Bold" pitchFamily="34" charset="0"/>
                <a:ea typeface="Source Serif Pro Semi Bold" pitchFamily="34" charset="-122"/>
                <a:cs typeface="Source Serif Pro Semi Bold" pitchFamily="34" charset="-120"/>
              </a:rPr>
              <a:t>Robotics &amp; Automation</a:t>
            </a:r>
            <a:endParaRPr lang="en-US" sz="1450" dirty="0"/>
          </a:p>
        </p:txBody>
      </p:sp>
      <p:sp>
        <p:nvSpPr>
          <p:cNvPr id="6" name="Text 3"/>
          <p:cNvSpPr/>
          <p:nvPr/>
        </p:nvSpPr>
        <p:spPr>
          <a:xfrm>
            <a:off x="1090613" y="1679377"/>
            <a:ext cx="7487841" cy="1033939"/>
          </a:xfrm>
          <a:prstGeom prst="rect">
            <a:avLst/>
          </a:prstGeom>
          <a:noFill/>
          <a:ln/>
        </p:spPr>
        <p:txBody>
          <a:bodyPr wrap="square" lIns="0" tIns="0" rIns="0" bIns="0" rtlCol="0" anchor="t"/>
          <a:lstStyle/>
          <a:p>
            <a:pPr marL="0" indent="0" algn="l">
              <a:lnSpc>
                <a:spcPts val="2000"/>
              </a:lnSpc>
              <a:buNone/>
            </a:pPr>
            <a:r>
              <a:rPr lang="en-US" sz="1250" kern="0" spc="-25" dirty="0">
                <a:solidFill>
                  <a:srgbClr val="272525"/>
                </a:solidFill>
                <a:latin typeface="Source Sans Pro" pitchFamily="34" charset="0"/>
                <a:ea typeface="Source Sans Pro" pitchFamily="34" charset="-122"/>
                <a:cs typeface="Source Sans Pro" pitchFamily="34" charset="-120"/>
              </a:rPr>
              <a:t>Robotics is the branch of technology that deals with the design, construction, and operation of robots—machines that can perform tasks automatically. Automation refers to the use of technology to perform tasks with minimal human intervention. Together, robotics and automation aim to increase efficiency, accuracy, and safety in industries like manufacturing, healthcare, and transportation.</a:t>
            </a:r>
            <a:endParaRPr lang="en-US" sz="1250" dirty="0"/>
          </a:p>
        </p:txBody>
      </p:sp>
      <p:sp>
        <p:nvSpPr>
          <p:cNvPr id="7" name="Shape 4"/>
          <p:cNvSpPr/>
          <p:nvPr/>
        </p:nvSpPr>
        <p:spPr>
          <a:xfrm>
            <a:off x="565547" y="3056573"/>
            <a:ext cx="363498" cy="363498"/>
          </a:xfrm>
          <a:prstGeom prst="roundRect">
            <a:avLst>
              <a:gd name="adj" fmla="val 18671"/>
            </a:avLst>
          </a:prstGeom>
          <a:solidFill>
            <a:srgbClr val="F0D4F7"/>
          </a:solidFill>
          <a:ln w="7620">
            <a:solidFill>
              <a:srgbClr val="D6BADD"/>
            </a:solidFill>
            <a:prstDash val="solid"/>
          </a:ln>
        </p:spPr>
      </p:sp>
      <p:sp>
        <p:nvSpPr>
          <p:cNvPr id="8" name="Text 5"/>
          <p:cNvSpPr/>
          <p:nvPr/>
        </p:nvSpPr>
        <p:spPr>
          <a:xfrm>
            <a:off x="1090613" y="3056573"/>
            <a:ext cx="1901071" cy="237649"/>
          </a:xfrm>
          <a:prstGeom prst="rect">
            <a:avLst/>
          </a:prstGeom>
          <a:noFill/>
          <a:ln/>
        </p:spPr>
        <p:txBody>
          <a:bodyPr wrap="none" lIns="0" tIns="0" rIns="0" bIns="0" rtlCol="0" anchor="t"/>
          <a:lstStyle/>
          <a:p>
            <a:pPr marL="0" indent="0" algn="l">
              <a:lnSpc>
                <a:spcPts val="1850"/>
              </a:lnSpc>
              <a:buNone/>
            </a:pPr>
            <a:r>
              <a:rPr lang="en-US" sz="1450" kern="0" spc="-30" dirty="0">
                <a:solidFill>
                  <a:srgbClr val="272525"/>
                </a:solidFill>
                <a:latin typeface="Source Serif Pro Semi Bold" pitchFamily="34" charset="0"/>
                <a:ea typeface="Source Serif Pro Semi Bold" pitchFamily="34" charset="-122"/>
                <a:cs typeface="Source Serif Pro Semi Bold" pitchFamily="34" charset="-120"/>
              </a:rPr>
              <a:t>Autonomous Robots</a:t>
            </a:r>
            <a:endParaRPr lang="en-US" sz="1450" dirty="0"/>
          </a:p>
        </p:txBody>
      </p:sp>
      <p:sp>
        <p:nvSpPr>
          <p:cNvPr id="9" name="Text 6"/>
          <p:cNvSpPr/>
          <p:nvPr/>
        </p:nvSpPr>
        <p:spPr>
          <a:xfrm>
            <a:off x="1090613" y="3391138"/>
            <a:ext cx="7487841" cy="258485"/>
          </a:xfrm>
          <a:prstGeom prst="rect">
            <a:avLst/>
          </a:prstGeom>
          <a:noFill/>
          <a:ln/>
        </p:spPr>
        <p:txBody>
          <a:bodyPr wrap="none" lIns="0" tIns="0" rIns="0" bIns="0" rtlCol="0" anchor="t"/>
          <a:lstStyle/>
          <a:p>
            <a:pPr marL="0" indent="0" algn="l">
              <a:lnSpc>
                <a:spcPts val="2000"/>
              </a:lnSpc>
              <a:buNone/>
            </a:pPr>
            <a:r>
              <a:rPr lang="en-US" sz="1250" kern="0" spc="-25" dirty="0">
                <a:solidFill>
                  <a:srgbClr val="272525"/>
                </a:solidFill>
                <a:latin typeface="Source Sans Pro" pitchFamily="34" charset="0"/>
                <a:ea typeface="Source Sans Pro" pitchFamily="34" charset="-122"/>
                <a:cs typeface="Source Sans Pro" pitchFamily="34" charset="-120"/>
              </a:rPr>
              <a:t>Crucial for efficiency and precision</a:t>
            </a:r>
            <a:endParaRPr lang="en-US" sz="1250" dirty="0"/>
          </a:p>
        </p:txBody>
      </p:sp>
      <p:sp>
        <p:nvSpPr>
          <p:cNvPr id="10" name="Text 7"/>
          <p:cNvSpPr/>
          <p:nvPr/>
        </p:nvSpPr>
        <p:spPr>
          <a:xfrm>
            <a:off x="1090613" y="3746540"/>
            <a:ext cx="7487841" cy="1033939"/>
          </a:xfrm>
          <a:prstGeom prst="rect">
            <a:avLst/>
          </a:prstGeom>
          <a:noFill/>
          <a:ln/>
        </p:spPr>
        <p:txBody>
          <a:bodyPr wrap="square" lIns="0" tIns="0" rIns="0" bIns="0" rtlCol="0" anchor="t"/>
          <a:lstStyle/>
          <a:p>
            <a:pPr marL="0" indent="0" algn="l">
              <a:lnSpc>
                <a:spcPts val="2000"/>
              </a:lnSpc>
              <a:buNone/>
            </a:pPr>
            <a:r>
              <a:rPr lang="en-US" sz="1250" kern="0" spc="-25" dirty="0">
                <a:solidFill>
                  <a:srgbClr val="272525"/>
                </a:solidFill>
                <a:latin typeface="Source Sans Pro" pitchFamily="34" charset="0"/>
                <a:ea typeface="Source Sans Pro" pitchFamily="34" charset="-122"/>
                <a:cs typeface="Source Sans Pro" pitchFamily="34" charset="-120"/>
              </a:rPr>
              <a:t>Autonomous robots are machines that can perform tasks and make decisions without human control. They use sensors, processors, and artificial intelligence to perceive their environment, plan actions, and move independently. These robots are used in areas like self-driving cars, delivery drones, and industrial automation, where they increase efficiency and reduce the need for human intervention.</a:t>
            </a:r>
            <a:endParaRPr lang="en-US" sz="1250" dirty="0"/>
          </a:p>
        </p:txBody>
      </p:sp>
      <p:sp>
        <p:nvSpPr>
          <p:cNvPr id="11" name="Shape 8"/>
          <p:cNvSpPr/>
          <p:nvPr/>
        </p:nvSpPr>
        <p:spPr>
          <a:xfrm>
            <a:off x="565547" y="5123736"/>
            <a:ext cx="363498" cy="363498"/>
          </a:xfrm>
          <a:prstGeom prst="roundRect">
            <a:avLst>
              <a:gd name="adj" fmla="val 18671"/>
            </a:avLst>
          </a:prstGeom>
          <a:solidFill>
            <a:srgbClr val="F0D4F7"/>
          </a:solidFill>
          <a:ln w="7620">
            <a:solidFill>
              <a:srgbClr val="D6BADD"/>
            </a:solidFill>
            <a:prstDash val="solid"/>
          </a:ln>
        </p:spPr>
      </p:sp>
      <p:sp>
        <p:nvSpPr>
          <p:cNvPr id="12" name="Text 9"/>
          <p:cNvSpPr/>
          <p:nvPr/>
        </p:nvSpPr>
        <p:spPr>
          <a:xfrm>
            <a:off x="1090613" y="5123736"/>
            <a:ext cx="1901071" cy="237649"/>
          </a:xfrm>
          <a:prstGeom prst="rect">
            <a:avLst/>
          </a:prstGeom>
          <a:noFill/>
          <a:ln/>
        </p:spPr>
        <p:txBody>
          <a:bodyPr wrap="none" lIns="0" tIns="0" rIns="0" bIns="0" rtlCol="0" anchor="t"/>
          <a:lstStyle/>
          <a:p>
            <a:pPr marL="0" indent="0" algn="l">
              <a:lnSpc>
                <a:spcPts val="1850"/>
              </a:lnSpc>
              <a:buNone/>
            </a:pPr>
            <a:r>
              <a:rPr lang="en-US" sz="1450" kern="0" spc="-30" dirty="0">
                <a:solidFill>
                  <a:srgbClr val="272525"/>
                </a:solidFill>
                <a:latin typeface="Source Serif Pro Semi Bold" pitchFamily="34" charset="0"/>
                <a:ea typeface="Source Serif Pro Semi Bold" pitchFamily="34" charset="-122"/>
                <a:cs typeface="Source Serif Pro Semi Bold" pitchFamily="34" charset="-120"/>
              </a:rPr>
              <a:t>Why Raspberry Pi?</a:t>
            </a:r>
            <a:endParaRPr lang="en-US" sz="1450" dirty="0"/>
          </a:p>
        </p:txBody>
      </p:sp>
      <p:sp>
        <p:nvSpPr>
          <p:cNvPr id="13" name="Text 10"/>
          <p:cNvSpPr/>
          <p:nvPr/>
        </p:nvSpPr>
        <p:spPr>
          <a:xfrm>
            <a:off x="1090613" y="5458301"/>
            <a:ext cx="7487841" cy="1033939"/>
          </a:xfrm>
          <a:prstGeom prst="rect">
            <a:avLst/>
          </a:prstGeom>
          <a:noFill/>
          <a:ln/>
        </p:spPr>
        <p:txBody>
          <a:bodyPr wrap="square" lIns="0" tIns="0" rIns="0" bIns="0" rtlCol="0" anchor="t"/>
          <a:lstStyle/>
          <a:p>
            <a:pPr marL="0" indent="0" algn="l">
              <a:lnSpc>
                <a:spcPts val="2000"/>
              </a:lnSpc>
              <a:buNone/>
            </a:pPr>
            <a:r>
              <a:rPr lang="en-US" sz="1250" kern="0" spc="-25" dirty="0">
                <a:solidFill>
                  <a:srgbClr val="272525"/>
                </a:solidFill>
                <a:latin typeface="Source Sans Pro" pitchFamily="34" charset="0"/>
                <a:ea typeface="Source Sans Pro" pitchFamily="34" charset="-122"/>
                <a:cs typeface="Source Sans Pro" pitchFamily="34" charset="-120"/>
              </a:rPr>
              <a:t>Raspberry Pi is a small, affordable, and powerful computer that's perfect for electronics and programming projects. It supports various sensors and modules, making it ideal for building robots, smart devices, and automation systems. It runs a full operating system (usually Linux), supports Python and other languages, and has GPIO pins to connect hardware directly.</a:t>
            </a:r>
            <a:endParaRPr lang="en-US" sz="1250" dirty="0"/>
          </a:p>
        </p:txBody>
      </p:sp>
      <p:sp>
        <p:nvSpPr>
          <p:cNvPr id="14" name="Text 11"/>
          <p:cNvSpPr/>
          <p:nvPr/>
        </p:nvSpPr>
        <p:spPr>
          <a:xfrm>
            <a:off x="1090613" y="6589157"/>
            <a:ext cx="7487841" cy="258485"/>
          </a:xfrm>
          <a:prstGeom prst="rect">
            <a:avLst/>
          </a:prstGeom>
          <a:noFill/>
          <a:ln/>
        </p:spPr>
        <p:txBody>
          <a:bodyPr wrap="none" lIns="0" tIns="0" rIns="0" bIns="0" rtlCol="0" anchor="t"/>
          <a:lstStyle/>
          <a:p>
            <a:pPr marL="0" indent="0" algn="l">
              <a:lnSpc>
                <a:spcPts val="2000"/>
              </a:lnSpc>
              <a:buNone/>
            </a:pPr>
            <a:r>
              <a:rPr lang="en-US" sz="1250" kern="0" spc="-25" dirty="0">
                <a:solidFill>
                  <a:srgbClr val="272525"/>
                </a:solidFill>
                <a:latin typeface="Source Sans Pro" pitchFamily="34" charset="0"/>
                <a:ea typeface="Source Sans Pro" pitchFamily="34" charset="-122"/>
                <a:cs typeface="Source Sans Pro" pitchFamily="34" charset="-120"/>
              </a:rPr>
              <a:t>Affordable, versatile single-board computer</a:t>
            </a:r>
            <a:endParaRPr lang="en-US" sz="1250" dirty="0"/>
          </a:p>
        </p:txBody>
      </p:sp>
      <p:sp>
        <p:nvSpPr>
          <p:cNvPr id="15" name="Shape 12"/>
          <p:cNvSpPr/>
          <p:nvPr/>
        </p:nvSpPr>
        <p:spPr>
          <a:xfrm>
            <a:off x="565547" y="7190899"/>
            <a:ext cx="363498" cy="363498"/>
          </a:xfrm>
          <a:prstGeom prst="roundRect">
            <a:avLst>
              <a:gd name="adj" fmla="val 18671"/>
            </a:avLst>
          </a:prstGeom>
          <a:solidFill>
            <a:srgbClr val="F0D4F7"/>
          </a:solidFill>
          <a:ln w="7620">
            <a:solidFill>
              <a:srgbClr val="D6BADD"/>
            </a:solidFill>
            <a:prstDash val="solid"/>
          </a:ln>
        </p:spPr>
      </p:sp>
      <p:sp>
        <p:nvSpPr>
          <p:cNvPr id="16" name="Text 13"/>
          <p:cNvSpPr/>
          <p:nvPr/>
        </p:nvSpPr>
        <p:spPr>
          <a:xfrm>
            <a:off x="1090613" y="7190899"/>
            <a:ext cx="1901071" cy="237649"/>
          </a:xfrm>
          <a:prstGeom prst="rect">
            <a:avLst/>
          </a:prstGeom>
          <a:noFill/>
          <a:ln/>
        </p:spPr>
        <p:txBody>
          <a:bodyPr wrap="none" lIns="0" tIns="0" rIns="0" bIns="0" rtlCol="0" anchor="t"/>
          <a:lstStyle/>
          <a:p>
            <a:pPr marL="0" indent="0" algn="l">
              <a:lnSpc>
                <a:spcPts val="1850"/>
              </a:lnSpc>
              <a:buNone/>
            </a:pPr>
            <a:r>
              <a:rPr lang="en-US" sz="1450" kern="0" spc="-30" dirty="0">
                <a:solidFill>
                  <a:srgbClr val="272525"/>
                </a:solidFill>
                <a:latin typeface="Source Serif Pro Semi Bold" pitchFamily="34" charset="0"/>
                <a:ea typeface="Source Serif Pro Semi Bold" pitchFamily="34" charset="-122"/>
                <a:cs typeface="Source Serif Pro Semi Bold" pitchFamily="34" charset="-120"/>
              </a:rPr>
              <a:t>Key Features</a:t>
            </a:r>
            <a:endParaRPr lang="en-US" sz="1450" dirty="0"/>
          </a:p>
        </p:txBody>
      </p:sp>
      <p:sp>
        <p:nvSpPr>
          <p:cNvPr id="17" name="Text 14"/>
          <p:cNvSpPr/>
          <p:nvPr/>
        </p:nvSpPr>
        <p:spPr>
          <a:xfrm>
            <a:off x="1090613" y="7525464"/>
            <a:ext cx="7487841" cy="258485"/>
          </a:xfrm>
          <a:prstGeom prst="rect">
            <a:avLst/>
          </a:prstGeom>
          <a:noFill/>
          <a:ln/>
        </p:spPr>
        <p:txBody>
          <a:bodyPr wrap="none" lIns="0" tIns="0" rIns="0" bIns="0" rtlCol="0" anchor="t"/>
          <a:lstStyle/>
          <a:p>
            <a:pPr marL="0" indent="0" algn="l">
              <a:lnSpc>
                <a:spcPts val="2000"/>
              </a:lnSpc>
              <a:buNone/>
            </a:pPr>
            <a:r>
              <a:rPr lang="en-US" sz="1250" kern="0" spc="-25" dirty="0">
                <a:solidFill>
                  <a:srgbClr val="272525"/>
                </a:solidFill>
                <a:latin typeface="Source Sans Pro" pitchFamily="34" charset="0"/>
                <a:ea typeface="Source Sans Pro" pitchFamily="34" charset="-122"/>
                <a:cs typeface="Source Sans Pro" pitchFamily="34" charset="-120"/>
              </a:rPr>
              <a:t>GPIO pins, low power, supports IoT projects</a:t>
            </a:r>
            <a:endParaRPr lang="en-US" sz="1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2234565"/>
            <a:ext cx="8089821"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Project Objectives &amp; Architecture</a:t>
            </a:r>
            <a:endParaRPr lang="en-US" sz="4400" dirty="0"/>
          </a:p>
        </p:txBody>
      </p:sp>
      <p:sp>
        <p:nvSpPr>
          <p:cNvPr id="3" name="Text 1"/>
          <p:cNvSpPr/>
          <p:nvPr/>
        </p:nvSpPr>
        <p:spPr>
          <a:xfrm>
            <a:off x="837724" y="3536871"/>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Project Goals</a:t>
            </a:r>
            <a:endParaRPr lang="en-US" sz="2200" dirty="0"/>
          </a:p>
        </p:txBody>
      </p:sp>
      <p:sp>
        <p:nvSpPr>
          <p:cNvPr id="4" name="Text 2"/>
          <p:cNvSpPr/>
          <p:nvPr/>
        </p:nvSpPr>
        <p:spPr>
          <a:xfrm>
            <a:off x="837724" y="412813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Build autonomous robot</a:t>
            </a:r>
            <a:endParaRPr lang="en-US" sz="1850" dirty="0"/>
          </a:p>
        </p:txBody>
      </p:sp>
      <p:sp>
        <p:nvSpPr>
          <p:cNvPr id="5" name="Text 3"/>
          <p:cNvSpPr/>
          <p:nvPr/>
        </p:nvSpPr>
        <p:spPr>
          <a:xfrm>
            <a:off x="837724" y="459486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Obstacle avoidance &amp; navigation</a:t>
            </a:r>
            <a:endParaRPr lang="en-US" sz="1850" dirty="0"/>
          </a:p>
        </p:txBody>
      </p:sp>
      <p:sp>
        <p:nvSpPr>
          <p:cNvPr id="6" name="Text 4"/>
          <p:cNvSpPr/>
          <p:nvPr/>
        </p:nvSpPr>
        <p:spPr>
          <a:xfrm>
            <a:off x="837724" y="506158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Integrate computer vision/AI</a:t>
            </a:r>
            <a:endParaRPr lang="en-US" sz="1850" dirty="0"/>
          </a:p>
        </p:txBody>
      </p:sp>
      <p:sp>
        <p:nvSpPr>
          <p:cNvPr id="7" name="Text 5"/>
          <p:cNvSpPr/>
          <p:nvPr/>
        </p:nvSpPr>
        <p:spPr>
          <a:xfrm>
            <a:off x="7614761" y="3536871"/>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System Components</a:t>
            </a:r>
            <a:endParaRPr lang="en-US" sz="2200" dirty="0"/>
          </a:p>
        </p:txBody>
      </p:sp>
      <p:sp>
        <p:nvSpPr>
          <p:cNvPr id="8" name="Text 6"/>
          <p:cNvSpPr/>
          <p:nvPr/>
        </p:nvSpPr>
        <p:spPr>
          <a:xfrm>
            <a:off x="7614761" y="412813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Raspberry Pi &amp; Camera</a:t>
            </a:r>
            <a:endParaRPr lang="en-US" sz="1850" dirty="0"/>
          </a:p>
        </p:txBody>
      </p:sp>
      <p:sp>
        <p:nvSpPr>
          <p:cNvPr id="9" name="Text 7"/>
          <p:cNvSpPr/>
          <p:nvPr/>
        </p:nvSpPr>
        <p:spPr>
          <a:xfrm>
            <a:off x="7614761" y="459486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Motor driver &amp; motors</a:t>
            </a:r>
            <a:endParaRPr lang="en-US" sz="1850" dirty="0"/>
          </a:p>
        </p:txBody>
      </p:sp>
      <p:sp>
        <p:nvSpPr>
          <p:cNvPr id="10" name="Text 8"/>
          <p:cNvSpPr/>
          <p:nvPr/>
        </p:nvSpPr>
        <p:spPr>
          <a:xfrm>
            <a:off x="7614761" y="506158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Ultrasonic and IR sensors</a:t>
            </a:r>
            <a:endParaRPr lang="en-US" sz="1850" dirty="0"/>
          </a:p>
        </p:txBody>
      </p:sp>
      <p:sp>
        <p:nvSpPr>
          <p:cNvPr id="11" name="Text 9"/>
          <p:cNvSpPr/>
          <p:nvPr/>
        </p:nvSpPr>
        <p:spPr>
          <a:xfrm>
            <a:off x="7614761" y="552831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Power supply &amp; chassis</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2234565"/>
            <a:ext cx="6656665"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Hardware &amp; Software Stack</a:t>
            </a:r>
            <a:endParaRPr lang="en-US" sz="4400" dirty="0"/>
          </a:p>
        </p:txBody>
      </p:sp>
      <p:sp>
        <p:nvSpPr>
          <p:cNvPr id="3" name="Text 1"/>
          <p:cNvSpPr/>
          <p:nvPr/>
        </p:nvSpPr>
        <p:spPr>
          <a:xfrm>
            <a:off x="837724" y="3536871"/>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Hardware</a:t>
            </a:r>
            <a:endParaRPr lang="en-US" sz="2200" dirty="0"/>
          </a:p>
        </p:txBody>
      </p:sp>
      <p:sp>
        <p:nvSpPr>
          <p:cNvPr id="4" name="Text 2"/>
          <p:cNvSpPr/>
          <p:nvPr/>
        </p:nvSpPr>
        <p:spPr>
          <a:xfrm>
            <a:off x="837724" y="412813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Raspberry Pi 3B+/4</a:t>
            </a:r>
            <a:endParaRPr lang="en-US" sz="1850" dirty="0"/>
          </a:p>
        </p:txBody>
      </p:sp>
      <p:sp>
        <p:nvSpPr>
          <p:cNvPr id="5" name="Text 3"/>
          <p:cNvSpPr/>
          <p:nvPr/>
        </p:nvSpPr>
        <p:spPr>
          <a:xfrm>
            <a:off x="837724" y="459486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L298N motor driver</a:t>
            </a:r>
            <a:endParaRPr lang="en-US" sz="1850" dirty="0"/>
          </a:p>
        </p:txBody>
      </p:sp>
      <p:sp>
        <p:nvSpPr>
          <p:cNvPr id="6" name="Text 4"/>
          <p:cNvSpPr/>
          <p:nvPr/>
        </p:nvSpPr>
        <p:spPr>
          <a:xfrm>
            <a:off x="837724" y="506158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DC &amp; servo motors</a:t>
            </a:r>
            <a:endParaRPr lang="en-US" sz="1850" dirty="0"/>
          </a:p>
        </p:txBody>
      </p:sp>
      <p:sp>
        <p:nvSpPr>
          <p:cNvPr id="7" name="Text 5"/>
          <p:cNvSpPr/>
          <p:nvPr/>
        </p:nvSpPr>
        <p:spPr>
          <a:xfrm>
            <a:off x="837724" y="552831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Ultrasonic &amp; IR sensors</a:t>
            </a:r>
            <a:endParaRPr lang="en-US" sz="1850" dirty="0"/>
          </a:p>
        </p:txBody>
      </p:sp>
      <p:sp>
        <p:nvSpPr>
          <p:cNvPr id="8" name="Text 6"/>
          <p:cNvSpPr/>
          <p:nvPr/>
        </p:nvSpPr>
        <p:spPr>
          <a:xfrm>
            <a:off x="7614761" y="3536871"/>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Software</a:t>
            </a:r>
            <a:endParaRPr lang="en-US" sz="2200" dirty="0"/>
          </a:p>
        </p:txBody>
      </p:sp>
      <p:sp>
        <p:nvSpPr>
          <p:cNvPr id="9" name="Text 7"/>
          <p:cNvSpPr/>
          <p:nvPr/>
        </p:nvSpPr>
        <p:spPr>
          <a:xfrm>
            <a:off x="7614761" y="412813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Python programming</a:t>
            </a:r>
            <a:endParaRPr lang="en-US" sz="1850" dirty="0"/>
          </a:p>
        </p:txBody>
      </p:sp>
      <p:sp>
        <p:nvSpPr>
          <p:cNvPr id="10" name="Text 8"/>
          <p:cNvSpPr/>
          <p:nvPr/>
        </p:nvSpPr>
        <p:spPr>
          <a:xfrm>
            <a:off x="7614761" y="459486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OpenCV for vision</a:t>
            </a:r>
            <a:endParaRPr lang="en-US" sz="1850" dirty="0"/>
          </a:p>
        </p:txBody>
      </p:sp>
      <p:sp>
        <p:nvSpPr>
          <p:cNvPr id="11" name="Text 9"/>
          <p:cNvSpPr/>
          <p:nvPr/>
        </p:nvSpPr>
        <p:spPr>
          <a:xfrm>
            <a:off x="7614761" y="506158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RPi.GPIO for control</a:t>
            </a:r>
            <a:endParaRPr lang="en-US" sz="1850" dirty="0"/>
          </a:p>
        </p:txBody>
      </p:sp>
      <p:sp>
        <p:nvSpPr>
          <p:cNvPr id="12" name="Text 10"/>
          <p:cNvSpPr/>
          <p:nvPr/>
        </p:nvSpPr>
        <p:spPr>
          <a:xfrm>
            <a:off x="7614761" y="552831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Raspberry Pi OS</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18862" y="329089"/>
            <a:ext cx="456497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import RPi.GPIO as GPIO import time</a:t>
            </a:r>
            <a:endParaRPr lang="en-US" sz="2200" dirty="0"/>
          </a:p>
        </p:txBody>
      </p:sp>
      <p:sp>
        <p:nvSpPr>
          <p:cNvPr id="3" name="Text 1"/>
          <p:cNvSpPr/>
          <p:nvPr/>
        </p:nvSpPr>
        <p:spPr>
          <a:xfrm>
            <a:off x="418862" y="860465"/>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Motor Pins</a:t>
            </a:r>
            <a:endParaRPr lang="en-US" sz="2200" dirty="0"/>
          </a:p>
        </p:txBody>
      </p:sp>
      <p:sp>
        <p:nvSpPr>
          <p:cNvPr id="4" name="Text 2"/>
          <p:cNvSpPr/>
          <p:nvPr/>
        </p:nvSpPr>
        <p:spPr>
          <a:xfrm>
            <a:off x="418862" y="1391841"/>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IN1 = 17 IN2 = 18 IN3 = 22 IN4 = 23 ENA = 24 ENB = 25</a:t>
            </a:r>
            <a:endParaRPr lang="en-US" sz="900" dirty="0"/>
          </a:p>
        </p:txBody>
      </p:sp>
      <p:sp>
        <p:nvSpPr>
          <p:cNvPr id="5" name="Text 3"/>
          <p:cNvSpPr/>
          <p:nvPr/>
        </p:nvSpPr>
        <p:spPr>
          <a:xfrm>
            <a:off x="418862" y="1762720"/>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Ultrasonic Sensor Pins</a:t>
            </a:r>
            <a:endParaRPr lang="en-US" sz="2200" dirty="0"/>
          </a:p>
        </p:txBody>
      </p:sp>
      <p:sp>
        <p:nvSpPr>
          <p:cNvPr id="6" name="Text 4"/>
          <p:cNvSpPr/>
          <p:nvPr/>
        </p:nvSpPr>
        <p:spPr>
          <a:xfrm>
            <a:off x="418862" y="2294096"/>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TRIG = 5 ECHO = 6</a:t>
            </a:r>
            <a:endParaRPr lang="en-US" sz="900" dirty="0"/>
          </a:p>
        </p:txBody>
      </p:sp>
      <p:sp>
        <p:nvSpPr>
          <p:cNvPr id="7" name="Text 5"/>
          <p:cNvSpPr/>
          <p:nvPr/>
        </p:nvSpPr>
        <p:spPr>
          <a:xfrm>
            <a:off x="418862" y="2664976"/>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Setup GPIO</a:t>
            </a:r>
            <a:endParaRPr lang="en-US" sz="2200" dirty="0"/>
          </a:p>
        </p:txBody>
      </p:sp>
      <p:sp>
        <p:nvSpPr>
          <p:cNvPr id="8" name="Text 6"/>
          <p:cNvSpPr/>
          <p:nvPr/>
        </p:nvSpPr>
        <p:spPr>
          <a:xfrm>
            <a:off x="418862" y="3196352"/>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GPIO.setmode(GPIO.BCM) GPIO.setwarnings(False)</a:t>
            </a:r>
            <a:endParaRPr lang="en-US" sz="900" dirty="0"/>
          </a:p>
        </p:txBody>
      </p:sp>
      <p:sp>
        <p:nvSpPr>
          <p:cNvPr id="9" name="Text 7"/>
          <p:cNvSpPr/>
          <p:nvPr/>
        </p:nvSpPr>
        <p:spPr>
          <a:xfrm>
            <a:off x="418862" y="3567232"/>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Setup Motor Pins</a:t>
            </a:r>
            <a:endParaRPr lang="en-US" sz="2200" dirty="0"/>
          </a:p>
        </p:txBody>
      </p:sp>
      <p:sp>
        <p:nvSpPr>
          <p:cNvPr id="10" name="Text 8"/>
          <p:cNvSpPr/>
          <p:nvPr/>
        </p:nvSpPr>
        <p:spPr>
          <a:xfrm>
            <a:off x="418862" y="4098608"/>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motor_pins = [IN1, IN2, IN3, IN4, ENA, ENB] for pin in motor_pins: GPIO.setup(pin, GPIO.OUT)</a:t>
            </a:r>
            <a:endParaRPr lang="en-US" sz="900" dirty="0"/>
          </a:p>
        </p:txBody>
      </p:sp>
      <p:sp>
        <p:nvSpPr>
          <p:cNvPr id="11" name="Text 9"/>
          <p:cNvSpPr/>
          <p:nvPr/>
        </p:nvSpPr>
        <p:spPr>
          <a:xfrm>
            <a:off x="418862" y="4424601"/>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GPIO.output(ENA, True) GPIO.output(ENB, True)</a:t>
            </a:r>
            <a:endParaRPr lang="en-US" sz="900" dirty="0"/>
          </a:p>
        </p:txBody>
      </p:sp>
      <p:sp>
        <p:nvSpPr>
          <p:cNvPr id="12" name="Text 10"/>
          <p:cNvSpPr/>
          <p:nvPr/>
        </p:nvSpPr>
        <p:spPr>
          <a:xfrm>
            <a:off x="418862" y="4795480"/>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Setup Ultrasonic Pins</a:t>
            </a:r>
            <a:endParaRPr lang="en-US" sz="2200" dirty="0"/>
          </a:p>
        </p:txBody>
      </p:sp>
      <p:sp>
        <p:nvSpPr>
          <p:cNvPr id="13" name="Text 11"/>
          <p:cNvSpPr/>
          <p:nvPr/>
        </p:nvSpPr>
        <p:spPr>
          <a:xfrm>
            <a:off x="418862" y="5326856"/>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GPIO.setup(TRIG, GPIO.OUT) GPIO.setup(ECHO, GPIO.IN)</a:t>
            </a:r>
            <a:endParaRPr lang="en-US" sz="900" dirty="0"/>
          </a:p>
        </p:txBody>
      </p:sp>
      <p:sp>
        <p:nvSpPr>
          <p:cNvPr id="14" name="Text 12"/>
          <p:cNvSpPr/>
          <p:nvPr/>
        </p:nvSpPr>
        <p:spPr>
          <a:xfrm>
            <a:off x="418862" y="5697736"/>
            <a:ext cx="2915126"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Motor control functions</a:t>
            </a:r>
            <a:endParaRPr lang="en-US" sz="2200" dirty="0"/>
          </a:p>
        </p:txBody>
      </p:sp>
      <p:sp>
        <p:nvSpPr>
          <p:cNvPr id="15" name="Text 13"/>
          <p:cNvSpPr/>
          <p:nvPr/>
        </p:nvSpPr>
        <p:spPr>
          <a:xfrm>
            <a:off x="418862" y="6229112"/>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def stop(): GPIO.output(IN1, False) GPIO.output(IN2, False) GPIO.output(IN3, False) GPIO.output(IN4, False)</a:t>
            </a:r>
            <a:endParaRPr lang="en-US" sz="900" dirty="0"/>
          </a:p>
        </p:txBody>
      </p:sp>
      <p:sp>
        <p:nvSpPr>
          <p:cNvPr id="16" name="Text 14"/>
          <p:cNvSpPr/>
          <p:nvPr/>
        </p:nvSpPr>
        <p:spPr>
          <a:xfrm>
            <a:off x="418862" y="6555105"/>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def forward(): GPIO.output(IN1, True) GPIO.output(IN2, False) GPIO.output(IN3, True) GPIO.output(IN4, False)</a:t>
            </a:r>
            <a:endParaRPr lang="en-US" sz="900" dirty="0"/>
          </a:p>
        </p:txBody>
      </p:sp>
      <p:sp>
        <p:nvSpPr>
          <p:cNvPr id="17" name="Text 15"/>
          <p:cNvSpPr/>
          <p:nvPr/>
        </p:nvSpPr>
        <p:spPr>
          <a:xfrm>
            <a:off x="418862" y="6881098"/>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def turn_left(): GPIO.output(IN1, False) GPIO.output(IN2, True) GPIO.output(IN3, True) GPIO.output(IN4, False)</a:t>
            </a:r>
            <a:endParaRPr lang="en-US" sz="900" dirty="0"/>
          </a:p>
        </p:txBody>
      </p:sp>
      <p:sp>
        <p:nvSpPr>
          <p:cNvPr id="18" name="Text 16"/>
          <p:cNvSpPr/>
          <p:nvPr/>
        </p:nvSpPr>
        <p:spPr>
          <a:xfrm>
            <a:off x="418862" y="7207091"/>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def turn_right(): GPIO.output(IN1, True) GPIO.output(IN2, False) GPIO.output(IN3, False) GPIO.output(IN4, True)</a:t>
            </a:r>
            <a:endParaRPr lang="en-US" sz="900" dirty="0"/>
          </a:p>
        </p:txBody>
      </p:sp>
      <p:sp>
        <p:nvSpPr>
          <p:cNvPr id="19" name="Text 17"/>
          <p:cNvSpPr/>
          <p:nvPr/>
        </p:nvSpPr>
        <p:spPr>
          <a:xfrm>
            <a:off x="418862" y="7577971"/>
            <a:ext cx="3926919"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Distance measurement function</a:t>
            </a:r>
            <a:endParaRPr lang="en-US" sz="2200" dirty="0"/>
          </a:p>
        </p:txBody>
      </p:sp>
      <p:sp>
        <p:nvSpPr>
          <p:cNvPr id="20" name="Text 18"/>
          <p:cNvSpPr/>
          <p:nvPr/>
        </p:nvSpPr>
        <p:spPr>
          <a:xfrm>
            <a:off x="418862" y="8109347"/>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def distance(): GPIO.output(TRIG, False) time.sleep(0.1)</a:t>
            </a:r>
            <a:endParaRPr lang="en-US" sz="900" dirty="0"/>
          </a:p>
        </p:txBody>
      </p:sp>
      <p:sp>
        <p:nvSpPr>
          <p:cNvPr id="21" name="Shape 19"/>
          <p:cNvSpPr/>
          <p:nvPr/>
        </p:nvSpPr>
        <p:spPr>
          <a:xfrm>
            <a:off x="418862" y="8435340"/>
            <a:ext cx="13792676" cy="3051096"/>
          </a:xfrm>
          <a:prstGeom prst="roundRect">
            <a:avLst>
              <a:gd name="adj" fmla="val 1648"/>
            </a:avLst>
          </a:prstGeom>
          <a:solidFill>
            <a:srgbClr val="F0D4F7"/>
          </a:solidFill>
          <a:ln/>
        </p:spPr>
      </p:sp>
      <p:sp>
        <p:nvSpPr>
          <p:cNvPr id="22" name="Shape 20"/>
          <p:cNvSpPr/>
          <p:nvPr/>
        </p:nvSpPr>
        <p:spPr>
          <a:xfrm>
            <a:off x="412909" y="8435340"/>
            <a:ext cx="13804583" cy="3051096"/>
          </a:xfrm>
          <a:prstGeom prst="roundRect">
            <a:avLst>
              <a:gd name="adj" fmla="val 588"/>
            </a:avLst>
          </a:prstGeom>
          <a:solidFill>
            <a:srgbClr val="F0D4F7"/>
          </a:solidFill>
          <a:ln/>
        </p:spPr>
      </p:sp>
      <p:sp>
        <p:nvSpPr>
          <p:cNvPr id="23" name="Text 21"/>
          <p:cNvSpPr/>
          <p:nvPr/>
        </p:nvSpPr>
        <p:spPr>
          <a:xfrm>
            <a:off x="532567" y="8524994"/>
            <a:ext cx="13565267" cy="2871788"/>
          </a:xfrm>
          <a:prstGeom prst="rect">
            <a:avLst/>
          </a:prstGeom>
          <a:noFill/>
          <a:ln/>
        </p:spPr>
        <p:txBody>
          <a:bodyPr wrap="square" lIns="0" tIns="0" rIns="0" bIns="0" rtlCol="0" anchor="t"/>
          <a:lstStyle/>
          <a:p>
            <a:pPr marL="0" indent="0" algn="l">
              <a:lnSpc>
                <a:spcPts val="1500"/>
              </a:lnSpc>
              <a:buNone/>
            </a:pPr>
            <a:r>
              <a:rPr lang="en-US" sz="900" kern="0" spc="-19" dirty="0">
                <a:solidFill>
                  <a:srgbClr val="272525"/>
                </a:solidFill>
                <a:highlight>
                  <a:srgbClr val="F0D4F7"/>
                </a:highlight>
                <a:latin typeface="Consolas" pitchFamily="34" charset="0"/>
                <a:ea typeface="Consolas" pitchFamily="34" charset="-122"/>
                <a:cs typeface="Consolas" pitchFamily="34" charset="-120"/>
              </a:rPr>
              <a:t>GPIO.output(TRIG, True)
time.sleep(0.00001)
GPIO.output(TRIG, False)
while GPIO.input(ECHO) == 0:
    pulse_start = time.time()
while GPIO.input(ECHO) == 1:
    pulse_end = time.time()
pulse_duration = pulse_end - pulse_start
dist = pulse_duration * 17150
dist = round(dist, 2)
return dist
</a:t>
            </a:r>
            <a:endParaRPr lang="en-US" sz="900" dirty="0"/>
          </a:p>
        </p:txBody>
      </p:sp>
      <p:sp>
        <p:nvSpPr>
          <p:cNvPr id="24" name="Text 22"/>
          <p:cNvSpPr/>
          <p:nvPr/>
        </p:nvSpPr>
        <p:spPr>
          <a:xfrm>
            <a:off x="418862" y="11665863"/>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Main loop</a:t>
            </a:r>
            <a:endParaRPr lang="en-US" sz="2200" dirty="0"/>
          </a:p>
        </p:txBody>
      </p:sp>
      <p:sp>
        <p:nvSpPr>
          <p:cNvPr id="25" name="Text 23"/>
          <p:cNvSpPr/>
          <p:nvPr/>
        </p:nvSpPr>
        <p:spPr>
          <a:xfrm>
            <a:off x="418862" y="12197239"/>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try: while True: dist = distance() print(f"Distance: {dist} cm")</a:t>
            </a:r>
            <a:endParaRPr lang="en-US" sz="900" dirty="0"/>
          </a:p>
        </p:txBody>
      </p:sp>
      <p:sp>
        <p:nvSpPr>
          <p:cNvPr id="26" name="Shape 24"/>
          <p:cNvSpPr/>
          <p:nvPr/>
        </p:nvSpPr>
        <p:spPr>
          <a:xfrm>
            <a:off x="418862" y="12523232"/>
            <a:ext cx="13792676" cy="2093833"/>
          </a:xfrm>
          <a:prstGeom prst="roundRect">
            <a:avLst>
              <a:gd name="adj" fmla="val 2401"/>
            </a:avLst>
          </a:prstGeom>
          <a:solidFill>
            <a:srgbClr val="F0D4F7"/>
          </a:solidFill>
          <a:ln/>
        </p:spPr>
      </p:sp>
      <p:sp>
        <p:nvSpPr>
          <p:cNvPr id="27" name="Shape 25"/>
          <p:cNvSpPr/>
          <p:nvPr/>
        </p:nvSpPr>
        <p:spPr>
          <a:xfrm>
            <a:off x="412909" y="12523232"/>
            <a:ext cx="13804583" cy="2093833"/>
          </a:xfrm>
          <a:prstGeom prst="roundRect">
            <a:avLst>
              <a:gd name="adj" fmla="val 857"/>
            </a:avLst>
          </a:prstGeom>
          <a:solidFill>
            <a:srgbClr val="F0D4F7"/>
          </a:solidFill>
          <a:ln/>
        </p:spPr>
      </p:sp>
      <p:sp>
        <p:nvSpPr>
          <p:cNvPr id="28" name="Text 26"/>
          <p:cNvSpPr/>
          <p:nvPr/>
        </p:nvSpPr>
        <p:spPr>
          <a:xfrm>
            <a:off x="532567" y="12612886"/>
            <a:ext cx="13565267" cy="1914525"/>
          </a:xfrm>
          <a:prstGeom prst="rect">
            <a:avLst/>
          </a:prstGeom>
          <a:noFill/>
          <a:ln/>
        </p:spPr>
        <p:txBody>
          <a:bodyPr wrap="square" lIns="0" tIns="0" rIns="0" bIns="0" rtlCol="0" anchor="t"/>
          <a:lstStyle/>
          <a:p>
            <a:pPr marL="0" indent="0" algn="l">
              <a:lnSpc>
                <a:spcPts val="1500"/>
              </a:lnSpc>
              <a:buNone/>
            </a:pPr>
            <a:r>
              <a:rPr lang="en-US" sz="900" kern="0" spc="-19" dirty="0">
                <a:solidFill>
                  <a:srgbClr val="272525"/>
                </a:solidFill>
                <a:highlight>
                  <a:srgbClr val="F0D4F7"/>
                </a:highlight>
                <a:latin typeface="Consolas" pitchFamily="34" charset="0"/>
                <a:ea typeface="Consolas" pitchFamily="34" charset="-122"/>
                <a:cs typeface="Consolas" pitchFamily="34" charset="-120"/>
              </a:rPr>
              <a:t>    if dist &lt; 20:
        stop()
        time.sleep(0.5)
        turn_right()
        time.sleep(0.6)
        stop()
    else:
        forward()
    time.sleep(0.1)
</a:t>
            </a:r>
            <a:endParaRPr lang="en-US" sz="900" dirty="0"/>
          </a:p>
        </p:txBody>
      </p:sp>
      <p:sp>
        <p:nvSpPr>
          <p:cNvPr id="29" name="Text 27"/>
          <p:cNvSpPr/>
          <p:nvPr/>
        </p:nvSpPr>
        <p:spPr>
          <a:xfrm>
            <a:off x="418862" y="14751606"/>
            <a:ext cx="13792676" cy="191453"/>
          </a:xfrm>
          <a:prstGeom prst="rect">
            <a:avLst/>
          </a:prstGeom>
          <a:noFill/>
          <a:ln/>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except KeyboardInterrupt: GPIO.cleanup()</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611987"/>
            <a:ext cx="5697617"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Sensors &amp; Control Flow</a:t>
            </a:r>
            <a:endParaRPr lang="en-US" sz="4400" dirty="0"/>
          </a:p>
        </p:txBody>
      </p:sp>
      <p:sp>
        <p:nvSpPr>
          <p:cNvPr id="3" name="Text 1"/>
          <p:cNvSpPr/>
          <p:nvPr/>
        </p:nvSpPr>
        <p:spPr>
          <a:xfrm>
            <a:off x="837724" y="2914293"/>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Ultrasonic Sensor</a:t>
            </a:r>
            <a:endParaRPr lang="en-US" sz="2200" dirty="0"/>
          </a:p>
        </p:txBody>
      </p:sp>
      <p:sp>
        <p:nvSpPr>
          <p:cNvPr id="4" name="Text 2"/>
          <p:cNvSpPr/>
          <p:nvPr/>
        </p:nvSpPr>
        <p:spPr>
          <a:xfrm>
            <a:off x="837724" y="3505557"/>
            <a:ext cx="3928586"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#Measures distance to obstacles</a:t>
            </a:r>
            <a:endParaRPr lang="en-US" sz="1850" dirty="0"/>
          </a:p>
        </p:txBody>
      </p:sp>
      <p:sp>
        <p:nvSpPr>
          <p:cNvPr id="5" name="Text 3"/>
          <p:cNvSpPr/>
          <p:nvPr/>
        </p:nvSpPr>
        <p:spPr>
          <a:xfrm>
            <a:off x="837724" y="4103965"/>
            <a:ext cx="3928586" cy="2298144"/>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An ultrasonic sensor measures </a:t>
            </a:r>
            <a:r>
              <a:rPr lang="en-US" sz="1850" b="1" kern="0" spc="-38" dirty="0">
                <a:solidFill>
                  <a:srgbClr val="272525"/>
                </a:solidFill>
                <a:latin typeface="Source Sans Pro" pitchFamily="34" charset="0"/>
                <a:ea typeface="Source Sans Pro" pitchFamily="34" charset="-122"/>
                <a:cs typeface="Source Sans Pro" pitchFamily="34" charset="-120"/>
              </a:rPr>
              <a:t>distance</a:t>
            </a:r>
            <a:r>
              <a:rPr lang="en-US" sz="1850" kern="0" spc="-38" dirty="0">
                <a:solidFill>
                  <a:srgbClr val="272525"/>
                </a:solidFill>
                <a:latin typeface="Source Sans Pro" pitchFamily="34" charset="0"/>
                <a:ea typeface="Source Sans Pro" pitchFamily="34" charset="-122"/>
                <a:cs typeface="Source Sans Pro" pitchFamily="34" charset="-120"/>
              </a:rPr>
              <a:t> by using </a:t>
            </a:r>
            <a:r>
              <a:rPr lang="en-US" sz="1850" b="1" kern="0" spc="-38" dirty="0">
                <a:solidFill>
                  <a:srgbClr val="272525"/>
                </a:solidFill>
                <a:latin typeface="Source Sans Pro" pitchFamily="34" charset="0"/>
                <a:ea typeface="Source Sans Pro" pitchFamily="34" charset="-122"/>
                <a:cs typeface="Source Sans Pro" pitchFamily="34" charset="-120"/>
              </a:rPr>
              <a:t>sound waves</a:t>
            </a:r>
            <a:r>
              <a:rPr lang="en-US" sz="1850" kern="0" spc="-38" dirty="0">
                <a:solidFill>
                  <a:srgbClr val="272525"/>
                </a:solidFill>
                <a:latin typeface="Source Sans Pro" pitchFamily="34" charset="0"/>
                <a:ea typeface="Source Sans Pro" pitchFamily="34" charset="-122"/>
                <a:cs typeface="Source Sans Pro" pitchFamily="34" charset="-120"/>
              </a:rPr>
              <a:t>. It emits a high-frequency sound pulse (ultrasound), waits for the echo to return, and calculates the distance based on the time taken.</a:t>
            </a:r>
            <a:endParaRPr lang="en-US" sz="1850" dirty="0"/>
          </a:p>
        </p:txBody>
      </p:sp>
      <p:sp>
        <p:nvSpPr>
          <p:cNvPr id="6" name="Text 4"/>
          <p:cNvSpPr/>
          <p:nvPr/>
        </p:nvSpPr>
        <p:spPr>
          <a:xfrm>
            <a:off x="5357813" y="2914293"/>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Motor Driver</a:t>
            </a:r>
            <a:endParaRPr lang="en-US" sz="2200" dirty="0"/>
          </a:p>
        </p:txBody>
      </p:sp>
      <p:sp>
        <p:nvSpPr>
          <p:cNvPr id="7" name="Text 5"/>
          <p:cNvSpPr/>
          <p:nvPr/>
        </p:nvSpPr>
        <p:spPr>
          <a:xfrm>
            <a:off x="5357813" y="3505557"/>
            <a:ext cx="3928586"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Controls motor speed and direction</a:t>
            </a:r>
            <a:endParaRPr lang="en-US" sz="1850" dirty="0"/>
          </a:p>
        </p:txBody>
      </p:sp>
      <p:sp>
        <p:nvSpPr>
          <p:cNvPr id="8" name="Text 6"/>
          <p:cNvSpPr/>
          <p:nvPr/>
        </p:nvSpPr>
        <p:spPr>
          <a:xfrm>
            <a:off x="5357813" y="4103965"/>
            <a:ext cx="3928586" cy="1149072"/>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Motor drivers allow robots and other devices to move by controlling DC motors, stepper motors, or servo motors.</a:t>
            </a:r>
            <a:endParaRPr lang="en-US" sz="1850" dirty="0"/>
          </a:p>
        </p:txBody>
      </p:sp>
      <p:sp>
        <p:nvSpPr>
          <p:cNvPr id="9" name="Text 7"/>
          <p:cNvSpPr/>
          <p:nvPr/>
        </p:nvSpPr>
        <p:spPr>
          <a:xfrm>
            <a:off x="9877901" y="2914293"/>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Control Logic</a:t>
            </a:r>
            <a:endParaRPr lang="en-US" sz="2200" dirty="0"/>
          </a:p>
        </p:txBody>
      </p:sp>
      <p:sp>
        <p:nvSpPr>
          <p:cNvPr id="10" name="Text 8"/>
          <p:cNvSpPr/>
          <p:nvPr/>
        </p:nvSpPr>
        <p:spPr>
          <a:xfrm>
            <a:off x="9877901" y="3505557"/>
            <a:ext cx="3928586"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Stops and turns robot when obstacle detected</a:t>
            </a:r>
            <a:endParaRPr lang="en-US" sz="1850" dirty="0"/>
          </a:p>
        </p:txBody>
      </p:sp>
      <p:sp>
        <p:nvSpPr>
          <p:cNvPr id="11" name="Text 9"/>
          <p:cNvSpPr/>
          <p:nvPr/>
        </p:nvSpPr>
        <p:spPr>
          <a:xfrm>
            <a:off x="9877901" y="4486989"/>
            <a:ext cx="3928586" cy="1915120"/>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It helps create logical, dynamic, and responsive behavior in programs—essential for tasks like sensor checks, motor control, and decision-making in robotics.</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B60D02-2048-4873-B7E5-FAA3C613A1F5}"/>
              </a:ext>
            </a:extLst>
          </p:cNvPr>
          <p:cNvPicPr>
            <a:picLocks noChangeAspect="1"/>
          </p:cNvPicPr>
          <p:nvPr/>
        </p:nvPicPr>
        <p:blipFill>
          <a:blip r:embed="rId2"/>
          <a:stretch>
            <a:fillRect/>
          </a:stretch>
        </p:blipFill>
        <p:spPr>
          <a:xfrm>
            <a:off x="1650245" y="901195"/>
            <a:ext cx="10821910" cy="7240010"/>
          </a:xfrm>
          <a:prstGeom prst="rect">
            <a:avLst/>
          </a:prstGeom>
        </p:spPr>
      </p:pic>
      <p:sp>
        <p:nvSpPr>
          <p:cNvPr id="4" name="TextBox 3">
            <a:extLst>
              <a:ext uri="{FF2B5EF4-FFF2-40B4-BE49-F238E27FC236}">
                <a16:creationId xmlns:a16="http://schemas.microsoft.com/office/drawing/2014/main" id="{E27E547B-98FA-4CDA-B098-33A6CCFB99DC}"/>
              </a:ext>
            </a:extLst>
          </p:cNvPr>
          <p:cNvSpPr txBox="1"/>
          <p:nvPr/>
        </p:nvSpPr>
        <p:spPr>
          <a:xfrm flipH="1">
            <a:off x="1742438" y="272139"/>
            <a:ext cx="4079241" cy="646331"/>
          </a:xfrm>
          <a:prstGeom prst="rect">
            <a:avLst/>
          </a:prstGeom>
          <a:noFill/>
        </p:spPr>
        <p:txBody>
          <a:bodyPr wrap="square" rtlCol="0">
            <a:spAutoFit/>
          </a:bodyPr>
          <a:lstStyle/>
          <a:p>
            <a:pPr algn="ctr"/>
            <a:r>
              <a:rPr lang="en-IN" sz="3600" b="1" i="1" dirty="0">
                <a:solidFill>
                  <a:schemeClr val="accent5">
                    <a:lumMod val="75000"/>
                  </a:schemeClr>
                </a:solidFill>
              </a:rPr>
              <a:t>CIRCUIT DIAGRAM</a:t>
            </a:r>
            <a:r>
              <a:rPr lang="en-IN" sz="3600" b="1" dirty="0">
                <a:solidFill>
                  <a:schemeClr val="accent5">
                    <a:lumMod val="75000"/>
                  </a:schemeClr>
                </a:solidFill>
              </a:rPr>
              <a:t>:</a:t>
            </a:r>
          </a:p>
        </p:txBody>
      </p:sp>
    </p:spTree>
    <p:extLst>
      <p:ext uri="{BB962C8B-B14F-4D97-AF65-F5344CB8AC3E}">
        <p14:creationId xmlns:p14="http://schemas.microsoft.com/office/powerpoint/2010/main" val="206235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928807"/>
            <a:ext cx="5632490"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Testing &amp; Performance</a:t>
            </a:r>
            <a:endParaRPr lang="en-US" sz="4400" dirty="0"/>
          </a:p>
        </p:txBody>
      </p:sp>
      <p:sp>
        <p:nvSpPr>
          <p:cNvPr id="4" name="Shape 1"/>
          <p:cNvSpPr/>
          <p:nvPr/>
        </p:nvSpPr>
        <p:spPr>
          <a:xfrm>
            <a:off x="837724" y="2260997"/>
            <a:ext cx="538520" cy="538520"/>
          </a:xfrm>
          <a:prstGeom prst="roundRect">
            <a:avLst>
              <a:gd name="adj" fmla="val 18670"/>
            </a:avLst>
          </a:prstGeom>
          <a:solidFill>
            <a:srgbClr val="F0D4F7"/>
          </a:solidFill>
          <a:ln w="7620">
            <a:solidFill>
              <a:srgbClr val="D6BADD"/>
            </a:solidFill>
            <a:prstDash val="solid"/>
          </a:ln>
        </p:spPr>
      </p:sp>
      <p:sp>
        <p:nvSpPr>
          <p:cNvPr id="5" name="Text 2"/>
          <p:cNvSpPr/>
          <p:nvPr/>
        </p:nvSpPr>
        <p:spPr>
          <a:xfrm>
            <a:off x="937974" y="2318980"/>
            <a:ext cx="337899" cy="422434"/>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650" dirty="0"/>
          </a:p>
        </p:txBody>
      </p:sp>
      <p:sp>
        <p:nvSpPr>
          <p:cNvPr id="6" name="Text 3"/>
          <p:cNvSpPr/>
          <p:nvPr/>
        </p:nvSpPr>
        <p:spPr>
          <a:xfrm>
            <a:off x="1615559" y="2260997"/>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Performance Metrics</a:t>
            </a:r>
            <a:endParaRPr lang="en-US" sz="2200" dirty="0"/>
          </a:p>
        </p:txBody>
      </p:sp>
      <p:sp>
        <p:nvSpPr>
          <p:cNvPr id="7" name="Text 4"/>
          <p:cNvSpPr/>
          <p:nvPr/>
        </p:nvSpPr>
        <p:spPr>
          <a:xfrm>
            <a:off x="1615559" y="2756535"/>
            <a:ext cx="6690717"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Accuracy of obstacle detection</a:t>
            </a:r>
            <a:endParaRPr lang="en-US" sz="1850" dirty="0"/>
          </a:p>
        </p:txBody>
      </p:sp>
      <p:sp>
        <p:nvSpPr>
          <p:cNvPr id="8" name="Shape 5"/>
          <p:cNvSpPr/>
          <p:nvPr/>
        </p:nvSpPr>
        <p:spPr>
          <a:xfrm>
            <a:off x="837724" y="3648075"/>
            <a:ext cx="538520" cy="538520"/>
          </a:xfrm>
          <a:prstGeom prst="roundRect">
            <a:avLst>
              <a:gd name="adj" fmla="val 18670"/>
            </a:avLst>
          </a:prstGeom>
          <a:solidFill>
            <a:srgbClr val="F0D4F7"/>
          </a:solidFill>
          <a:ln w="7620">
            <a:solidFill>
              <a:srgbClr val="D6BADD"/>
            </a:solidFill>
            <a:prstDash val="solid"/>
          </a:ln>
        </p:spPr>
      </p:sp>
      <p:sp>
        <p:nvSpPr>
          <p:cNvPr id="9" name="Text 6"/>
          <p:cNvSpPr/>
          <p:nvPr/>
        </p:nvSpPr>
        <p:spPr>
          <a:xfrm>
            <a:off x="937974" y="3706058"/>
            <a:ext cx="337899" cy="422434"/>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650" dirty="0"/>
          </a:p>
        </p:txBody>
      </p:sp>
      <p:sp>
        <p:nvSpPr>
          <p:cNvPr id="10" name="Text 7"/>
          <p:cNvSpPr/>
          <p:nvPr/>
        </p:nvSpPr>
        <p:spPr>
          <a:xfrm>
            <a:off x="1615559" y="3648075"/>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Speed</a:t>
            </a:r>
            <a:endParaRPr lang="en-US" sz="2200" dirty="0"/>
          </a:p>
        </p:txBody>
      </p:sp>
      <p:sp>
        <p:nvSpPr>
          <p:cNvPr id="11" name="Text 8"/>
          <p:cNvSpPr/>
          <p:nvPr/>
        </p:nvSpPr>
        <p:spPr>
          <a:xfrm>
            <a:off x="1615559" y="4143613"/>
            <a:ext cx="6690717"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Responsive navigation in real-time</a:t>
            </a:r>
            <a:endParaRPr lang="en-US" sz="1850" dirty="0"/>
          </a:p>
        </p:txBody>
      </p:sp>
      <p:sp>
        <p:nvSpPr>
          <p:cNvPr id="12" name="Shape 9"/>
          <p:cNvSpPr/>
          <p:nvPr/>
        </p:nvSpPr>
        <p:spPr>
          <a:xfrm>
            <a:off x="837724" y="5035153"/>
            <a:ext cx="538520" cy="538520"/>
          </a:xfrm>
          <a:prstGeom prst="roundRect">
            <a:avLst>
              <a:gd name="adj" fmla="val 18670"/>
            </a:avLst>
          </a:prstGeom>
          <a:solidFill>
            <a:srgbClr val="F0D4F7"/>
          </a:solidFill>
          <a:ln w="7620">
            <a:solidFill>
              <a:srgbClr val="D6BADD"/>
            </a:solidFill>
            <a:prstDash val="solid"/>
          </a:ln>
        </p:spPr>
      </p:sp>
      <p:sp>
        <p:nvSpPr>
          <p:cNvPr id="13" name="Text 10"/>
          <p:cNvSpPr/>
          <p:nvPr/>
        </p:nvSpPr>
        <p:spPr>
          <a:xfrm>
            <a:off x="937974" y="5093137"/>
            <a:ext cx="337899" cy="422434"/>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650" dirty="0"/>
          </a:p>
        </p:txBody>
      </p:sp>
      <p:sp>
        <p:nvSpPr>
          <p:cNvPr id="14" name="Text 11"/>
          <p:cNvSpPr/>
          <p:nvPr/>
        </p:nvSpPr>
        <p:spPr>
          <a:xfrm>
            <a:off x="1615559" y="5035153"/>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Challenges</a:t>
            </a:r>
            <a:endParaRPr lang="en-US" sz="2200" dirty="0"/>
          </a:p>
        </p:txBody>
      </p:sp>
      <p:sp>
        <p:nvSpPr>
          <p:cNvPr id="15" name="Text 12"/>
          <p:cNvSpPr/>
          <p:nvPr/>
        </p:nvSpPr>
        <p:spPr>
          <a:xfrm>
            <a:off x="1615559" y="5530691"/>
            <a:ext cx="6690717"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Sensor noise, power management</a:t>
            </a:r>
            <a:endParaRPr lang="en-US" sz="1850" dirty="0"/>
          </a:p>
        </p:txBody>
      </p:sp>
      <p:sp>
        <p:nvSpPr>
          <p:cNvPr id="16" name="Shape 13"/>
          <p:cNvSpPr/>
          <p:nvPr/>
        </p:nvSpPr>
        <p:spPr>
          <a:xfrm>
            <a:off x="837724" y="6422231"/>
            <a:ext cx="538520" cy="538520"/>
          </a:xfrm>
          <a:prstGeom prst="roundRect">
            <a:avLst>
              <a:gd name="adj" fmla="val 18670"/>
            </a:avLst>
          </a:prstGeom>
          <a:solidFill>
            <a:srgbClr val="F0D4F7"/>
          </a:solidFill>
          <a:ln w="7620">
            <a:solidFill>
              <a:srgbClr val="D6BADD"/>
            </a:solidFill>
            <a:prstDash val="solid"/>
          </a:ln>
        </p:spPr>
      </p:sp>
      <p:sp>
        <p:nvSpPr>
          <p:cNvPr id="17" name="Text 14"/>
          <p:cNvSpPr/>
          <p:nvPr/>
        </p:nvSpPr>
        <p:spPr>
          <a:xfrm>
            <a:off x="937974" y="6480215"/>
            <a:ext cx="337899" cy="422434"/>
          </a:xfrm>
          <a:prstGeom prst="rect">
            <a:avLst/>
          </a:prstGeom>
          <a:noFill/>
          <a:ln/>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4</a:t>
            </a:r>
            <a:endParaRPr lang="en-US" sz="2650" dirty="0"/>
          </a:p>
        </p:txBody>
      </p:sp>
      <p:sp>
        <p:nvSpPr>
          <p:cNvPr id="18" name="Text 15"/>
          <p:cNvSpPr/>
          <p:nvPr/>
        </p:nvSpPr>
        <p:spPr>
          <a:xfrm>
            <a:off x="1615559" y="6422231"/>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Solutions</a:t>
            </a:r>
            <a:endParaRPr lang="en-US" sz="2200" dirty="0"/>
          </a:p>
        </p:txBody>
      </p:sp>
      <p:sp>
        <p:nvSpPr>
          <p:cNvPr id="19" name="Text 16"/>
          <p:cNvSpPr/>
          <p:nvPr/>
        </p:nvSpPr>
        <p:spPr>
          <a:xfrm>
            <a:off x="1615559" y="6917769"/>
            <a:ext cx="6690717"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Signal filtering, optimized power supply</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0F30A-AB16-4859-8662-047F2BFA6A27}"/>
              </a:ext>
            </a:extLst>
          </p:cNvPr>
          <p:cNvPicPr>
            <a:picLocks noChangeAspect="1"/>
          </p:cNvPicPr>
          <p:nvPr/>
        </p:nvPicPr>
        <p:blipFill>
          <a:blip r:embed="rId2"/>
          <a:stretch>
            <a:fillRect/>
          </a:stretch>
        </p:blipFill>
        <p:spPr>
          <a:xfrm>
            <a:off x="1604535" y="1265853"/>
            <a:ext cx="10669489" cy="6963747"/>
          </a:xfrm>
          <a:prstGeom prst="rect">
            <a:avLst/>
          </a:prstGeom>
        </p:spPr>
      </p:pic>
      <p:sp>
        <p:nvSpPr>
          <p:cNvPr id="4" name="TextBox 3">
            <a:extLst>
              <a:ext uri="{FF2B5EF4-FFF2-40B4-BE49-F238E27FC236}">
                <a16:creationId xmlns:a16="http://schemas.microsoft.com/office/drawing/2014/main" id="{A31A7F94-35E5-4B04-8337-BB7B1A2C7097}"/>
              </a:ext>
            </a:extLst>
          </p:cNvPr>
          <p:cNvSpPr txBox="1"/>
          <p:nvPr/>
        </p:nvSpPr>
        <p:spPr>
          <a:xfrm>
            <a:off x="1341120" y="516374"/>
            <a:ext cx="7924800" cy="584775"/>
          </a:xfrm>
          <a:prstGeom prst="rect">
            <a:avLst/>
          </a:prstGeom>
          <a:noFill/>
        </p:spPr>
        <p:txBody>
          <a:bodyPr wrap="square" rtlCol="0">
            <a:spAutoFit/>
          </a:bodyPr>
          <a:lstStyle/>
          <a:p>
            <a:r>
              <a:rPr lang="en-IN" sz="3200" b="1" dirty="0">
                <a:solidFill>
                  <a:schemeClr val="accent2">
                    <a:lumMod val="60000"/>
                    <a:lumOff val="40000"/>
                  </a:schemeClr>
                </a:solidFill>
              </a:rPr>
              <a:t>RESPBERRY-PI-BASED AUTONOMUS ROBOT:</a:t>
            </a:r>
          </a:p>
        </p:txBody>
      </p:sp>
    </p:spTree>
    <p:extLst>
      <p:ext uri="{BB962C8B-B14F-4D97-AF65-F5344CB8AC3E}">
        <p14:creationId xmlns:p14="http://schemas.microsoft.com/office/powerpoint/2010/main" val="1104957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1030</Words>
  <Application>Microsoft Office PowerPoint</Application>
  <PresentationFormat>Custom</PresentationFormat>
  <Paragraphs>123</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Consolas</vt:lpstr>
      <vt:lpstr>Source Sans Pro</vt:lpstr>
      <vt:lpstr>Source Serif Pro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darksoul velu</cp:lastModifiedBy>
  <cp:revision>3</cp:revision>
  <dcterms:created xsi:type="dcterms:W3CDTF">2025-04-22T17:50:41Z</dcterms:created>
  <dcterms:modified xsi:type="dcterms:W3CDTF">2025-04-22T18:02:11Z</dcterms:modified>
</cp:coreProperties>
</file>