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0"/>
  </p:normalViewPr>
  <p:slideViewPr>
    <p:cSldViewPr snapToGrid="0" snapToObjects="1">
      <p:cViewPr varScale="1">
        <p:scale>
          <a:sx n="139" d="100"/>
          <a:sy n="139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F326-4C1D-5749-B093-EC1098CA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123DF-3700-E745-8CF9-6E7EEDAA2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D4E0-2C60-2547-A91A-6626CAC3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483F-9A45-2942-BA17-FE69C084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E681-3C2B-9643-9532-136B2170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E8BA-D1C9-224E-8E49-03CE195A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9D4D7-7659-9B45-A0C5-8B53F7E9E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D409-A644-A844-8588-AABA1AAB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2E79-2F5D-D44C-9B95-C398D3B6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DAD7-2CA9-FB48-8F07-C54FAD0C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18FB2-9EF3-F148-8381-194D0E85D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5FFA7-84B4-3249-B7A4-724375DF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8274-3F34-004B-8346-FF723F16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FB67-472F-5547-89EC-8122C0F5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4BAA-E86A-E94D-B31E-79F3DC0C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5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6186-02EF-B64C-97FF-885E6AA2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EB69-1681-384E-8FA8-4574EBC6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05C4-4839-AE45-BB09-24DFF2CE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44E9-57C5-6740-A4CE-9DC4C63D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9F7E9-62E3-8746-BDCB-3DA545E7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8981-D8BE-F546-AB31-204FE877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2F2B-5D33-A241-80B2-D51430A0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8B00-CCA6-BF44-A7BD-51C4F9D1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7F5D-BFD9-1E4B-B7CD-2EDCC348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B530-FA8C-8841-9585-84E52C20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E25D-521A-0F4E-A7B6-26BE433D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7C18-93C2-B24E-9FC4-DE71C5993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9428E-341C-C04B-B8B3-E23C99DBC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9F487-E421-DF4A-BE73-2F60C21D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20D0-D683-6143-9E5D-721FA076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B9389-91CF-1A4F-9C13-D901EBB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2C84-8DC5-1B44-B616-4A9071A6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5F4C-21BE-4949-8507-BE740F18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37E22-2A8D-2446-844E-E6FD1B99F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6FCF6-2E74-804F-84A7-4BAC7F54D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51CD6-B1CD-B14E-AF4B-4EBB7E03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79EA4-42DF-6C4F-991E-49C15AA2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9F13E-D239-FD4E-925A-0DF0CBC0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77C8F-B842-A649-AC8D-4DD8AF56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7E9A-D637-2646-BB35-A64624B3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2BF2-AB37-A942-87A9-DA8D2F1D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810B5-E7C7-C44C-B576-8BB03D5A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13E8-480F-E64C-98D9-3C8C19F3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E3D19-124D-DD4F-8095-ABB29814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2336A-2F97-5642-BC30-4E5622F2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D4BD9-A428-5849-B79F-76D2FD1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C8AA-ED1D-D346-9CFE-28841A45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4B70-88E2-214C-A8B4-D05707D9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DA9DA-C82F-A342-B285-6263D7F6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70CC1-7774-814F-8B63-4827549B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A2A5-214D-0042-B352-E665650F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AC656-977E-744F-A56E-380F5DB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E60D-786A-8041-A237-F279FED1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B04ED-A3E4-9647-87BC-CF669B282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260A2-3748-B64A-8869-757A6119A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92297-5921-3F4D-9F03-CEDCB2B0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3B8E0-5166-5142-8C84-4B84AF16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D9F3-2928-1D4A-A99E-1DC1A5B9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44D7C-5D51-5B49-BC9B-275122A8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FA1B-FF45-DA43-845D-8B391BD5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A770-D92E-204A-9900-2DB2EB1B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C62F-2845-484B-8481-88175EF9734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8008-6063-234F-A49D-E48B73EA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991C9-E0DF-8944-A2C7-8F5DC093A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8EFF7-C135-C34C-9F6D-197375E3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03B6-8637-5841-954A-7442A0A86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HMS / EMMAA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1F25B-0221-CB43-8B7E-EA876F5B4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ASKE Phase II kickoff</a:t>
            </a:r>
          </a:p>
          <a:p>
            <a:r>
              <a:rPr lang="en-US" dirty="0"/>
              <a:t>Response to queries by Ben Gyori</a:t>
            </a:r>
          </a:p>
        </p:txBody>
      </p:sp>
    </p:spTree>
    <p:extLst>
      <p:ext uri="{BB962C8B-B14F-4D97-AF65-F5344CB8AC3E}">
        <p14:creationId xmlns:p14="http://schemas.microsoft.com/office/powerpoint/2010/main" val="28109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A3169-1ACF-6149-8C1C-D24903387B5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 amt="22000"/>
          </a:blip>
          <a:stretch>
            <a:fillRect/>
          </a:stretch>
        </p:blipFill>
        <p:spPr>
          <a:xfrm>
            <a:off x="653168" y="439807"/>
            <a:ext cx="10903999" cy="61335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B3056-6D27-2A43-904B-B87E50EA7529}"/>
              </a:ext>
            </a:extLst>
          </p:cNvPr>
          <p:cNvSpPr txBox="1"/>
          <p:nvPr/>
        </p:nvSpPr>
        <p:spPr>
          <a:xfrm>
            <a:off x="5845216" y="116641"/>
            <a:ext cx="41029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1. Scientist / clinician registers high-level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research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DC7B7-2192-9B4E-B6AF-86A388C71942}"/>
              </a:ext>
            </a:extLst>
          </p:cNvPr>
          <p:cNvSpPr txBox="1"/>
          <p:nvPr/>
        </p:nvSpPr>
        <p:spPr>
          <a:xfrm>
            <a:off x="602039" y="1096717"/>
            <a:ext cx="2586787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2. EMMAA Statements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are aggregated from knowledge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sources as soon as they appear in a knowledge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representation that is not specific to any modeling framework.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4C26-4E94-214A-AC63-8721B5C8E818}"/>
              </a:ext>
            </a:extLst>
          </p:cNvPr>
          <p:cNvSpPr/>
          <p:nvPr/>
        </p:nvSpPr>
        <p:spPr>
          <a:xfrm>
            <a:off x="4398380" y="762972"/>
            <a:ext cx="4490977" cy="106675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6D69E-82A7-9546-8661-F69EC8C574E8}"/>
              </a:ext>
            </a:extLst>
          </p:cNvPr>
          <p:cNvSpPr/>
          <p:nvPr/>
        </p:nvSpPr>
        <p:spPr>
          <a:xfrm>
            <a:off x="3657601" y="1928710"/>
            <a:ext cx="3553427" cy="76819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003011D0-BFF8-C940-AD09-4D26677F7430}"/>
              </a:ext>
            </a:extLst>
          </p:cNvPr>
          <p:cNvSpPr/>
          <p:nvPr/>
        </p:nvSpPr>
        <p:spPr>
          <a:xfrm>
            <a:off x="3159889" y="2071867"/>
            <a:ext cx="497712" cy="532436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A4F64-3DAA-DD45-949A-AE6C56FEAE81}"/>
              </a:ext>
            </a:extLst>
          </p:cNvPr>
          <p:cNvSpPr/>
          <p:nvPr/>
        </p:nvSpPr>
        <p:spPr>
          <a:xfrm>
            <a:off x="3576578" y="3008493"/>
            <a:ext cx="5463250" cy="230336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684FA-2D5D-2F43-A3B1-F837C8E1ECAA}"/>
              </a:ext>
            </a:extLst>
          </p:cNvPr>
          <p:cNvSpPr txBox="1"/>
          <p:nvPr/>
        </p:nvSpPr>
        <p:spPr>
          <a:xfrm>
            <a:off x="902916" y="4061950"/>
            <a:ext cx="258678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3. Intermediate knowledge is assembled into one of several modeling frameworks (e.g., ODEs) and compiled into executable code.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05C2040-02E7-8E45-AC27-5A33D07F45CF}"/>
              </a:ext>
            </a:extLst>
          </p:cNvPr>
          <p:cNvSpPr/>
          <p:nvPr/>
        </p:nvSpPr>
        <p:spPr>
          <a:xfrm>
            <a:off x="4595150" y="1829725"/>
            <a:ext cx="260909" cy="270755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1149104-8D47-524E-BB35-AF81F05356D8}"/>
              </a:ext>
            </a:extLst>
          </p:cNvPr>
          <p:cNvSpPr/>
          <p:nvPr/>
        </p:nvSpPr>
        <p:spPr>
          <a:xfrm rot="10800000">
            <a:off x="7815250" y="1734541"/>
            <a:ext cx="231493" cy="296478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EC19D-83C5-0844-AF7C-0DE5E160F86F}"/>
              </a:ext>
            </a:extLst>
          </p:cNvPr>
          <p:cNvSpPr txBox="1"/>
          <p:nvPr/>
        </p:nvSpPr>
        <p:spPr>
          <a:xfrm>
            <a:off x="4835584" y="2467810"/>
            <a:ext cx="22385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Knowledge assembly, mapping high-level query to low-level representation.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7FB02-DF38-704A-8FFD-8D8853929D9D}"/>
              </a:ext>
            </a:extLst>
          </p:cNvPr>
          <p:cNvSpPr txBox="1"/>
          <p:nvPr/>
        </p:nvSpPr>
        <p:spPr>
          <a:xfrm>
            <a:off x="7988999" y="2071867"/>
            <a:ext cx="2238551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Interpret low-level results and map back to high-level concepts through the provenance stack to create human-interpretable reports to users. </a:t>
            </a:r>
          </a:p>
        </p:txBody>
      </p:sp>
    </p:spTree>
    <p:extLst>
      <p:ext uri="{BB962C8B-B14F-4D97-AF65-F5344CB8AC3E}">
        <p14:creationId xmlns:p14="http://schemas.microsoft.com/office/powerpoint/2010/main" val="68856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09CC-7CF9-BD4F-8D88-0B200489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97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case: Push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8221-E526-F640-958D-CACD78EB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848"/>
            <a:ext cx="10515600" cy="557899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2015, Paul Cohen defined “push scholarship” as: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“[…] 'push scholarship' where, instead of pulling results into our heads, we push results into machine-maintained big mechanisms, where they can be examined by anyone. This could change science profoundly.”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ASKE systems have the potential to go beyond this ambitious goal by</a:t>
            </a:r>
          </a:p>
          <a:p>
            <a:pPr lvl="1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actively searching for new discoveries and data,</a:t>
            </a:r>
          </a:p>
          <a:p>
            <a:pPr lvl="1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autonomously updating a set of models by integrating new discoveries</a:t>
            </a:r>
          </a:p>
          <a:p>
            <a:pPr lvl="1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designing model analysis experiments to understand the effect of this new knowledge</a:t>
            </a:r>
          </a:p>
          <a:p>
            <a:pPr lvl="1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reporting the effect of new discoveries on scientific questions relevant to the user</a:t>
            </a:r>
          </a:p>
          <a:p>
            <a:pPr marL="457200" lvl="1" indent="0" fontAlgn="base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other words, novel, relevant implications of discoveries, as soon as they appear, are “pushed” to scientists.</a:t>
            </a:r>
          </a:p>
        </p:txBody>
      </p:sp>
    </p:spTree>
    <p:extLst>
      <p:ext uri="{BB962C8B-B14F-4D97-AF65-F5344CB8AC3E}">
        <p14:creationId xmlns:p14="http://schemas.microsoft.com/office/powerpoint/2010/main" val="362439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09CC-7CF9-BD4F-8D88-0B200489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97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case: Monitoring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8221-E526-F640-958D-CACD78EB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848"/>
            <a:ext cx="10515600" cy="5578998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3,600 new publications appear each day on PubMed, in biomedicine alone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automated model extension and analysis, ASKE systems can evaluate newly reported mechanisms against experimental observations (data) and vice versa.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Reported mechanisms that aren’t supported by prior observations, as well as observations that don’t make sense with respect to existing models can be detected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technology can help address some aspects of the reproducibility crisis in a principled way</a:t>
            </a:r>
          </a:p>
        </p:txBody>
      </p:sp>
    </p:spTree>
    <p:extLst>
      <p:ext uri="{BB962C8B-B14F-4D97-AF65-F5344CB8AC3E}">
        <p14:creationId xmlns:p14="http://schemas.microsoft.com/office/powerpoint/2010/main" val="180757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09CC-7CF9-BD4F-8D88-0B200489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97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case: Automated scientific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8221-E526-F640-958D-CACD78EB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848"/>
            <a:ext cx="10515600" cy="5578998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large body of unexplained observations (i.e., open scientific questions for which no underlying mechanistic explanation is known) appearing in the biomedical literature and in data stores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ASKE system that immediately aggregates and models “fragments” of new knowledge and evaluates its implications with respect to unexplained observations, is likely to be the first to notice that a previously unexplained observation can now be explained.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Novel candidate explanations to observations constructed automatically using ASKE systems can be experimentally confirmed and published</a:t>
            </a:r>
          </a:p>
        </p:txBody>
      </p:sp>
    </p:spTree>
    <p:extLst>
      <p:ext uri="{BB962C8B-B14F-4D97-AF65-F5344CB8AC3E}">
        <p14:creationId xmlns:p14="http://schemas.microsoft.com/office/powerpoint/2010/main" val="242073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392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HMS / EMMAA project</vt:lpstr>
      <vt:lpstr>PowerPoint Presentation</vt:lpstr>
      <vt:lpstr>Use case: Push Science</vt:lpstr>
      <vt:lpstr>Use case: Monitoring reproducibility</vt:lpstr>
      <vt:lpstr>Use case: Automated scientific discovery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HMS / EMMAA project</dc:title>
  <dc:creator>Benjamin M. Gyori</dc:creator>
  <cp:lastModifiedBy>Benjamin M. Gyori</cp:lastModifiedBy>
  <cp:revision>13</cp:revision>
  <dcterms:created xsi:type="dcterms:W3CDTF">2019-05-25T01:52:08Z</dcterms:created>
  <dcterms:modified xsi:type="dcterms:W3CDTF">2019-05-25T03:29:57Z</dcterms:modified>
</cp:coreProperties>
</file>