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8" r:id="rId4"/>
    <p:sldId id="257" r:id="rId5"/>
    <p:sldId id="266" r:id="rId6"/>
    <p:sldId id="267" r:id="rId7"/>
    <p:sldId id="259" r:id="rId8"/>
    <p:sldId id="261" r:id="rId9"/>
    <p:sldId id="262" r:id="rId10"/>
    <p:sldId id="263" r:id="rId11"/>
    <p:sldId id="264" r:id="rId12"/>
    <p:sldId id="265" r:id="rId13"/>
    <p:sldId id="278" r:id="rId14"/>
    <p:sldId id="268" r:id="rId15"/>
    <p:sldId id="276" r:id="rId16"/>
    <p:sldId id="272" r:id="rId17"/>
    <p:sldId id="274" r:id="rId18"/>
    <p:sldId id="273" r:id="rId19"/>
    <p:sldId id="275"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82"/>
    <p:restoredTop sz="94618"/>
  </p:normalViewPr>
  <p:slideViewPr>
    <p:cSldViewPr snapToGrid="0" snapToObjects="1">
      <p:cViewPr varScale="1">
        <p:scale>
          <a:sx n="115" d="100"/>
          <a:sy n="115" d="100"/>
        </p:scale>
        <p:origin x="5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CD67-8437-614E-9D07-3AB9595D38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845C02-203F-224D-9B07-1BC74A3EC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D2E480-7840-824D-9674-51614C2DFCBE}"/>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5" name="Footer Placeholder 4">
            <a:extLst>
              <a:ext uri="{FF2B5EF4-FFF2-40B4-BE49-F238E27FC236}">
                <a16:creationId xmlns:a16="http://schemas.microsoft.com/office/drawing/2014/main" id="{D7E65479-5D33-C644-BD9E-BBF75B1B3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D5793-C3A2-8E42-8AE0-450548EE7A54}"/>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13659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6F27-29E0-914C-B0D2-880683E3A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75C43D-9F7D-CA4D-9D3A-03E93E353A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2E4CD-5CC9-5D49-A588-ABA64A50BC17}"/>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5" name="Footer Placeholder 4">
            <a:extLst>
              <a:ext uri="{FF2B5EF4-FFF2-40B4-BE49-F238E27FC236}">
                <a16:creationId xmlns:a16="http://schemas.microsoft.com/office/drawing/2014/main" id="{AD561CCD-C732-7F4B-9105-93EB45698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5B09C-A818-DD4A-9BD9-3C171AA9D1A0}"/>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292619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E2D1D-A8BD-B04A-9DE8-832291B3AA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882857-2701-B24E-8BE2-9841DAC688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5ECC1-8804-AD4E-8909-B049C71262C3}"/>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5" name="Footer Placeholder 4">
            <a:extLst>
              <a:ext uri="{FF2B5EF4-FFF2-40B4-BE49-F238E27FC236}">
                <a16:creationId xmlns:a16="http://schemas.microsoft.com/office/drawing/2014/main" id="{65F5B5BB-5423-FD46-BDC2-5E98F228D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9F386-6DB5-274F-9544-DA0BD715FF85}"/>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186287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BE8B-52A5-2D4D-B73E-D5629A3E6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A3CEC1-BAF5-904A-9A7E-0F82D24E1D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81560-C64C-7742-8E25-C190C6E4E8D6}"/>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5" name="Footer Placeholder 4">
            <a:extLst>
              <a:ext uri="{FF2B5EF4-FFF2-40B4-BE49-F238E27FC236}">
                <a16:creationId xmlns:a16="http://schemas.microsoft.com/office/drawing/2014/main" id="{862A8D30-8B3D-5949-8B5F-515D8B4C6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84985-753E-E64B-8B2F-2D4375B19484}"/>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405786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0DC1-F651-9B4B-9847-78BD8C3AB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585004-1362-0F47-AB90-E9EEF6072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3677C0-BE2D-1243-BA52-F8584939BB41}"/>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5" name="Footer Placeholder 4">
            <a:extLst>
              <a:ext uri="{FF2B5EF4-FFF2-40B4-BE49-F238E27FC236}">
                <a16:creationId xmlns:a16="http://schemas.microsoft.com/office/drawing/2014/main" id="{0718A437-B0DB-8C42-9B27-FBE7AF5D8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53D22-416C-8445-A276-DCF62DE3A512}"/>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88618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5A7E-7A2A-5548-82C6-48DCE22B7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7CEEC-2075-FD40-B684-0921BF93AC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4D4B9-EB24-D444-86A5-4EAE795D61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A6003E-1A15-9E43-B813-ED13840B8B8B}"/>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6" name="Footer Placeholder 5">
            <a:extLst>
              <a:ext uri="{FF2B5EF4-FFF2-40B4-BE49-F238E27FC236}">
                <a16:creationId xmlns:a16="http://schemas.microsoft.com/office/drawing/2014/main" id="{52FC5011-1593-084E-B84D-32C534AA4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50E69-06E5-2E4C-A528-E0AE26B8CF81}"/>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341543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E205-F073-CD4E-AB59-D483651607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2F2D84-078B-C440-9554-E57FEBA7E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ED1112-A514-8D48-9CB8-BA84162A39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A2EC96-0309-AB43-A432-5B4EE5DF8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E470A5-5C1A-4041-BB30-842081CE13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2172C9-2DB2-BD43-93E9-971E67ABDDAD}"/>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8" name="Footer Placeholder 7">
            <a:extLst>
              <a:ext uri="{FF2B5EF4-FFF2-40B4-BE49-F238E27FC236}">
                <a16:creationId xmlns:a16="http://schemas.microsoft.com/office/drawing/2014/main" id="{3E9DCE6A-238E-5642-9A71-657CB4BF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395C4-2493-2345-B232-7BF6CC8436DE}"/>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279336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0A7C-0F90-0C47-B30A-420922118B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38D8E9-C14C-4547-9086-E08225C6D4C6}"/>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4" name="Footer Placeholder 3">
            <a:extLst>
              <a:ext uri="{FF2B5EF4-FFF2-40B4-BE49-F238E27FC236}">
                <a16:creationId xmlns:a16="http://schemas.microsoft.com/office/drawing/2014/main" id="{D9B86C18-C873-2F45-82DA-0D1981F83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4E41F5-8BAC-0B49-8963-4C1AA4E75B95}"/>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251705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0081CF-B01D-7448-84CE-C3CCC808BB2F}"/>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3" name="Footer Placeholder 2">
            <a:extLst>
              <a:ext uri="{FF2B5EF4-FFF2-40B4-BE49-F238E27FC236}">
                <a16:creationId xmlns:a16="http://schemas.microsoft.com/office/drawing/2014/main" id="{9348A5F0-AE8F-FD4B-9C4A-105FF11F5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1B766-7673-154E-83CA-30556EA7B8BC}"/>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124684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2674-B7BD-C54C-8DDC-496BCAF1A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C5CE30-5835-924F-BE9F-46E3C1C65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08106-80D2-B444-BCD3-D353B6C06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BA4351-F95D-4542-ADBB-5A298F554720}"/>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6" name="Footer Placeholder 5">
            <a:extLst>
              <a:ext uri="{FF2B5EF4-FFF2-40B4-BE49-F238E27FC236}">
                <a16:creationId xmlns:a16="http://schemas.microsoft.com/office/drawing/2014/main" id="{3BF6C231-5017-4740-9ECA-CB5AC5015C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14534-7E99-8D49-8460-141A7476F387}"/>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75620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8D9C-AEAF-5C46-9771-CA73E9C24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08969F-8B08-2A4A-A037-2700254498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C3A2A1-ABAA-9B41-A620-9F074B05D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2C8DA0-0CA8-2449-B9EC-60C53B3DEEB1}"/>
              </a:ext>
            </a:extLst>
          </p:cNvPr>
          <p:cNvSpPr>
            <a:spLocks noGrp="1"/>
          </p:cNvSpPr>
          <p:nvPr>
            <p:ph type="dt" sz="half" idx="10"/>
          </p:nvPr>
        </p:nvSpPr>
        <p:spPr/>
        <p:txBody>
          <a:bodyPr/>
          <a:lstStyle/>
          <a:p>
            <a:fld id="{B94A4EAE-9017-CD42-B118-47F89CDB5CE8}" type="datetimeFigureOut">
              <a:rPr lang="en-US" smtClean="0"/>
              <a:t>6/4/19</a:t>
            </a:fld>
            <a:endParaRPr lang="en-US"/>
          </a:p>
        </p:txBody>
      </p:sp>
      <p:sp>
        <p:nvSpPr>
          <p:cNvPr id="6" name="Footer Placeholder 5">
            <a:extLst>
              <a:ext uri="{FF2B5EF4-FFF2-40B4-BE49-F238E27FC236}">
                <a16:creationId xmlns:a16="http://schemas.microsoft.com/office/drawing/2014/main" id="{61C80DF8-43CC-1F4E-9149-B0EE8B32D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621C0-29D6-A740-8A69-2CD60A0767DB}"/>
              </a:ext>
            </a:extLst>
          </p:cNvPr>
          <p:cNvSpPr>
            <a:spLocks noGrp="1"/>
          </p:cNvSpPr>
          <p:nvPr>
            <p:ph type="sldNum" sz="quarter" idx="12"/>
          </p:nvPr>
        </p:nvSpPr>
        <p:spPr/>
        <p:txBody>
          <a:bodyPr/>
          <a:lstStyle/>
          <a:p>
            <a:fld id="{09040750-6BE5-3E44-A718-A717959AFFA8}" type="slidenum">
              <a:rPr lang="en-US" smtClean="0"/>
              <a:t>‹#›</a:t>
            </a:fld>
            <a:endParaRPr lang="en-US"/>
          </a:p>
        </p:txBody>
      </p:sp>
    </p:spTree>
    <p:extLst>
      <p:ext uri="{BB962C8B-B14F-4D97-AF65-F5344CB8AC3E}">
        <p14:creationId xmlns:p14="http://schemas.microsoft.com/office/powerpoint/2010/main" val="321752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29B44A-4189-1446-B7E6-3E46B4CBC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E15070-BFEF-6244-B0CC-DE9034F97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C4E42-E5BF-A24A-B541-7BF1B5A69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4A4EAE-9017-CD42-B118-47F89CDB5CE8}" type="datetimeFigureOut">
              <a:rPr lang="en-US" smtClean="0"/>
              <a:t>6/4/19</a:t>
            </a:fld>
            <a:endParaRPr lang="en-US"/>
          </a:p>
        </p:txBody>
      </p:sp>
      <p:sp>
        <p:nvSpPr>
          <p:cNvPr id="5" name="Footer Placeholder 4">
            <a:extLst>
              <a:ext uri="{FF2B5EF4-FFF2-40B4-BE49-F238E27FC236}">
                <a16:creationId xmlns:a16="http://schemas.microsoft.com/office/drawing/2014/main" id="{BA467AEA-4B2E-C14A-864D-3A32CAA68F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5DE8C9-39F1-D145-B5AF-CC6D6DE16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40750-6BE5-3E44-A718-A717959AFFA8}" type="slidenum">
              <a:rPr lang="en-US" smtClean="0"/>
              <a:t>‹#›</a:t>
            </a:fld>
            <a:endParaRPr lang="en-US"/>
          </a:p>
        </p:txBody>
      </p:sp>
    </p:spTree>
    <p:extLst>
      <p:ext uri="{BB962C8B-B14F-4D97-AF65-F5344CB8AC3E}">
        <p14:creationId xmlns:p14="http://schemas.microsoft.com/office/powerpoint/2010/main" val="2921847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43F8-867E-0F45-9871-110BE35734CD}"/>
              </a:ext>
            </a:extLst>
          </p:cNvPr>
          <p:cNvSpPr>
            <a:spLocks noGrp="1"/>
          </p:cNvSpPr>
          <p:nvPr>
            <p:ph type="ctrTitle"/>
          </p:nvPr>
        </p:nvSpPr>
        <p:spPr>
          <a:xfrm>
            <a:off x="468923" y="973015"/>
            <a:ext cx="11301046" cy="4729163"/>
          </a:xfrm>
        </p:spPr>
        <p:txBody>
          <a:bodyPr>
            <a:normAutofit fontScale="90000"/>
          </a:bodyPr>
          <a:lstStyle/>
          <a:p>
            <a:r>
              <a:rPr lang="en-US" dirty="0"/>
              <a:t>Curating Structured Knowledge with Semi-structured Sources </a:t>
            </a:r>
            <a:br>
              <a:rPr lang="en-US" dirty="0"/>
            </a:br>
            <a:br>
              <a:rPr lang="en-US" dirty="0"/>
            </a:br>
            <a:r>
              <a:rPr lang="en-US" sz="4400" dirty="0"/>
              <a:t>and </a:t>
            </a:r>
            <a:br>
              <a:rPr lang="en-US" sz="4400" dirty="0"/>
            </a:br>
            <a:br>
              <a:rPr lang="en-US" dirty="0"/>
            </a:br>
            <a:r>
              <a:rPr lang="en-US" dirty="0"/>
              <a:t>Knowledge Extraction</a:t>
            </a:r>
          </a:p>
        </p:txBody>
      </p:sp>
    </p:spTree>
    <p:extLst>
      <p:ext uri="{BB962C8B-B14F-4D97-AF65-F5344CB8AC3E}">
        <p14:creationId xmlns:p14="http://schemas.microsoft.com/office/powerpoint/2010/main" val="323275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BD07-9E4E-F345-A461-224378948DD1}"/>
              </a:ext>
            </a:extLst>
          </p:cNvPr>
          <p:cNvSpPr>
            <a:spLocks noGrp="1"/>
          </p:cNvSpPr>
          <p:nvPr>
            <p:ph type="title"/>
          </p:nvPr>
        </p:nvSpPr>
        <p:spPr/>
        <p:txBody>
          <a:bodyPr/>
          <a:lstStyle/>
          <a:p>
            <a:r>
              <a:rPr lang="en-US" dirty="0">
                <a:sym typeface="Wingdings" pitchFamily="2" charset="2"/>
              </a:rPr>
              <a:t>What is being collected/combined/curated?</a:t>
            </a:r>
            <a:endParaRPr lang="en-US" dirty="0"/>
          </a:p>
        </p:txBody>
      </p:sp>
      <p:sp>
        <p:nvSpPr>
          <p:cNvPr id="3" name="Content Placeholder 2">
            <a:extLst>
              <a:ext uri="{FF2B5EF4-FFF2-40B4-BE49-F238E27FC236}">
                <a16:creationId xmlns:a16="http://schemas.microsoft.com/office/drawing/2014/main" id="{FED77E3F-2203-ED41-BD52-FBB01152C0C3}"/>
              </a:ext>
            </a:extLst>
          </p:cNvPr>
          <p:cNvSpPr>
            <a:spLocks noGrp="1"/>
          </p:cNvSpPr>
          <p:nvPr>
            <p:ph idx="1"/>
          </p:nvPr>
        </p:nvSpPr>
        <p:spPr/>
        <p:txBody>
          <a:bodyPr>
            <a:normAutofit lnSpcReduction="10000"/>
          </a:bodyPr>
          <a:lstStyle/>
          <a:p>
            <a:r>
              <a:rPr lang="en-US" dirty="0">
                <a:sym typeface="Wingdings" pitchFamily="2" charset="2"/>
              </a:rPr>
              <a:t>(UAZ) Crop modeling:</a:t>
            </a:r>
          </a:p>
          <a:p>
            <a:pPr lvl="1"/>
            <a:r>
              <a:rPr lang="en-US" dirty="0">
                <a:sym typeface="Wingdings" pitchFamily="2" charset="2"/>
              </a:rPr>
              <a:t>Read, but with narrow focus</a:t>
            </a:r>
          </a:p>
          <a:p>
            <a:pPr lvl="2"/>
            <a:r>
              <a:rPr lang="en-US" dirty="0">
                <a:sym typeface="Wingdings" pitchFamily="2" charset="2"/>
              </a:rPr>
              <a:t>Software and documents about the code, to get grounded representations that can be used at higher level for model assembly, comparison, maintenance</a:t>
            </a:r>
          </a:p>
          <a:p>
            <a:r>
              <a:rPr lang="en-US" dirty="0">
                <a:sym typeface="Wingdings" pitchFamily="2" charset="2"/>
              </a:rPr>
              <a:t>(GE) </a:t>
            </a:r>
            <a:r>
              <a:rPr lang="en-US" dirty="0" err="1">
                <a:sym typeface="Wingdings" pitchFamily="2" charset="2"/>
              </a:rPr>
              <a:t>Hypersonics</a:t>
            </a:r>
            <a:r>
              <a:rPr lang="en-US" dirty="0">
                <a:sym typeface="Wingdings" pitchFamily="2" charset="2"/>
              </a:rPr>
              <a:t>:</a:t>
            </a:r>
          </a:p>
          <a:p>
            <a:pPr lvl="1"/>
            <a:r>
              <a:rPr lang="en-US" dirty="0">
                <a:sym typeface="Wingdings" pitchFamily="2" charset="2"/>
              </a:rPr>
              <a:t>NASA website as corpus, definitions, some code associated with text</a:t>
            </a:r>
          </a:p>
          <a:p>
            <a:pPr lvl="1"/>
            <a:r>
              <a:rPr lang="en-US" dirty="0">
                <a:sym typeface="Wingdings" pitchFamily="2" charset="2"/>
              </a:rPr>
              <a:t>Equations from text (</a:t>
            </a:r>
            <a:r>
              <a:rPr lang="en-US" dirty="0" err="1">
                <a:sym typeface="Wingdings" pitchFamily="2" charset="2"/>
              </a:rPr>
              <a:t>bc</a:t>
            </a:r>
            <a:r>
              <a:rPr lang="en-US" dirty="0">
                <a:sym typeface="Wingdings" pitchFamily="2" charset="2"/>
              </a:rPr>
              <a:t> not as images, but text)</a:t>
            </a:r>
          </a:p>
          <a:p>
            <a:pPr lvl="1"/>
            <a:r>
              <a:rPr lang="en-US" dirty="0">
                <a:sym typeface="Wingdings" pitchFamily="2" charset="2"/>
              </a:rPr>
              <a:t>Extractions from text and code can inform each other (i.e., done in context)</a:t>
            </a:r>
          </a:p>
          <a:p>
            <a:pPr lvl="1"/>
            <a:r>
              <a:rPr lang="en-US" dirty="0">
                <a:sym typeface="Wingdings" pitchFamily="2" charset="2"/>
              </a:rPr>
              <a:t>Automated extraction manager in a curation loop (i.e., </a:t>
            </a:r>
            <a:r>
              <a:rPr lang="en-US" i="1" dirty="0">
                <a:sym typeface="Wingdings" pitchFamily="2" charset="2"/>
              </a:rPr>
              <a:t>Give me more info about X, …</a:t>
            </a:r>
            <a:r>
              <a:rPr lang="en-US" dirty="0">
                <a:sym typeface="Wingdings" pitchFamily="2" charset="2"/>
              </a:rPr>
              <a:t>)</a:t>
            </a:r>
          </a:p>
          <a:p>
            <a:pPr lvl="1"/>
            <a:r>
              <a:rPr lang="en-US" dirty="0">
                <a:sym typeface="Wingdings" pitchFamily="2" charset="2"/>
              </a:rPr>
              <a:t>How much should be automated?</a:t>
            </a:r>
          </a:p>
          <a:p>
            <a:pPr lvl="2"/>
            <a:r>
              <a:rPr lang="en-US" dirty="0">
                <a:sym typeface="Wingdings" pitchFamily="2" charset="2"/>
              </a:rPr>
              <a:t>Some domains, need more human when accuracy is more critical</a:t>
            </a:r>
          </a:p>
        </p:txBody>
      </p:sp>
    </p:spTree>
    <p:extLst>
      <p:ext uri="{BB962C8B-B14F-4D97-AF65-F5344CB8AC3E}">
        <p14:creationId xmlns:p14="http://schemas.microsoft.com/office/powerpoint/2010/main" val="216072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976D-00ED-4541-B05E-C33618F91531}"/>
              </a:ext>
            </a:extLst>
          </p:cNvPr>
          <p:cNvSpPr>
            <a:spLocks noGrp="1"/>
          </p:cNvSpPr>
          <p:nvPr>
            <p:ph type="title"/>
          </p:nvPr>
        </p:nvSpPr>
        <p:spPr/>
        <p:txBody>
          <a:bodyPr/>
          <a:lstStyle/>
          <a:p>
            <a:r>
              <a:rPr lang="en-US" dirty="0"/>
              <a:t>Curation</a:t>
            </a:r>
          </a:p>
        </p:txBody>
      </p:sp>
      <p:sp>
        <p:nvSpPr>
          <p:cNvPr id="3" name="Content Placeholder 2">
            <a:extLst>
              <a:ext uri="{FF2B5EF4-FFF2-40B4-BE49-F238E27FC236}">
                <a16:creationId xmlns:a16="http://schemas.microsoft.com/office/drawing/2014/main" id="{BA42930E-D38B-654A-8CA7-07FA8CB0A368}"/>
              </a:ext>
            </a:extLst>
          </p:cNvPr>
          <p:cNvSpPr>
            <a:spLocks noGrp="1"/>
          </p:cNvSpPr>
          <p:nvPr>
            <p:ph idx="1"/>
          </p:nvPr>
        </p:nvSpPr>
        <p:spPr>
          <a:xfrm>
            <a:off x="838200" y="1825624"/>
            <a:ext cx="10515600" cy="4833083"/>
          </a:xfrm>
        </p:spPr>
        <p:txBody>
          <a:bodyPr>
            <a:normAutofit fontScale="85000" lnSpcReduction="20000"/>
          </a:bodyPr>
          <a:lstStyle/>
          <a:p>
            <a:r>
              <a:rPr lang="en-US" dirty="0"/>
              <a:t>Models of curation in order to do curation – is it static, does it change?</a:t>
            </a:r>
          </a:p>
          <a:p>
            <a:r>
              <a:rPr lang="en-US" dirty="0"/>
              <a:t>Human-in-the-loop:</a:t>
            </a:r>
          </a:p>
          <a:p>
            <a:pPr lvl="1"/>
            <a:r>
              <a:rPr lang="en-US" dirty="0"/>
              <a:t>System identify conflicts, </a:t>
            </a:r>
            <a:r>
              <a:rPr lang="en-US" dirty="0" err="1"/>
              <a:t>etc</a:t>
            </a:r>
            <a:r>
              <a:rPr lang="en-US" dirty="0"/>
              <a:t>, and human can resolve, etc.</a:t>
            </a:r>
          </a:p>
          <a:p>
            <a:pPr lvl="1"/>
            <a:r>
              <a:rPr lang="en-US" dirty="0"/>
              <a:t>Ask a question, system find model, get result</a:t>
            </a:r>
          </a:p>
          <a:p>
            <a:pPr lvl="2"/>
            <a:r>
              <a:rPr lang="en-US" dirty="0"/>
              <a:t>Need to know info about the inputs and outputs, relations between elements in a data source</a:t>
            </a:r>
          </a:p>
          <a:p>
            <a:pPr lvl="2"/>
            <a:r>
              <a:rPr lang="en-US" dirty="0"/>
              <a:t>We need rich context to answer this</a:t>
            </a:r>
          </a:p>
          <a:p>
            <a:r>
              <a:rPr lang="en-US" dirty="0"/>
              <a:t>Provenance/Interpretability:</a:t>
            </a:r>
          </a:p>
          <a:p>
            <a:pPr lvl="1"/>
            <a:r>
              <a:rPr lang="en-US" dirty="0"/>
              <a:t>To what extent can you present to user the behind-the-scenes way that information was gathered/curated?</a:t>
            </a:r>
          </a:p>
          <a:p>
            <a:pPr lvl="1"/>
            <a:r>
              <a:rPr lang="en-US" dirty="0"/>
              <a:t>Machine like helpful human – Grice!</a:t>
            </a:r>
          </a:p>
          <a:p>
            <a:r>
              <a:rPr lang="en-US" dirty="0"/>
              <a:t>Curation analogies:</a:t>
            </a:r>
          </a:p>
          <a:p>
            <a:pPr lvl="1"/>
            <a:r>
              <a:rPr lang="en-US" dirty="0"/>
              <a:t>Museums (exhibit vs basement):</a:t>
            </a:r>
          </a:p>
          <a:p>
            <a:pPr lvl="2"/>
            <a:r>
              <a:rPr lang="en-US" dirty="0"/>
              <a:t>Curator determines what belongs in exhibit, conditioned on desires (and/or schemas) of users </a:t>
            </a:r>
          </a:p>
          <a:p>
            <a:pPr lvl="1"/>
            <a:r>
              <a:rPr lang="en-US" dirty="0">
                <a:latin typeface="American Typewriter" panose="02090604020004020304" pitchFamily="18" charset="77"/>
              </a:rPr>
              <a:t>(Hipster version)</a:t>
            </a:r>
            <a:r>
              <a:rPr lang="en-US" dirty="0"/>
              <a:t>: craft cocktails (ordering off menu vs telling bartender tastes and the bartender makes the drink)</a:t>
            </a:r>
          </a:p>
          <a:p>
            <a:pPr lvl="1"/>
            <a:r>
              <a:rPr lang="en-US" dirty="0"/>
              <a:t>Textbooks </a:t>
            </a:r>
            <a:r>
              <a:rPr lang="en-US" dirty="0">
                <a:sym typeface="Wingdings" pitchFamily="2" charset="2"/>
              </a:rPr>
              <a:t> curated form of knowledge (vs. the Library of Congress)</a:t>
            </a:r>
            <a:endParaRPr lang="en-US" dirty="0"/>
          </a:p>
        </p:txBody>
      </p:sp>
    </p:spTree>
    <p:extLst>
      <p:ext uri="{BB962C8B-B14F-4D97-AF65-F5344CB8AC3E}">
        <p14:creationId xmlns:p14="http://schemas.microsoft.com/office/powerpoint/2010/main" val="30530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6674-16D8-2C4D-8EC7-6AD203CB6613}"/>
              </a:ext>
            </a:extLst>
          </p:cNvPr>
          <p:cNvSpPr>
            <a:spLocks noGrp="1"/>
          </p:cNvSpPr>
          <p:nvPr>
            <p:ph type="title"/>
          </p:nvPr>
        </p:nvSpPr>
        <p:spPr/>
        <p:txBody>
          <a:bodyPr/>
          <a:lstStyle/>
          <a:p>
            <a:r>
              <a:rPr lang="en-US" dirty="0"/>
              <a:t>Curation vs. Maintenance</a:t>
            </a:r>
          </a:p>
        </p:txBody>
      </p:sp>
      <p:sp>
        <p:nvSpPr>
          <p:cNvPr id="3" name="Content Placeholder 2">
            <a:extLst>
              <a:ext uri="{FF2B5EF4-FFF2-40B4-BE49-F238E27FC236}">
                <a16:creationId xmlns:a16="http://schemas.microsoft.com/office/drawing/2014/main" id="{5A852F5E-CCD1-3B48-A91E-CBA40181709E}"/>
              </a:ext>
            </a:extLst>
          </p:cNvPr>
          <p:cNvSpPr>
            <a:spLocks noGrp="1"/>
          </p:cNvSpPr>
          <p:nvPr>
            <p:ph idx="1"/>
          </p:nvPr>
        </p:nvSpPr>
        <p:spPr/>
        <p:txBody>
          <a:bodyPr>
            <a:normAutofit lnSpcReduction="10000"/>
          </a:bodyPr>
          <a:lstStyle/>
          <a:p>
            <a:r>
              <a:rPr lang="en-US" dirty="0"/>
              <a:t>What is needed to have knowledge that can be </a:t>
            </a:r>
            <a:r>
              <a:rPr lang="en-US" i="1" dirty="0"/>
              <a:t>maintained</a:t>
            </a:r>
            <a:r>
              <a:rPr lang="en-US" dirty="0"/>
              <a:t> as new knowledge comes in</a:t>
            </a:r>
          </a:p>
          <a:p>
            <a:r>
              <a:rPr lang="en-US" dirty="0"/>
              <a:t>Fundamental dimensions:</a:t>
            </a:r>
          </a:p>
          <a:p>
            <a:pPr lvl="1"/>
            <a:r>
              <a:rPr lang="en-US" dirty="0"/>
              <a:t>Collect (including contextual info)</a:t>
            </a:r>
          </a:p>
          <a:p>
            <a:pPr lvl="1"/>
            <a:r>
              <a:rPr lang="en-US" dirty="0"/>
              <a:t>Organize (underlying representation needed)</a:t>
            </a:r>
          </a:p>
          <a:p>
            <a:pPr lvl="1"/>
            <a:r>
              <a:rPr lang="en-US" dirty="0"/>
              <a:t>Get Customized “exhibit” (using context from user)</a:t>
            </a:r>
          </a:p>
          <a:p>
            <a:pPr lvl="1"/>
            <a:r>
              <a:rPr lang="en-US" dirty="0"/>
              <a:t>Present</a:t>
            </a:r>
          </a:p>
          <a:p>
            <a:pPr lvl="2"/>
            <a:r>
              <a:rPr lang="en-US" dirty="0"/>
              <a:t>Actually get implementation out of curated knowledge</a:t>
            </a:r>
          </a:p>
          <a:p>
            <a:pPr lvl="2"/>
            <a:r>
              <a:rPr lang="en-US" dirty="0"/>
              <a:t>Give confidence and provenance so user </a:t>
            </a:r>
            <a:r>
              <a:rPr lang="en-US" i="1" dirty="0"/>
              <a:t>trusts</a:t>
            </a:r>
            <a:r>
              <a:rPr lang="en-US" dirty="0"/>
              <a:t> the system</a:t>
            </a:r>
          </a:p>
          <a:p>
            <a:pPr lvl="1"/>
            <a:endParaRPr lang="en-US" dirty="0"/>
          </a:p>
          <a:p>
            <a:pPr lvl="1"/>
            <a:r>
              <a:rPr lang="en-US" dirty="0"/>
              <a:t>(and don’t commit early…)</a:t>
            </a:r>
          </a:p>
        </p:txBody>
      </p:sp>
    </p:spTree>
    <p:extLst>
      <p:ext uri="{BB962C8B-B14F-4D97-AF65-F5344CB8AC3E}">
        <p14:creationId xmlns:p14="http://schemas.microsoft.com/office/powerpoint/2010/main" val="3521217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E56D-C090-9C42-9C93-F71D9BCA1B4E}"/>
              </a:ext>
            </a:extLst>
          </p:cNvPr>
          <p:cNvSpPr>
            <a:spLocks noGrp="1"/>
          </p:cNvSpPr>
          <p:nvPr>
            <p:ph type="ctrTitle"/>
          </p:nvPr>
        </p:nvSpPr>
        <p:spPr/>
        <p:txBody>
          <a:bodyPr/>
          <a:lstStyle/>
          <a:p>
            <a:r>
              <a:rPr lang="en-US" dirty="0"/>
              <a:t>Breakout 2</a:t>
            </a:r>
          </a:p>
        </p:txBody>
      </p:sp>
      <p:sp>
        <p:nvSpPr>
          <p:cNvPr id="3" name="Subtitle 2">
            <a:extLst>
              <a:ext uri="{FF2B5EF4-FFF2-40B4-BE49-F238E27FC236}">
                <a16:creationId xmlns:a16="http://schemas.microsoft.com/office/drawing/2014/main" id="{8D4F6ED4-0552-8244-BD0F-C679776EA6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216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1838-0277-3E4A-A1F6-3E192640DE9F}"/>
              </a:ext>
            </a:extLst>
          </p:cNvPr>
          <p:cNvSpPr>
            <a:spLocks noGrp="1"/>
          </p:cNvSpPr>
          <p:nvPr>
            <p:ph type="title"/>
          </p:nvPr>
        </p:nvSpPr>
        <p:spPr/>
        <p:txBody>
          <a:bodyPr/>
          <a:lstStyle/>
          <a:p>
            <a:r>
              <a:rPr lang="en-US" dirty="0"/>
              <a:t>What are the hard parts in extraction?</a:t>
            </a:r>
          </a:p>
        </p:txBody>
      </p:sp>
      <p:sp>
        <p:nvSpPr>
          <p:cNvPr id="3" name="Content Placeholder 2">
            <a:extLst>
              <a:ext uri="{FF2B5EF4-FFF2-40B4-BE49-F238E27FC236}">
                <a16:creationId xmlns:a16="http://schemas.microsoft.com/office/drawing/2014/main" id="{13BE8CC9-A422-9741-AFC5-B8B5AD4C66FB}"/>
              </a:ext>
            </a:extLst>
          </p:cNvPr>
          <p:cNvSpPr>
            <a:spLocks noGrp="1"/>
          </p:cNvSpPr>
          <p:nvPr>
            <p:ph idx="1"/>
          </p:nvPr>
        </p:nvSpPr>
        <p:spPr>
          <a:xfrm>
            <a:off x="838200" y="1690688"/>
            <a:ext cx="10515600" cy="5032375"/>
          </a:xfrm>
        </p:spPr>
        <p:txBody>
          <a:bodyPr>
            <a:normAutofit/>
          </a:bodyPr>
          <a:lstStyle/>
          <a:p>
            <a:r>
              <a:rPr lang="en-US" dirty="0"/>
              <a:t>Hard: Multi-modal aggregation:</a:t>
            </a:r>
          </a:p>
          <a:p>
            <a:pPr lvl="1"/>
            <a:r>
              <a:rPr lang="en-US" dirty="0"/>
              <a:t>Synergy between the modalities:</a:t>
            </a:r>
          </a:p>
          <a:p>
            <a:pPr lvl="2"/>
            <a:r>
              <a:rPr lang="en-US" dirty="0"/>
              <a:t>Text, equations, images, figures, code, tables, code, video, sound, </a:t>
            </a:r>
            <a:r>
              <a:rPr lang="en-US" dirty="0" err="1"/>
              <a:t>powerpoint</a:t>
            </a:r>
            <a:r>
              <a:rPr lang="en-US" dirty="0"/>
              <a:t>, existing curated knowledge graph, ….</a:t>
            </a:r>
          </a:p>
          <a:p>
            <a:pPr lvl="2"/>
            <a:r>
              <a:rPr lang="en-US" dirty="0"/>
              <a:t>To be truly </a:t>
            </a:r>
            <a:r>
              <a:rPr lang="en-US" i="1" dirty="0"/>
              <a:t>domain agnostic</a:t>
            </a:r>
            <a:r>
              <a:rPr lang="en-US" dirty="0"/>
              <a:t> – anything goes!</a:t>
            </a:r>
          </a:p>
          <a:p>
            <a:pPr lvl="2"/>
            <a:r>
              <a:rPr lang="en-US" dirty="0"/>
              <a:t>To answer scientific questions, you need scientific sources </a:t>
            </a:r>
            <a:r>
              <a:rPr lang="en-US" i="1" dirty="0"/>
              <a:t>and beyond </a:t>
            </a:r>
            <a:r>
              <a:rPr lang="en-US" dirty="0"/>
              <a:t>(i.e., the news, etc.)</a:t>
            </a:r>
          </a:p>
          <a:p>
            <a:pPr lvl="1"/>
            <a:r>
              <a:rPr lang="en-US" dirty="0"/>
              <a:t>The problem of dealing with different levels of granularity/abstraction (and what deduplicates with what?) </a:t>
            </a:r>
            <a:r>
              <a:rPr lang="en-US" i="1" dirty="0"/>
              <a:t>compound</a:t>
            </a:r>
            <a:r>
              <a:rPr lang="en-US" dirty="0"/>
              <a:t> when you add additional modalities</a:t>
            </a:r>
          </a:p>
          <a:p>
            <a:r>
              <a:rPr lang="en-US" dirty="0"/>
              <a:t>Solution:</a:t>
            </a:r>
          </a:p>
          <a:p>
            <a:pPr lvl="1"/>
            <a:r>
              <a:rPr lang="en-US" dirty="0"/>
              <a:t>Leverage redundancy across modalities, enabled by representations</a:t>
            </a:r>
          </a:p>
          <a:p>
            <a:pPr lvl="1"/>
            <a:r>
              <a:rPr lang="en-US" dirty="0"/>
              <a:t>Define downstream tasks, inform/evaluate methods by them</a:t>
            </a:r>
          </a:p>
          <a:p>
            <a:endParaRPr lang="en-US" dirty="0"/>
          </a:p>
        </p:txBody>
      </p:sp>
    </p:spTree>
    <p:extLst>
      <p:ext uri="{BB962C8B-B14F-4D97-AF65-F5344CB8AC3E}">
        <p14:creationId xmlns:p14="http://schemas.microsoft.com/office/powerpoint/2010/main" val="406111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240A-1685-C248-8D99-76317637E9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66443C-5921-3F4C-8C87-6ADD49AB99E2}"/>
              </a:ext>
            </a:extLst>
          </p:cNvPr>
          <p:cNvSpPr>
            <a:spLocks noGrp="1"/>
          </p:cNvSpPr>
          <p:nvPr>
            <p:ph idx="1"/>
          </p:nvPr>
        </p:nvSpPr>
        <p:spPr/>
        <p:txBody>
          <a:bodyPr/>
          <a:lstStyle/>
          <a:p>
            <a:r>
              <a:rPr lang="en-US" dirty="0"/>
              <a:t>Gathering the quantity of training data need to train large models</a:t>
            </a:r>
          </a:p>
          <a:p>
            <a:pPr lvl="1"/>
            <a:r>
              <a:rPr lang="en-US" dirty="0"/>
              <a:t>And can the use-case flow all the way down to what data is used</a:t>
            </a:r>
          </a:p>
          <a:p>
            <a:endParaRPr lang="en-US" dirty="0"/>
          </a:p>
        </p:txBody>
      </p:sp>
    </p:spTree>
    <p:extLst>
      <p:ext uri="{BB962C8B-B14F-4D97-AF65-F5344CB8AC3E}">
        <p14:creationId xmlns:p14="http://schemas.microsoft.com/office/powerpoint/2010/main" val="1845131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1838-0277-3E4A-A1F6-3E192640DE9F}"/>
              </a:ext>
            </a:extLst>
          </p:cNvPr>
          <p:cNvSpPr>
            <a:spLocks noGrp="1"/>
          </p:cNvSpPr>
          <p:nvPr>
            <p:ph type="title"/>
          </p:nvPr>
        </p:nvSpPr>
        <p:spPr/>
        <p:txBody>
          <a:bodyPr/>
          <a:lstStyle/>
          <a:p>
            <a:r>
              <a:rPr lang="en-US" dirty="0"/>
              <a:t>What are the hard parts in extraction?</a:t>
            </a:r>
          </a:p>
        </p:txBody>
      </p:sp>
      <p:sp>
        <p:nvSpPr>
          <p:cNvPr id="3" name="Content Placeholder 2">
            <a:extLst>
              <a:ext uri="{FF2B5EF4-FFF2-40B4-BE49-F238E27FC236}">
                <a16:creationId xmlns:a16="http://schemas.microsoft.com/office/drawing/2014/main" id="{13BE8CC9-A422-9741-AFC5-B8B5AD4C66FB}"/>
              </a:ext>
            </a:extLst>
          </p:cNvPr>
          <p:cNvSpPr>
            <a:spLocks noGrp="1"/>
          </p:cNvSpPr>
          <p:nvPr>
            <p:ph idx="1"/>
          </p:nvPr>
        </p:nvSpPr>
        <p:spPr>
          <a:xfrm>
            <a:off x="838200" y="1825624"/>
            <a:ext cx="10515600" cy="5032375"/>
          </a:xfrm>
        </p:spPr>
        <p:txBody>
          <a:bodyPr>
            <a:normAutofit lnSpcReduction="10000"/>
          </a:bodyPr>
          <a:lstStyle/>
          <a:p>
            <a:r>
              <a:rPr lang="en-US" dirty="0"/>
              <a:t>Hard: Interpretability</a:t>
            </a:r>
          </a:p>
          <a:p>
            <a:pPr lvl="1"/>
            <a:r>
              <a:rPr lang="en-US" dirty="0"/>
              <a:t>Maintaining the provenance needed to satisfy domain experts, again, compounds when dealing with multiple modalities and machine learning methods…</a:t>
            </a:r>
          </a:p>
          <a:p>
            <a:pPr lvl="1"/>
            <a:r>
              <a:rPr lang="en-US" dirty="0"/>
              <a:t>How to expose to users?  Do we have access to users and data? </a:t>
            </a:r>
          </a:p>
          <a:p>
            <a:pPr lvl="1"/>
            <a:r>
              <a:rPr lang="en-US" dirty="0"/>
              <a:t>Knowledge-driven extraction – (contextualized extraction)</a:t>
            </a:r>
          </a:p>
          <a:p>
            <a:pPr lvl="2"/>
            <a:r>
              <a:rPr lang="en-US" dirty="0"/>
              <a:t>Take knowledge we have, how does this inform what we extract</a:t>
            </a:r>
          </a:p>
          <a:p>
            <a:pPr lvl="2"/>
            <a:r>
              <a:rPr lang="en-US" dirty="0"/>
              <a:t>Project knowledge extracted into the prior knowledge/context</a:t>
            </a:r>
          </a:p>
          <a:p>
            <a:pPr lvl="2"/>
            <a:r>
              <a:rPr lang="en-US" dirty="0"/>
              <a:t>(e.g., an expert reading a paper gets much more out of it vs. someone without knowledge of domain)</a:t>
            </a:r>
          </a:p>
          <a:p>
            <a:pPr lvl="2"/>
            <a:r>
              <a:rPr lang="en-US" dirty="0"/>
              <a:t>Can we develop a system that can “build an expert,” using this process</a:t>
            </a:r>
          </a:p>
          <a:p>
            <a:pPr lvl="2"/>
            <a:r>
              <a:rPr lang="en-US" dirty="0"/>
              <a:t>Building-block assumptions – to be able to swap them out (and avoid baking in bias)</a:t>
            </a:r>
          </a:p>
          <a:p>
            <a:r>
              <a:rPr lang="en-US" dirty="0"/>
              <a:t>Solutions:</a:t>
            </a:r>
          </a:p>
          <a:p>
            <a:pPr lvl="1"/>
            <a:r>
              <a:rPr lang="en-US" dirty="0"/>
              <a:t>(to test drive we need the </a:t>
            </a:r>
            <a:r>
              <a:rPr lang="en-US" i="1" dirty="0"/>
              <a:t>infrastructure</a:t>
            </a:r>
            <a:r>
              <a:rPr lang="en-US" dirty="0"/>
              <a:t> to facilitate this – expose and evaluate, needs to be at scale)</a:t>
            </a:r>
          </a:p>
          <a:p>
            <a:endParaRPr lang="en-US" dirty="0"/>
          </a:p>
        </p:txBody>
      </p:sp>
    </p:spTree>
    <p:extLst>
      <p:ext uri="{BB962C8B-B14F-4D97-AF65-F5344CB8AC3E}">
        <p14:creationId xmlns:p14="http://schemas.microsoft.com/office/powerpoint/2010/main" val="25611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79C9-2F45-734D-A050-35FACE67C0F7}"/>
              </a:ext>
            </a:extLst>
          </p:cNvPr>
          <p:cNvSpPr>
            <a:spLocks noGrp="1"/>
          </p:cNvSpPr>
          <p:nvPr>
            <p:ph type="title"/>
          </p:nvPr>
        </p:nvSpPr>
        <p:spPr/>
        <p:txBody>
          <a:bodyPr/>
          <a:lstStyle/>
          <a:p>
            <a:r>
              <a:rPr lang="en-US" dirty="0"/>
              <a:t>What are the hard parts in curation?</a:t>
            </a:r>
          </a:p>
        </p:txBody>
      </p:sp>
      <p:sp>
        <p:nvSpPr>
          <p:cNvPr id="3" name="Content Placeholder 2">
            <a:extLst>
              <a:ext uri="{FF2B5EF4-FFF2-40B4-BE49-F238E27FC236}">
                <a16:creationId xmlns:a16="http://schemas.microsoft.com/office/drawing/2014/main" id="{EC8FF03E-A6DB-A44D-95A3-CBB770B4619A}"/>
              </a:ext>
            </a:extLst>
          </p:cNvPr>
          <p:cNvSpPr>
            <a:spLocks noGrp="1"/>
          </p:cNvSpPr>
          <p:nvPr>
            <p:ph idx="1"/>
          </p:nvPr>
        </p:nvSpPr>
        <p:spPr>
          <a:xfrm>
            <a:off x="838200" y="1825624"/>
            <a:ext cx="10515600" cy="4622067"/>
          </a:xfrm>
        </p:spPr>
        <p:txBody>
          <a:bodyPr>
            <a:normAutofit fontScale="92500" lnSpcReduction="20000"/>
          </a:bodyPr>
          <a:lstStyle/>
          <a:p>
            <a:r>
              <a:rPr lang="en-US" dirty="0"/>
              <a:t>Hard: How to represent what you extract?</a:t>
            </a:r>
          </a:p>
          <a:p>
            <a:pPr lvl="1"/>
            <a:r>
              <a:rPr lang="en-US" dirty="0"/>
              <a:t>Interoperability (extra modalities make that extra challenging)</a:t>
            </a:r>
          </a:p>
          <a:p>
            <a:pPr lvl="1"/>
            <a:r>
              <a:rPr lang="en-US" dirty="0"/>
              <a:t>Faithfulness to original source, in machine readable format</a:t>
            </a:r>
          </a:p>
          <a:p>
            <a:pPr lvl="1"/>
            <a:r>
              <a:rPr lang="en-US" dirty="0"/>
              <a:t>Accommodate partial/missing information</a:t>
            </a:r>
          </a:p>
          <a:p>
            <a:pPr lvl="1"/>
            <a:endParaRPr lang="en-US" dirty="0"/>
          </a:p>
          <a:p>
            <a:r>
              <a:rPr lang="en-US" dirty="0"/>
              <a:t>Solutions:</a:t>
            </a:r>
          </a:p>
          <a:p>
            <a:pPr lvl="1"/>
            <a:r>
              <a:rPr lang="en-US" dirty="0"/>
              <a:t>Representation must have model theory and proof</a:t>
            </a:r>
          </a:p>
          <a:p>
            <a:pPr lvl="1"/>
            <a:r>
              <a:rPr lang="en-US" dirty="0"/>
              <a:t>Allow inference, self-evaluation</a:t>
            </a:r>
          </a:p>
          <a:p>
            <a:pPr lvl="1"/>
            <a:r>
              <a:rPr lang="en-US" dirty="0"/>
              <a:t>Application of formal methods to assess completeness / compatibility of representation itself</a:t>
            </a:r>
          </a:p>
          <a:p>
            <a:pPr lvl="1"/>
            <a:r>
              <a:rPr lang="en-US" dirty="0"/>
              <a:t>Easily translated into something with relatively close compatibility with how experts see the domain so they can use it</a:t>
            </a:r>
          </a:p>
          <a:p>
            <a:pPr lvl="1"/>
            <a:r>
              <a:rPr lang="en-US" dirty="0"/>
              <a:t>Utilize research what aspects of visualizations/presentation facilitate user trust, conditioned on the user</a:t>
            </a:r>
          </a:p>
          <a:p>
            <a:endParaRPr lang="en-US" dirty="0"/>
          </a:p>
          <a:p>
            <a:endParaRPr lang="en-US" dirty="0"/>
          </a:p>
        </p:txBody>
      </p:sp>
    </p:spTree>
    <p:extLst>
      <p:ext uri="{BB962C8B-B14F-4D97-AF65-F5344CB8AC3E}">
        <p14:creationId xmlns:p14="http://schemas.microsoft.com/office/powerpoint/2010/main" val="346514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6349-62B2-3640-8B7D-9E913AE9AE3E}"/>
              </a:ext>
            </a:extLst>
          </p:cNvPr>
          <p:cNvSpPr>
            <a:spLocks noGrp="1"/>
          </p:cNvSpPr>
          <p:nvPr>
            <p:ph type="title"/>
          </p:nvPr>
        </p:nvSpPr>
        <p:spPr/>
        <p:txBody>
          <a:bodyPr/>
          <a:lstStyle/>
          <a:p>
            <a:r>
              <a:rPr lang="en-US" dirty="0"/>
              <a:t>What are the hard parts in curation?</a:t>
            </a:r>
          </a:p>
        </p:txBody>
      </p:sp>
      <p:sp>
        <p:nvSpPr>
          <p:cNvPr id="3" name="Content Placeholder 2">
            <a:extLst>
              <a:ext uri="{FF2B5EF4-FFF2-40B4-BE49-F238E27FC236}">
                <a16:creationId xmlns:a16="http://schemas.microsoft.com/office/drawing/2014/main" id="{A2CC3A8C-9AD9-2E46-947D-9A8B65A736D0}"/>
              </a:ext>
            </a:extLst>
          </p:cNvPr>
          <p:cNvSpPr>
            <a:spLocks noGrp="1"/>
          </p:cNvSpPr>
          <p:nvPr>
            <p:ph idx="1"/>
          </p:nvPr>
        </p:nvSpPr>
        <p:spPr/>
        <p:txBody>
          <a:bodyPr>
            <a:normAutofit lnSpcReduction="10000"/>
          </a:bodyPr>
          <a:lstStyle/>
          <a:p>
            <a:r>
              <a:rPr lang="en-US" dirty="0"/>
              <a:t>Hard: What are the roles of and modes of human interaction with curation?</a:t>
            </a:r>
          </a:p>
          <a:p>
            <a:pPr lvl="1"/>
            <a:r>
              <a:rPr lang="en-US" dirty="0"/>
              <a:t>Make sure users able to catch and edit errors</a:t>
            </a:r>
          </a:p>
          <a:p>
            <a:pPr lvl="1"/>
            <a:r>
              <a:rPr lang="en-US" dirty="0"/>
              <a:t>And propagate the corrections (i.e., through ML or approach augmentation)</a:t>
            </a:r>
          </a:p>
          <a:p>
            <a:pPr lvl="1"/>
            <a:r>
              <a:rPr lang="en-US" dirty="0"/>
              <a:t>The less you assume about what humans will want to be able to do, the more scenarios you have to accommodate</a:t>
            </a:r>
          </a:p>
          <a:p>
            <a:pPr lvl="1"/>
            <a:endParaRPr lang="en-US" dirty="0"/>
          </a:p>
          <a:p>
            <a:r>
              <a:rPr lang="en-US" dirty="0"/>
              <a:t>Solution:</a:t>
            </a:r>
          </a:p>
          <a:p>
            <a:pPr lvl="1"/>
            <a:r>
              <a:rPr lang="en-US" dirty="0"/>
              <a:t>Inform extraction/curation with model* (BYO code/model/(query?))</a:t>
            </a:r>
          </a:p>
          <a:p>
            <a:pPr lvl="1"/>
            <a:r>
              <a:rPr lang="en-US" dirty="0"/>
              <a:t>Expose curation assumptions</a:t>
            </a:r>
          </a:p>
          <a:p>
            <a:pPr lvl="1"/>
            <a:r>
              <a:rPr lang="en-US" dirty="0"/>
              <a:t>Learn what needs to be pushed up for manual annotation</a:t>
            </a:r>
          </a:p>
          <a:p>
            <a:pPr lvl="1"/>
            <a:endParaRPr lang="en-US" dirty="0"/>
          </a:p>
        </p:txBody>
      </p:sp>
    </p:spTree>
    <p:extLst>
      <p:ext uri="{BB962C8B-B14F-4D97-AF65-F5344CB8AC3E}">
        <p14:creationId xmlns:p14="http://schemas.microsoft.com/office/powerpoint/2010/main" val="362707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4CE0-26FE-0D4B-92CE-F4C1EBBF563E}"/>
              </a:ext>
            </a:extLst>
          </p:cNvPr>
          <p:cNvSpPr>
            <a:spLocks noGrp="1"/>
          </p:cNvSpPr>
          <p:nvPr>
            <p:ph type="title"/>
          </p:nvPr>
        </p:nvSpPr>
        <p:spPr/>
        <p:txBody>
          <a:bodyPr/>
          <a:lstStyle/>
          <a:p>
            <a:r>
              <a:rPr lang="en-US" dirty="0"/>
              <a:t>What are the hard parts in curation?</a:t>
            </a:r>
          </a:p>
        </p:txBody>
      </p:sp>
      <p:sp>
        <p:nvSpPr>
          <p:cNvPr id="3" name="Content Placeholder 2">
            <a:extLst>
              <a:ext uri="{FF2B5EF4-FFF2-40B4-BE49-F238E27FC236}">
                <a16:creationId xmlns:a16="http://schemas.microsoft.com/office/drawing/2014/main" id="{ECDE7664-41D4-B946-8A2F-2628ADF5CF85}"/>
              </a:ext>
            </a:extLst>
          </p:cNvPr>
          <p:cNvSpPr>
            <a:spLocks noGrp="1"/>
          </p:cNvSpPr>
          <p:nvPr>
            <p:ph idx="1"/>
          </p:nvPr>
        </p:nvSpPr>
        <p:spPr>
          <a:xfrm>
            <a:off x="838200" y="1825625"/>
            <a:ext cx="10920046" cy="4786190"/>
          </a:xfrm>
        </p:spPr>
        <p:txBody>
          <a:bodyPr>
            <a:normAutofit fontScale="92500" lnSpcReduction="10000"/>
          </a:bodyPr>
          <a:lstStyle/>
          <a:p>
            <a:r>
              <a:rPr lang="en-US" dirty="0"/>
              <a:t>Hard: How do we deal with the </a:t>
            </a:r>
            <a:r>
              <a:rPr lang="en-US" b="1" dirty="0"/>
              <a:t>dynamic</a:t>
            </a:r>
            <a:r>
              <a:rPr lang="en-US" dirty="0"/>
              <a:t> aspect of information (maintenance)?</a:t>
            </a:r>
          </a:p>
          <a:p>
            <a:pPr lvl="1"/>
            <a:r>
              <a:rPr lang="en-US" dirty="0"/>
              <a:t>e.g., some aspects/biological mechanisms of older climate models are no longer relevant due to climate change</a:t>
            </a:r>
          </a:p>
          <a:p>
            <a:r>
              <a:rPr lang="en-US" dirty="0"/>
              <a:t>Solution:</a:t>
            </a:r>
          </a:p>
          <a:p>
            <a:pPr lvl="1"/>
            <a:r>
              <a:rPr lang="en-US" dirty="0"/>
              <a:t>Lift different modalities to be able to aggregate/make use of them</a:t>
            </a:r>
          </a:p>
          <a:p>
            <a:pPr lvl="1"/>
            <a:r>
              <a:rPr lang="en-US" dirty="0"/>
              <a:t>Methods that are maintainable:</a:t>
            </a:r>
          </a:p>
          <a:p>
            <a:pPr lvl="2"/>
            <a:r>
              <a:rPr lang="en-US" dirty="0"/>
              <a:t>Develop methods for merging new information, model comparison, model augmentation, collaborative</a:t>
            </a:r>
          </a:p>
          <a:p>
            <a:pPr lvl="1"/>
            <a:r>
              <a:rPr lang="en-US" dirty="0"/>
              <a:t>We need models of curation, that can be developed, semi-automated:</a:t>
            </a:r>
          </a:p>
          <a:p>
            <a:pPr lvl="2"/>
            <a:r>
              <a:rPr lang="en-US" dirty="0"/>
              <a:t>Understand similarities and differences between what people are doing</a:t>
            </a:r>
          </a:p>
          <a:p>
            <a:pPr lvl="2"/>
            <a:r>
              <a:rPr lang="en-US" dirty="0"/>
              <a:t>Develop incremental approaches with versioning (to what we’re doing to allow people to manage model changes, as well as update representations/models as new data comes in)</a:t>
            </a:r>
          </a:p>
          <a:p>
            <a:pPr lvl="2"/>
            <a:r>
              <a:rPr lang="en-US" dirty="0"/>
              <a:t>So people can start with simple models and build/edit/refine</a:t>
            </a:r>
          </a:p>
          <a:p>
            <a:pPr lvl="1"/>
            <a:r>
              <a:rPr lang="en-US" dirty="0"/>
              <a:t>Develop interfaces with plug-and-play architectures, to plug in what groups are doing</a:t>
            </a:r>
          </a:p>
          <a:p>
            <a:pPr marL="914400" lvl="2" indent="0">
              <a:buNone/>
            </a:pPr>
            <a:endParaRPr lang="en-US" dirty="0"/>
          </a:p>
        </p:txBody>
      </p:sp>
    </p:spTree>
    <p:extLst>
      <p:ext uri="{BB962C8B-B14F-4D97-AF65-F5344CB8AC3E}">
        <p14:creationId xmlns:p14="http://schemas.microsoft.com/office/powerpoint/2010/main" val="104854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6674-16D8-2C4D-8EC7-6AD203CB6613}"/>
              </a:ext>
            </a:extLst>
          </p:cNvPr>
          <p:cNvSpPr>
            <a:spLocks noGrp="1"/>
          </p:cNvSpPr>
          <p:nvPr>
            <p:ph type="title"/>
          </p:nvPr>
        </p:nvSpPr>
        <p:spPr/>
        <p:txBody>
          <a:bodyPr/>
          <a:lstStyle/>
          <a:p>
            <a:r>
              <a:rPr lang="en-US" dirty="0"/>
              <a:t>(Knowledge Extraction and) Curation</a:t>
            </a:r>
          </a:p>
        </p:txBody>
      </p:sp>
      <p:sp>
        <p:nvSpPr>
          <p:cNvPr id="3" name="Content Placeholder 2">
            <a:extLst>
              <a:ext uri="{FF2B5EF4-FFF2-40B4-BE49-F238E27FC236}">
                <a16:creationId xmlns:a16="http://schemas.microsoft.com/office/drawing/2014/main" id="{5A852F5E-CCD1-3B48-A91E-CBA40181709E}"/>
              </a:ext>
            </a:extLst>
          </p:cNvPr>
          <p:cNvSpPr>
            <a:spLocks noGrp="1"/>
          </p:cNvSpPr>
          <p:nvPr>
            <p:ph idx="1"/>
          </p:nvPr>
        </p:nvSpPr>
        <p:spPr/>
        <p:txBody>
          <a:bodyPr>
            <a:normAutofit fontScale="92500" lnSpcReduction="10000"/>
          </a:bodyPr>
          <a:lstStyle/>
          <a:p>
            <a:r>
              <a:rPr lang="en-US" dirty="0"/>
              <a:t>Fundamental dimensions:</a:t>
            </a:r>
          </a:p>
          <a:p>
            <a:pPr lvl="1"/>
            <a:r>
              <a:rPr lang="en-US" b="1" dirty="0"/>
              <a:t>Collect</a:t>
            </a:r>
            <a:r>
              <a:rPr lang="en-US" dirty="0"/>
              <a:t> knowledge* </a:t>
            </a:r>
          </a:p>
          <a:p>
            <a:pPr lvl="2"/>
            <a:r>
              <a:rPr lang="en-US" dirty="0"/>
              <a:t>KE, including contextual info</a:t>
            </a:r>
          </a:p>
          <a:p>
            <a:pPr lvl="1"/>
            <a:r>
              <a:rPr lang="en-US" b="1" dirty="0"/>
              <a:t>Organize</a:t>
            </a:r>
            <a:r>
              <a:rPr lang="en-US" dirty="0"/>
              <a:t> the knowledge </a:t>
            </a:r>
          </a:p>
          <a:p>
            <a:pPr lvl="2"/>
            <a:r>
              <a:rPr lang="en-US" dirty="0"/>
              <a:t>flexible/universal underlying representation needed</a:t>
            </a:r>
          </a:p>
          <a:p>
            <a:pPr lvl="1"/>
            <a:r>
              <a:rPr lang="en-US" b="1" dirty="0"/>
              <a:t>Get</a:t>
            </a:r>
            <a:r>
              <a:rPr lang="en-US" dirty="0"/>
              <a:t> user-customized facet/view* of the knowledge </a:t>
            </a:r>
          </a:p>
          <a:p>
            <a:pPr lvl="2"/>
            <a:r>
              <a:rPr lang="en-US" dirty="0"/>
              <a:t>using context from user</a:t>
            </a:r>
          </a:p>
          <a:p>
            <a:pPr lvl="1"/>
            <a:r>
              <a:rPr lang="en-US" b="1" dirty="0"/>
              <a:t>Present</a:t>
            </a:r>
            <a:r>
              <a:rPr lang="en-US" dirty="0"/>
              <a:t> to user</a:t>
            </a:r>
          </a:p>
          <a:p>
            <a:pPr lvl="2"/>
            <a:r>
              <a:rPr lang="en-US" dirty="0"/>
              <a:t>How to actually get implementation out of curated knowledge?</a:t>
            </a:r>
          </a:p>
          <a:p>
            <a:pPr lvl="2"/>
            <a:r>
              <a:rPr lang="en-US" dirty="0"/>
              <a:t>How can you get the user to trust what you give them?</a:t>
            </a:r>
          </a:p>
          <a:p>
            <a:pPr lvl="1"/>
            <a:endParaRPr lang="en-US" dirty="0"/>
          </a:p>
          <a:p>
            <a:r>
              <a:rPr lang="en-US" dirty="0"/>
              <a:t>What representations/structures/resources are needed to have knowledge that can be </a:t>
            </a:r>
            <a:r>
              <a:rPr lang="en-US" i="1" dirty="0"/>
              <a:t>maintained</a:t>
            </a:r>
            <a:r>
              <a:rPr lang="en-US" dirty="0"/>
              <a:t> as new knowledge comes in?</a:t>
            </a:r>
          </a:p>
          <a:p>
            <a:pPr marL="0" indent="0">
              <a:buNone/>
            </a:pPr>
            <a:endParaRPr lang="en-US" dirty="0"/>
          </a:p>
        </p:txBody>
      </p:sp>
      <p:sp>
        <p:nvSpPr>
          <p:cNvPr id="4" name="TextBox 3">
            <a:extLst>
              <a:ext uri="{FF2B5EF4-FFF2-40B4-BE49-F238E27FC236}">
                <a16:creationId xmlns:a16="http://schemas.microsoft.com/office/drawing/2014/main" id="{33971031-8FF6-7647-BB05-A84304D1948D}"/>
              </a:ext>
            </a:extLst>
          </p:cNvPr>
          <p:cNvSpPr txBox="1"/>
          <p:nvPr/>
        </p:nvSpPr>
        <p:spPr>
          <a:xfrm>
            <a:off x="246184" y="6311900"/>
            <a:ext cx="5904565" cy="369332"/>
          </a:xfrm>
          <a:prstGeom prst="rect">
            <a:avLst/>
          </a:prstGeom>
          <a:noFill/>
        </p:spPr>
        <p:txBody>
          <a:bodyPr wrap="none" rtlCol="0">
            <a:spAutoFit/>
          </a:bodyPr>
          <a:lstStyle/>
          <a:p>
            <a:r>
              <a:rPr lang="en-US" dirty="0"/>
              <a:t>* Don’t read too much into the usage of this </a:t>
            </a:r>
            <a:r>
              <a:rPr lang="en-US" i="1" dirty="0"/>
              <a:t>particular</a:t>
            </a:r>
            <a:r>
              <a:rPr lang="en-US" dirty="0"/>
              <a:t> term…</a:t>
            </a:r>
          </a:p>
        </p:txBody>
      </p:sp>
      <p:pic>
        <p:nvPicPr>
          <p:cNvPr id="6" name="Picture 5">
            <a:extLst>
              <a:ext uri="{FF2B5EF4-FFF2-40B4-BE49-F238E27FC236}">
                <a16:creationId xmlns:a16="http://schemas.microsoft.com/office/drawing/2014/main" id="{9D314BA2-9372-FB4A-9FB4-D162E4D6BFE8}"/>
              </a:ext>
            </a:extLst>
          </p:cNvPr>
          <p:cNvPicPr>
            <a:picLocks noChangeAspect="1"/>
          </p:cNvPicPr>
          <p:nvPr/>
        </p:nvPicPr>
        <p:blipFill>
          <a:blip r:embed="rId2"/>
          <a:stretch>
            <a:fillRect/>
          </a:stretch>
        </p:blipFill>
        <p:spPr>
          <a:xfrm>
            <a:off x="7191091" y="1244956"/>
            <a:ext cx="4162709" cy="1818284"/>
          </a:xfrm>
          <a:prstGeom prst="rect">
            <a:avLst/>
          </a:prstGeom>
        </p:spPr>
      </p:pic>
      <p:sp>
        <p:nvSpPr>
          <p:cNvPr id="7" name="TextBox 6">
            <a:extLst>
              <a:ext uri="{FF2B5EF4-FFF2-40B4-BE49-F238E27FC236}">
                <a16:creationId xmlns:a16="http://schemas.microsoft.com/office/drawing/2014/main" id="{420E77FD-17EF-0046-AED5-D7FDF37D9445}"/>
              </a:ext>
            </a:extLst>
          </p:cNvPr>
          <p:cNvSpPr txBox="1"/>
          <p:nvPr/>
        </p:nvSpPr>
        <p:spPr>
          <a:xfrm>
            <a:off x="7970520" y="3062883"/>
            <a:ext cx="1131207" cy="369332"/>
          </a:xfrm>
          <a:prstGeom prst="rect">
            <a:avLst/>
          </a:prstGeom>
          <a:noFill/>
        </p:spPr>
        <p:txBody>
          <a:bodyPr wrap="none" rtlCol="0">
            <a:spAutoFit/>
          </a:bodyPr>
          <a:lstStyle/>
          <a:p>
            <a:r>
              <a:rPr lang="en-US" dirty="0"/>
              <a:t>Extraction</a:t>
            </a:r>
          </a:p>
        </p:txBody>
      </p:sp>
      <p:sp>
        <p:nvSpPr>
          <p:cNvPr id="8" name="TextBox 7">
            <a:extLst>
              <a:ext uri="{FF2B5EF4-FFF2-40B4-BE49-F238E27FC236}">
                <a16:creationId xmlns:a16="http://schemas.microsoft.com/office/drawing/2014/main" id="{77C51D0F-1824-3F4C-98F2-A7AF273FBE11}"/>
              </a:ext>
            </a:extLst>
          </p:cNvPr>
          <p:cNvSpPr txBox="1"/>
          <p:nvPr/>
        </p:nvSpPr>
        <p:spPr>
          <a:xfrm>
            <a:off x="9976043" y="3077964"/>
            <a:ext cx="1612044" cy="923330"/>
          </a:xfrm>
          <a:prstGeom prst="rect">
            <a:avLst/>
          </a:prstGeom>
          <a:noFill/>
        </p:spPr>
        <p:txBody>
          <a:bodyPr wrap="none" rtlCol="0">
            <a:spAutoFit/>
          </a:bodyPr>
          <a:lstStyle/>
          <a:p>
            <a:r>
              <a:rPr lang="en-US" dirty="0"/>
              <a:t>Curation</a:t>
            </a:r>
          </a:p>
          <a:p>
            <a:r>
              <a:rPr lang="en-US" dirty="0"/>
              <a:t>Transformation</a:t>
            </a:r>
          </a:p>
          <a:p>
            <a:r>
              <a:rPr lang="en-US" dirty="0"/>
              <a:t>Augmentation</a:t>
            </a:r>
          </a:p>
        </p:txBody>
      </p:sp>
    </p:spTree>
    <p:extLst>
      <p:ext uri="{BB962C8B-B14F-4D97-AF65-F5344CB8AC3E}">
        <p14:creationId xmlns:p14="http://schemas.microsoft.com/office/powerpoint/2010/main" val="1427341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FE73-2732-CC4F-A876-35002C9F4E21}"/>
              </a:ext>
            </a:extLst>
          </p:cNvPr>
          <p:cNvSpPr>
            <a:spLocks noGrp="1"/>
          </p:cNvSpPr>
          <p:nvPr>
            <p:ph type="title"/>
          </p:nvPr>
        </p:nvSpPr>
        <p:spPr/>
        <p:txBody>
          <a:bodyPr/>
          <a:lstStyle/>
          <a:p>
            <a:r>
              <a:rPr lang="en-US" dirty="0"/>
              <a:t>Plans</a:t>
            </a:r>
          </a:p>
        </p:txBody>
      </p:sp>
      <p:sp>
        <p:nvSpPr>
          <p:cNvPr id="3" name="Content Placeholder 2">
            <a:extLst>
              <a:ext uri="{FF2B5EF4-FFF2-40B4-BE49-F238E27FC236}">
                <a16:creationId xmlns:a16="http://schemas.microsoft.com/office/drawing/2014/main" id="{277712B4-432C-CA44-B6B0-D51C83161A9C}"/>
              </a:ext>
            </a:extLst>
          </p:cNvPr>
          <p:cNvSpPr>
            <a:spLocks noGrp="1"/>
          </p:cNvSpPr>
          <p:nvPr>
            <p:ph idx="1"/>
          </p:nvPr>
        </p:nvSpPr>
        <p:spPr/>
        <p:txBody>
          <a:bodyPr>
            <a:normAutofit fontScale="92500" lnSpcReduction="10000"/>
          </a:bodyPr>
          <a:lstStyle/>
          <a:p>
            <a:r>
              <a:rPr lang="en-US" dirty="0"/>
              <a:t>Defining and sharing *interfaces*</a:t>
            </a:r>
          </a:p>
          <a:p>
            <a:pPr lvl="1"/>
            <a:r>
              <a:rPr lang="en-US" dirty="0"/>
              <a:t>Defining classes of queries / use-cases, e.g. structural model comparison</a:t>
            </a:r>
          </a:p>
          <a:p>
            <a:pPr lvl="1"/>
            <a:r>
              <a:rPr lang="en-US" dirty="0"/>
              <a:t>Which modeling </a:t>
            </a:r>
            <a:r>
              <a:rPr lang="en-US" dirty="0" err="1"/>
              <a:t>shemes</a:t>
            </a:r>
            <a:r>
              <a:rPr lang="en-US" dirty="0"/>
              <a:t> can represent which semantics to support which inferences?</a:t>
            </a:r>
          </a:p>
          <a:p>
            <a:r>
              <a:rPr lang="en-US" dirty="0"/>
              <a:t>Use case scenarios</a:t>
            </a:r>
          </a:p>
          <a:p>
            <a:pPr lvl="1"/>
            <a:r>
              <a:rPr lang="en-US" dirty="0"/>
              <a:t>Someone with NIH funding, got code, lost startup, </a:t>
            </a:r>
            <a:r>
              <a:rPr lang="en-US" i="1" dirty="0"/>
              <a:t>how can we get the knowledge out of that code? </a:t>
            </a:r>
          </a:p>
          <a:p>
            <a:pPr lvl="1"/>
            <a:r>
              <a:rPr lang="en-US" dirty="0"/>
              <a:t>The knowledge encoded in taxonomies?  </a:t>
            </a:r>
          </a:p>
          <a:p>
            <a:pPr lvl="1"/>
            <a:r>
              <a:rPr lang="en-US" dirty="0"/>
              <a:t>How fast can we develop models of infectious diseases, etc.</a:t>
            </a:r>
          </a:p>
          <a:p>
            <a:pPr lvl="1"/>
            <a:r>
              <a:rPr lang="en-US" dirty="0"/>
              <a:t>Starting with simple model and deepening as much as is required to resolve issue (“Why is my rocket blowing up?”)</a:t>
            </a:r>
          </a:p>
          <a:p>
            <a:pPr lvl="1"/>
            <a:r>
              <a:rPr lang="en-US" dirty="0"/>
              <a:t>Develop database of information locked in publications, accessible</a:t>
            </a:r>
          </a:p>
          <a:p>
            <a:endParaRPr lang="en-US" dirty="0"/>
          </a:p>
        </p:txBody>
      </p:sp>
    </p:spTree>
    <p:extLst>
      <p:ext uri="{BB962C8B-B14F-4D97-AF65-F5344CB8AC3E}">
        <p14:creationId xmlns:p14="http://schemas.microsoft.com/office/powerpoint/2010/main" val="258780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0AB0-4586-A144-BAB0-3B7E3964622D}"/>
              </a:ext>
            </a:extLst>
          </p:cNvPr>
          <p:cNvSpPr>
            <a:spLocks noGrp="1"/>
          </p:cNvSpPr>
          <p:nvPr>
            <p:ph type="title"/>
          </p:nvPr>
        </p:nvSpPr>
        <p:spPr/>
        <p:txBody>
          <a:bodyPr/>
          <a:lstStyle/>
          <a:p>
            <a:r>
              <a:rPr lang="en-US" dirty="0"/>
              <a:t>Curation</a:t>
            </a:r>
          </a:p>
        </p:txBody>
      </p:sp>
      <p:sp>
        <p:nvSpPr>
          <p:cNvPr id="3" name="Content Placeholder 2">
            <a:extLst>
              <a:ext uri="{FF2B5EF4-FFF2-40B4-BE49-F238E27FC236}">
                <a16:creationId xmlns:a16="http://schemas.microsoft.com/office/drawing/2014/main" id="{2D8EE431-E6C1-D549-9E2C-4D80EFA52C97}"/>
              </a:ext>
            </a:extLst>
          </p:cNvPr>
          <p:cNvSpPr>
            <a:spLocks noGrp="1"/>
          </p:cNvSpPr>
          <p:nvPr>
            <p:ph idx="1"/>
          </p:nvPr>
        </p:nvSpPr>
        <p:spPr/>
        <p:txBody>
          <a:bodyPr/>
          <a:lstStyle/>
          <a:p>
            <a:r>
              <a:rPr lang="en-US" dirty="0"/>
              <a:t>Discussion of whether we should be generating structured KBs (or, maybe </a:t>
            </a:r>
            <a:r>
              <a:rPr lang="en-US" i="1" dirty="0"/>
              <a:t>who </a:t>
            </a:r>
            <a:r>
              <a:rPr lang="en-US" dirty="0"/>
              <a:t>should be generating these, curator? User?)</a:t>
            </a:r>
          </a:p>
          <a:p>
            <a:pPr lvl="1"/>
            <a:r>
              <a:rPr lang="en-US" dirty="0"/>
              <a:t>Seems to vary by domain/use case</a:t>
            </a:r>
          </a:p>
          <a:p>
            <a:pPr lvl="1"/>
            <a:endParaRPr lang="en-US" dirty="0"/>
          </a:p>
          <a:p>
            <a:r>
              <a:rPr lang="en-US" dirty="0"/>
              <a:t>Extractions </a:t>
            </a:r>
            <a:r>
              <a:rPr lang="en-US" dirty="0">
                <a:sym typeface="Wingdings" pitchFamily="2" charset="2"/>
              </a:rPr>
              <a:t>are </a:t>
            </a:r>
            <a:r>
              <a:rPr lang="en-US" i="1" dirty="0">
                <a:sym typeface="Wingdings" pitchFamily="2" charset="2"/>
              </a:rPr>
              <a:t>hypotheses</a:t>
            </a:r>
            <a:r>
              <a:rPr lang="en-US" dirty="0">
                <a:sym typeface="Wingdings" pitchFamily="2" charset="2"/>
              </a:rPr>
              <a:t>, then these are evaluated to see if they fit/belong in the KB (from which models are constructed)</a:t>
            </a:r>
          </a:p>
          <a:p>
            <a:pPr lvl="1"/>
            <a:r>
              <a:rPr lang="en-US" dirty="0">
                <a:sym typeface="Wingdings" pitchFamily="2" charset="2"/>
              </a:rPr>
              <a:t>This evaluation could be manual, but also semi-automated (i.e., there is a machine role)</a:t>
            </a:r>
          </a:p>
          <a:p>
            <a:pPr lvl="1"/>
            <a:r>
              <a:rPr lang="en-US" dirty="0">
                <a:sym typeface="Wingdings" pitchFamily="2" charset="2"/>
              </a:rPr>
              <a:t>Hypothesis agrees, contradicts, etc.</a:t>
            </a:r>
          </a:p>
          <a:p>
            <a:endParaRPr lang="en-US" dirty="0"/>
          </a:p>
          <a:p>
            <a:endParaRPr lang="en-US" dirty="0"/>
          </a:p>
        </p:txBody>
      </p:sp>
    </p:spTree>
    <p:extLst>
      <p:ext uri="{BB962C8B-B14F-4D97-AF65-F5344CB8AC3E}">
        <p14:creationId xmlns:p14="http://schemas.microsoft.com/office/powerpoint/2010/main" val="211705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023B-3EAF-C647-B8F9-755AA5C17BB8}"/>
              </a:ext>
            </a:extLst>
          </p:cNvPr>
          <p:cNvSpPr>
            <a:spLocks noGrp="1"/>
          </p:cNvSpPr>
          <p:nvPr>
            <p:ph type="title"/>
          </p:nvPr>
        </p:nvSpPr>
        <p:spPr/>
        <p:txBody>
          <a:bodyPr/>
          <a:lstStyle/>
          <a:p>
            <a:r>
              <a:rPr lang="en-US" dirty="0"/>
              <a:t>Curation with </a:t>
            </a:r>
            <a:r>
              <a:rPr lang="en-US" i="1" dirty="0"/>
              <a:t>confidence</a:t>
            </a:r>
            <a:r>
              <a:rPr lang="en-US" dirty="0"/>
              <a:t> </a:t>
            </a:r>
          </a:p>
        </p:txBody>
      </p:sp>
      <p:sp>
        <p:nvSpPr>
          <p:cNvPr id="3" name="Content Placeholder 2">
            <a:extLst>
              <a:ext uri="{FF2B5EF4-FFF2-40B4-BE49-F238E27FC236}">
                <a16:creationId xmlns:a16="http://schemas.microsoft.com/office/drawing/2014/main" id="{BE8CACD3-A16F-CE48-B6A5-9F68C689DF4A}"/>
              </a:ext>
            </a:extLst>
          </p:cNvPr>
          <p:cNvSpPr>
            <a:spLocks noGrp="1"/>
          </p:cNvSpPr>
          <p:nvPr>
            <p:ph idx="1"/>
          </p:nvPr>
        </p:nvSpPr>
        <p:spPr/>
        <p:txBody>
          <a:bodyPr>
            <a:normAutofit lnSpcReduction="10000"/>
          </a:bodyPr>
          <a:lstStyle/>
          <a:p>
            <a:r>
              <a:rPr lang="en-US" dirty="0"/>
              <a:t>Evaluation of validity/utility of a given extraction: </a:t>
            </a:r>
          </a:p>
          <a:p>
            <a:endParaRPr lang="en-US" dirty="0"/>
          </a:p>
          <a:p>
            <a:pPr lvl="1"/>
            <a:r>
              <a:rPr lang="en-US" dirty="0"/>
              <a:t>Should the extraction/new source be merged/pruned/modified/flagged?</a:t>
            </a:r>
          </a:p>
          <a:p>
            <a:pPr lvl="1"/>
            <a:endParaRPr lang="en-US" dirty="0"/>
          </a:p>
          <a:p>
            <a:pPr lvl="1"/>
            <a:r>
              <a:rPr lang="en-US" dirty="0"/>
              <a:t>What in this new source augments existing knowledge?  </a:t>
            </a:r>
          </a:p>
          <a:p>
            <a:pPr lvl="2"/>
            <a:r>
              <a:rPr lang="en-US" dirty="0"/>
              <a:t>Is it new, or new way of saying something already there? </a:t>
            </a:r>
          </a:p>
          <a:p>
            <a:pPr lvl="2"/>
            <a:r>
              <a:rPr lang="en-US" dirty="0"/>
              <a:t>Does it contradict?  </a:t>
            </a:r>
          </a:p>
          <a:p>
            <a:pPr lvl="2"/>
            <a:r>
              <a:rPr lang="en-US" dirty="0"/>
              <a:t>Is it technically wrong (i.e., extraction mistake)?</a:t>
            </a:r>
          </a:p>
          <a:p>
            <a:pPr lvl="1"/>
            <a:endParaRPr lang="en-US" dirty="0"/>
          </a:p>
          <a:p>
            <a:pPr lvl="1"/>
            <a:r>
              <a:rPr lang="en-US" dirty="0"/>
              <a:t>Should we only extract and curate what’s in the paper? Or should we “fix” it? (and what does ”fix” mean?  Human? Gather more data to resolve?) What provenance is needed (paper trail)?</a:t>
            </a:r>
          </a:p>
        </p:txBody>
      </p:sp>
    </p:spTree>
    <p:extLst>
      <p:ext uri="{BB962C8B-B14F-4D97-AF65-F5344CB8AC3E}">
        <p14:creationId xmlns:p14="http://schemas.microsoft.com/office/powerpoint/2010/main" val="417376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023B-3EAF-C647-B8F9-755AA5C17BB8}"/>
              </a:ext>
            </a:extLst>
          </p:cNvPr>
          <p:cNvSpPr>
            <a:spLocks noGrp="1"/>
          </p:cNvSpPr>
          <p:nvPr>
            <p:ph type="title"/>
          </p:nvPr>
        </p:nvSpPr>
        <p:spPr/>
        <p:txBody>
          <a:bodyPr/>
          <a:lstStyle/>
          <a:p>
            <a:r>
              <a:rPr lang="en-US" dirty="0"/>
              <a:t>Curation with confidence </a:t>
            </a:r>
          </a:p>
        </p:txBody>
      </p:sp>
      <p:sp>
        <p:nvSpPr>
          <p:cNvPr id="3" name="Content Placeholder 2">
            <a:extLst>
              <a:ext uri="{FF2B5EF4-FFF2-40B4-BE49-F238E27FC236}">
                <a16:creationId xmlns:a16="http://schemas.microsoft.com/office/drawing/2014/main" id="{BE8CACD3-A16F-CE48-B6A5-9F68C689DF4A}"/>
              </a:ext>
            </a:extLst>
          </p:cNvPr>
          <p:cNvSpPr>
            <a:spLocks noGrp="1"/>
          </p:cNvSpPr>
          <p:nvPr>
            <p:ph idx="1"/>
          </p:nvPr>
        </p:nvSpPr>
        <p:spPr/>
        <p:txBody>
          <a:bodyPr>
            <a:normAutofit/>
          </a:bodyPr>
          <a:lstStyle/>
          <a:p>
            <a:r>
              <a:rPr lang="en-US" dirty="0"/>
              <a:t>Need some measure(s) of extraction confidence</a:t>
            </a:r>
          </a:p>
          <a:p>
            <a:pPr marL="0" indent="0">
              <a:buNone/>
            </a:pPr>
            <a:endParaRPr lang="en-US" dirty="0"/>
          </a:p>
          <a:p>
            <a:r>
              <a:rPr lang="en-US" dirty="0"/>
              <a:t>Human curation is hard to scale, so the curation process should be at least semi-automated…</a:t>
            </a:r>
          </a:p>
          <a:p>
            <a:pPr lvl="1"/>
            <a:r>
              <a:rPr lang="en-US" dirty="0"/>
              <a:t>And when humans </a:t>
            </a:r>
            <a:r>
              <a:rPr lang="en-US" i="1" dirty="0"/>
              <a:t>do</a:t>
            </a:r>
            <a:r>
              <a:rPr lang="en-US" dirty="0"/>
              <a:t> intervene/annotate, </a:t>
            </a:r>
            <a:r>
              <a:rPr lang="en-US" b="1" dirty="0"/>
              <a:t>their changes should propagate </a:t>
            </a:r>
            <a:r>
              <a:rPr lang="en-US" dirty="0"/>
              <a:t>so that we get additional bang for our buck – how to do this well?</a:t>
            </a:r>
          </a:p>
        </p:txBody>
      </p:sp>
    </p:spTree>
    <p:extLst>
      <p:ext uri="{BB962C8B-B14F-4D97-AF65-F5344CB8AC3E}">
        <p14:creationId xmlns:p14="http://schemas.microsoft.com/office/powerpoint/2010/main" val="366819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BD07-9E4E-F345-A461-224378948DD1}"/>
              </a:ext>
            </a:extLst>
          </p:cNvPr>
          <p:cNvSpPr>
            <a:spLocks noGrp="1"/>
          </p:cNvSpPr>
          <p:nvPr>
            <p:ph type="title"/>
          </p:nvPr>
        </p:nvSpPr>
        <p:spPr/>
        <p:txBody>
          <a:bodyPr/>
          <a:lstStyle/>
          <a:p>
            <a:r>
              <a:rPr lang="en-US" dirty="0">
                <a:sym typeface="Wingdings" pitchFamily="2" charset="2"/>
              </a:rPr>
              <a:t>What is being collected/combined/curated?</a:t>
            </a:r>
            <a:endParaRPr lang="en-US" dirty="0"/>
          </a:p>
        </p:txBody>
      </p:sp>
      <p:sp>
        <p:nvSpPr>
          <p:cNvPr id="3" name="Content Placeholder 2">
            <a:extLst>
              <a:ext uri="{FF2B5EF4-FFF2-40B4-BE49-F238E27FC236}">
                <a16:creationId xmlns:a16="http://schemas.microsoft.com/office/drawing/2014/main" id="{FED77E3F-2203-ED41-BD52-FBB01152C0C3}"/>
              </a:ext>
            </a:extLst>
          </p:cNvPr>
          <p:cNvSpPr>
            <a:spLocks noGrp="1"/>
          </p:cNvSpPr>
          <p:nvPr>
            <p:ph idx="1"/>
          </p:nvPr>
        </p:nvSpPr>
        <p:spPr/>
        <p:txBody>
          <a:bodyPr>
            <a:normAutofit fontScale="70000" lnSpcReduction="20000"/>
          </a:bodyPr>
          <a:lstStyle/>
          <a:p>
            <a:r>
              <a:rPr lang="en-US" dirty="0">
                <a:sym typeface="Wingdings" pitchFamily="2" charset="2"/>
              </a:rPr>
              <a:t>What data:</a:t>
            </a:r>
          </a:p>
          <a:p>
            <a:pPr lvl="1"/>
            <a:r>
              <a:rPr lang="en-US" dirty="0">
                <a:sym typeface="Wingdings" pitchFamily="2" charset="2"/>
              </a:rPr>
              <a:t>Some gather large amounts of data (from a specific domain or domain-independent)</a:t>
            </a:r>
          </a:p>
          <a:p>
            <a:pPr lvl="1"/>
            <a:r>
              <a:rPr lang="en-US" dirty="0">
                <a:sym typeface="Wingdings" pitchFamily="2" charset="2"/>
              </a:rPr>
              <a:t>Others are gathering data from narrow sources (papers, blogs, websites directing corresponding to a specific set of models, etc.)</a:t>
            </a:r>
          </a:p>
          <a:p>
            <a:r>
              <a:rPr lang="en-US" dirty="0">
                <a:sym typeface="Wingdings" pitchFamily="2" charset="2"/>
              </a:rPr>
              <a:t>What to extract:</a:t>
            </a:r>
          </a:p>
          <a:p>
            <a:pPr lvl="1"/>
            <a:r>
              <a:rPr lang="en-US" dirty="0">
                <a:sym typeface="Wingdings" pitchFamily="2" charset="2"/>
              </a:rPr>
              <a:t>Subsets of text, equations, figures, tables, code</a:t>
            </a:r>
          </a:p>
          <a:p>
            <a:r>
              <a:rPr lang="en-US" dirty="0">
                <a:sym typeface="Wingdings" pitchFamily="2" charset="2"/>
              </a:rPr>
              <a:t>Curation: </a:t>
            </a:r>
          </a:p>
          <a:p>
            <a:pPr lvl="1"/>
            <a:r>
              <a:rPr lang="en-US" dirty="0">
                <a:sym typeface="Wingdings" pitchFamily="2" charset="2"/>
              </a:rPr>
              <a:t>For some: not enforced, let user decide</a:t>
            </a:r>
          </a:p>
          <a:p>
            <a:pPr lvl="1"/>
            <a:r>
              <a:rPr lang="en-US" dirty="0">
                <a:sym typeface="Wingdings" pitchFamily="2" charset="2"/>
              </a:rPr>
              <a:t>weighting up/discarding info</a:t>
            </a:r>
          </a:p>
          <a:p>
            <a:pPr lvl="2"/>
            <a:r>
              <a:rPr lang="en-US" dirty="0">
                <a:sym typeface="Wingdings" pitchFamily="2" charset="2"/>
              </a:rPr>
              <a:t>Subsets of redundancy criteria, human annotations</a:t>
            </a:r>
          </a:p>
          <a:p>
            <a:pPr lvl="2"/>
            <a:r>
              <a:rPr lang="en-US" dirty="0">
                <a:sym typeface="Wingdings" pitchFamily="2" charset="2"/>
              </a:rPr>
              <a:t>Mechanisms to allow users to evaluate the curation evaluations </a:t>
            </a:r>
          </a:p>
          <a:p>
            <a:pPr lvl="2"/>
            <a:r>
              <a:rPr lang="en-US" dirty="0">
                <a:sym typeface="Wingdings" pitchFamily="2" charset="2"/>
              </a:rPr>
              <a:t>Mechanisms to allow machine to learn/extrapolate from the evaluation of the curation evaluations …</a:t>
            </a:r>
          </a:p>
          <a:p>
            <a:pPr lvl="1"/>
            <a:r>
              <a:rPr lang="en-US" dirty="0">
                <a:sym typeface="Wingdings" pitchFamily="2" charset="2"/>
              </a:rPr>
              <a:t>Representations</a:t>
            </a:r>
          </a:p>
          <a:p>
            <a:pPr lvl="2"/>
            <a:r>
              <a:rPr lang="en-US" dirty="0">
                <a:sym typeface="Wingdings" pitchFamily="2" charset="2"/>
              </a:rPr>
              <a:t>Lots of thought into representations which are universal*/flexible/composable*/domain-independent</a:t>
            </a:r>
          </a:p>
          <a:p>
            <a:pPr lvl="2"/>
            <a:r>
              <a:rPr lang="en-US" dirty="0">
                <a:sym typeface="Wingdings" pitchFamily="2" charset="2"/>
              </a:rPr>
              <a:t>To facilitate assembly from many sources </a:t>
            </a:r>
            <a:r>
              <a:rPr lang="en-US" i="1" dirty="0">
                <a:sym typeface="Wingdings" pitchFamily="2" charset="2"/>
              </a:rPr>
              <a:t>and</a:t>
            </a:r>
            <a:r>
              <a:rPr lang="en-US" dirty="0">
                <a:sym typeface="Wingdings" pitchFamily="2" charset="2"/>
              </a:rPr>
              <a:t> modalities</a:t>
            </a:r>
          </a:p>
          <a:p>
            <a:pPr lvl="2"/>
            <a:r>
              <a:rPr lang="en-US" dirty="0">
                <a:sym typeface="Wingdings" pitchFamily="2" charset="2"/>
              </a:rPr>
              <a:t>To facilitate filling in gaps through reading at scale</a:t>
            </a:r>
          </a:p>
          <a:p>
            <a:pPr lvl="2"/>
            <a:r>
              <a:rPr lang="en-US" dirty="0">
                <a:sym typeface="Wingdings" pitchFamily="2" charset="2"/>
              </a:rPr>
              <a:t>To facilitate development of confidence/believability scores/estimates</a:t>
            </a:r>
          </a:p>
          <a:p>
            <a:pPr lvl="2"/>
            <a:r>
              <a:rPr lang="en-US" dirty="0">
                <a:sym typeface="Wingdings" pitchFamily="2" charset="2"/>
              </a:rPr>
              <a:t>To facilitate a variety of context (which can unite the modalities)</a:t>
            </a:r>
          </a:p>
        </p:txBody>
      </p:sp>
    </p:spTree>
    <p:extLst>
      <p:ext uri="{BB962C8B-B14F-4D97-AF65-F5344CB8AC3E}">
        <p14:creationId xmlns:p14="http://schemas.microsoft.com/office/powerpoint/2010/main" val="180273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BD07-9E4E-F345-A461-224378948DD1}"/>
              </a:ext>
            </a:extLst>
          </p:cNvPr>
          <p:cNvSpPr>
            <a:spLocks noGrp="1"/>
          </p:cNvSpPr>
          <p:nvPr>
            <p:ph type="title"/>
          </p:nvPr>
        </p:nvSpPr>
        <p:spPr/>
        <p:txBody>
          <a:bodyPr/>
          <a:lstStyle/>
          <a:p>
            <a:r>
              <a:rPr lang="en-US" dirty="0">
                <a:sym typeface="Wingdings" pitchFamily="2" charset="2"/>
              </a:rPr>
              <a:t>What is being collected/combined/curated?</a:t>
            </a:r>
            <a:endParaRPr lang="en-US" dirty="0"/>
          </a:p>
        </p:txBody>
      </p:sp>
      <p:sp>
        <p:nvSpPr>
          <p:cNvPr id="3" name="Content Placeholder 2">
            <a:extLst>
              <a:ext uri="{FF2B5EF4-FFF2-40B4-BE49-F238E27FC236}">
                <a16:creationId xmlns:a16="http://schemas.microsoft.com/office/drawing/2014/main" id="{FED77E3F-2203-ED41-BD52-FBB01152C0C3}"/>
              </a:ext>
            </a:extLst>
          </p:cNvPr>
          <p:cNvSpPr>
            <a:spLocks noGrp="1"/>
          </p:cNvSpPr>
          <p:nvPr>
            <p:ph idx="1"/>
          </p:nvPr>
        </p:nvSpPr>
        <p:spPr/>
        <p:txBody>
          <a:bodyPr>
            <a:normAutofit fontScale="92500" lnSpcReduction="10000"/>
          </a:bodyPr>
          <a:lstStyle/>
          <a:p>
            <a:r>
              <a:rPr lang="en-US" dirty="0">
                <a:sym typeface="Wingdings" pitchFamily="2" charset="2"/>
              </a:rPr>
              <a:t>(Gallup) Epidemiology: </a:t>
            </a:r>
          </a:p>
          <a:p>
            <a:pPr lvl="1"/>
            <a:r>
              <a:rPr lang="en-US" dirty="0">
                <a:sym typeface="Wingdings" pitchFamily="2" charset="2"/>
              </a:rPr>
              <a:t>(effort to develop domain independent approaches)</a:t>
            </a:r>
          </a:p>
          <a:p>
            <a:pPr lvl="1"/>
            <a:r>
              <a:rPr lang="en-US" dirty="0">
                <a:sym typeface="Wingdings" pitchFamily="2" charset="2"/>
              </a:rPr>
              <a:t>Source data - literature from that domain that describe the relevant models (SIR, SEIR)</a:t>
            </a:r>
          </a:p>
          <a:p>
            <a:pPr lvl="2"/>
            <a:r>
              <a:rPr lang="en-US" dirty="0">
                <a:sym typeface="Wingdings" pitchFamily="2" charset="2"/>
              </a:rPr>
              <a:t>Text</a:t>
            </a:r>
          </a:p>
          <a:p>
            <a:pPr lvl="2"/>
            <a:r>
              <a:rPr lang="en-US" dirty="0">
                <a:sym typeface="Wingdings" pitchFamily="2" charset="2"/>
              </a:rPr>
              <a:t>Equations</a:t>
            </a:r>
          </a:p>
          <a:p>
            <a:pPr lvl="1"/>
            <a:r>
              <a:rPr lang="en-US" dirty="0">
                <a:sym typeface="Wingdings" pitchFamily="2" charset="2"/>
              </a:rPr>
              <a:t>Curation: weighting up/discarding info (during compilation into </a:t>
            </a:r>
            <a:r>
              <a:rPr lang="en-US" dirty="0" err="1">
                <a:sym typeface="Wingdings" pitchFamily="2" charset="2"/>
              </a:rPr>
              <a:t>markov</a:t>
            </a:r>
            <a:r>
              <a:rPr lang="en-US" dirty="0">
                <a:sym typeface="Wingdings" pitchFamily="2" charset="2"/>
              </a:rPr>
              <a:t> network) using redundancy criteria</a:t>
            </a:r>
          </a:p>
          <a:p>
            <a:r>
              <a:rPr lang="en-US" dirty="0">
                <a:sym typeface="Wingdings" pitchFamily="2" charset="2"/>
              </a:rPr>
              <a:t>(Siemens) Deep Learning Papers:</a:t>
            </a:r>
          </a:p>
          <a:p>
            <a:pPr lvl="1"/>
            <a:r>
              <a:rPr lang="en-US" dirty="0">
                <a:sym typeface="Wingdings" pitchFamily="2" charset="2"/>
              </a:rPr>
              <a:t>Text, diagrams, and equations from papers, blogs (focus on being able to </a:t>
            </a:r>
            <a:r>
              <a:rPr lang="en-US" i="1" dirty="0">
                <a:sym typeface="Wingdings" pitchFamily="2" charset="2"/>
              </a:rPr>
              <a:t>generalize</a:t>
            </a:r>
            <a:r>
              <a:rPr lang="en-US" dirty="0">
                <a:sym typeface="Wingdings" pitchFamily="2" charset="2"/>
              </a:rPr>
              <a:t>)</a:t>
            </a:r>
          </a:p>
          <a:p>
            <a:pPr lvl="1"/>
            <a:r>
              <a:rPr lang="en-US" dirty="0">
                <a:sym typeface="Wingdings" pitchFamily="2" charset="2"/>
              </a:rPr>
              <a:t>Code for corresponding papers</a:t>
            </a:r>
          </a:p>
          <a:p>
            <a:pPr lvl="1"/>
            <a:r>
              <a:rPr lang="en-US" dirty="0">
                <a:sym typeface="Wingdings" pitchFamily="2" charset="2"/>
              </a:rPr>
              <a:t>Infer code from diagrams</a:t>
            </a:r>
          </a:p>
          <a:p>
            <a:pPr lvl="1"/>
            <a:r>
              <a:rPr lang="en-US" dirty="0">
                <a:sym typeface="Wingdings" pitchFamily="2" charset="2"/>
              </a:rPr>
              <a:t>Curating into RDF?</a:t>
            </a:r>
          </a:p>
        </p:txBody>
      </p:sp>
    </p:spTree>
    <p:extLst>
      <p:ext uri="{BB962C8B-B14F-4D97-AF65-F5344CB8AC3E}">
        <p14:creationId xmlns:p14="http://schemas.microsoft.com/office/powerpoint/2010/main" val="19706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BD07-9E4E-F345-A461-224378948DD1}"/>
              </a:ext>
            </a:extLst>
          </p:cNvPr>
          <p:cNvSpPr>
            <a:spLocks noGrp="1"/>
          </p:cNvSpPr>
          <p:nvPr>
            <p:ph type="title"/>
          </p:nvPr>
        </p:nvSpPr>
        <p:spPr/>
        <p:txBody>
          <a:bodyPr/>
          <a:lstStyle/>
          <a:p>
            <a:r>
              <a:rPr lang="en-US" dirty="0">
                <a:sym typeface="Wingdings" pitchFamily="2" charset="2"/>
              </a:rPr>
              <a:t>What is being collected/combined/curated?</a:t>
            </a:r>
            <a:endParaRPr lang="en-US" dirty="0"/>
          </a:p>
        </p:txBody>
      </p:sp>
      <p:sp>
        <p:nvSpPr>
          <p:cNvPr id="3" name="Content Placeholder 2">
            <a:extLst>
              <a:ext uri="{FF2B5EF4-FFF2-40B4-BE49-F238E27FC236}">
                <a16:creationId xmlns:a16="http://schemas.microsoft.com/office/drawing/2014/main" id="{FED77E3F-2203-ED41-BD52-FBB01152C0C3}"/>
              </a:ext>
            </a:extLst>
          </p:cNvPr>
          <p:cNvSpPr>
            <a:spLocks noGrp="1"/>
          </p:cNvSpPr>
          <p:nvPr>
            <p:ph idx="1"/>
          </p:nvPr>
        </p:nvSpPr>
        <p:spPr/>
        <p:txBody>
          <a:bodyPr>
            <a:normAutofit fontScale="70000" lnSpcReduction="20000"/>
          </a:bodyPr>
          <a:lstStyle/>
          <a:p>
            <a:r>
              <a:rPr lang="en-US" dirty="0">
                <a:sym typeface="Wingdings" pitchFamily="2" charset="2"/>
              </a:rPr>
              <a:t>(UW) Across Domains: </a:t>
            </a:r>
          </a:p>
          <a:p>
            <a:pPr lvl="1"/>
            <a:r>
              <a:rPr lang="en-US" dirty="0">
                <a:sym typeface="Wingdings" pitchFamily="2" charset="2"/>
              </a:rPr>
              <a:t>(effort to develop general methods, without </a:t>
            </a:r>
            <a:r>
              <a:rPr lang="en-US" i="1" dirty="0">
                <a:sym typeface="Wingdings" pitchFamily="2" charset="2"/>
              </a:rPr>
              <a:t>enforcing</a:t>
            </a:r>
            <a:r>
              <a:rPr lang="en-US" dirty="0">
                <a:sym typeface="Wingdings" pitchFamily="2" charset="2"/>
              </a:rPr>
              <a:t> curation)</a:t>
            </a:r>
          </a:p>
          <a:p>
            <a:pPr lvl="1"/>
            <a:r>
              <a:rPr lang="en-US" dirty="0">
                <a:sym typeface="Wingdings" pitchFamily="2" charset="2"/>
              </a:rPr>
              <a:t>Extracting and connecting data between modalities (text, equations, figures, tables, etc.)</a:t>
            </a:r>
          </a:p>
          <a:p>
            <a:pPr lvl="1"/>
            <a:r>
              <a:rPr lang="en-US" dirty="0">
                <a:sym typeface="Wingdings" pitchFamily="2" charset="2"/>
              </a:rPr>
              <a:t>Representations that carry the context and cut across the multiple modalities</a:t>
            </a:r>
          </a:p>
          <a:p>
            <a:pPr lvl="1"/>
            <a:r>
              <a:rPr lang="en-US" dirty="0">
                <a:sym typeface="Wingdings" pitchFamily="2" charset="2"/>
              </a:rPr>
              <a:t>How to asses or validate/use:</a:t>
            </a:r>
          </a:p>
          <a:p>
            <a:pPr lvl="1"/>
            <a:r>
              <a:rPr lang="en-US" dirty="0">
                <a:sym typeface="Wingdings" pitchFamily="2" charset="2"/>
              </a:rPr>
              <a:t>Go from unstructured to structured:</a:t>
            </a:r>
          </a:p>
          <a:p>
            <a:pPr lvl="2"/>
            <a:r>
              <a:rPr lang="en-US" dirty="0">
                <a:sym typeface="Wingdings" pitchFamily="2" charset="2"/>
              </a:rPr>
              <a:t>Database, without enforcing schema -- universal representation of info with multiple modalities</a:t>
            </a:r>
          </a:p>
          <a:p>
            <a:pPr lvl="2"/>
            <a:r>
              <a:rPr lang="en-US" dirty="0">
                <a:sym typeface="Wingdings" pitchFamily="2" charset="2"/>
              </a:rPr>
              <a:t>Develop tools have LW mechanisms for users to specify what they’re interested in</a:t>
            </a:r>
          </a:p>
          <a:p>
            <a:pPr lvl="2"/>
            <a:r>
              <a:rPr lang="en-US" dirty="0">
                <a:sym typeface="Wingdings" pitchFamily="2" charset="2"/>
              </a:rPr>
              <a:t>Build representations (embeddings, xml graphs) to more easily transform into the representation users want, given their needs/output</a:t>
            </a:r>
          </a:p>
          <a:p>
            <a:pPr lvl="2"/>
            <a:r>
              <a:rPr lang="en-US" dirty="0">
                <a:sym typeface="Wingdings" pitchFamily="2" charset="2"/>
              </a:rPr>
              <a:t>Then put in table so users can access</a:t>
            </a:r>
          </a:p>
          <a:p>
            <a:pPr lvl="3"/>
            <a:r>
              <a:rPr lang="en-US" dirty="0">
                <a:sym typeface="Wingdings" pitchFamily="2" charset="2"/>
              </a:rPr>
              <a:t>QA mechanisms (Open IE)</a:t>
            </a:r>
          </a:p>
          <a:p>
            <a:pPr lvl="3"/>
            <a:r>
              <a:rPr lang="en-US" dirty="0">
                <a:sym typeface="Wingdings" pitchFamily="2" charset="2"/>
              </a:rPr>
              <a:t>Mechanisms with minimal info, take subspace, transform into something structured</a:t>
            </a:r>
          </a:p>
          <a:p>
            <a:pPr lvl="2"/>
            <a:r>
              <a:rPr lang="en-US" dirty="0">
                <a:sym typeface="Wingdings" pitchFamily="2" charset="2"/>
              </a:rPr>
              <a:t>If more specific needs, start with extractions, build model that will know how to read for what you’re interested in</a:t>
            </a:r>
          </a:p>
          <a:p>
            <a:pPr lvl="2"/>
            <a:r>
              <a:rPr lang="en-US" dirty="0">
                <a:sym typeface="Wingdings" pitchFamily="2" charset="2"/>
              </a:rPr>
              <a:t>What does confidence score mean? Where does it come from?</a:t>
            </a:r>
          </a:p>
          <a:p>
            <a:pPr lvl="2"/>
            <a:r>
              <a:rPr lang="en-US" dirty="0">
                <a:sym typeface="Wingdings" pitchFamily="2" charset="2"/>
              </a:rPr>
              <a:t>Only domain experts can assess curation, so argue that we need to provide mechanisms</a:t>
            </a:r>
          </a:p>
          <a:p>
            <a:pPr lvl="1"/>
            <a:r>
              <a:rPr lang="en-US" dirty="0">
                <a:sym typeface="Wingdings" pitchFamily="2" charset="2"/>
              </a:rPr>
              <a:t>And, how can we bring context (knowledge user knows, KB, additional papers, etc.) as a domain expert in a way that intersects with available representations?</a:t>
            </a:r>
          </a:p>
        </p:txBody>
      </p:sp>
    </p:spTree>
    <p:extLst>
      <p:ext uri="{BB962C8B-B14F-4D97-AF65-F5344CB8AC3E}">
        <p14:creationId xmlns:p14="http://schemas.microsoft.com/office/powerpoint/2010/main" val="113455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BD07-9E4E-F345-A461-224378948DD1}"/>
              </a:ext>
            </a:extLst>
          </p:cNvPr>
          <p:cNvSpPr>
            <a:spLocks noGrp="1"/>
          </p:cNvSpPr>
          <p:nvPr>
            <p:ph type="title"/>
          </p:nvPr>
        </p:nvSpPr>
        <p:spPr/>
        <p:txBody>
          <a:bodyPr/>
          <a:lstStyle/>
          <a:p>
            <a:r>
              <a:rPr lang="en-US" dirty="0">
                <a:sym typeface="Wingdings" pitchFamily="2" charset="2"/>
              </a:rPr>
              <a:t>What is being collected/combined/curated?</a:t>
            </a:r>
            <a:endParaRPr lang="en-US" dirty="0"/>
          </a:p>
        </p:txBody>
      </p:sp>
      <p:sp>
        <p:nvSpPr>
          <p:cNvPr id="3" name="Content Placeholder 2">
            <a:extLst>
              <a:ext uri="{FF2B5EF4-FFF2-40B4-BE49-F238E27FC236}">
                <a16:creationId xmlns:a16="http://schemas.microsoft.com/office/drawing/2014/main" id="{FED77E3F-2203-ED41-BD52-FBB01152C0C3}"/>
              </a:ext>
            </a:extLst>
          </p:cNvPr>
          <p:cNvSpPr>
            <a:spLocks noGrp="1"/>
          </p:cNvSpPr>
          <p:nvPr>
            <p:ph idx="1"/>
          </p:nvPr>
        </p:nvSpPr>
        <p:spPr>
          <a:xfrm>
            <a:off x="838200" y="1825625"/>
            <a:ext cx="10515600" cy="4762744"/>
          </a:xfrm>
        </p:spPr>
        <p:txBody>
          <a:bodyPr>
            <a:normAutofit fontScale="92500" lnSpcReduction="10000"/>
          </a:bodyPr>
          <a:lstStyle/>
          <a:p>
            <a:r>
              <a:rPr lang="en-US" dirty="0">
                <a:sym typeface="Wingdings" pitchFamily="2" charset="2"/>
              </a:rPr>
              <a:t>(HMS) (independent of domain):</a:t>
            </a:r>
          </a:p>
          <a:p>
            <a:pPr lvl="1"/>
            <a:r>
              <a:rPr lang="en-US" dirty="0">
                <a:sym typeface="Wingdings" pitchFamily="2" charset="2"/>
              </a:rPr>
              <a:t>Lesson: In going from text to executable models, super helpful to have intermediate representation for assembling</a:t>
            </a:r>
          </a:p>
          <a:p>
            <a:pPr lvl="1"/>
            <a:r>
              <a:rPr lang="en-US" dirty="0">
                <a:sym typeface="Wingdings" pitchFamily="2" charset="2"/>
              </a:rPr>
              <a:t>INDRA: automated machine curation to make sense of machine reading</a:t>
            </a:r>
          </a:p>
          <a:p>
            <a:pPr lvl="2"/>
            <a:r>
              <a:rPr lang="en-US" dirty="0">
                <a:sym typeface="Wingdings" pitchFamily="2" charset="2"/>
              </a:rPr>
              <a:t>Error correction (systematic)</a:t>
            </a:r>
          </a:p>
          <a:p>
            <a:pPr lvl="2"/>
            <a:r>
              <a:rPr lang="en-US" dirty="0">
                <a:sym typeface="Wingdings" pitchFamily="2" charset="2"/>
              </a:rPr>
              <a:t>Recognizing and resolving redundancy</a:t>
            </a:r>
          </a:p>
          <a:p>
            <a:pPr lvl="3"/>
            <a:r>
              <a:rPr lang="en-US" dirty="0">
                <a:sym typeface="Wingdings" pitchFamily="2" charset="2"/>
              </a:rPr>
              <a:t>Full/partial redundancy (differences in granularity, etc.)</a:t>
            </a:r>
          </a:p>
          <a:p>
            <a:pPr lvl="2"/>
            <a:r>
              <a:rPr lang="en-US" dirty="0">
                <a:sym typeface="Wingdings" pitchFamily="2" charset="2"/>
              </a:rPr>
              <a:t>Assess believability (technical and scientific)</a:t>
            </a:r>
          </a:p>
          <a:p>
            <a:pPr lvl="1"/>
            <a:r>
              <a:rPr lang="en-US" dirty="0">
                <a:sym typeface="Wingdings" pitchFamily="2" charset="2"/>
              </a:rPr>
              <a:t>Infer missing pieces and fill in gaps</a:t>
            </a:r>
          </a:p>
          <a:p>
            <a:pPr lvl="1"/>
            <a:r>
              <a:rPr lang="en-US" dirty="0">
                <a:sym typeface="Wingdings" pitchFamily="2" charset="2"/>
              </a:rPr>
              <a:t>Machine can help with this!</a:t>
            </a:r>
          </a:p>
          <a:p>
            <a:pPr lvl="1"/>
            <a:r>
              <a:rPr lang="en-US" dirty="0">
                <a:sym typeface="Wingdings" pitchFamily="2" charset="2"/>
              </a:rPr>
              <a:t>Humans can help with (~tuning):</a:t>
            </a:r>
          </a:p>
          <a:p>
            <a:pPr lvl="2"/>
            <a:r>
              <a:rPr lang="en-US" dirty="0">
                <a:sym typeface="Wingdings" pitchFamily="2" charset="2"/>
              </a:rPr>
              <a:t>Fixing error patterns</a:t>
            </a:r>
          </a:p>
          <a:p>
            <a:pPr lvl="2"/>
            <a:r>
              <a:rPr lang="en-US" dirty="0">
                <a:sym typeface="Wingdings" pitchFamily="2" charset="2"/>
              </a:rPr>
              <a:t>Modify believability module</a:t>
            </a:r>
          </a:p>
          <a:p>
            <a:pPr lvl="2"/>
            <a:r>
              <a:rPr lang="en-US" dirty="0">
                <a:sym typeface="Wingdings" pitchFamily="2" charset="2"/>
              </a:rPr>
              <a:t>Have right representation to make use of these human effort</a:t>
            </a:r>
          </a:p>
          <a:p>
            <a:pPr lvl="1"/>
            <a:endParaRPr lang="en-US" dirty="0">
              <a:sym typeface="Wingdings" pitchFamily="2" charset="2"/>
            </a:endParaRPr>
          </a:p>
        </p:txBody>
      </p:sp>
    </p:spTree>
    <p:extLst>
      <p:ext uri="{BB962C8B-B14F-4D97-AF65-F5344CB8AC3E}">
        <p14:creationId xmlns:p14="http://schemas.microsoft.com/office/powerpoint/2010/main" val="247642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2076</Words>
  <Application>Microsoft Macintosh PowerPoint</Application>
  <PresentationFormat>Widescreen</PresentationFormat>
  <Paragraphs>209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American Typewriter</vt:lpstr>
      <vt:lpstr>Arial</vt:lpstr>
      <vt:lpstr>Calibri</vt:lpstr>
      <vt:lpstr>Calibri Light</vt:lpstr>
      <vt:lpstr>Office Theme</vt:lpstr>
      <vt:lpstr>Curating Structured Knowledge with Semi-structured Sources   and   Knowledge Extraction</vt:lpstr>
      <vt:lpstr>(Knowledge Extraction and) Curation</vt:lpstr>
      <vt:lpstr>Curation</vt:lpstr>
      <vt:lpstr>Curation with confidence </vt:lpstr>
      <vt:lpstr>Curation with confidence </vt:lpstr>
      <vt:lpstr>What is being collected/combined/curated?</vt:lpstr>
      <vt:lpstr>What is being collected/combined/curated?</vt:lpstr>
      <vt:lpstr>What is being collected/combined/curated?</vt:lpstr>
      <vt:lpstr>What is being collected/combined/curated?</vt:lpstr>
      <vt:lpstr>What is being collected/combined/curated?</vt:lpstr>
      <vt:lpstr>Curation</vt:lpstr>
      <vt:lpstr>Curation vs. Maintenance</vt:lpstr>
      <vt:lpstr>Breakout 2</vt:lpstr>
      <vt:lpstr>What are the hard parts in extraction?</vt:lpstr>
      <vt:lpstr>PowerPoint Presentation</vt:lpstr>
      <vt:lpstr>What are the hard parts in extraction?</vt:lpstr>
      <vt:lpstr>What are the hard parts in curation?</vt:lpstr>
      <vt:lpstr>What are the hard parts in curation?</vt:lpstr>
      <vt:lpstr>What are the hard parts in curation?</vt:lpstr>
      <vt:lpstr>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Extraction  and  Curating Structured Knowledge with Semi-structured Sources</dc:title>
  <dc:creator>Microsoft Office User</dc:creator>
  <cp:lastModifiedBy>Morrison, Clayton T - (claytonm)</cp:lastModifiedBy>
  <cp:revision>23</cp:revision>
  <dcterms:created xsi:type="dcterms:W3CDTF">2019-05-16T13:35:18Z</dcterms:created>
  <dcterms:modified xsi:type="dcterms:W3CDTF">2019-06-04T19:24:03Z</dcterms:modified>
</cp:coreProperties>
</file>