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4"/>
    <p:restoredTop sz="55202"/>
  </p:normalViewPr>
  <p:slideViewPr>
    <p:cSldViewPr snapToGrid="0" snapToObjects="1">
      <p:cViewPr>
        <p:scale>
          <a:sx n="71" d="100"/>
          <a:sy n="71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7A43-3494-B946-9B72-7EAC9DA937C2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A347E-7173-B540-BB5F-464735D0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Left 2/3rds of figure show components of </a:t>
            </a:r>
            <a:r>
              <a:rPr lang="en-US" dirty="0" err="1"/>
              <a:t>AutoMATES</a:t>
            </a:r>
            <a:r>
              <a:rPr lang="en-US" dirty="0"/>
              <a:t> contribution in context of ASKE architecture. The right 1/3 is the “schematic” representation of the three levels of representation in the new ASKE architecture.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orientation of </a:t>
            </a:r>
            <a:r>
              <a:rPr lang="en-US" dirty="0" err="1"/>
              <a:t>GrFN</a:t>
            </a:r>
            <a:r>
              <a:rPr lang="en-US" dirty="0"/>
              <a:t> as between the “Formulation/Abstract” and ”Structured” ASKE representation layers is intentional, as </a:t>
            </a:r>
            <a:r>
              <a:rPr lang="en-US" dirty="0" err="1"/>
              <a:t>GrFN</a:t>
            </a:r>
            <a:r>
              <a:rPr lang="en-US" dirty="0"/>
              <a:t> spans both, although the intention is not to suggest that </a:t>
            </a:r>
            <a:r>
              <a:rPr lang="en-US" dirty="0" err="1"/>
              <a:t>GrFN</a:t>
            </a:r>
            <a:r>
              <a:rPr lang="en-US" dirty="0"/>
              <a:t> does *everything* (it is not a “universal” representation appropriate for all desired scientific model operations, but captures semantic components at both levels).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Semi-structure data sources include: text documents, documents with equations, source code (with comments)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Text Reading (TR)</a:t>
            </a:r>
            <a:r>
              <a:rPr lang="en-US" dirty="0"/>
              <a:t> extracts scientific domain definitions associated with variable names and symbols. TR also extracts variable value domain information (types, units, value constraints).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Equation Reading (ER)</a:t>
            </a:r>
            <a:r>
              <a:rPr lang="en-US" dirty="0"/>
              <a:t> extracts symbolic representation of equations (represented in </a:t>
            </a:r>
            <a:r>
              <a:rPr lang="en-US" dirty="0" err="1"/>
              <a:t>GrFN</a:t>
            </a:r>
            <a:r>
              <a:rPr lang="en-US" dirty="0"/>
              <a:t>) and links to TR extractions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Program Analysis (PA)</a:t>
            </a:r>
            <a:r>
              <a:rPr lang="en-US" dirty="0"/>
              <a:t> extracts </a:t>
            </a:r>
            <a:r>
              <a:rPr lang="en-US" dirty="0" err="1"/>
              <a:t>GrFN</a:t>
            </a:r>
            <a:r>
              <a:rPr lang="en-US" dirty="0"/>
              <a:t> intermediate representation that isolates functional relationships between variables (i.e., how variable values are set as a function of other variables), abstracting away from program idioms (to the extent possible) to isolate the function computation graph (directed graph of variables functionally determining other variable values).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comments are also extracted (locally) and associated with source code components; these are passed through the TR pipeline. TR/ER/Code comment variables are linked for variable grounding hypotheses, connecting code constructs to scientific domain concepts and variable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Grounded Function Network (</a:t>
            </a:r>
            <a:r>
              <a:rPr lang="en-US" b="1" dirty="0" err="1"/>
              <a:t>GrFN</a:t>
            </a:r>
            <a:r>
              <a:rPr lang="en-US" b="1" dirty="0"/>
              <a:t>)</a:t>
            </a:r>
            <a:r>
              <a:rPr lang="en-US" dirty="0"/>
              <a:t> is </a:t>
            </a:r>
            <a:r>
              <a:rPr lang="en-US" dirty="0" err="1"/>
              <a:t>AutoMATES</a:t>
            </a:r>
            <a:r>
              <a:rPr lang="en-US" dirty="0"/>
              <a:t> intermediate representation (a kind of semantic graph) that combines all of this information into an integrated representation. </a:t>
            </a:r>
            <a:r>
              <a:rPr lang="en-US" dirty="0" err="1"/>
              <a:t>GrFN</a:t>
            </a:r>
            <a:r>
              <a:rPr lang="en-US" dirty="0"/>
              <a:t> can be serialized/communicated in a JSON format.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dirty="0" err="1"/>
              <a:t>GrFN</a:t>
            </a:r>
            <a:r>
              <a:rPr lang="en-US" dirty="0"/>
              <a:t> spans the structured and Formulation layers of the ASKE representation layers: PA contributes from-code function network, and TR/ER contribute scientific domain concept grounding along with some domain semantic constraints (variable value types and ranges/constraints) along with mathematical expression of variable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Model Analysis (MA) </a:t>
            </a:r>
            <a:r>
              <a:rPr lang="en-US" dirty="0"/>
              <a:t>operates on </a:t>
            </a:r>
            <a:r>
              <a:rPr lang="en-US" dirty="0" err="1"/>
              <a:t>GrFN</a:t>
            </a:r>
            <a:r>
              <a:rPr lang="en-US" dirty="0"/>
              <a:t> IR for code-agnostic analysis of model structure and functional relationships.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NOTE: MA functions span between Structured and Formulation/Abstract layers due to working on </a:t>
            </a:r>
            <a:r>
              <a:rPr lang="en-US" dirty="0" err="1"/>
              <a:t>GrFN</a:t>
            </a:r>
            <a:r>
              <a:rPr lang="en-US" dirty="0"/>
              <a:t> IR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Variable domain constraint propagation: This happens at the “structured” (middle) AKSE representation, based on code-derived “syntactic” relationships (e.g., arcsine is restricted to input/output values in range [-1, 1])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Structural model comparison: Model comparison, similarity, difference – spans ASKE “structured” and “formulation/abstract” layers by respecting structural constraints but with grounded variables and semantic domain variable value constraints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Sensitivity Analysis: compute sensitivity coefficients, measure of relative influence of upstream input variables and rates of changes of downstream variables.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Identification of variable value ranges maximizing similarity (Using </a:t>
            </a:r>
            <a:r>
              <a:rPr lang="en-US" dirty="0" err="1"/>
              <a:t>dReal</a:t>
            </a:r>
            <a:r>
              <a:rPr lang="en-US" dirty="0"/>
              <a:t> SMT (satisfiability modulo theory) sat solver to test satisfiability: http://</a:t>
            </a:r>
            <a:r>
              <a:rPr lang="en-US" dirty="0" err="1"/>
              <a:t>dreal.github.io</a:t>
            </a:r>
            <a:r>
              <a:rPr lang="en-US" dirty="0"/>
              <a:t>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Identification of value ranges to distinguish two model – experiment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Causal analysis to determine identifiability of variable causal structure from given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A347E-7173-B540-BB5F-464735D0F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a9a6bb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a9a6bb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Plan: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Arizona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extracts 2 Fortran models to </a:t>
            </a:r>
            <a:r>
              <a:rPr lang="en-US" dirty="0" err="1"/>
              <a:t>GrFN</a:t>
            </a:r>
            <a:r>
              <a:rPr lang="en-US" dirty="0"/>
              <a:t> representation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extracts variable definitions and var value constraints from associated documentation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Extracts and represents associated equation(s) in </a:t>
            </a:r>
            <a:r>
              <a:rPr lang="en-US" dirty="0" err="1"/>
              <a:t>GrFN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Links read var definitions/constraints to equation and model </a:t>
            </a:r>
            <a:r>
              <a:rPr lang="en-US" dirty="0" err="1"/>
              <a:t>GrFN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Performs model comparison on </a:t>
            </a:r>
            <a:r>
              <a:rPr lang="en-US" dirty="0" err="1"/>
              <a:t>GrFN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Translates </a:t>
            </a:r>
            <a:r>
              <a:rPr lang="en-US" dirty="0" err="1"/>
              <a:t>GrFN</a:t>
            </a:r>
            <a:r>
              <a:rPr lang="en-US" dirty="0"/>
              <a:t> to Julia for GTRI representation and communicates </a:t>
            </a:r>
            <a:r>
              <a:rPr lang="en-US" dirty="0" err="1"/>
              <a:t>GrFN</a:t>
            </a:r>
            <a:r>
              <a:rPr lang="en-US" dirty="0"/>
              <a:t> JSON to Galois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GTRI parses the Julia code into an IR structured model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Galois renders the IR structured model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GTRI transforms the IR model to create several new models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Galois renders the new models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GTRI generates the new IR models to Julia models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Visualizations are compared to see the semantic differences between the models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Julia models are compared to see performance and result differences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three columns are: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Extant: materials that are written by the primary scientist users / existing in the literature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Extracted: representations of the extant sources/models/documents in our formats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Enhanced: representations of new models that we have derived from the extracted representations.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colors indicate the layers on the previous slides.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Formulation is in light blue because it doesn’t exist in the primary source materials, but needs to be expressed to complete the 3x3 matrix.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terms of the four stage framework (problem, formulation, model, code) are represented by the boxes, “Docs, Formulation, IR Model, Julia Code.”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86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973-1A87-244F-B2FC-D0DF91387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8CEA-C59F-544A-A49D-1F9CDCA5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D7D9-5D06-7040-B5C4-320B94B2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A3FA-A086-964B-BBF8-B4FF3A4A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DF7B-D482-B942-A674-6CBE9A0F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51FC-9748-4E4E-A0E8-169EDA9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45C6D-EDD9-784A-9840-CF3E57B2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2646-C0E5-824A-A79E-64C34BFB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AD44-1535-F646-94DC-E3FFDA30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B6D7-9A23-B742-9345-4F10BD1C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7249-AE7B-A043-B9F9-87152C7D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E33AA-9A20-994A-A3C2-E8DC981B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08CC-07DC-D242-82E2-E0048EC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CCD0-8A7E-3540-BE7F-07C4635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E5E4-9441-CB40-9DA0-47480136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66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5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C3D5-D34D-0C4F-8620-7321A4EB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D8-67F4-DA40-9843-6352CDB8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3198-12AC-8840-A352-05B4B1A2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75B8-5DBD-6B4F-B2A2-3F070981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800C-8BCE-9E47-B450-C4A9EB5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7D4-C9EE-2B43-90A3-573529CD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F31E-745F-6640-B240-41B02EFD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B888-3606-CC4E-A6C9-29173CC6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57F8-721A-A840-AA61-2C637273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F9AD-EEFF-944E-B0FD-90088E76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A0CE-03F3-2142-B5CC-C6C80CF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D75B-8243-1945-B953-BE7D6DC1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911C-1B22-5641-86F0-B72997F6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EBAFB-D658-4340-88F0-C4EF3F97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B1A5-8AD7-A741-A3D3-66DA404B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9A06-263F-2249-BD1E-907875D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90A2-0BAB-BD42-8BE8-D179DE74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D597-82A3-0147-9898-F9B84DA9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EAE05-4DAF-3444-B6AA-5C054B8CD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4B90-E692-AF41-B8AD-D734D82FA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8A98D-3C02-344C-85CD-C40BE844F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F3A1-414C-0F4B-9291-C58E0F75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C8507-D045-B541-A471-6EDD9E56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DBCCF-D0FD-D84A-8386-A260497D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F0D1-B622-DE4B-B93A-F42BA4DE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C5680-3E92-5F4A-82EA-D9D34C5D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D1EC3-8598-964D-9C90-D137DE4C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C908-3C41-664C-AB0A-5FDDF1D9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C83B-A765-C548-8852-A7A68544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AD67B-02E8-EB47-8683-D01ABDEF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330D9-41F0-3D43-88F2-C969FAD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7BDC-5110-124E-9899-28BCF4F0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B15A-2462-4F41-A0CF-506ECABA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84C65-731F-2D42-B1FC-5FF8D65E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5BC6-6176-2643-9979-DA576EE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75C4-1E3A-DB49-86FC-0E97D72E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DC66-7FF5-EC45-B2A7-F6F2CAFD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A476-CDD2-2F4B-9AAE-BEE04578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B39D3-1EA2-C24A-AC84-9EE6A34A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FF55-4B02-0943-B1F9-BFF07E4D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77EE-A0B2-1F46-8722-AC71FF96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2B0F-7DDB-F54D-B4D2-9A8DE4F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F423-1566-6A45-9641-BB84903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49887-AC77-3D46-8473-743433FD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8883-E9BB-DE4A-B650-C6FCEDE6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F3CF-8A39-3E44-9876-77677722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8EED-58A9-AE4E-8F75-1BF0E862FC55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49A3-60E7-2C45-BF8A-F5C01F6E4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89DF-C9F7-4E40-9AD8-6DB4C5E29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4E2E-89A3-7744-A1CB-A1DAFAFB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415600" y="1522397"/>
            <a:ext cx="11360800" cy="16427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733" dirty="0">
                <a:latin typeface="Alegreya Sans" pitchFamily="2" charset="0"/>
              </a:rPr>
              <a:t>University of Arizona </a:t>
            </a:r>
            <a:r>
              <a:rPr lang="en-US" sz="3733" dirty="0" err="1">
                <a:latin typeface="Alegreya Sans" pitchFamily="2" charset="0"/>
              </a:rPr>
              <a:t>AutoMATES</a:t>
            </a:r>
            <a:br>
              <a:rPr lang="en-US" sz="3733" dirty="0">
                <a:latin typeface="Alegreya Sans" pitchFamily="2" charset="0"/>
              </a:rPr>
            </a:br>
            <a:r>
              <a:rPr lang="en-US" sz="3733" dirty="0">
                <a:latin typeface="Alegreya Sans" pitchFamily="2" charset="0"/>
              </a:rPr>
              <a:t>Post-Phase 2 Kickoff Homework</a:t>
            </a:r>
            <a:endParaRPr sz="3733" i="1" dirty="0">
              <a:solidFill>
                <a:srgbClr val="0D224C"/>
              </a:solidFill>
              <a:latin typeface="Alegreya Sans" pitchFamily="2" charset="0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17" y="5472735"/>
            <a:ext cx="3420585" cy="824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6"/>
          <p:cNvGrpSpPr/>
          <p:nvPr/>
        </p:nvGrpSpPr>
        <p:grpSpPr>
          <a:xfrm>
            <a:off x="297633" y="3921124"/>
            <a:ext cx="11596740" cy="794000"/>
            <a:chOff x="692700" y="3339738"/>
            <a:chExt cx="7807500" cy="595500"/>
          </a:xfrm>
        </p:grpSpPr>
        <p:sp>
          <p:nvSpPr>
            <p:cNvPr id="110" name="Google Shape;110;p26"/>
            <p:cNvSpPr/>
            <p:nvPr/>
          </p:nvSpPr>
          <p:spPr>
            <a:xfrm>
              <a:off x="692700" y="3389871"/>
              <a:ext cx="7807500" cy="5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26"/>
            <p:cNvSpPr txBox="1"/>
            <p:nvPr/>
          </p:nvSpPr>
          <p:spPr>
            <a:xfrm>
              <a:off x="1997538" y="3339738"/>
              <a:ext cx="5197800" cy="59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algn="ctr"/>
              <a:r>
                <a:rPr lang="en-US" sz="3200" dirty="0">
                  <a:solidFill>
                    <a:schemeClr val="accent5"/>
                  </a:solidFill>
                  <a:latin typeface="Cousine"/>
                  <a:ea typeface="Cousine"/>
                  <a:cs typeface="Cousine"/>
                  <a:sym typeface="Cousine"/>
                </a:rPr>
                <a:t>ml4ai.github.io/automates</a:t>
              </a:r>
              <a:endParaRPr sz="2400" dirty="0"/>
            </a:p>
          </p:txBody>
        </p:sp>
      </p:grpSp>
      <p:sp>
        <p:nvSpPr>
          <p:cNvPr id="116" name="Google Shape;116;p26"/>
          <p:cNvSpPr txBox="1"/>
          <p:nvPr/>
        </p:nvSpPr>
        <p:spPr>
          <a:xfrm>
            <a:off x="747342" y="3157349"/>
            <a:ext cx="10697285" cy="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i="1" dirty="0">
                <a:solidFill>
                  <a:srgbClr val="0D224C"/>
                </a:solidFill>
                <a:latin typeface="Alegreya Sans"/>
                <a:ea typeface="Alegreya Sans"/>
                <a:cs typeface="Alegreya Sans"/>
                <a:sym typeface="Alegreya Sans"/>
              </a:rPr>
              <a:t>Clayton T. Morrison</a:t>
            </a:r>
            <a:endParaRPr sz="1400" dirty="0">
              <a:solidFill>
                <a:srgbClr val="0D224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8D14D-1D73-4248-B055-07F8A8C3E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188" y="5287871"/>
            <a:ext cx="1487185" cy="1253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4B7A5-97FF-3F45-ACDE-ADA19129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250" y="4908099"/>
            <a:ext cx="1487816" cy="18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DD6CFB4-8CFA-C346-8542-B73F465113FD}"/>
              </a:ext>
            </a:extLst>
          </p:cNvPr>
          <p:cNvGrpSpPr/>
          <p:nvPr/>
        </p:nvGrpSpPr>
        <p:grpSpPr>
          <a:xfrm>
            <a:off x="897743" y="4364853"/>
            <a:ext cx="9745269" cy="1647595"/>
            <a:chOff x="897743" y="4364853"/>
            <a:chExt cx="9745269" cy="1647595"/>
          </a:xfrm>
          <a:solidFill>
            <a:schemeClr val="accent1"/>
          </a:solidFill>
        </p:grpSpPr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5B5EF490-8D05-BD45-BCB2-9567E0D8C834}"/>
                </a:ext>
              </a:extLst>
            </p:cNvPr>
            <p:cNvSpPr/>
            <p:nvPr/>
          </p:nvSpPr>
          <p:spPr>
            <a:xfrm>
              <a:off x="8238760" y="4364853"/>
              <a:ext cx="2404252" cy="1647595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7F7B0C-3E99-8544-B7FC-3271BB1F8F0B}"/>
                </a:ext>
              </a:extLst>
            </p:cNvPr>
            <p:cNvSpPr/>
            <p:nvPr/>
          </p:nvSpPr>
          <p:spPr>
            <a:xfrm>
              <a:off x="1700707" y="5602743"/>
              <a:ext cx="6601917" cy="409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-Shape 44">
              <a:extLst>
                <a:ext uri="{FF2B5EF4-FFF2-40B4-BE49-F238E27FC236}">
                  <a16:creationId xmlns:a16="http://schemas.microsoft.com/office/drawing/2014/main" id="{EEEBED96-5EF7-F846-BAC0-72DFBE77CB1B}"/>
                </a:ext>
              </a:extLst>
            </p:cNvPr>
            <p:cNvSpPr/>
            <p:nvPr/>
          </p:nvSpPr>
          <p:spPr>
            <a:xfrm>
              <a:off x="897743" y="5000833"/>
              <a:ext cx="823591" cy="1011615"/>
            </a:xfrm>
            <a:prstGeom prst="corner">
              <a:avLst>
                <a:gd name="adj1" fmla="val 50352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D646B8-49F6-2649-98FA-A1C4B5C79454}"/>
              </a:ext>
            </a:extLst>
          </p:cNvPr>
          <p:cNvGrpSpPr/>
          <p:nvPr/>
        </p:nvGrpSpPr>
        <p:grpSpPr>
          <a:xfrm>
            <a:off x="951272" y="1450546"/>
            <a:ext cx="9593957" cy="1011615"/>
            <a:chOff x="951272" y="1450546"/>
            <a:chExt cx="9593957" cy="1011615"/>
          </a:xfrm>
          <a:solidFill>
            <a:schemeClr val="accent1"/>
          </a:solidFill>
        </p:grpSpPr>
        <p:sp>
          <p:nvSpPr>
            <p:cNvPr id="42" name="Bent-Up Arrow 41">
              <a:extLst>
                <a:ext uri="{FF2B5EF4-FFF2-40B4-BE49-F238E27FC236}">
                  <a16:creationId xmlns:a16="http://schemas.microsoft.com/office/drawing/2014/main" id="{62A22445-8AE9-4543-89A6-FC7B6BE7BC87}"/>
                </a:ext>
              </a:extLst>
            </p:cNvPr>
            <p:cNvSpPr/>
            <p:nvPr/>
          </p:nvSpPr>
          <p:spPr>
            <a:xfrm flipV="1">
              <a:off x="8140977" y="1450546"/>
              <a:ext cx="2404252" cy="950196"/>
            </a:xfrm>
            <a:prstGeom prst="bentUpArrow">
              <a:avLst>
                <a:gd name="adj1" fmla="val 42353"/>
                <a:gd name="adj2" fmla="val 38409"/>
                <a:gd name="adj3" fmla="val 439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44FA9A-5329-0F4D-8FE4-9F6AEB2B46FF}"/>
                </a:ext>
              </a:extLst>
            </p:cNvPr>
            <p:cNvSpPr/>
            <p:nvPr/>
          </p:nvSpPr>
          <p:spPr>
            <a:xfrm>
              <a:off x="1774863" y="1450546"/>
              <a:ext cx="6527761" cy="405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-Shape 45">
              <a:extLst>
                <a:ext uri="{FF2B5EF4-FFF2-40B4-BE49-F238E27FC236}">
                  <a16:creationId xmlns:a16="http://schemas.microsoft.com/office/drawing/2014/main" id="{59DA726B-0065-C142-A157-5F3D0E072B26}"/>
                </a:ext>
              </a:extLst>
            </p:cNvPr>
            <p:cNvSpPr/>
            <p:nvPr/>
          </p:nvSpPr>
          <p:spPr>
            <a:xfrm flipV="1">
              <a:off x="951272" y="1450546"/>
              <a:ext cx="823591" cy="1011615"/>
            </a:xfrm>
            <a:prstGeom prst="corner">
              <a:avLst>
                <a:gd name="adj1" fmla="val 49195"/>
                <a:gd name="adj2" fmla="val 50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81839F-B533-EA41-9DED-70D03C8AAC13}"/>
              </a:ext>
            </a:extLst>
          </p:cNvPr>
          <p:cNvGrpSpPr/>
          <p:nvPr/>
        </p:nvGrpSpPr>
        <p:grpSpPr>
          <a:xfrm>
            <a:off x="8228281" y="2113694"/>
            <a:ext cx="3764650" cy="3433800"/>
            <a:chOff x="7897617" y="2113694"/>
            <a:chExt cx="3764650" cy="3433800"/>
          </a:xfrm>
        </p:grpSpPr>
        <p:sp>
          <p:nvSpPr>
            <p:cNvPr id="4" name="Google Shape;61;p14">
              <a:extLst>
                <a:ext uri="{FF2B5EF4-FFF2-40B4-BE49-F238E27FC236}">
                  <a16:creationId xmlns:a16="http://schemas.microsoft.com/office/drawing/2014/main" id="{ED7400DC-6843-A241-A305-75348BE3CDFF}"/>
                </a:ext>
              </a:extLst>
            </p:cNvPr>
            <p:cNvSpPr/>
            <p:nvPr/>
          </p:nvSpPr>
          <p:spPr>
            <a:xfrm>
              <a:off x="7897617" y="2113694"/>
              <a:ext cx="3675600" cy="716700"/>
            </a:xfrm>
            <a:prstGeom prst="rect">
              <a:avLst/>
            </a:prstGeom>
            <a:solidFill>
              <a:srgbClr val="F9CB9C"/>
            </a:solidFill>
            <a:ln w="19050" cap="flat" cmpd="sng">
              <a:solidFill>
                <a:srgbClr val="E691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Roboto"/>
                  <a:ea typeface="Roboto"/>
                  <a:cs typeface="Roboto"/>
                  <a:sym typeface="Roboto"/>
                </a:rPr>
                <a:t>Formulation/Abstraction</a:t>
              </a:r>
              <a:endParaRPr sz="1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(Domain specific semantics,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 err="1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emantic</a:t>
              </a:r>
              <a:r>
                <a:rPr lang="en" sz="1200" dirty="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 constraints, model patterns)</a:t>
              </a:r>
              <a:endParaRPr sz="12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44DDB480-1708-CA43-A81C-0DC543C702D8}"/>
                </a:ext>
              </a:extLst>
            </p:cNvPr>
            <p:cNvSpPr/>
            <p:nvPr/>
          </p:nvSpPr>
          <p:spPr>
            <a:xfrm>
              <a:off x="7897617" y="3472244"/>
              <a:ext cx="3675600" cy="7167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Roboto"/>
                  <a:ea typeface="Roboto"/>
                  <a:cs typeface="Roboto"/>
                  <a:sym typeface="Roboto"/>
                </a:rPr>
                <a:t>Structured</a:t>
              </a:r>
              <a:endParaRPr sz="1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(Domain agnostic, mathematical model)</a:t>
              </a:r>
              <a:endParaRPr sz="12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63;p14">
              <a:extLst>
                <a:ext uri="{FF2B5EF4-FFF2-40B4-BE49-F238E27FC236}">
                  <a16:creationId xmlns:a16="http://schemas.microsoft.com/office/drawing/2014/main" id="{F3E65C0F-733A-CB42-BB73-C05C64FEFBFA}"/>
                </a:ext>
              </a:extLst>
            </p:cNvPr>
            <p:cNvSpPr/>
            <p:nvPr/>
          </p:nvSpPr>
          <p:spPr>
            <a:xfrm>
              <a:off x="7897617" y="4830794"/>
              <a:ext cx="3675600" cy="7167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Roboto"/>
                  <a:ea typeface="Roboto"/>
                  <a:cs typeface="Roboto"/>
                  <a:sym typeface="Roboto"/>
                </a:rPr>
                <a:t>Executable</a:t>
              </a:r>
              <a:endParaRPr sz="1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(Source code, inference engine input)</a:t>
              </a:r>
              <a:endParaRPr sz="12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" name="Google Shape;64;p14">
              <a:extLst>
                <a:ext uri="{FF2B5EF4-FFF2-40B4-BE49-F238E27FC236}">
                  <a16:creationId xmlns:a16="http://schemas.microsoft.com/office/drawing/2014/main" id="{768E9ABF-3494-E24A-AFFD-B2908EF77110}"/>
                </a:ext>
              </a:extLst>
            </p:cNvPr>
            <p:cNvCxnSpPr/>
            <p:nvPr/>
          </p:nvCxnSpPr>
          <p:spPr>
            <a:xfrm rot="10800000">
              <a:off x="8619392" y="2830395"/>
              <a:ext cx="0" cy="63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65;p14">
              <a:extLst>
                <a:ext uri="{FF2B5EF4-FFF2-40B4-BE49-F238E27FC236}">
                  <a16:creationId xmlns:a16="http://schemas.microsoft.com/office/drawing/2014/main" id="{FC6DD885-1B19-4E4F-85D3-D13EB6A3BBDF}"/>
                </a:ext>
              </a:extLst>
            </p:cNvPr>
            <p:cNvCxnSpPr/>
            <p:nvPr/>
          </p:nvCxnSpPr>
          <p:spPr>
            <a:xfrm rot="10800000">
              <a:off x="8619392" y="4188945"/>
              <a:ext cx="0" cy="63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66;p14">
              <a:extLst>
                <a:ext uri="{FF2B5EF4-FFF2-40B4-BE49-F238E27FC236}">
                  <a16:creationId xmlns:a16="http://schemas.microsoft.com/office/drawing/2014/main" id="{3DEF511C-724E-1C4F-AB84-BC5137EB2881}"/>
                </a:ext>
              </a:extLst>
            </p:cNvPr>
            <p:cNvCxnSpPr/>
            <p:nvPr/>
          </p:nvCxnSpPr>
          <p:spPr>
            <a:xfrm>
              <a:off x="10759867" y="4192020"/>
              <a:ext cx="0" cy="63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67;p14">
              <a:extLst>
                <a:ext uri="{FF2B5EF4-FFF2-40B4-BE49-F238E27FC236}">
                  <a16:creationId xmlns:a16="http://schemas.microsoft.com/office/drawing/2014/main" id="{8C77A930-2924-224C-B083-10CC96543874}"/>
                </a:ext>
              </a:extLst>
            </p:cNvPr>
            <p:cNvCxnSpPr/>
            <p:nvPr/>
          </p:nvCxnSpPr>
          <p:spPr>
            <a:xfrm>
              <a:off x="10759867" y="2833470"/>
              <a:ext cx="0" cy="63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Google Shape;70;p14">
              <a:extLst>
                <a:ext uri="{FF2B5EF4-FFF2-40B4-BE49-F238E27FC236}">
                  <a16:creationId xmlns:a16="http://schemas.microsoft.com/office/drawing/2014/main" id="{E85F4FAE-B646-CE48-9727-D706900FC00A}"/>
                </a:ext>
              </a:extLst>
            </p:cNvPr>
            <p:cNvSpPr txBox="1"/>
            <p:nvPr/>
          </p:nvSpPr>
          <p:spPr>
            <a:xfrm>
              <a:off x="8390792" y="4318913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parse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71;p14">
              <a:extLst>
                <a:ext uri="{FF2B5EF4-FFF2-40B4-BE49-F238E27FC236}">
                  <a16:creationId xmlns:a16="http://schemas.microsoft.com/office/drawing/2014/main" id="{7D868B9F-4E32-1B49-935C-7A5D088083E1}"/>
                </a:ext>
              </a:extLst>
            </p:cNvPr>
            <p:cNvSpPr txBox="1"/>
            <p:nvPr/>
          </p:nvSpPr>
          <p:spPr>
            <a:xfrm>
              <a:off x="10608367" y="4318913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generate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72;p14">
              <a:extLst>
                <a:ext uri="{FF2B5EF4-FFF2-40B4-BE49-F238E27FC236}">
                  <a16:creationId xmlns:a16="http://schemas.microsoft.com/office/drawing/2014/main" id="{B4BE55FF-111D-A04D-82EC-CDF2ABE031FD}"/>
                </a:ext>
              </a:extLst>
            </p:cNvPr>
            <p:cNvSpPr txBox="1"/>
            <p:nvPr/>
          </p:nvSpPr>
          <p:spPr>
            <a:xfrm>
              <a:off x="8519656" y="2947356"/>
              <a:ext cx="1315172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ink/ground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73;p14">
              <a:extLst>
                <a:ext uri="{FF2B5EF4-FFF2-40B4-BE49-F238E27FC236}">
                  <a16:creationId xmlns:a16="http://schemas.microsoft.com/office/drawing/2014/main" id="{6FC95696-4009-514E-8E05-830BA36D5B4C}"/>
                </a:ext>
              </a:extLst>
            </p:cNvPr>
            <p:cNvSpPr txBox="1"/>
            <p:nvPr/>
          </p:nvSpPr>
          <p:spPr>
            <a:xfrm>
              <a:off x="10608367" y="2947313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B5812C-455D-5945-AFBC-02A065745B1F}"/>
              </a:ext>
            </a:extLst>
          </p:cNvPr>
          <p:cNvSpPr txBox="1"/>
          <p:nvPr/>
        </p:nvSpPr>
        <p:spPr>
          <a:xfrm>
            <a:off x="196826" y="374805"/>
            <a:ext cx="179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Knowledge from semi-structured sources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3F527B-DA63-E545-8F19-C5809673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6" y="1619883"/>
            <a:ext cx="1659433" cy="16594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1F9B68-F6E5-4944-A09B-D7DA91000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6" y="4170600"/>
            <a:ext cx="1800032" cy="16826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3E78CD-ED24-6244-B68F-9DF27AEE52AF}"/>
              </a:ext>
            </a:extLst>
          </p:cNvPr>
          <p:cNvSpPr txBox="1"/>
          <p:nvPr/>
        </p:nvSpPr>
        <p:spPr>
          <a:xfrm>
            <a:off x="2107667" y="2734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Equations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E4921-8097-584C-A6FB-F7AB896E5B06}"/>
              </a:ext>
            </a:extLst>
          </p:cNvPr>
          <p:cNvSpPr txBox="1"/>
          <p:nvPr/>
        </p:nvSpPr>
        <p:spPr>
          <a:xfrm>
            <a:off x="2138369" y="5036311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Comments (“mu = viscosity”)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C4FA0-8AF7-C941-BFA9-90ADFF8BAAF5}"/>
              </a:ext>
            </a:extLst>
          </p:cNvPr>
          <p:cNvSpPr txBox="1"/>
          <p:nvPr/>
        </p:nvSpPr>
        <p:spPr>
          <a:xfrm>
            <a:off x="2097067" y="2218509"/>
            <a:ext cx="3097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Variable definitions (“𝜇 is fluid dynamics viscosity”)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7C828-D894-4145-A22A-204CA8405A1D}"/>
              </a:ext>
            </a:extLst>
          </p:cNvPr>
          <p:cNvSpPr txBox="1"/>
          <p:nvPr/>
        </p:nvSpPr>
        <p:spPr>
          <a:xfrm>
            <a:off x="2107667" y="2389664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Variable constraints (0.05 &lt; 𝜇 &lt; 5000)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6DF77-5F09-9342-9D3F-AC357A4C483A}"/>
              </a:ext>
            </a:extLst>
          </p:cNvPr>
          <p:cNvSpPr txBox="1"/>
          <p:nvPr/>
        </p:nvSpPr>
        <p:spPr>
          <a:xfrm>
            <a:off x="2138369" y="5229436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Variable functional relationships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1C64F2-0837-784D-9FBE-3B0373730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64" y="2745839"/>
            <a:ext cx="550573" cy="2703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D17A64-962C-784D-BDD2-E9091B7E2635}"/>
              </a:ext>
            </a:extLst>
          </p:cNvPr>
          <p:cNvSpPr txBox="1"/>
          <p:nvPr/>
        </p:nvSpPr>
        <p:spPr>
          <a:xfrm>
            <a:off x="2138399" y="4755222"/>
            <a:ext cx="22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Program Analysis (PA)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FAE55-15FD-B449-B016-08EB9A20199A}"/>
              </a:ext>
            </a:extLst>
          </p:cNvPr>
          <p:cNvSpPr txBox="1"/>
          <p:nvPr/>
        </p:nvSpPr>
        <p:spPr>
          <a:xfrm>
            <a:off x="2073625" y="1913638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and Equation Reading (TR/ER)</a:t>
            </a:r>
          </a:p>
        </p:txBody>
      </p:sp>
      <p:pic>
        <p:nvPicPr>
          <p:cNvPr id="36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CF94AF76-92C9-6C42-BA24-8F895B6EDF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097"/>
          <a:stretch/>
        </p:blipFill>
        <p:spPr>
          <a:xfrm>
            <a:off x="6336563" y="2616362"/>
            <a:ext cx="1460858" cy="13570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C69440-ED69-7F4D-B6D4-9538BE0B8AE6}"/>
              </a:ext>
            </a:extLst>
          </p:cNvPr>
          <p:cNvSpPr txBox="1"/>
          <p:nvPr/>
        </p:nvSpPr>
        <p:spPr>
          <a:xfrm>
            <a:off x="5205301" y="411812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Analysis (MA)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BA87AA-D083-F642-9E30-ED9839A4AF4F}"/>
              </a:ext>
            </a:extLst>
          </p:cNvPr>
          <p:cNvSpPr txBox="1"/>
          <p:nvPr/>
        </p:nvSpPr>
        <p:spPr>
          <a:xfrm>
            <a:off x="5202997" y="4423129"/>
            <a:ext cx="26773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Variable domain constraint propagation</a:t>
            </a:r>
          </a:p>
          <a:p>
            <a:r>
              <a:rPr lang="en-US" sz="1100" dirty="0"/>
              <a:t>Structural Model Comparison (overlap, diff)</a:t>
            </a:r>
          </a:p>
          <a:p>
            <a:r>
              <a:rPr lang="en-US" sz="1100" dirty="0"/>
              <a:t>Sensitivity Analysis (influence ranking)</a:t>
            </a:r>
          </a:p>
          <a:p>
            <a:r>
              <a:rPr lang="en-US" sz="1100" dirty="0"/>
              <a:t>Experiment design</a:t>
            </a:r>
          </a:p>
          <a:p>
            <a:r>
              <a:rPr lang="en-US" sz="1100" dirty="0"/>
              <a:t>Structure identifiability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0CD23-1E7D-6A4C-9094-7C1ACC4A220B}"/>
              </a:ext>
            </a:extLst>
          </p:cNvPr>
          <p:cNvSpPr txBox="1"/>
          <p:nvPr/>
        </p:nvSpPr>
        <p:spPr>
          <a:xfrm>
            <a:off x="3560186" y="3128710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TR/</a:t>
            </a:r>
            <a:r>
              <a:rPr lang="en-US" sz="1400" i="1" dirty="0" err="1"/>
              <a:t>ER+Code</a:t>
            </a:r>
            <a:endParaRPr lang="en-US" sz="1400" i="1" dirty="0"/>
          </a:p>
          <a:p>
            <a:r>
              <a:rPr lang="en-US" sz="1400" i="1" dirty="0"/>
              <a:t>comment linking</a:t>
            </a:r>
          </a:p>
          <a:p>
            <a:r>
              <a:rPr lang="en-US" sz="1400" i="1" dirty="0"/>
              <a:t>(grounding)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DFA34-7BCC-1246-A772-DB3817F7D292}"/>
              </a:ext>
            </a:extLst>
          </p:cNvPr>
          <p:cNvSpPr/>
          <p:nvPr/>
        </p:nvSpPr>
        <p:spPr>
          <a:xfrm>
            <a:off x="7950865" y="1988486"/>
            <a:ext cx="190112" cy="235648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ECCC2E2-18D7-974E-8439-421253F1A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6455" y="2594180"/>
            <a:ext cx="2067286" cy="1481083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E296D3F-A0E6-C146-9A8B-F913E25EAEFE}"/>
              </a:ext>
            </a:extLst>
          </p:cNvPr>
          <p:cNvGrpSpPr/>
          <p:nvPr/>
        </p:nvGrpSpPr>
        <p:grpSpPr>
          <a:xfrm>
            <a:off x="5611006" y="2765838"/>
            <a:ext cx="354584" cy="169277"/>
            <a:chOff x="6415257" y="2760598"/>
            <a:chExt cx="354584" cy="1692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7B7782-068D-D241-95D6-DE83F749983D}"/>
                </a:ext>
              </a:extLst>
            </p:cNvPr>
            <p:cNvSpPr/>
            <p:nvPr/>
          </p:nvSpPr>
          <p:spPr>
            <a:xfrm>
              <a:off x="6480405" y="2791069"/>
              <a:ext cx="220745" cy="115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51AA81-E10A-FB42-9C35-552B4D00D62B}"/>
                </a:ext>
              </a:extLst>
            </p:cNvPr>
            <p:cNvSpPr txBox="1"/>
            <p:nvPr/>
          </p:nvSpPr>
          <p:spPr>
            <a:xfrm>
              <a:off x="6415257" y="2760598"/>
              <a:ext cx="3545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Gill Sans MT" panose="020B0502020104020203" pitchFamily="34" charset="77"/>
                  <a:ea typeface="SimHei" panose="02010609060101010101" pitchFamily="49" charset="-122"/>
                  <a:cs typeface="Nadeem" pitchFamily="2" charset="-78"/>
                </a:rPr>
                <a:t>mu_-1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C655E2E-25A9-2940-B2D0-5B0196117643}"/>
              </a:ext>
            </a:extLst>
          </p:cNvPr>
          <p:cNvSpPr txBox="1"/>
          <p:nvPr/>
        </p:nvSpPr>
        <p:spPr>
          <a:xfrm>
            <a:off x="5366947" y="238966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GrFN</a:t>
            </a:r>
            <a:r>
              <a:rPr lang="en-US" dirty="0"/>
              <a:t> IR</a:t>
            </a:r>
          </a:p>
        </p:txBody>
      </p:sp>
    </p:spTree>
    <p:extLst>
      <p:ext uri="{BB962C8B-B14F-4D97-AF65-F5344CB8AC3E}">
        <p14:creationId xmlns:p14="http://schemas.microsoft.com/office/powerpoint/2010/main" val="9129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DD4E-8DF0-B749-AA21-19DCDA20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Ongoing/follow-on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7B05-5030-8942-9BF9-DDC8F19C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GTRI (</a:t>
            </a:r>
            <a:r>
              <a:rPr lang="en-US" dirty="0" err="1"/>
              <a:t>SemanticModels.jl</a:t>
            </a:r>
            <a:r>
              <a:rPr lang="en-US" dirty="0"/>
              <a:t>) and Galois (AMIDOL) for integrated demo for Sept 10 (see next slide)</a:t>
            </a:r>
          </a:p>
          <a:p>
            <a:r>
              <a:rPr lang="en-US" dirty="0"/>
              <a:t>Expanding model comparison exercise with DSSAT</a:t>
            </a:r>
          </a:p>
          <a:p>
            <a:pPr lvl="1"/>
            <a:r>
              <a:rPr lang="en-US" dirty="0"/>
              <a:t>Comparing PET-PT and PET-ASCE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dReal</a:t>
            </a:r>
            <a:r>
              <a:rPr lang="en-US" dirty="0"/>
              <a:t> SMT solver to search for variable values that make two models behave similarly/identically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UFlorida</a:t>
            </a:r>
            <a:r>
              <a:rPr lang="en-US" dirty="0"/>
              <a:t> to develop analysis report of model comparison</a:t>
            </a:r>
          </a:p>
          <a:p>
            <a:r>
              <a:rPr lang="en-US" dirty="0"/>
              <a:t>Developing model composition scenario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0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Roboto"/>
                <a:ea typeface="Roboto"/>
                <a:cs typeface="Roboto"/>
                <a:sym typeface="Roboto"/>
              </a:rPr>
              <a:t>GTRI x Galois x Arizona 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381900" y="3375412"/>
            <a:ext cx="11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1176451" y="5515536"/>
            <a:ext cx="1909600" cy="763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Fortran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 flipH="1">
            <a:off x="4641051" y="5523645"/>
            <a:ext cx="1909600" cy="763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Julia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490389" y="2200012"/>
            <a:ext cx="2226000" cy="695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 flipH="1">
            <a:off x="4645217" y="3835313"/>
            <a:ext cx="1909600" cy="763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IR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>
            <a:off x="8308584" y="5523629"/>
            <a:ext cx="1909600" cy="763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Julia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>
            <a:off x="8308584" y="3845045"/>
            <a:ext cx="1909600" cy="763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IR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134333" y="2170233"/>
            <a:ext cx="2084000" cy="763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6"/>
          <p:cNvCxnSpPr>
            <a:stCxn id="99" idx="0"/>
            <a:endCxn id="101" idx="2"/>
          </p:cNvCxnSpPr>
          <p:nvPr/>
        </p:nvCxnSpPr>
        <p:spPr>
          <a:xfrm rot="10800000" flipH="1">
            <a:off x="5595851" y="4598845"/>
            <a:ext cx="4000" cy="92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>
            <a:stCxn id="98" idx="3"/>
            <a:endCxn id="99" idx="3"/>
          </p:cNvCxnSpPr>
          <p:nvPr/>
        </p:nvCxnSpPr>
        <p:spPr>
          <a:xfrm>
            <a:off x="3086051" y="5897336"/>
            <a:ext cx="1555200" cy="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>
            <a:stCxn id="101" idx="0"/>
            <a:endCxn id="100" idx="2"/>
          </p:cNvCxnSpPr>
          <p:nvPr/>
        </p:nvCxnSpPr>
        <p:spPr>
          <a:xfrm rot="10800000" flipH="1">
            <a:off x="5600017" y="2895313"/>
            <a:ext cx="3200" cy="94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stCxn id="101" idx="1"/>
            <a:endCxn id="103" idx="3"/>
          </p:cNvCxnSpPr>
          <p:nvPr/>
        </p:nvCxnSpPr>
        <p:spPr>
          <a:xfrm>
            <a:off x="6554817" y="4217113"/>
            <a:ext cx="17536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8974984" y="4608845"/>
            <a:ext cx="0" cy="91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9263384" y="2929845"/>
            <a:ext cx="0" cy="91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439400" y="5026579"/>
            <a:ext cx="11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6558900" y="3961467"/>
            <a:ext cx="17508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8974967" y="2933833"/>
            <a:ext cx="10000" cy="87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9551667" y="2931933"/>
            <a:ext cx="16400" cy="90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6"/>
          <p:cNvCxnSpPr>
            <a:endCxn id="102" idx="0"/>
          </p:cNvCxnSpPr>
          <p:nvPr/>
        </p:nvCxnSpPr>
        <p:spPr>
          <a:xfrm>
            <a:off x="9263384" y="4610829"/>
            <a:ext cx="0" cy="91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9551800" y="4579667"/>
            <a:ext cx="0" cy="9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6556200" y="4448833"/>
            <a:ext cx="1753600" cy="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8" name="Google Shape;118;p16"/>
          <p:cNvGrpSpPr/>
          <p:nvPr/>
        </p:nvGrpSpPr>
        <p:grpSpPr>
          <a:xfrm>
            <a:off x="6716389" y="2075012"/>
            <a:ext cx="1418000" cy="509200"/>
            <a:chOff x="5037292" y="1403859"/>
            <a:chExt cx="1063500" cy="3819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5045275" y="1403859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compare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6"/>
            <p:cNvCxnSpPr>
              <a:stCxn id="100" idx="3"/>
              <a:endCxn id="104" idx="1"/>
            </p:cNvCxnSpPr>
            <p:nvPr/>
          </p:nvCxnSpPr>
          <p:spPr>
            <a:xfrm>
              <a:off x="5037292" y="1758309"/>
              <a:ext cx="10635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21" name="Google Shape;121;p16"/>
          <p:cNvSpPr txBox="1"/>
          <p:nvPr/>
        </p:nvSpPr>
        <p:spPr>
          <a:xfrm>
            <a:off x="6729119" y="3536319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transform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>
            <a:stCxn id="99" idx="1"/>
            <a:endCxn id="102" idx="3"/>
          </p:cNvCxnSpPr>
          <p:nvPr/>
        </p:nvCxnSpPr>
        <p:spPr>
          <a:xfrm>
            <a:off x="6550651" y="5905445"/>
            <a:ext cx="175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6727033" y="5413457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compare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176467" y="2209800"/>
            <a:ext cx="1909600" cy="695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Docs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6"/>
          <p:cNvCxnSpPr>
            <a:stCxn id="124" idx="3"/>
            <a:endCxn id="100" idx="1"/>
          </p:cNvCxnSpPr>
          <p:nvPr/>
        </p:nvCxnSpPr>
        <p:spPr>
          <a:xfrm rot="10800000" flipH="1">
            <a:off x="3086067" y="2547800"/>
            <a:ext cx="14044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6"/>
          <p:cNvSpPr txBox="1"/>
          <p:nvPr/>
        </p:nvSpPr>
        <p:spPr>
          <a:xfrm>
            <a:off x="3160967" y="5393991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85667" y="2038224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335900" y="3110657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450200" y="4924957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generate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91067" y="4923324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298300" y="3110657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428667" y="1508940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Extant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900800" y="1523807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Extracted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8560800" y="1508924"/>
            <a:ext cx="14052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Enhanced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1176451" y="3819196"/>
            <a:ext cx="1909600" cy="763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3C78D8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Formulation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87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1052</Words>
  <Application>Microsoft Macintosh PowerPoint</Application>
  <PresentationFormat>Widescreen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Alegreya Sans</vt:lpstr>
      <vt:lpstr>Arial</vt:lpstr>
      <vt:lpstr>Calibri</vt:lpstr>
      <vt:lpstr>Calibri Light</vt:lpstr>
      <vt:lpstr>Cousine</vt:lpstr>
      <vt:lpstr>Gill Sans MT</vt:lpstr>
      <vt:lpstr>Roboto</vt:lpstr>
      <vt:lpstr>Office Theme</vt:lpstr>
      <vt:lpstr>University of Arizona AutoMATES Post-Phase 2 Kickoff Homework</vt:lpstr>
      <vt:lpstr>PowerPoint Presentation</vt:lpstr>
      <vt:lpstr>Ongoing/follow-on Activities</vt:lpstr>
      <vt:lpstr>GTRI x Galois x Arizona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Clayton T - (claytonm)</dc:creator>
  <cp:lastModifiedBy>Morrison, Clayton T - (claytonm)</cp:lastModifiedBy>
  <cp:revision>28</cp:revision>
  <dcterms:created xsi:type="dcterms:W3CDTF">2019-06-04T20:41:30Z</dcterms:created>
  <dcterms:modified xsi:type="dcterms:W3CDTF">2019-06-09T00:30:21Z</dcterms:modified>
</cp:coreProperties>
</file>