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9" r:id="rId2"/>
    <p:sldId id="356" r:id="rId3"/>
    <p:sldId id="357" r:id="rId4"/>
    <p:sldId id="290" r:id="rId5"/>
    <p:sldId id="358" r:id="rId6"/>
    <p:sldId id="359" r:id="rId7"/>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79" userDrawn="1">
          <p15:clr>
            <a:srgbClr val="A4A3A4"/>
          </p15:clr>
        </p15:guide>
        <p15:guide id="2" orient="horz" pos="721" userDrawn="1">
          <p15:clr>
            <a:srgbClr val="A4A3A4"/>
          </p15:clr>
        </p15:guide>
        <p15:guide id="3" orient="horz" pos="547" userDrawn="1">
          <p15:clr>
            <a:srgbClr val="A4A3A4"/>
          </p15:clr>
        </p15:guide>
        <p15:guide id="4" orient="horz" pos="1793" userDrawn="1">
          <p15:clr>
            <a:srgbClr val="A4A3A4"/>
          </p15:clr>
        </p15:guide>
        <p15:guide id="5" orient="horz" pos="1983" userDrawn="1">
          <p15:clr>
            <a:srgbClr val="A4A3A4"/>
          </p15:clr>
        </p15:guide>
        <p15:guide id="6" orient="horz" pos="2340" userDrawn="1">
          <p15:clr>
            <a:srgbClr val="A4A3A4"/>
          </p15:clr>
        </p15:guide>
        <p15:guide id="7" orient="horz" pos="2530" userDrawn="1">
          <p15:clr>
            <a:srgbClr val="A4A3A4"/>
          </p15:clr>
        </p15:guide>
        <p15:guide id="8" orient="horz" pos="3780" userDrawn="1">
          <p15:clr>
            <a:srgbClr val="A4A3A4"/>
          </p15:clr>
        </p15:guide>
        <p15:guide id="9" pos="7443" userDrawn="1">
          <p15:clr>
            <a:srgbClr val="A4A3A4"/>
          </p15:clr>
        </p15:guide>
        <p15:guide id="10" pos="38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luch, Sofia" initials="SK" lastIdx="4" clrIdx="0"/>
  <p:cmAuthor id="1" name="Ray, Julie" initials="JR" lastIdx="13" clrIdx="1"/>
  <p:cmAuthor id="2" name="Foy, Dan" initials="FD" lastIdx="26" clrIdx="2">
    <p:extLst>
      <p:ext uri="{19B8F6BF-5375-455C-9EA6-DF929625EA0E}">
        <p15:presenceInfo xmlns:p15="http://schemas.microsoft.com/office/powerpoint/2012/main" userId="S-1-5-21-2101819216-1804018624-262303683-293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C4D"/>
    <a:srgbClr val="FF0002"/>
    <a:srgbClr val="002060"/>
    <a:srgbClr val="DFF3DC"/>
    <a:srgbClr val="ECFFE9"/>
    <a:srgbClr val="F2F2F2"/>
    <a:srgbClr val="61C250"/>
    <a:srgbClr val="565A5C"/>
    <a:srgbClr val="EBE6B1"/>
    <a:srgbClr val="0079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8" autoAdjust="0"/>
    <p:restoredTop sz="97216" autoAdjust="0"/>
  </p:normalViewPr>
  <p:slideViewPr>
    <p:cSldViewPr snapToGrid="0">
      <p:cViewPr varScale="1">
        <p:scale>
          <a:sx n="167" d="100"/>
          <a:sy n="167" d="100"/>
        </p:scale>
        <p:origin x="384" y="184"/>
      </p:cViewPr>
      <p:guideLst>
        <p:guide orient="horz" pos="179"/>
        <p:guide orient="horz" pos="721"/>
        <p:guide orient="horz" pos="547"/>
        <p:guide orient="horz" pos="1793"/>
        <p:guide orient="horz" pos="1983"/>
        <p:guide orient="horz" pos="2340"/>
        <p:guide orient="horz" pos="2530"/>
        <p:guide orient="horz" pos="3780"/>
        <p:guide pos="7443"/>
        <p:guide pos="383"/>
      </p:guideLst>
    </p:cSldViewPr>
  </p:slideViewPr>
  <p:notesTextViewPr>
    <p:cViewPr>
      <p:scale>
        <a:sx n="100" d="100"/>
        <a:sy n="100" d="100"/>
      </p:scale>
      <p:origin x="0" y="0"/>
    </p:cViewPr>
  </p:notesTextViewPr>
  <p:sorterViewPr>
    <p:cViewPr>
      <p:scale>
        <a:sx n="66" d="100"/>
        <a:sy n="66" d="100"/>
      </p:scale>
      <p:origin x="0" y="37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pPr>
              <a:defRPr/>
            </a:pPr>
            <a:endParaRPr lang="en-US" dirty="0"/>
          </a:p>
        </p:txBody>
      </p:sp>
      <p:sp>
        <p:nvSpPr>
          <p:cNvPr id="6147"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pPr>
              <a:defRPr/>
            </a:pPr>
            <a:endParaRPr lang="en-US" dirty="0"/>
          </a:p>
        </p:txBody>
      </p:sp>
      <p:sp>
        <p:nvSpPr>
          <p:cNvPr id="33796"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pPr>
              <a:defRPr/>
            </a:pPr>
            <a:endParaRPr lang="en-US" dirty="0"/>
          </a:p>
        </p:txBody>
      </p:sp>
      <p:sp>
        <p:nvSpPr>
          <p:cNvPr id="6151"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pPr>
              <a:defRPr/>
            </a:pPr>
            <a:fld id="{26EBEF29-FB55-4911-BE7B-AB980B121A0D}" type="slidenum">
              <a:rPr lang="en-US"/>
              <a:pPr>
                <a:defRPr/>
              </a:pPr>
              <a:t>‹#›</a:t>
            </a:fld>
            <a:endParaRPr lang="en-US" dirty="0"/>
          </a:p>
        </p:txBody>
      </p:sp>
    </p:spTree>
    <p:extLst>
      <p:ext uri="{BB962C8B-B14F-4D97-AF65-F5344CB8AC3E}">
        <p14:creationId xmlns:p14="http://schemas.microsoft.com/office/powerpoint/2010/main" val="1196895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Arial" charset="0"/>
              </a:rPr>
              <a:t>Thanks. So, I want to start by briefly reviewing our system, MULTIVAC, and progress to date, as I think it differs from some of the other projects in this same group in important ways. </a:t>
            </a:r>
          </a:p>
          <a:p>
            <a:br>
              <a:rPr lang="en-US" sz="1200" kern="1200" dirty="0">
                <a:solidFill>
                  <a:schemeClr val="tx1"/>
                </a:solidFill>
                <a:effectLst/>
                <a:latin typeface="Arial" charset="0"/>
                <a:ea typeface="+mn-ea"/>
                <a:cs typeface="Arial" charset="0"/>
              </a:rPr>
            </a:br>
            <a:endParaRPr lang="en-US" sz="1200" kern="1200" dirty="0">
              <a:solidFill>
                <a:schemeClr val="tx1"/>
              </a:solidFill>
              <a:effectLst/>
              <a:latin typeface="Arial" charset="0"/>
              <a:ea typeface="+mn-ea"/>
              <a:cs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26EBEF29-FB55-4911-BE7B-AB980B121A0D}" type="slidenum">
              <a:rPr lang="en-US" smtClean="0"/>
              <a:pPr>
                <a:defRPr/>
              </a:pPr>
              <a:t>1</a:t>
            </a:fld>
            <a:endParaRPr lang="en-US" dirty="0"/>
          </a:p>
        </p:txBody>
      </p:sp>
    </p:spTree>
    <p:extLst>
      <p:ext uri="{BB962C8B-B14F-4D97-AF65-F5344CB8AC3E}">
        <p14:creationId xmlns:p14="http://schemas.microsoft.com/office/powerpoint/2010/main" val="2951369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Arial" charset="0"/>
              </a:rPr>
              <a:t>Going back to our initial stated objectives, we set out to design a system that, given a particular domain, absorbs the scientific knowledge and concepts from the domain literature, compiles this knowledge into a graphical model knowledge base - specifically a Markov logic network - and learns to query that ontology in a programmatic way. </a:t>
            </a:r>
          </a:p>
          <a:p>
            <a:br>
              <a:rPr lang="en-US" sz="1200" kern="1200" dirty="0">
                <a:solidFill>
                  <a:schemeClr val="tx1"/>
                </a:solidFill>
                <a:effectLst/>
                <a:latin typeface="Arial" charset="0"/>
                <a:ea typeface="+mn-ea"/>
                <a:cs typeface="Arial" charset="0"/>
              </a:rPr>
            </a:br>
            <a:endParaRPr lang="en-US" sz="1200" kern="1200" dirty="0">
              <a:solidFill>
                <a:schemeClr val="tx1"/>
              </a:solidFill>
              <a:effectLst/>
              <a:latin typeface="Arial" charset="0"/>
              <a:ea typeface="+mn-ea"/>
              <a:cs typeface="Arial" charset="0"/>
            </a:endParaRPr>
          </a:p>
          <a:p>
            <a:r>
              <a:rPr lang="en-US" sz="1200" kern="1200" dirty="0">
                <a:solidFill>
                  <a:schemeClr val="tx1"/>
                </a:solidFill>
                <a:effectLst/>
                <a:latin typeface="Arial" charset="0"/>
                <a:ea typeface="+mn-ea"/>
                <a:cs typeface="Arial" charset="0"/>
              </a:rPr>
              <a:t>In Phase I, we built a bootstrap version of such a system using epidemiology as our test domain. </a:t>
            </a:r>
          </a:p>
          <a:p>
            <a:br>
              <a:rPr lang="en-US" sz="1200" kern="1200" dirty="0">
                <a:solidFill>
                  <a:schemeClr val="tx1"/>
                </a:solidFill>
                <a:effectLst/>
                <a:latin typeface="Arial" charset="0"/>
                <a:ea typeface="+mn-ea"/>
                <a:cs typeface="Arial" charset="0"/>
              </a:rPr>
            </a:br>
            <a:endParaRPr lang="en-US" sz="1200" kern="1200" dirty="0">
              <a:solidFill>
                <a:schemeClr val="tx1"/>
              </a:solidFill>
              <a:effectLst/>
              <a:latin typeface="Arial" charset="0"/>
              <a:ea typeface="+mn-ea"/>
              <a:cs typeface="Arial" charset="0"/>
            </a:endParaRPr>
          </a:p>
          <a:p>
            <a:r>
              <a:rPr lang="en-US" sz="1200" kern="1200" dirty="0">
                <a:solidFill>
                  <a:schemeClr val="tx1"/>
                </a:solidFill>
                <a:effectLst/>
                <a:latin typeface="Arial" charset="0"/>
                <a:ea typeface="+mn-ea"/>
                <a:cs typeface="Arial" charset="0"/>
              </a:rPr>
              <a:t>From that system, we have begun building a training dataset of scientific queries that we will use in Phase II to teach a generative adversarial network (or GAN) system how to form new scientific queries within this domain that have not been - or might not ever be - asked by human researchers. </a:t>
            </a:r>
          </a:p>
          <a:p>
            <a:br>
              <a:rPr lang="en-US" sz="1200" kern="1200" dirty="0">
                <a:solidFill>
                  <a:schemeClr val="tx1"/>
                </a:solidFill>
                <a:effectLst/>
                <a:latin typeface="Arial" charset="0"/>
                <a:ea typeface="+mn-ea"/>
                <a:cs typeface="Arial" charset="0"/>
              </a:rPr>
            </a:br>
            <a:endParaRPr lang="en-US" sz="1200" kern="1200" dirty="0">
              <a:solidFill>
                <a:schemeClr val="tx1"/>
              </a:solidFill>
              <a:effectLst/>
              <a:latin typeface="Arial" charset="0"/>
              <a:ea typeface="+mn-ea"/>
              <a:cs typeface="Arial" charset="0"/>
            </a:endParaRPr>
          </a:p>
          <a:p>
            <a:r>
              <a:rPr lang="en-US" sz="1200" kern="1200" dirty="0">
                <a:solidFill>
                  <a:schemeClr val="tx1"/>
                </a:solidFill>
                <a:effectLst/>
                <a:latin typeface="Arial" charset="0"/>
                <a:ea typeface="+mn-ea"/>
                <a:cs typeface="Arial" charset="0"/>
              </a:rPr>
              <a:t>Two key principles guided this design:</a:t>
            </a:r>
          </a:p>
          <a:p>
            <a:r>
              <a:rPr lang="en-US" sz="1200" kern="1200" dirty="0">
                <a:solidFill>
                  <a:schemeClr val="tx1"/>
                </a:solidFill>
                <a:effectLst/>
                <a:latin typeface="Arial" charset="0"/>
                <a:ea typeface="+mn-ea"/>
                <a:cs typeface="Arial" charset="0"/>
              </a:rPr>
              <a:t>* domain agnostic, to be as generalizable as possible</a:t>
            </a:r>
          </a:p>
          <a:p>
            <a:r>
              <a:rPr lang="en-US" sz="1200" kern="1200" dirty="0">
                <a:solidFill>
                  <a:schemeClr val="tx1"/>
                </a:solidFill>
                <a:effectLst/>
                <a:latin typeface="Arial" charset="0"/>
                <a:ea typeface="+mn-ea"/>
                <a:cs typeface="Arial" charset="0"/>
              </a:rPr>
              <a:t>* unsupervised learning, to avoid the need for detailed labeling efforts or prior work</a:t>
            </a:r>
          </a:p>
          <a:p>
            <a:endParaRPr lang="en-US" sz="1800" dirty="0"/>
          </a:p>
        </p:txBody>
      </p:sp>
      <p:sp>
        <p:nvSpPr>
          <p:cNvPr id="4" name="Slide Number Placeholder 3"/>
          <p:cNvSpPr>
            <a:spLocks noGrp="1"/>
          </p:cNvSpPr>
          <p:nvPr>
            <p:ph type="sldNum" sz="quarter" idx="10"/>
          </p:nvPr>
        </p:nvSpPr>
        <p:spPr/>
        <p:txBody>
          <a:bodyPr/>
          <a:lstStyle/>
          <a:p>
            <a:pPr>
              <a:defRPr/>
            </a:pPr>
            <a:fld id="{26EBEF29-FB55-4911-BE7B-AB980B121A0D}" type="slidenum">
              <a:rPr lang="en-US" smtClean="0"/>
              <a:pPr>
                <a:defRPr/>
              </a:pPr>
              <a:t>2</a:t>
            </a:fld>
            <a:endParaRPr lang="en-US" dirty="0"/>
          </a:p>
        </p:txBody>
      </p:sp>
    </p:spTree>
    <p:extLst>
      <p:ext uri="{BB962C8B-B14F-4D97-AF65-F5344CB8AC3E}">
        <p14:creationId xmlns:p14="http://schemas.microsoft.com/office/powerpoint/2010/main" val="2837735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Arial" charset="0"/>
              </a:rPr>
              <a:t>Going back to our initial stated objectives, we set out to design a system that, given a particular domain, absorbs the scientific knowledge and concepts from the domain literature, compiles this knowledge into a graphical model knowledge base - specifically a Markov logic network - and learns to query that ontology in a programmatic way. </a:t>
            </a:r>
          </a:p>
          <a:p>
            <a:br>
              <a:rPr lang="en-US" sz="1200" kern="1200" dirty="0">
                <a:solidFill>
                  <a:schemeClr val="tx1"/>
                </a:solidFill>
                <a:effectLst/>
                <a:latin typeface="Arial" charset="0"/>
                <a:ea typeface="+mn-ea"/>
                <a:cs typeface="Arial" charset="0"/>
              </a:rPr>
            </a:br>
            <a:endParaRPr lang="en-US" sz="1200" kern="1200" dirty="0">
              <a:solidFill>
                <a:schemeClr val="tx1"/>
              </a:solidFill>
              <a:effectLst/>
              <a:latin typeface="Arial" charset="0"/>
              <a:ea typeface="+mn-ea"/>
              <a:cs typeface="Arial" charset="0"/>
            </a:endParaRPr>
          </a:p>
          <a:p>
            <a:r>
              <a:rPr lang="en-US" sz="1200" kern="1200" dirty="0">
                <a:solidFill>
                  <a:schemeClr val="tx1"/>
                </a:solidFill>
                <a:effectLst/>
                <a:latin typeface="Arial" charset="0"/>
                <a:ea typeface="+mn-ea"/>
                <a:cs typeface="Arial" charset="0"/>
              </a:rPr>
              <a:t>In Phase I, we built a bootstrap version of such a system using epidemiology as our test domain. </a:t>
            </a:r>
          </a:p>
          <a:p>
            <a:br>
              <a:rPr lang="en-US" sz="1200" kern="1200" dirty="0">
                <a:solidFill>
                  <a:schemeClr val="tx1"/>
                </a:solidFill>
                <a:effectLst/>
                <a:latin typeface="Arial" charset="0"/>
                <a:ea typeface="+mn-ea"/>
                <a:cs typeface="Arial" charset="0"/>
              </a:rPr>
            </a:br>
            <a:endParaRPr lang="en-US" sz="1200" kern="1200" dirty="0">
              <a:solidFill>
                <a:schemeClr val="tx1"/>
              </a:solidFill>
              <a:effectLst/>
              <a:latin typeface="Arial" charset="0"/>
              <a:ea typeface="+mn-ea"/>
              <a:cs typeface="Arial" charset="0"/>
            </a:endParaRPr>
          </a:p>
          <a:p>
            <a:r>
              <a:rPr lang="en-US" sz="1200" kern="1200" dirty="0">
                <a:solidFill>
                  <a:schemeClr val="tx1"/>
                </a:solidFill>
                <a:effectLst/>
                <a:latin typeface="Arial" charset="0"/>
                <a:ea typeface="+mn-ea"/>
                <a:cs typeface="Arial" charset="0"/>
              </a:rPr>
              <a:t>From that system, we have begun building a training dataset of scientific queries that we will use in Phase II to teach a generative adversarial network (or GAN) system how to form new scientific queries within this domain that have not been - or might not ever be - asked by human researchers. </a:t>
            </a:r>
          </a:p>
          <a:p>
            <a:br>
              <a:rPr lang="en-US" sz="1200" kern="1200" dirty="0">
                <a:solidFill>
                  <a:schemeClr val="tx1"/>
                </a:solidFill>
                <a:effectLst/>
                <a:latin typeface="Arial" charset="0"/>
                <a:ea typeface="+mn-ea"/>
                <a:cs typeface="Arial" charset="0"/>
              </a:rPr>
            </a:br>
            <a:endParaRPr lang="en-US" sz="1200" kern="1200" dirty="0">
              <a:solidFill>
                <a:schemeClr val="tx1"/>
              </a:solidFill>
              <a:effectLst/>
              <a:latin typeface="Arial" charset="0"/>
              <a:ea typeface="+mn-ea"/>
              <a:cs typeface="Arial" charset="0"/>
            </a:endParaRPr>
          </a:p>
          <a:p>
            <a:r>
              <a:rPr lang="en-US" sz="1200" kern="1200" dirty="0">
                <a:solidFill>
                  <a:schemeClr val="tx1"/>
                </a:solidFill>
                <a:effectLst/>
                <a:latin typeface="Arial" charset="0"/>
                <a:ea typeface="+mn-ea"/>
                <a:cs typeface="Arial" charset="0"/>
              </a:rPr>
              <a:t>Two key principles guided this design:</a:t>
            </a:r>
          </a:p>
          <a:p>
            <a:r>
              <a:rPr lang="en-US" sz="1200" kern="1200" dirty="0">
                <a:solidFill>
                  <a:schemeClr val="tx1"/>
                </a:solidFill>
                <a:effectLst/>
                <a:latin typeface="Arial" charset="0"/>
                <a:ea typeface="+mn-ea"/>
                <a:cs typeface="Arial" charset="0"/>
              </a:rPr>
              <a:t>* domain agnostic, to be as generalizable as possible</a:t>
            </a:r>
          </a:p>
          <a:p>
            <a:r>
              <a:rPr lang="en-US" sz="1200" kern="1200" dirty="0">
                <a:solidFill>
                  <a:schemeClr val="tx1"/>
                </a:solidFill>
                <a:effectLst/>
                <a:latin typeface="Arial" charset="0"/>
                <a:ea typeface="+mn-ea"/>
                <a:cs typeface="Arial" charset="0"/>
              </a:rPr>
              <a:t>* unsupervised learning, to avoid the need for detailed labeling efforts or prior work</a:t>
            </a:r>
          </a:p>
          <a:p>
            <a:endParaRPr lang="en-US" sz="1800" dirty="0"/>
          </a:p>
        </p:txBody>
      </p:sp>
      <p:sp>
        <p:nvSpPr>
          <p:cNvPr id="4" name="Slide Number Placeholder 3"/>
          <p:cNvSpPr>
            <a:spLocks noGrp="1"/>
          </p:cNvSpPr>
          <p:nvPr>
            <p:ph type="sldNum" sz="quarter" idx="10"/>
          </p:nvPr>
        </p:nvSpPr>
        <p:spPr/>
        <p:txBody>
          <a:bodyPr/>
          <a:lstStyle/>
          <a:p>
            <a:pPr>
              <a:defRPr/>
            </a:pPr>
            <a:fld id="{26EBEF29-FB55-4911-BE7B-AB980B121A0D}" type="slidenum">
              <a:rPr lang="en-US" smtClean="0"/>
              <a:pPr>
                <a:defRPr/>
              </a:pPr>
              <a:t>3</a:t>
            </a:fld>
            <a:endParaRPr lang="en-US" dirty="0"/>
          </a:p>
        </p:txBody>
      </p:sp>
    </p:spTree>
    <p:extLst>
      <p:ext uri="{BB962C8B-B14F-4D97-AF65-F5344CB8AC3E}">
        <p14:creationId xmlns:p14="http://schemas.microsoft.com/office/powerpoint/2010/main" val="440383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userDrawn="1"/>
        </p:nvGrpSpPr>
        <p:grpSpPr>
          <a:xfrm>
            <a:off x="0" y="857250"/>
            <a:ext cx="12192000" cy="6000750"/>
            <a:chOff x="0" y="857250"/>
            <a:chExt cx="9144000" cy="6000750"/>
          </a:xfrm>
        </p:grpSpPr>
        <p:pic>
          <p:nvPicPr>
            <p:cNvPr id="9" name="Picture 19" descr="CorporateFooter_white"/>
            <p:cNvPicPr>
              <a:picLocks noChangeAspect="1" noChangeArrowheads="1"/>
            </p:cNvPicPr>
            <p:nvPr userDrawn="1"/>
          </p:nvPicPr>
          <p:blipFill>
            <a:blip r:embed="rId2" cstate="print"/>
            <a:srcRect/>
            <a:stretch>
              <a:fillRect/>
            </a:stretch>
          </p:blipFill>
          <p:spPr bwMode="auto">
            <a:xfrm>
              <a:off x="0" y="6000750"/>
              <a:ext cx="9144000" cy="857250"/>
            </a:xfrm>
            <a:prstGeom prst="rect">
              <a:avLst/>
            </a:prstGeom>
            <a:noFill/>
            <a:ln w="9525">
              <a:noFill/>
              <a:miter lim="800000"/>
              <a:headEnd/>
              <a:tailEnd/>
            </a:ln>
          </p:spPr>
        </p:pic>
        <p:sp>
          <p:nvSpPr>
            <p:cNvPr id="12" name="Line 8"/>
            <p:cNvSpPr>
              <a:spLocks noChangeShapeType="1"/>
            </p:cNvSpPr>
            <p:nvPr userDrawn="1"/>
          </p:nvSpPr>
          <p:spPr bwMode="auto">
            <a:xfrm>
              <a:off x="0" y="857250"/>
              <a:ext cx="9144000" cy="0"/>
            </a:xfrm>
            <a:prstGeom prst="line">
              <a:avLst/>
            </a:prstGeom>
            <a:noFill/>
            <a:ln w="9525">
              <a:solidFill>
                <a:srgbClr val="B5B6B3"/>
              </a:solidFill>
              <a:round/>
              <a:headEnd/>
              <a:tailEnd/>
            </a:ln>
            <a:effectLst/>
          </p:spPr>
          <p:txBody>
            <a:bodyPr wrap="none" anchor="ctr"/>
            <a:lstStyle/>
            <a:p>
              <a:pPr>
                <a:defRPr/>
              </a:pPr>
              <a:endParaRPr lang="en-US" dirty="0"/>
            </a:p>
          </p:txBody>
        </p:sp>
        <p:sp>
          <p:nvSpPr>
            <p:cNvPr id="13" name="Line 9"/>
            <p:cNvSpPr>
              <a:spLocks noChangeShapeType="1"/>
            </p:cNvSpPr>
            <p:nvPr userDrawn="1"/>
          </p:nvSpPr>
          <p:spPr bwMode="auto">
            <a:xfrm>
              <a:off x="0" y="5991225"/>
              <a:ext cx="9144000" cy="0"/>
            </a:xfrm>
            <a:prstGeom prst="line">
              <a:avLst/>
            </a:prstGeom>
            <a:noFill/>
            <a:ln w="3175">
              <a:solidFill>
                <a:srgbClr val="B5B6B3"/>
              </a:solidFill>
              <a:round/>
              <a:headEnd/>
              <a:tailEnd/>
            </a:ln>
            <a:effectLst/>
          </p:spPr>
          <p:txBody>
            <a:bodyPr/>
            <a:lstStyle/>
            <a:p>
              <a:pPr>
                <a:defRPr/>
              </a:pPr>
              <a:endParaRPr lang="en-US" dirty="0"/>
            </a:p>
          </p:txBody>
        </p:sp>
      </p:grpSp>
      <p:sp>
        <p:nvSpPr>
          <p:cNvPr id="3080" name="Rectangle 8"/>
          <p:cNvSpPr>
            <a:spLocks noGrp="1" noChangeArrowheads="1"/>
          </p:cNvSpPr>
          <p:nvPr>
            <p:ph type="ctrTitle"/>
          </p:nvPr>
        </p:nvSpPr>
        <p:spPr>
          <a:xfrm>
            <a:off x="449803" y="2955925"/>
            <a:ext cx="10226583" cy="522288"/>
          </a:xfrm>
        </p:spPr>
        <p:txBody>
          <a:bodyPr/>
          <a:lstStyle>
            <a:lvl1pPr>
              <a:defRPr/>
            </a:lvl1pPr>
          </a:lstStyle>
          <a:p>
            <a:r>
              <a:rPr lang="en-US"/>
              <a:t>Click to edit Master title style</a:t>
            </a:r>
          </a:p>
        </p:txBody>
      </p:sp>
      <p:sp>
        <p:nvSpPr>
          <p:cNvPr id="3081" name="Rectangle 9"/>
          <p:cNvSpPr>
            <a:spLocks noGrp="1" noChangeArrowheads="1"/>
          </p:cNvSpPr>
          <p:nvPr>
            <p:ph type="subTitle" idx="1"/>
          </p:nvPr>
        </p:nvSpPr>
        <p:spPr>
          <a:xfrm>
            <a:off x="449803" y="3398838"/>
            <a:ext cx="10227075" cy="482600"/>
          </a:xfrm>
        </p:spPr>
        <p:txBody>
          <a:bodyPr/>
          <a:lstStyle>
            <a:lvl1pPr marL="0" indent="0">
              <a:buFont typeface="Wingdings" pitchFamily="2" charset="2"/>
              <a:buNone/>
              <a:defRPr sz="18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5" name="Group 4"/>
          <p:cNvGrpSpPr/>
          <p:nvPr userDrawn="1"/>
        </p:nvGrpSpPr>
        <p:grpSpPr>
          <a:xfrm>
            <a:off x="0" y="857250"/>
            <a:ext cx="12192000" cy="6000750"/>
            <a:chOff x="0" y="857250"/>
            <a:chExt cx="9144000" cy="6000750"/>
          </a:xfrm>
        </p:grpSpPr>
        <p:pic>
          <p:nvPicPr>
            <p:cNvPr id="6" name="Picture 19" descr="CorporateFooter_white"/>
            <p:cNvPicPr>
              <a:picLocks noChangeAspect="1" noChangeArrowheads="1"/>
            </p:cNvPicPr>
            <p:nvPr userDrawn="1"/>
          </p:nvPicPr>
          <p:blipFill>
            <a:blip r:embed="rId2" cstate="print"/>
            <a:srcRect/>
            <a:stretch>
              <a:fillRect/>
            </a:stretch>
          </p:blipFill>
          <p:spPr bwMode="auto">
            <a:xfrm>
              <a:off x="0" y="6000750"/>
              <a:ext cx="9144000" cy="857250"/>
            </a:xfrm>
            <a:prstGeom prst="rect">
              <a:avLst/>
            </a:prstGeom>
            <a:noFill/>
            <a:ln w="9525">
              <a:noFill/>
              <a:miter lim="800000"/>
              <a:headEnd/>
              <a:tailEnd/>
            </a:ln>
          </p:spPr>
        </p:pic>
        <p:sp>
          <p:nvSpPr>
            <p:cNvPr id="7" name="Line 8"/>
            <p:cNvSpPr>
              <a:spLocks noChangeShapeType="1"/>
            </p:cNvSpPr>
            <p:nvPr userDrawn="1"/>
          </p:nvSpPr>
          <p:spPr bwMode="auto">
            <a:xfrm>
              <a:off x="0" y="857250"/>
              <a:ext cx="9144000" cy="0"/>
            </a:xfrm>
            <a:prstGeom prst="line">
              <a:avLst/>
            </a:prstGeom>
            <a:noFill/>
            <a:ln w="9525">
              <a:solidFill>
                <a:srgbClr val="B5B6B3"/>
              </a:solidFill>
              <a:round/>
              <a:headEnd/>
              <a:tailEnd/>
            </a:ln>
            <a:effectLst/>
          </p:spPr>
          <p:txBody>
            <a:bodyPr wrap="none" anchor="ctr"/>
            <a:lstStyle/>
            <a:p>
              <a:pPr>
                <a:defRPr/>
              </a:pPr>
              <a:endParaRPr lang="en-US" dirty="0"/>
            </a:p>
          </p:txBody>
        </p:sp>
        <p:sp>
          <p:nvSpPr>
            <p:cNvPr id="8" name="Line 9"/>
            <p:cNvSpPr>
              <a:spLocks noChangeShapeType="1"/>
            </p:cNvSpPr>
            <p:nvPr userDrawn="1"/>
          </p:nvSpPr>
          <p:spPr bwMode="auto">
            <a:xfrm>
              <a:off x="0" y="5991225"/>
              <a:ext cx="9144000" cy="0"/>
            </a:xfrm>
            <a:prstGeom prst="line">
              <a:avLst/>
            </a:prstGeom>
            <a:noFill/>
            <a:ln w="3175">
              <a:solidFill>
                <a:srgbClr val="B5B6B3"/>
              </a:solidFill>
              <a:round/>
              <a:headEnd/>
              <a:tailEnd/>
            </a:ln>
            <a:effectLst/>
          </p:spPr>
          <p:txBody>
            <a:bodyPr/>
            <a:lstStyle/>
            <a:p>
              <a:pPr>
                <a:defRPr/>
              </a:pPr>
              <a:endParaRPr lang="en-US" dirty="0"/>
            </a:p>
          </p:txBody>
        </p:sp>
      </p:grpSp>
      <p:sp>
        <p:nvSpPr>
          <p:cNvPr id="3" name="Vertical Text Placeholder 2"/>
          <p:cNvSpPr>
            <a:spLocks noGrp="1"/>
          </p:cNvSpPr>
          <p:nvPr>
            <p:ph type="body" orient="vert" idx="1"/>
          </p:nvPr>
        </p:nvSpPr>
        <p:spPr>
          <a:xfrm>
            <a:off x="381000" y="1081457"/>
            <a:ext cx="11430000" cy="463867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solidFill>
                  <a:schemeClr val="tx1"/>
                </a:solidFill>
              </a:defRPr>
            </a:lvl1pPr>
          </a:lstStyle>
          <a:p>
            <a:pPr>
              <a:defRPr/>
            </a:pPr>
            <a:fld id="{DDA236EB-DF02-4C73-851D-33E910A3F85C}" type="slidenum">
              <a:rPr lang="en-US" smtClean="0"/>
              <a:pPr>
                <a:defRPr/>
              </a:pPr>
              <a:t>‹#›</a:t>
            </a:fld>
            <a:endParaRPr lang="en-US" dirty="0"/>
          </a:p>
        </p:txBody>
      </p:sp>
      <p:sp>
        <p:nvSpPr>
          <p:cNvPr id="10" name="Title 1"/>
          <p:cNvSpPr>
            <a:spLocks noGrp="1"/>
          </p:cNvSpPr>
          <p:nvPr>
            <p:ph type="title"/>
          </p:nvPr>
        </p:nvSpPr>
        <p:spPr>
          <a:xfrm>
            <a:off x="449801" y="188913"/>
            <a:ext cx="11416232" cy="582612"/>
          </a:xfrm>
        </p:spPr>
        <p:txBody>
          <a:bodyPr/>
          <a:lstStyle/>
          <a:p>
            <a:r>
              <a:rPr lang="en-US" dirty="0"/>
              <a:t>Click to edit Master title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078522" y="215289"/>
            <a:ext cx="9753601" cy="63789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rot="5400000">
            <a:off x="-555380" y="5108575"/>
            <a:ext cx="2133600" cy="635000"/>
          </a:xfrm>
          <a:ln/>
        </p:spPr>
        <p:txBody>
          <a:bodyPr/>
          <a:lstStyle>
            <a:lvl1pPr>
              <a:defRPr/>
            </a:lvl1pPr>
          </a:lstStyle>
          <a:p>
            <a:pPr>
              <a:defRPr/>
            </a:pPr>
            <a:fld id="{B1C4113F-23A4-4179-A623-D9E9A5D2FDE0}" type="slidenum">
              <a:rPr lang="en-US"/>
              <a:pPr>
                <a:defRPr/>
              </a:pPr>
              <a:t>‹#›</a:t>
            </a:fld>
            <a:endParaRPr lang="en-US" dirty="0"/>
          </a:p>
        </p:txBody>
      </p:sp>
      <p:pic>
        <p:nvPicPr>
          <p:cNvPr id="6" name="Picture 19" descr="CorporateFooter_white"/>
          <p:cNvPicPr>
            <a:picLocks noChangeAspect="1" noChangeArrowheads="1"/>
          </p:cNvPicPr>
          <p:nvPr userDrawn="1"/>
        </p:nvPicPr>
        <p:blipFill>
          <a:blip r:embed="rId2" cstate="print"/>
          <a:srcRect/>
          <a:stretch>
            <a:fillRect/>
          </a:stretch>
        </p:blipFill>
        <p:spPr bwMode="auto">
          <a:xfrm rot="5400000">
            <a:off x="-2996467" y="3001615"/>
            <a:ext cx="6855796" cy="856975"/>
          </a:xfrm>
          <a:prstGeom prst="rect">
            <a:avLst/>
          </a:prstGeom>
          <a:noFill/>
          <a:ln w="9525">
            <a:noFill/>
            <a:miter lim="800000"/>
            <a:headEnd/>
            <a:tailEnd/>
          </a:ln>
        </p:spPr>
      </p:pic>
      <p:sp>
        <p:nvSpPr>
          <p:cNvPr id="7" name="Line 8"/>
          <p:cNvSpPr>
            <a:spLocks noChangeShapeType="1"/>
          </p:cNvSpPr>
          <p:nvPr userDrawn="1"/>
        </p:nvSpPr>
        <p:spPr bwMode="auto">
          <a:xfrm rot="5400000" flipV="1">
            <a:off x="-2555631" y="3398521"/>
            <a:ext cx="6858000" cy="60959"/>
          </a:xfrm>
          <a:prstGeom prst="line">
            <a:avLst/>
          </a:prstGeom>
          <a:noFill/>
          <a:ln w="9525">
            <a:solidFill>
              <a:srgbClr val="B5B6B3"/>
            </a:solidFill>
            <a:round/>
            <a:headEnd/>
            <a:tailEnd/>
          </a:ln>
          <a:effectLst/>
        </p:spPr>
        <p:txBody>
          <a:bodyPr wrap="none" anchor="ctr"/>
          <a:lstStyle/>
          <a:p>
            <a:pPr>
              <a:defRPr/>
            </a:pPr>
            <a:endParaRPr lang="en-US" dirty="0"/>
          </a:p>
        </p:txBody>
      </p:sp>
      <p:sp>
        <p:nvSpPr>
          <p:cNvPr id="9" name="Title 1"/>
          <p:cNvSpPr>
            <a:spLocks noGrp="1"/>
          </p:cNvSpPr>
          <p:nvPr>
            <p:ph type="title"/>
          </p:nvPr>
        </p:nvSpPr>
        <p:spPr>
          <a:xfrm rot="5400000">
            <a:off x="8331801" y="2984122"/>
            <a:ext cx="6413262" cy="776816"/>
          </a:xfrm>
        </p:spPr>
        <p:txBody>
          <a:bodyPr/>
          <a:lstStyle/>
          <a:p>
            <a:r>
              <a:rPr lang="en-US" dirty="0"/>
              <a:t>Click to edit Master title style</a:t>
            </a:r>
          </a:p>
        </p:txBody>
      </p:sp>
      <p:sp>
        <p:nvSpPr>
          <p:cNvPr id="10" name="Line 8"/>
          <p:cNvSpPr>
            <a:spLocks noChangeShapeType="1"/>
          </p:cNvSpPr>
          <p:nvPr userDrawn="1"/>
        </p:nvSpPr>
        <p:spPr bwMode="auto">
          <a:xfrm rot="5400000" flipV="1">
            <a:off x="7612193" y="3398521"/>
            <a:ext cx="6858000" cy="60959"/>
          </a:xfrm>
          <a:prstGeom prst="line">
            <a:avLst/>
          </a:prstGeom>
          <a:noFill/>
          <a:ln w="9525">
            <a:solidFill>
              <a:srgbClr val="B5B6B3"/>
            </a:solidFill>
            <a:round/>
            <a:headEnd/>
            <a:tailEnd/>
          </a:ln>
          <a:effectLst/>
        </p:spPr>
        <p:txBody>
          <a:bodyPr wrap="none" anchor="ctr"/>
          <a:lstStyle/>
          <a:p>
            <a:pPr>
              <a:defRPr/>
            </a:pPr>
            <a:endParaRPr lang="en-US" dirty="0"/>
          </a:p>
        </p:txBody>
      </p:sp>
      <p:sp>
        <p:nvSpPr>
          <p:cNvPr id="8" name="Rectangle 6"/>
          <p:cNvSpPr txBox="1">
            <a:spLocks noChangeArrowheads="1"/>
          </p:cNvSpPr>
          <p:nvPr userDrawn="1"/>
        </p:nvSpPr>
        <p:spPr bwMode="auto">
          <a:xfrm rot="5400000">
            <a:off x="-720968" y="5325308"/>
            <a:ext cx="2133600" cy="63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A35C04-5C81-4FD8-96A6-7974C51B5816}" type="slidenum">
              <a:rPr kumimoji="0" lang="en-US" sz="1200" b="0" i="0" u="none" strike="noStrike" kern="1200" cap="none" spc="0" normalizeH="0" baseline="0" noProof="0" smtClean="0">
                <a:ln>
                  <a:noFill/>
                </a:ln>
                <a:solidFill>
                  <a:schemeClr val="tx1"/>
                </a:solidFill>
                <a:effectLst/>
                <a:uLnTx/>
                <a:uFillTx/>
                <a:latin typeface="+mj-lt"/>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200" b="0" i="0" u="none" strike="noStrike" kern="1200" cap="none" spc="0" normalizeH="0" baseline="0" noProof="0" dirty="0">
              <a:ln>
                <a:noFill/>
              </a:ln>
              <a:solidFill>
                <a:schemeClr val="tx1"/>
              </a:solidFill>
              <a:effectLst/>
              <a:uLnTx/>
              <a:uFillTx/>
              <a:latin typeface="+mj-lt"/>
              <a:ea typeface="+mn-ea"/>
              <a:cs typeface="Arial"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5" name="Group 4"/>
          <p:cNvGrpSpPr/>
          <p:nvPr userDrawn="1"/>
        </p:nvGrpSpPr>
        <p:grpSpPr>
          <a:xfrm>
            <a:off x="0" y="857250"/>
            <a:ext cx="12192000" cy="6000750"/>
            <a:chOff x="0" y="857250"/>
            <a:chExt cx="9144000" cy="6000750"/>
          </a:xfrm>
        </p:grpSpPr>
        <p:pic>
          <p:nvPicPr>
            <p:cNvPr id="6" name="Picture 19" descr="CorporateFooter_white"/>
            <p:cNvPicPr>
              <a:picLocks noChangeAspect="1" noChangeArrowheads="1"/>
            </p:cNvPicPr>
            <p:nvPr userDrawn="1"/>
          </p:nvPicPr>
          <p:blipFill>
            <a:blip r:embed="rId2" cstate="print"/>
            <a:srcRect/>
            <a:stretch>
              <a:fillRect/>
            </a:stretch>
          </p:blipFill>
          <p:spPr bwMode="auto">
            <a:xfrm>
              <a:off x="0" y="6000750"/>
              <a:ext cx="9144000" cy="857250"/>
            </a:xfrm>
            <a:prstGeom prst="rect">
              <a:avLst/>
            </a:prstGeom>
            <a:noFill/>
            <a:ln w="9525">
              <a:noFill/>
              <a:miter lim="800000"/>
              <a:headEnd/>
              <a:tailEnd/>
            </a:ln>
          </p:spPr>
        </p:pic>
        <p:sp>
          <p:nvSpPr>
            <p:cNvPr id="7" name="Line 8"/>
            <p:cNvSpPr>
              <a:spLocks noChangeShapeType="1"/>
            </p:cNvSpPr>
            <p:nvPr userDrawn="1"/>
          </p:nvSpPr>
          <p:spPr bwMode="auto">
            <a:xfrm>
              <a:off x="0" y="857250"/>
              <a:ext cx="9144000" cy="0"/>
            </a:xfrm>
            <a:prstGeom prst="line">
              <a:avLst/>
            </a:prstGeom>
            <a:noFill/>
            <a:ln w="9525">
              <a:solidFill>
                <a:srgbClr val="B5B6B3"/>
              </a:solidFill>
              <a:round/>
              <a:headEnd/>
              <a:tailEnd/>
            </a:ln>
            <a:effectLst/>
          </p:spPr>
          <p:txBody>
            <a:bodyPr wrap="none" anchor="ctr"/>
            <a:lstStyle/>
            <a:p>
              <a:pPr>
                <a:defRPr/>
              </a:pPr>
              <a:endParaRPr lang="en-US" dirty="0"/>
            </a:p>
          </p:txBody>
        </p:sp>
        <p:sp>
          <p:nvSpPr>
            <p:cNvPr id="8" name="Line 9"/>
            <p:cNvSpPr>
              <a:spLocks noChangeShapeType="1"/>
            </p:cNvSpPr>
            <p:nvPr userDrawn="1"/>
          </p:nvSpPr>
          <p:spPr bwMode="auto">
            <a:xfrm>
              <a:off x="0" y="5991225"/>
              <a:ext cx="9144000" cy="0"/>
            </a:xfrm>
            <a:prstGeom prst="line">
              <a:avLst/>
            </a:prstGeom>
            <a:noFill/>
            <a:ln w="3175">
              <a:solidFill>
                <a:srgbClr val="B5B6B3"/>
              </a:solidFill>
              <a:round/>
              <a:headEnd/>
              <a:tailEnd/>
            </a:ln>
            <a:effectLst/>
          </p:spPr>
          <p:txBody>
            <a:bodyPr/>
            <a:lstStyle/>
            <a:p>
              <a:pPr>
                <a:defRPr/>
              </a:pPr>
              <a:endParaRPr lang="en-US" dirty="0"/>
            </a:p>
          </p:txBody>
        </p:sp>
      </p:grpSp>
      <p:sp>
        <p:nvSpPr>
          <p:cNvPr id="2" name="Title 1"/>
          <p:cNvSpPr>
            <a:spLocks noGrp="1"/>
          </p:cNvSpPr>
          <p:nvPr>
            <p:ph type="title"/>
          </p:nvPr>
        </p:nvSpPr>
        <p:spPr>
          <a:xfrm>
            <a:off x="449801" y="188913"/>
            <a:ext cx="11416232" cy="582612"/>
          </a:xfrm>
        </p:spPr>
        <p:txBody>
          <a:bodyPr/>
          <a:lstStyle/>
          <a:p>
            <a:r>
              <a:rPr lang="en-US" dirty="0"/>
              <a:t>Click to edit Master title style</a:t>
            </a:r>
          </a:p>
        </p:txBody>
      </p:sp>
      <p:sp>
        <p:nvSpPr>
          <p:cNvPr id="3" name="Content Placeholder 2"/>
          <p:cNvSpPr>
            <a:spLocks noGrp="1"/>
          </p:cNvSpPr>
          <p:nvPr>
            <p:ph idx="1"/>
          </p:nvPr>
        </p:nvSpPr>
        <p:spPr>
          <a:xfrm>
            <a:off x="449802" y="1143001"/>
            <a:ext cx="11365429" cy="46386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F489501D-CC3D-4B13-AABC-58AD9356C5C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0" name="Group 9"/>
          <p:cNvGrpSpPr/>
          <p:nvPr userDrawn="1"/>
        </p:nvGrpSpPr>
        <p:grpSpPr>
          <a:xfrm>
            <a:off x="0" y="857250"/>
            <a:ext cx="12192000" cy="6000750"/>
            <a:chOff x="0" y="857250"/>
            <a:chExt cx="9144000" cy="6000750"/>
          </a:xfrm>
        </p:grpSpPr>
        <p:pic>
          <p:nvPicPr>
            <p:cNvPr id="11" name="Picture 19" descr="CorporateFooter_white"/>
            <p:cNvPicPr>
              <a:picLocks noChangeAspect="1" noChangeArrowheads="1"/>
            </p:cNvPicPr>
            <p:nvPr userDrawn="1"/>
          </p:nvPicPr>
          <p:blipFill>
            <a:blip r:embed="rId2" cstate="print"/>
            <a:srcRect/>
            <a:stretch>
              <a:fillRect/>
            </a:stretch>
          </p:blipFill>
          <p:spPr bwMode="auto">
            <a:xfrm>
              <a:off x="0" y="6000750"/>
              <a:ext cx="9144000" cy="857250"/>
            </a:xfrm>
            <a:prstGeom prst="rect">
              <a:avLst/>
            </a:prstGeom>
            <a:noFill/>
            <a:ln w="9525">
              <a:noFill/>
              <a:miter lim="800000"/>
              <a:headEnd/>
              <a:tailEnd/>
            </a:ln>
          </p:spPr>
        </p:pic>
        <p:sp>
          <p:nvSpPr>
            <p:cNvPr id="12" name="Line 8"/>
            <p:cNvSpPr>
              <a:spLocks noChangeShapeType="1"/>
            </p:cNvSpPr>
            <p:nvPr userDrawn="1"/>
          </p:nvSpPr>
          <p:spPr bwMode="auto">
            <a:xfrm>
              <a:off x="0" y="857250"/>
              <a:ext cx="9144000" cy="0"/>
            </a:xfrm>
            <a:prstGeom prst="line">
              <a:avLst/>
            </a:prstGeom>
            <a:noFill/>
            <a:ln w="9525">
              <a:solidFill>
                <a:srgbClr val="B5B6B3"/>
              </a:solidFill>
              <a:round/>
              <a:headEnd/>
              <a:tailEnd/>
            </a:ln>
            <a:effectLst/>
          </p:spPr>
          <p:txBody>
            <a:bodyPr wrap="none" anchor="ctr"/>
            <a:lstStyle/>
            <a:p>
              <a:pPr>
                <a:defRPr/>
              </a:pPr>
              <a:endParaRPr lang="en-US" dirty="0"/>
            </a:p>
          </p:txBody>
        </p:sp>
        <p:sp>
          <p:nvSpPr>
            <p:cNvPr id="13" name="Line 9"/>
            <p:cNvSpPr>
              <a:spLocks noChangeShapeType="1"/>
            </p:cNvSpPr>
            <p:nvPr userDrawn="1"/>
          </p:nvSpPr>
          <p:spPr bwMode="auto">
            <a:xfrm>
              <a:off x="0" y="5991225"/>
              <a:ext cx="9144000" cy="0"/>
            </a:xfrm>
            <a:prstGeom prst="line">
              <a:avLst/>
            </a:prstGeom>
            <a:noFill/>
            <a:ln w="3175">
              <a:solidFill>
                <a:srgbClr val="B5B6B3"/>
              </a:solidFill>
              <a:round/>
              <a:headEnd/>
              <a:tailEnd/>
            </a:ln>
            <a:effectLst/>
          </p:spPr>
          <p:txBody>
            <a:bodyPr/>
            <a:lstStyle/>
            <a:p>
              <a:pPr>
                <a:defRPr/>
              </a:pPr>
              <a:endParaRPr lang="en-US" dirty="0"/>
            </a:p>
          </p:txBody>
        </p:sp>
      </p:grpSp>
      <p:sp>
        <p:nvSpPr>
          <p:cNvPr id="4" name="Rectangle 6"/>
          <p:cNvSpPr>
            <a:spLocks noGrp="1" noChangeArrowheads="1"/>
          </p:cNvSpPr>
          <p:nvPr>
            <p:ph type="sldNum" sz="quarter" idx="10"/>
          </p:nvPr>
        </p:nvSpPr>
        <p:spPr>
          <a:ln/>
        </p:spPr>
        <p:txBody>
          <a:bodyPr/>
          <a:lstStyle>
            <a:lvl1pPr>
              <a:defRPr/>
            </a:lvl1pPr>
          </a:lstStyle>
          <a:p>
            <a:pPr>
              <a:defRPr/>
            </a:pPr>
            <a:fld id="{89F67566-1DA4-4633-A16A-6B2A60314D4D}" type="slidenum">
              <a:rPr lang="en-US"/>
              <a:pPr>
                <a:defRPr/>
              </a:pPr>
              <a:t>‹#›</a:t>
            </a:fld>
            <a:endParaRPr lang="en-US" dirty="0"/>
          </a:p>
        </p:txBody>
      </p:sp>
      <p:sp>
        <p:nvSpPr>
          <p:cNvPr id="14" name="Rectangle 8"/>
          <p:cNvSpPr>
            <a:spLocks noGrp="1" noChangeArrowheads="1"/>
          </p:cNvSpPr>
          <p:nvPr>
            <p:ph type="ctrTitle"/>
          </p:nvPr>
        </p:nvSpPr>
        <p:spPr>
          <a:xfrm>
            <a:off x="449803" y="2955925"/>
            <a:ext cx="10226583" cy="522288"/>
          </a:xfrm>
        </p:spPr>
        <p:txBody>
          <a:bodyPr/>
          <a:lstStyle>
            <a:lvl1pPr>
              <a:defRPr/>
            </a:lvl1pPr>
          </a:lstStyle>
          <a:p>
            <a:r>
              <a:rPr lang="en-US"/>
              <a:t>Click to edit Master title style</a:t>
            </a:r>
          </a:p>
        </p:txBody>
      </p:sp>
      <p:sp>
        <p:nvSpPr>
          <p:cNvPr id="15" name="Rectangle 9"/>
          <p:cNvSpPr>
            <a:spLocks noGrp="1" noChangeArrowheads="1"/>
          </p:cNvSpPr>
          <p:nvPr>
            <p:ph type="subTitle" idx="1"/>
          </p:nvPr>
        </p:nvSpPr>
        <p:spPr>
          <a:xfrm>
            <a:off x="449803" y="3398838"/>
            <a:ext cx="10227075" cy="482600"/>
          </a:xfrm>
        </p:spPr>
        <p:txBody>
          <a:bodyPr/>
          <a:lstStyle>
            <a:lvl1pPr marL="0" indent="0">
              <a:buFont typeface="Wingdings" pitchFamily="2" charset="2"/>
              <a:buNone/>
              <a:defRPr sz="1800"/>
            </a:lvl1pPr>
          </a:lstStyle>
          <a:p>
            <a:r>
              <a:rPr lang="en-US"/>
              <a:t>Click to edit Master subtitle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6" name="Group 5"/>
          <p:cNvGrpSpPr/>
          <p:nvPr userDrawn="1"/>
        </p:nvGrpSpPr>
        <p:grpSpPr>
          <a:xfrm>
            <a:off x="0" y="857250"/>
            <a:ext cx="12192000" cy="6000750"/>
            <a:chOff x="0" y="857250"/>
            <a:chExt cx="9144000" cy="6000750"/>
          </a:xfrm>
        </p:grpSpPr>
        <p:pic>
          <p:nvPicPr>
            <p:cNvPr id="7" name="Picture 19" descr="CorporateFooter_white"/>
            <p:cNvPicPr>
              <a:picLocks noChangeAspect="1" noChangeArrowheads="1"/>
            </p:cNvPicPr>
            <p:nvPr userDrawn="1"/>
          </p:nvPicPr>
          <p:blipFill>
            <a:blip r:embed="rId2" cstate="print"/>
            <a:srcRect/>
            <a:stretch>
              <a:fillRect/>
            </a:stretch>
          </p:blipFill>
          <p:spPr bwMode="auto">
            <a:xfrm>
              <a:off x="0" y="6000750"/>
              <a:ext cx="9144000" cy="857250"/>
            </a:xfrm>
            <a:prstGeom prst="rect">
              <a:avLst/>
            </a:prstGeom>
            <a:noFill/>
            <a:ln w="9525">
              <a:noFill/>
              <a:miter lim="800000"/>
              <a:headEnd/>
              <a:tailEnd/>
            </a:ln>
          </p:spPr>
        </p:pic>
        <p:sp>
          <p:nvSpPr>
            <p:cNvPr id="8" name="Line 8"/>
            <p:cNvSpPr>
              <a:spLocks noChangeShapeType="1"/>
            </p:cNvSpPr>
            <p:nvPr userDrawn="1"/>
          </p:nvSpPr>
          <p:spPr bwMode="auto">
            <a:xfrm>
              <a:off x="0" y="857250"/>
              <a:ext cx="9144000" cy="0"/>
            </a:xfrm>
            <a:prstGeom prst="line">
              <a:avLst/>
            </a:prstGeom>
            <a:noFill/>
            <a:ln w="9525">
              <a:solidFill>
                <a:srgbClr val="B5B6B3"/>
              </a:solidFill>
              <a:round/>
              <a:headEnd/>
              <a:tailEnd/>
            </a:ln>
            <a:effectLst/>
          </p:spPr>
          <p:txBody>
            <a:bodyPr wrap="none" anchor="ctr"/>
            <a:lstStyle/>
            <a:p>
              <a:pPr>
                <a:defRPr/>
              </a:pPr>
              <a:endParaRPr lang="en-US" dirty="0"/>
            </a:p>
          </p:txBody>
        </p:sp>
        <p:sp>
          <p:nvSpPr>
            <p:cNvPr id="9" name="Line 9"/>
            <p:cNvSpPr>
              <a:spLocks noChangeShapeType="1"/>
            </p:cNvSpPr>
            <p:nvPr userDrawn="1"/>
          </p:nvSpPr>
          <p:spPr bwMode="auto">
            <a:xfrm>
              <a:off x="0" y="5991225"/>
              <a:ext cx="9144000" cy="0"/>
            </a:xfrm>
            <a:prstGeom prst="line">
              <a:avLst/>
            </a:prstGeom>
            <a:noFill/>
            <a:ln w="3175">
              <a:solidFill>
                <a:srgbClr val="B5B6B3"/>
              </a:solidFill>
              <a:round/>
              <a:headEnd/>
              <a:tailEnd/>
            </a:ln>
            <a:effectLst/>
          </p:spPr>
          <p:txBody>
            <a:bodyPr/>
            <a:lstStyle/>
            <a:p>
              <a:pPr>
                <a:defRPr/>
              </a:pPr>
              <a:endParaRPr lang="en-US" dirty="0"/>
            </a:p>
          </p:txBody>
        </p:sp>
      </p:grpSp>
      <p:sp>
        <p:nvSpPr>
          <p:cNvPr id="3" name="Content Placeholder 2"/>
          <p:cNvSpPr>
            <a:spLocks noGrp="1"/>
          </p:cNvSpPr>
          <p:nvPr>
            <p:ph sz="half" idx="1"/>
          </p:nvPr>
        </p:nvSpPr>
        <p:spPr>
          <a:xfrm>
            <a:off x="449802" y="1134209"/>
            <a:ext cx="5403925" cy="4638675"/>
          </a:xfr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134209"/>
            <a:ext cx="5613400" cy="4638675"/>
          </a:xfr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72AA9D81-AB19-4235-91C9-99BA16A0869A}" type="slidenum">
              <a:rPr lang="en-US"/>
              <a:pPr>
                <a:defRPr/>
              </a:pPr>
              <a:t>‹#›</a:t>
            </a:fld>
            <a:endParaRPr lang="en-US" dirty="0"/>
          </a:p>
        </p:txBody>
      </p:sp>
      <p:sp>
        <p:nvSpPr>
          <p:cNvPr id="10" name="Title 1"/>
          <p:cNvSpPr>
            <a:spLocks noGrp="1"/>
          </p:cNvSpPr>
          <p:nvPr>
            <p:ph type="title"/>
          </p:nvPr>
        </p:nvSpPr>
        <p:spPr>
          <a:xfrm>
            <a:off x="449801" y="188913"/>
            <a:ext cx="11416232" cy="582612"/>
          </a:xfrm>
        </p:spPr>
        <p:txBody>
          <a:bodyPr/>
          <a:lstStyle/>
          <a:p>
            <a:r>
              <a:rPr lang="en-US" dirty="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8" name="Group 7"/>
          <p:cNvGrpSpPr/>
          <p:nvPr userDrawn="1"/>
        </p:nvGrpSpPr>
        <p:grpSpPr>
          <a:xfrm>
            <a:off x="0" y="857250"/>
            <a:ext cx="12192000" cy="6000750"/>
            <a:chOff x="0" y="857250"/>
            <a:chExt cx="9144000" cy="6000750"/>
          </a:xfrm>
        </p:grpSpPr>
        <p:pic>
          <p:nvPicPr>
            <p:cNvPr id="9" name="Picture 19" descr="CorporateFooter_white"/>
            <p:cNvPicPr>
              <a:picLocks noChangeAspect="1" noChangeArrowheads="1"/>
            </p:cNvPicPr>
            <p:nvPr userDrawn="1"/>
          </p:nvPicPr>
          <p:blipFill>
            <a:blip r:embed="rId2" cstate="print"/>
            <a:srcRect/>
            <a:stretch>
              <a:fillRect/>
            </a:stretch>
          </p:blipFill>
          <p:spPr bwMode="auto">
            <a:xfrm>
              <a:off x="0" y="6000750"/>
              <a:ext cx="9144000" cy="857250"/>
            </a:xfrm>
            <a:prstGeom prst="rect">
              <a:avLst/>
            </a:prstGeom>
            <a:noFill/>
            <a:ln w="9525">
              <a:noFill/>
              <a:miter lim="800000"/>
              <a:headEnd/>
              <a:tailEnd/>
            </a:ln>
          </p:spPr>
        </p:pic>
        <p:sp>
          <p:nvSpPr>
            <p:cNvPr id="10" name="Line 8"/>
            <p:cNvSpPr>
              <a:spLocks noChangeShapeType="1"/>
            </p:cNvSpPr>
            <p:nvPr userDrawn="1"/>
          </p:nvSpPr>
          <p:spPr bwMode="auto">
            <a:xfrm>
              <a:off x="0" y="857250"/>
              <a:ext cx="9144000" cy="0"/>
            </a:xfrm>
            <a:prstGeom prst="line">
              <a:avLst/>
            </a:prstGeom>
            <a:noFill/>
            <a:ln w="9525">
              <a:solidFill>
                <a:srgbClr val="B5B6B3"/>
              </a:solidFill>
              <a:round/>
              <a:headEnd/>
              <a:tailEnd/>
            </a:ln>
            <a:effectLst/>
          </p:spPr>
          <p:txBody>
            <a:bodyPr wrap="none" anchor="ctr"/>
            <a:lstStyle/>
            <a:p>
              <a:pPr>
                <a:defRPr/>
              </a:pPr>
              <a:endParaRPr lang="en-US" dirty="0"/>
            </a:p>
          </p:txBody>
        </p:sp>
        <p:sp>
          <p:nvSpPr>
            <p:cNvPr id="11" name="Line 9"/>
            <p:cNvSpPr>
              <a:spLocks noChangeShapeType="1"/>
            </p:cNvSpPr>
            <p:nvPr userDrawn="1"/>
          </p:nvSpPr>
          <p:spPr bwMode="auto">
            <a:xfrm>
              <a:off x="0" y="5991225"/>
              <a:ext cx="9144000" cy="0"/>
            </a:xfrm>
            <a:prstGeom prst="line">
              <a:avLst/>
            </a:prstGeom>
            <a:noFill/>
            <a:ln w="3175">
              <a:solidFill>
                <a:srgbClr val="B5B6B3"/>
              </a:solidFill>
              <a:round/>
              <a:headEnd/>
              <a:tailEnd/>
            </a:ln>
            <a:effectLst/>
          </p:spPr>
          <p:txBody>
            <a:bodyPr/>
            <a:lstStyle/>
            <a:p>
              <a:pPr>
                <a:defRPr/>
              </a:pPr>
              <a:endParaRPr lang="en-US" dirty="0"/>
            </a:p>
          </p:txBody>
        </p:sp>
      </p:grpSp>
      <p:sp>
        <p:nvSpPr>
          <p:cNvPr id="3" name="Text Placeholder 2"/>
          <p:cNvSpPr>
            <a:spLocks noGrp="1"/>
          </p:cNvSpPr>
          <p:nvPr>
            <p:ph type="body" idx="1"/>
          </p:nvPr>
        </p:nvSpPr>
        <p:spPr>
          <a:xfrm>
            <a:off x="471107" y="1148265"/>
            <a:ext cx="5386917" cy="639762"/>
          </a:xfrm>
        </p:spPr>
        <p:txBody>
          <a:bodyPr anchor="b"/>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71107" y="1788027"/>
            <a:ext cx="5386917" cy="3951288"/>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62989" y="1148265"/>
            <a:ext cx="5389033" cy="639762"/>
          </a:xfrm>
        </p:spPr>
        <p:txBody>
          <a:bodyPr anchor="b"/>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62989" y="1788027"/>
            <a:ext cx="5389033" cy="3951288"/>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1BC2E5C0-9D2D-44EE-800B-A33298599C2D}" type="slidenum">
              <a:rPr lang="en-US"/>
              <a:pPr>
                <a:defRPr/>
              </a:pPr>
              <a:t>‹#›</a:t>
            </a:fld>
            <a:endParaRPr lang="en-US" dirty="0"/>
          </a:p>
        </p:txBody>
      </p:sp>
      <p:sp>
        <p:nvSpPr>
          <p:cNvPr id="13" name="Title 1"/>
          <p:cNvSpPr>
            <a:spLocks noGrp="1"/>
          </p:cNvSpPr>
          <p:nvPr>
            <p:ph type="title"/>
          </p:nvPr>
        </p:nvSpPr>
        <p:spPr>
          <a:xfrm>
            <a:off x="449801" y="188913"/>
            <a:ext cx="11416232" cy="582612"/>
          </a:xfrm>
        </p:spPr>
        <p:txBody>
          <a:bodyPr/>
          <a:lstStyle/>
          <a:p>
            <a:r>
              <a:rPr lang="en-US" dirty="0"/>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p:nvPr userDrawn="1"/>
        </p:nvGrpSpPr>
        <p:grpSpPr>
          <a:xfrm>
            <a:off x="0" y="857250"/>
            <a:ext cx="12192000" cy="6000750"/>
            <a:chOff x="0" y="857250"/>
            <a:chExt cx="9144000" cy="6000750"/>
          </a:xfrm>
        </p:grpSpPr>
        <p:pic>
          <p:nvPicPr>
            <p:cNvPr id="5" name="Picture 19" descr="CorporateFooter_white"/>
            <p:cNvPicPr>
              <a:picLocks noChangeAspect="1" noChangeArrowheads="1"/>
            </p:cNvPicPr>
            <p:nvPr userDrawn="1"/>
          </p:nvPicPr>
          <p:blipFill>
            <a:blip r:embed="rId2" cstate="print"/>
            <a:srcRect/>
            <a:stretch>
              <a:fillRect/>
            </a:stretch>
          </p:blipFill>
          <p:spPr bwMode="auto">
            <a:xfrm>
              <a:off x="0" y="6000750"/>
              <a:ext cx="9144000" cy="857250"/>
            </a:xfrm>
            <a:prstGeom prst="rect">
              <a:avLst/>
            </a:prstGeom>
            <a:noFill/>
            <a:ln w="9525">
              <a:noFill/>
              <a:miter lim="800000"/>
              <a:headEnd/>
              <a:tailEnd/>
            </a:ln>
          </p:spPr>
        </p:pic>
        <p:sp>
          <p:nvSpPr>
            <p:cNvPr id="6" name="Line 8"/>
            <p:cNvSpPr>
              <a:spLocks noChangeShapeType="1"/>
            </p:cNvSpPr>
            <p:nvPr userDrawn="1"/>
          </p:nvSpPr>
          <p:spPr bwMode="auto">
            <a:xfrm>
              <a:off x="0" y="857250"/>
              <a:ext cx="9144000" cy="0"/>
            </a:xfrm>
            <a:prstGeom prst="line">
              <a:avLst/>
            </a:prstGeom>
            <a:noFill/>
            <a:ln w="9525">
              <a:solidFill>
                <a:srgbClr val="B5B6B3"/>
              </a:solidFill>
              <a:round/>
              <a:headEnd/>
              <a:tailEnd/>
            </a:ln>
            <a:effectLst/>
          </p:spPr>
          <p:txBody>
            <a:bodyPr wrap="none" anchor="ctr"/>
            <a:lstStyle/>
            <a:p>
              <a:pPr>
                <a:defRPr/>
              </a:pPr>
              <a:endParaRPr lang="en-US" dirty="0"/>
            </a:p>
          </p:txBody>
        </p:sp>
        <p:sp>
          <p:nvSpPr>
            <p:cNvPr id="7" name="Line 9"/>
            <p:cNvSpPr>
              <a:spLocks noChangeShapeType="1"/>
            </p:cNvSpPr>
            <p:nvPr userDrawn="1"/>
          </p:nvSpPr>
          <p:spPr bwMode="auto">
            <a:xfrm>
              <a:off x="0" y="5991225"/>
              <a:ext cx="9144000" cy="0"/>
            </a:xfrm>
            <a:prstGeom prst="line">
              <a:avLst/>
            </a:prstGeom>
            <a:noFill/>
            <a:ln w="3175">
              <a:solidFill>
                <a:srgbClr val="B5B6B3"/>
              </a:solidFill>
              <a:round/>
              <a:headEnd/>
              <a:tailEnd/>
            </a:ln>
            <a:effectLst/>
          </p:spPr>
          <p:txBody>
            <a:bodyPr/>
            <a:lstStyle/>
            <a:p>
              <a:pPr>
                <a:defRPr/>
              </a:pPr>
              <a:endParaRPr lang="en-US" dirty="0"/>
            </a:p>
          </p:txBody>
        </p:sp>
      </p:grpSp>
      <p:sp>
        <p:nvSpPr>
          <p:cNvPr id="3" name="Rectangle 6"/>
          <p:cNvSpPr>
            <a:spLocks noGrp="1" noChangeArrowheads="1"/>
          </p:cNvSpPr>
          <p:nvPr>
            <p:ph type="sldNum" sz="quarter" idx="10"/>
          </p:nvPr>
        </p:nvSpPr>
        <p:spPr>
          <a:ln/>
        </p:spPr>
        <p:txBody>
          <a:bodyPr/>
          <a:lstStyle>
            <a:lvl1pPr>
              <a:defRPr/>
            </a:lvl1pPr>
          </a:lstStyle>
          <a:p>
            <a:pPr>
              <a:defRPr/>
            </a:pPr>
            <a:fld id="{DBA686F7-5D03-4EB5-9849-E07CCFBACAC4}" type="slidenum">
              <a:rPr lang="en-US"/>
              <a:pPr>
                <a:defRPr/>
              </a:pPr>
              <a:t>‹#›</a:t>
            </a:fld>
            <a:endParaRPr lang="en-US" dirty="0"/>
          </a:p>
        </p:txBody>
      </p:sp>
      <p:sp>
        <p:nvSpPr>
          <p:cNvPr id="9" name="Title 1"/>
          <p:cNvSpPr>
            <a:spLocks noGrp="1"/>
          </p:cNvSpPr>
          <p:nvPr>
            <p:ph type="title"/>
          </p:nvPr>
        </p:nvSpPr>
        <p:spPr>
          <a:xfrm>
            <a:off x="449801" y="188913"/>
            <a:ext cx="11416232" cy="582612"/>
          </a:xfrm>
        </p:spPr>
        <p:txBody>
          <a:body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a:xfrm>
            <a:off x="0" y="5991226"/>
            <a:ext cx="12192000" cy="866775"/>
            <a:chOff x="0" y="5991225"/>
            <a:chExt cx="9144000" cy="866775"/>
          </a:xfrm>
        </p:grpSpPr>
        <p:pic>
          <p:nvPicPr>
            <p:cNvPr id="4" name="Picture 19" descr="CorporateFooter_white"/>
            <p:cNvPicPr>
              <a:picLocks noChangeAspect="1" noChangeArrowheads="1"/>
            </p:cNvPicPr>
            <p:nvPr userDrawn="1"/>
          </p:nvPicPr>
          <p:blipFill>
            <a:blip r:embed="rId2" cstate="print"/>
            <a:srcRect/>
            <a:stretch>
              <a:fillRect/>
            </a:stretch>
          </p:blipFill>
          <p:spPr bwMode="auto">
            <a:xfrm>
              <a:off x="0" y="6000750"/>
              <a:ext cx="9144000" cy="857250"/>
            </a:xfrm>
            <a:prstGeom prst="rect">
              <a:avLst/>
            </a:prstGeom>
            <a:noFill/>
            <a:ln w="9525">
              <a:noFill/>
              <a:miter lim="800000"/>
              <a:headEnd/>
              <a:tailEnd/>
            </a:ln>
          </p:spPr>
        </p:pic>
        <p:sp>
          <p:nvSpPr>
            <p:cNvPr id="6" name="Line 9"/>
            <p:cNvSpPr>
              <a:spLocks noChangeShapeType="1"/>
            </p:cNvSpPr>
            <p:nvPr userDrawn="1"/>
          </p:nvSpPr>
          <p:spPr bwMode="auto">
            <a:xfrm>
              <a:off x="0" y="5991225"/>
              <a:ext cx="9144000" cy="0"/>
            </a:xfrm>
            <a:prstGeom prst="line">
              <a:avLst/>
            </a:prstGeom>
            <a:noFill/>
            <a:ln w="3175">
              <a:solidFill>
                <a:srgbClr val="B5B6B3"/>
              </a:solidFill>
              <a:round/>
              <a:headEnd/>
              <a:tailEnd/>
            </a:ln>
            <a:effectLst/>
          </p:spPr>
          <p:txBody>
            <a:bodyPr/>
            <a:lstStyle/>
            <a:p>
              <a:pPr>
                <a:defRPr/>
              </a:pPr>
              <a:endParaRPr lang="en-US" dirty="0"/>
            </a:p>
          </p:txBody>
        </p:sp>
      </p:grpSp>
      <p:sp>
        <p:nvSpPr>
          <p:cNvPr id="2" name="Rectangle 6"/>
          <p:cNvSpPr>
            <a:spLocks noGrp="1" noChangeArrowheads="1"/>
          </p:cNvSpPr>
          <p:nvPr userDrawn="1">
            <p:ph type="sldNum" sz="quarter" idx="10"/>
          </p:nvPr>
        </p:nvSpPr>
        <p:spPr>
          <a:ln/>
        </p:spPr>
        <p:txBody>
          <a:bodyPr/>
          <a:lstStyle>
            <a:lvl1pPr>
              <a:defRPr/>
            </a:lvl1pPr>
          </a:lstStyle>
          <a:p>
            <a:pPr>
              <a:defRPr/>
            </a:pPr>
            <a:fld id="{FCDAE786-0FDA-4B2D-900C-344AEAF0AED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 name="Group 5"/>
          <p:cNvGrpSpPr/>
          <p:nvPr userDrawn="1"/>
        </p:nvGrpSpPr>
        <p:grpSpPr>
          <a:xfrm>
            <a:off x="0" y="5991226"/>
            <a:ext cx="12192000" cy="866775"/>
            <a:chOff x="0" y="5991225"/>
            <a:chExt cx="9144000" cy="866775"/>
          </a:xfrm>
        </p:grpSpPr>
        <p:pic>
          <p:nvPicPr>
            <p:cNvPr id="7" name="Picture 19" descr="CorporateFooter_white"/>
            <p:cNvPicPr>
              <a:picLocks noChangeAspect="1" noChangeArrowheads="1"/>
            </p:cNvPicPr>
            <p:nvPr userDrawn="1"/>
          </p:nvPicPr>
          <p:blipFill>
            <a:blip r:embed="rId2" cstate="print"/>
            <a:srcRect/>
            <a:stretch>
              <a:fillRect/>
            </a:stretch>
          </p:blipFill>
          <p:spPr bwMode="auto">
            <a:xfrm>
              <a:off x="0" y="6000750"/>
              <a:ext cx="9144000" cy="857250"/>
            </a:xfrm>
            <a:prstGeom prst="rect">
              <a:avLst/>
            </a:prstGeom>
            <a:noFill/>
            <a:ln w="9525">
              <a:noFill/>
              <a:miter lim="800000"/>
              <a:headEnd/>
              <a:tailEnd/>
            </a:ln>
          </p:spPr>
        </p:pic>
        <p:sp>
          <p:nvSpPr>
            <p:cNvPr id="8" name="Line 9"/>
            <p:cNvSpPr>
              <a:spLocks noChangeShapeType="1"/>
            </p:cNvSpPr>
            <p:nvPr userDrawn="1"/>
          </p:nvSpPr>
          <p:spPr bwMode="auto">
            <a:xfrm>
              <a:off x="0" y="5991225"/>
              <a:ext cx="9144000" cy="0"/>
            </a:xfrm>
            <a:prstGeom prst="line">
              <a:avLst/>
            </a:prstGeom>
            <a:noFill/>
            <a:ln w="3175">
              <a:solidFill>
                <a:srgbClr val="B5B6B3"/>
              </a:solidFill>
              <a:round/>
              <a:headEnd/>
              <a:tailEnd/>
            </a:ln>
            <a:effectLst/>
          </p:spPr>
          <p:txBody>
            <a:bodyPr/>
            <a:lstStyle/>
            <a:p>
              <a:pPr>
                <a:defRPr/>
              </a:pPr>
              <a:endParaRPr lang="en-US" dirty="0"/>
            </a:p>
          </p:txBody>
        </p:sp>
      </p:grpSp>
      <p:sp>
        <p:nvSpPr>
          <p:cNvPr id="2" name="Title 1"/>
          <p:cNvSpPr>
            <a:spLocks noGrp="1"/>
          </p:cNvSpPr>
          <p:nvPr>
            <p:ph type="title"/>
          </p:nvPr>
        </p:nvSpPr>
        <p:spPr>
          <a:xfrm>
            <a:off x="459270" y="273050"/>
            <a:ext cx="4011084"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5001187" y="273051"/>
            <a:ext cx="6815667" cy="5503496"/>
          </a:xfrm>
        </p:spPr>
        <p:txBody>
          <a:bodyP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9270" y="1435101"/>
            <a:ext cx="4011084" cy="433265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B93E64E4-E5AA-4E09-816C-0ECF4ABB39C0}"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 name="Group 5"/>
          <p:cNvGrpSpPr/>
          <p:nvPr userDrawn="1"/>
        </p:nvGrpSpPr>
        <p:grpSpPr>
          <a:xfrm>
            <a:off x="0" y="5991226"/>
            <a:ext cx="12192000" cy="866775"/>
            <a:chOff x="0" y="5991225"/>
            <a:chExt cx="9144000" cy="866775"/>
          </a:xfrm>
        </p:grpSpPr>
        <p:pic>
          <p:nvPicPr>
            <p:cNvPr id="7" name="Picture 19" descr="CorporateFooter_white"/>
            <p:cNvPicPr>
              <a:picLocks noChangeAspect="1" noChangeArrowheads="1"/>
            </p:cNvPicPr>
            <p:nvPr userDrawn="1"/>
          </p:nvPicPr>
          <p:blipFill>
            <a:blip r:embed="rId2" cstate="print"/>
            <a:srcRect/>
            <a:stretch>
              <a:fillRect/>
            </a:stretch>
          </p:blipFill>
          <p:spPr bwMode="auto">
            <a:xfrm>
              <a:off x="0" y="6000750"/>
              <a:ext cx="9144000" cy="857250"/>
            </a:xfrm>
            <a:prstGeom prst="rect">
              <a:avLst/>
            </a:prstGeom>
            <a:noFill/>
            <a:ln w="9525">
              <a:noFill/>
              <a:miter lim="800000"/>
              <a:headEnd/>
              <a:tailEnd/>
            </a:ln>
          </p:spPr>
        </p:pic>
        <p:sp>
          <p:nvSpPr>
            <p:cNvPr id="8" name="Line 9"/>
            <p:cNvSpPr>
              <a:spLocks noChangeShapeType="1"/>
            </p:cNvSpPr>
            <p:nvPr userDrawn="1"/>
          </p:nvSpPr>
          <p:spPr bwMode="auto">
            <a:xfrm>
              <a:off x="0" y="5991225"/>
              <a:ext cx="9144000" cy="0"/>
            </a:xfrm>
            <a:prstGeom prst="line">
              <a:avLst/>
            </a:prstGeom>
            <a:noFill/>
            <a:ln w="3175">
              <a:solidFill>
                <a:srgbClr val="B5B6B3"/>
              </a:solidFill>
              <a:round/>
              <a:headEnd/>
              <a:tailEnd/>
            </a:ln>
            <a:effectLst/>
          </p:spPr>
          <p:txBody>
            <a:bodyPr/>
            <a:lstStyle/>
            <a:p>
              <a:pPr>
                <a:defRPr/>
              </a:pPr>
              <a:endParaRPr lang="en-US" dirty="0"/>
            </a:p>
          </p:txBody>
        </p:sp>
      </p:grpSp>
      <p:sp>
        <p:nvSpPr>
          <p:cNvPr id="2" name="Title 1"/>
          <p:cNvSpPr>
            <a:spLocks noGrp="1"/>
          </p:cNvSpPr>
          <p:nvPr>
            <p:ph type="title"/>
          </p:nvPr>
        </p:nvSpPr>
        <p:spPr>
          <a:xfrm>
            <a:off x="2389717" y="4466504"/>
            <a:ext cx="73152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2389717" y="278679"/>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033242"/>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6895B265-D21C-425B-A005-942EFC411E07}"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12"/>
          <p:cNvSpPr>
            <a:spLocks noGrp="1" noChangeArrowheads="1"/>
          </p:cNvSpPr>
          <p:nvPr>
            <p:ph type="title"/>
          </p:nvPr>
        </p:nvSpPr>
        <p:spPr bwMode="auto">
          <a:xfrm>
            <a:off x="228601" y="188913"/>
            <a:ext cx="11637433"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0" name="Rectangle 13"/>
          <p:cNvSpPr>
            <a:spLocks noGrp="1" noChangeArrowheads="1"/>
          </p:cNvSpPr>
          <p:nvPr>
            <p:ph type="body" idx="1"/>
          </p:nvPr>
        </p:nvSpPr>
        <p:spPr bwMode="auto">
          <a:xfrm>
            <a:off x="381000" y="1143001"/>
            <a:ext cx="11430000" cy="4638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6"/>
          <p:cNvSpPr>
            <a:spLocks noGrp="1" noChangeArrowheads="1"/>
          </p:cNvSpPr>
          <p:nvPr>
            <p:ph type="sldNum" sz="quarter" idx="4"/>
          </p:nvPr>
        </p:nvSpPr>
        <p:spPr bwMode="auto">
          <a:xfrm>
            <a:off x="9112251" y="6330950"/>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mj-lt"/>
              </a:defRPr>
            </a:lvl1pPr>
          </a:lstStyle>
          <a:p>
            <a:pPr>
              <a:defRPr/>
            </a:pPr>
            <a:fld id="{3A857C0F-B001-40B5-9A01-32CB6570D7A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ftr="0" dt="0"/>
  <p:txStyles>
    <p:titleStyle>
      <a:lvl1pPr algn="l" rtl="0" eaLnBrk="0" fontAlgn="base" hangingPunct="0">
        <a:spcBef>
          <a:spcPct val="0"/>
        </a:spcBef>
        <a:spcAft>
          <a:spcPct val="0"/>
        </a:spcAft>
        <a:defRPr sz="2800">
          <a:solidFill>
            <a:schemeClr val="accent3"/>
          </a:solidFill>
          <a:latin typeface="+mj-lt"/>
          <a:ea typeface="+mj-ea"/>
          <a:cs typeface="+mj-cs"/>
        </a:defRPr>
      </a:lvl1pPr>
      <a:lvl2pPr algn="l" rtl="0" eaLnBrk="0" fontAlgn="base" hangingPunct="0">
        <a:spcBef>
          <a:spcPct val="0"/>
        </a:spcBef>
        <a:spcAft>
          <a:spcPct val="0"/>
        </a:spcAft>
        <a:defRPr sz="2800">
          <a:solidFill>
            <a:srgbClr val="61C250"/>
          </a:solidFill>
          <a:latin typeface="Georgia" pitchFamily="18" charset="0"/>
          <a:cs typeface="Arial" charset="0"/>
        </a:defRPr>
      </a:lvl2pPr>
      <a:lvl3pPr algn="l" rtl="0" eaLnBrk="0" fontAlgn="base" hangingPunct="0">
        <a:spcBef>
          <a:spcPct val="0"/>
        </a:spcBef>
        <a:spcAft>
          <a:spcPct val="0"/>
        </a:spcAft>
        <a:defRPr sz="2800">
          <a:solidFill>
            <a:srgbClr val="61C250"/>
          </a:solidFill>
          <a:latin typeface="Georgia" pitchFamily="18" charset="0"/>
          <a:cs typeface="Arial" charset="0"/>
        </a:defRPr>
      </a:lvl3pPr>
      <a:lvl4pPr algn="l" rtl="0" eaLnBrk="0" fontAlgn="base" hangingPunct="0">
        <a:spcBef>
          <a:spcPct val="0"/>
        </a:spcBef>
        <a:spcAft>
          <a:spcPct val="0"/>
        </a:spcAft>
        <a:defRPr sz="2800">
          <a:solidFill>
            <a:srgbClr val="61C250"/>
          </a:solidFill>
          <a:latin typeface="Georgia" pitchFamily="18" charset="0"/>
          <a:cs typeface="Arial" charset="0"/>
        </a:defRPr>
      </a:lvl4pPr>
      <a:lvl5pPr algn="l" rtl="0" eaLnBrk="0" fontAlgn="base" hangingPunct="0">
        <a:spcBef>
          <a:spcPct val="0"/>
        </a:spcBef>
        <a:spcAft>
          <a:spcPct val="0"/>
        </a:spcAft>
        <a:defRPr sz="2800">
          <a:solidFill>
            <a:srgbClr val="61C250"/>
          </a:solidFill>
          <a:latin typeface="Georgia" pitchFamily="18" charset="0"/>
          <a:cs typeface="Arial" charset="0"/>
        </a:defRPr>
      </a:lvl5pPr>
      <a:lvl6pPr marL="457200" algn="l" rtl="0" fontAlgn="base">
        <a:spcBef>
          <a:spcPct val="0"/>
        </a:spcBef>
        <a:spcAft>
          <a:spcPct val="0"/>
        </a:spcAft>
        <a:defRPr sz="2800">
          <a:solidFill>
            <a:srgbClr val="61C250"/>
          </a:solidFill>
          <a:latin typeface="Georgia" pitchFamily="18" charset="0"/>
          <a:cs typeface="Arial" charset="0"/>
        </a:defRPr>
      </a:lvl6pPr>
      <a:lvl7pPr marL="914400" algn="l" rtl="0" fontAlgn="base">
        <a:spcBef>
          <a:spcPct val="0"/>
        </a:spcBef>
        <a:spcAft>
          <a:spcPct val="0"/>
        </a:spcAft>
        <a:defRPr sz="2800">
          <a:solidFill>
            <a:srgbClr val="61C250"/>
          </a:solidFill>
          <a:latin typeface="Georgia" pitchFamily="18" charset="0"/>
          <a:cs typeface="Arial" charset="0"/>
        </a:defRPr>
      </a:lvl7pPr>
      <a:lvl8pPr marL="1371600" algn="l" rtl="0" fontAlgn="base">
        <a:spcBef>
          <a:spcPct val="0"/>
        </a:spcBef>
        <a:spcAft>
          <a:spcPct val="0"/>
        </a:spcAft>
        <a:defRPr sz="2800">
          <a:solidFill>
            <a:srgbClr val="61C250"/>
          </a:solidFill>
          <a:latin typeface="Georgia" pitchFamily="18" charset="0"/>
          <a:cs typeface="Arial" charset="0"/>
        </a:defRPr>
      </a:lvl8pPr>
      <a:lvl9pPr marL="1828800" algn="l" rtl="0" fontAlgn="base">
        <a:spcBef>
          <a:spcPct val="0"/>
        </a:spcBef>
        <a:spcAft>
          <a:spcPct val="0"/>
        </a:spcAft>
        <a:defRPr sz="2800">
          <a:solidFill>
            <a:srgbClr val="61C250"/>
          </a:solidFill>
          <a:latin typeface="Georgia" pitchFamily="18" charset="0"/>
          <a:cs typeface="Arial" charset="0"/>
        </a:defRPr>
      </a:lvl9pPr>
    </p:titleStyle>
    <p:bodyStyle>
      <a:lvl1pPr marL="342900" indent="-342900" algn="l" rtl="0" eaLnBrk="0" fontAlgn="base" hangingPunct="0">
        <a:spcBef>
          <a:spcPct val="20000"/>
        </a:spcBef>
        <a:spcAft>
          <a:spcPct val="0"/>
        </a:spcAft>
        <a:buSzPct val="55000"/>
        <a:buFont typeface="Wingdings" pitchFamily="2" charset="2"/>
        <a:buChar char="n"/>
        <a:defRPr sz="2200">
          <a:solidFill>
            <a:schemeClr val="tx2"/>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2"/>
          </a:solidFill>
          <a:latin typeface="+mn-lt"/>
          <a:cs typeface="+mn-cs"/>
        </a:defRPr>
      </a:lvl2pPr>
      <a:lvl3pPr marL="1143000" indent="-228600" algn="l" rtl="0" eaLnBrk="0" fontAlgn="base" hangingPunct="0">
        <a:spcBef>
          <a:spcPct val="20000"/>
        </a:spcBef>
        <a:spcAft>
          <a:spcPct val="0"/>
        </a:spcAft>
        <a:buSzPct val="55000"/>
        <a:buFont typeface="Wingdings" pitchFamily="2" charset="2"/>
        <a:buChar char="n"/>
        <a:defRPr>
          <a:solidFill>
            <a:schemeClr val="tx2"/>
          </a:solidFill>
          <a:latin typeface="+mn-lt"/>
          <a:cs typeface="+mn-cs"/>
        </a:defRPr>
      </a:lvl3pPr>
      <a:lvl4pPr marL="1600200" indent="-228600" algn="l" rtl="0" eaLnBrk="0" fontAlgn="base" hangingPunct="0">
        <a:spcBef>
          <a:spcPct val="20000"/>
        </a:spcBef>
        <a:spcAft>
          <a:spcPct val="0"/>
        </a:spcAft>
        <a:buFont typeface="Times" pitchFamily="18" charset="0"/>
        <a:buChar char="–"/>
        <a:defRPr sz="1600">
          <a:solidFill>
            <a:schemeClr val="tx2"/>
          </a:solidFill>
          <a:latin typeface="+mn-lt"/>
          <a:cs typeface="+mn-cs"/>
        </a:defRPr>
      </a:lvl4pPr>
      <a:lvl5pPr marL="2057400" indent="-228600" algn="l" rtl="0" eaLnBrk="0" fontAlgn="base" hangingPunct="0">
        <a:spcBef>
          <a:spcPct val="20000"/>
        </a:spcBef>
        <a:spcAft>
          <a:spcPct val="0"/>
        </a:spcAft>
        <a:buFont typeface="Times" pitchFamily="18" charset="0"/>
        <a:buChar char="»"/>
        <a:defRPr sz="1400">
          <a:solidFill>
            <a:schemeClr val="tx2"/>
          </a:solidFill>
          <a:latin typeface="+mn-lt"/>
          <a:cs typeface="+mn-cs"/>
        </a:defRPr>
      </a:lvl5pPr>
      <a:lvl6pPr marL="2514600" indent="-228600" algn="l" rtl="0" fontAlgn="base">
        <a:spcBef>
          <a:spcPct val="20000"/>
        </a:spcBef>
        <a:spcAft>
          <a:spcPct val="0"/>
        </a:spcAft>
        <a:buFont typeface="Times" pitchFamily="18" charset="0"/>
        <a:buChar char="»"/>
        <a:defRPr sz="1400">
          <a:solidFill>
            <a:schemeClr val="bg2"/>
          </a:solidFill>
          <a:latin typeface="+mn-lt"/>
          <a:cs typeface="+mn-cs"/>
        </a:defRPr>
      </a:lvl6pPr>
      <a:lvl7pPr marL="2971800" indent="-228600" algn="l" rtl="0" fontAlgn="base">
        <a:spcBef>
          <a:spcPct val="20000"/>
        </a:spcBef>
        <a:spcAft>
          <a:spcPct val="0"/>
        </a:spcAft>
        <a:buFont typeface="Times" pitchFamily="18" charset="0"/>
        <a:buChar char="»"/>
        <a:defRPr sz="1400">
          <a:solidFill>
            <a:schemeClr val="bg2"/>
          </a:solidFill>
          <a:latin typeface="+mn-lt"/>
          <a:cs typeface="+mn-cs"/>
        </a:defRPr>
      </a:lvl7pPr>
      <a:lvl8pPr marL="3429000" indent="-228600" algn="l" rtl="0" fontAlgn="base">
        <a:spcBef>
          <a:spcPct val="20000"/>
        </a:spcBef>
        <a:spcAft>
          <a:spcPct val="0"/>
        </a:spcAft>
        <a:buFont typeface="Times" pitchFamily="18" charset="0"/>
        <a:buChar char="»"/>
        <a:defRPr sz="1400">
          <a:solidFill>
            <a:schemeClr val="bg2"/>
          </a:solidFill>
          <a:latin typeface="+mn-lt"/>
          <a:cs typeface="+mn-cs"/>
        </a:defRPr>
      </a:lvl8pPr>
      <a:lvl9pPr marL="3886200" indent="-228600" algn="l" rtl="0" fontAlgn="base">
        <a:spcBef>
          <a:spcPct val="20000"/>
        </a:spcBef>
        <a:spcAft>
          <a:spcPct val="0"/>
        </a:spcAft>
        <a:buFont typeface="Times" pitchFamily="18" charset="0"/>
        <a:buChar char="»"/>
        <a:defRPr sz="1400">
          <a:solidFill>
            <a:schemeClr val="bg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25114" y="2064026"/>
            <a:ext cx="8534011" cy="682004"/>
          </a:xfrm>
        </p:spPr>
        <p:txBody>
          <a:bodyPr/>
          <a:lstStyle/>
          <a:p>
            <a:r>
              <a:rPr lang="en-US" sz="2400" dirty="0"/>
              <a:t>PI Meeting Response – Gallup Homework</a:t>
            </a:r>
          </a:p>
        </p:txBody>
      </p:sp>
      <p:sp>
        <p:nvSpPr>
          <p:cNvPr id="6" name="Subtitle 1"/>
          <p:cNvSpPr>
            <a:spLocks noGrp="1"/>
          </p:cNvSpPr>
          <p:nvPr>
            <p:ph type="subTitle" idx="1"/>
          </p:nvPr>
        </p:nvSpPr>
        <p:spPr>
          <a:xfrm>
            <a:off x="1025113" y="2861390"/>
            <a:ext cx="7670306" cy="567610"/>
          </a:xfrm>
        </p:spPr>
        <p:txBody>
          <a:bodyPr/>
          <a:lstStyle/>
          <a:p>
            <a:r>
              <a:rPr lang="en-US" dirty="0"/>
              <a:t>DARPA ASKE – Phase II Kickoff Meeting</a:t>
            </a:r>
          </a:p>
          <a:p>
            <a:r>
              <a:rPr lang="en-US" sz="1200" dirty="0"/>
              <a:t>May 24, 2019</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Breakout Session 1 – Gallup Notes</a:t>
            </a:r>
          </a:p>
        </p:txBody>
      </p:sp>
      <p:sp>
        <p:nvSpPr>
          <p:cNvPr id="3" name="Content Placeholder 2"/>
          <p:cNvSpPr>
            <a:spLocks noGrp="1"/>
          </p:cNvSpPr>
          <p:nvPr>
            <p:ph idx="1"/>
          </p:nvPr>
        </p:nvSpPr>
        <p:spPr>
          <a:xfrm>
            <a:off x="449801" y="995856"/>
            <a:ext cx="11507250" cy="4638675"/>
          </a:xfrm>
        </p:spPr>
        <p:txBody>
          <a:bodyPr anchor="t" anchorCtr="0"/>
          <a:lstStyle/>
          <a:p>
            <a:r>
              <a:rPr lang="en-US" sz="1400" dirty="0"/>
              <a:t>Extraction, Curation, and (though not specifically covered in this session) Inference are all essential components/steps in any kind of combined ASKE program solution. </a:t>
            </a:r>
          </a:p>
          <a:p>
            <a:pPr lvl="1"/>
            <a:r>
              <a:rPr lang="en-US" sz="1200" dirty="0"/>
              <a:t>These steps are generally sequential, but also have iterative loops (curation/inference returning to extraction/curation for refinement or updating of knowledge stores, e.g.)</a:t>
            </a:r>
          </a:p>
          <a:p>
            <a:pPr lvl="1"/>
            <a:r>
              <a:rPr lang="en-US" sz="1200" dirty="0"/>
              <a:t>These steps are not strictly differentiated from each other. Overall, for any scientific knowledge extraction/inference task the “work” will be distributed over these components in some way. Each component can be defined in various ways that takes on or pushes off to other components more of that work. </a:t>
            </a:r>
          </a:p>
          <a:p>
            <a:pPr lvl="2"/>
            <a:r>
              <a:rPr lang="en-US" sz="1100" dirty="0"/>
              <a:t>Examples: Basic “vacuum” style extraction with little or no specificity on data or sources types or provenance requires much more sophisticated curation strategies. Similarly, if those curation strategies are not in fact very sophisticated a great deal of work needs to be done at the inference level to make use of the curated knowledge.</a:t>
            </a:r>
          </a:p>
          <a:p>
            <a:pPr lvl="2"/>
            <a:r>
              <a:rPr lang="en-US" sz="1100" dirty="0"/>
              <a:t>Example: Using a PGM system for curation embeds a lot of relational knowledge and meaning into the curated knowledge base, whereas more compartmentalized stores (like a series of relational databases) assumes less about the interrelations of the data and requires the inference level to discover that if it is important.</a:t>
            </a:r>
          </a:p>
          <a:p>
            <a:r>
              <a:rPr lang="en-US" sz="1400" dirty="0"/>
              <a:t>Different extract and curation strategies imply different ultimate inference/inquiry goals.</a:t>
            </a:r>
          </a:p>
          <a:p>
            <a:pPr lvl="1"/>
            <a:r>
              <a:rPr lang="en-US" sz="1200" dirty="0"/>
              <a:t>Extraction strategies specific to data types (text, tabular data, code, graphics, etc.) assume that the end-user or downstream systems want those data types and only those data types.</a:t>
            </a:r>
          </a:p>
          <a:p>
            <a:pPr lvl="1"/>
            <a:r>
              <a:rPr lang="en-US" sz="1200" dirty="0"/>
              <a:t>Similarly, curation strategies involving PGMs assume that global relationships in the data are important for inference tasks.</a:t>
            </a:r>
          </a:p>
          <a:p>
            <a:r>
              <a:rPr lang="en-US" sz="1400" dirty="0"/>
              <a:t>Ultimately, given the diversity of scientific inquiry tasks potentially being modeled or augmented, it may be useful to think of each of these components or levels as defined by standard APIs.</a:t>
            </a:r>
          </a:p>
          <a:p>
            <a:pPr lvl="1"/>
            <a:r>
              <a:rPr lang="en-US" sz="1200" dirty="0"/>
              <a:t>Each component would have a set of potential streams of information that the other components could query. </a:t>
            </a:r>
          </a:p>
          <a:p>
            <a:pPr lvl="1"/>
            <a:r>
              <a:rPr lang="en-US" sz="1200" dirty="0"/>
              <a:t>Depending on the individual design/purpose of a system, a subset of those potential streams would be “active” for any component.</a:t>
            </a:r>
          </a:p>
          <a:p>
            <a:pPr lvl="1"/>
            <a:r>
              <a:rPr lang="en-US" sz="1200" dirty="0"/>
              <a:t>Other components could then adapt to recognize the types of information that component is providing/requiring.</a:t>
            </a:r>
          </a:p>
        </p:txBody>
      </p:sp>
      <p:sp>
        <p:nvSpPr>
          <p:cNvPr id="4" name="Slide Number Placeholder 3"/>
          <p:cNvSpPr>
            <a:spLocks noGrp="1"/>
          </p:cNvSpPr>
          <p:nvPr>
            <p:ph type="sldNum" sz="quarter" idx="10"/>
          </p:nvPr>
        </p:nvSpPr>
        <p:spPr/>
        <p:txBody>
          <a:bodyPr/>
          <a:lstStyle/>
          <a:p>
            <a:fld id="{F489501D-CC3D-4B13-AABC-58AD9356C5CC}" type="slidenum">
              <a:rPr lang="en-US" smtClean="0"/>
              <a:pPr/>
              <a:t>2</a:t>
            </a:fld>
            <a:endParaRPr lang="en-US" dirty="0"/>
          </a:p>
        </p:txBody>
      </p:sp>
    </p:spTree>
    <p:extLst>
      <p:ext uri="{BB962C8B-B14F-4D97-AF65-F5344CB8AC3E}">
        <p14:creationId xmlns:p14="http://schemas.microsoft.com/office/powerpoint/2010/main" val="984757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Breakout Session 2 – Gallup Notes</a:t>
            </a:r>
          </a:p>
        </p:txBody>
      </p:sp>
      <p:sp>
        <p:nvSpPr>
          <p:cNvPr id="3" name="Content Placeholder 2"/>
          <p:cNvSpPr>
            <a:spLocks noGrp="1"/>
          </p:cNvSpPr>
          <p:nvPr>
            <p:ph idx="1"/>
          </p:nvPr>
        </p:nvSpPr>
        <p:spPr>
          <a:xfrm>
            <a:off x="449801" y="995856"/>
            <a:ext cx="11507250" cy="4638675"/>
          </a:xfrm>
        </p:spPr>
        <p:txBody>
          <a:bodyPr anchor="t" anchorCtr="0"/>
          <a:lstStyle/>
          <a:p>
            <a:r>
              <a:rPr lang="en-US" sz="1600" dirty="0"/>
              <a:t>Ultimately there are two basic types of HMI that ASKE systems must define:</a:t>
            </a:r>
          </a:p>
          <a:p>
            <a:pPr lvl="1"/>
            <a:r>
              <a:rPr lang="en-US" sz="1400" dirty="0"/>
              <a:t>Inquiry submissions (how do end-users input into the system to engage it to help solve their problems?)</a:t>
            </a:r>
          </a:p>
          <a:p>
            <a:pPr lvl="1"/>
            <a:r>
              <a:rPr lang="en-US" sz="1400" dirty="0"/>
              <a:t>Output of results (how does the system provide end-users with information that solves their problems?)</a:t>
            </a:r>
          </a:p>
          <a:p>
            <a:r>
              <a:rPr lang="en-US" sz="1600" dirty="0"/>
              <a:t>It may be much easier to find common/standard approaches to inputting inquiries into the system, and many types of approaches exist more or less off the shelf now:</a:t>
            </a:r>
          </a:p>
          <a:p>
            <a:pPr lvl="1"/>
            <a:r>
              <a:rPr lang="en-US" sz="1400" dirty="0"/>
              <a:t>Siri-style speech recognition</a:t>
            </a:r>
          </a:p>
          <a:p>
            <a:pPr lvl="1"/>
            <a:r>
              <a:rPr lang="en-US" sz="1400" dirty="0"/>
              <a:t>…</a:t>
            </a:r>
          </a:p>
          <a:p>
            <a:pPr lvl="1"/>
            <a:r>
              <a:rPr lang="en-US" sz="1400" dirty="0"/>
              <a:t>Web-forms, etc.</a:t>
            </a:r>
          </a:p>
          <a:p>
            <a:r>
              <a:rPr lang="en-US" sz="1600" dirty="0"/>
              <a:t>Standardizing on outputs may be much more difficult</a:t>
            </a:r>
          </a:p>
          <a:p>
            <a:pPr lvl="1"/>
            <a:r>
              <a:rPr lang="en-US" sz="1400" dirty="0"/>
              <a:t>Ideal outputs may be very domain specific</a:t>
            </a:r>
          </a:p>
          <a:p>
            <a:pPr lvl="1"/>
            <a:r>
              <a:rPr lang="en-US" sz="1400" dirty="0"/>
              <a:t>Ideal outputs may be very task specific</a:t>
            </a:r>
          </a:p>
          <a:p>
            <a:pPr lvl="1"/>
            <a:r>
              <a:rPr lang="en-US" sz="1400" dirty="0"/>
              <a:t>A system capable of providing ideal outputs that covers all (or even most) potential domains and tasks (if defining that set is even tractable itself) would be very complex</a:t>
            </a:r>
          </a:p>
          <a:p>
            <a:r>
              <a:rPr lang="en-US" sz="1600" dirty="0"/>
              <a:t>This last point may argue again for an “API definitions” approach to a combined ASKE program solution.</a:t>
            </a:r>
          </a:p>
          <a:p>
            <a:pPr lvl="1"/>
            <a:r>
              <a:rPr lang="en-US" sz="1400" dirty="0"/>
              <a:t>Ultimately, it may be much more practical to agree on a set of standard architectures and/or output types at the extraction/curation/inference levels and allow the HMI solutions to be many and varied, governed by a common API that they can plug.</a:t>
            </a:r>
          </a:p>
          <a:p>
            <a:pPr lvl="1"/>
            <a:r>
              <a:rPr lang="en-US" sz="1400" dirty="0"/>
              <a:t>We could form working groups around extraction, curation, and inference levels to define the essential and the potential inputs and outputs for each level in more formal ways. These groups could be mandated to define APIs for each level, to allow a variety of architectures and approaches to live at each level and still usefully interoperate.</a:t>
            </a:r>
          </a:p>
        </p:txBody>
      </p:sp>
      <p:sp>
        <p:nvSpPr>
          <p:cNvPr id="4" name="Slide Number Placeholder 3"/>
          <p:cNvSpPr>
            <a:spLocks noGrp="1"/>
          </p:cNvSpPr>
          <p:nvPr>
            <p:ph type="sldNum" sz="quarter" idx="10"/>
          </p:nvPr>
        </p:nvSpPr>
        <p:spPr/>
        <p:txBody>
          <a:bodyPr/>
          <a:lstStyle/>
          <a:p>
            <a:fld id="{F489501D-CC3D-4B13-AABC-58AD9356C5CC}" type="slidenum">
              <a:rPr lang="en-US" smtClean="0"/>
              <a:pPr/>
              <a:t>3</a:t>
            </a:fld>
            <a:endParaRPr lang="en-US" dirty="0"/>
          </a:p>
        </p:txBody>
      </p:sp>
    </p:spTree>
    <p:extLst>
      <p:ext uri="{BB962C8B-B14F-4D97-AF65-F5344CB8AC3E}">
        <p14:creationId xmlns:p14="http://schemas.microsoft.com/office/powerpoint/2010/main" val="2790552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B4E7E-BDB9-8E40-923E-8687163CC33C}"/>
              </a:ext>
            </a:extLst>
          </p:cNvPr>
          <p:cNvSpPr>
            <a:spLocks noGrp="1"/>
          </p:cNvSpPr>
          <p:nvPr>
            <p:ph type="title"/>
          </p:nvPr>
        </p:nvSpPr>
        <p:spPr/>
        <p:txBody>
          <a:bodyPr/>
          <a:lstStyle/>
          <a:p>
            <a:r>
              <a:rPr lang="en-US" dirty="0"/>
              <a:t>Schematics</a:t>
            </a:r>
          </a:p>
        </p:txBody>
      </p:sp>
      <p:pic>
        <p:nvPicPr>
          <p:cNvPr id="5" name="Picture 4">
            <a:extLst>
              <a:ext uri="{FF2B5EF4-FFF2-40B4-BE49-F238E27FC236}">
                <a16:creationId xmlns:a16="http://schemas.microsoft.com/office/drawing/2014/main" id="{76FC9243-58E9-3A47-92C1-E5E9B57C32B0}"/>
              </a:ext>
            </a:extLst>
          </p:cNvPr>
          <p:cNvPicPr>
            <a:picLocks noChangeAspect="1"/>
          </p:cNvPicPr>
          <p:nvPr/>
        </p:nvPicPr>
        <p:blipFill>
          <a:blip r:embed="rId2"/>
          <a:stretch>
            <a:fillRect/>
          </a:stretch>
        </p:blipFill>
        <p:spPr>
          <a:xfrm>
            <a:off x="449801" y="874746"/>
            <a:ext cx="4495580" cy="2552847"/>
          </a:xfrm>
          <a:prstGeom prst="rect">
            <a:avLst/>
          </a:prstGeom>
          <a:ln>
            <a:solidFill>
              <a:schemeClr val="accent3">
                <a:lumMod val="50000"/>
              </a:schemeClr>
            </a:solidFill>
          </a:ln>
        </p:spPr>
      </p:pic>
      <p:pic>
        <p:nvPicPr>
          <p:cNvPr id="6" name="Picture 5">
            <a:extLst>
              <a:ext uri="{FF2B5EF4-FFF2-40B4-BE49-F238E27FC236}">
                <a16:creationId xmlns:a16="http://schemas.microsoft.com/office/drawing/2014/main" id="{D8036568-57EE-CA47-82CE-A3115A6AD587}"/>
              </a:ext>
            </a:extLst>
          </p:cNvPr>
          <p:cNvPicPr>
            <a:picLocks noChangeAspect="1"/>
          </p:cNvPicPr>
          <p:nvPr/>
        </p:nvPicPr>
        <p:blipFill>
          <a:blip r:embed="rId3"/>
          <a:stretch>
            <a:fillRect/>
          </a:stretch>
        </p:blipFill>
        <p:spPr>
          <a:xfrm>
            <a:off x="449801" y="3454490"/>
            <a:ext cx="4495580" cy="2528764"/>
          </a:xfrm>
          <a:prstGeom prst="rect">
            <a:avLst/>
          </a:prstGeom>
          <a:ln>
            <a:solidFill>
              <a:schemeClr val="accent3">
                <a:lumMod val="50000"/>
              </a:schemeClr>
            </a:solidFill>
          </a:ln>
        </p:spPr>
      </p:pic>
      <p:pic>
        <p:nvPicPr>
          <p:cNvPr id="9" name="Picture 8">
            <a:extLst>
              <a:ext uri="{FF2B5EF4-FFF2-40B4-BE49-F238E27FC236}">
                <a16:creationId xmlns:a16="http://schemas.microsoft.com/office/drawing/2014/main" id="{B4DEA8D9-EA7C-3349-A123-853766240EB5}"/>
              </a:ext>
            </a:extLst>
          </p:cNvPr>
          <p:cNvPicPr>
            <a:picLocks noChangeAspect="1"/>
          </p:cNvPicPr>
          <p:nvPr/>
        </p:nvPicPr>
        <p:blipFill>
          <a:blip r:embed="rId4"/>
          <a:stretch>
            <a:fillRect/>
          </a:stretch>
        </p:blipFill>
        <p:spPr>
          <a:xfrm>
            <a:off x="6208776" y="874746"/>
            <a:ext cx="4861560" cy="3739662"/>
          </a:xfrm>
          <a:prstGeom prst="rect">
            <a:avLst/>
          </a:prstGeom>
          <a:ln>
            <a:solidFill>
              <a:srgbClr val="0070C0"/>
            </a:solidFill>
          </a:ln>
        </p:spPr>
      </p:pic>
      <p:sp>
        <p:nvSpPr>
          <p:cNvPr id="10" name="TextBox 9">
            <a:extLst>
              <a:ext uri="{FF2B5EF4-FFF2-40B4-BE49-F238E27FC236}">
                <a16:creationId xmlns:a16="http://schemas.microsoft.com/office/drawing/2014/main" id="{FC204CD1-15EE-E54D-8CD0-FEC8E8CD107C}"/>
              </a:ext>
            </a:extLst>
          </p:cNvPr>
          <p:cNvSpPr txBox="1"/>
          <p:nvPr/>
        </p:nvSpPr>
        <p:spPr>
          <a:xfrm>
            <a:off x="6624066" y="5583567"/>
            <a:ext cx="4030980" cy="369332"/>
          </a:xfrm>
          <a:prstGeom prst="rect">
            <a:avLst/>
          </a:prstGeom>
          <a:noFill/>
        </p:spPr>
        <p:txBody>
          <a:bodyPr wrap="square" rtlCol="0">
            <a:spAutoFit/>
          </a:bodyPr>
          <a:lstStyle/>
          <a:p>
            <a:pPr algn="ctr"/>
            <a:r>
              <a:rPr lang="en-US" dirty="0"/>
              <a:t>MULTIVAC Architecture and Workflow</a:t>
            </a:r>
          </a:p>
        </p:txBody>
      </p:sp>
      <p:sp>
        <p:nvSpPr>
          <p:cNvPr id="11" name="Rounded Rectangle 10">
            <a:extLst>
              <a:ext uri="{FF2B5EF4-FFF2-40B4-BE49-F238E27FC236}">
                <a16:creationId xmlns:a16="http://schemas.microsoft.com/office/drawing/2014/main" id="{5EC04358-E9D7-8C4A-8710-BCBABA2EDAB6}"/>
              </a:ext>
            </a:extLst>
          </p:cNvPr>
          <p:cNvSpPr/>
          <p:nvPr/>
        </p:nvSpPr>
        <p:spPr>
          <a:xfrm>
            <a:off x="6208776" y="4665138"/>
            <a:ext cx="1161288" cy="832104"/>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solidFill>
                  <a:schemeClr val="tx1"/>
                </a:solidFill>
              </a:rPr>
              <a:t>Extraction </a:t>
            </a:r>
          </a:p>
          <a:p>
            <a:pPr algn="ctr"/>
            <a:r>
              <a:rPr lang="en-US" sz="1400" dirty="0">
                <a:solidFill>
                  <a:schemeClr val="tx1"/>
                </a:solidFill>
              </a:rPr>
              <a:t>(NLP)</a:t>
            </a:r>
          </a:p>
        </p:txBody>
      </p:sp>
      <p:sp>
        <p:nvSpPr>
          <p:cNvPr id="12" name="Rounded Rectangle 11">
            <a:extLst>
              <a:ext uri="{FF2B5EF4-FFF2-40B4-BE49-F238E27FC236}">
                <a16:creationId xmlns:a16="http://schemas.microsoft.com/office/drawing/2014/main" id="{E364241D-19B1-4040-B69C-44F65899880D}"/>
              </a:ext>
            </a:extLst>
          </p:cNvPr>
          <p:cNvSpPr/>
          <p:nvPr/>
        </p:nvSpPr>
        <p:spPr>
          <a:xfrm>
            <a:off x="8058912" y="4665138"/>
            <a:ext cx="1161288" cy="832104"/>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solidFill>
                  <a:schemeClr val="tx1"/>
                </a:solidFill>
              </a:rPr>
              <a:t>Curation</a:t>
            </a:r>
          </a:p>
          <a:p>
            <a:pPr algn="ctr"/>
            <a:r>
              <a:rPr lang="en-US" sz="1400" dirty="0">
                <a:solidFill>
                  <a:schemeClr val="tx1"/>
                </a:solidFill>
              </a:rPr>
              <a:t>(MLN)</a:t>
            </a:r>
          </a:p>
        </p:txBody>
      </p:sp>
      <p:sp>
        <p:nvSpPr>
          <p:cNvPr id="13" name="Rounded Rectangle 12">
            <a:extLst>
              <a:ext uri="{FF2B5EF4-FFF2-40B4-BE49-F238E27FC236}">
                <a16:creationId xmlns:a16="http://schemas.microsoft.com/office/drawing/2014/main" id="{CF692348-DC02-B245-AC36-B77F2700CC67}"/>
              </a:ext>
            </a:extLst>
          </p:cNvPr>
          <p:cNvSpPr/>
          <p:nvPr/>
        </p:nvSpPr>
        <p:spPr>
          <a:xfrm>
            <a:off x="9909048" y="4665138"/>
            <a:ext cx="1161288" cy="832104"/>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solidFill>
                  <a:schemeClr val="tx1"/>
                </a:solidFill>
              </a:rPr>
              <a:t>Inverted Inference (GAN)</a:t>
            </a:r>
          </a:p>
        </p:txBody>
      </p:sp>
      <p:cxnSp>
        <p:nvCxnSpPr>
          <p:cNvPr id="15" name="Straight Arrow Connector 14">
            <a:extLst>
              <a:ext uri="{FF2B5EF4-FFF2-40B4-BE49-F238E27FC236}">
                <a16:creationId xmlns:a16="http://schemas.microsoft.com/office/drawing/2014/main" id="{E44A770A-5B23-9243-9491-96C52C46AF45}"/>
              </a:ext>
            </a:extLst>
          </p:cNvPr>
          <p:cNvCxnSpPr>
            <a:stCxn id="11" idx="3"/>
            <a:endCxn id="12" idx="1"/>
          </p:cNvCxnSpPr>
          <p:nvPr/>
        </p:nvCxnSpPr>
        <p:spPr bwMode="auto">
          <a:xfrm>
            <a:off x="7370064" y="5081190"/>
            <a:ext cx="688848" cy="0"/>
          </a:xfrm>
          <a:prstGeom prst="straightConnector1">
            <a:avLst/>
          </a:prstGeom>
          <a:noFill/>
          <a:ln w="76200">
            <a:solidFill>
              <a:srgbClr val="0070C0"/>
            </a:solidFill>
            <a:round/>
            <a:headEnd/>
            <a:tailEnd type="triangle"/>
          </a:ln>
          <a:extLst>
            <a:ext uri="{909E8E84-426E-40DD-AFC4-6F175D3DCCD1}">
              <a14:hiddenFill xmlns:a14="http://schemas.microsoft.com/office/drawing/2010/main">
                <a:noFill/>
              </a14:hiddenFill>
            </a:ext>
          </a:extLst>
        </p:spPr>
      </p:cxnSp>
      <p:cxnSp>
        <p:nvCxnSpPr>
          <p:cNvPr id="16" name="Straight Arrow Connector 15">
            <a:extLst>
              <a:ext uri="{FF2B5EF4-FFF2-40B4-BE49-F238E27FC236}">
                <a16:creationId xmlns:a16="http://schemas.microsoft.com/office/drawing/2014/main" id="{7DE65995-1170-3B4D-AF08-B40768D2E7E0}"/>
              </a:ext>
            </a:extLst>
          </p:cNvPr>
          <p:cNvCxnSpPr>
            <a:cxnSpLocks/>
            <a:stCxn id="12" idx="3"/>
            <a:endCxn id="13" idx="1"/>
          </p:cNvCxnSpPr>
          <p:nvPr/>
        </p:nvCxnSpPr>
        <p:spPr bwMode="auto">
          <a:xfrm>
            <a:off x="9220200" y="5081190"/>
            <a:ext cx="688848" cy="0"/>
          </a:xfrm>
          <a:prstGeom prst="straightConnector1">
            <a:avLst/>
          </a:prstGeom>
          <a:noFill/>
          <a:ln w="76200">
            <a:solidFill>
              <a:srgbClr val="0070C0"/>
            </a:solidFill>
            <a:round/>
            <a:headEnd/>
            <a:tailEnd type="triangle"/>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609529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39E8D74D-A6CC-394E-8D7D-C3D2B14AD76F}"/>
              </a:ext>
            </a:extLst>
          </p:cNvPr>
          <p:cNvSpPr txBox="1">
            <a:spLocks/>
          </p:cNvSpPr>
          <p:nvPr/>
        </p:nvSpPr>
        <p:spPr bwMode="auto">
          <a:xfrm>
            <a:off x="337349" y="181898"/>
            <a:ext cx="9855199" cy="61264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a:solidFill>
                  <a:schemeClr val="accent3"/>
                </a:solidFill>
                <a:latin typeface="+mj-lt"/>
                <a:ea typeface="+mj-ea"/>
                <a:cs typeface="+mj-cs"/>
              </a:defRPr>
            </a:lvl1pPr>
            <a:lvl2pPr algn="l" rtl="0" eaLnBrk="0" fontAlgn="base" hangingPunct="0">
              <a:spcBef>
                <a:spcPct val="0"/>
              </a:spcBef>
              <a:spcAft>
                <a:spcPct val="0"/>
              </a:spcAft>
              <a:defRPr sz="2800">
                <a:solidFill>
                  <a:srgbClr val="61C250"/>
                </a:solidFill>
                <a:latin typeface="Georgia" pitchFamily="18" charset="0"/>
                <a:cs typeface="Arial" charset="0"/>
              </a:defRPr>
            </a:lvl2pPr>
            <a:lvl3pPr algn="l" rtl="0" eaLnBrk="0" fontAlgn="base" hangingPunct="0">
              <a:spcBef>
                <a:spcPct val="0"/>
              </a:spcBef>
              <a:spcAft>
                <a:spcPct val="0"/>
              </a:spcAft>
              <a:defRPr sz="2800">
                <a:solidFill>
                  <a:srgbClr val="61C250"/>
                </a:solidFill>
                <a:latin typeface="Georgia" pitchFamily="18" charset="0"/>
                <a:cs typeface="Arial" charset="0"/>
              </a:defRPr>
            </a:lvl3pPr>
            <a:lvl4pPr algn="l" rtl="0" eaLnBrk="0" fontAlgn="base" hangingPunct="0">
              <a:spcBef>
                <a:spcPct val="0"/>
              </a:spcBef>
              <a:spcAft>
                <a:spcPct val="0"/>
              </a:spcAft>
              <a:defRPr sz="2800">
                <a:solidFill>
                  <a:srgbClr val="61C250"/>
                </a:solidFill>
                <a:latin typeface="Georgia" pitchFamily="18" charset="0"/>
                <a:cs typeface="Arial" charset="0"/>
              </a:defRPr>
            </a:lvl4pPr>
            <a:lvl5pPr algn="l" rtl="0" eaLnBrk="0" fontAlgn="base" hangingPunct="0">
              <a:spcBef>
                <a:spcPct val="0"/>
              </a:spcBef>
              <a:spcAft>
                <a:spcPct val="0"/>
              </a:spcAft>
              <a:defRPr sz="2800">
                <a:solidFill>
                  <a:srgbClr val="61C250"/>
                </a:solidFill>
                <a:latin typeface="Georgia" pitchFamily="18" charset="0"/>
                <a:cs typeface="Arial" charset="0"/>
              </a:defRPr>
            </a:lvl5pPr>
            <a:lvl6pPr marL="457200" algn="l" rtl="0" fontAlgn="base">
              <a:spcBef>
                <a:spcPct val="0"/>
              </a:spcBef>
              <a:spcAft>
                <a:spcPct val="0"/>
              </a:spcAft>
              <a:defRPr sz="2800">
                <a:solidFill>
                  <a:srgbClr val="61C250"/>
                </a:solidFill>
                <a:latin typeface="Georgia" pitchFamily="18" charset="0"/>
                <a:cs typeface="Arial" charset="0"/>
              </a:defRPr>
            </a:lvl6pPr>
            <a:lvl7pPr marL="914400" algn="l" rtl="0" fontAlgn="base">
              <a:spcBef>
                <a:spcPct val="0"/>
              </a:spcBef>
              <a:spcAft>
                <a:spcPct val="0"/>
              </a:spcAft>
              <a:defRPr sz="2800">
                <a:solidFill>
                  <a:srgbClr val="61C250"/>
                </a:solidFill>
                <a:latin typeface="Georgia" pitchFamily="18" charset="0"/>
                <a:cs typeface="Arial" charset="0"/>
              </a:defRPr>
            </a:lvl7pPr>
            <a:lvl8pPr marL="1371600" algn="l" rtl="0" fontAlgn="base">
              <a:spcBef>
                <a:spcPct val="0"/>
              </a:spcBef>
              <a:spcAft>
                <a:spcPct val="0"/>
              </a:spcAft>
              <a:defRPr sz="2800">
                <a:solidFill>
                  <a:srgbClr val="61C250"/>
                </a:solidFill>
                <a:latin typeface="Georgia" pitchFamily="18" charset="0"/>
                <a:cs typeface="Arial" charset="0"/>
              </a:defRPr>
            </a:lvl8pPr>
            <a:lvl9pPr marL="1828800" algn="l" rtl="0" fontAlgn="base">
              <a:spcBef>
                <a:spcPct val="0"/>
              </a:spcBef>
              <a:spcAft>
                <a:spcPct val="0"/>
              </a:spcAft>
              <a:defRPr sz="2800">
                <a:solidFill>
                  <a:srgbClr val="61C250"/>
                </a:solidFill>
                <a:latin typeface="Georgia" pitchFamily="18" charset="0"/>
                <a:cs typeface="Arial" charset="0"/>
              </a:defRPr>
            </a:lvl9pPr>
          </a:lstStyle>
          <a:p>
            <a:r>
              <a:rPr lang="en-US" kern="0"/>
              <a:t>Gallup MULTIVAC in ASKE Context</a:t>
            </a:r>
            <a:endParaRPr lang="en-US" kern="0" dirty="0"/>
          </a:p>
        </p:txBody>
      </p:sp>
      <p:sp>
        <p:nvSpPr>
          <p:cNvPr id="8" name="Content Placeholder 2">
            <a:extLst>
              <a:ext uri="{FF2B5EF4-FFF2-40B4-BE49-F238E27FC236}">
                <a16:creationId xmlns:a16="http://schemas.microsoft.com/office/drawing/2014/main" id="{72CF710A-2349-8E4D-A183-7E5ECE94F31E}"/>
              </a:ext>
            </a:extLst>
          </p:cNvPr>
          <p:cNvSpPr txBox="1">
            <a:spLocks/>
          </p:cNvSpPr>
          <p:nvPr/>
        </p:nvSpPr>
        <p:spPr>
          <a:xfrm>
            <a:off x="337349" y="995855"/>
            <a:ext cx="11346649" cy="4841065"/>
          </a:xfrm>
          <a:prstGeom prst="rect">
            <a:avLst/>
          </a:prstGeom>
        </p:spPr>
        <p:txBody>
          <a:bodyPr anchor="t" anchorCtr="0"/>
          <a:lst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r>
              <a:rPr lang="en-US" sz="1600" dirty="0"/>
              <a:t>Gallup’s MULTIVAC system extracts scientific knowledge — in the form of facts, relationships, equations — from a given domain corpus consisting of natural language text and formal mathematical equations. The system then compiles this knowledge into a curated probabilistic graphical model (specifically, a Markov Logic Network) knowledgebase. Finally, the system learns to query that knowledgebase in order to accelerate scientific exploration within the target domain. </a:t>
            </a:r>
          </a:p>
          <a:p>
            <a:pPr marL="0" indent="0"/>
            <a:endParaRPr lang="en-US" sz="1600" dirty="0"/>
          </a:p>
          <a:p>
            <a:pPr marL="0" indent="0"/>
            <a:r>
              <a:rPr lang="en-US" sz="1600" dirty="0"/>
              <a:t>With reference to the first ASKE program schematic on the previous slide, MULTIVAC is more or less vertically integrated across the discovery/extraction, curation, and inference. </a:t>
            </a:r>
          </a:p>
          <a:p>
            <a:pPr marL="0" indent="0"/>
            <a:endParaRPr lang="en-US" sz="1600" dirty="0"/>
          </a:p>
          <a:p>
            <a:pPr marL="0" indent="0"/>
            <a:r>
              <a:rPr lang="en-US" sz="1600" dirty="0"/>
              <a:t>The end objective, however, is hypothesis generation. This feature situates the most novel contribution of MULTIVAC essentially outside these levels, at the top of the more process-oriented second schematic on the previous slide. In effect, MULTIVAC’s “inference” component inverts the standard intention and, instead of using the work done in the extraction and curation layers to arrive at new inferences, learns through observation and experimentation how to ask it’s own novel questions that then require more standard inference solutions to answer. </a:t>
            </a:r>
          </a:p>
          <a:p>
            <a:pPr marL="0" indent="0"/>
            <a:endParaRPr lang="en-US" sz="1600" dirty="0"/>
          </a:p>
          <a:p>
            <a:pPr marL="0" indent="0"/>
            <a:r>
              <a:rPr lang="en-US" sz="1600" dirty="0"/>
              <a:t>The final goal of a MULTIVAC system for any given domain is to generate new scientific queries relevant to that domain that have not been asked before by humans. These inquiries, properly formatted, could in theory even act as inputs to many of the other TA2 systems.</a:t>
            </a:r>
          </a:p>
        </p:txBody>
      </p:sp>
      <p:sp>
        <p:nvSpPr>
          <p:cNvPr id="9" name="Slide Number Placeholder 3">
            <a:extLst>
              <a:ext uri="{FF2B5EF4-FFF2-40B4-BE49-F238E27FC236}">
                <a16:creationId xmlns:a16="http://schemas.microsoft.com/office/drawing/2014/main" id="{BC870AEE-D888-2D49-B303-BB3AF5A1D821}"/>
              </a:ext>
            </a:extLst>
          </p:cNvPr>
          <p:cNvSpPr>
            <a:spLocks noGrp="1"/>
          </p:cNvSpPr>
          <p:nvPr>
            <p:ph type="sldNum" sz="quarter" idx="10"/>
          </p:nvPr>
        </p:nvSpPr>
        <p:spPr>
          <a:xfrm>
            <a:off x="9112251" y="6323330"/>
            <a:ext cx="2844800" cy="476250"/>
          </a:xfrm>
        </p:spPr>
        <p:txBody>
          <a:bodyPr/>
          <a:lstStyle/>
          <a:p>
            <a:pPr>
              <a:defRPr/>
            </a:pPr>
            <a:fld id="{F489501D-CC3D-4B13-AABC-58AD9356C5CC}" type="slidenum">
              <a:rPr lang="en-US" smtClean="0"/>
              <a:pPr>
                <a:defRPr/>
              </a:pPr>
              <a:t>5</a:t>
            </a:fld>
            <a:endParaRPr lang="en-US" dirty="0"/>
          </a:p>
        </p:txBody>
      </p:sp>
    </p:spTree>
    <p:extLst>
      <p:ext uri="{BB962C8B-B14F-4D97-AF65-F5344CB8AC3E}">
        <p14:creationId xmlns:p14="http://schemas.microsoft.com/office/powerpoint/2010/main" val="4052162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59840E-0B0D-7E4E-9485-77F8068A65DC}"/>
              </a:ext>
            </a:extLst>
          </p:cNvPr>
          <p:cNvSpPr>
            <a:spLocks noGrp="1"/>
          </p:cNvSpPr>
          <p:nvPr>
            <p:ph type="sldNum" sz="quarter" idx="10"/>
          </p:nvPr>
        </p:nvSpPr>
        <p:spPr/>
        <p:txBody>
          <a:bodyPr/>
          <a:lstStyle/>
          <a:p>
            <a:pPr>
              <a:defRPr/>
            </a:pPr>
            <a:fld id="{F489501D-CC3D-4B13-AABC-58AD9356C5CC}" type="slidenum">
              <a:rPr lang="en-US" smtClean="0"/>
              <a:pPr>
                <a:defRPr/>
              </a:pPr>
              <a:t>6</a:t>
            </a:fld>
            <a:endParaRPr lang="en-US" dirty="0"/>
          </a:p>
        </p:txBody>
      </p:sp>
      <p:sp>
        <p:nvSpPr>
          <p:cNvPr id="5" name="Content Placeholder 3">
            <a:extLst>
              <a:ext uri="{FF2B5EF4-FFF2-40B4-BE49-F238E27FC236}">
                <a16:creationId xmlns:a16="http://schemas.microsoft.com/office/drawing/2014/main" id="{D2BF860A-B1D3-9344-B18F-3E6D98C3CA10}"/>
              </a:ext>
            </a:extLst>
          </p:cNvPr>
          <p:cNvSpPr txBox="1">
            <a:spLocks/>
          </p:cNvSpPr>
          <p:nvPr/>
        </p:nvSpPr>
        <p:spPr>
          <a:xfrm>
            <a:off x="558800" y="1143000"/>
            <a:ext cx="11074400" cy="4701540"/>
          </a:xfrm>
          <a:prstGeom prst="rect">
            <a:avLst/>
          </a:prstGeom>
        </p:spPr>
        <p:txBody>
          <a:bodyPr/>
          <a:lstStyle>
            <a:lvl1pPr marL="342900" indent="-342900" algn="l" rtl="0" eaLnBrk="0" fontAlgn="base" hangingPunct="0">
              <a:spcBef>
                <a:spcPct val="20000"/>
              </a:spcBef>
              <a:spcAft>
                <a:spcPct val="0"/>
              </a:spcAft>
              <a:buSzPct val="55000"/>
              <a:buFont typeface="Wingdings" pitchFamily="2" charset="2"/>
              <a:buChar char="n"/>
              <a:defRPr sz="2200">
                <a:solidFill>
                  <a:schemeClr val="tx2"/>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2"/>
                </a:solidFill>
                <a:latin typeface="+mn-lt"/>
                <a:cs typeface="+mn-cs"/>
              </a:defRPr>
            </a:lvl2pPr>
            <a:lvl3pPr marL="1143000" indent="-228600" algn="l" rtl="0" eaLnBrk="0" fontAlgn="base" hangingPunct="0">
              <a:spcBef>
                <a:spcPct val="20000"/>
              </a:spcBef>
              <a:spcAft>
                <a:spcPct val="0"/>
              </a:spcAft>
              <a:buSzPct val="55000"/>
              <a:buFont typeface="Wingdings" pitchFamily="2" charset="2"/>
              <a:buChar char="n"/>
              <a:defRPr>
                <a:solidFill>
                  <a:schemeClr val="tx2"/>
                </a:solidFill>
                <a:latin typeface="+mn-lt"/>
                <a:cs typeface="+mn-cs"/>
              </a:defRPr>
            </a:lvl3pPr>
            <a:lvl4pPr marL="1600200" indent="-228600" algn="l" rtl="0" eaLnBrk="0" fontAlgn="base" hangingPunct="0">
              <a:spcBef>
                <a:spcPct val="20000"/>
              </a:spcBef>
              <a:spcAft>
                <a:spcPct val="0"/>
              </a:spcAft>
              <a:buFont typeface="Times" pitchFamily="18" charset="0"/>
              <a:buChar char="–"/>
              <a:defRPr sz="1600">
                <a:solidFill>
                  <a:schemeClr val="tx2"/>
                </a:solidFill>
                <a:latin typeface="+mn-lt"/>
                <a:cs typeface="+mn-cs"/>
              </a:defRPr>
            </a:lvl4pPr>
            <a:lvl5pPr marL="2057400" indent="-228600" algn="l" rtl="0" eaLnBrk="0" fontAlgn="base" hangingPunct="0">
              <a:spcBef>
                <a:spcPct val="20000"/>
              </a:spcBef>
              <a:spcAft>
                <a:spcPct val="0"/>
              </a:spcAft>
              <a:buFont typeface="Times" pitchFamily="18" charset="0"/>
              <a:buChar char="»"/>
              <a:defRPr sz="1400">
                <a:solidFill>
                  <a:schemeClr val="tx2"/>
                </a:solidFill>
                <a:latin typeface="+mn-lt"/>
                <a:cs typeface="+mn-cs"/>
              </a:defRPr>
            </a:lvl5pPr>
            <a:lvl6pPr marL="2514600" indent="-228600" algn="l" rtl="0" fontAlgn="base">
              <a:spcBef>
                <a:spcPct val="20000"/>
              </a:spcBef>
              <a:spcAft>
                <a:spcPct val="0"/>
              </a:spcAft>
              <a:buFont typeface="Times" pitchFamily="18" charset="0"/>
              <a:buChar char="»"/>
              <a:defRPr sz="1400">
                <a:solidFill>
                  <a:schemeClr val="bg2"/>
                </a:solidFill>
                <a:latin typeface="+mn-lt"/>
                <a:cs typeface="+mn-cs"/>
              </a:defRPr>
            </a:lvl6pPr>
            <a:lvl7pPr marL="2971800" indent="-228600" algn="l" rtl="0" fontAlgn="base">
              <a:spcBef>
                <a:spcPct val="20000"/>
              </a:spcBef>
              <a:spcAft>
                <a:spcPct val="0"/>
              </a:spcAft>
              <a:buFont typeface="Times" pitchFamily="18" charset="0"/>
              <a:buChar char="»"/>
              <a:defRPr sz="1400">
                <a:solidFill>
                  <a:schemeClr val="bg2"/>
                </a:solidFill>
                <a:latin typeface="+mn-lt"/>
                <a:cs typeface="+mn-cs"/>
              </a:defRPr>
            </a:lvl7pPr>
            <a:lvl8pPr marL="3429000" indent="-228600" algn="l" rtl="0" fontAlgn="base">
              <a:spcBef>
                <a:spcPct val="20000"/>
              </a:spcBef>
              <a:spcAft>
                <a:spcPct val="0"/>
              </a:spcAft>
              <a:buFont typeface="Times" pitchFamily="18" charset="0"/>
              <a:buChar char="»"/>
              <a:defRPr sz="1400">
                <a:solidFill>
                  <a:schemeClr val="bg2"/>
                </a:solidFill>
                <a:latin typeface="+mn-lt"/>
                <a:cs typeface="+mn-cs"/>
              </a:defRPr>
            </a:lvl8pPr>
            <a:lvl9pPr marL="3886200" indent="-228600" algn="l" rtl="0" fontAlgn="base">
              <a:spcBef>
                <a:spcPct val="20000"/>
              </a:spcBef>
              <a:spcAft>
                <a:spcPct val="0"/>
              </a:spcAft>
              <a:buFont typeface="Times" pitchFamily="18" charset="0"/>
              <a:buChar char="»"/>
              <a:defRPr sz="1400">
                <a:solidFill>
                  <a:schemeClr val="bg2"/>
                </a:solidFill>
                <a:latin typeface="+mn-lt"/>
                <a:cs typeface="+mn-cs"/>
              </a:defRPr>
            </a:lvl9pPr>
          </a:lstStyle>
          <a:p>
            <a:r>
              <a:rPr lang="en-US" sz="2000" kern="0" dirty="0"/>
              <a:t>Modernizing and consolidating old research:</a:t>
            </a:r>
          </a:p>
          <a:p>
            <a:pPr lvl="1"/>
            <a:r>
              <a:rPr lang="en-US" sz="1600" kern="0" dirty="0"/>
              <a:t>While much research is available in digital form today, vast archives exist in hard copy in various forms that are far less searchable. Using an ASKE system to ingest and compile/curate these types of repositories could help revitalize forgotten areas of research.</a:t>
            </a:r>
          </a:p>
          <a:p>
            <a:endParaRPr lang="en-US" sz="1400" kern="0" dirty="0"/>
          </a:p>
          <a:p>
            <a:r>
              <a:rPr lang="en-US" sz="2000" kern="0" dirty="0"/>
              <a:t>Breaking stovepipes:</a:t>
            </a:r>
          </a:p>
          <a:p>
            <a:pPr lvl="1"/>
            <a:r>
              <a:rPr lang="en-US" sz="1600" kern="0" dirty="0"/>
              <a:t>Sometimes research fields become balkanized between different communities based on approaches, terminologies, or simply favored publication venues. An ASKE system that can comprehend a field at scale across these artificial segmentations could help break irrational logjams and cross-pollinate discoveries. </a:t>
            </a:r>
          </a:p>
          <a:p>
            <a:endParaRPr lang="en-US" sz="1400" kern="0" dirty="0"/>
          </a:p>
          <a:p>
            <a:r>
              <a:rPr lang="en-US" sz="2000" kern="0" dirty="0"/>
              <a:t>Revitalizing stagnant areas of research:</a:t>
            </a:r>
          </a:p>
          <a:p>
            <a:pPr lvl="1"/>
            <a:r>
              <a:rPr lang="en-US" sz="1600" kern="0" dirty="0"/>
              <a:t>Occasionally research fields lose momentum or interest, as consensus emerges on “big questions” or as unknowns become more apparently “unknowable.” Paradigm shifts can happen that help break this stagnation and revolutionize fields, but this can take a great deal of time and is never guaranteed. A system that can analyze a field of research and produce novel questions or avenues of inquiry can help inject new creativity and perspectives and revitalize research.</a:t>
            </a:r>
          </a:p>
        </p:txBody>
      </p:sp>
      <p:sp>
        <p:nvSpPr>
          <p:cNvPr id="6" name="Title 4">
            <a:extLst>
              <a:ext uri="{FF2B5EF4-FFF2-40B4-BE49-F238E27FC236}">
                <a16:creationId xmlns:a16="http://schemas.microsoft.com/office/drawing/2014/main" id="{0963F5A8-EEBD-FA4C-880A-175AF5DB2B0A}"/>
              </a:ext>
            </a:extLst>
          </p:cNvPr>
          <p:cNvSpPr txBox="1">
            <a:spLocks/>
          </p:cNvSpPr>
          <p:nvPr/>
        </p:nvSpPr>
        <p:spPr bwMode="auto">
          <a:xfrm>
            <a:off x="558800" y="200152"/>
            <a:ext cx="9855199" cy="61264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a:solidFill>
                  <a:schemeClr val="accent3"/>
                </a:solidFill>
                <a:latin typeface="+mj-lt"/>
                <a:ea typeface="+mj-ea"/>
                <a:cs typeface="+mj-cs"/>
              </a:defRPr>
            </a:lvl1pPr>
            <a:lvl2pPr algn="l" rtl="0" eaLnBrk="0" fontAlgn="base" hangingPunct="0">
              <a:spcBef>
                <a:spcPct val="0"/>
              </a:spcBef>
              <a:spcAft>
                <a:spcPct val="0"/>
              </a:spcAft>
              <a:defRPr sz="2800">
                <a:solidFill>
                  <a:srgbClr val="61C250"/>
                </a:solidFill>
                <a:latin typeface="Georgia" pitchFamily="18" charset="0"/>
                <a:cs typeface="Arial" charset="0"/>
              </a:defRPr>
            </a:lvl2pPr>
            <a:lvl3pPr algn="l" rtl="0" eaLnBrk="0" fontAlgn="base" hangingPunct="0">
              <a:spcBef>
                <a:spcPct val="0"/>
              </a:spcBef>
              <a:spcAft>
                <a:spcPct val="0"/>
              </a:spcAft>
              <a:defRPr sz="2800">
                <a:solidFill>
                  <a:srgbClr val="61C250"/>
                </a:solidFill>
                <a:latin typeface="Georgia" pitchFamily="18" charset="0"/>
                <a:cs typeface="Arial" charset="0"/>
              </a:defRPr>
            </a:lvl3pPr>
            <a:lvl4pPr algn="l" rtl="0" eaLnBrk="0" fontAlgn="base" hangingPunct="0">
              <a:spcBef>
                <a:spcPct val="0"/>
              </a:spcBef>
              <a:spcAft>
                <a:spcPct val="0"/>
              </a:spcAft>
              <a:defRPr sz="2800">
                <a:solidFill>
                  <a:srgbClr val="61C250"/>
                </a:solidFill>
                <a:latin typeface="Georgia" pitchFamily="18" charset="0"/>
                <a:cs typeface="Arial" charset="0"/>
              </a:defRPr>
            </a:lvl4pPr>
            <a:lvl5pPr algn="l" rtl="0" eaLnBrk="0" fontAlgn="base" hangingPunct="0">
              <a:spcBef>
                <a:spcPct val="0"/>
              </a:spcBef>
              <a:spcAft>
                <a:spcPct val="0"/>
              </a:spcAft>
              <a:defRPr sz="2800">
                <a:solidFill>
                  <a:srgbClr val="61C250"/>
                </a:solidFill>
                <a:latin typeface="Georgia" pitchFamily="18" charset="0"/>
                <a:cs typeface="Arial" charset="0"/>
              </a:defRPr>
            </a:lvl5pPr>
            <a:lvl6pPr marL="457200" algn="l" rtl="0" fontAlgn="base">
              <a:spcBef>
                <a:spcPct val="0"/>
              </a:spcBef>
              <a:spcAft>
                <a:spcPct val="0"/>
              </a:spcAft>
              <a:defRPr sz="2800">
                <a:solidFill>
                  <a:srgbClr val="61C250"/>
                </a:solidFill>
                <a:latin typeface="Georgia" pitchFamily="18" charset="0"/>
                <a:cs typeface="Arial" charset="0"/>
              </a:defRPr>
            </a:lvl6pPr>
            <a:lvl7pPr marL="914400" algn="l" rtl="0" fontAlgn="base">
              <a:spcBef>
                <a:spcPct val="0"/>
              </a:spcBef>
              <a:spcAft>
                <a:spcPct val="0"/>
              </a:spcAft>
              <a:defRPr sz="2800">
                <a:solidFill>
                  <a:srgbClr val="61C250"/>
                </a:solidFill>
                <a:latin typeface="Georgia" pitchFamily="18" charset="0"/>
                <a:cs typeface="Arial" charset="0"/>
              </a:defRPr>
            </a:lvl7pPr>
            <a:lvl8pPr marL="1371600" algn="l" rtl="0" fontAlgn="base">
              <a:spcBef>
                <a:spcPct val="0"/>
              </a:spcBef>
              <a:spcAft>
                <a:spcPct val="0"/>
              </a:spcAft>
              <a:defRPr sz="2800">
                <a:solidFill>
                  <a:srgbClr val="61C250"/>
                </a:solidFill>
                <a:latin typeface="Georgia" pitchFamily="18" charset="0"/>
                <a:cs typeface="Arial" charset="0"/>
              </a:defRPr>
            </a:lvl8pPr>
            <a:lvl9pPr marL="1828800" algn="l" rtl="0" fontAlgn="base">
              <a:spcBef>
                <a:spcPct val="0"/>
              </a:spcBef>
              <a:spcAft>
                <a:spcPct val="0"/>
              </a:spcAft>
              <a:defRPr sz="2800">
                <a:solidFill>
                  <a:srgbClr val="61C250"/>
                </a:solidFill>
                <a:latin typeface="Georgia" pitchFamily="18" charset="0"/>
                <a:cs typeface="Arial" charset="0"/>
              </a:defRPr>
            </a:lvl9pPr>
          </a:lstStyle>
          <a:p>
            <a:r>
              <a:rPr lang="en-US" kern="0" dirty="0"/>
              <a:t>ASKE Use Case Examples			</a:t>
            </a:r>
          </a:p>
        </p:txBody>
      </p:sp>
    </p:spTree>
    <p:extLst>
      <p:ext uri="{BB962C8B-B14F-4D97-AF65-F5344CB8AC3E}">
        <p14:creationId xmlns:p14="http://schemas.microsoft.com/office/powerpoint/2010/main" val="492772853"/>
      </p:ext>
    </p:extLst>
  </p:cSld>
  <p:clrMapOvr>
    <a:masterClrMapping/>
  </p:clrMapOvr>
</p:sld>
</file>

<file path=ppt/theme/theme1.xml><?xml version="1.0" encoding="utf-8"?>
<a:theme xmlns:a="http://schemas.openxmlformats.org/drawingml/2006/main" name="Default Design">
  <a:themeElements>
    <a:clrScheme name="Gallup Green White">
      <a:dk1>
        <a:srgbClr val="404545"/>
      </a:dk1>
      <a:lt1>
        <a:srgbClr val="FFFFFF"/>
      </a:lt1>
      <a:dk2>
        <a:srgbClr val="404545"/>
      </a:dk2>
      <a:lt2>
        <a:srgbClr val="8E908F"/>
      </a:lt2>
      <a:accent1>
        <a:srgbClr val="EBE6B1"/>
      </a:accent1>
      <a:accent2>
        <a:srgbClr val="C3E76F"/>
      </a:accent2>
      <a:accent3>
        <a:srgbClr val="61C250"/>
      </a:accent3>
      <a:accent4>
        <a:srgbClr val="007934"/>
      </a:accent4>
      <a:accent5>
        <a:srgbClr val="275937"/>
      </a:accent5>
      <a:accent6>
        <a:srgbClr val="404545"/>
      </a:accent6>
      <a:hlink>
        <a:srgbClr val="61C250"/>
      </a:hlink>
      <a:folHlink>
        <a:srgbClr val="007934"/>
      </a:folHlink>
    </a:clrScheme>
    <a:fontScheme name="Gallup">
      <a:majorFont>
        <a:latin typeface="Georgi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317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err="1" smtClean="0">
            <a:latin typeface="+mn-lt"/>
          </a:defRPr>
        </a:defPPr>
      </a:lstStyle>
    </a:txDef>
  </a:objectDefaults>
  <a:extraClrSchemeLst>
    <a:extraClrScheme>
      <a:clrScheme name="Default Design 1">
        <a:dk1>
          <a:srgbClr val="4D4F53"/>
        </a:dk1>
        <a:lt1>
          <a:srgbClr val="FFFFFF"/>
        </a:lt1>
        <a:dk2>
          <a:srgbClr val="61C250"/>
        </a:dk2>
        <a:lt2>
          <a:srgbClr val="4D4F53"/>
        </a:lt2>
        <a:accent1>
          <a:srgbClr val="C3E76F"/>
        </a:accent1>
        <a:accent2>
          <a:srgbClr val="61C250"/>
        </a:accent2>
        <a:accent3>
          <a:srgbClr val="FFFFFF"/>
        </a:accent3>
        <a:accent4>
          <a:srgbClr val="404246"/>
        </a:accent4>
        <a:accent5>
          <a:srgbClr val="DEF1BB"/>
        </a:accent5>
        <a:accent6>
          <a:srgbClr val="57B048"/>
        </a:accent6>
        <a:hlink>
          <a:srgbClr val="007934"/>
        </a:hlink>
        <a:folHlink>
          <a:srgbClr val="27593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15168</TotalTime>
  <Words>1328</Words>
  <Application>Microsoft Macintosh PowerPoint</Application>
  <PresentationFormat>Widescreen</PresentationFormat>
  <Paragraphs>82</Paragraphs>
  <Slides>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Georgia</vt:lpstr>
      <vt:lpstr>Tahoma</vt:lpstr>
      <vt:lpstr>Times</vt:lpstr>
      <vt:lpstr>Wingdings</vt:lpstr>
      <vt:lpstr>Default Design</vt:lpstr>
      <vt:lpstr>PI Meeting Response – Gallup Homework</vt:lpstr>
      <vt:lpstr>Breakout Session 1 – Gallup Notes</vt:lpstr>
      <vt:lpstr>Breakout Session 2 – Gallup Notes</vt:lpstr>
      <vt:lpstr>Schematics</vt:lpstr>
      <vt:lpstr>PowerPoint Presentation</vt:lpstr>
      <vt:lpstr>PowerPoint Presentation</vt:lpstr>
    </vt:vector>
  </TitlesOfParts>
  <Company>The Gallup Organizations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GALLUP® CORP Template</dc:title>
  <dc:creator>Fienhold, Julie</dc:creator>
  <dc:description>If you have any questions regarding this template, please contact Julie Fienhold at 402-938-6740. For questions regarding our overall Gallup Brand please contact Kim Simeon at 402-938-6355.</dc:description>
  <cp:lastModifiedBy>Ben Ryan</cp:lastModifiedBy>
  <cp:revision>398</cp:revision>
  <cp:lastPrinted>2018-06-28T13:54:28Z</cp:lastPrinted>
  <dcterms:created xsi:type="dcterms:W3CDTF">2007-07-19T19:31:24Z</dcterms:created>
  <dcterms:modified xsi:type="dcterms:W3CDTF">2019-05-24T21:32:34Z</dcterms:modified>
  <cp:contentStatus>version 2.0</cp:contentStatus>
</cp:coreProperties>
</file>