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8d3c64c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8d3c64c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8d3c64c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8d3c64c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60d589da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60d589da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a8d3c64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a8d3c64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60d589da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60d589da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860d589d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860d589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Stack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✦"/>
            </a:pPr>
            <a:r>
              <a:rPr lang="en"/>
              <a:t>More specific layers are responsible for being able to add and remove their specific details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✦"/>
            </a:pPr>
            <a:r>
              <a:rPr lang="en"/>
              <a:t>Model becomes less specific moving inwards, and becomes more specific moving outwards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✦"/>
            </a:pPr>
            <a:r>
              <a:rPr lang="en"/>
              <a:t>Analysis of a single or multiple models between layers can be used to fill in gaps of information like assumptions/constraints/equivalences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IR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✦"/>
            </a:pPr>
            <a:r>
              <a:rPr lang="en"/>
              <a:t>Category theory based representation to define transformations between structured models to make analysis and augmentation easy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✦"/>
            </a:pPr>
            <a:r>
              <a:rPr lang="en"/>
              <a:t>Graph based IR representation can hold and organize model structure, constraints, and dependencies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✧"/>
            </a:pPr>
            <a:r>
              <a:rPr lang="en"/>
              <a:t>Also allows IR components to be mapped to semantic and code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Extraction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✦"/>
            </a:pPr>
            <a:r>
              <a:rPr lang="en"/>
              <a:t>Limit structure to collected knowledge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✦"/>
            </a:pPr>
            <a:r>
              <a:rPr lang="en"/>
              <a:t>Models impose the meaning the need from the collected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Curation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✦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/>
              <a:t>valuate validity and utility of knowledge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✦"/>
            </a:pPr>
            <a:r>
              <a:rPr lang="en"/>
              <a:t>Balance unstructured knowledge with hand curated information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42d61e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42d61e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a9a6bb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a9a6bb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Plan: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Arizona extracts a Fortran model to a Julia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GTRI parses the Julia code into an IR structured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Galois renders the IR structured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GTRI transforms the IR model to create several new models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Galois renders the new models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GTRI generates the new IR models to Julia models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Visualizations are compared to see the semantic differences between the models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Julia models are compared to see performance and result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columns are: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Extant: materials that are written by the primary scientist users / existing in the literature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Extracted: representations of the extant sources/models/documents in our formats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Enhanced: representations of new models that we have derived from the extracted representations.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colors indicate the layers on the previous slides.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Formulation is in light blue because it doesn’t exist in the primary source materials, but needs to be expressed to complete the 3x3 matrix.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the four stage framework (problem, formulation, model, code) are represented by the boxes, “Docs, Formulation, IR Model, Julia Code.”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60d589d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60d589d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8d3c64c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8d3c64c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42d61e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42d61e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42d61e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42d61e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42d61e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42d61e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Project Perspectives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SemanticModels.jl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Fairbanks, Christine Herlihy, Micah Halter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vs Vertical Functors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Between layers there are transformations that change the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layers there are transformations that preserve category but give a different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Ex. formulation u to model m vs model m to model m’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 takes formulations to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transforms that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ask “what u’ satisfies f(u’) = m’ 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f* the </a:t>
            </a:r>
            <a:r>
              <a:rPr i="1" lang="en"/>
              <a:t>adjoint functor </a:t>
            </a:r>
            <a:r>
              <a:rPr lang="en"/>
              <a:t>of f takes m’ to u’</a:t>
            </a:r>
            <a:r>
              <a:rPr i="1" lang="en"/>
              <a:t> </a:t>
            </a:r>
            <a:endParaRPr i="1"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648" y="2703450"/>
            <a:ext cx="3481652" cy="220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1: Rapid Response to Emergent Epidemic 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017725"/>
            <a:ext cx="86517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Scenario:</a:t>
            </a:r>
            <a:endParaRPr b="1"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 epidemic has emerged in a particular geographic region, and the risk of escalation to a pandemic is high. 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Some characteristics of the epidemic (e.g., a subset of transmission mechanisms; mortality rate) have been observed during previous epidemics, and modeled by researchers ex post-facto, while other characteristics are novel (e.g., a subset of clinical symptoms; geographic location or regime type of the country of the index patient, etc.). 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There is ambiguity at the onset about the cause: bioterrorism warrants investigation and may require tactical response.</a:t>
            </a:r>
            <a:endParaRPr sz="1100"/>
          </a:p>
          <a:p>
            <a:pPr indent="0" lvl="0" marL="9144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Scientific and Policymaking Objectives: </a:t>
            </a:r>
            <a:endParaRPr b="1"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Synthesize existing epidemiological models constructed for previously seen epidemics and geographic/sociodemographic profiles; modify to account for observed or hypothesized differences.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Rapidly conduct scenario planning; identify optimal public health intervention(s) based on past successes/failures.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Iterate as situation and information available evolve.</a:t>
            </a:r>
            <a:endParaRPr sz="1100"/>
          </a:p>
          <a:p>
            <a:pPr indent="0" lvl="0" marL="9144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Assumed Semantic Constraints</a:t>
            </a:r>
            <a:endParaRPr b="1"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Scarcity of time and resources: We cannot build a new model from scratch, or iterate through policy responses. 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Rapid response required to prevent pandemic. 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Acceptability: Not all interventions are ethical/legal/politically palatable. 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Uncertainty: We assume our knowledge of all data generating processes is incomplete; ∃ known and unknown unknowns.</a:t>
            </a:r>
            <a:endParaRPr sz="1100"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75" y="1457325"/>
            <a:ext cx="652250" cy="6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75" y="2854700"/>
            <a:ext cx="652249" cy="65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00" y="4039200"/>
            <a:ext cx="879475" cy="8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2: Model Based Design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023725" y="1017725"/>
            <a:ext cx="79398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Scenario:</a:t>
            </a:r>
            <a:endParaRPr b="1"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DoD engineers use simulations to consider design choices for complex engineered systems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Simulations for specialized components have been developed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Changes to the design prompt changes to the simulations</a:t>
            </a:r>
            <a:endParaRPr sz="1100"/>
          </a:p>
          <a:p>
            <a:pPr indent="0" lvl="0" marL="9144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Scientific and Engineering Objectives: </a:t>
            </a:r>
            <a:endParaRPr b="1"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Synthesize existing models constructed for existing components and scenarios; modify to account for observed or hypothesized differences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Rapidly conduct design comparison and evaluation; identify optimal design choices based on performance characteristics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Iterate as subcomponent designs are improved and refined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ASKE system generates new simulations based on changes to design; model selection algorithms can identify optimal system design.</a:t>
            </a:r>
            <a:endParaRPr sz="1100"/>
          </a:p>
          <a:p>
            <a:pPr indent="0" lvl="0" marL="9144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Assumed Semantic Constraints</a:t>
            </a:r>
            <a:endParaRPr b="1"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Scarcity of time and resources: We cannot build a new model from scratch. 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Agility of simulations required to allow for creative solutions to DoD engineering problems. 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Acceptability: Not all designs are feasible or affordable. </a:t>
            </a:r>
            <a:endParaRPr sz="1100"/>
          </a:p>
          <a:p>
            <a:pPr indent="-298450" lvl="1" marL="914400" rtl="0" algn="l">
              <a:spcBef>
                <a:spcPts val="1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Uncertainty: Trade space is wide and not fully characterized</a:t>
            </a:r>
            <a:endParaRPr sz="1100"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10600"/>
            <a:ext cx="879475" cy="8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75" y="1143000"/>
            <a:ext cx="1403701" cy="9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84338"/>
            <a:ext cx="879475" cy="8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67275" y="445025"/>
            <a:ext cx="1034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Addressing Use Case 1 via the Metamodeling Stack</a:t>
            </a:r>
            <a:endParaRPr sz="2700"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15163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325" y="1271975"/>
            <a:ext cx="4687576" cy="340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on activities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Ideas for working groups around key cross-program topics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MIRWG: Model IR Working Group (June 17th at GTRI in ATL)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Summaries of potential linkages between ASKE technologies, starting with what’s the simple first step (e.g. I give X model file to Y and see if they can translate it into their system to do Z).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Extracted models coming from UA into GTRI technology, model transformations applied, and IR exported to AMIDOL for visualization in the diagrammatic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Mock-up plans for possible demo(s) at the Sept 12 demo day at DARPA HQ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Slide 4 for demo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75" y="3616449"/>
            <a:ext cx="2779723" cy="139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Modeling Stack (3-layer diagram)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734200" y="1266574"/>
            <a:ext cx="3675600" cy="716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Abstract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(Domain specific, semantically rich)</a:t>
            </a:r>
            <a:endParaRPr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734200" y="2625124"/>
            <a:ext cx="3675600" cy="716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Structured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(Domain agnostic, mathematical model)</a:t>
            </a:r>
            <a:endParaRPr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734200" y="3983674"/>
            <a:ext cx="3675600" cy="7167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Executable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(Machine specific executable)</a:t>
            </a:r>
            <a:endParaRPr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rot="10800000">
            <a:off x="3455975" y="1983275"/>
            <a:ext cx="0" cy="6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 rot="10800000">
            <a:off x="3455975" y="3341825"/>
            <a:ext cx="0" cy="6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5596450" y="3344900"/>
            <a:ext cx="0" cy="6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>
            <a:off x="5596450" y="1986350"/>
            <a:ext cx="0" cy="6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/>
          <p:nvPr/>
        </p:nvSpPr>
        <p:spPr>
          <a:xfrm>
            <a:off x="6715450" y="1942775"/>
            <a:ext cx="2172900" cy="716700"/>
          </a:xfrm>
          <a:prstGeom prst="wedgeEllipseCallout">
            <a:avLst>
              <a:gd fmla="val -63831" name="adj1"/>
              <a:gd fmla="val -162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add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/strip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semantic details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715450" y="3304400"/>
            <a:ext cx="2172900" cy="716700"/>
          </a:xfrm>
          <a:prstGeom prst="wedgeEllipseCallout">
            <a:avLst>
              <a:gd fmla="val -63831" name="adj1"/>
              <a:gd fmla="val -162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add/strip implementation details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227375" y="34717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444950" y="34717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generate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227375" y="21001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render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444950" y="21001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inform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GTRI TEAM project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42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our implementation of the 3 layer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subtypes of AbstractModel</a:t>
            </a:r>
            <a:r>
              <a:rPr baseline="30000" lang="en"/>
              <a:t>1 </a:t>
            </a:r>
            <a:r>
              <a:rPr lang="en"/>
              <a:t>are XModel and store structured layer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Xmodel(expr) extracts structured knowledge from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expr(m::AbstractModell) generates code from structured knowledge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563000" y="1114174"/>
            <a:ext cx="3675600" cy="716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Knowledge Graph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Concepts and relations between them</a:t>
            </a:r>
            <a:endParaRPr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563000" y="2472724"/>
            <a:ext cx="3675600" cy="716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AbstractModel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Types and Expressions representing Objects and Morphisms </a:t>
            </a:r>
            <a:endParaRPr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563000" y="3831274"/>
            <a:ext cx="3675600" cy="7167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Julia Code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Abstract Syntax Trees for programs fed to julia compiler/runtime</a:t>
            </a:r>
            <a:endParaRPr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5284775" y="1830875"/>
            <a:ext cx="0" cy="6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 rot="10800000">
            <a:off x="5284775" y="3189425"/>
            <a:ext cx="0" cy="6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>
            <a:off x="7425250" y="3192500"/>
            <a:ext cx="0" cy="6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>
            <a:off x="7425250" y="1833950"/>
            <a:ext cx="0" cy="6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5056175" y="33193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273750" y="33193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generate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056175" y="19477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render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273750" y="19477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inform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52175" y="4551050"/>
            <a:ext cx="844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200">
                <a:solidFill>
                  <a:schemeClr val="dk2"/>
                </a:solidFill>
              </a:rPr>
              <a:t>1</a:t>
            </a:r>
            <a:r>
              <a:rPr lang="en" sz="1200">
                <a:solidFill>
                  <a:schemeClr val="dk2"/>
                </a:solidFill>
              </a:rPr>
              <a:t>AbstractModel is a julia type that follows the convention of naming supertypes in Julia with AbstractX.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GTRI x Galois x Arizona Demo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286425" y="2531559"/>
            <a:ext cx="848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/>
          <p:nvPr/>
        </p:nvSpPr>
        <p:spPr>
          <a:xfrm>
            <a:off x="882338" y="4136652"/>
            <a:ext cx="1432200" cy="5727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Fortran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 flipH="1">
            <a:off x="3480788" y="4142734"/>
            <a:ext cx="1432200" cy="5727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Julia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367792" y="1650009"/>
            <a:ext cx="1669500" cy="521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 flipH="1">
            <a:off x="3483913" y="2876485"/>
            <a:ext cx="1432200" cy="572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IR 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/>
          <p:nvPr/>
        </p:nvSpPr>
        <p:spPr>
          <a:xfrm flipH="1">
            <a:off x="6231438" y="4142722"/>
            <a:ext cx="1432200" cy="5727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Julia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 flipH="1">
            <a:off x="6231438" y="2883784"/>
            <a:ext cx="1432200" cy="572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IR 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100750" y="1627675"/>
            <a:ext cx="1563000" cy="572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6"/>
          <p:cNvCxnSpPr>
            <a:stCxn id="99" idx="0"/>
            <a:endCxn id="101" idx="2"/>
          </p:cNvCxnSpPr>
          <p:nvPr/>
        </p:nvCxnSpPr>
        <p:spPr>
          <a:xfrm flipH="1" rot="10800000">
            <a:off x="4196888" y="3449134"/>
            <a:ext cx="3000" cy="69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stCxn id="98" idx="3"/>
            <a:endCxn id="99" idx="3"/>
          </p:cNvCxnSpPr>
          <p:nvPr/>
        </p:nvCxnSpPr>
        <p:spPr>
          <a:xfrm>
            <a:off x="2314538" y="4423002"/>
            <a:ext cx="11664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101" idx="0"/>
            <a:endCxn id="100" idx="2"/>
          </p:cNvCxnSpPr>
          <p:nvPr/>
        </p:nvCxnSpPr>
        <p:spPr>
          <a:xfrm flipH="1" rot="10800000">
            <a:off x="4200013" y="2171485"/>
            <a:ext cx="2400" cy="7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1" idx="1"/>
            <a:endCxn id="103" idx="3"/>
          </p:cNvCxnSpPr>
          <p:nvPr/>
        </p:nvCxnSpPr>
        <p:spPr>
          <a:xfrm>
            <a:off x="4916113" y="3162835"/>
            <a:ext cx="13152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6731238" y="3456634"/>
            <a:ext cx="0" cy="68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/>
          <p:nvPr/>
        </p:nvCxnSpPr>
        <p:spPr>
          <a:xfrm rot="10800000">
            <a:off x="6947538" y="2197384"/>
            <a:ext cx="0" cy="68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329550" y="3769934"/>
            <a:ext cx="848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4919175" y="2971100"/>
            <a:ext cx="1313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 rot="10800000">
            <a:off x="6731225" y="2200375"/>
            <a:ext cx="7500" cy="6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/>
          <p:nvPr/>
        </p:nvCxnSpPr>
        <p:spPr>
          <a:xfrm rot="10800000">
            <a:off x="7163750" y="2198950"/>
            <a:ext cx="12300" cy="6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endCxn id="102" idx="0"/>
          </p:cNvCxnSpPr>
          <p:nvPr/>
        </p:nvCxnSpPr>
        <p:spPr>
          <a:xfrm>
            <a:off x="6947538" y="3458122"/>
            <a:ext cx="0" cy="68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7163850" y="3434750"/>
            <a:ext cx="0" cy="7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4917150" y="3336625"/>
            <a:ext cx="13152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" name="Google Shape;118;p16"/>
          <p:cNvGrpSpPr/>
          <p:nvPr/>
        </p:nvGrpSpPr>
        <p:grpSpPr>
          <a:xfrm>
            <a:off x="5037292" y="1556259"/>
            <a:ext cx="1063500" cy="381900"/>
            <a:chOff x="5037292" y="1403859"/>
            <a:chExt cx="1063500" cy="381900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5045275" y="1403859"/>
              <a:ext cx="10539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compare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16"/>
            <p:cNvCxnSpPr>
              <a:stCxn id="100" idx="3"/>
              <a:endCxn id="104" idx="1"/>
            </p:cNvCxnSpPr>
            <p:nvPr/>
          </p:nvCxnSpPr>
          <p:spPr>
            <a:xfrm>
              <a:off x="5037292" y="1758309"/>
              <a:ext cx="1063500" cy="3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121" name="Google Shape;121;p16"/>
          <p:cNvSpPr txBox="1"/>
          <p:nvPr/>
        </p:nvSpPr>
        <p:spPr>
          <a:xfrm>
            <a:off x="5046839" y="2652239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transform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6"/>
          <p:cNvCxnSpPr>
            <a:stCxn id="99" idx="1"/>
            <a:endCxn id="102" idx="3"/>
          </p:cNvCxnSpPr>
          <p:nvPr/>
        </p:nvCxnSpPr>
        <p:spPr>
          <a:xfrm>
            <a:off x="4912988" y="4429084"/>
            <a:ext cx="131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23" name="Google Shape;123;p16"/>
          <p:cNvSpPr txBox="1"/>
          <p:nvPr/>
        </p:nvSpPr>
        <p:spPr>
          <a:xfrm>
            <a:off x="5045275" y="40600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ompare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882350" y="1657350"/>
            <a:ext cx="1432200" cy="521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Docs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6"/>
          <p:cNvCxnSpPr>
            <a:stCxn id="124" idx="3"/>
            <a:endCxn id="100" idx="1"/>
          </p:cNvCxnSpPr>
          <p:nvPr/>
        </p:nvCxnSpPr>
        <p:spPr>
          <a:xfrm flipH="1" rot="10800000">
            <a:off x="2314550" y="1910850"/>
            <a:ext cx="10533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6"/>
          <p:cNvSpPr txBox="1"/>
          <p:nvPr/>
        </p:nvSpPr>
        <p:spPr>
          <a:xfrm>
            <a:off x="2370725" y="40454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extract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314250" y="1528668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extract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001925" y="23329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render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087650" y="3693718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generate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968300" y="36924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973725" y="23329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render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071500" y="1131705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Extant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675600" y="1142855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Extracted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420600" y="1131693"/>
            <a:ext cx="1053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Enhanced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882338" y="2864397"/>
            <a:ext cx="1432200" cy="5727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3C78D8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Formulation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04800" y="424650"/>
            <a:ext cx="1025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Metamodeling Operations Workflow</a:t>
            </a:r>
            <a:endParaRPr sz="2700"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51702" l="0" r="0" t="0"/>
          <a:stretch/>
        </p:blipFill>
        <p:spPr>
          <a:xfrm>
            <a:off x="417225" y="1098950"/>
            <a:ext cx="8552675" cy="33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04800" y="424650"/>
            <a:ext cx="1025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Metamodeling </a:t>
            </a:r>
            <a:r>
              <a:rPr lang="en" sz="2700"/>
              <a:t>Information Representation</a:t>
            </a:r>
            <a:endParaRPr sz="2700"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48033"/>
          <a:stretch/>
        </p:blipFill>
        <p:spPr>
          <a:xfrm>
            <a:off x="443099" y="1125650"/>
            <a:ext cx="8464400" cy="35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 and 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ODE.jl framework for representing ordinary differential equations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wrote our own agent based modeling microframework for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DifferentialEquations.jl -- 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Stan.jl -- Bayesian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BayesNets.jl -- Bayesian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Turing.jl -- Probabilistic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GLM.jl -- Generalized Linear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ModelingToolkit.jl -- symbolic algebra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MacroTools.jl -- metaprogramming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Catlab.jl -- Category Theory representations of models and formulations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libraries define some kind of language-like API for expressing models.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Programs with CCC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Cartesian closed category can represent programs,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objects are types and the functions are morphisms.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also objects (called exponential objects)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Models are represented as types in Julia we can encode them in CCC.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Transformations as Functors on CCC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Functors between CCCs can represent transformations between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Characterizing these functors informs our understanding of the relationships between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think that transitions between levels (formulation, model, code) can be expressed as functors.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transformations within a level can also be a functor (formulation modification, model augmentation, program transformation)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