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3"/>
    <p:restoredTop sz="94654"/>
  </p:normalViewPr>
  <p:slideViewPr>
    <p:cSldViewPr snapToGrid="0">
      <p:cViewPr varScale="1">
        <p:scale>
          <a:sx n="108" d="100"/>
          <a:sy n="108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ACCC-DE96-CDFA-35CA-B1B54789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560E5-3407-AC33-FDCB-FFB647276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8152-2320-023D-CA07-21E60AB9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3BDD-21B7-70E7-AD0D-DC843911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3A5D-0477-3229-8034-073B0E8C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FBD-3BF0-C274-2106-1F3C3561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F0128-2BD5-9A53-5800-A995A1CE6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F909-1730-7438-2BFB-7C40F49B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B75D-9FCA-9B49-C697-5167E7AA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1B25-B444-E084-3D16-F282C503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7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58A1C-7BE5-1448-44BF-800EF28E3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2665D-95DE-8B5E-5B75-C821BDBD6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DCCA-FB55-B253-D03D-BCFE64DB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903FA-8216-7F67-B8D2-A4A7127F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BBC1-1414-7EA6-0F25-DF2669FD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F640-FD2E-D70C-D588-D4A2A2AC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AF29-F31A-B66E-0612-E4827D98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3F4F-81EE-B928-804F-C265F5D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1B4E-F7C0-92D8-6207-93D6C6A3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C3084-96DA-55FD-3D59-BE9E9C7D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42BD-CEBF-3772-DD7D-E359D9E8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AC03-6183-13DC-4B62-9616305F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7359-6F75-CFA1-799D-9759221B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469A-E696-45E4-59DF-723B6D74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784D-E6C3-28C5-2C92-15A4BB55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8905-12BA-B233-1E71-A91C661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D92C-BD3F-96AA-214A-DB6E1BDDF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33E95-B9F0-1A7A-E194-69D434B2C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0678D-A7AB-0C57-1C90-40A474D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AFC09-0868-F296-A2F3-732D2D23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6A6E7-1AAA-137D-5A0C-40B258AE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1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1C5-E756-D65A-65E0-F1BA3C55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8E198-9794-21F4-8C52-27842C80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6C191-F56D-E3AF-BD8B-7BAD6803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B0D1B-0BCB-2AA8-9C4E-DD9A2630E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A4432-3012-C1D6-CEB1-C2C404FC9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A711D-0D9B-7204-20FD-9EE98796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35757-FE90-DB1D-BBBF-6E682A82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A17B5-324D-EEBD-E7D8-04825A51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823-6178-8822-378B-1BCD2D1B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8ADE-25D2-6562-6483-A8022192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FFC78-4A5C-EFEF-CF44-510F41F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2C585-8827-9115-72B2-20B2A8EA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5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176BE-3A0E-C6B9-9C2D-6F53E25F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81FA6-1EC4-6081-8BE4-85E7DB87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5630B-6AD2-5E15-3A43-FD83FF22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E833-21CE-491E-584A-02E73AE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0E02-2ED1-FF66-F3B3-551D5775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89E4-D5E4-7B49-6DC4-20343178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6BA8-2F66-FA8A-AE3C-C512E66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75D69-F33A-2CC6-8A82-213BC06E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593E0-A049-5E13-B535-BE571856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5AD8-0DA7-83B9-CCA5-36347D5A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1B982-F8D1-91D6-7EAE-1C40AE674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2A9B4-815E-6126-87D4-CD6C27C82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B8C4C-D140-338D-9BB0-6631A9EB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FF6F-5FB4-90F8-540C-94FE00DE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7C59C-F179-68F8-955B-F17873A5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4FA5D-F510-6B48-D2E4-A7D4C112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F6058-5FF8-99C4-9515-6616718E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853B-F1EE-7C5E-2EC5-A28DC9E4F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AB23-3DD3-40AB-8668-0FC134B0D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E0E5-3DF1-C2D6-C97E-BAC1CC64D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1FA0DE-0AE2-317D-0A3B-EFFF293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SIDARTHE Unit Test 1 (Verifying with </a:t>
            </a:r>
            <a:r>
              <a:rPr lang="en-US" dirty="0" err="1"/>
              <a:t>FunMAn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A8795-D747-D357-382E-6D1A4342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9" y="1871295"/>
            <a:ext cx="5814391" cy="81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E1CC1-B040-80AC-DC87-141BED59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9" y="5715872"/>
            <a:ext cx="5814391" cy="837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99F49-1B50-D34C-445F-0C23C842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07" y="2854461"/>
            <a:ext cx="5814391" cy="795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233FF-6BA3-CAAD-CA20-356AE88D72F0}"/>
              </a:ext>
            </a:extLst>
          </p:cNvPr>
          <p:cNvSpPr txBox="1"/>
          <p:nvPr/>
        </p:nvSpPr>
        <p:spPr>
          <a:xfrm>
            <a:off x="411982" y="1426866"/>
            <a:ext cx="202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 Coded Bilayer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9C548-987E-2CED-025D-D4ED1DB0D38A}"/>
              </a:ext>
            </a:extLst>
          </p:cNvPr>
          <p:cNvSpPr txBox="1"/>
          <p:nvPr/>
        </p:nvSpPr>
        <p:spPr>
          <a:xfrm>
            <a:off x="281609" y="5203365"/>
            <a:ext cx="30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 Petri Net Converted Bilayer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4AB12-11DC-479B-94AB-A168BAA3554E}"/>
              </a:ext>
            </a:extLst>
          </p:cNvPr>
          <p:cNvSpPr txBox="1"/>
          <p:nvPr/>
        </p:nvSpPr>
        <p:spPr>
          <a:xfrm>
            <a:off x="326507" y="2579631"/>
            <a:ext cx="344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SKEMA Petri Net Converted Bilayer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383049-55F2-A095-33BA-141ACA804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80" y="4237207"/>
            <a:ext cx="5814391" cy="811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FA34B0-9ECF-4992-C33F-BB1BC4C7725F}"/>
              </a:ext>
            </a:extLst>
          </p:cNvPr>
          <p:cNvSpPr txBox="1"/>
          <p:nvPr/>
        </p:nvSpPr>
        <p:spPr>
          <a:xfrm>
            <a:off x="234980" y="3689294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Julia Petri Net Converted Bilayer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194D2E-04A2-038C-B9AD-084853B37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875" y="1651460"/>
            <a:ext cx="1525533" cy="1144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564841-642D-2161-B5DF-70D729F51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9408" y="1574015"/>
            <a:ext cx="1525533" cy="1144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1D3443-EC41-CD53-FF2D-8EE3A5011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3394" y="5498712"/>
            <a:ext cx="1697559" cy="12731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0FDE01-088C-4C74-250F-C2C85504F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870" y="5569200"/>
            <a:ext cx="1697559" cy="12731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E389C8-7CD0-0B1E-8604-F7978C8C7C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2544" y="2778590"/>
            <a:ext cx="1630464" cy="1222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68D0DD-4EB4-A9AE-EF06-B7412716DE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1419" y="2838363"/>
            <a:ext cx="1630464" cy="12228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F9A2AA-4CA4-E561-0925-7215C15C5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420" y="4195655"/>
            <a:ext cx="1697560" cy="12731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39C1AD-BD86-C54B-FD90-13381E2E3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2688" y="4118770"/>
            <a:ext cx="1697560" cy="12731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4CAFFC-6E40-82AC-164C-6761CB33A798}"/>
              </a:ext>
            </a:extLst>
          </p:cNvPr>
          <p:cNvSpPr txBox="1"/>
          <p:nvPr/>
        </p:nvSpPr>
        <p:spPr>
          <a:xfrm>
            <a:off x="6970925" y="1443773"/>
            <a:ext cx="79720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Pass</a:t>
            </a:r>
          </a:p>
          <a:p>
            <a:r>
              <a:rPr lang="en-US" sz="1200" dirty="0"/>
              <a:t>Max 66%,</a:t>
            </a:r>
          </a:p>
          <a:p>
            <a:r>
              <a:rPr lang="en-US" sz="1200" dirty="0"/>
              <a:t>Day 64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5F442-47E5-8457-D281-EC362E1EF132}"/>
              </a:ext>
            </a:extLst>
          </p:cNvPr>
          <p:cNvSpPr/>
          <p:nvPr/>
        </p:nvSpPr>
        <p:spPr>
          <a:xfrm>
            <a:off x="11264900" y="1707359"/>
            <a:ext cx="348921" cy="227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71E4C-255D-F196-BD35-4EBA8E36291F}"/>
              </a:ext>
            </a:extLst>
          </p:cNvPr>
          <p:cNvSpPr/>
          <p:nvPr/>
        </p:nvSpPr>
        <p:spPr>
          <a:xfrm>
            <a:off x="11264900" y="2929372"/>
            <a:ext cx="348921" cy="227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2DF682-9304-354E-A8A3-BC820022DCA0}"/>
              </a:ext>
            </a:extLst>
          </p:cNvPr>
          <p:cNvSpPr/>
          <p:nvPr/>
        </p:nvSpPr>
        <p:spPr>
          <a:xfrm>
            <a:off x="11239500" y="4275572"/>
            <a:ext cx="348921" cy="227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19C38B-4DFE-8E65-C1BA-9EB21AD23093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>
            <a:off x="7768131" y="1766939"/>
            <a:ext cx="3496769" cy="5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8282F9-3395-6A61-3004-02A5FE43F530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7768131" y="1766939"/>
            <a:ext cx="3496769" cy="127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7B96D8-BDA6-7820-6949-A45C45EA84E9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7768131" y="1766939"/>
            <a:ext cx="3471369" cy="262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DD2091-AD35-F0B4-4AED-28CD58987583}"/>
              </a:ext>
            </a:extLst>
          </p:cNvPr>
          <p:cNvSpPr txBox="1"/>
          <p:nvPr/>
        </p:nvSpPr>
        <p:spPr>
          <a:xfrm>
            <a:off x="6416346" y="5219312"/>
            <a:ext cx="2156154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Original is </a:t>
            </a:r>
            <a:r>
              <a:rPr lang="en-US" sz="1400" dirty="0" err="1"/>
              <a:t>Unsat</a:t>
            </a:r>
            <a:r>
              <a:rPr lang="en-US" sz="1400" dirty="0"/>
              <a:t>. </a:t>
            </a:r>
          </a:p>
          <a:p>
            <a:r>
              <a:rPr lang="en-US" sz="1400" dirty="0"/>
              <a:t>Relaxed Parameters to  [-inf, inf], and found a consistent simulation for only short timespans. Violates [0, 1] bounds on vars with longer duration.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A5B622-9F59-E7A0-5CEF-56F3ACD7906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572500" y="5804088"/>
            <a:ext cx="623752" cy="2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375A28-13E9-A57B-02CA-21D8F0BA9D8F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 flipV="1">
            <a:off x="6096000" y="6019531"/>
            <a:ext cx="320346" cy="11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25C9C6-72FB-89A3-B88F-8D78AC90A06D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6049371" y="1766939"/>
            <a:ext cx="921554" cy="287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DB479B-64CD-06F9-1C86-3BC2DF5BFD17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6140898" y="1766939"/>
            <a:ext cx="830027" cy="148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C36AE4-4B50-1FCA-88E9-DF9F002387A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6096000" y="1766939"/>
            <a:ext cx="874925" cy="5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2F17EC-8727-9717-78EB-DF133FCAEFA7}"/>
              </a:ext>
            </a:extLst>
          </p:cNvPr>
          <p:cNvSpPr txBox="1"/>
          <p:nvPr/>
        </p:nvSpPr>
        <p:spPr>
          <a:xfrm>
            <a:off x="6789891" y="2698510"/>
            <a:ext cx="1674011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FUNMAN builds SMT Encoding, solved by </a:t>
            </a:r>
            <a:r>
              <a:rPr lang="en-US" sz="1200" dirty="0" err="1"/>
              <a:t>dReal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Bilayer 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conditions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Parameter values/bounds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Constrain all variables to [0, 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100 steps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9CA140-CF02-F4F9-443E-C39D2FD2CD24}"/>
              </a:ext>
            </a:extLst>
          </p:cNvPr>
          <p:cNvSpPr txBox="1"/>
          <p:nvPr/>
        </p:nvSpPr>
        <p:spPr>
          <a:xfrm>
            <a:off x="9020173" y="125047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Timeseries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BB65B4-4F0C-6252-FF67-20C6E8E1A3F4}"/>
              </a:ext>
            </a:extLst>
          </p:cNvPr>
          <p:cNvSpPr txBox="1"/>
          <p:nvPr/>
        </p:nvSpPr>
        <p:spPr>
          <a:xfrm>
            <a:off x="10594556" y="123613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I+D+A+R+T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5FEA9E5-0ED3-626E-DF43-1DFC5B87C5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05347" y="-9265"/>
            <a:ext cx="4595710" cy="55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B67E216-A1EC-3EF4-2A5F-85340E89F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170" y="3808379"/>
            <a:ext cx="3991819" cy="29938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851BA8-B5E1-92B7-2544-13B554F9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S2.1.d: Synthesize 𝜀 and 𝜃 with </a:t>
            </a:r>
            <a:r>
              <a:rPr lang="en-US" dirty="0" err="1"/>
              <a:t>FunMAn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E5E41-92B6-C89A-54B3-DB6B3D34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47" y="-9265"/>
            <a:ext cx="4595710" cy="558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2877AC-0900-F29F-99FC-5F42E947ADB4}"/>
              </a:ext>
            </a:extLst>
          </p:cNvPr>
          <p:cNvSpPr txBox="1"/>
          <p:nvPr/>
        </p:nvSpPr>
        <p:spPr>
          <a:xfrm>
            <a:off x="461618" y="1400832"/>
            <a:ext cx="725711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Increase the detection parameters </a:t>
            </a:r>
            <a:r>
              <a:rPr lang="en-US" sz="1800" dirty="0">
                <a:effectLst/>
                <a:latin typeface="CambriaMath"/>
              </a:rPr>
              <a:t>𝜀 </a:t>
            </a:r>
            <a:r>
              <a:rPr lang="en-US" sz="1800" dirty="0">
                <a:effectLst/>
                <a:latin typeface="Calibri" panose="020F0502020204030204" pitchFamily="34" charset="0"/>
              </a:rPr>
              <a:t>and </a:t>
            </a:r>
            <a:r>
              <a:rPr lang="en-US" sz="1800" dirty="0">
                <a:effectLst/>
                <a:latin typeface="CambriaMath"/>
              </a:rPr>
              <a:t>𝜃, and </a:t>
            </a:r>
            <a:r>
              <a:rPr lang="en-US" sz="1800" dirty="0">
                <a:effectLst/>
                <a:latin typeface="Calibri" panose="020F0502020204030204" pitchFamily="34" charset="0"/>
              </a:rPr>
              <a:t>assume that </a:t>
            </a:r>
            <a:r>
              <a:rPr lang="en-US" sz="1800" dirty="0">
                <a:effectLst/>
                <a:latin typeface="CambriaMath"/>
              </a:rPr>
              <a:t>𝜃 </a:t>
            </a:r>
            <a:r>
              <a:rPr lang="en-US" sz="1800" dirty="0">
                <a:effectLst/>
                <a:latin typeface="Calibri" panose="020F0502020204030204" pitchFamily="34" charset="0"/>
              </a:rPr>
              <a:t>&gt;= 2* </a:t>
            </a:r>
            <a:r>
              <a:rPr lang="en-US" sz="1800" dirty="0">
                <a:effectLst/>
                <a:latin typeface="CambriaMath"/>
              </a:rPr>
              <a:t>𝜀</a:t>
            </a:r>
            <a:r>
              <a:rPr lang="en-US" sz="1800" dirty="0">
                <a:effectLst/>
                <a:latin typeface="Calibri" panose="020F0502020204030204" pitchFamily="34" charset="0"/>
              </a:rPr>
              <a:t>. 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Find minimum values to ensure sum(IDART) &lt; 1/3 of the total population?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0A2FD-0991-61C8-6CF7-BC3F79A4B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88" y="2911680"/>
            <a:ext cx="5814391" cy="814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2A810E-7DDB-A8E9-BC54-C233B2BE2374}"/>
              </a:ext>
            </a:extLst>
          </p:cNvPr>
          <p:cNvSpPr txBox="1"/>
          <p:nvPr/>
        </p:nvSpPr>
        <p:spPr>
          <a:xfrm>
            <a:off x="464488" y="2495289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SIDARTHE Bilayer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34195-E7D6-F701-98BC-F35B3A7196CA}"/>
              </a:ext>
            </a:extLst>
          </p:cNvPr>
          <p:cNvSpPr txBox="1"/>
          <p:nvPr/>
        </p:nvSpPr>
        <p:spPr>
          <a:xfrm>
            <a:off x="7879926" y="1507070"/>
            <a:ext cx="4046551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Constraints (for all steps):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Math"/>
              </a:rPr>
              <a:t>𝜃 </a:t>
            </a:r>
            <a:r>
              <a:rPr lang="en-US" sz="1800" dirty="0">
                <a:effectLst/>
                <a:latin typeface="Calibri" panose="020F0502020204030204" pitchFamily="34" charset="0"/>
              </a:rPr>
              <a:t>&gt;= 2* </a:t>
            </a:r>
            <a:r>
              <a:rPr lang="en-US" sz="1800" dirty="0">
                <a:effectLst/>
                <a:latin typeface="CambriaMath"/>
              </a:rPr>
              <a:t>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Math"/>
              </a:rPr>
              <a:t>𝜀 in [0.05, 0.2)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Math"/>
              </a:rPr>
              <a:t>𝜃 in [0.17, 0.4)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Math"/>
              </a:rPr>
              <a:t>Sum(SIDARTHE) in [0 – 1e-5, 1 + 1e-5)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Math"/>
              </a:rPr>
              <a:t>All variables non-negative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Math"/>
              </a:rPr>
              <a:t>Sum(IDART) &lt;= 0.33 (Query)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Math"/>
              </a:rPr>
              <a:t>Bilayer Dynamics +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C22E-BC64-9DE2-D8C0-1FCFC3DE65AA}"/>
              </a:ext>
            </a:extLst>
          </p:cNvPr>
          <p:cNvSpPr txBox="1"/>
          <p:nvPr/>
        </p:nvSpPr>
        <p:spPr>
          <a:xfrm>
            <a:off x="461618" y="4197816"/>
            <a:ext cx="4859352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FunMAn</a:t>
            </a:r>
            <a:r>
              <a:rPr lang="en-US" sz="1800" dirty="0">
                <a:effectLst/>
                <a:latin typeface="Calibri" panose="020F0502020204030204" pitchFamily="34" charset="0"/>
              </a:rPr>
              <a:t> proves that a box is either: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“true” (contains no values violating query)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Model and Not(Query) is </a:t>
            </a:r>
            <a:r>
              <a:rPr lang="en-US" dirty="0" err="1">
                <a:latin typeface="Calibri" panose="020F0502020204030204" pitchFamily="34" charset="0"/>
              </a:rPr>
              <a:t>unsat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“false” (contains no values satisfying query)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Model and Query is </a:t>
            </a:r>
            <a:r>
              <a:rPr lang="en-US" dirty="0" err="1">
                <a:latin typeface="Calibri" panose="020F0502020204030204" pitchFamily="34" charset="0"/>
              </a:rPr>
              <a:t>unsat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FunMAn</a:t>
            </a:r>
            <a:r>
              <a:rPr lang="en-US" dirty="0">
                <a:latin typeface="Calibri" panose="020F0502020204030204" pitchFamily="34" charset="0"/>
              </a:rPr>
              <a:t> splits boxes until: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Each box is proven true or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Math"/>
              </a:rPr>
              <a:t>Remaining box widths fall below threshold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99711-0DE9-EE6F-5550-B5E1561D287F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5678016" y="459321"/>
            <a:ext cx="614069" cy="3789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82956-352D-AF5F-FB53-79F7864169B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278879" y="2661232"/>
            <a:ext cx="1601047" cy="657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114EC3-11A7-280C-FF1C-A937F0C1D6B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6206037" y="500651"/>
            <a:ext cx="382422" cy="7011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7396D436-EA77-BE86-78A8-EA304711F9F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20970" y="5351978"/>
            <a:ext cx="117959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3A1F2E-0913-E767-BB49-24242927C7B9}"/>
              </a:ext>
            </a:extLst>
          </p:cNvPr>
          <p:cNvSpPr/>
          <p:nvPr/>
        </p:nvSpPr>
        <p:spPr>
          <a:xfrm>
            <a:off x="7804632" y="5244054"/>
            <a:ext cx="436846" cy="358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23FA56-BC6E-96B3-941A-0A3FC6063701}"/>
              </a:ext>
            </a:extLst>
          </p:cNvPr>
          <p:cNvSpPr txBox="1"/>
          <p:nvPr/>
        </p:nvSpPr>
        <p:spPr>
          <a:xfrm>
            <a:off x="9903201" y="4245316"/>
            <a:ext cx="2089121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Min Values are in</a:t>
            </a:r>
          </a:p>
          <a:p>
            <a:r>
              <a:rPr lang="en-US" dirty="0">
                <a:latin typeface="Calibri" panose="020F0502020204030204" pitchFamily="34" charset="0"/>
              </a:rPr>
              <a:t>Indeterminate region (white).  Example point: (0.125, 0.239)</a:t>
            </a:r>
          </a:p>
          <a:p>
            <a:r>
              <a:rPr lang="en-US" dirty="0">
                <a:latin typeface="Calibri" panose="020F0502020204030204" pitchFamily="34" charset="0"/>
              </a:rPr>
              <a:t>Original values:</a:t>
            </a:r>
          </a:p>
          <a:p>
            <a:r>
              <a:rPr lang="en-US" dirty="0">
                <a:latin typeface="Calibri" panose="020F0502020204030204" pitchFamily="34" charset="0"/>
              </a:rPr>
              <a:t>(0.171, 0.371)</a:t>
            </a:r>
            <a:endParaRPr lang="en-US" dirty="0">
              <a:latin typeface="CambriaMath"/>
            </a:endParaRPr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44E70972-1536-1CC6-B9DA-AF75C8BA0300}"/>
              </a:ext>
            </a:extLst>
          </p:cNvPr>
          <p:cNvCxnSpPr>
            <a:cxnSpLocks/>
            <a:stCxn id="29" idx="1"/>
            <a:endCxn id="28" idx="6"/>
          </p:cNvCxnSpPr>
          <p:nvPr/>
        </p:nvCxnSpPr>
        <p:spPr>
          <a:xfrm flipH="1">
            <a:off x="8241478" y="5260979"/>
            <a:ext cx="1661723" cy="16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7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290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CambriaMath</vt:lpstr>
      <vt:lpstr>Office Theme</vt:lpstr>
      <vt:lpstr>SIDARTHE Unit Test 1 (Verifying with FunMAn)</vt:lpstr>
      <vt:lpstr>S2.1.d: Synthesize 𝜀 and 𝜃 with FunMAn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SIDARTHE Unit Test 1 (Verifying with FunMAn)</dc:title>
  <dc:creator>Dan Bryce</dc:creator>
  <cp:lastModifiedBy>Dan Bryce</cp:lastModifiedBy>
  <cp:revision>6</cp:revision>
  <dcterms:created xsi:type="dcterms:W3CDTF">2023-02-02T02:37:34Z</dcterms:created>
  <dcterms:modified xsi:type="dcterms:W3CDTF">2023-02-02T06:13:46Z</dcterms:modified>
</cp:coreProperties>
</file>