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965"/>
    <p:restoredTop sz="96110"/>
  </p:normalViewPr>
  <p:slideViewPr>
    <p:cSldViewPr snapToGrid="0">
      <p:cViewPr varScale="1">
        <p:scale>
          <a:sx n="112" d="100"/>
          <a:sy n="112" d="100"/>
        </p:scale>
        <p:origin x="224" y="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A64E89-122A-B141-B497-D7DD96F5320E}" type="datetimeFigureOut">
              <a:rPr lang="en-US" smtClean="0"/>
              <a:t>2/14/24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DB9087-EC74-414F-99C3-DFBC63608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209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AAF47-CF34-9F99-52D9-D10C085228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B6B098-885E-A427-DEA8-C7DFE990D9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287EE6-4234-1A43-37DF-5CFE05F6A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D87C6-4672-C845-BFCC-65003DC487FA}" type="datetime1">
              <a:rPr lang="en-US" smtClean="0"/>
              <a:t>2/14/24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16952B-3A52-640A-D2A8-65328CFB7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A2FC11-52A2-32CD-2687-D6B801C83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0FD86-90C2-2240-89C7-7C792588E5D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239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2E50E-788B-1564-B5E8-330EECF34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E6A6F5-B984-B246-7CF3-ED6B7B799E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E6A450-5627-54A8-2B6D-EE0C0CCA5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4FFFD-416D-1445-86C0-58F18D68F957}" type="datetime1">
              <a:rPr lang="en-US" smtClean="0"/>
              <a:t>2/14/24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BDE9F8-3E6D-88CE-6BCC-14DA4CA28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B0DBC3-7D6C-BA7E-657D-C030EEA5D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0FD86-90C2-2240-89C7-7C792588E5D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001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DE3505-C205-9894-AC85-FD79362EDF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5D9A0D-D4CC-93D5-AA2A-91992B0B0F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D5E58B-324F-395A-0EF6-1981DD11F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98177-14A4-1949-BF48-30C9CC43FD82}" type="datetime1">
              <a:rPr lang="en-US" smtClean="0"/>
              <a:t>2/14/24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5E88B7-B682-5C70-F2A0-831D94724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A3D2B4-0427-FBFA-7AC9-3FA95E795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0FD86-90C2-2240-89C7-7C792588E5D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478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07E26-7D66-3CD5-5E1A-197281415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A5363-A182-127E-3EE1-6F832129F9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888E69-42D5-97AD-EC35-DB6582F06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5C49F-9AF1-9543-84EF-67F15BC39C2E}" type="datetime1">
              <a:rPr lang="en-US" smtClean="0"/>
              <a:t>2/14/24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5AD75B-4EC1-6ABB-AF57-9F6AB878B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FA5021-0508-968A-D306-552AFCF58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0FD86-90C2-2240-89C7-7C792588E5D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433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7995C-FDC1-B9F8-2DE5-992EC70DA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66C499-4E10-5520-8E5C-EAC7D71A71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6C807C-B8E1-07BF-0CCE-12C1C2811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FFEAE-B4D5-6E42-831E-06FB6F4D2AF7}" type="datetime1">
              <a:rPr lang="en-US" smtClean="0"/>
              <a:t>2/14/24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1318CD-A9EA-A621-6A23-987D52619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C2E91-D8E3-F22D-9B41-D0774BBAE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0FD86-90C2-2240-89C7-7C792588E5D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964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173F8-9A21-FB3E-9DE1-94E15D1F6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F594C0-6467-AAB5-69B4-1015DCC04A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CCEC42-E54E-E51E-EF9E-43A696AA4B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5179C0-34C4-3318-7933-FD471047B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E5CC1-1425-DC4C-8811-E8CF3C136CFE}" type="datetime1">
              <a:rPr lang="en-US" smtClean="0"/>
              <a:t>2/14/24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71A102-F088-7068-D662-1FFF9811C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5160BB-4080-7E54-1B3B-2A73E5C5B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0FD86-90C2-2240-89C7-7C792588E5D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0428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A8875-A031-5AFF-0B6A-3CBE039F4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3333E7-23D4-729D-4072-B1A4F6D32E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2BB9D9-852D-89A5-08A6-3365A4EADF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0D18F3-AE79-C73F-76FF-E990B7255B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367AD3-7A57-4AEC-A8FE-7EFD6CAEA2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51180C-AB86-90C6-7B83-9D56DE426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87FD2-8106-634A-8A48-9F8B58F4368C}" type="datetime1">
              <a:rPr lang="en-US" smtClean="0"/>
              <a:t>2/14/24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7B403A-8122-28EB-34C5-DC8B5E523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9BFAEC-56D4-C5FB-486F-D050FC9B3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0FD86-90C2-2240-89C7-7C792588E5D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42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66240-F534-52BF-8D3D-DC9D607A9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0750C5-C3E2-FC6F-C20D-FB9229552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9DD9A-92E8-7043-B49E-41B1FE0D8D84}" type="datetime1">
              <a:rPr lang="en-US" smtClean="0"/>
              <a:t>2/14/24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070F98-5A69-775B-04A5-68B54B110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9B0F77-5296-172A-D0A2-A842B89C1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0FD86-90C2-2240-89C7-7C792588E5D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6486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54B6BE-EDB6-2A7B-40E8-5C6768C20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F5E49-B7FC-5940-A380-F57E14AFA067}" type="datetime1">
              <a:rPr lang="en-US" smtClean="0"/>
              <a:t>2/14/24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8C848B-F069-5DF3-66DF-5F6D34AAC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4E9123-083B-8768-19B3-E6103332C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0FD86-90C2-2240-89C7-7C792588E5D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6202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699B1-5947-7179-ED18-3F58119FE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913E89-70C8-A620-0904-7822D900C8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89FA6E-DDFE-AC06-BFDF-5068254F25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525364-9762-9FBA-43E4-57DB06652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6B5E2-F7DC-F744-A276-0AC919B0E1BF}" type="datetime1">
              <a:rPr lang="en-US" smtClean="0"/>
              <a:t>2/14/24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281F72-8B99-0F94-3750-4B825E62B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32F825-3B64-5DF0-2AF8-0FB5EA72A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0FD86-90C2-2240-89C7-7C792588E5D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300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E05F4-0C45-9FBD-55AA-FF024909C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85F240-AE0A-B37A-908A-730E40147C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924C99-3F9E-4955-8CE2-8B4BF73B1A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44D297-1993-E477-1218-15DC8553B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A9B45-7AF2-C240-9904-E75B4B3A1CF8}" type="datetime1">
              <a:rPr lang="en-US" smtClean="0"/>
              <a:t>2/14/24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DEC6D3-954A-9915-B446-D518822EF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87E8FA-D2AE-5DC9-51E6-37EB8FD46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0FD86-90C2-2240-89C7-7C792588E5D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1266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3EDC3B-543D-2399-D424-1B3EFC221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DB7A7B-4357-72C6-586A-48E6D3D13F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CAF0E9-CE9F-9178-8169-F8ACA8F5F5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B3F2E0-D15D-2D45-A94D-DACAF4050BD1}" type="datetime1">
              <a:rPr lang="en-US" smtClean="0"/>
              <a:t>2/14/24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AE4BC6-7A92-5369-3AB0-9DB641D60F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032EDD-2322-8E80-A7B8-D47A3A36D2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10FD86-90C2-2240-89C7-7C792588E5D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84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78BDB-8255-6D56-28DF-E06121E7A0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en-US" dirty="0"/>
              <a:t>CDR Comments</a:t>
            </a:r>
            <a:br>
              <a:rPr lang="en-US" dirty="0"/>
            </a:br>
            <a:r>
              <a:rPr lang="en-US" sz="3600" i="1" dirty="0"/>
              <a:t>(speaking for some subset of the TA1 world)</a:t>
            </a:r>
            <a:endParaRPr lang="en-US" i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990685-3F7B-8B68-AA49-670B8BB6AC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r>
              <a:rPr lang="en-US" dirty="0"/>
              <a:t>14 Feb 2024</a:t>
            </a:r>
          </a:p>
          <a:p>
            <a:r>
              <a:rPr lang="en-US" dirty="0"/>
              <a:t>Michael P. Gerlek</a:t>
            </a:r>
          </a:p>
          <a:p>
            <a:r>
              <a:rPr lang="en-US" dirty="0"/>
              <a:t>mgerlek@inferlink.com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E162D4-DB15-F7BE-0C04-F29C4D15D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0FD86-90C2-2240-89C7-7C792588E5D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899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7B76835-4103-6CCF-9BCB-E6414093B40D}"/>
              </a:ext>
            </a:extLst>
          </p:cNvPr>
          <p:cNvSpPr/>
          <p:nvPr/>
        </p:nvSpPr>
        <p:spPr>
          <a:xfrm>
            <a:off x="2165788" y="2983230"/>
            <a:ext cx="6761042" cy="30593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EC2 Instance</a:t>
            </a:r>
          </a:p>
        </p:txBody>
      </p:sp>
      <p:sp>
        <p:nvSpPr>
          <p:cNvPr id="5" name="Snip Single Corner Rectangle 4">
            <a:extLst>
              <a:ext uri="{FF2B5EF4-FFF2-40B4-BE49-F238E27FC236}">
                <a16:creationId xmlns:a16="http://schemas.microsoft.com/office/drawing/2014/main" id="{267D6EA6-E723-EF46-E975-2EC6CA326FC1}"/>
              </a:ext>
            </a:extLst>
          </p:cNvPr>
          <p:cNvSpPr/>
          <p:nvPr/>
        </p:nvSpPr>
        <p:spPr>
          <a:xfrm>
            <a:off x="2527737" y="3945735"/>
            <a:ext cx="1478806" cy="798786"/>
          </a:xfrm>
          <a:prstGeom prst="snip1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map image,</a:t>
            </a:r>
          </a:p>
          <a:p>
            <a:pPr algn="ctr"/>
            <a:r>
              <a:rPr lang="en-US" dirty="0"/>
              <a:t>…</a:t>
            </a:r>
          </a:p>
        </p:txBody>
      </p:sp>
      <p:sp>
        <p:nvSpPr>
          <p:cNvPr id="2" name="Snip Single Corner Rectangle 1">
            <a:extLst>
              <a:ext uri="{FF2B5EF4-FFF2-40B4-BE49-F238E27FC236}">
                <a16:creationId xmlns:a16="http://schemas.microsoft.com/office/drawing/2014/main" id="{10A65663-FB48-6C4B-32BF-49B3EB35A28C}"/>
              </a:ext>
            </a:extLst>
          </p:cNvPr>
          <p:cNvSpPr/>
          <p:nvPr/>
        </p:nvSpPr>
        <p:spPr>
          <a:xfrm>
            <a:off x="6840066" y="3945735"/>
            <a:ext cx="1478806" cy="798786"/>
          </a:xfrm>
          <a:prstGeom prst="snip1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geopackage …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79690708-3469-69CD-5154-23755CA45E61}"/>
              </a:ext>
            </a:extLst>
          </p:cNvPr>
          <p:cNvSpPr/>
          <p:nvPr/>
        </p:nvSpPr>
        <p:spPr>
          <a:xfrm>
            <a:off x="4625963" y="3402154"/>
            <a:ext cx="1645920" cy="190881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Black Box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60D04F9-18AA-99DA-27F0-002568BEC171}"/>
              </a:ext>
            </a:extLst>
          </p:cNvPr>
          <p:cNvCxnSpPr>
            <a:cxnSpLocks/>
            <a:stCxn id="5" idx="0"/>
            <a:endCxn id="3" idx="1"/>
          </p:cNvCxnSpPr>
          <p:nvPr/>
        </p:nvCxnSpPr>
        <p:spPr>
          <a:xfrm>
            <a:off x="4006543" y="4345128"/>
            <a:ext cx="619420" cy="1143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6106C2E-BCE5-C515-1BD2-4E1DA0242647}"/>
              </a:ext>
            </a:extLst>
          </p:cNvPr>
          <p:cNvCxnSpPr>
            <a:cxnSpLocks/>
            <a:endCxn id="2" idx="2"/>
          </p:cNvCxnSpPr>
          <p:nvPr/>
        </p:nvCxnSpPr>
        <p:spPr>
          <a:xfrm>
            <a:off x="6246264" y="4345128"/>
            <a:ext cx="59380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loud 16">
            <a:extLst>
              <a:ext uri="{FF2B5EF4-FFF2-40B4-BE49-F238E27FC236}">
                <a16:creationId xmlns:a16="http://schemas.microsoft.com/office/drawing/2014/main" id="{839A1270-C172-2C5D-572F-2CC6EAE1688D}"/>
              </a:ext>
            </a:extLst>
          </p:cNvPr>
          <p:cNvSpPr/>
          <p:nvPr/>
        </p:nvSpPr>
        <p:spPr>
          <a:xfrm>
            <a:off x="2131087" y="1021922"/>
            <a:ext cx="2272105" cy="1577209"/>
          </a:xfrm>
          <a:prstGeom prst="cloud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 Drive</a:t>
            </a:r>
          </a:p>
        </p:txBody>
      </p:sp>
      <p:sp>
        <p:nvSpPr>
          <p:cNvPr id="18" name="Cloud 17">
            <a:extLst>
              <a:ext uri="{FF2B5EF4-FFF2-40B4-BE49-F238E27FC236}">
                <a16:creationId xmlns:a16="http://schemas.microsoft.com/office/drawing/2014/main" id="{0C095013-D615-E0EF-3801-13240C5B1BB2}"/>
              </a:ext>
            </a:extLst>
          </p:cNvPr>
          <p:cNvSpPr/>
          <p:nvPr/>
        </p:nvSpPr>
        <p:spPr>
          <a:xfrm>
            <a:off x="6285711" y="1021921"/>
            <a:ext cx="2587516" cy="1577209"/>
          </a:xfrm>
          <a:prstGeom prst="cloud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 Drive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6C6B0AB-2124-64C5-23C5-530EF5245E92}"/>
              </a:ext>
            </a:extLst>
          </p:cNvPr>
          <p:cNvCxnSpPr>
            <a:cxnSpLocks/>
            <a:stCxn id="5" idx="3"/>
            <a:endCxn id="17" idx="1"/>
          </p:cNvCxnSpPr>
          <p:nvPr/>
        </p:nvCxnSpPr>
        <p:spPr>
          <a:xfrm flipV="1">
            <a:off x="3267140" y="2597452"/>
            <a:ext cx="0" cy="134828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6BBA54B-DABB-B847-0320-7D05CBBEFFA6}"/>
              </a:ext>
            </a:extLst>
          </p:cNvPr>
          <p:cNvCxnSpPr>
            <a:cxnSpLocks/>
            <a:stCxn id="2" idx="3"/>
            <a:endCxn id="18" idx="1"/>
          </p:cNvCxnSpPr>
          <p:nvPr/>
        </p:nvCxnSpPr>
        <p:spPr>
          <a:xfrm flipV="1">
            <a:off x="7579469" y="2597451"/>
            <a:ext cx="0" cy="134828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9829558-FD5B-AD8E-F786-9788BCF814B5}"/>
              </a:ext>
            </a:extLst>
          </p:cNvPr>
          <p:cNvCxnSpPr/>
          <p:nvPr/>
        </p:nvCxnSpPr>
        <p:spPr>
          <a:xfrm>
            <a:off x="5448923" y="5310964"/>
            <a:ext cx="0" cy="1143000"/>
          </a:xfrm>
          <a:prstGeom prst="straightConnector1">
            <a:avLst/>
          </a:prstGeom>
          <a:ln w="25400">
            <a:solidFill>
              <a:schemeClr val="tx1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ED390F90-7712-0C77-24C4-6DA34763EEB0}"/>
              </a:ext>
            </a:extLst>
          </p:cNvPr>
          <p:cNvSpPr txBox="1"/>
          <p:nvPr/>
        </p:nvSpPr>
        <p:spPr>
          <a:xfrm>
            <a:off x="5525086" y="6257275"/>
            <a:ext cx="1521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command line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DAACE63-2E0B-AD8A-9984-1628BF1C2E30}"/>
              </a:ext>
            </a:extLst>
          </p:cNvPr>
          <p:cNvSpPr txBox="1"/>
          <p:nvPr/>
        </p:nvSpPr>
        <p:spPr>
          <a:xfrm>
            <a:off x="9486931" y="2674554"/>
            <a:ext cx="2235518" cy="20313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Keywords include: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Cloud 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Docker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Python, Pytorch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GPUs, CUDA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CC8F705-DF89-DECE-3B33-F2374B14F59F}"/>
              </a:ext>
            </a:extLst>
          </p:cNvPr>
          <p:cNvSpPr txBox="1"/>
          <p:nvPr/>
        </p:nvSpPr>
        <p:spPr>
          <a:xfrm>
            <a:off x="194310" y="91440"/>
            <a:ext cx="455477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accent4"/>
                </a:solidFill>
              </a:rPr>
              <a:t>TODAY </a:t>
            </a:r>
            <a:r>
              <a:rPr lang="en-US" sz="3200" dirty="0">
                <a:solidFill>
                  <a:schemeClr val="accent4"/>
                </a:solidFill>
              </a:rPr>
              <a:t>(InferLink/UIUC)</a:t>
            </a:r>
            <a:endParaRPr lang="en-US" sz="4400" dirty="0">
              <a:solidFill>
                <a:schemeClr val="accent4"/>
              </a:solidFill>
            </a:endParaRPr>
          </a:p>
        </p:txBody>
      </p:sp>
      <p:sp>
        <p:nvSpPr>
          <p:cNvPr id="32" name="Slide Number Placeholder 31">
            <a:extLst>
              <a:ext uri="{FF2B5EF4-FFF2-40B4-BE49-F238E27FC236}">
                <a16:creationId xmlns:a16="http://schemas.microsoft.com/office/drawing/2014/main" id="{3637672F-3D4D-744C-E877-1B76543E6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0FD86-90C2-2240-89C7-7C792588E5D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276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loud 13">
            <a:extLst>
              <a:ext uri="{FF2B5EF4-FFF2-40B4-BE49-F238E27FC236}">
                <a16:creationId xmlns:a16="http://schemas.microsoft.com/office/drawing/2014/main" id="{6C29F4D7-5458-F775-F141-40774B8F7DF1}"/>
              </a:ext>
            </a:extLst>
          </p:cNvPr>
          <p:cNvSpPr/>
          <p:nvPr/>
        </p:nvSpPr>
        <p:spPr>
          <a:xfrm>
            <a:off x="7579469" y="1215211"/>
            <a:ext cx="1268322" cy="893413"/>
          </a:xfrm>
          <a:prstGeom prst="cloud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7B76835-4103-6CCF-9BCB-E6414093B40D}"/>
              </a:ext>
            </a:extLst>
          </p:cNvPr>
          <p:cNvSpPr/>
          <p:nvPr/>
        </p:nvSpPr>
        <p:spPr>
          <a:xfrm>
            <a:off x="2165788" y="3006090"/>
            <a:ext cx="6761042" cy="30364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AWS</a:t>
            </a:r>
          </a:p>
        </p:txBody>
      </p:sp>
      <p:sp>
        <p:nvSpPr>
          <p:cNvPr id="5" name="Snip Single Corner Rectangle 4">
            <a:extLst>
              <a:ext uri="{FF2B5EF4-FFF2-40B4-BE49-F238E27FC236}">
                <a16:creationId xmlns:a16="http://schemas.microsoft.com/office/drawing/2014/main" id="{267D6EA6-E723-EF46-E975-2EC6CA326FC1}"/>
              </a:ext>
            </a:extLst>
          </p:cNvPr>
          <p:cNvSpPr/>
          <p:nvPr/>
        </p:nvSpPr>
        <p:spPr>
          <a:xfrm>
            <a:off x="2527737" y="3945735"/>
            <a:ext cx="1478806" cy="798786"/>
          </a:xfrm>
          <a:prstGeom prst="snip1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map image,</a:t>
            </a:r>
          </a:p>
          <a:p>
            <a:pPr algn="ctr"/>
            <a:r>
              <a:rPr lang="en-US" dirty="0"/>
              <a:t>…</a:t>
            </a:r>
          </a:p>
        </p:txBody>
      </p:sp>
      <p:sp>
        <p:nvSpPr>
          <p:cNvPr id="2" name="Snip Single Corner Rectangle 1">
            <a:extLst>
              <a:ext uri="{FF2B5EF4-FFF2-40B4-BE49-F238E27FC236}">
                <a16:creationId xmlns:a16="http://schemas.microsoft.com/office/drawing/2014/main" id="{10A65663-FB48-6C4B-32BF-49B3EB35A28C}"/>
              </a:ext>
            </a:extLst>
          </p:cNvPr>
          <p:cNvSpPr/>
          <p:nvPr/>
        </p:nvSpPr>
        <p:spPr>
          <a:xfrm>
            <a:off x="6840066" y="3945735"/>
            <a:ext cx="1478806" cy="798786"/>
          </a:xfrm>
          <a:prstGeom prst="snip1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geopackage …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79690708-3469-69CD-5154-23755CA45E61}"/>
              </a:ext>
            </a:extLst>
          </p:cNvPr>
          <p:cNvSpPr/>
          <p:nvPr/>
        </p:nvSpPr>
        <p:spPr>
          <a:xfrm>
            <a:off x="4625963" y="3402154"/>
            <a:ext cx="1645920" cy="190881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Black Box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60D04F9-18AA-99DA-27F0-002568BEC171}"/>
              </a:ext>
            </a:extLst>
          </p:cNvPr>
          <p:cNvCxnSpPr>
            <a:cxnSpLocks/>
            <a:stCxn id="5" idx="0"/>
            <a:endCxn id="3" idx="1"/>
          </p:cNvCxnSpPr>
          <p:nvPr/>
        </p:nvCxnSpPr>
        <p:spPr>
          <a:xfrm>
            <a:off x="4006543" y="4345128"/>
            <a:ext cx="619420" cy="1143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6106C2E-BCE5-C515-1BD2-4E1DA0242647}"/>
              </a:ext>
            </a:extLst>
          </p:cNvPr>
          <p:cNvCxnSpPr>
            <a:cxnSpLocks/>
            <a:endCxn id="2" idx="2"/>
          </p:cNvCxnSpPr>
          <p:nvPr/>
        </p:nvCxnSpPr>
        <p:spPr>
          <a:xfrm>
            <a:off x="6246264" y="4345128"/>
            <a:ext cx="59380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6C6B0AB-2124-64C5-23C5-530EF5245E92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3267140" y="2270453"/>
            <a:ext cx="0" cy="167528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6BBA54B-DABB-B847-0320-7D05CBBEFFA6}"/>
              </a:ext>
            </a:extLst>
          </p:cNvPr>
          <p:cNvCxnSpPr>
            <a:cxnSpLocks/>
            <a:stCxn id="2" idx="3"/>
          </p:cNvCxnSpPr>
          <p:nvPr/>
        </p:nvCxnSpPr>
        <p:spPr>
          <a:xfrm flipV="1">
            <a:off x="7579469" y="2270453"/>
            <a:ext cx="0" cy="167528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9829558-FD5B-AD8E-F786-9788BCF814B5}"/>
              </a:ext>
            </a:extLst>
          </p:cNvPr>
          <p:cNvCxnSpPr/>
          <p:nvPr/>
        </p:nvCxnSpPr>
        <p:spPr>
          <a:xfrm>
            <a:off x="5448923" y="5310964"/>
            <a:ext cx="0" cy="1143000"/>
          </a:xfrm>
          <a:prstGeom prst="straightConnector1">
            <a:avLst/>
          </a:prstGeom>
          <a:ln w="25400">
            <a:solidFill>
              <a:schemeClr val="tx1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ED390F90-7712-0C77-24C4-6DA34763EEB0}"/>
              </a:ext>
            </a:extLst>
          </p:cNvPr>
          <p:cNvSpPr txBox="1"/>
          <p:nvPr/>
        </p:nvSpPr>
        <p:spPr>
          <a:xfrm>
            <a:off x="5525086" y="6257275"/>
            <a:ext cx="996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REST API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CC8F705-DF89-DECE-3B33-F2374B14F59F}"/>
              </a:ext>
            </a:extLst>
          </p:cNvPr>
          <p:cNvSpPr txBox="1"/>
          <p:nvPr/>
        </p:nvSpPr>
        <p:spPr>
          <a:xfrm>
            <a:off x="194310" y="91440"/>
            <a:ext cx="314990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accent4"/>
                </a:solidFill>
              </a:rPr>
              <a:t>TOMORROW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1405B515-0AC3-C61D-916A-08E786DCF73C}"/>
              </a:ext>
            </a:extLst>
          </p:cNvPr>
          <p:cNvSpPr/>
          <p:nvPr/>
        </p:nvSpPr>
        <p:spPr>
          <a:xfrm>
            <a:off x="2686053" y="1719207"/>
            <a:ext cx="5632819" cy="551246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CDR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CA1E734-E947-9E27-4B32-3E15D2BBF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0FD86-90C2-2240-89C7-7C792588E5D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81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E26F0F8-27AA-43CA-5BBD-E47A8C005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Management Requirements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882432B-B804-0D1C-8E23-336068A665D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Individual Files</a:t>
            </a:r>
          </a:p>
          <a:p>
            <a:pPr lvl="1"/>
            <a:r>
              <a:rPr lang="en-US" dirty="0"/>
              <a:t>Models, …</a:t>
            </a:r>
          </a:p>
          <a:p>
            <a:pPr lvl="1"/>
            <a:r>
              <a:rPr lang="en-US" dirty="0"/>
              <a:t>Images, PDFs, …</a:t>
            </a:r>
          </a:p>
          <a:p>
            <a:pPr lvl="1"/>
            <a:r>
              <a:rPr lang="en-US" dirty="0"/>
              <a:t>“Other”, …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b="1" dirty="0"/>
              <a:t>Associations</a:t>
            </a:r>
          </a:p>
          <a:p>
            <a:pPr lvl="1"/>
            <a:r>
              <a:rPr lang="en-US" dirty="0"/>
              <a:t>Virtual “bundles” of files</a:t>
            </a:r>
          </a:p>
          <a:p>
            <a:pPr lvl="1"/>
            <a:r>
              <a:rPr lang="en-US" dirty="0"/>
              <a:t>Possibly with metadata</a:t>
            </a:r>
          </a:p>
          <a:p>
            <a:pPr lvl="1"/>
            <a:r>
              <a:rPr lang="en-US" i="1" dirty="0"/>
              <a:t>(but don’t take this too far)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0481D0-94C3-53D6-59F3-A2B1FEA181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03570" y="1825625"/>
            <a:ext cx="5554980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Metadata: four kinds</a:t>
            </a:r>
          </a:p>
          <a:p>
            <a:pPr lvl="1"/>
            <a:r>
              <a:rPr lang="en-US" dirty="0"/>
              <a:t>“Tags”</a:t>
            </a:r>
          </a:p>
          <a:p>
            <a:pPr lvl="2"/>
            <a:r>
              <a:rPr lang="en-US" dirty="0"/>
              <a:t>Free and/or structured text</a:t>
            </a:r>
          </a:p>
          <a:p>
            <a:pPr lvl="1"/>
            <a:r>
              <a:rPr lang="en-US" dirty="0"/>
              <a:t>“Details”</a:t>
            </a:r>
          </a:p>
          <a:p>
            <a:pPr lvl="2"/>
            <a:r>
              <a:rPr lang="en-US" dirty="0"/>
              <a:t>dates, owner, size, type</a:t>
            </a:r>
          </a:p>
          <a:p>
            <a:pPr lvl="1"/>
            <a:r>
              <a:rPr lang="en-US" dirty="0"/>
              <a:t>“Metadata”</a:t>
            </a:r>
          </a:p>
          <a:p>
            <a:pPr lvl="2"/>
            <a:r>
              <a:rPr lang="en-US" dirty="0"/>
              <a:t>pixel dimensions, relevant schema, …</a:t>
            </a:r>
          </a:p>
          <a:p>
            <a:pPr lvl="1"/>
            <a:r>
              <a:rPr lang="en-US" dirty="0"/>
              <a:t>“Provenance”</a:t>
            </a:r>
          </a:p>
          <a:p>
            <a:pPr lvl="2"/>
            <a:r>
              <a:rPr lang="en-US" dirty="0"/>
              <a:t>“how created”</a:t>
            </a:r>
          </a:p>
          <a:p>
            <a:pPr lvl="2"/>
            <a:r>
              <a:rPr lang="en-US" i="1" dirty="0"/>
              <a:t>(we take no position on this)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9C49B7-A72C-B90E-F7E8-6CE63D7C8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0FD86-90C2-2240-89C7-7C792588E5D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880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CA03D-3A28-B0AE-DFE9-1D1A35068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Notional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CA6804-741E-C556-655C-A413BCC9BB8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Search</a:t>
            </a:r>
          </a:p>
          <a:p>
            <a:pPr lvl="1"/>
            <a:r>
              <a:rPr lang="en-US" dirty="0"/>
              <a:t>string </a:t>
            </a:r>
            <a:r>
              <a:rPr lang="en-US" dirty="0">
                <a:sym typeface="Wingdings" pitchFamily="2" charset="2"/>
              </a:rPr>
              <a:t> list of IDs</a:t>
            </a:r>
          </a:p>
          <a:p>
            <a:pPr lvl="1"/>
            <a:r>
              <a:rPr lang="en-US" i="1" dirty="0">
                <a:sym typeface="Wingdings" pitchFamily="2" charset="2"/>
              </a:rPr>
              <a:t>for now, just filename searches</a:t>
            </a:r>
          </a:p>
          <a:p>
            <a:pPr marL="0" indent="0">
              <a:buNone/>
            </a:pPr>
            <a:r>
              <a:rPr lang="en-US" b="1" dirty="0">
                <a:sym typeface="Wingdings" pitchFamily="2" charset="2"/>
              </a:rPr>
              <a:t>GetMetadata</a:t>
            </a:r>
          </a:p>
          <a:p>
            <a:pPr lvl="1"/>
            <a:r>
              <a:rPr lang="en-US" dirty="0">
                <a:sym typeface="Wingdings" pitchFamily="2" charset="2"/>
              </a:rPr>
              <a:t>ID  JSON</a:t>
            </a:r>
          </a:p>
          <a:p>
            <a:pPr lvl="1"/>
            <a:r>
              <a:rPr lang="en-US" dirty="0">
                <a:sym typeface="Wingdings" pitchFamily="2" charset="2"/>
              </a:rPr>
              <a:t>Defined schema</a:t>
            </a:r>
          </a:p>
          <a:p>
            <a:pPr marL="0" indent="0">
              <a:buNone/>
            </a:pPr>
            <a:r>
              <a:rPr lang="en-US" b="1" dirty="0">
                <a:sym typeface="Wingdings" pitchFamily="2" charset="2"/>
              </a:rPr>
              <a:t>Download</a:t>
            </a:r>
          </a:p>
          <a:p>
            <a:pPr lvl="1"/>
            <a:r>
              <a:rPr lang="en-US" dirty="0">
                <a:sym typeface="Wingdings" pitchFamily="2" charset="2"/>
              </a:rPr>
              <a:t>ID  temp URL</a:t>
            </a:r>
          </a:p>
          <a:p>
            <a:pPr lvl="1"/>
            <a:r>
              <a:rPr lang="en-US" dirty="0">
                <a:sym typeface="Wingdings" pitchFamily="2" charset="2"/>
              </a:rPr>
              <a:t>Could be wrapped GetMetadata</a:t>
            </a:r>
          </a:p>
          <a:p>
            <a:pPr marL="0" indent="0">
              <a:buNone/>
            </a:pPr>
            <a:r>
              <a:rPr lang="en-US" b="1" dirty="0">
                <a:sym typeface="Wingdings" pitchFamily="2" charset="2"/>
              </a:rPr>
              <a:t>Upload</a:t>
            </a:r>
          </a:p>
          <a:p>
            <a:pPr lvl="1"/>
            <a:r>
              <a:rPr lang="en-US" dirty="0">
                <a:sym typeface="Wingdings" pitchFamily="2" charset="2"/>
              </a:rPr>
              <a:t>Bytes, JSON  ID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781C28-A178-8324-89B5-E5B82A43088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UpdateMetadata</a:t>
            </a:r>
          </a:p>
          <a:p>
            <a:pPr lvl="1"/>
            <a:r>
              <a:rPr lang="en-US" dirty="0"/>
              <a:t>ID, JSON </a:t>
            </a:r>
            <a:r>
              <a:rPr lang="en-US" dirty="0">
                <a:sym typeface="Wingdings" pitchFamily="2" charset="2"/>
              </a:rPr>
              <a:t> JSON</a:t>
            </a:r>
          </a:p>
          <a:p>
            <a:pPr marL="0" indent="0">
              <a:buNone/>
            </a:pPr>
            <a:r>
              <a:rPr lang="en-US" b="1" dirty="0">
                <a:sym typeface="Wingdings" pitchFamily="2" charset="2"/>
              </a:rPr>
              <a:t>Delete?</a:t>
            </a:r>
          </a:p>
          <a:p>
            <a:pPr marL="0" indent="0">
              <a:buNone/>
            </a:pPr>
            <a:r>
              <a:rPr lang="en-US" b="1" dirty="0">
                <a:sym typeface="Wingdings" pitchFamily="2" charset="2"/>
              </a:rPr>
              <a:t>Auth</a:t>
            </a:r>
          </a:p>
          <a:p>
            <a:pPr lvl="1"/>
            <a:r>
              <a:rPr lang="en-US" dirty="0">
                <a:sym typeface="Wingdings" pitchFamily="2" charset="2"/>
              </a:rPr>
              <a:t>Username, Password  Token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2B214F-197E-C98B-3860-9921841CCCE3}"/>
              </a:ext>
            </a:extLst>
          </p:cNvPr>
          <p:cNvSpPr txBox="1"/>
          <p:nvPr/>
        </p:nvSpPr>
        <p:spPr>
          <a:xfrm>
            <a:off x="7223760" y="4845685"/>
            <a:ext cx="4130040" cy="9233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Ideally this is a REST API.</a:t>
            </a:r>
          </a:p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will volunteer to alpha test the API and write a python wrapper class.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5A0F8F8-1D00-963D-4CCA-DA1C67B1E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0FD86-90C2-2240-89C7-7C792588E5D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1007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A55BA94-3E18-F772-50DF-C160283E3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i="1" dirty="0"/>
              <a:t>(End)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32C26F-49EA-7AF5-455F-B5C976BA7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0FD86-90C2-2240-89C7-7C792588E5D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3579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237</Words>
  <Application>Microsoft Macintosh PowerPoint</Application>
  <PresentationFormat>Widescreen</PresentationFormat>
  <Paragraphs>75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Wingdings</vt:lpstr>
      <vt:lpstr>Office Theme</vt:lpstr>
      <vt:lpstr>CDR Comments (speaking for some subset of the TA1 world)</vt:lpstr>
      <vt:lpstr>PowerPoint Presentation</vt:lpstr>
      <vt:lpstr>PowerPoint Presentation</vt:lpstr>
      <vt:lpstr>Data Management Requirements</vt:lpstr>
      <vt:lpstr>Notional API</vt:lpstr>
      <vt:lpstr>(End)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CDR Notes</dc:title>
  <dc:creator>Michael Gerlek</dc:creator>
  <cp:lastModifiedBy>Michael Gerlek</cp:lastModifiedBy>
  <cp:revision>5</cp:revision>
  <dcterms:created xsi:type="dcterms:W3CDTF">2024-02-14T15:54:49Z</dcterms:created>
  <dcterms:modified xsi:type="dcterms:W3CDTF">2024-02-14T16:57:19Z</dcterms:modified>
</cp:coreProperties>
</file>