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9" r:id="rId4"/>
    <p:sldId id="280" r:id="rId5"/>
    <p:sldId id="258" r:id="rId6"/>
    <p:sldId id="274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68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0"/>
    <p:restoredTop sz="94669"/>
  </p:normalViewPr>
  <p:slideViewPr>
    <p:cSldViewPr snapToGrid="0">
      <p:cViewPr varScale="1">
        <p:scale>
          <a:sx n="112" d="100"/>
          <a:sy n="112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FB0D8-BEE1-E441-993F-073C1206777B}" type="datetimeFigureOut">
              <a:rPr lang="en-US" smtClean="0"/>
              <a:t>3/26/24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34286-103F-9E47-AFC6-34F73E6CF5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0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F466-3324-6215-DC12-2FE57CC9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01F2A-7FEE-29E8-BECA-E2765955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21D6-CD83-8A11-C5AE-C3207CF5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9B70-A04C-6947-A62D-89703208E261}" type="datetime1">
              <a:rPr lang="en-US" smtClean="0"/>
              <a:t>3/26/24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9070-1F29-74FA-F699-1A8F3783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DE1B-9D6D-A0D8-BFDB-FA701062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9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80E4-9D95-521D-7DC0-5AF03096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CCB83-0CA2-CFBA-4C3D-47F700CC3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756C2-7FB2-9EA7-74D3-DEA6D505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0C43-FBBA-1747-A088-4D896BE26C2E}" type="datetime1">
              <a:rPr lang="en-US" smtClean="0"/>
              <a:t>3/26/24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5A67-CCEF-762C-ED7C-A70F634E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9309-3694-3CE9-1FEC-2FFCB737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6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2B031-1D6C-E04D-6DB0-BF9FCA5D5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2BA2B-EAD0-F23D-EB42-A0C80E02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5F78-2D14-408F-B1BE-ACB4F4F9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9CED-6AA3-9640-BB17-376FC0752193}" type="datetime1">
              <a:rPr lang="en-US" smtClean="0"/>
              <a:t>3/26/24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ADCD-CD3B-7515-41DF-98084F1D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6A92-2B9C-E40C-1CE1-C268D12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16E-7E00-4ECD-622E-EE3DB3D6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BF9C-69BA-CE70-1FCF-7079FD37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E4EA-649B-D75C-1158-52992905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2BD5-A810-D446-AEEA-6EA5DA66F7C5}" type="datetime1">
              <a:rPr lang="en-US" smtClean="0"/>
              <a:t>3/26/24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55D5-1DD7-CB15-F1C2-641402B7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C04F-E1A6-84D0-3CE6-6B2A0037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9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35C5-1C8B-8530-8B22-284FE960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94444-DC74-3AB8-A3A0-7112C446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D254-59CF-93B9-CB62-8F5BD5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136-4BB2-A341-88D9-FB518730363E}" type="datetime1">
              <a:rPr lang="en-US" smtClean="0"/>
              <a:t>3/26/24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61897-8B3B-30E9-88B7-5408F7C2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8175-DD32-478A-9644-4222DCB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4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7D23-1856-620D-725C-DD3437D2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2249-6DBC-BF98-6040-603D3A31A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988D9-39F5-C74D-1CC8-7E1F1BA9E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ED77-89C1-673A-CAA7-2066AD1E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8CDE-4324-1045-A49E-BF7602B573B5}" type="datetime1">
              <a:rPr lang="en-US" smtClean="0"/>
              <a:t>3/26/24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F3139-33EB-7ACF-0036-7126406F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0F8E8-CB59-00D5-6CB9-8F9F3AF2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3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30E0-E3F2-9575-175F-A645B842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1C8A-833E-D479-6B49-8C15D089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7237F-524D-366C-76FB-5CD021568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99B90-1CD4-B09A-82BC-22BE68B0C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4F36-466C-6CDF-FB37-80AFF16F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9B9FE-371A-1B34-2D42-B4317AD8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ACE2-1720-F542-825B-0CA3A18264E8}" type="datetime1">
              <a:rPr lang="en-US" smtClean="0"/>
              <a:t>3/26/24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B8A4D-1AB5-6C10-977B-53F9666F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99114-5CE9-70D4-7A61-97121BB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C4AE-A3C4-8373-FA27-048E6E30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02718-A6B3-9734-D8DA-75C3F2EE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C0BD-9315-FB46-9614-C015909AAA87}" type="datetime1">
              <a:rPr lang="en-US" smtClean="0"/>
              <a:t>3/26/24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92CCC-0700-9A70-CA3D-EDF947F0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E3780-B209-0FB2-DFF1-6ADEDD4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2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08734-6222-020E-D5DD-42E5CE4E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906E-A217-3A46-BD2A-C104A9466F59}" type="datetime1">
              <a:rPr lang="en-US" smtClean="0"/>
              <a:t>3/26/24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86CAA-FD7C-F02E-48E7-95D51C8A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BAD76-BA7D-9D1C-7D96-30B72796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43AB-F547-7867-BA56-5AF44787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AC78-BBB0-C296-35EC-5A9851AB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AD6E6-A07B-DD33-658A-B751227E3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55BB9-E118-B92B-BE02-529A2C1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180C-3397-924B-97CE-6DF943BBC4E5}" type="datetime1">
              <a:rPr lang="en-US" smtClean="0"/>
              <a:t>3/26/24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CD5AF-B774-DA00-E2E0-D1DBB6F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0C85-3AD8-688E-ECF0-D541829F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B848-33D8-350F-B023-F5EBB3C0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A6113-EFD4-5968-AD93-0ECB60CCB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B8034-FC3E-A560-E75C-44AB916AA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50A0-C0BD-9CC0-156C-578AECA4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01D-15DE-0448-8A25-D642B47D3EE5}" type="datetime1">
              <a:rPr lang="en-US" smtClean="0"/>
              <a:t>3/26/24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E6D3-3FE5-1715-3B3B-92AA71E5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A52BA-987B-EFF0-734E-89A595E2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EBE83-7704-61B1-EB04-94956F50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EFD9C-DEC8-81B0-6343-A74FCCCC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71A28-41C1-0CD6-B9C8-F85574BBB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580-25DC-9F49-8D47-C104B4FAE15A}" type="datetime1">
              <a:rPr lang="en-US" smtClean="0"/>
              <a:t>3/26/24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8C67-6629-5B86-C079-0FBCE1179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0D30-6F47-3FEF-98FB-2B2350B7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5FD-B12F-28A4-AD4D-7F5CB2728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The TA1</a:t>
            </a:r>
            <a:br>
              <a:rPr lang="en-US" dirty="0"/>
            </a:br>
            <a:r>
              <a:rPr lang="en-US" u="sng" dirty="0"/>
              <a:t>Module Integration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11E05-BB3F-8089-2AD7-A12A2115B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1655762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Michael P. Gerlek</a:t>
            </a:r>
          </a:p>
          <a:p>
            <a:r>
              <a:rPr lang="en-US" dirty="0"/>
              <a:t>mgerlek@inferlink.com</a:t>
            </a:r>
          </a:p>
          <a:p>
            <a:r>
              <a:rPr lang="en-US" dirty="0"/>
              <a:t>InferLink</a:t>
            </a:r>
          </a:p>
          <a:p>
            <a:r>
              <a:rPr lang="en-US" dirty="0"/>
              <a:t>12 Feb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295ED-E45F-BCC1-266F-BACCDC6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5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370A-8BBD-8AA9-5D8D-D3614035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41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config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8AE9-B028-07D5-4555-EF8AE74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0617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/home/mpg/dev/ta1_integration_inputs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/home/mpg/dev/ta1-output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/ta1/input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/ta1/output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legend_segment: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/maps/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$MAP_NAME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$OUTPUT_DIR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/legend_segment/layoutlmv3_20230929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threshold: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B2F41-2F01-9227-F0C3-94698CBE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8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2644-7CBA-4EC7-D2BA-D8E18415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System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6E30-6C51-2A51-DDF9-DD362507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FEA90F-5C84-88EA-535E-A9C9FD9AC857}"/>
              </a:ext>
            </a:extLst>
          </p:cNvPr>
          <p:cNvSpPr/>
          <p:nvPr/>
        </p:nvSpPr>
        <p:spPr>
          <a:xfrm>
            <a:off x="8610600" y="234375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DEC9B-2CE9-E8AA-A4A5-ABB7983FF2C5}"/>
              </a:ext>
            </a:extLst>
          </p:cNvPr>
          <p:cNvSpPr/>
          <p:nvPr/>
        </p:nvSpPr>
        <p:spPr>
          <a:xfrm>
            <a:off x="1655947" y="2776885"/>
            <a:ext cx="1058779" cy="827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3DD7E-6A92-06D2-28E8-F90AB92017C9}"/>
              </a:ext>
            </a:extLst>
          </p:cNvPr>
          <p:cNvSpPr/>
          <p:nvPr/>
        </p:nvSpPr>
        <p:spPr>
          <a:xfrm>
            <a:off x="6833938" y="234375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8FE3CB-50C6-E4C5-4499-EF667141ED88}"/>
              </a:ext>
            </a:extLst>
          </p:cNvPr>
          <p:cNvSpPr/>
          <p:nvPr/>
        </p:nvSpPr>
        <p:spPr>
          <a:xfrm>
            <a:off x="3681665" y="2213811"/>
            <a:ext cx="2132799" cy="196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“Luigi”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Engine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84A1CB-FBD8-6EA0-1CEC-CA04F8C6AD6E}"/>
              </a:ext>
            </a:extLst>
          </p:cNvPr>
          <p:cNvSpPr/>
          <p:nvPr/>
        </p:nvSpPr>
        <p:spPr>
          <a:xfrm>
            <a:off x="8610600" y="294533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5B239-D605-AD23-3EB1-B8850D7A4BCD}"/>
              </a:ext>
            </a:extLst>
          </p:cNvPr>
          <p:cNvSpPr/>
          <p:nvPr/>
        </p:nvSpPr>
        <p:spPr>
          <a:xfrm>
            <a:off x="6833938" y="294533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10256F-CB25-2164-1F93-F7548D11E0C9}"/>
              </a:ext>
            </a:extLst>
          </p:cNvPr>
          <p:cNvSpPr/>
          <p:nvPr/>
        </p:nvSpPr>
        <p:spPr>
          <a:xfrm>
            <a:off x="8610600" y="354691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30CF4-83ED-3C92-6F01-D54A28AD3E3B}"/>
              </a:ext>
            </a:extLst>
          </p:cNvPr>
          <p:cNvSpPr/>
          <p:nvPr/>
        </p:nvSpPr>
        <p:spPr>
          <a:xfrm>
            <a:off x="6833938" y="354691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256D94-35E9-DF5F-9A9A-2751D1DCBB1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8383605" y="256994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1E92C0-8D00-A5C6-A0FF-04FFF2F8C92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383605" y="317152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E1213A-4B95-2C75-1D3E-B612F8520E34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383605" y="377310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E02282-41B3-6582-FB9A-7B59D171BC20}"/>
              </a:ext>
            </a:extLst>
          </p:cNvPr>
          <p:cNvSpPr txBox="1"/>
          <p:nvPr/>
        </p:nvSpPr>
        <p:spPr>
          <a:xfrm>
            <a:off x="8685869" y="4831483"/>
            <a:ext cx="1630135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1A9343C-A6F8-572A-01E0-03667A0201F7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316004" y="2569944"/>
            <a:ext cx="75271" cy="272320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B8C3B3F-082B-2171-4672-EA112CD69DF8}"/>
              </a:ext>
            </a:extLst>
          </p:cNvPr>
          <p:cNvCxnSpPr>
            <a:cxnSpLocks/>
            <a:stCxn id="10" idx="3"/>
            <a:endCxn id="24" idx="3"/>
          </p:cNvCxnSpPr>
          <p:nvPr/>
        </p:nvCxnSpPr>
        <p:spPr>
          <a:xfrm flipH="1">
            <a:off x="10316004" y="3171524"/>
            <a:ext cx="75271" cy="212162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3F746F1-4608-97E3-748D-C88F4F9019FA}"/>
              </a:ext>
            </a:extLst>
          </p:cNvPr>
          <p:cNvCxnSpPr>
            <a:cxnSpLocks/>
            <a:stCxn id="12" idx="3"/>
            <a:endCxn id="24" idx="3"/>
          </p:cNvCxnSpPr>
          <p:nvPr/>
        </p:nvCxnSpPr>
        <p:spPr>
          <a:xfrm flipH="1">
            <a:off x="10316004" y="3773104"/>
            <a:ext cx="75271" cy="152004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9051808-C684-F73D-3AA9-88C63FDF3818}"/>
              </a:ext>
            </a:extLst>
          </p:cNvPr>
          <p:cNvSpPr/>
          <p:nvPr/>
        </p:nvSpPr>
        <p:spPr>
          <a:xfrm>
            <a:off x="5994133" y="3042784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C791FE2-F695-CF4F-185F-F601B0E55E8C}"/>
              </a:ext>
            </a:extLst>
          </p:cNvPr>
          <p:cNvSpPr/>
          <p:nvPr/>
        </p:nvSpPr>
        <p:spPr>
          <a:xfrm>
            <a:off x="5994133" y="244601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D7255D4-DD45-2ED3-38A8-E788D7DDE633}"/>
              </a:ext>
            </a:extLst>
          </p:cNvPr>
          <p:cNvSpPr/>
          <p:nvPr/>
        </p:nvSpPr>
        <p:spPr>
          <a:xfrm>
            <a:off x="5994133" y="363954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DB9275-ACE7-AA83-1F30-16A275D73FFE}"/>
              </a:ext>
            </a:extLst>
          </p:cNvPr>
          <p:cNvSpPr txBox="1"/>
          <p:nvPr/>
        </p:nvSpPr>
        <p:spPr>
          <a:xfrm>
            <a:off x="670217" y="193075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config.yml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4B05D1A7-9233-4D77-C03B-06B725228F67}"/>
              </a:ext>
            </a:extLst>
          </p:cNvPr>
          <p:cNvCxnSpPr>
            <a:cxnSpLocks/>
            <a:stCxn id="7" idx="0"/>
            <a:endCxn id="58" idx="2"/>
          </p:cNvCxnSpPr>
          <p:nvPr/>
        </p:nvCxnSpPr>
        <p:spPr>
          <a:xfrm rot="16200000" flipV="1">
            <a:off x="1580189" y="2171737"/>
            <a:ext cx="476801" cy="73349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6778662-F146-A5BA-6CD6-EEC855D8B96A}"/>
              </a:ext>
            </a:extLst>
          </p:cNvPr>
          <p:cNvSpPr/>
          <p:nvPr/>
        </p:nvSpPr>
        <p:spPr>
          <a:xfrm>
            <a:off x="2859507" y="3062032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70D3B7-0CD8-B6FC-D8AF-B272F72FD3B9}"/>
              </a:ext>
            </a:extLst>
          </p:cNvPr>
          <p:cNvSpPr txBox="1"/>
          <p:nvPr/>
        </p:nvSpPr>
        <p:spPr>
          <a:xfrm>
            <a:off x="861865" y="4831483"/>
            <a:ext cx="274320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output/job_26m/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2C5FC55-6D72-B542-CA42-674535BFF9CB}"/>
              </a:ext>
            </a:extLst>
          </p:cNvPr>
          <p:cNvCxnSpPr>
            <a:cxnSpLocks/>
            <a:stCxn id="7" idx="2"/>
            <a:endCxn id="77" idx="1"/>
          </p:cNvCxnSpPr>
          <p:nvPr/>
        </p:nvCxnSpPr>
        <p:spPr>
          <a:xfrm rot="5400000">
            <a:off x="679356" y="3787167"/>
            <a:ext cx="1688490" cy="1323472"/>
          </a:xfrm>
          <a:prstGeom prst="curvedConnector4">
            <a:avLst>
              <a:gd name="adj1" fmla="val 36329"/>
              <a:gd name="adj2" fmla="val 11727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73060B7E-1341-60D3-27F4-29B5E3541068}"/>
              </a:ext>
            </a:extLst>
          </p:cNvPr>
          <p:cNvSpPr/>
          <p:nvPr/>
        </p:nvSpPr>
        <p:spPr>
          <a:xfrm>
            <a:off x="3447175" y="4999930"/>
            <a:ext cx="5340689" cy="4862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1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76D94A-B237-636E-637E-D556D25A1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138318"/>
              </p:ext>
            </p:extLst>
          </p:nvPr>
        </p:nvGraphicFramePr>
        <p:xfrm>
          <a:off x="1686564" y="1236790"/>
          <a:ext cx="4058946" cy="511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473">
                  <a:extLst>
                    <a:ext uri="{9D8B030D-6E8A-4147-A177-3AD203B41FA5}">
                      <a16:colId xmlns:a16="http://schemas.microsoft.com/office/drawing/2014/main" val="488397594"/>
                    </a:ext>
                  </a:extLst>
                </a:gridCol>
                <a:gridCol w="2029473">
                  <a:extLst>
                    <a:ext uri="{9D8B030D-6E8A-4147-A177-3AD203B41FA5}">
                      <a16:colId xmlns:a16="http://schemas.microsoft.com/office/drawing/2014/main" val="2448984771"/>
                    </a:ext>
                  </a:extLst>
                </a:gridCol>
              </a:tblGrid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74521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Map crop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23233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Text spotting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17247"/>
                  </a:ext>
                </a:extLst>
              </a:tr>
              <a:tr h="49296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37865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67563"/>
                  </a:ext>
                </a:extLst>
              </a:tr>
              <a:tr h="3799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Line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7324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Polygon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3.5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83926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Point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89495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Georeference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(79 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92285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Geopackage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1814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E29-8369-BC28-9CC2-85C58114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B6213-DDD8-CED0-3A6F-6D491069D46F}"/>
              </a:ext>
            </a:extLst>
          </p:cNvPr>
          <p:cNvSpPr txBox="1"/>
          <p:nvPr/>
        </p:nvSpPr>
        <p:spPr>
          <a:xfrm>
            <a:off x="7311794" y="2505670"/>
            <a:ext cx="3516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Unofficial runs on a p3.8xlarge EC2 instance (32 vCPU, 244 GB RAM, 4 GPUs), using map WY_CO_Peach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B703A37-AA10-867B-C16F-8571B6E3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5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Performance Data</a:t>
            </a:r>
          </a:p>
        </p:txBody>
      </p:sp>
    </p:spTree>
    <p:extLst>
      <p:ext uri="{BB962C8B-B14F-4D97-AF65-F5344CB8AC3E}">
        <p14:creationId xmlns:p14="http://schemas.microsoft.com/office/powerpoint/2010/main" val="49719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82AA-20C6-AA8F-F442-D4935FEF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9EE2-FB8C-8D8E-7D4A-0C89DCB8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Extract</a:t>
            </a:r>
          </a:p>
          <a:p>
            <a:pPr lvl="1"/>
            <a:r>
              <a:rPr lang="en-US" dirty="0"/>
              <a:t>CUDA build problems with third-party project</a:t>
            </a:r>
          </a:p>
          <a:p>
            <a:pPr lvl="2"/>
            <a:endParaRPr lang="en-US" dirty="0"/>
          </a:p>
          <a:p>
            <a:r>
              <a:rPr lang="en-US" dirty="0"/>
              <a:t>Polygon Extract</a:t>
            </a:r>
          </a:p>
          <a:p>
            <a:pPr lvl="1"/>
            <a:r>
              <a:rPr lang="en-US" dirty="0"/>
              <a:t>Runs, but does not use 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EADD-4F5F-C909-84FB-778D43DC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5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4762-4929-A1B9-3A6D-0D0571F1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9B1A-5BB8-612A-0DD8-410DF328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Integration system “knows” too much about the underlying tools</a:t>
            </a:r>
          </a:p>
          <a:p>
            <a:pPr lvl="1"/>
            <a:r>
              <a:rPr lang="en-US" i="1" dirty="0"/>
              <a:t>command line switches, hard-coded paths, …</a:t>
            </a:r>
          </a:p>
          <a:p>
            <a:pPr lvl="1"/>
            <a:endParaRPr lang="en-US" dirty="0"/>
          </a:p>
          <a:p>
            <a:r>
              <a:rPr lang="en-US" dirty="0"/>
              <a:t>Projects rely on old versions of 3</a:t>
            </a:r>
            <a:r>
              <a:rPr lang="en-US" baseline="30000" dirty="0"/>
              <a:t>rd</a:t>
            </a:r>
            <a:r>
              <a:rPr lang="en-US" dirty="0"/>
              <a:t>-party projects</a:t>
            </a:r>
          </a:p>
          <a:p>
            <a:pPr lvl="1"/>
            <a:r>
              <a:rPr lang="en-US" i="1" dirty="0"/>
              <a:t>CUDA requirements, docker complexity, …</a:t>
            </a:r>
          </a:p>
          <a:p>
            <a:pPr lvl="1"/>
            <a:endParaRPr lang="en-US" dirty="0"/>
          </a:p>
          <a:p>
            <a:r>
              <a:rPr lang="en-US" dirty="0"/>
              <a:t>Python coding conventions</a:t>
            </a:r>
          </a:p>
          <a:p>
            <a:pPr lvl="1"/>
            <a:r>
              <a:rPr lang="en-US" i="1" dirty="0"/>
              <a:t>error handling, logging, 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b="1" dirty="0">
                <a:solidFill>
                  <a:schemeClr val="accent4"/>
                </a:solidFill>
              </a:rPr>
              <a:t>Please come talk to me this week: let’s make plans to address!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3668-8B0C-8DBA-3EC7-2166E395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57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6F32-4372-AC80-CB08-F1A698BB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6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82A6-46CD-4453-8A4C-770C08B8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README for the integration tool</a:t>
            </a:r>
          </a:p>
          <a:p>
            <a:pPr lvl="1"/>
            <a:endParaRPr lang="en-US" i="1" dirty="0"/>
          </a:p>
          <a:p>
            <a:r>
              <a:rPr lang="en-US" dirty="0"/>
              <a:t>Best Practices documents</a:t>
            </a:r>
          </a:p>
          <a:p>
            <a:pPr lvl="1"/>
            <a:r>
              <a:rPr lang="en-US" dirty="0"/>
              <a:t>Python programming</a:t>
            </a:r>
          </a:p>
          <a:p>
            <a:pPr lvl="1"/>
            <a:r>
              <a:rPr lang="en-US" dirty="0"/>
              <a:t>Module implementation</a:t>
            </a:r>
          </a:p>
          <a:p>
            <a:pPr lvl="1"/>
            <a:r>
              <a:rPr lang="en-US" dirty="0"/>
              <a:t>Docker usage</a:t>
            </a:r>
          </a:p>
          <a:p>
            <a:pPr lvl="1"/>
            <a:r>
              <a:rPr lang="en-US" dirty="0"/>
              <a:t>Robust Code / Top Ten</a:t>
            </a:r>
          </a:p>
          <a:p>
            <a:pPr lvl="1"/>
            <a:endParaRPr lang="en-US" dirty="0"/>
          </a:p>
          <a:p>
            <a:r>
              <a:rPr lang="en-US" dirty="0"/>
              <a:t>Integration tool code docs  </a:t>
            </a:r>
            <a:r>
              <a:rPr lang="en-US" i="1" dirty="0"/>
              <a:t>(to do)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D3E4F-DCCD-B140-3CC4-BEDA3E5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6AF2D9-89EF-5D68-C36E-2774C5B8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889" y="2694439"/>
            <a:ext cx="8466221" cy="1325563"/>
          </a:xfrm>
        </p:spPr>
        <p:txBody>
          <a:bodyPr/>
          <a:lstStyle/>
          <a:p>
            <a:pPr algn="ctr"/>
            <a:r>
              <a:rPr lang="en-US" i="1" dirty="0"/>
              <a:t>(Discussion.)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6C3C-0651-65DC-46EC-8BC9EF52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6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9D39EC-69CF-91B5-0022-C32519C0AD72}"/>
              </a:ext>
            </a:extLst>
          </p:cNvPr>
          <p:cNvSpPr/>
          <p:nvPr/>
        </p:nvSpPr>
        <p:spPr>
          <a:xfrm>
            <a:off x="9367945" y="4100830"/>
            <a:ext cx="703871" cy="487738"/>
          </a:xfrm>
          <a:prstGeom prst="roundRect">
            <a:avLst/>
          </a:prstGeom>
          <a:solidFill>
            <a:srgbClr val="FFC0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point extract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510AAD-7B60-87F3-6831-BC40953B6D54}"/>
              </a:ext>
            </a:extLst>
          </p:cNvPr>
          <p:cNvSpPr/>
          <p:nvPr/>
        </p:nvSpPr>
        <p:spPr>
          <a:xfrm>
            <a:off x="2533829" y="520322"/>
            <a:ext cx="786056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segment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E42899-9807-951C-99A0-6A854A292612}"/>
              </a:ext>
            </a:extLst>
          </p:cNvPr>
          <p:cNvSpPr/>
          <p:nvPr/>
        </p:nvSpPr>
        <p:spPr>
          <a:xfrm>
            <a:off x="5590800" y="2106756"/>
            <a:ext cx="1098436" cy="48820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segment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7C5E39-5E36-A0CB-DF15-B6820486A796}"/>
              </a:ext>
            </a:extLst>
          </p:cNvPr>
          <p:cNvSpPr/>
          <p:nvPr/>
        </p:nvSpPr>
        <p:spPr>
          <a:xfrm>
            <a:off x="7407743" y="1740765"/>
            <a:ext cx="101281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description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FE270D-73E3-76C2-2D7A-1D1306F9E0A8}"/>
              </a:ext>
            </a:extLst>
          </p:cNvPr>
          <p:cNvSpPr/>
          <p:nvPr/>
        </p:nvSpPr>
        <p:spPr>
          <a:xfrm>
            <a:off x="4134314" y="2637021"/>
            <a:ext cx="737979" cy="47802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 spotting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9297C3-9820-16FA-E958-3F0EB55D46B0}"/>
              </a:ext>
            </a:extLst>
          </p:cNvPr>
          <p:cNvSpPr/>
          <p:nvPr/>
        </p:nvSpPr>
        <p:spPr>
          <a:xfrm>
            <a:off x="2772264" y="2647699"/>
            <a:ext cx="547621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map crop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5CF3E7-2401-00E8-FD2A-09E104861CB6}"/>
              </a:ext>
            </a:extLst>
          </p:cNvPr>
          <p:cNvSpPr/>
          <p:nvPr/>
        </p:nvSpPr>
        <p:spPr>
          <a:xfrm>
            <a:off x="9647858" y="3361387"/>
            <a:ext cx="703871" cy="487739"/>
          </a:xfrm>
          <a:prstGeom prst="roundRect">
            <a:avLst/>
          </a:prstGeom>
          <a:solidFill>
            <a:srgbClr val="FFC0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line extract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84600FD-3270-0707-FCBF-08217EC38C83}"/>
              </a:ext>
            </a:extLst>
          </p:cNvPr>
          <p:cNvSpPr/>
          <p:nvPr/>
        </p:nvSpPr>
        <p:spPr>
          <a:xfrm>
            <a:off x="8915039" y="4900863"/>
            <a:ext cx="787428" cy="480871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polygon extract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E0DCD0-1376-1D26-D7FC-F0C80AF986E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319885" y="764192"/>
            <a:ext cx="4087858" cy="1220443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3761BF-EC9B-E0B0-A2B6-D9B75A15F3B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319885" y="2876031"/>
            <a:ext cx="814429" cy="15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DADA1A-A6A3-DDE7-4489-5179870D73A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872293" y="2350856"/>
            <a:ext cx="718507" cy="525175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CF8C0D-107E-E318-5114-2F4723F2790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6689236" y="2350856"/>
            <a:ext cx="2225803" cy="279044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8A9919-95FB-C465-0AF3-A7C1B26E22D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8420557" y="1984635"/>
            <a:ext cx="1227301" cy="16206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4FABC1-40FA-B465-54F9-DEF6CDEE7E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19885" y="2891569"/>
            <a:ext cx="6327973" cy="713688"/>
          </a:xfrm>
          <a:prstGeom prst="curvedConnector3">
            <a:avLst>
              <a:gd name="adj1" fmla="val 946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B34288F-86F2-8BB5-1A1A-1986B876E38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689236" y="1984635"/>
            <a:ext cx="718507" cy="366221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9C0FDB-BD51-AB6C-DE96-43ED9378CD43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3319885" y="2891569"/>
            <a:ext cx="6048060" cy="1453130"/>
          </a:xfrm>
          <a:prstGeom prst="curvedConnector3">
            <a:avLst>
              <a:gd name="adj1" fmla="val 611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A349B2-2D7F-72BF-30AF-35A785129D40}"/>
              </a:ext>
            </a:extLst>
          </p:cNvPr>
          <p:cNvCxnSpPr>
            <a:cxnSpLocks/>
            <a:stCxn id="348" idx="3"/>
            <a:endCxn id="5" idx="1"/>
          </p:cNvCxnSpPr>
          <p:nvPr/>
        </p:nvCxnSpPr>
        <p:spPr>
          <a:xfrm flipV="1">
            <a:off x="1398217" y="764192"/>
            <a:ext cx="1135612" cy="7619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C0FAEB89-98B5-CE76-DE59-E1D21298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60AFC4-316E-1718-6507-E85D3128A0FF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8420557" y="1984635"/>
            <a:ext cx="947388" cy="236006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7D92A1F-C946-C637-E4AA-79FD695B3740}"/>
              </a:ext>
            </a:extLst>
          </p:cNvPr>
          <p:cNvSpPr/>
          <p:nvPr/>
        </p:nvSpPr>
        <p:spPr>
          <a:xfrm>
            <a:off x="6483871" y="5804363"/>
            <a:ext cx="122667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georeference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BF1B4F-F7DB-20B0-3956-CE6DBB418EF4}"/>
              </a:ext>
            </a:extLst>
          </p:cNvPr>
          <p:cNvCxnSpPr>
            <a:cxnSpLocks/>
            <a:stCxn id="348" idx="3"/>
            <a:endCxn id="52" idx="1"/>
          </p:cNvCxnSpPr>
          <p:nvPr/>
        </p:nvCxnSpPr>
        <p:spPr>
          <a:xfrm>
            <a:off x="1398217" y="1526148"/>
            <a:ext cx="5085654" cy="4522085"/>
          </a:xfrm>
          <a:prstGeom prst="curvedConnector3">
            <a:avLst>
              <a:gd name="adj1" fmla="val 14698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7B9464FA-7F77-83B2-9E0D-D5B595A4CA50}"/>
              </a:ext>
            </a:extLst>
          </p:cNvPr>
          <p:cNvSpPr/>
          <p:nvPr/>
        </p:nvSpPr>
        <p:spPr>
          <a:xfrm>
            <a:off x="654946" y="426390"/>
            <a:ext cx="944670" cy="2790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tailEnd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map.tif</a:t>
            </a:r>
          </a:p>
        </p:txBody>
      </p:sp>
      <p:sp>
        <p:nvSpPr>
          <p:cNvPr id="348" name="Rounded Rectangle 347">
            <a:extLst>
              <a:ext uri="{FF2B5EF4-FFF2-40B4-BE49-F238E27FC236}">
                <a16:creationId xmlns:a16="http://schemas.microsoft.com/office/drawing/2014/main" id="{F90FFEF7-5D12-B16B-B13B-F20CA5BE66A6}"/>
              </a:ext>
            </a:extLst>
          </p:cNvPr>
          <p:cNvSpPr/>
          <p:nvPr/>
        </p:nvSpPr>
        <p:spPr>
          <a:xfrm>
            <a:off x="850597" y="1283110"/>
            <a:ext cx="547620" cy="486076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BFCCBE1-D1F5-5F7F-CC7E-02BF47F2A052}"/>
              </a:ext>
            </a:extLst>
          </p:cNvPr>
          <p:cNvCxnSpPr>
            <a:cxnSpLocks/>
            <a:stCxn id="347" idx="2"/>
            <a:endCxn id="348" idx="0"/>
          </p:cNvCxnSpPr>
          <p:nvPr/>
        </p:nvCxnSpPr>
        <p:spPr>
          <a:xfrm flipH="1">
            <a:off x="1124407" y="705404"/>
            <a:ext cx="2874" cy="5777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F4C22F42-5D0E-6110-F1FD-99E01927B8B8}"/>
              </a:ext>
            </a:extLst>
          </p:cNvPr>
          <p:cNvSpPr/>
          <p:nvPr/>
        </p:nvSpPr>
        <p:spPr>
          <a:xfrm>
            <a:off x="10926758" y="4315582"/>
            <a:ext cx="997178" cy="487739"/>
          </a:xfrm>
          <a:prstGeom prst="roundRect">
            <a:avLst/>
          </a:prstGeom>
          <a:solidFill>
            <a:srgbClr val="FFFF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geopackage</a:t>
            </a:r>
          </a:p>
        </p:txBody>
      </p:sp>
      <p:cxnSp>
        <p:nvCxnSpPr>
          <p:cNvPr id="294" name="Straight Arrow Connector 27">
            <a:extLst>
              <a:ext uri="{FF2B5EF4-FFF2-40B4-BE49-F238E27FC236}">
                <a16:creationId xmlns:a16="http://schemas.microsoft.com/office/drawing/2014/main" id="{F7F128A6-73CB-F032-27F7-70B180F4E68B}"/>
              </a:ext>
            </a:extLst>
          </p:cNvPr>
          <p:cNvCxnSpPr>
            <a:cxnSpLocks/>
            <a:stCxn id="10" idx="3"/>
            <a:endCxn id="293" idx="1"/>
          </p:cNvCxnSpPr>
          <p:nvPr/>
        </p:nvCxnSpPr>
        <p:spPr>
          <a:xfrm>
            <a:off x="10351729" y="3605257"/>
            <a:ext cx="575029" cy="9541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7">
            <a:extLst>
              <a:ext uri="{FF2B5EF4-FFF2-40B4-BE49-F238E27FC236}">
                <a16:creationId xmlns:a16="http://schemas.microsoft.com/office/drawing/2014/main" id="{BC20907A-E58B-B2E1-18AB-CDC0B8A60C40}"/>
              </a:ext>
            </a:extLst>
          </p:cNvPr>
          <p:cNvCxnSpPr>
            <a:cxnSpLocks/>
            <a:stCxn id="4" idx="3"/>
            <a:endCxn id="293" idx="1"/>
          </p:cNvCxnSpPr>
          <p:nvPr/>
        </p:nvCxnSpPr>
        <p:spPr>
          <a:xfrm>
            <a:off x="10071816" y="4344699"/>
            <a:ext cx="854942" cy="21475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7">
            <a:extLst>
              <a:ext uri="{FF2B5EF4-FFF2-40B4-BE49-F238E27FC236}">
                <a16:creationId xmlns:a16="http://schemas.microsoft.com/office/drawing/2014/main" id="{3E5DDDB7-9962-3F6B-271D-CB0630BFBBCA}"/>
              </a:ext>
            </a:extLst>
          </p:cNvPr>
          <p:cNvCxnSpPr>
            <a:cxnSpLocks/>
            <a:stCxn id="11" idx="3"/>
            <a:endCxn id="293" idx="1"/>
          </p:cNvCxnSpPr>
          <p:nvPr/>
        </p:nvCxnSpPr>
        <p:spPr>
          <a:xfrm flipV="1">
            <a:off x="9702467" y="4559452"/>
            <a:ext cx="1224291" cy="581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ounded Rectangle 305">
            <a:extLst>
              <a:ext uri="{FF2B5EF4-FFF2-40B4-BE49-F238E27FC236}">
                <a16:creationId xmlns:a16="http://schemas.microsoft.com/office/drawing/2014/main" id="{F48C191B-7EDA-1289-24C2-C52F30DE6AF6}"/>
              </a:ext>
            </a:extLst>
          </p:cNvPr>
          <p:cNvSpPr/>
          <p:nvPr/>
        </p:nvSpPr>
        <p:spPr>
          <a:xfrm>
            <a:off x="11176052" y="5467300"/>
            <a:ext cx="498589" cy="487739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all</a:t>
            </a:r>
          </a:p>
        </p:txBody>
      </p:sp>
      <p:cxnSp>
        <p:nvCxnSpPr>
          <p:cNvPr id="307" name="Straight Arrow Connector 27">
            <a:extLst>
              <a:ext uri="{FF2B5EF4-FFF2-40B4-BE49-F238E27FC236}">
                <a16:creationId xmlns:a16="http://schemas.microsoft.com/office/drawing/2014/main" id="{030BAC38-32FC-F486-F156-0DC65C960478}"/>
              </a:ext>
            </a:extLst>
          </p:cNvPr>
          <p:cNvCxnSpPr>
            <a:cxnSpLocks/>
            <a:stCxn id="293" idx="2"/>
            <a:endCxn id="306" idx="0"/>
          </p:cNvCxnSpPr>
          <p:nvPr/>
        </p:nvCxnSpPr>
        <p:spPr>
          <a:xfrm rot="5400000">
            <a:off x="11093358" y="5135310"/>
            <a:ext cx="663979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27">
            <a:extLst>
              <a:ext uri="{FF2B5EF4-FFF2-40B4-BE49-F238E27FC236}">
                <a16:creationId xmlns:a16="http://schemas.microsoft.com/office/drawing/2014/main" id="{61D08898-F7B3-80BC-7156-65E6CFC79125}"/>
              </a:ext>
            </a:extLst>
          </p:cNvPr>
          <p:cNvCxnSpPr>
            <a:cxnSpLocks/>
            <a:stCxn id="52" idx="3"/>
            <a:endCxn id="293" idx="1"/>
          </p:cNvCxnSpPr>
          <p:nvPr/>
        </p:nvCxnSpPr>
        <p:spPr>
          <a:xfrm flipV="1">
            <a:off x="7710545" y="4559452"/>
            <a:ext cx="3216213" cy="1488781"/>
          </a:xfrm>
          <a:prstGeom prst="curvedConnector3">
            <a:avLst>
              <a:gd name="adj1" fmla="val 86752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14">
            <a:extLst>
              <a:ext uri="{FF2B5EF4-FFF2-40B4-BE49-F238E27FC236}">
                <a16:creationId xmlns:a16="http://schemas.microsoft.com/office/drawing/2014/main" id="{D5C3E536-3C41-BBE5-3E65-2DD35D40A675}"/>
              </a:ext>
            </a:extLst>
          </p:cNvPr>
          <p:cNvCxnSpPr>
            <a:cxnSpLocks/>
            <a:stCxn id="5" idx="3"/>
            <a:endCxn id="293" idx="1"/>
          </p:cNvCxnSpPr>
          <p:nvPr/>
        </p:nvCxnSpPr>
        <p:spPr>
          <a:xfrm>
            <a:off x="3319885" y="764192"/>
            <a:ext cx="7606873" cy="3795260"/>
          </a:xfrm>
          <a:prstGeom prst="curvedConnector3">
            <a:avLst>
              <a:gd name="adj1" fmla="val 97643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28">
            <a:extLst>
              <a:ext uri="{FF2B5EF4-FFF2-40B4-BE49-F238E27FC236}">
                <a16:creationId xmlns:a16="http://schemas.microsoft.com/office/drawing/2014/main" id="{64ECEE03-5F87-9518-F154-8B189B5F131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8420557" y="1984635"/>
            <a:ext cx="494482" cy="3156664"/>
          </a:xfrm>
          <a:prstGeom prst="curvedConnector3">
            <a:avLst>
              <a:gd name="adj1" fmla="val 4097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33">
            <a:extLst>
              <a:ext uri="{FF2B5EF4-FFF2-40B4-BE49-F238E27FC236}">
                <a16:creationId xmlns:a16="http://schemas.microsoft.com/office/drawing/2014/main" id="{0BFD5A0F-9F1D-38F8-A122-C80191E6F03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H="1">
            <a:off x="2772264" y="764192"/>
            <a:ext cx="547621" cy="2127377"/>
          </a:xfrm>
          <a:prstGeom prst="curvedConnector5">
            <a:avLst>
              <a:gd name="adj1" fmla="val -41744"/>
              <a:gd name="adj2" fmla="val 50000"/>
              <a:gd name="adj3" fmla="val 141744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4">
            <a:extLst>
              <a:ext uri="{FF2B5EF4-FFF2-40B4-BE49-F238E27FC236}">
                <a16:creationId xmlns:a16="http://schemas.microsoft.com/office/drawing/2014/main" id="{0A3CB8A0-8941-CD1E-41C7-7558FE5FCE4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319885" y="764192"/>
            <a:ext cx="2270915" cy="1586664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2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5634317-8541-DCA3-AD29-50E7B3189498}"/>
              </a:ext>
            </a:extLst>
          </p:cNvPr>
          <p:cNvSpPr/>
          <p:nvPr/>
        </p:nvSpPr>
        <p:spPr>
          <a:xfrm>
            <a:off x="2460655" y="3874201"/>
            <a:ext cx="1141141" cy="340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luigi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39A6D0-0B62-0154-EAA8-9572905D4001}"/>
              </a:ext>
            </a:extLst>
          </p:cNvPr>
          <p:cNvSpPr/>
          <p:nvPr/>
        </p:nvSpPr>
        <p:spPr>
          <a:xfrm>
            <a:off x="2361316" y="5582580"/>
            <a:ext cx="1501698" cy="5603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legend</a:t>
            </a:r>
          </a:p>
          <a:p>
            <a:pPr algn="ctr"/>
            <a:r>
              <a:rPr lang="en-US" dirty="0"/>
              <a:t>segment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9F1B91-D49E-C0D9-F526-11556BD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E7D9917-6202-9189-9EF8-67AB9E4422CB}"/>
              </a:ext>
            </a:extLst>
          </p:cNvPr>
          <p:cNvSpPr/>
          <p:nvPr/>
        </p:nvSpPr>
        <p:spPr>
          <a:xfrm>
            <a:off x="1083570" y="5222488"/>
            <a:ext cx="1501699" cy="7201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9FBA1-E7CD-D63F-AD04-3DCD89387F73}"/>
              </a:ext>
            </a:extLst>
          </p:cNvPr>
          <p:cNvSpPr txBox="1"/>
          <p:nvPr/>
        </p:nvSpPr>
        <p:spPr>
          <a:xfrm>
            <a:off x="10792884" y="539791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0A62FAD-BF6A-E5FD-23F4-0FC38929D971}"/>
              </a:ext>
            </a:extLst>
          </p:cNvPr>
          <p:cNvSpPr/>
          <p:nvPr/>
        </p:nvSpPr>
        <p:spPr>
          <a:xfrm>
            <a:off x="1083570" y="3441710"/>
            <a:ext cx="1625340" cy="67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mipper</a:t>
            </a:r>
            <a:r>
              <a:rPr lang="en-US" dirty="0"/>
              <a:t> application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C156A-974F-FB22-D289-2E72E0BCAD17}"/>
              </a:ext>
            </a:extLst>
          </p:cNvPr>
          <p:cNvCxnSpPr>
            <a:cxnSpLocks/>
          </p:cNvCxnSpPr>
          <p:nvPr/>
        </p:nvCxnSpPr>
        <p:spPr>
          <a:xfrm>
            <a:off x="344496" y="4672361"/>
            <a:ext cx="113754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978848F-0E15-0507-1D48-4A402F4A9E20}"/>
              </a:ext>
            </a:extLst>
          </p:cNvPr>
          <p:cNvSpPr/>
          <p:nvPr/>
        </p:nvSpPr>
        <p:spPr>
          <a:xfrm>
            <a:off x="5575788" y="5590630"/>
            <a:ext cx="1501698" cy="5603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  <a:p>
            <a:pPr algn="ctr"/>
            <a:r>
              <a:rPr lang="en-US" dirty="0"/>
              <a:t>crop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B4B5AD4-E6A2-9DB5-4967-328420D9A74C}"/>
              </a:ext>
            </a:extLst>
          </p:cNvPr>
          <p:cNvSpPr/>
          <p:nvPr/>
        </p:nvSpPr>
        <p:spPr>
          <a:xfrm>
            <a:off x="4298042" y="5230538"/>
            <a:ext cx="1501699" cy="7201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0D34BA-A642-C5CE-5C4B-C4403325B0AE}"/>
              </a:ext>
            </a:extLst>
          </p:cNvPr>
          <p:cNvSpPr/>
          <p:nvPr/>
        </p:nvSpPr>
        <p:spPr>
          <a:xfrm>
            <a:off x="8790260" y="5582580"/>
            <a:ext cx="1501698" cy="5603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spotting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A05E997-7F6B-CB52-9FF2-4F8380968E5F}"/>
              </a:ext>
            </a:extLst>
          </p:cNvPr>
          <p:cNvSpPr/>
          <p:nvPr/>
        </p:nvSpPr>
        <p:spPr>
          <a:xfrm>
            <a:off x="7512514" y="5222488"/>
            <a:ext cx="1501699" cy="7201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1B2A27-D49D-88E1-6B4F-7CD680BC0B3A}"/>
              </a:ext>
            </a:extLst>
          </p:cNvPr>
          <p:cNvCxnSpPr>
            <a:stCxn id="10" idx="2"/>
            <a:endCxn id="3" idx="0"/>
          </p:cNvCxnSpPr>
          <p:nvPr/>
        </p:nvCxnSpPr>
        <p:spPr>
          <a:xfrm flipH="1">
            <a:off x="1834420" y="4214314"/>
            <a:ext cx="1196806" cy="100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2D624D-7BED-DE9A-6831-06704A89098F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3031226" y="4214314"/>
            <a:ext cx="2017666" cy="101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1410BD-0664-81DC-D0C3-8ECC86FD5D26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3031226" y="4214314"/>
            <a:ext cx="5232138" cy="100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353B31-9BDF-838D-F310-D44FC652E4FA}"/>
              </a:ext>
            </a:extLst>
          </p:cNvPr>
          <p:cNvCxnSpPr>
            <a:cxnSpLocks/>
          </p:cNvCxnSpPr>
          <p:nvPr/>
        </p:nvCxnSpPr>
        <p:spPr>
          <a:xfrm>
            <a:off x="423746" y="2813081"/>
            <a:ext cx="112961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82B1C42-8B45-75D0-221C-00386ECF925D}"/>
              </a:ext>
            </a:extLst>
          </p:cNvPr>
          <p:cNvSpPr/>
          <p:nvPr/>
        </p:nvSpPr>
        <p:spPr>
          <a:xfrm>
            <a:off x="1090360" y="1210966"/>
            <a:ext cx="1625340" cy="67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5B27FE-EB43-2733-3B04-52362065014B}"/>
              </a:ext>
            </a:extLst>
          </p:cNvPr>
          <p:cNvCxnSpPr>
            <a:cxnSpLocks/>
            <a:stCxn id="31" idx="2"/>
            <a:endCxn id="9" idx="0"/>
          </p:cNvCxnSpPr>
          <p:nvPr/>
        </p:nvCxnSpPr>
        <p:spPr>
          <a:xfrm flipH="1">
            <a:off x="1896240" y="1883441"/>
            <a:ext cx="6790" cy="155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CA90A60-ED15-580F-DA5D-E5CD2BF4E1AE}"/>
              </a:ext>
            </a:extLst>
          </p:cNvPr>
          <p:cNvSpPr/>
          <p:nvPr/>
        </p:nvSpPr>
        <p:spPr>
          <a:xfrm>
            <a:off x="4520901" y="3156087"/>
            <a:ext cx="1278840" cy="718114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config.yml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A5EF77-00C2-628E-7CF1-CB051A3A74D4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 flipV="1">
            <a:off x="2708910" y="3515144"/>
            <a:ext cx="1811991" cy="26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89F321-E333-700D-4AF0-C7F351415D79}"/>
              </a:ext>
            </a:extLst>
          </p:cNvPr>
          <p:cNvSpPr txBox="1"/>
          <p:nvPr/>
        </p:nvSpPr>
        <p:spPr>
          <a:xfrm>
            <a:off x="344496" y="4803092"/>
            <a:ext cx="164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E761D-BDAC-5BDF-136A-7FE0A472D5A4}"/>
              </a:ext>
            </a:extLst>
          </p:cNvPr>
          <p:cNvSpPr txBox="1"/>
          <p:nvPr/>
        </p:nvSpPr>
        <p:spPr>
          <a:xfrm>
            <a:off x="344496" y="2926710"/>
            <a:ext cx="15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138A3-37B4-E02E-7440-9FF0516515D2}"/>
              </a:ext>
            </a:extLst>
          </p:cNvPr>
          <p:cNvSpPr txBox="1"/>
          <p:nvPr/>
        </p:nvSpPr>
        <p:spPr>
          <a:xfrm>
            <a:off x="344496" y="741505"/>
            <a:ext cx="11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LAYER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3A7D49-6CA4-F883-F5E9-87AB5D089A43}"/>
              </a:ext>
            </a:extLst>
          </p:cNvPr>
          <p:cNvSpPr txBox="1"/>
          <p:nvPr/>
        </p:nvSpPr>
        <p:spPr>
          <a:xfrm>
            <a:off x="5799741" y="481491"/>
            <a:ext cx="502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 “THREE-LAYER” SYSTEM</a:t>
            </a:r>
          </a:p>
        </p:txBody>
      </p:sp>
    </p:spTree>
    <p:extLst>
      <p:ext uri="{BB962C8B-B14F-4D97-AF65-F5344CB8AC3E}">
        <p14:creationId xmlns:p14="http://schemas.microsoft.com/office/powerpoint/2010/main" val="250455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loud 44">
            <a:extLst>
              <a:ext uri="{FF2B5EF4-FFF2-40B4-BE49-F238E27FC236}">
                <a16:creationId xmlns:a16="http://schemas.microsoft.com/office/drawing/2014/main" id="{B5C407B9-97CB-FA97-E659-42829A01B290}"/>
              </a:ext>
            </a:extLst>
          </p:cNvPr>
          <p:cNvSpPr/>
          <p:nvPr/>
        </p:nvSpPr>
        <p:spPr>
          <a:xfrm>
            <a:off x="9353372" y="746621"/>
            <a:ext cx="2099487" cy="163336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&amp; CDR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9F1B91-D49E-C0D9-F526-11556BD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B4F75-159D-A91B-C7A1-C1CC63432F5A}"/>
              </a:ext>
            </a:extLst>
          </p:cNvPr>
          <p:cNvSpPr txBox="1"/>
          <p:nvPr/>
        </p:nvSpPr>
        <p:spPr>
          <a:xfrm>
            <a:off x="1227741" y="423456"/>
            <a:ext cx="428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DEPLOYMENT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D926DA-F31D-2242-DB34-009355D3BE43}"/>
              </a:ext>
            </a:extLst>
          </p:cNvPr>
          <p:cNvSpPr/>
          <p:nvPr/>
        </p:nvSpPr>
        <p:spPr>
          <a:xfrm>
            <a:off x="5368384" y="1907944"/>
            <a:ext cx="4926980" cy="3902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EC2 HOST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ECC3D8E-F2B5-BC54-B9F3-DFB0B393173F}"/>
              </a:ext>
            </a:extLst>
          </p:cNvPr>
          <p:cNvSpPr/>
          <p:nvPr/>
        </p:nvSpPr>
        <p:spPr>
          <a:xfrm>
            <a:off x="5989598" y="4674375"/>
            <a:ext cx="3501483" cy="5910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Layer (modules)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2940412-7CCD-5BD3-B2DD-BE4BEA599502}"/>
              </a:ext>
            </a:extLst>
          </p:cNvPr>
          <p:cNvSpPr/>
          <p:nvPr/>
        </p:nvSpPr>
        <p:spPr>
          <a:xfrm>
            <a:off x="5989599" y="3578907"/>
            <a:ext cx="3501482" cy="5910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Layer (</a:t>
            </a:r>
            <a:r>
              <a:rPr lang="en-US" dirty="0" err="1"/>
              <a:t>mipper</a:t>
            </a:r>
            <a:r>
              <a:rPr lang="en-US" dirty="0"/>
              <a:t> tool)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491A971-8B80-69E4-C447-B681C036C34A}"/>
              </a:ext>
            </a:extLst>
          </p:cNvPr>
          <p:cNvSpPr/>
          <p:nvPr/>
        </p:nvSpPr>
        <p:spPr>
          <a:xfrm>
            <a:off x="5989598" y="2500813"/>
            <a:ext cx="3501482" cy="5910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Layer (web server)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562E119-C5A0-66BA-BD8F-F9188A4D3C22}"/>
              </a:ext>
            </a:extLst>
          </p:cNvPr>
          <p:cNvSpPr/>
          <p:nvPr/>
        </p:nvSpPr>
        <p:spPr>
          <a:xfrm>
            <a:off x="1671289" y="2224394"/>
            <a:ext cx="1427356" cy="11438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 python script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B42B92-8138-5BE0-DC1E-92A3A0C0E37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3098645" y="2796320"/>
            <a:ext cx="28909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0B684F-8D6E-246F-A1E6-FFDD4FC5B717}"/>
              </a:ext>
            </a:extLst>
          </p:cNvPr>
          <p:cNvSpPr txBox="1"/>
          <p:nvPr/>
        </p:nvSpPr>
        <p:spPr>
          <a:xfrm>
            <a:off x="3254048" y="2434370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calls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27014C-4AC1-6E22-E01A-6F798EDE94E9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7740340" y="4169921"/>
            <a:ext cx="0" cy="50445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F4D16F-F8B4-0248-4642-74D37DF3042F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7740339" y="3091827"/>
            <a:ext cx="1" cy="48708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0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955-AAD6-3686-2E9D-991D62BC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The Module Integration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0D49-53F5-96EE-0AEB-81312A24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One single tool, to run all the TA1 modules:</a:t>
            </a:r>
          </a:p>
          <a:p>
            <a:endParaRPr lang="en-US" dirty="0"/>
          </a:p>
          <a:p>
            <a:pPr lvl="1"/>
            <a:r>
              <a:rPr lang="en-US" dirty="0"/>
              <a:t>Understands inter-module dependency graph</a:t>
            </a:r>
          </a:p>
          <a:p>
            <a:pPr lvl="1"/>
            <a:r>
              <a:rPr lang="en-US" dirty="0"/>
              <a:t>Able to re-run a module from pre-existing outputs</a:t>
            </a:r>
          </a:p>
          <a:p>
            <a:endParaRPr lang="en-US" dirty="0"/>
          </a:p>
          <a:p>
            <a:pPr lvl="1"/>
            <a:r>
              <a:rPr lang="en-US" dirty="0"/>
              <a:t>Does not require complex command-line switches</a:t>
            </a:r>
          </a:p>
          <a:p>
            <a:pPr lvl="1"/>
            <a:r>
              <a:rPr lang="en-US" dirty="0"/>
              <a:t>Assumes inputs and outputs are in well-defined locations</a:t>
            </a:r>
          </a:p>
          <a:p>
            <a:endParaRPr lang="en-US" dirty="0"/>
          </a:p>
          <a:p>
            <a:pPr lvl="1"/>
            <a:r>
              <a:rPr lang="en-US" dirty="0"/>
              <a:t>Requires only minimal dependences to install</a:t>
            </a:r>
          </a:p>
          <a:p>
            <a:pPr lvl="1"/>
            <a:r>
              <a:rPr lang="en-US" dirty="0"/>
              <a:t>Requires all modules to be in docker containers</a:t>
            </a:r>
          </a:p>
          <a:p>
            <a:pPr lvl="1"/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070FC6-BD77-A5BC-F476-9D4EF26D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8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3555-601B-6DD9-8E8B-7C55B173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9D8F-32FE-4946-16AB-C0A1DC4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8" y="1825625"/>
            <a:ext cx="4331368" cy="3169887"/>
          </a:xfrm>
        </p:spPr>
        <p:txBody>
          <a:bodyPr/>
          <a:lstStyle/>
          <a:p>
            <a:r>
              <a:rPr lang="en-US" dirty="0"/>
              <a:t>User View</a:t>
            </a:r>
          </a:p>
          <a:p>
            <a:r>
              <a:rPr lang="en-US" dirty="0"/>
              <a:t>System View</a:t>
            </a:r>
          </a:p>
          <a:p>
            <a:r>
              <a:rPr lang="en-US" dirty="0"/>
              <a:t>Performance Data</a:t>
            </a:r>
          </a:p>
          <a:p>
            <a:r>
              <a:rPr lang="en-US" dirty="0"/>
              <a:t>Open Issues</a:t>
            </a:r>
          </a:p>
          <a:p>
            <a:r>
              <a:rPr lang="en-US" dirty="0"/>
              <a:t>Docs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221F0-8D84-0E6F-C4F7-A6EF9847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5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7400-85D5-F61B-E06D-4F3DF79B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05FA-E178-E302-F37B-A87696E2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373" y="2451267"/>
            <a:ext cx="6342246" cy="2630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mip.py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--job-name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job_18h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--module-name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map_crop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--map-name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2605-BD9E-435D-50E4-F2BD7761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1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B76A-6C5B-8853-3525-4F06499F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inputs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7295-AB3A-8B6E-5DF4-791F31FA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391" y="1825625"/>
            <a:ext cx="7198895" cy="40072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inputs/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maps/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AK_Dillingham.tif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modules/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trained_weights/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model.pt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C827F-CE30-3C8A-2FC1-E3F8E82F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6D2C2-697A-05B4-117F-01B27028C7ED}"/>
              </a:ext>
            </a:extLst>
          </p:cNvPr>
          <p:cNvSpPr txBox="1"/>
          <p:nvPr/>
        </p:nvSpPr>
        <p:spPr>
          <a:xfrm>
            <a:off x="7401036" y="1774155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53775AF3-A490-D390-7A0F-6217B03E7ED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30264" y="1928044"/>
            <a:ext cx="2270772" cy="100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832677-7EC5-3136-0E0C-50148C42EBAD}"/>
              </a:ext>
            </a:extLst>
          </p:cNvPr>
          <p:cNvSpPr txBox="1"/>
          <p:nvPr/>
        </p:nvSpPr>
        <p:spPr>
          <a:xfrm>
            <a:off x="7478839" y="3028340"/>
            <a:ext cx="20028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map-specific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FE121-97EE-9DBC-8F47-CE816CAF9A46}"/>
              </a:ext>
            </a:extLst>
          </p:cNvPr>
          <p:cNvSpPr txBox="1"/>
          <p:nvPr/>
        </p:nvSpPr>
        <p:spPr>
          <a:xfrm>
            <a:off x="7478839" y="4767001"/>
            <a:ext cx="21937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module-specific data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BA728648-EAFF-0614-C01A-CEBDB51DEFCD}"/>
              </a:ext>
            </a:extLst>
          </p:cNvPr>
          <p:cNvSpPr/>
          <p:nvPr/>
        </p:nvSpPr>
        <p:spPr>
          <a:xfrm>
            <a:off x="7170830" y="2791108"/>
            <a:ext cx="308009" cy="782242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BDB4B4B-E9A7-3F19-926C-270AA2B8E8DC}"/>
              </a:ext>
            </a:extLst>
          </p:cNvPr>
          <p:cNvSpPr/>
          <p:nvPr/>
        </p:nvSpPr>
        <p:spPr>
          <a:xfrm>
            <a:off x="7170831" y="4426383"/>
            <a:ext cx="308009" cy="989015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0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5101-6377-6A9E-C785-07942533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outputs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C1A1-A4AB-4BCD-88DD-707BD516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853" y="1816000"/>
            <a:ext cx="46482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outputs/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job_17a/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AK_Dillingham.geojson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3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georeference/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AK_Dillingham.txt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job_27f/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B19F-98EA-D5F0-8038-B5E5272B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88AFA-0ADA-072C-CAD0-0316C9F08222}"/>
              </a:ext>
            </a:extLst>
          </p:cNvPr>
          <p:cNvSpPr txBox="1"/>
          <p:nvPr/>
        </p:nvSpPr>
        <p:spPr>
          <a:xfrm>
            <a:off x="6805062" y="2317583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6" name="Curved Connector 8">
            <a:extLst>
              <a:ext uri="{FF2B5EF4-FFF2-40B4-BE49-F238E27FC236}">
                <a16:creationId xmlns:a16="http://schemas.microsoft.com/office/drawing/2014/main" id="{D1A16DFA-C15D-D685-DF58-B3144B30E45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17482" y="2471472"/>
            <a:ext cx="28875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5AA352-8CED-7C6E-711E-167913572B41}"/>
              </a:ext>
            </a:extLst>
          </p:cNvPr>
          <p:cNvSpPr txBox="1"/>
          <p:nvPr/>
        </p:nvSpPr>
        <p:spPr>
          <a:xfrm>
            <a:off x="6805062" y="3073079"/>
            <a:ext cx="27432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Results of one module from one job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227474F-E0A1-0F87-B952-C7544D2CC121}"/>
              </a:ext>
            </a:extLst>
          </p:cNvPr>
          <p:cNvSpPr/>
          <p:nvPr/>
        </p:nvSpPr>
        <p:spPr>
          <a:xfrm>
            <a:off x="6497053" y="2625360"/>
            <a:ext cx="308009" cy="1118861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F102D-288E-9A26-A0D8-9DC691256D1D}"/>
              </a:ext>
            </a:extLst>
          </p:cNvPr>
          <p:cNvSpPr txBox="1"/>
          <p:nvPr/>
        </p:nvSpPr>
        <p:spPr>
          <a:xfrm>
            <a:off x="6932998" y="4036626"/>
            <a:ext cx="197037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If present, job succeeded</a:t>
            </a:r>
          </a:p>
        </p:txBody>
      </p:sp>
      <p:cxnSp>
        <p:nvCxnSpPr>
          <p:cNvPr id="13" name="Curved Connector 8">
            <a:extLst>
              <a:ext uri="{FF2B5EF4-FFF2-40B4-BE49-F238E27FC236}">
                <a16:creationId xmlns:a16="http://schemas.microsoft.com/office/drawing/2014/main" id="{9A949DDC-10DB-578A-8661-CC1661E8A63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948413" y="4190515"/>
            <a:ext cx="98458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510FB4-993A-D518-CB7A-40E6E1FEB505}"/>
              </a:ext>
            </a:extLst>
          </p:cNvPr>
          <p:cNvSpPr txBox="1"/>
          <p:nvPr/>
        </p:nvSpPr>
        <p:spPr>
          <a:xfrm>
            <a:off x="9076623" y="4325153"/>
            <a:ext cx="2407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Full stdout/stderr from module</a:t>
            </a:r>
          </a:p>
        </p:txBody>
      </p:sp>
      <p:cxnSp>
        <p:nvCxnSpPr>
          <p:cNvPr id="17" name="Curved Connector 8">
            <a:extLst>
              <a:ext uri="{FF2B5EF4-FFF2-40B4-BE49-F238E27FC236}">
                <a16:creationId xmlns:a16="http://schemas.microsoft.com/office/drawing/2014/main" id="{28C1CFB9-3657-F874-3E14-DC0E5CDC117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160169" y="4479042"/>
            <a:ext cx="291645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05D686-8A98-6118-6D8A-A4302A7D0784}"/>
              </a:ext>
            </a:extLst>
          </p:cNvPr>
          <p:cNvSpPr txBox="1"/>
          <p:nvPr/>
        </p:nvSpPr>
        <p:spPr>
          <a:xfrm>
            <a:off x="6208295" y="4761394"/>
            <a:ext cx="200205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Output files from module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D033D9F-D3D1-3264-7901-2FE9DF49EDD0}"/>
              </a:ext>
            </a:extLst>
          </p:cNvPr>
          <p:cNvSpPr/>
          <p:nvPr/>
        </p:nvSpPr>
        <p:spPr>
          <a:xfrm>
            <a:off x="5900286" y="4632929"/>
            <a:ext cx="308009" cy="564709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1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693</Words>
  <Application>Microsoft Macintosh PowerPoint</Application>
  <PresentationFormat>Widescreen</PresentationFormat>
  <Paragraphs>195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The TA1 Module Integration Project</vt:lpstr>
      <vt:lpstr>PowerPoint Presentation</vt:lpstr>
      <vt:lpstr>PowerPoint Presentation</vt:lpstr>
      <vt:lpstr>PowerPoint Presentation</vt:lpstr>
      <vt:lpstr>The Module Integration Project</vt:lpstr>
      <vt:lpstr>Topics</vt:lpstr>
      <vt:lpstr>User View: the command Line</vt:lpstr>
      <vt:lpstr>User View: inputs directory</vt:lpstr>
      <vt:lpstr>User View: outputs directory</vt:lpstr>
      <vt:lpstr>User View: the config file</vt:lpstr>
      <vt:lpstr>System View</vt:lpstr>
      <vt:lpstr>Performance Data</vt:lpstr>
      <vt:lpstr>Open Issues: module execution</vt:lpstr>
      <vt:lpstr>Open Issues: module implementation</vt:lpstr>
      <vt:lpstr>Documentation</vt:lpstr>
      <vt:lpstr>(Discussion.)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TA1 Integration Notes</dc:title>
  <dc:creator>Michael Gerlek</dc:creator>
  <cp:lastModifiedBy>Michael Gerlek</cp:lastModifiedBy>
  <cp:revision>34</cp:revision>
  <dcterms:created xsi:type="dcterms:W3CDTF">2024-01-18T19:45:34Z</dcterms:created>
  <dcterms:modified xsi:type="dcterms:W3CDTF">2024-03-26T23:36:55Z</dcterms:modified>
</cp:coreProperties>
</file>