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32" d="100"/>
          <a:sy n="132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D0B7-90C9-A04A-918D-38A2743CC33D}" type="datetimeFigureOut">
              <a:rPr lang="en-US" smtClean="0"/>
              <a:t>10/2/11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53B0-B177-6D4E-9EB3-F11FE2DCDE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Synthesizing MPI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 programs achieve Single Program Multiple Data parallelism by simple primitives:</a:t>
            </a:r>
          </a:p>
          <a:p>
            <a:pPr lvl="1"/>
            <a:r>
              <a:rPr lang="en-US" dirty="0" err="1" smtClean="0"/>
              <a:t>MPI_fork(N</a:t>
            </a:r>
            <a:r>
              <a:rPr lang="en-US" dirty="0" smtClean="0"/>
              <a:t>) { program } – forks N processes, all running the same program.</a:t>
            </a:r>
          </a:p>
          <a:p>
            <a:pPr lvl="1"/>
            <a:r>
              <a:rPr lang="en-US" dirty="0" err="1" smtClean="0"/>
              <a:t>MPI_sendrecv</a:t>
            </a:r>
            <a:r>
              <a:rPr lang="en-US" dirty="0" smtClean="0"/>
              <a:t>(...) – communicates </a:t>
            </a:r>
            <a:r>
              <a:rPr lang="en-US" dirty="0" smtClean="0"/>
              <a:t>among </a:t>
            </a:r>
            <a:r>
              <a:rPr lang="en-US" dirty="0" smtClean="0"/>
              <a:t>processes.</a:t>
            </a:r>
          </a:p>
          <a:p>
            <a:pPr lvl="1"/>
            <a:r>
              <a:rPr lang="en-US" dirty="0" err="1" smtClean="0"/>
              <a:t>MPI_barrier</a:t>
            </a:r>
            <a:r>
              <a:rPr lang="en-US" dirty="0" smtClean="0"/>
              <a:t>() – synchronizes all processes</a:t>
            </a:r>
          </a:p>
          <a:p>
            <a:r>
              <a:rPr lang="en-US" dirty="0" smtClean="0"/>
              <a:t>MPI Sketch synthesizes a MPI program from an incomplete program (with holes) and a sequential reference implementation</a:t>
            </a:r>
            <a:r>
              <a:rPr lang="en-US" dirty="0" smtClean="0"/>
              <a:t>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Synthesizing MPI programs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519297"/>
            <a:ext cx="2133600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Incomplete MPI program with holes</a:t>
            </a:r>
          </a:p>
          <a:p>
            <a:endParaRPr lang="en-US" dirty="0" smtClean="0"/>
          </a:p>
          <a:p>
            <a:r>
              <a:rPr lang="en-US" dirty="0" err="1" smtClean="0"/>
              <a:t>MPI_fork(N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...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</a:t>
            </a:r>
            <a:r>
              <a:rPr lang="en-US" dirty="0" smtClean="0"/>
              <a:t> = </a:t>
            </a:r>
            <a:r>
              <a:rPr lang="en-US" sz="2000" dirty="0" smtClean="0">
                <a:solidFill>
                  <a:srgbClr val="FF0000"/>
                </a:solidFill>
              </a:rPr>
              <a:t>??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MPI_sendrecv(x</a:t>
            </a:r>
            <a:r>
              <a:rPr lang="en-US" dirty="0" smtClean="0"/>
              <a:t>, ...)</a:t>
            </a:r>
          </a:p>
          <a:p>
            <a:r>
              <a:rPr lang="en-US" dirty="0" smtClean="0"/>
              <a:t>  ...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0" y="1519297"/>
            <a:ext cx="281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Reference implementation</a:t>
            </a:r>
          </a:p>
          <a:p>
            <a:r>
              <a:rPr lang="en-US" dirty="0" smtClean="0"/>
              <a:t>- a sequential program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90800" y="3212068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Boolean function</a:t>
            </a:r>
          </a:p>
          <a:p>
            <a:r>
              <a:rPr lang="en-US" dirty="0" smtClean="0"/>
              <a:t>M(</a:t>
            </a:r>
            <a:r>
              <a:rPr lang="en-US" dirty="0" smtClean="0">
                <a:solidFill>
                  <a:srgbClr val="FF0000"/>
                </a:solidFill>
              </a:rPr>
              <a:t>??</a:t>
            </a:r>
            <a:r>
              <a:rPr lang="en-US" dirty="0" smtClean="0"/>
              <a:t>, </a:t>
            </a:r>
            <a:r>
              <a:rPr lang="en-US" i="1" dirty="0" smtClean="0"/>
              <a:t>input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94" y="336526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Boolean function </a:t>
            </a:r>
            <a:r>
              <a:rPr lang="en-US" dirty="0" err="1" smtClean="0"/>
              <a:t>R(</a:t>
            </a:r>
            <a:r>
              <a:rPr lang="en-US" i="1" dirty="0" err="1" smtClean="0"/>
              <a:t>input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2" name="Shape 11"/>
          <p:cNvCxnSpPr>
            <a:stCxn id="6" idx="3"/>
            <a:endCxn id="9" idx="0"/>
          </p:cNvCxnSpPr>
          <p:nvPr/>
        </p:nvCxnSpPr>
        <p:spPr>
          <a:xfrm>
            <a:off x="2362200" y="2827348"/>
            <a:ext cx="1181100" cy="38472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 rot="16200000" flipH="1">
            <a:off x="6677680" y="2765048"/>
            <a:ext cx="119963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10" idx="1"/>
          </p:cNvCxnSpPr>
          <p:nvPr/>
        </p:nvCxnSpPr>
        <p:spPr>
          <a:xfrm>
            <a:off x="4495800" y="3535234"/>
            <a:ext cx="1372394" cy="14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43200" y="2221468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39000" y="2550349"/>
            <a:ext cx="106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15594" y="4964668"/>
            <a:ext cx="21328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Correct value of </a:t>
            </a:r>
            <a:r>
              <a:rPr lang="en-US" dirty="0" smtClean="0">
                <a:solidFill>
                  <a:srgbClr val="FF0000"/>
                </a:solidFill>
              </a:rPr>
              <a:t>??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9" idx="0"/>
          </p:cNvCxnSpPr>
          <p:nvPr/>
        </p:nvCxnSpPr>
        <p:spPr>
          <a:xfrm rot="16200000" flipH="1">
            <a:off x="4474428" y="4257099"/>
            <a:ext cx="1414740" cy="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81600" y="4001869"/>
            <a:ext cx="3124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Solve equation:</a:t>
            </a:r>
          </a:p>
          <a:p>
            <a:r>
              <a:rPr lang="en-US" dirty="0" err="1" smtClean="0">
                <a:sym typeface="Symbol"/>
              </a:rPr>
              <a:t></a:t>
            </a:r>
            <a:r>
              <a:rPr lang="en-US" i="1" dirty="0" err="1" smtClean="0"/>
              <a:t>input</a:t>
            </a:r>
            <a:r>
              <a:rPr lang="en-US" dirty="0" smtClean="0"/>
              <a:t>, M(</a:t>
            </a:r>
            <a:r>
              <a:rPr lang="en-US" dirty="0" smtClean="0">
                <a:solidFill>
                  <a:srgbClr val="FF0000"/>
                </a:solidFill>
              </a:rPr>
              <a:t>??</a:t>
            </a:r>
            <a:r>
              <a:rPr lang="en-US" dirty="0" smtClean="0"/>
              <a:t>, </a:t>
            </a:r>
            <a:r>
              <a:rPr lang="en-US" i="1" dirty="0" smtClean="0"/>
              <a:t>input</a:t>
            </a:r>
            <a:r>
              <a:rPr lang="en-US" dirty="0" smtClean="0"/>
              <a:t>)=</a:t>
            </a:r>
            <a:r>
              <a:rPr lang="en-US" dirty="0" err="1" smtClean="0"/>
              <a:t>R(</a:t>
            </a:r>
            <a:r>
              <a:rPr lang="en-US" i="1" dirty="0" err="1" smtClean="0"/>
              <a:t>input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7" name="Elbow Connector 36"/>
          <p:cNvCxnSpPr>
            <a:endCxn id="29" idx="1"/>
          </p:cNvCxnSpPr>
          <p:nvPr/>
        </p:nvCxnSpPr>
        <p:spPr>
          <a:xfrm>
            <a:off x="1143794" y="4135398"/>
            <a:ext cx="2971800" cy="1013936"/>
          </a:xfrm>
          <a:prstGeom prst="bentConnector3">
            <a:avLst>
              <a:gd name="adj1" fmla="val -1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745867" y="5546467"/>
            <a:ext cx="7942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9394" y="5944394"/>
            <a:ext cx="37330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Complete MPI program, without holes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2" grpId="0"/>
      <p:bldP spid="23" grpId="0"/>
      <p:bldP spid="29" grpId="0" animBg="1"/>
      <p:bldP spid="33" grpId="0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159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Synthesizing MPI programs</vt:lpstr>
      <vt:lpstr>Synthesizing MPI programs</vt:lpstr>
    </vt:vector>
  </TitlesOfParts>
  <Company>Mass Institute of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Zhilei Xu</dc:creator>
  <cp:lastModifiedBy>Zhilei Xu</cp:lastModifiedBy>
  <cp:revision>53</cp:revision>
  <dcterms:created xsi:type="dcterms:W3CDTF">2011-10-02T21:47:33Z</dcterms:created>
  <dcterms:modified xsi:type="dcterms:W3CDTF">2011-10-03T05:23:05Z</dcterms:modified>
</cp:coreProperties>
</file>