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4"/>
  </p:notesMasterIdLst>
  <p:sldIdLst>
    <p:sldId id="256" r:id="rId3"/>
    <p:sldId id="309" r:id="rId4"/>
    <p:sldId id="279" r:id="rId5"/>
    <p:sldId id="259" r:id="rId6"/>
    <p:sldId id="260" r:id="rId7"/>
    <p:sldId id="310" r:id="rId8"/>
    <p:sldId id="311" r:id="rId9"/>
    <p:sldId id="312" r:id="rId10"/>
    <p:sldId id="271" r:id="rId11"/>
    <p:sldId id="313" r:id="rId12"/>
    <p:sldId id="283" r:id="rId13"/>
    <p:sldId id="316" r:id="rId14"/>
    <p:sldId id="318" r:id="rId15"/>
    <p:sldId id="320" r:id="rId16"/>
    <p:sldId id="322" r:id="rId17"/>
    <p:sldId id="324" r:id="rId18"/>
    <p:sldId id="329" r:id="rId19"/>
    <p:sldId id="325" r:id="rId20"/>
    <p:sldId id="277" r:id="rId21"/>
    <p:sldId id="289" r:id="rId22"/>
    <p:sldId id="278"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QD+vKUKSIwyiKQFBTSOWQzG4G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autoAdjust="0"/>
    <p:restoredTop sz="89412" autoAdjust="0"/>
  </p:normalViewPr>
  <p:slideViewPr>
    <p:cSldViewPr snapToGrid="0">
      <p:cViewPr varScale="1">
        <p:scale>
          <a:sx n="82" d="100"/>
          <a:sy n="82" d="100"/>
        </p:scale>
        <p:origin x="1776" y="62"/>
      </p:cViewPr>
      <p:guideLst>
        <p:guide orient="horz" pos="2160"/>
        <p:guide pos="2880"/>
      </p:guideLst>
    </p:cSldViewPr>
  </p:slideViewPr>
  <p:outlineViewPr>
    <p:cViewPr>
      <p:scale>
        <a:sx n="33" d="100"/>
        <a:sy n="33" d="100"/>
      </p:scale>
      <p:origin x="0" y="-157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9"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986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879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163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04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884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448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9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26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38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60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02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32"/>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81" name="Google Shape;81;p3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18" name="Google Shape;118;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9" name="Google Shape;11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8" name="Google Shape;12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3" name="Google Shape;133;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4" name="Google Shape;134;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5" name="Google Shape;135;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6" name="Google Shape;136;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7" name="Google Shape;13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2" name="Google Shape;142;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43" name="Google Shape;143;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44" name="Google Shape;14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50" name="Google Shape;1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3"/>
        <p:cNvGrpSpPr/>
        <p:nvPr/>
      </p:nvGrpSpPr>
      <p:grpSpPr>
        <a:xfrm>
          <a:off x="0" y="0"/>
          <a:ext cx="0" cy="0"/>
          <a:chOff x="0" y="0"/>
          <a:chExt cx="0" cy="0"/>
        </a:xfrm>
      </p:grpSpPr>
      <p:sp>
        <p:nvSpPr>
          <p:cNvPr id="154" name="Google Shape;154;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5" name="Google Shape;155;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56" name="Google Shape;15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0" name="Google Shape;30;p2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2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7"/>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2" name="Google Shape;42;p2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3" name="Google Shape;43;p2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8"/>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9" name="Google Shape;49;p28"/>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0" name="Google Shape;50;p2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5" name="Google Shape;65;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 name="Google Shape;66;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7" name="Google Shape;67;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3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900"/>
              <a:buFont typeface="Arial"/>
              <a:buNone/>
              <a:defRPr sz="900" b="0" i="0" u="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r>
              <a:rPr lang="en-US"/>
              <a:t>Batch No.: </a:t>
            </a:r>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1"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txBox="1">
            <a:spLocks noGrp="1"/>
          </p:cNvSpPr>
          <p:nvPr>
            <p:ph type="ctrTitle"/>
          </p:nvPr>
        </p:nvSpPr>
        <p:spPr>
          <a:xfrm>
            <a:off x="666750" y="751750"/>
            <a:ext cx="7772400" cy="1470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500"/>
              <a:buFont typeface="Calibri"/>
              <a:buNone/>
            </a:pPr>
            <a:r>
              <a:rPr lang="en-US" sz="2800" dirty="0"/>
              <a:t>DESIGN OF ACCESS </a:t>
            </a:r>
            <a:r>
              <a:rPr lang="en-US" sz="2800"/>
              <a:t>CHECK FRAMEWORK </a:t>
            </a:r>
            <a:r>
              <a:rPr lang="en-US" sz="2800" dirty="0"/>
              <a:t>FOR MEDICARE SYSTEM</a:t>
            </a:r>
            <a:endParaRPr sz="2800" dirty="0"/>
          </a:p>
        </p:txBody>
      </p:sp>
      <p:sp>
        <p:nvSpPr>
          <p:cNvPr id="164" name="Google Shape;164;p1"/>
          <p:cNvSpPr txBox="1">
            <a:spLocks noGrp="1"/>
          </p:cNvSpPr>
          <p:nvPr>
            <p:ph type="subTitle" idx="1"/>
          </p:nvPr>
        </p:nvSpPr>
        <p:spPr>
          <a:xfrm>
            <a:off x="533400" y="2438400"/>
            <a:ext cx="8077200" cy="391795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1500"/>
              <a:buNone/>
            </a:pPr>
            <a:r>
              <a:rPr lang="en-US" sz="1500" b="1" i="0" u="none" dirty="0">
                <a:solidFill>
                  <a:schemeClr val="dk1"/>
                </a:solidFill>
                <a:latin typeface="Times New Roman"/>
                <a:ea typeface="Times New Roman"/>
                <a:cs typeface="Times New Roman"/>
                <a:sym typeface="Times New Roman"/>
              </a:rPr>
              <a:t>			                         </a:t>
            </a:r>
            <a:endParaRPr dirty="0"/>
          </a:p>
          <a:p>
            <a:pPr marL="0" lvl="0" indent="0" algn="l" rtl="0">
              <a:lnSpc>
                <a:spcPct val="70000"/>
              </a:lnSpc>
              <a:spcBef>
                <a:spcPts val="700"/>
              </a:spcBef>
              <a:spcAft>
                <a:spcPts val="0"/>
              </a:spcAft>
              <a:buClr>
                <a:schemeClr val="dk1"/>
              </a:buClr>
              <a:buSzPts val="1500"/>
              <a:buNone/>
            </a:pPr>
            <a:endParaRPr sz="1500" b="0" i="0" u="none" dirty="0">
              <a:solidFill>
                <a:schemeClr val="dk1"/>
              </a:solidFill>
              <a:latin typeface="Times New Roman"/>
              <a:ea typeface="Times New Roman"/>
              <a:cs typeface="Times New Roman"/>
              <a:sym typeface="Times New Roman"/>
            </a:endParaRPr>
          </a:p>
          <a:p>
            <a:pPr marL="0" lvl="0" indent="0" algn="l" rtl="0">
              <a:lnSpc>
                <a:spcPct val="70000"/>
              </a:lnSpc>
              <a:spcBef>
                <a:spcPts val="700"/>
              </a:spcBef>
              <a:spcAft>
                <a:spcPts val="0"/>
              </a:spcAft>
              <a:buClr>
                <a:schemeClr val="dk1"/>
              </a:buClr>
              <a:buSzPts val="1600"/>
              <a:buNone/>
            </a:pPr>
            <a:r>
              <a:rPr lang="en-US" sz="1600" b="0" i="0" u="none" dirty="0">
                <a:solidFill>
                  <a:schemeClr val="dk1"/>
                </a:solidFill>
                <a:latin typeface="Calibri"/>
                <a:ea typeface="Calibri"/>
                <a:cs typeface="Calibri"/>
                <a:sym typeface="Calibri"/>
              </a:rPr>
              <a:t>	</a:t>
            </a:r>
            <a:r>
              <a:rPr lang="en-US" sz="1700" b="0" i="0" u="none" dirty="0">
                <a:solidFill>
                  <a:schemeClr val="dk1"/>
                </a:solidFill>
                <a:latin typeface="Times New Roman"/>
                <a:ea typeface="Times New Roman"/>
                <a:cs typeface="Times New Roman"/>
                <a:sym typeface="Times New Roman"/>
              </a:rPr>
              <a:t>	</a:t>
            </a:r>
            <a:r>
              <a:rPr lang="en-US" sz="1600" dirty="0"/>
              <a:t>MORRIS DARREN B   </a:t>
            </a:r>
            <a:r>
              <a:rPr lang="en-US" sz="1600" b="0" i="0" u="none" dirty="0">
                <a:solidFill>
                  <a:schemeClr val="dk1"/>
                </a:solidFill>
                <a:latin typeface="Calibri"/>
                <a:ea typeface="Calibri"/>
                <a:cs typeface="Calibri"/>
                <a:sym typeface="Calibri"/>
              </a:rPr>
              <a:t> -  </a:t>
            </a:r>
            <a:r>
              <a:rPr lang="en-US" sz="1600" dirty="0"/>
              <a:t>211718104087</a:t>
            </a:r>
            <a:endParaRPr sz="1600" b="0" i="0" u="none" dirty="0">
              <a:solidFill>
                <a:schemeClr val="dk1"/>
              </a:solidFill>
              <a:latin typeface="Calibri"/>
              <a:ea typeface="Calibri"/>
              <a:cs typeface="Calibri"/>
              <a:sym typeface="Calibri"/>
            </a:endParaRPr>
          </a:p>
          <a:p>
            <a:pPr marL="0" lvl="0" indent="0" algn="l" rtl="0">
              <a:lnSpc>
                <a:spcPct val="70000"/>
              </a:lnSpc>
              <a:spcBef>
                <a:spcPts val="700"/>
              </a:spcBef>
              <a:spcAft>
                <a:spcPts val="0"/>
              </a:spcAft>
              <a:buClr>
                <a:schemeClr val="dk1"/>
              </a:buClr>
              <a:buSzPts val="1600"/>
              <a:buNone/>
            </a:pPr>
            <a:r>
              <a:rPr lang="en-US" sz="1600" b="0" i="0" u="none" dirty="0">
                <a:solidFill>
                  <a:schemeClr val="dk1"/>
                </a:solidFill>
                <a:latin typeface="Calibri"/>
                <a:ea typeface="Calibri"/>
                <a:cs typeface="Calibri"/>
                <a:sym typeface="Calibri"/>
              </a:rPr>
              <a:t>		</a:t>
            </a:r>
            <a:r>
              <a:rPr lang="en-US" sz="1600" dirty="0"/>
              <a:t>KARTHIKEYAN M  </a:t>
            </a:r>
            <a:r>
              <a:rPr lang="en-US" sz="1600" b="0" i="0" u="none" dirty="0">
                <a:solidFill>
                  <a:schemeClr val="dk1"/>
                </a:solidFill>
                <a:latin typeface="Calibri"/>
                <a:ea typeface="Calibri"/>
                <a:cs typeface="Calibri"/>
                <a:sym typeface="Calibri"/>
              </a:rPr>
              <a:t> -  </a:t>
            </a:r>
            <a:r>
              <a:rPr lang="en-US" sz="1600" dirty="0"/>
              <a:t>211718104060</a:t>
            </a:r>
            <a:endParaRPr dirty="0"/>
          </a:p>
          <a:p>
            <a:pPr marL="0" lvl="0" indent="0" algn="l" rtl="0">
              <a:lnSpc>
                <a:spcPct val="70000"/>
              </a:lnSpc>
              <a:spcBef>
                <a:spcPts val="700"/>
              </a:spcBef>
              <a:spcAft>
                <a:spcPts val="0"/>
              </a:spcAft>
              <a:buClr>
                <a:schemeClr val="dk1"/>
              </a:buClr>
              <a:buSzPts val="1600"/>
              <a:buNone/>
            </a:pPr>
            <a:r>
              <a:rPr lang="en-US" sz="1600" b="0" i="0" u="none" dirty="0">
                <a:solidFill>
                  <a:schemeClr val="dk1"/>
                </a:solidFill>
                <a:latin typeface="Calibri"/>
                <a:ea typeface="Calibri"/>
                <a:cs typeface="Calibri"/>
                <a:sym typeface="Calibri"/>
              </a:rPr>
              <a:t>		I</a:t>
            </a:r>
            <a:r>
              <a:rPr lang="en-US" sz="1600" dirty="0"/>
              <a:t>V-B</a:t>
            </a:r>
            <a:r>
              <a:rPr lang="en-US" sz="1600" b="0" i="0" u="none" dirty="0">
                <a:solidFill>
                  <a:schemeClr val="dk1"/>
                </a:solidFill>
                <a:latin typeface="Calibri"/>
                <a:ea typeface="Calibri"/>
                <a:cs typeface="Calibri"/>
                <a:sym typeface="Calibri"/>
              </a:rPr>
              <a:t> </a:t>
            </a:r>
            <a:endParaRPr dirty="0"/>
          </a:p>
          <a:p>
            <a:pPr marL="0" lvl="0" indent="0" algn="l" rtl="0">
              <a:lnSpc>
                <a:spcPct val="70000"/>
              </a:lnSpc>
              <a:spcBef>
                <a:spcPts val="700"/>
              </a:spcBef>
              <a:spcAft>
                <a:spcPts val="0"/>
              </a:spcAft>
              <a:buClr>
                <a:schemeClr val="dk1"/>
              </a:buClr>
              <a:buSzPts val="2000"/>
              <a:buNone/>
            </a:pPr>
            <a:r>
              <a:rPr lang="en-US" sz="2000" b="0" i="0" u="none" dirty="0">
                <a:solidFill>
                  <a:schemeClr val="dk1"/>
                </a:solidFill>
                <a:latin typeface="Calibri"/>
                <a:ea typeface="Calibri"/>
                <a:cs typeface="Calibri"/>
                <a:sym typeface="Calibri"/>
              </a:rPr>
              <a:t>				</a:t>
            </a:r>
          </a:p>
          <a:p>
            <a:pPr marL="0" lvl="0" indent="0" algn="l" rtl="0">
              <a:lnSpc>
                <a:spcPct val="70000"/>
              </a:lnSpc>
              <a:spcBef>
                <a:spcPts val="700"/>
              </a:spcBef>
              <a:spcAft>
                <a:spcPts val="0"/>
              </a:spcAft>
              <a:buClr>
                <a:schemeClr val="dk1"/>
              </a:buClr>
              <a:buSzPts val="2000"/>
              <a:buNone/>
            </a:pPr>
            <a:endParaRPr dirty="0"/>
          </a:p>
          <a:p>
            <a:pPr marL="0" lvl="0" indent="0" algn="r" rtl="0">
              <a:lnSpc>
                <a:spcPct val="100000"/>
              </a:lnSpc>
              <a:spcBef>
                <a:spcPts val="0"/>
              </a:spcBef>
              <a:spcAft>
                <a:spcPts val="0"/>
              </a:spcAft>
              <a:buClr>
                <a:schemeClr val="dk1"/>
              </a:buClr>
              <a:buSzPts val="2000"/>
              <a:buNone/>
            </a:pPr>
            <a:r>
              <a:rPr lang="en-US" sz="2000" dirty="0"/>
              <a:t>UNDER THE GUIDANCE OF </a:t>
            </a:r>
          </a:p>
          <a:p>
            <a:pPr marL="0" lvl="0" indent="0" algn="r" rtl="0">
              <a:lnSpc>
                <a:spcPct val="100000"/>
              </a:lnSpc>
              <a:spcBef>
                <a:spcPts val="0"/>
              </a:spcBef>
              <a:spcAft>
                <a:spcPts val="0"/>
              </a:spcAft>
              <a:buClr>
                <a:schemeClr val="dk1"/>
              </a:buClr>
              <a:buSzPts val="200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Dr. D.C Joy Winnie Wise</a:t>
            </a:r>
          </a:p>
          <a:p>
            <a:pPr marL="0" lvl="0" indent="0" algn="r" rtl="0">
              <a:lnSpc>
                <a:spcPct val="100000"/>
              </a:lnSpc>
              <a:spcBef>
                <a:spcPts val="0"/>
              </a:spcBef>
              <a:spcAft>
                <a:spcPts val="0"/>
              </a:spcAft>
              <a:buClr>
                <a:schemeClr val="dk1"/>
              </a:buClr>
              <a:buSzPts val="200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Head Of The Department</a:t>
            </a:r>
          </a:p>
          <a:p>
            <a:pPr marL="0" lvl="0" indent="0" algn="r" rtl="0">
              <a:lnSpc>
                <a:spcPct val="100000"/>
              </a:lnSpc>
              <a:spcBef>
                <a:spcPts val="0"/>
              </a:spcBef>
              <a:spcAft>
                <a:spcPts val="0"/>
              </a:spcAft>
              <a:buClr>
                <a:schemeClr val="dk1"/>
              </a:buClr>
              <a:buSzPts val="2000"/>
              <a:buNone/>
            </a:pPr>
            <a:r>
              <a:rPr lang="en-US" sz="2000" dirty="0"/>
              <a:t>Computer Science Engineering, RIT.</a:t>
            </a:r>
            <a:endParaRPr dirty="0"/>
          </a:p>
        </p:txBody>
      </p:sp>
      <p:sp>
        <p:nvSpPr>
          <p:cNvPr id="165" name="Google Shape;165;p1"/>
          <p:cNvSpPr txBox="1"/>
          <p:nvPr/>
        </p:nvSpPr>
        <p:spPr>
          <a:xfrm>
            <a:off x="298712" y="6356349"/>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chemeClr val="tx2">
                    <a:lumMod val="50000"/>
                  </a:schemeClr>
                </a:solidFill>
              </a:rPr>
              <a:t>19/03/2022</a:t>
            </a:r>
            <a:endParaRPr sz="900" dirty="0">
              <a:solidFill>
                <a:schemeClr val="tx2">
                  <a:lumMod val="50000"/>
                </a:schemeClr>
              </a:solidFill>
            </a:endParaRPr>
          </a:p>
        </p:txBody>
      </p:sp>
      <p:sp>
        <p:nvSpPr>
          <p:cNvPr id="166" name="Google Shape;166;p1"/>
          <p:cNvSpPr txBox="1"/>
          <p:nvPr/>
        </p:nvSpPr>
        <p:spPr>
          <a:xfrm>
            <a:off x="300990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strike="noStrike" cap="none">
                <a:solidFill>
                  <a:srgbClr val="898989"/>
                </a:solidFill>
                <a:latin typeface="Arial"/>
                <a:ea typeface="Arial"/>
                <a:cs typeface="Arial"/>
                <a:sym typeface="Arial"/>
              </a:rPr>
              <a:t>Department of Computer Science and Engineering </a:t>
            </a:r>
            <a:endParaRPr/>
          </a:p>
        </p:txBody>
      </p:sp>
      <p:sp>
        <p:nvSpPr>
          <p:cNvPr id="167" name="Google Shape;167;p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Arial"/>
              <a:buNone/>
            </a:pPr>
            <a:r>
              <a:rPr lang="en-US" sz="900" b="0" i="0" u="none" strike="noStrike" cap="none" dirty="0">
                <a:solidFill>
                  <a:srgbClr val="898989"/>
                </a:solidFill>
                <a:latin typeface="Arial"/>
                <a:ea typeface="Arial"/>
                <a:cs typeface="Arial"/>
                <a:sym typeface="Arial"/>
              </a:rPr>
              <a:t>Batch No:</a:t>
            </a:r>
            <a:r>
              <a:rPr lang="en-US" sz="900" dirty="0">
                <a:solidFill>
                  <a:srgbClr val="898989"/>
                </a:solidFill>
              </a:rPr>
              <a:t>23</a:t>
            </a:r>
            <a:endParaRPr dirty="0"/>
          </a:p>
        </p:txBody>
      </p:sp>
      <p:sp>
        <p:nvSpPr>
          <p:cNvPr id="168" name="Google Shape;168;p1"/>
          <p:cNvSpPr/>
          <p:nvPr/>
        </p:nvSpPr>
        <p:spPr>
          <a:xfrm>
            <a:off x="-1026319" y="2005124"/>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69" name="Google Shape;169;p1" descr="Q0__KRXREzk_ipqOdxELnxMcQyqgeuZHWe_53jEKZ72F_4Zu9eFzHaBLtyvitCdiJ26QkgXQxZmTjNWXefHhfBE_xmje8Bx3wGeoXv94J-lyLpJPOg_94FVcFNVKuZf6p4GMaKB8Vs7JSF7rIQ"/>
          <p:cNvPicPr preferRelativeResize="0"/>
          <p:nvPr/>
        </p:nvPicPr>
        <p:blipFill rotWithShape="1">
          <a:blip r:embed="rId3">
            <a:alphaModFix/>
          </a:blip>
          <a:srcRect/>
          <a:stretch/>
        </p:blipFill>
        <p:spPr>
          <a:xfrm>
            <a:off x="2356112" y="291978"/>
            <a:ext cx="4239208" cy="69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
          <p:cNvSpPr txBox="1">
            <a:spLocks noGrp="1"/>
          </p:cNvSpPr>
          <p:nvPr>
            <p:ph type="title"/>
          </p:nvPr>
        </p:nvSpPr>
        <p:spPr>
          <a:xfrm>
            <a:off x="457200" y="274637"/>
            <a:ext cx="8229600" cy="9437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EXISTING MODEL </a:t>
            </a:r>
            <a:endParaRPr dirty="0"/>
          </a:p>
        </p:txBody>
      </p:sp>
      <p:sp>
        <p:nvSpPr>
          <p:cNvPr id="273" name="Google Shape;273;p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endParaRPr dirty="0"/>
          </a:p>
        </p:txBody>
      </p:sp>
      <p:sp>
        <p:nvSpPr>
          <p:cNvPr id="274" name="Google Shape;274;p6"/>
          <p:cNvSpPr/>
          <p:nvPr/>
        </p:nvSpPr>
        <p:spPr>
          <a:xfrm>
            <a:off x="-1026319" y="982058"/>
            <a:ext cx="11196637" cy="568569"/>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Arial"/>
              <a:ea typeface="Arial"/>
              <a:cs typeface="Arial"/>
              <a:sym typeface="Arial"/>
            </a:endParaRPr>
          </a:p>
        </p:txBody>
      </p:sp>
      <p:sp>
        <p:nvSpPr>
          <p:cNvPr id="11" name="TextBox 10">
            <a:extLst>
              <a:ext uri="{FF2B5EF4-FFF2-40B4-BE49-F238E27FC236}">
                <a16:creationId xmlns:a16="http://schemas.microsoft.com/office/drawing/2014/main" id="{7F09E3C2-6338-42F0-A857-AB15E9478337}"/>
              </a:ext>
            </a:extLst>
          </p:cNvPr>
          <p:cNvSpPr txBox="1"/>
          <p:nvPr/>
        </p:nvSpPr>
        <p:spPr>
          <a:xfrm>
            <a:off x="457200" y="1527925"/>
            <a:ext cx="7828961" cy="5164940"/>
          </a:xfrm>
          <a:prstGeom prst="rect">
            <a:avLst/>
          </a:prstGeom>
          <a:noFill/>
        </p:spPr>
        <p:txBody>
          <a:bodyPr wrap="square">
            <a:spAutoFit/>
          </a:bodyPr>
          <a:lstStyle/>
          <a:p>
            <a:pPr algn="just">
              <a:lnSpc>
                <a:spcPct val="150000"/>
              </a:lnSpc>
              <a:spcAft>
                <a:spcPts val="800"/>
              </a:spcAft>
              <a:tabLst>
                <a:tab pos="2057400" algn="l"/>
              </a:tabLst>
            </a:pPr>
            <a:r>
              <a:rPr lang="en-US" sz="18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Some of the examples of the already existing OCR correction techniques are:</a:t>
            </a:r>
            <a:endParaRPr lang="en-IN" sz="1800" dirty="0">
              <a:solidFill>
                <a:srgbClr val="1A1A1A"/>
              </a:solidFill>
              <a:latin typeface="Calibri" panose="020F0502020204030204" pitchFamily="34" charset="0"/>
              <a:ea typeface="Times New Roman" panose="02020603050405020304" pitchFamily="18" charset="0"/>
              <a:cs typeface="Calibri" panose="020F0502020204030204" pitchFamily="34" charset="0"/>
            </a:endParaRPr>
          </a:p>
          <a:p>
            <a:pPr algn="just">
              <a:spcAft>
                <a:spcPts val="800"/>
              </a:spcAft>
              <a:tabLst>
                <a:tab pos="2057400" algn="l"/>
              </a:tabLs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Manual Error correction</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algn="just">
              <a:spcAft>
                <a:spcPts val="800"/>
              </a:spcAft>
            </a:pPr>
            <a:r>
              <a:rPr lang="en-US" sz="22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Intuitively, the easiest way to correct OCR errors is to hire a group of people to sit down and try to edit the OCR output text manually.</a:t>
            </a:r>
          </a:p>
          <a:p>
            <a:pPr algn="just">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Dictionary-Based Error Correction</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algn="just">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 In this approach, a lexicon or a lookup dictionary is used to spell check OCR recognized words and correct them if they are misspelled. In some cases, a list of passes. On every pass, a spell checker tool intervenes to detect and correct misspelled words.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algn="just">
              <a:spcAft>
                <a:spcPts val="8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Context-Based Error Correction</a:t>
            </a:r>
          </a:p>
          <a:p>
            <a:pPr algn="just">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Hypothetically, dictionary-based error correction techniques are reasonably plausible and successful. Context-based error correction techniques, on the other hand, perform error detection and correction based on the error grammatical and sometimes semantic context. </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073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6"/>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PROPOSED MODEL </a:t>
            </a:r>
            <a:endParaRPr dirty="0"/>
          </a:p>
        </p:txBody>
      </p:sp>
      <p:sp>
        <p:nvSpPr>
          <p:cNvPr id="272" name="Google Shape;272;p6"/>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dirty="0">
                <a:solidFill>
                  <a:srgbClr val="898989"/>
                </a:solidFill>
                <a:latin typeface="Arial"/>
                <a:ea typeface="Arial"/>
                <a:cs typeface="Arial"/>
                <a:sym typeface="Arial"/>
              </a:rPr>
              <a:t>Rajalakshmi Institute of Technology</a:t>
            </a:r>
            <a:endParaRPr dirty="0"/>
          </a:p>
        </p:txBody>
      </p:sp>
      <p:sp>
        <p:nvSpPr>
          <p:cNvPr id="273" name="Google Shape;273;p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11</a:t>
            </a:fld>
            <a:endParaRPr/>
          </a:p>
        </p:txBody>
      </p:sp>
      <p:sp>
        <p:nvSpPr>
          <p:cNvPr id="274" name="Google Shape;274;p6"/>
          <p:cNvSpPr/>
          <p:nvPr/>
        </p:nvSpPr>
        <p:spPr>
          <a:xfrm>
            <a:off x="-1066802" y="1042768"/>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TextBox 10">
            <a:extLst>
              <a:ext uri="{FF2B5EF4-FFF2-40B4-BE49-F238E27FC236}">
                <a16:creationId xmlns:a16="http://schemas.microsoft.com/office/drawing/2014/main" id="{7F09E3C2-6338-42F0-A857-AB15E9478337}"/>
              </a:ext>
            </a:extLst>
          </p:cNvPr>
          <p:cNvSpPr txBox="1"/>
          <p:nvPr/>
        </p:nvSpPr>
        <p:spPr>
          <a:xfrm>
            <a:off x="628650" y="1690468"/>
            <a:ext cx="7817348" cy="4736169"/>
          </a:xfrm>
          <a:prstGeom prst="rect">
            <a:avLst/>
          </a:prstGeom>
          <a:noFill/>
        </p:spPr>
        <p:txBody>
          <a:bodyPr wrap="square">
            <a:spAutoFit/>
          </a:bodyPr>
          <a:lstStyle/>
          <a:p>
            <a:pPr algn="just">
              <a:lnSpc>
                <a:spcPct val="150000"/>
              </a:lnSpc>
              <a:spcAft>
                <a:spcPts val="800"/>
              </a:spcAft>
              <a:tabLst>
                <a:tab pos="2057400" algn="l"/>
              </a:tabLst>
            </a:pPr>
            <a:r>
              <a:rPr lang="en-US" sz="2200" b="1" kern="180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Concept</a:t>
            </a:r>
            <a:endParaRPr lang="en-IN" sz="2200" b="1"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sz="22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This project proposes a new post-processing method and algorithm for OCR error correction based on the “did you mean” spelling suggestion feature of Google’s online web search engine. The idea centers on using Google’s massive indexed data to detect and correct misspelled words in the OCR output text.</a:t>
            </a:r>
          </a:p>
          <a:p>
            <a:pPr algn="just">
              <a:lnSpc>
                <a:spcPct val="107000"/>
              </a:lnSpc>
              <a:spcAft>
                <a:spcPts val="800"/>
              </a:spcAft>
            </a:pPr>
            <a:r>
              <a:rPr lang="en-US" sz="2200" b="1" dirty="0">
                <a:solidFill>
                  <a:srgbClr val="1A1A1A"/>
                </a:solidFill>
                <a:latin typeface="Calibri" panose="020F0502020204030204" pitchFamily="34" charset="0"/>
                <a:ea typeface="Calibri" panose="020F0502020204030204" pitchFamily="34" charset="0"/>
                <a:cs typeface="Calibri" panose="020F0502020204030204" pitchFamily="34" charset="0"/>
              </a:rPr>
              <a:t>Algorithm</a:t>
            </a:r>
            <a:endParaRPr lang="en-IN" sz="2200" b="1" dirty="0">
              <a:solidFill>
                <a:srgbClr val="1A1A1A"/>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200"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The actual correction consists of replacing the original block in the OCR output text by the Google’s alternative suggested correction is a variation of the generic OCR system proposed as algorithm, however, upgraded with an additional post-processing layer using the proposed error correction algorithm.</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Google Shape;176;p2">
            <a:extLst>
              <a:ext uri="{FF2B5EF4-FFF2-40B4-BE49-F238E27FC236}">
                <a16:creationId xmlns:a16="http://schemas.microsoft.com/office/drawing/2014/main" id="{4BA6B37D-4636-47A0-BD74-42117D50CA77}"/>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extLst>
      <p:ext uri="{BB962C8B-B14F-4D97-AF65-F5344CB8AC3E}">
        <p14:creationId xmlns:p14="http://schemas.microsoft.com/office/powerpoint/2010/main" val="398736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ABABE1-6A1D-4DF0-B0F1-22FBC5C3E61A}"/>
              </a:ext>
            </a:extLst>
          </p:cNvPr>
          <p:cNvSpPr>
            <a:spLocks noGrp="1"/>
          </p:cNvSpPr>
          <p:nvPr>
            <p:ph type="sldNum" idx="12"/>
          </p:nvPr>
        </p:nvSpPr>
        <p:spPr/>
        <p:txBody>
          <a:bodyPr/>
          <a:lstStyle/>
          <a:p>
            <a:pPr marL="0" lvl="0" indent="0" algn="r" rtl="0">
              <a:spcBef>
                <a:spcPts val="0"/>
              </a:spcBef>
              <a:spcAft>
                <a:spcPts val="0"/>
              </a:spcAft>
              <a:buNone/>
            </a:pPr>
            <a:r>
              <a:rPr lang="en-US"/>
              <a:t>Batch No.: </a:t>
            </a:r>
          </a:p>
        </p:txBody>
      </p:sp>
      <p:sp>
        <p:nvSpPr>
          <p:cNvPr id="7" name="Google Shape;269;p6">
            <a:extLst>
              <a:ext uri="{FF2B5EF4-FFF2-40B4-BE49-F238E27FC236}">
                <a16:creationId xmlns:a16="http://schemas.microsoft.com/office/drawing/2014/main" id="{CEC8F941-306F-418F-9A05-492ECE69AEB2}"/>
              </a:ext>
            </a:extLst>
          </p:cNvPr>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dirty="0"/>
              <a:t>SYSTEM ARCHITECTURE</a:t>
            </a:r>
            <a:endParaRPr lang="en-US" dirty="0"/>
          </a:p>
        </p:txBody>
      </p:sp>
      <p:sp>
        <p:nvSpPr>
          <p:cNvPr id="8" name="Google Shape;274;p6">
            <a:extLst>
              <a:ext uri="{FF2B5EF4-FFF2-40B4-BE49-F238E27FC236}">
                <a16:creationId xmlns:a16="http://schemas.microsoft.com/office/drawing/2014/main" id="{1ED74A4E-2F5C-410F-931F-B1B3EF6EED80}"/>
              </a:ext>
            </a:extLst>
          </p:cNvPr>
          <p:cNvSpPr/>
          <p:nvPr/>
        </p:nvSpPr>
        <p:spPr>
          <a:xfrm>
            <a:off x="-772160" y="895349"/>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 name="Google Shape;176;p2">
            <a:extLst>
              <a:ext uri="{FF2B5EF4-FFF2-40B4-BE49-F238E27FC236}">
                <a16:creationId xmlns:a16="http://schemas.microsoft.com/office/drawing/2014/main" id="{E06A435B-4CC5-431A-8BB3-EFA24B434803}"/>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
        <p:nvSpPr>
          <p:cNvPr id="10" name="Google Shape;272;p6">
            <a:extLst>
              <a:ext uri="{FF2B5EF4-FFF2-40B4-BE49-F238E27FC236}">
                <a16:creationId xmlns:a16="http://schemas.microsoft.com/office/drawing/2014/main" id="{579E5D15-BDA4-4F61-A8A7-468E81B94CC0}"/>
              </a:ext>
            </a:extLst>
          </p:cNvPr>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dirty="0">
                <a:solidFill>
                  <a:srgbClr val="898989"/>
                </a:solidFill>
                <a:latin typeface="Arial"/>
                <a:ea typeface="Arial"/>
                <a:cs typeface="Arial"/>
                <a:sym typeface="Arial"/>
              </a:rPr>
              <a:t>Rajalakshmi Institute Technology</a:t>
            </a:r>
            <a:endParaRPr dirty="0"/>
          </a:p>
        </p:txBody>
      </p:sp>
      <p:pic>
        <p:nvPicPr>
          <p:cNvPr id="12" name="image2.png">
            <a:extLst>
              <a:ext uri="{FF2B5EF4-FFF2-40B4-BE49-F238E27FC236}">
                <a16:creationId xmlns:a16="http://schemas.microsoft.com/office/drawing/2014/main" id="{65FB16B9-6D62-D1A4-2A60-03F404C47C52}"/>
              </a:ext>
            </a:extLst>
          </p:cNvPr>
          <p:cNvPicPr/>
          <p:nvPr/>
        </p:nvPicPr>
        <p:blipFill>
          <a:blip r:embed="rId2"/>
          <a:srcRect/>
          <a:stretch>
            <a:fillRect/>
          </a:stretch>
        </p:blipFill>
        <p:spPr>
          <a:xfrm>
            <a:off x="1212981" y="1418252"/>
            <a:ext cx="6941974" cy="4376058"/>
          </a:xfrm>
          <a:prstGeom prst="rect">
            <a:avLst/>
          </a:prstGeom>
          <a:ln/>
        </p:spPr>
      </p:pic>
    </p:spTree>
    <p:extLst>
      <p:ext uri="{BB962C8B-B14F-4D97-AF65-F5344CB8AC3E}">
        <p14:creationId xmlns:p14="http://schemas.microsoft.com/office/powerpoint/2010/main" val="281606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000" b="1" dirty="0"/>
              <a:t> PROPOSED ALGORITHM DIAGRAM</a:t>
            </a:r>
            <a:endParaRPr lang="en-US" sz="4000" dirty="0"/>
          </a:p>
        </p:txBody>
      </p:sp>
      <p:sp>
        <p:nvSpPr>
          <p:cNvPr id="311" name="Google Shape;311;p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Rajalakshmi Institute of Technology</a:t>
            </a:r>
            <a:endParaRPr/>
          </a:p>
        </p:txBody>
      </p:sp>
      <p:sp>
        <p:nvSpPr>
          <p:cNvPr id="312" name="Google Shape;312;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a:solidFill>
                  <a:srgbClr val="898989"/>
                </a:solidFill>
                <a:latin typeface="Arial"/>
                <a:ea typeface="Arial"/>
                <a:cs typeface="Arial"/>
                <a:sym typeface="Arial"/>
              </a:rPr>
              <a:t>13</a:t>
            </a:fld>
            <a:endParaRPr/>
          </a:p>
        </p:txBody>
      </p:sp>
      <p:sp>
        <p:nvSpPr>
          <p:cNvPr id="8" name="Google Shape;304;gcbae9d591a_0_106">
            <a:extLst>
              <a:ext uri="{FF2B5EF4-FFF2-40B4-BE49-F238E27FC236}">
                <a16:creationId xmlns:a16="http://schemas.microsoft.com/office/drawing/2014/main" id="{235256A6-D60E-4711-84BB-F13128802C53}"/>
              </a:ext>
            </a:extLst>
          </p:cNvPr>
          <p:cNvSpPr/>
          <p:nvPr/>
        </p:nvSpPr>
        <p:spPr>
          <a:xfrm>
            <a:off x="-1026622" y="895163"/>
            <a:ext cx="11197244" cy="648072"/>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5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 name="Google Shape;176;p2">
            <a:extLst>
              <a:ext uri="{FF2B5EF4-FFF2-40B4-BE49-F238E27FC236}">
                <a16:creationId xmlns:a16="http://schemas.microsoft.com/office/drawing/2014/main" id="{4FDC5B24-A766-40FD-BD03-1908DCCAF63E}"/>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pic>
        <p:nvPicPr>
          <p:cNvPr id="14" name="image1.png">
            <a:extLst>
              <a:ext uri="{FF2B5EF4-FFF2-40B4-BE49-F238E27FC236}">
                <a16:creationId xmlns:a16="http://schemas.microsoft.com/office/drawing/2014/main" id="{6B0B7115-8CAD-00F4-2C4A-67467C97B1C2}"/>
              </a:ext>
            </a:extLst>
          </p:cNvPr>
          <p:cNvPicPr/>
          <p:nvPr/>
        </p:nvPicPr>
        <p:blipFill>
          <a:blip r:embed="rId3"/>
          <a:srcRect/>
          <a:stretch>
            <a:fillRect/>
          </a:stretch>
        </p:blipFill>
        <p:spPr>
          <a:xfrm>
            <a:off x="2099310" y="1390261"/>
            <a:ext cx="4945380" cy="4572576"/>
          </a:xfrm>
          <a:prstGeom prst="rect">
            <a:avLst/>
          </a:prstGeom>
          <a:ln/>
        </p:spPr>
      </p:pic>
    </p:spTree>
    <p:extLst>
      <p:ext uri="{BB962C8B-B14F-4D97-AF65-F5344CB8AC3E}">
        <p14:creationId xmlns:p14="http://schemas.microsoft.com/office/powerpoint/2010/main" val="396525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dirty="0"/>
              <a:t>MODULES</a:t>
            </a:r>
            <a:endParaRPr dirty="0"/>
          </a:p>
        </p:txBody>
      </p:sp>
      <p:sp>
        <p:nvSpPr>
          <p:cNvPr id="272" name="Google Shape;272;p6"/>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273" name="Google Shape;273;p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14</a:t>
            </a:fld>
            <a:endParaRPr/>
          </a:p>
        </p:txBody>
      </p:sp>
      <p:sp>
        <p:nvSpPr>
          <p:cNvPr id="274" name="Google Shape;274;p6"/>
          <p:cNvSpPr/>
          <p:nvPr/>
        </p:nvSpPr>
        <p:spPr>
          <a:xfrm>
            <a:off x="-1026319" y="895349"/>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 name="TextBox 8">
            <a:extLst>
              <a:ext uri="{FF2B5EF4-FFF2-40B4-BE49-F238E27FC236}">
                <a16:creationId xmlns:a16="http://schemas.microsoft.com/office/drawing/2014/main" id="{367A57E7-61F4-4751-B6B8-7FDF6DD3E9CF}"/>
              </a:ext>
            </a:extLst>
          </p:cNvPr>
          <p:cNvSpPr txBox="1"/>
          <p:nvPr/>
        </p:nvSpPr>
        <p:spPr>
          <a:xfrm>
            <a:off x="457200" y="1543049"/>
            <a:ext cx="8158480" cy="4916218"/>
          </a:xfrm>
          <a:prstGeom prst="rect">
            <a:avLst/>
          </a:prstGeom>
          <a:noFill/>
        </p:spPr>
        <p:txBody>
          <a:bodyPr wrap="square">
            <a:spAutoFit/>
          </a:bodyPr>
          <a:lstStyle/>
          <a:p>
            <a:pPr algn="just">
              <a:lnSpc>
                <a:spcPct val="107000"/>
              </a:lnSpc>
              <a:spcAft>
                <a:spcPts val="800"/>
              </a:spcAft>
            </a:pPr>
            <a:r>
              <a:rPr lang="en-US" sz="2200" b="1" dirty="0">
                <a:effectLst/>
                <a:latin typeface="Calibri" panose="020F0502020204030204" pitchFamily="34" charset="0"/>
                <a:ea typeface="Calibri" panose="020F0502020204030204" pitchFamily="34" charset="0"/>
                <a:cs typeface="Calibri" panose="020F0502020204030204" pitchFamily="34" charset="0"/>
              </a:rPr>
              <a:t>MODULE DESCRIPTION:</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a:p>
            <a:pPr algn="just">
              <a:spcAft>
                <a:spcPts val="800"/>
              </a:spcAft>
            </a:pPr>
            <a:r>
              <a:rPr lang="en-US" sz="1800" b="1" dirty="0">
                <a:effectLst/>
                <a:latin typeface="Times New Roman" panose="02020603050405020304" pitchFamily="18" charset="0"/>
                <a:ea typeface="Times New Roman" panose="02020603050405020304" pitchFamily="18" charset="0"/>
              </a:rPr>
              <a:t>Image acquisition</a:t>
            </a:r>
          </a:p>
          <a:p>
            <a:pPr marR="215900" algn="just">
              <a:spcAft>
                <a:spcPts val="600"/>
              </a:spcAft>
              <a:tabLst>
                <a:tab pos="182880" algn="l"/>
              </a:tabLst>
            </a:pPr>
            <a:r>
              <a:rPr lang="en-US" sz="2200" dirty="0">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This involves scanning a document and storing it as an image on which recognition has to be performed.</a:t>
            </a:r>
            <a:endParaRPr lang="en-IN" sz="1800" dirty="0">
              <a:effectLst/>
              <a:latin typeface="Times New Roman" panose="02020603050405020304" pitchFamily="18" charset="0"/>
              <a:ea typeface="Times New Roman" panose="02020603050405020304" pitchFamily="18" charset="0"/>
            </a:endParaRPr>
          </a:p>
          <a:p>
            <a:pPr marR="215900" algn="just">
              <a:lnSpc>
                <a:spcPct val="150000"/>
              </a:lnSpc>
              <a:spcAft>
                <a:spcPts val="600"/>
              </a:spcAft>
              <a:tabLst>
                <a:tab pos="182880" algn="l"/>
              </a:tabLst>
            </a:pPr>
            <a:r>
              <a:rPr lang="en-US" sz="1800" b="1" dirty="0">
                <a:effectLst/>
                <a:latin typeface="Times New Roman" panose="02020603050405020304" pitchFamily="18" charset="0"/>
                <a:ea typeface="Times New Roman" panose="02020603050405020304" pitchFamily="18" charset="0"/>
              </a:rPr>
              <a:t>Pre-Processing</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22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We cannot input an image directly for the OCR system. Some pre-processing has to be done on the image so that it becomes moderately easy for OCR to recognize the information in the image.</a:t>
            </a:r>
          </a:p>
          <a:p>
            <a:pPr algn="just">
              <a:lnSpc>
                <a:spcPct val="107000"/>
              </a:lnSpc>
              <a:spcAft>
                <a:spcPts val="800"/>
              </a:spcAft>
            </a:pPr>
            <a:r>
              <a:rPr lang="en-US" sz="1800" b="1" dirty="0">
                <a:solidFill>
                  <a:srgbClr val="1A1A1A"/>
                </a:solidFill>
                <a:effectLst/>
                <a:latin typeface="Times New Roman" panose="02020603050405020304" pitchFamily="18" charset="0"/>
                <a:ea typeface="Times New Roman" panose="02020603050405020304" pitchFamily="18" charset="0"/>
              </a:rPr>
              <a:t>Segmentation</a:t>
            </a:r>
            <a:endParaRPr lang="en-US" sz="1800" b="1" dirty="0">
              <a:solidFill>
                <a:srgbClr val="1A1A1A"/>
              </a:solidFill>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dirty="0">
                <a:solidFill>
                  <a:srgbClr val="1A1A1A"/>
                </a:solidFill>
                <a:effectLst/>
                <a:latin typeface="Times New Roman" panose="02020603050405020304" pitchFamily="18" charset="0"/>
                <a:ea typeface="Times New Roman" panose="02020603050405020304" pitchFamily="18" charset="0"/>
              </a:rPr>
              <a:t>	Once a Clean image is obtained, after the Preprocessing stage, the next stage is the Segmentation. It is a technique of breaking the whole image into subparts to further process them.</a:t>
            </a:r>
            <a:endParaRPr lang="en-IN" sz="18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2200" dirty="0">
                <a:effectLst/>
                <a:latin typeface="Calibri" panose="020F0502020204030204" pitchFamily="34" charset="0"/>
                <a:ea typeface="Calibri" panose="020F0502020204030204" pitchFamily="34" charset="0"/>
                <a:cs typeface="Calibri" panose="020F0502020204030204" pitchFamily="34" charset="0"/>
              </a:rPr>
              <a:t> </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8" name="Google Shape;176;p2">
            <a:extLst>
              <a:ext uri="{FF2B5EF4-FFF2-40B4-BE49-F238E27FC236}">
                <a16:creationId xmlns:a16="http://schemas.microsoft.com/office/drawing/2014/main" id="{D3FB73E6-08DA-44D1-AD46-B53BF9F50C2C}"/>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extLst>
      <p:ext uri="{BB962C8B-B14F-4D97-AF65-F5344CB8AC3E}">
        <p14:creationId xmlns:p14="http://schemas.microsoft.com/office/powerpoint/2010/main" val="252799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dirty="0"/>
              <a:t>MODULES</a:t>
            </a:r>
            <a:endParaRPr dirty="0"/>
          </a:p>
        </p:txBody>
      </p:sp>
      <p:sp>
        <p:nvSpPr>
          <p:cNvPr id="272" name="Google Shape;272;p6"/>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273" name="Google Shape;273;p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15</a:t>
            </a:fld>
            <a:endParaRPr/>
          </a:p>
        </p:txBody>
      </p:sp>
      <p:sp>
        <p:nvSpPr>
          <p:cNvPr id="274" name="Google Shape;274;p6"/>
          <p:cNvSpPr/>
          <p:nvPr/>
        </p:nvSpPr>
        <p:spPr>
          <a:xfrm>
            <a:off x="-1026319" y="895349"/>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 name="TextBox 8">
            <a:extLst>
              <a:ext uri="{FF2B5EF4-FFF2-40B4-BE49-F238E27FC236}">
                <a16:creationId xmlns:a16="http://schemas.microsoft.com/office/drawing/2014/main" id="{367A57E7-61F4-4751-B6B8-7FDF6DD3E9CF}"/>
              </a:ext>
            </a:extLst>
          </p:cNvPr>
          <p:cNvSpPr txBox="1"/>
          <p:nvPr/>
        </p:nvSpPr>
        <p:spPr>
          <a:xfrm>
            <a:off x="457200" y="1543049"/>
            <a:ext cx="8158480" cy="5437899"/>
          </a:xfrm>
          <a:prstGeom prst="rect">
            <a:avLst/>
          </a:prstGeom>
          <a:noFill/>
        </p:spPr>
        <p:txBody>
          <a:bodyPr wrap="square">
            <a:spAutoFit/>
          </a:bodyPr>
          <a:lstStyle/>
          <a:p>
            <a:pPr algn="just">
              <a:lnSpc>
                <a:spcPct val="107000"/>
              </a:lnSpc>
              <a:spcAft>
                <a:spcPts val="800"/>
              </a:spcAft>
            </a:pPr>
            <a:r>
              <a:rPr lang="en-US" sz="2000"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Feature Extraction</a:t>
            </a:r>
            <a:endParaRPr lang="en-US" sz="2000" b="1" dirty="0">
              <a:solidFill>
                <a:srgbClr val="1A1A1A"/>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US" sz="2000" b="1"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In this phase, we extract some Unique Features of the segmented subcomponents obtained from the previous stage. </a:t>
            </a:r>
          </a:p>
          <a:p>
            <a:pPr algn="just">
              <a:lnSpc>
                <a:spcPct val="107000"/>
              </a:lnSpc>
              <a:spcAft>
                <a:spcPts val="800"/>
              </a:spcAft>
            </a:pPr>
            <a:r>
              <a:rPr lang="en-US" sz="2000"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Classification</a:t>
            </a:r>
            <a:endParaRPr lang="en-US" sz="20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US"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 This is the decision-making stage of an OCR system. Classification uses the features extracted in the feature extraction stage to identify the text segment in the uploaded </a:t>
            </a:r>
            <a:r>
              <a:rPr lang="en-US" sz="2000" dirty="0">
                <a:solidFill>
                  <a:srgbClr val="1A1A1A"/>
                </a:solidFill>
                <a:latin typeface="Calibri" panose="020F0502020204030204" pitchFamily="34" charset="0"/>
                <a:ea typeface="Times New Roman" panose="02020603050405020304" pitchFamily="18" charset="0"/>
                <a:cs typeface="Calibri" panose="020F0502020204030204" pitchFamily="34" charset="0"/>
              </a:rPr>
              <a:t>document or image.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000"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Post-processing</a:t>
            </a:r>
            <a:endParaRPr lang="en-US" sz="2000" b="1" dirty="0">
              <a:solidFill>
                <a:srgbClr val="1A1A1A"/>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US" sz="20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In the majority of the cases, these prediction errors will result in small spelling mistakes because of the wrong prediction of one or two letters in a word (like the word ‘ball’ is predicted as ‘boll’). So these types of spelling mistakes can be corrected using Google’s Spelling Suggestion.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sz="2000" dirty="0">
                <a:solidFill>
                  <a:srgbClr val="1A1A1A"/>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b="1"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sz="2200" dirty="0">
                <a:effectLst/>
                <a:latin typeface="Calibri" panose="020F0502020204030204" pitchFamily="34" charset="0"/>
                <a:ea typeface="Calibri" panose="020F0502020204030204" pitchFamily="34" charset="0"/>
                <a:cs typeface="Calibri" panose="020F0502020204030204" pitchFamily="34" charset="0"/>
              </a:rPr>
              <a:t> </a:t>
            </a:r>
            <a:endParaRPr lang="en-IN" sz="22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8" name="Google Shape;176;p2">
            <a:extLst>
              <a:ext uri="{FF2B5EF4-FFF2-40B4-BE49-F238E27FC236}">
                <a16:creationId xmlns:a16="http://schemas.microsoft.com/office/drawing/2014/main" id="{5B95022B-2B6D-4D2A-A941-56920CE1009A}"/>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extLst>
      <p:ext uri="{BB962C8B-B14F-4D97-AF65-F5344CB8AC3E}">
        <p14:creationId xmlns:p14="http://schemas.microsoft.com/office/powerpoint/2010/main" val="258273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dirty="0"/>
              <a:t>Model User Interface </a:t>
            </a:r>
            <a:endParaRPr dirty="0"/>
          </a:p>
        </p:txBody>
      </p:sp>
      <p:sp>
        <p:nvSpPr>
          <p:cNvPr id="272" name="Google Shape;272;p6"/>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273" name="Google Shape;273;p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16</a:t>
            </a:fld>
            <a:endParaRPr/>
          </a:p>
        </p:txBody>
      </p:sp>
      <p:sp>
        <p:nvSpPr>
          <p:cNvPr id="274" name="Google Shape;274;p6"/>
          <p:cNvSpPr/>
          <p:nvPr/>
        </p:nvSpPr>
        <p:spPr>
          <a:xfrm>
            <a:off x="-1026319" y="895349"/>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 name="Google Shape;176;p2">
            <a:extLst>
              <a:ext uri="{FF2B5EF4-FFF2-40B4-BE49-F238E27FC236}">
                <a16:creationId xmlns:a16="http://schemas.microsoft.com/office/drawing/2014/main" id="{408A4E4A-1D4A-4979-AC41-EAD3F97318AB}"/>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pic>
        <p:nvPicPr>
          <p:cNvPr id="10" name="Picture 9">
            <a:extLst>
              <a:ext uri="{FF2B5EF4-FFF2-40B4-BE49-F238E27FC236}">
                <a16:creationId xmlns:a16="http://schemas.microsoft.com/office/drawing/2014/main" id="{FC77F272-182B-724B-B756-F2A291735DC5}"/>
              </a:ext>
            </a:extLst>
          </p:cNvPr>
          <p:cNvPicPr>
            <a:picLocks noChangeAspect="1"/>
          </p:cNvPicPr>
          <p:nvPr/>
        </p:nvPicPr>
        <p:blipFill>
          <a:blip r:embed="rId3"/>
          <a:stretch>
            <a:fillRect/>
          </a:stretch>
        </p:blipFill>
        <p:spPr>
          <a:xfrm>
            <a:off x="773652" y="1707502"/>
            <a:ext cx="7740805" cy="3508310"/>
          </a:xfrm>
          <a:prstGeom prst="rect">
            <a:avLst/>
          </a:prstGeom>
        </p:spPr>
      </p:pic>
    </p:spTree>
    <p:extLst>
      <p:ext uri="{BB962C8B-B14F-4D97-AF65-F5344CB8AC3E}">
        <p14:creationId xmlns:p14="http://schemas.microsoft.com/office/powerpoint/2010/main" val="320333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dirty="0"/>
              <a:t>Upload section</a:t>
            </a:r>
            <a:endParaRPr dirty="0"/>
          </a:p>
        </p:txBody>
      </p:sp>
      <p:sp>
        <p:nvSpPr>
          <p:cNvPr id="272" name="Google Shape;272;p6"/>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273" name="Google Shape;273;p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17</a:t>
            </a:fld>
            <a:endParaRPr/>
          </a:p>
        </p:txBody>
      </p:sp>
      <p:sp>
        <p:nvSpPr>
          <p:cNvPr id="274" name="Google Shape;274;p6"/>
          <p:cNvSpPr/>
          <p:nvPr/>
        </p:nvSpPr>
        <p:spPr>
          <a:xfrm>
            <a:off x="-1026319" y="895349"/>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 name="Google Shape;176;p2">
            <a:extLst>
              <a:ext uri="{FF2B5EF4-FFF2-40B4-BE49-F238E27FC236}">
                <a16:creationId xmlns:a16="http://schemas.microsoft.com/office/drawing/2014/main" id="{408A4E4A-1D4A-4979-AC41-EAD3F97318AB}"/>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pic>
        <p:nvPicPr>
          <p:cNvPr id="10" name="Picture 9">
            <a:extLst>
              <a:ext uri="{FF2B5EF4-FFF2-40B4-BE49-F238E27FC236}">
                <a16:creationId xmlns:a16="http://schemas.microsoft.com/office/drawing/2014/main" id="{3E54AC98-3E09-D00C-BAD4-B8B711427E11}"/>
              </a:ext>
            </a:extLst>
          </p:cNvPr>
          <p:cNvPicPr>
            <a:picLocks noChangeAspect="1"/>
          </p:cNvPicPr>
          <p:nvPr/>
        </p:nvPicPr>
        <p:blipFill>
          <a:blip r:embed="rId3"/>
          <a:stretch>
            <a:fillRect/>
          </a:stretch>
        </p:blipFill>
        <p:spPr>
          <a:xfrm>
            <a:off x="628650" y="1521652"/>
            <a:ext cx="8058150" cy="3897624"/>
          </a:xfrm>
          <a:prstGeom prst="rect">
            <a:avLst/>
          </a:prstGeom>
        </p:spPr>
      </p:pic>
    </p:spTree>
    <p:extLst>
      <p:ext uri="{BB962C8B-B14F-4D97-AF65-F5344CB8AC3E}">
        <p14:creationId xmlns:p14="http://schemas.microsoft.com/office/powerpoint/2010/main" val="3377021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6"/>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dirty="0"/>
              <a:t>Model Output </a:t>
            </a:r>
            <a:endParaRPr dirty="0"/>
          </a:p>
        </p:txBody>
      </p:sp>
      <p:sp>
        <p:nvSpPr>
          <p:cNvPr id="272" name="Google Shape;272;p6"/>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273" name="Google Shape;273;p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18</a:t>
            </a:fld>
            <a:endParaRPr/>
          </a:p>
        </p:txBody>
      </p:sp>
      <p:sp>
        <p:nvSpPr>
          <p:cNvPr id="274" name="Google Shape;274;p6"/>
          <p:cNvSpPr/>
          <p:nvPr/>
        </p:nvSpPr>
        <p:spPr>
          <a:xfrm>
            <a:off x="-1026319" y="895349"/>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 name="Google Shape;176;p2">
            <a:extLst>
              <a:ext uri="{FF2B5EF4-FFF2-40B4-BE49-F238E27FC236}">
                <a16:creationId xmlns:a16="http://schemas.microsoft.com/office/drawing/2014/main" id="{E1FAB790-5800-4C40-863D-5E823A1F7240}"/>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pic>
        <p:nvPicPr>
          <p:cNvPr id="10" name="Picture 9">
            <a:extLst>
              <a:ext uri="{FF2B5EF4-FFF2-40B4-BE49-F238E27FC236}">
                <a16:creationId xmlns:a16="http://schemas.microsoft.com/office/drawing/2014/main" id="{C265852E-64C3-E8C0-D91D-2F1D0791DD1F}"/>
              </a:ext>
            </a:extLst>
          </p:cNvPr>
          <p:cNvPicPr>
            <a:picLocks noChangeAspect="1"/>
          </p:cNvPicPr>
          <p:nvPr/>
        </p:nvPicPr>
        <p:blipFill>
          <a:blip r:embed="rId3"/>
          <a:stretch>
            <a:fillRect/>
          </a:stretch>
        </p:blipFill>
        <p:spPr>
          <a:xfrm>
            <a:off x="628650" y="1772817"/>
            <a:ext cx="8036258" cy="3605230"/>
          </a:xfrm>
          <a:prstGeom prst="rect">
            <a:avLst/>
          </a:prstGeom>
        </p:spPr>
      </p:pic>
    </p:spTree>
    <p:extLst>
      <p:ext uri="{BB962C8B-B14F-4D97-AF65-F5344CB8AC3E}">
        <p14:creationId xmlns:p14="http://schemas.microsoft.com/office/powerpoint/2010/main" val="197344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68"/>
        <p:cNvGrpSpPr/>
        <p:nvPr/>
      </p:nvGrpSpPr>
      <p:grpSpPr>
        <a:xfrm>
          <a:off x="0" y="0"/>
          <a:ext cx="0" cy="0"/>
          <a:chOff x="0" y="0"/>
          <a:chExt cx="0" cy="0"/>
        </a:xfrm>
      </p:grpSpPr>
      <p:sp>
        <p:nvSpPr>
          <p:cNvPr id="369" name="Google Shape;369;p8"/>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References</a:t>
            </a:r>
            <a:endParaRPr/>
          </a:p>
        </p:txBody>
      </p:sp>
      <p:sp>
        <p:nvSpPr>
          <p:cNvPr id="370" name="Google Shape;370;p8"/>
          <p:cNvSpPr txBox="1">
            <a:spLocks noGrp="1"/>
          </p:cNvSpPr>
          <p:nvPr>
            <p:ph type="body" idx="1"/>
          </p:nvPr>
        </p:nvSpPr>
        <p:spPr>
          <a:xfrm>
            <a:off x="363893" y="1440056"/>
            <a:ext cx="8229600" cy="4916294"/>
          </a:xfrm>
          <a:prstGeom prst="rect">
            <a:avLst/>
          </a:prstGeom>
          <a:noFill/>
          <a:ln>
            <a:noFill/>
          </a:ln>
        </p:spPr>
        <p:txBody>
          <a:bodyPr spcFirstLastPara="1" wrap="square" lIns="91425" tIns="45700" rIns="91425" bIns="45700" anchor="t" anchorCtr="0">
            <a:noAutofit/>
          </a:bodyPr>
          <a:lstStyle/>
          <a:p>
            <a:pPr marL="114300" indent="0" algn="just">
              <a:lnSpc>
                <a:spcPct val="100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[1]</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Sinha, M.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Jenckel</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S.S. Bukhari, "Unsupervised OCR Model Evaluation Using GAN," 2019 International Conference on Document Analysis and Recognition (ICDAR), 2019, pp. 1256-1261,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doi</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10.1109/ICDAR.2019.00-42.</a:t>
            </a:r>
            <a:endParaRPr lang="en-IN" sz="1800" spc="-15" dirty="0">
              <a:effectLst/>
              <a:latin typeface="Calibri" panose="020F0502020204030204" pitchFamily="34" charset="0"/>
              <a:ea typeface="Times New Roman" panose="02020603050405020304" pitchFamily="18" charset="0"/>
              <a:cs typeface="Calibri" panose="020F0502020204030204" pitchFamily="34" charset="0"/>
            </a:endParaRPr>
          </a:p>
          <a:p>
            <a:pPr marL="0" marR="215900" lvl="0" indent="0" algn="just">
              <a:lnSpc>
                <a:spcPct val="100000"/>
              </a:lnSpc>
              <a:spcAft>
                <a:spcPts val="600"/>
              </a:spcAft>
              <a:buSzPts val="850"/>
              <a:buNone/>
            </a:pPr>
            <a:r>
              <a:rPr lang="en-US" sz="1800" dirty="0">
                <a:effectLst/>
                <a:latin typeface="Calibri" panose="020F0502020204030204" pitchFamily="34" charset="0"/>
                <a:ea typeface="Calibri" panose="020F0502020204030204" pitchFamily="34" charset="0"/>
                <a:cs typeface="Calibri" panose="020F0502020204030204" pitchFamily="34" charset="0"/>
              </a:rPr>
              <a:t>   [2] </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Sahlol</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M.A.A. Al-</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Qaness</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M.Abd</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Elaziz</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 Kim, "Handwritten Arabic Optical Character Recognition Approach Based on Hybrid Whale Optimization Algorithm With Neighborhood Rough Set," in IEEE Access, vol. 8, pp. 23011-23021, 2020,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doi</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10.1109/ACCESS.2020.2970438.</a:t>
            </a:r>
          </a:p>
          <a:p>
            <a:pPr marL="0" marR="215900" indent="0" algn="just">
              <a:lnSpc>
                <a:spcPct val="100000"/>
              </a:lnSpc>
              <a:spcAft>
                <a:spcPts val="600"/>
              </a:spcAft>
              <a:buSzPts val="850"/>
              <a:buNone/>
            </a:pP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[3]A.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Sachan</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H. Singh, "A Proposed Approach for Character Recognition Using Document Analysis with OCR," 2018 Second International Conference on Intelligent Computing and Control Systems (ICICCS), 2018, pp. 190-195,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doi</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10.1109/ICCONS.2018.8663011.</a:t>
            </a:r>
            <a:endParaRPr lang="en-IN" sz="1800" spc="-15" dirty="0">
              <a:effectLst/>
              <a:latin typeface="Calibri" panose="020F0502020204030204" pitchFamily="34" charset="0"/>
              <a:ea typeface="Times New Roman" panose="02020603050405020304" pitchFamily="18" charset="0"/>
              <a:cs typeface="Calibri" panose="020F0502020204030204" pitchFamily="34" charset="0"/>
            </a:endParaRPr>
          </a:p>
          <a:p>
            <a:pPr marL="0" marR="215900" lvl="0" indent="0" algn="just">
              <a:lnSpc>
                <a:spcPct val="100000"/>
              </a:lnSpc>
              <a:spcAft>
                <a:spcPts val="600"/>
              </a:spcAft>
              <a:buSzPts val="850"/>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4</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 Fang and M. Bao, "Raw material form recognition based on Tesseract-OCR," 2021 IEEE Conference on Telecommunications, Optics and Computer Science (TOCS), 2021, pp. 942-945, </a:t>
            </a:r>
            <a:r>
              <a:rPr lang="en-US" sz="1800" spc="-15"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doi</a:t>
            </a:r>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10.1109/TOCS53301.2021.9688701.</a:t>
            </a:r>
            <a:endParaRPr lang="en-IN" sz="1800" spc="-15"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215900" lvl="0" indent="0" algn="just">
              <a:lnSpc>
                <a:spcPct val="100000"/>
              </a:lnSpc>
              <a:spcAft>
                <a:spcPts val="600"/>
              </a:spcAft>
              <a:buSzPts val="850"/>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spc="-15" dirty="0">
              <a:effectLst/>
              <a:latin typeface="Times New Roman" panose="02020603050405020304" pitchFamily="18" charset="0"/>
              <a:ea typeface="Times New Roman" panose="02020603050405020304" pitchFamily="18" charset="0"/>
            </a:endParaRPr>
          </a:p>
        </p:txBody>
      </p:sp>
      <p:sp>
        <p:nvSpPr>
          <p:cNvPr id="372" name="Google Shape;372;p8"/>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373" name="Google Shape;373;p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19</a:t>
            </a:fld>
            <a:endParaRPr/>
          </a:p>
        </p:txBody>
      </p:sp>
      <p:sp>
        <p:nvSpPr>
          <p:cNvPr id="374" name="Google Shape;374;p8"/>
          <p:cNvSpPr/>
          <p:nvPr/>
        </p:nvSpPr>
        <p:spPr>
          <a:xfrm>
            <a:off x="-1026319" y="950912"/>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 name="Google Shape;176;p2">
            <a:extLst>
              <a:ext uri="{FF2B5EF4-FFF2-40B4-BE49-F238E27FC236}">
                <a16:creationId xmlns:a16="http://schemas.microsoft.com/office/drawing/2014/main" id="{487684BE-1313-4D7D-A1C7-09C9F04050EA}"/>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416718" y="500880"/>
            <a:ext cx="8229600" cy="944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dirty="0"/>
              <a:t>ABSTRACT</a:t>
            </a:r>
            <a:endParaRPr dirty="0"/>
          </a:p>
        </p:txBody>
      </p:sp>
      <p:sp>
        <p:nvSpPr>
          <p:cNvPr id="176" name="Google Shape;176;p2"/>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
        <p:nvSpPr>
          <p:cNvPr id="177" name="Google Shape;177;p2"/>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178" name="Google Shape;178;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2</a:t>
            </a:fld>
            <a:endParaRPr/>
          </a:p>
        </p:txBody>
      </p:sp>
      <p:sp>
        <p:nvSpPr>
          <p:cNvPr id="179" name="Google Shape;179;p2"/>
          <p:cNvSpPr/>
          <p:nvPr/>
        </p:nvSpPr>
        <p:spPr>
          <a:xfrm>
            <a:off x="-1066801" y="1121730"/>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Text Placeholder 9">
            <a:extLst>
              <a:ext uri="{FF2B5EF4-FFF2-40B4-BE49-F238E27FC236}">
                <a16:creationId xmlns:a16="http://schemas.microsoft.com/office/drawing/2014/main" id="{234B4487-C184-42BD-BF26-C60249A98CB7}"/>
              </a:ext>
            </a:extLst>
          </p:cNvPr>
          <p:cNvSpPr txBox="1">
            <a:spLocks noGrp="1"/>
          </p:cNvSpPr>
          <p:nvPr>
            <p:ph type="body" idx="1"/>
          </p:nvPr>
        </p:nvSpPr>
        <p:spPr>
          <a:xfrm>
            <a:off x="457200" y="1751225"/>
            <a:ext cx="8229600" cy="4657645"/>
          </a:xfrm>
          <a:prstGeom prst="rect">
            <a:avLst/>
          </a:prstGeom>
          <a:noFill/>
        </p:spPr>
        <p:txBody>
          <a:bodyPr wrap="square">
            <a:spAutoFit/>
          </a:bodyPr>
          <a:lstStyle/>
          <a:p>
            <a:pPr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Historic libraries are known to contain flaws introduced during the digitization process by OCR (optical character recognition) methods, which are typically blamed for reducing the performance of NLP systems.</a:t>
            </a:r>
          </a:p>
          <a:p>
            <a:pPr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 Manually correcting these inaccuracies is a time-consuming operation, many automatic alternatives rely on rules or unsupervised machine learning and extend prior work on fully automatic unsupervised parallel data extraction to train a character-based sequence-to-sequence NMT (neural machine translation) model for English OCR mistake correction</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The proposed algorithm is based on Google’s online spelling suggestion which harnesses an internal database containing a huge collection of terms and word sequences gathered from all over the web, convenient to suggest possible replacements for words that have been misspelled during the OCR process. </a:t>
            </a:r>
          </a:p>
          <a:p>
            <a:pPr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Experiments carried out revealed a significant improvement in OCR error correction rate. </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322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68"/>
        <p:cNvGrpSpPr/>
        <p:nvPr/>
      </p:nvGrpSpPr>
      <p:grpSpPr>
        <a:xfrm>
          <a:off x="0" y="0"/>
          <a:ext cx="0" cy="0"/>
          <a:chOff x="0" y="0"/>
          <a:chExt cx="0" cy="0"/>
        </a:xfrm>
      </p:grpSpPr>
      <p:sp>
        <p:nvSpPr>
          <p:cNvPr id="369" name="Google Shape;369;p8"/>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References</a:t>
            </a:r>
            <a:endParaRPr/>
          </a:p>
        </p:txBody>
      </p:sp>
      <p:sp>
        <p:nvSpPr>
          <p:cNvPr id="370" name="Google Shape;370;p8"/>
          <p:cNvSpPr txBox="1">
            <a:spLocks noGrp="1"/>
          </p:cNvSpPr>
          <p:nvPr>
            <p:ph type="body" idx="1"/>
          </p:nvPr>
        </p:nvSpPr>
        <p:spPr>
          <a:xfrm>
            <a:off x="363893" y="1440055"/>
            <a:ext cx="8229600" cy="5281419"/>
          </a:xfrm>
          <a:prstGeom prst="rect">
            <a:avLst/>
          </a:prstGeom>
          <a:noFill/>
          <a:ln>
            <a:noFill/>
          </a:ln>
        </p:spPr>
        <p:txBody>
          <a:bodyPr spcFirstLastPara="1" wrap="square" lIns="91425" tIns="45700" rIns="91425" bIns="45700" anchor="t" anchorCtr="0">
            <a:noAutofit/>
          </a:bodyPr>
          <a:lstStyle/>
          <a:p>
            <a:pPr marL="0" marR="215900" indent="0" algn="just">
              <a:lnSpc>
                <a:spcPct val="100000"/>
              </a:lnSpc>
              <a:spcAft>
                <a:spcPts val="600"/>
              </a:spcAft>
              <a:buSzPts val="850"/>
              <a:buNone/>
            </a:pPr>
            <a:r>
              <a:rPr lang="en-US" sz="1800" spc="-15" dirty="0">
                <a:solidFill>
                  <a:srgbClr val="000000"/>
                </a:solidFill>
                <a:effectLst/>
                <a:latin typeface="Times New Roman" panose="02020603050405020304" pitchFamily="18" charset="0"/>
                <a:ea typeface="Times New Roman" panose="02020603050405020304" pitchFamily="18" charset="0"/>
              </a:rPr>
              <a:t>   [5]J. Memon, M. Sami, M. Uddin and R.A. Khan, "Handwritten Optical Character Recognition (OCR): A Comprehensive Systematic Literature Review (SLR)," in IEEE Access, vol. 8, pp. 142642-142668, 2020, </a:t>
            </a:r>
            <a:r>
              <a:rPr lang="en-US" sz="1800" spc="-15" dirty="0" err="1">
                <a:solidFill>
                  <a:srgbClr val="000000"/>
                </a:solidFill>
                <a:effectLst/>
                <a:latin typeface="Times New Roman" panose="02020603050405020304" pitchFamily="18" charset="0"/>
                <a:ea typeface="Times New Roman" panose="02020603050405020304" pitchFamily="18" charset="0"/>
              </a:rPr>
              <a:t>doi</a:t>
            </a:r>
            <a:r>
              <a:rPr lang="en-US" sz="1800" spc="-15" dirty="0">
                <a:solidFill>
                  <a:srgbClr val="000000"/>
                </a:solidFill>
                <a:effectLst/>
                <a:latin typeface="Times New Roman" panose="02020603050405020304" pitchFamily="18" charset="0"/>
                <a:ea typeface="Times New Roman" panose="02020603050405020304" pitchFamily="18" charset="0"/>
              </a:rPr>
              <a:t>: 10.1109/ACCESS.2020.3012542.</a:t>
            </a:r>
            <a:endParaRPr lang="en-IN" sz="1800" spc="-15" dirty="0">
              <a:effectLst/>
              <a:latin typeface="Times New Roman" panose="02020603050405020304" pitchFamily="18" charset="0"/>
              <a:ea typeface="Times New Roman" panose="02020603050405020304" pitchFamily="18" charset="0"/>
            </a:endParaRPr>
          </a:p>
          <a:p>
            <a:pPr marL="0" marR="215900" lvl="0" indent="0" algn="just">
              <a:lnSpc>
                <a:spcPct val="100000"/>
              </a:lnSpc>
              <a:spcAft>
                <a:spcPts val="600"/>
              </a:spcAft>
              <a:buSzPts val="850"/>
              <a:buNone/>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[6] </a:t>
            </a:r>
            <a:r>
              <a:rPr lang="en-US" sz="1800" spc="-15" dirty="0">
                <a:solidFill>
                  <a:srgbClr val="000000"/>
                </a:solidFill>
                <a:effectLst/>
                <a:latin typeface="Times New Roman" panose="02020603050405020304" pitchFamily="18" charset="0"/>
                <a:ea typeface="Times New Roman" panose="02020603050405020304" pitchFamily="18" charset="0"/>
              </a:rPr>
              <a:t>K. Woo, "Improving OCR Accuracy on Images with Motion Blur via GAN Derivatives," 2020 IEEE MIT Undergraduate Research Technology Conference (URTC), 2020, pp. 1-4, </a:t>
            </a:r>
            <a:r>
              <a:rPr lang="en-US" sz="1800" spc="-15" dirty="0" err="1">
                <a:solidFill>
                  <a:srgbClr val="000000"/>
                </a:solidFill>
                <a:effectLst/>
                <a:latin typeface="Times New Roman" panose="02020603050405020304" pitchFamily="18" charset="0"/>
                <a:ea typeface="Times New Roman" panose="02020603050405020304" pitchFamily="18" charset="0"/>
              </a:rPr>
              <a:t>doi</a:t>
            </a:r>
            <a:r>
              <a:rPr lang="en-US" sz="1800" spc="-15" dirty="0">
                <a:solidFill>
                  <a:srgbClr val="000000"/>
                </a:solidFill>
                <a:effectLst/>
                <a:latin typeface="Times New Roman" panose="02020603050405020304" pitchFamily="18" charset="0"/>
                <a:ea typeface="Times New Roman" panose="02020603050405020304" pitchFamily="18" charset="0"/>
              </a:rPr>
              <a:t>: 10.1109/URTC51696.2020.9668859.</a:t>
            </a:r>
            <a:endParaRPr lang="en-IN" sz="1800" spc="-15" dirty="0">
              <a:effectLst/>
              <a:latin typeface="Times New Roman" panose="02020603050405020304" pitchFamily="18" charset="0"/>
              <a:ea typeface="Times New Roman" panose="02020603050405020304" pitchFamily="18" charset="0"/>
            </a:endParaRPr>
          </a:p>
          <a:p>
            <a:pPr marL="0" marR="215900" lvl="0" indent="0" algn="just">
              <a:lnSpc>
                <a:spcPct val="100000"/>
              </a:lnSpc>
              <a:spcAft>
                <a:spcPts val="600"/>
              </a:spcAft>
              <a:buSzPts val="850"/>
              <a:buNone/>
            </a:pPr>
            <a:r>
              <a:rPr lang="en-US" sz="1800" dirty="0">
                <a:effectLst/>
                <a:latin typeface="Calibri" panose="020F0502020204030204" pitchFamily="34" charset="0"/>
                <a:ea typeface="Calibri" panose="020F0502020204030204" pitchFamily="34" charset="0"/>
                <a:cs typeface="Calibri" panose="020F0502020204030204" pitchFamily="34" charset="0"/>
              </a:rPr>
              <a:t>  [7] </a:t>
            </a:r>
            <a:r>
              <a:rPr lang="en-US" sz="1800" spc="-15" dirty="0">
                <a:solidFill>
                  <a:srgbClr val="000000"/>
                </a:solidFill>
                <a:effectLst/>
                <a:latin typeface="Times New Roman" panose="02020603050405020304" pitchFamily="18" charset="0"/>
                <a:ea typeface="Times New Roman" panose="02020603050405020304" pitchFamily="18" charset="0"/>
              </a:rPr>
              <a:t>M.K. Malik, K. Shahzad </a:t>
            </a:r>
            <a:r>
              <a:rPr lang="en-US" sz="1800" spc="-15" dirty="0" err="1">
                <a:solidFill>
                  <a:srgbClr val="000000"/>
                </a:solidFill>
                <a:effectLst/>
                <a:latin typeface="Times New Roman" panose="02020603050405020304" pitchFamily="18" charset="0"/>
                <a:ea typeface="Times New Roman" panose="02020603050405020304" pitchFamily="18" charset="0"/>
              </a:rPr>
              <a:t>andT</a:t>
            </a:r>
            <a:r>
              <a:rPr lang="en-US" sz="1800" spc="-15" dirty="0">
                <a:solidFill>
                  <a:srgbClr val="000000"/>
                </a:solidFill>
                <a:effectLst/>
                <a:latin typeface="Times New Roman" panose="02020603050405020304" pitchFamily="18" charset="0"/>
                <a:ea typeface="Times New Roman" panose="02020603050405020304" pitchFamily="18" charset="0"/>
              </a:rPr>
              <a:t>. Nasir, "MMU-OCR-21: Towards End-to-End Urdu Text Recognition Using Deep Learning," in IEEE Access, vol. 9, pp. 124945-124962, 2021, </a:t>
            </a:r>
            <a:r>
              <a:rPr lang="en-US" sz="1800" spc="-15" dirty="0" err="1">
                <a:solidFill>
                  <a:srgbClr val="000000"/>
                </a:solidFill>
                <a:effectLst/>
                <a:latin typeface="Times New Roman" panose="02020603050405020304" pitchFamily="18" charset="0"/>
                <a:ea typeface="Times New Roman" panose="02020603050405020304" pitchFamily="18" charset="0"/>
              </a:rPr>
              <a:t>doi</a:t>
            </a:r>
            <a:r>
              <a:rPr lang="en-US" sz="1800" spc="-15" dirty="0">
                <a:solidFill>
                  <a:srgbClr val="000000"/>
                </a:solidFill>
                <a:effectLst/>
                <a:latin typeface="Times New Roman" panose="02020603050405020304" pitchFamily="18" charset="0"/>
                <a:ea typeface="Times New Roman" panose="02020603050405020304" pitchFamily="18" charset="0"/>
              </a:rPr>
              <a:t>: 10.1109/ACCESS.2021.3110787.</a:t>
            </a:r>
            <a:endParaRPr lang="en-IN" sz="1800" spc="-15" dirty="0">
              <a:effectLst/>
              <a:latin typeface="Times New Roman" panose="02020603050405020304" pitchFamily="18" charset="0"/>
              <a:ea typeface="Times New Roman" panose="02020603050405020304" pitchFamily="18" charset="0"/>
            </a:endParaRPr>
          </a:p>
          <a:p>
            <a:pPr marL="0" marR="215900" lvl="0" indent="0" algn="just">
              <a:lnSpc>
                <a:spcPct val="100000"/>
              </a:lnSpc>
              <a:spcAft>
                <a:spcPts val="600"/>
              </a:spcAft>
              <a:buSzPts val="850"/>
              <a:buNone/>
            </a:pPr>
            <a:r>
              <a:rPr lang="en-US" sz="1800" dirty="0">
                <a:effectLst/>
                <a:latin typeface="Calibri" panose="020F0502020204030204" pitchFamily="34" charset="0"/>
                <a:ea typeface="Calibri" panose="020F0502020204030204" pitchFamily="34" charset="0"/>
                <a:cs typeface="Calibri" panose="020F0502020204030204" pitchFamily="34" charset="0"/>
              </a:rPr>
              <a:t>  [8] </a:t>
            </a:r>
            <a:r>
              <a:rPr lang="en-US" sz="1800" spc="-15" dirty="0">
                <a:solidFill>
                  <a:srgbClr val="000000"/>
                </a:solidFill>
                <a:effectLst/>
                <a:latin typeface="Times New Roman" panose="02020603050405020304" pitchFamily="18" charset="0"/>
                <a:ea typeface="Times New Roman" panose="02020603050405020304" pitchFamily="18" charset="0"/>
              </a:rPr>
              <a:t>N. </a:t>
            </a:r>
            <a:r>
              <a:rPr lang="en-US" sz="1800" spc="-15" dirty="0" err="1">
                <a:solidFill>
                  <a:srgbClr val="000000"/>
                </a:solidFill>
                <a:effectLst/>
                <a:latin typeface="Times New Roman" panose="02020603050405020304" pitchFamily="18" charset="0"/>
                <a:ea typeface="Times New Roman" panose="02020603050405020304" pitchFamily="18" charset="0"/>
              </a:rPr>
              <a:t>Chigali</a:t>
            </a:r>
            <a:r>
              <a:rPr lang="en-US" sz="1800" spc="-15" dirty="0">
                <a:solidFill>
                  <a:srgbClr val="000000"/>
                </a:solidFill>
                <a:effectLst/>
                <a:latin typeface="Times New Roman" panose="02020603050405020304" pitchFamily="18" charset="0"/>
                <a:ea typeface="Times New Roman" panose="02020603050405020304" pitchFamily="18" charset="0"/>
              </a:rPr>
              <a:t>, K. Suvarna Vani, S. Rajeswari and S.R. </a:t>
            </a:r>
            <a:r>
              <a:rPr lang="en-US" sz="1800" spc="-15" dirty="0" err="1">
                <a:solidFill>
                  <a:srgbClr val="000000"/>
                </a:solidFill>
                <a:effectLst/>
                <a:latin typeface="Times New Roman" panose="02020603050405020304" pitchFamily="18" charset="0"/>
                <a:ea typeface="Times New Roman" panose="02020603050405020304" pitchFamily="18" charset="0"/>
              </a:rPr>
              <a:t>Bobba</a:t>
            </a:r>
            <a:r>
              <a:rPr lang="en-US" sz="1800" spc="-15" dirty="0">
                <a:solidFill>
                  <a:srgbClr val="000000"/>
                </a:solidFill>
                <a:effectLst/>
                <a:latin typeface="Times New Roman" panose="02020603050405020304" pitchFamily="18" charset="0"/>
                <a:ea typeface="Times New Roman" panose="02020603050405020304" pitchFamily="18" charset="0"/>
              </a:rPr>
              <a:t>, "OCR Assisted Translator," 2020 7th International Conference on Smart Structures and Systems (ICSSS), 2020, pp. 1-4, </a:t>
            </a:r>
            <a:r>
              <a:rPr lang="en-US" sz="1800" spc="-15" dirty="0" err="1">
                <a:solidFill>
                  <a:srgbClr val="000000"/>
                </a:solidFill>
                <a:effectLst/>
                <a:latin typeface="Times New Roman" panose="02020603050405020304" pitchFamily="18" charset="0"/>
                <a:ea typeface="Times New Roman" panose="02020603050405020304" pitchFamily="18" charset="0"/>
              </a:rPr>
              <a:t>doi</a:t>
            </a:r>
            <a:r>
              <a:rPr lang="en-US" sz="1800" spc="-15" dirty="0">
                <a:solidFill>
                  <a:srgbClr val="000000"/>
                </a:solidFill>
                <a:effectLst/>
                <a:latin typeface="Times New Roman" panose="02020603050405020304" pitchFamily="18" charset="0"/>
                <a:ea typeface="Times New Roman" panose="02020603050405020304" pitchFamily="18" charset="0"/>
              </a:rPr>
              <a:t>: 10.1109/ICSSS49621.2020.9202034.</a:t>
            </a:r>
            <a:endParaRPr lang="en-IN" sz="1800" spc="-15" dirty="0">
              <a:effectLst/>
              <a:latin typeface="Times New Roman" panose="02020603050405020304" pitchFamily="18" charset="0"/>
              <a:ea typeface="Times New Roman" panose="02020603050405020304" pitchFamily="18" charset="0"/>
            </a:endParaRPr>
          </a:p>
          <a:p>
            <a:pPr marL="114300" indent="0" algn="just">
              <a:lnSpc>
                <a:spcPct val="115000"/>
              </a:lnSpc>
              <a:buNone/>
            </a:pPr>
            <a:endParaRPr lang="en-IN" sz="1800" dirty="0">
              <a:effectLst/>
              <a:latin typeface="Calibri" panose="020F0502020204030204" pitchFamily="34" charset="0"/>
              <a:ea typeface="Arial" panose="020B0604020202020204" pitchFamily="34" charset="0"/>
              <a:cs typeface="Calibri" panose="020F0502020204030204" pitchFamily="34" charset="0"/>
            </a:endParaRPr>
          </a:p>
        </p:txBody>
      </p:sp>
      <p:sp>
        <p:nvSpPr>
          <p:cNvPr id="372" name="Google Shape;372;p8"/>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dirty="0">
                <a:solidFill>
                  <a:srgbClr val="898989"/>
                </a:solidFill>
                <a:latin typeface="Arial"/>
                <a:ea typeface="Arial"/>
                <a:cs typeface="Arial"/>
                <a:sym typeface="Arial"/>
              </a:rPr>
              <a:t>Rajalakshmi Institute of Technology</a:t>
            </a:r>
            <a:endParaRPr dirty="0"/>
          </a:p>
        </p:txBody>
      </p:sp>
      <p:sp>
        <p:nvSpPr>
          <p:cNvPr id="373" name="Google Shape;373;p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20</a:t>
            </a:fld>
            <a:endParaRPr/>
          </a:p>
        </p:txBody>
      </p:sp>
      <p:sp>
        <p:nvSpPr>
          <p:cNvPr id="374" name="Google Shape;374;p8"/>
          <p:cNvSpPr/>
          <p:nvPr/>
        </p:nvSpPr>
        <p:spPr>
          <a:xfrm>
            <a:off x="-1026319" y="950912"/>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 name="Google Shape;176;p2">
            <a:extLst>
              <a:ext uri="{FF2B5EF4-FFF2-40B4-BE49-F238E27FC236}">
                <a16:creationId xmlns:a16="http://schemas.microsoft.com/office/drawing/2014/main" id="{F957B63A-9226-4793-BDEC-D174E46120C4}"/>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extLst>
      <p:ext uri="{BB962C8B-B14F-4D97-AF65-F5344CB8AC3E}">
        <p14:creationId xmlns:p14="http://schemas.microsoft.com/office/powerpoint/2010/main" val="108939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78"/>
        <p:cNvGrpSpPr/>
        <p:nvPr/>
      </p:nvGrpSpPr>
      <p:grpSpPr>
        <a:xfrm>
          <a:off x="0" y="0"/>
          <a:ext cx="0" cy="0"/>
          <a:chOff x="0" y="0"/>
          <a:chExt cx="0" cy="0"/>
        </a:xfrm>
      </p:grpSpPr>
      <p:sp>
        <p:nvSpPr>
          <p:cNvPr id="380" name="Google Shape;380;p9"/>
          <p:cNvSpPr txBox="1">
            <a:spLocks noGrp="1"/>
          </p:cNvSpPr>
          <p:nvPr>
            <p:ph type="body" idx="1"/>
          </p:nvPr>
        </p:nvSpPr>
        <p:spPr>
          <a:xfrm>
            <a:off x="457200" y="1828800"/>
            <a:ext cx="8229600" cy="4297362"/>
          </a:xfrm>
          <a:prstGeom prst="rect">
            <a:avLst/>
          </a:prstGeom>
          <a:noFill/>
          <a:ln>
            <a:noFill/>
          </a:ln>
        </p:spPr>
        <p:txBody>
          <a:bodyPr spcFirstLastPara="1" wrap="square" lIns="91425" tIns="45700" rIns="91425" bIns="45700" anchor="t" anchorCtr="0">
            <a:normAutofit/>
          </a:bodyPr>
          <a:lstStyle/>
          <a:p>
            <a:pPr marL="171450" marR="0" lvl="0" indent="-171450" algn="l" rtl="0">
              <a:lnSpc>
                <a:spcPct val="90000"/>
              </a:lnSpc>
              <a:spcBef>
                <a:spcPts val="0"/>
              </a:spcBef>
              <a:spcAft>
                <a:spcPts val="0"/>
              </a:spcAft>
              <a:buClr>
                <a:schemeClr val="dk1"/>
              </a:buClr>
              <a:buSzPts val="4400"/>
              <a:buFont typeface="Arial"/>
              <a:buNone/>
            </a:pPr>
            <a:endParaRPr sz="4400" b="1" i="0" u="none" dirty="0">
              <a:solidFill>
                <a:schemeClr val="dk1"/>
              </a:solidFill>
              <a:latin typeface="Times New Roman"/>
              <a:ea typeface="Times New Roman"/>
              <a:cs typeface="Times New Roman"/>
              <a:sym typeface="Times New Roman"/>
            </a:endParaRPr>
          </a:p>
          <a:p>
            <a:pPr marL="171450" marR="0" lvl="0" indent="-171450" algn="ctr" rtl="0">
              <a:lnSpc>
                <a:spcPct val="90000"/>
              </a:lnSpc>
              <a:spcBef>
                <a:spcPts val="700"/>
              </a:spcBef>
              <a:spcAft>
                <a:spcPts val="0"/>
              </a:spcAft>
              <a:buClr>
                <a:schemeClr val="dk1"/>
              </a:buClr>
              <a:buSzPts val="4400"/>
              <a:buFont typeface="Arial"/>
              <a:buNone/>
            </a:pPr>
            <a:r>
              <a:rPr lang="en-US" sz="4400" b="1" i="0" u="none" dirty="0">
                <a:solidFill>
                  <a:schemeClr val="dk1"/>
                </a:solidFill>
                <a:latin typeface="Calibri"/>
                <a:ea typeface="Calibri"/>
                <a:cs typeface="Calibri"/>
                <a:sym typeface="Calibri"/>
              </a:rPr>
              <a:t>Thank You</a:t>
            </a:r>
            <a:endParaRPr dirty="0"/>
          </a:p>
          <a:p>
            <a:pPr marL="171450" marR="0" lvl="0" indent="0" algn="l" rtl="0">
              <a:lnSpc>
                <a:spcPct val="90000"/>
              </a:lnSpc>
              <a:spcBef>
                <a:spcPts val="750"/>
              </a:spcBef>
              <a:spcAft>
                <a:spcPts val="0"/>
              </a:spcAft>
              <a:buClr>
                <a:schemeClr val="dk1"/>
              </a:buClr>
              <a:buSzPts val="4400"/>
              <a:buFont typeface="Arial"/>
              <a:buNone/>
            </a:pPr>
            <a:endParaRPr sz="4400" b="1" i="0" u="none" dirty="0">
              <a:solidFill>
                <a:schemeClr val="dk1"/>
              </a:solidFill>
              <a:latin typeface="Calibri"/>
              <a:ea typeface="Calibri"/>
              <a:cs typeface="Calibri"/>
              <a:sym typeface="Calibri"/>
            </a:endParaRPr>
          </a:p>
        </p:txBody>
      </p:sp>
      <p:sp>
        <p:nvSpPr>
          <p:cNvPr id="382" name="Google Shape;382;p9"/>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383" name="Google Shape;383;p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21</a:t>
            </a:fld>
            <a:endParaRPr/>
          </a:p>
        </p:txBody>
      </p:sp>
      <p:sp>
        <p:nvSpPr>
          <p:cNvPr id="384" name="Google Shape;384;p9"/>
          <p:cNvSpPr/>
          <p:nvPr/>
        </p:nvSpPr>
        <p:spPr>
          <a:xfrm>
            <a:off x="-1066800" y="3352800"/>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 name="Google Shape;176;p2">
            <a:extLst>
              <a:ext uri="{FF2B5EF4-FFF2-40B4-BE49-F238E27FC236}">
                <a16:creationId xmlns:a16="http://schemas.microsoft.com/office/drawing/2014/main" id="{26D64648-42A3-4341-9A38-BCA8C04DF688}"/>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457200" y="274637"/>
            <a:ext cx="8229600" cy="944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INTRODUCTION</a:t>
            </a:r>
            <a:endParaRPr dirty="0"/>
          </a:p>
        </p:txBody>
      </p:sp>
      <p:sp>
        <p:nvSpPr>
          <p:cNvPr id="175" name="Google Shape;175;p2"/>
          <p:cNvSpPr txBox="1">
            <a:spLocks noGrp="1"/>
          </p:cNvSpPr>
          <p:nvPr>
            <p:ph type="body" idx="1"/>
          </p:nvPr>
        </p:nvSpPr>
        <p:spPr>
          <a:xfrm>
            <a:off x="457200" y="1828800"/>
            <a:ext cx="8229600" cy="4297362"/>
          </a:xfrm>
          <a:prstGeom prst="rect">
            <a:avLst/>
          </a:prstGeom>
          <a:noFill/>
          <a:ln>
            <a:noFill/>
          </a:ln>
        </p:spPr>
        <p:txBody>
          <a:bodyPr spcFirstLastPara="1" wrap="square" lIns="91425" tIns="45700" rIns="91425" bIns="45700" anchor="t" anchorCtr="0">
            <a:noAutofit/>
          </a:bodyPr>
          <a:lstStyle/>
          <a:p>
            <a:pPr marL="342900" lvl="0" indent="-342900" algn="just">
              <a:lnSpc>
                <a:spcPct val="115000"/>
              </a:lnSpc>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process of OCR is most commonly used to turn hard copy legal or historic documents into PDFs. Once placed in this soft copy, users can edit, format and search the document as if it was created with a word processor. </a:t>
            </a:r>
          </a:p>
          <a:p>
            <a:pPr marL="342900" lvl="0" indent="-342900" algn="just">
              <a:lnSpc>
                <a:spcPct val="115000"/>
              </a:lnSpc>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first step of OCR is using a scanner to process the physical form of a document. Once all pages are copied, OCR software converts the document into a two-color, or black and white, version.</a:t>
            </a:r>
          </a:p>
          <a:p>
            <a:pPr marL="342900" lvl="0" indent="-342900" algn="just">
              <a:lnSpc>
                <a:spcPct val="115000"/>
              </a:lnSpc>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Calibri" panose="020F0502020204030204" pitchFamily="34" charset="0"/>
              </a:rPr>
              <a:t>Practically, the error rate of OCR systems can fairly become high, occasionally close to 10%, the commonly used solutions for errors in OCR are Pattern recognition and Feature detection.</a:t>
            </a:r>
          </a:p>
          <a:p>
            <a:pPr marL="0" marR="0" lvl="0" indent="0" algn="just" rtl="0">
              <a:lnSpc>
                <a:spcPct val="90000"/>
              </a:lnSpc>
              <a:spcBef>
                <a:spcPts val="0"/>
              </a:spcBef>
              <a:spcAft>
                <a:spcPts val="0"/>
              </a:spcAft>
              <a:buClr>
                <a:schemeClr val="dk1"/>
              </a:buClr>
              <a:buSzPts val="2400"/>
              <a:buNone/>
            </a:pPr>
            <a:endParaRPr lang="en-US" sz="2200" dirty="0">
              <a:solidFill>
                <a:schemeClr val="tx1"/>
              </a:solidFill>
              <a:latin typeface="Calibri" panose="020F0502020204030204" pitchFamily="34" charset="0"/>
              <a:cs typeface="Calibri" panose="020F0502020204030204" pitchFamily="34" charset="0"/>
            </a:endParaRPr>
          </a:p>
        </p:txBody>
      </p:sp>
      <p:sp>
        <p:nvSpPr>
          <p:cNvPr id="176" name="Google Shape;176;p2"/>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
        <p:nvSpPr>
          <p:cNvPr id="177" name="Google Shape;177;p2"/>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178" name="Google Shape;178;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3</a:t>
            </a:fld>
            <a:endParaRPr/>
          </a:p>
        </p:txBody>
      </p:sp>
      <p:sp>
        <p:nvSpPr>
          <p:cNvPr id="179" name="Google Shape;179;p2"/>
          <p:cNvSpPr/>
          <p:nvPr/>
        </p:nvSpPr>
        <p:spPr>
          <a:xfrm>
            <a:off x="-1066800" y="1295400"/>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145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3"/>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400" b="1" dirty="0"/>
              <a:t>MOTIVATION</a:t>
            </a:r>
            <a:endParaRPr lang="en-US" dirty="0"/>
          </a:p>
        </p:txBody>
      </p:sp>
      <p:sp>
        <p:nvSpPr>
          <p:cNvPr id="195" name="Google Shape;195;p3"/>
          <p:cNvSpPr txBox="1">
            <a:spLocks noGrp="1"/>
          </p:cNvSpPr>
          <p:nvPr>
            <p:ph type="body" idx="1"/>
          </p:nvPr>
        </p:nvSpPr>
        <p:spPr>
          <a:xfrm>
            <a:off x="457200" y="2407298"/>
            <a:ext cx="8229600" cy="3718864"/>
          </a:xfrm>
          <a:prstGeom prst="rect">
            <a:avLst/>
          </a:prstGeom>
          <a:noFill/>
          <a:ln>
            <a:noFill/>
          </a:ln>
        </p:spPr>
        <p:txBody>
          <a:bodyPr spcFirstLastPara="1" wrap="square" lIns="91425" tIns="45700" rIns="91425" bIns="45700" anchor="t" anchorCtr="0">
            <a:noAutofit/>
          </a:bodyPr>
          <a:lstStyle/>
          <a:p>
            <a:pPr marL="419100" marR="0" lvl="0" algn="l" rtl="0">
              <a:lnSpc>
                <a:spcPct val="100000"/>
              </a:lnSpc>
              <a:spcBef>
                <a:spcPts val="0"/>
              </a:spcBef>
              <a:spcAft>
                <a:spcPts val="0"/>
              </a:spcAft>
              <a:buSzPts val="2400"/>
              <a:buFont typeface="Arial" panose="020B0604020202020204" pitchFamily="34" charset="0"/>
              <a:buChar char="•"/>
            </a:pPr>
            <a:r>
              <a:rPr lang="en-US" sz="2200" dirty="0">
                <a:latin typeface="Calibri" panose="020F0502020204030204" pitchFamily="34" charset="0"/>
                <a:ea typeface="Times New Roman"/>
                <a:cs typeface="Calibri" panose="020F0502020204030204" pitchFamily="34" charset="0"/>
                <a:sym typeface="Times New Roman"/>
              </a:rPr>
              <a:t>To eliminate most of the errors in OCR converted image or document </a:t>
            </a:r>
          </a:p>
          <a:p>
            <a:pPr marL="419100" marR="0" lvl="0" algn="l" rtl="0">
              <a:lnSpc>
                <a:spcPct val="100000"/>
              </a:lnSpc>
              <a:spcBef>
                <a:spcPts val="0"/>
              </a:spcBef>
              <a:spcAft>
                <a:spcPts val="0"/>
              </a:spcAft>
              <a:buSzPts val="2400"/>
              <a:buFont typeface="Arial" panose="020B0604020202020204" pitchFamily="34" charset="0"/>
              <a:buChar char="•"/>
            </a:pPr>
            <a:r>
              <a:rPr lang="en-US" sz="2200" dirty="0">
                <a:latin typeface="Calibri" panose="020F0502020204030204" pitchFamily="34" charset="0"/>
                <a:ea typeface="Times New Roman"/>
                <a:cs typeface="Calibri" panose="020F0502020204030204" pitchFamily="34" charset="0"/>
                <a:sym typeface="Times New Roman"/>
              </a:rPr>
              <a:t>To achieve automatic error correction of words in documents by post-processing techniques.</a:t>
            </a:r>
          </a:p>
          <a:p>
            <a:pPr marL="419100" marR="0" lvl="0" algn="l" rtl="0">
              <a:lnSpc>
                <a:spcPct val="100000"/>
              </a:lnSpc>
              <a:spcBef>
                <a:spcPts val="0"/>
              </a:spcBef>
              <a:spcAft>
                <a:spcPts val="0"/>
              </a:spcAft>
              <a:buSzPts val="2400"/>
              <a:buFont typeface="Arial" panose="020B0604020202020204" pitchFamily="34" charset="0"/>
              <a:buChar char="•"/>
            </a:pPr>
            <a:r>
              <a:rPr lang="en-US" sz="2200" dirty="0">
                <a:latin typeface="Calibri" panose="020F0502020204030204" pitchFamily="34" charset="0"/>
                <a:ea typeface="Times New Roman"/>
                <a:cs typeface="Calibri" panose="020F0502020204030204" pitchFamily="34" charset="0"/>
                <a:sym typeface="Times New Roman"/>
              </a:rPr>
              <a:t>To improve efficiency and accuracy of the model.</a:t>
            </a:r>
          </a:p>
          <a:p>
            <a:pPr marL="419100" marR="0" lvl="0" algn="l" rtl="0">
              <a:lnSpc>
                <a:spcPct val="100000"/>
              </a:lnSpc>
              <a:spcBef>
                <a:spcPts val="0"/>
              </a:spcBef>
              <a:spcAft>
                <a:spcPts val="0"/>
              </a:spcAft>
              <a:buSzPts val="2400"/>
              <a:buFont typeface="Arial" panose="020B0604020202020204" pitchFamily="34" charset="0"/>
              <a:buChar char="•"/>
            </a:pPr>
            <a:endParaRPr lang="en-US" sz="2200" dirty="0">
              <a:latin typeface="Calibri" panose="020F0502020204030204" pitchFamily="34" charset="0"/>
              <a:ea typeface="Times New Roman"/>
              <a:cs typeface="Calibri" panose="020F0502020204030204" pitchFamily="34" charset="0"/>
              <a:sym typeface="Times New Roman"/>
            </a:endParaRPr>
          </a:p>
        </p:txBody>
      </p:sp>
      <p:sp>
        <p:nvSpPr>
          <p:cNvPr id="197" name="Google Shape;197;p3"/>
          <p:cNvSpPr txBox="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Arial"/>
              <a:buNone/>
            </a:pPr>
            <a:r>
              <a:rPr lang="en-US" sz="900" b="0" i="0" u="none">
                <a:solidFill>
                  <a:srgbClr val="898989"/>
                </a:solidFill>
                <a:latin typeface="Arial"/>
                <a:ea typeface="Arial"/>
                <a:cs typeface="Arial"/>
                <a:sym typeface="Arial"/>
              </a:rPr>
              <a:t>Rajalakshmi Institute of Technology</a:t>
            </a:r>
            <a:endParaRPr/>
          </a:p>
        </p:txBody>
      </p:sp>
      <p:sp>
        <p:nvSpPr>
          <p:cNvPr id="198" name="Google Shape;198;p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a:solidFill>
                  <a:srgbClr val="898989"/>
                </a:solidFill>
                <a:latin typeface="Calibri"/>
                <a:ea typeface="Calibri"/>
                <a:cs typeface="Calibri"/>
                <a:sym typeface="Calibri"/>
              </a:rPr>
              <a:t>4</a:t>
            </a:fld>
            <a:endParaRPr/>
          </a:p>
        </p:txBody>
      </p:sp>
      <p:sp>
        <p:nvSpPr>
          <p:cNvPr id="199" name="Google Shape;199;p3"/>
          <p:cNvSpPr/>
          <p:nvPr/>
        </p:nvSpPr>
        <p:spPr>
          <a:xfrm>
            <a:off x="-1026319" y="1295400"/>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 name="Google Shape;176;p2">
            <a:extLst>
              <a:ext uri="{FF2B5EF4-FFF2-40B4-BE49-F238E27FC236}">
                <a16:creationId xmlns:a16="http://schemas.microsoft.com/office/drawing/2014/main" id="{066D8E3A-F720-40AB-A8FE-89E5B87CE4F6}"/>
              </a:ext>
            </a:extLst>
          </p:cNvPr>
          <p:cNvSpPr txBox="1"/>
          <p:nvPr/>
        </p:nvSpPr>
        <p:spPr>
          <a:xfrm>
            <a:off x="628650" y="6356349"/>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542731"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b="1" dirty="0"/>
              <a:t>CHALLENGES</a:t>
            </a:r>
            <a:endParaRPr lang="en-US" dirty="0"/>
          </a:p>
        </p:txBody>
      </p:sp>
      <p:sp>
        <p:nvSpPr>
          <p:cNvPr id="205" name="Google Shape;205;p4"/>
          <p:cNvSpPr txBox="1">
            <a:spLocks noGrp="1"/>
          </p:cNvSpPr>
          <p:nvPr>
            <p:ph type="body" idx="1"/>
          </p:nvPr>
        </p:nvSpPr>
        <p:spPr>
          <a:xfrm>
            <a:off x="457201" y="2102177"/>
            <a:ext cx="8315130" cy="4122117"/>
          </a:xfrm>
          <a:prstGeom prst="rect">
            <a:avLst/>
          </a:prstGeom>
          <a:noFill/>
          <a:ln>
            <a:noFill/>
          </a:ln>
        </p:spPr>
        <p:txBody>
          <a:bodyPr spcFirstLastPara="1" wrap="square" lIns="91425" tIns="45700" rIns="91425" bIns="45700" anchor="t" anchorCtr="0">
            <a:noAutofit/>
          </a:bodyPr>
          <a:lstStyle/>
          <a:p>
            <a:pPr marL="685800" marR="0" lvl="0" algn="l" rtl="0">
              <a:spcBef>
                <a:spcPts val="0"/>
              </a:spcBef>
              <a:spcAft>
                <a:spcPts val="0"/>
              </a:spcAft>
              <a:buSzPct val="100000"/>
              <a:buFont typeface="Arial" panose="020B0604020202020204" pitchFamily="34" charset="0"/>
              <a:buChar char="•"/>
            </a:pPr>
            <a:r>
              <a:rPr lang="en-US" sz="2200" b="0" i="0" dirty="0">
                <a:solidFill>
                  <a:srgbClr val="202124"/>
                </a:solidFill>
                <a:effectLst/>
                <a:latin typeface="Calibri" panose="020F0502020204030204" pitchFamily="34" charset="0"/>
                <a:cs typeface="Calibri" panose="020F0502020204030204" pitchFamily="34" charset="0"/>
              </a:rPr>
              <a:t>Complicated and tricky to implement securely, mainly the </a:t>
            </a:r>
            <a:r>
              <a:rPr lang="en-US" sz="2200" dirty="0">
                <a:solidFill>
                  <a:srgbClr val="202124"/>
                </a:solidFill>
                <a:latin typeface="Calibri" panose="020F0502020204030204" pitchFamily="34" charset="0"/>
                <a:cs typeface="Calibri" panose="020F0502020204030204" pitchFamily="34" charset="0"/>
              </a:rPr>
              <a:t>post-processing technique.</a:t>
            </a:r>
            <a:r>
              <a:rPr lang="en-US" sz="2200" b="0" i="0" dirty="0">
                <a:solidFill>
                  <a:srgbClr val="202124"/>
                </a:solidFill>
                <a:effectLst/>
                <a:latin typeface="Calibri" panose="020F0502020204030204" pitchFamily="34" charset="0"/>
                <a:cs typeface="Calibri" panose="020F0502020204030204" pitchFamily="34" charset="0"/>
              </a:rPr>
              <a:t> </a:t>
            </a:r>
          </a:p>
          <a:p>
            <a:pPr marL="685800" marR="0" lvl="0" algn="l" rtl="0">
              <a:spcBef>
                <a:spcPts val="0"/>
              </a:spcBef>
              <a:spcAft>
                <a:spcPts val="0"/>
              </a:spcAft>
              <a:buSzPct val="100000"/>
              <a:buFont typeface="Arial" panose="020B0604020202020204" pitchFamily="34" charset="0"/>
              <a:buChar char="•"/>
            </a:pPr>
            <a:r>
              <a:rPr lang="en-US" sz="2200" b="0" i="0" dirty="0">
                <a:solidFill>
                  <a:srgbClr val="202124"/>
                </a:solidFill>
                <a:effectLst/>
                <a:latin typeface="Calibri" panose="020F0502020204030204" pitchFamily="34" charset="0"/>
                <a:cs typeface="Calibri" panose="020F0502020204030204" pitchFamily="34" charset="0"/>
              </a:rPr>
              <a:t>The </a:t>
            </a:r>
            <a:r>
              <a:rPr lang="en-US" sz="2200" dirty="0">
                <a:solidFill>
                  <a:srgbClr val="202124"/>
                </a:solidFill>
                <a:latin typeface="Calibri" panose="020F0502020204030204" pitchFamily="34" charset="0"/>
                <a:cs typeface="Calibri" panose="020F0502020204030204" pitchFamily="34" charset="0"/>
              </a:rPr>
              <a:t>character</a:t>
            </a:r>
            <a:r>
              <a:rPr lang="en-US" sz="2200" b="0" i="0" dirty="0">
                <a:solidFill>
                  <a:srgbClr val="202124"/>
                </a:solidFill>
                <a:effectLst/>
                <a:latin typeface="Calibri" panose="020F0502020204030204" pitchFamily="34" charset="0"/>
                <a:cs typeface="Calibri" panose="020F0502020204030204" pitchFamily="34" charset="0"/>
              </a:rPr>
              <a:t> identification with blurred image is difficult for pre-processing in OCR conversion.</a:t>
            </a:r>
            <a:endParaRPr lang="en-US" sz="2200" dirty="0">
              <a:latin typeface="Calibri" panose="020F0502020204030204" pitchFamily="34" charset="0"/>
              <a:cs typeface="Calibri" panose="020F0502020204030204" pitchFamily="34" charset="0"/>
            </a:endParaRPr>
          </a:p>
        </p:txBody>
      </p:sp>
      <p:sp>
        <p:nvSpPr>
          <p:cNvPr id="206" name="Google Shape;206;p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900" dirty="0">
                <a:solidFill>
                  <a:srgbClr val="898989"/>
                </a:solidFill>
              </a:rPr>
              <a:t>19/03/2022</a:t>
            </a:r>
            <a:endParaRPr sz="900" dirty="0"/>
          </a:p>
        </p:txBody>
      </p:sp>
      <p:sp>
        <p:nvSpPr>
          <p:cNvPr id="207" name="Google Shape;207;p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dirty="0">
                <a:solidFill>
                  <a:srgbClr val="898989"/>
                </a:solidFill>
                <a:latin typeface="Arial"/>
                <a:ea typeface="Arial"/>
                <a:cs typeface="Arial"/>
                <a:sym typeface="Arial"/>
              </a:rPr>
              <a:t>Rajalakshmi Institute of Technology</a:t>
            </a:r>
            <a:endParaRPr dirty="0"/>
          </a:p>
        </p:txBody>
      </p:sp>
      <p:sp>
        <p:nvSpPr>
          <p:cNvPr id="208" name="Google Shape;208;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a:solidFill>
                  <a:srgbClr val="898989"/>
                </a:solidFill>
                <a:latin typeface="Arial"/>
                <a:ea typeface="Arial"/>
                <a:cs typeface="Arial"/>
                <a:sym typeface="Arial"/>
              </a:rPr>
              <a:t>5</a:t>
            </a:fld>
            <a:endParaRPr dirty="0"/>
          </a:p>
        </p:txBody>
      </p:sp>
      <p:sp>
        <p:nvSpPr>
          <p:cNvPr id="7" name="Google Shape;199;p3">
            <a:extLst>
              <a:ext uri="{FF2B5EF4-FFF2-40B4-BE49-F238E27FC236}">
                <a16:creationId xmlns:a16="http://schemas.microsoft.com/office/drawing/2014/main" id="{BB975E54-1BA3-48A9-91A0-D2AE87493714}"/>
              </a:ext>
            </a:extLst>
          </p:cNvPr>
          <p:cNvSpPr/>
          <p:nvPr/>
        </p:nvSpPr>
        <p:spPr>
          <a:xfrm>
            <a:off x="-1026319" y="1295400"/>
            <a:ext cx="11196637" cy="647700"/>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C8B5720-6E32-447D-8D20-F96FA489DCBA}"/>
              </a:ext>
            </a:extLst>
          </p:cNvPr>
          <p:cNvSpPr>
            <a:spLocks noGrp="1"/>
          </p:cNvSpPr>
          <p:nvPr>
            <p:ph type="title"/>
          </p:nvPr>
        </p:nvSpPr>
        <p:spPr>
          <a:xfrm>
            <a:off x="381000" y="228600"/>
            <a:ext cx="8229600" cy="944563"/>
          </a:xfrm>
        </p:spPr>
        <p:txBody>
          <a:bodyPr rtlCol="0">
            <a:normAutofit/>
          </a:bodyPr>
          <a:lstStyle/>
          <a:p>
            <a:pPr algn="ctr" eaLnBrk="1" fontAlgn="auto" hangingPunct="1">
              <a:spcAft>
                <a:spcPts val="0"/>
              </a:spcAft>
              <a:defRPr/>
            </a:pPr>
            <a:r>
              <a:rPr lang="en-US" altLang="en-US" sz="4400" b="1" dirty="0">
                <a:latin typeface="+mn-lt"/>
                <a:ea typeface="新細明體" pitchFamily="18" charset="-120"/>
                <a:cs typeface="Times New Roman" panose="02020603050405020304" pitchFamily="18" charset="0"/>
              </a:rPr>
              <a:t>Literature Review</a:t>
            </a:r>
          </a:p>
        </p:txBody>
      </p:sp>
      <p:sp>
        <p:nvSpPr>
          <p:cNvPr id="5" name="Footer Placeholder 4">
            <a:extLst>
              <a:ext uri="{FF2B5EF4-FFF2-40B4-BE49-F238E27FC236}">
                <a16:creationId xmlns:a16="http://schemas.microsoft.com/office/drawing/2014/main" id="{8E1B0E90-B955-4DB2-A3EB-9A640356CEB7}"/>
              </a:ext>
            </a:extLst>
          </p:cNvPr>
          <p:cNvSpPr>
            <a:spLocks noGrp="1"/>
          </p:cNvSpPr>
          <p:nvPr>
            <p:ph type="ftr" sz="quarter" idx="11"/>
          </p:nvPr>
        </p:nvSpPr>
        <p:spPr>
          <a:xfrm>
            <a:off x="3124200" y="6446837"/>
            <a:ext cx="2895600" cy="365125"/>
          </a:xfrm>
        </p:spPr>
        <p:txBody>
          <a:bodyPr/>
          <a:lstStyle/>
          <a:p>
            <a:pPr>
              <a:defRPr/>
            </a:pPr>
            <a:r>
              <a:rPr lang="en-US" altLang="zh-TW" dirty="0"/>
              <a:t>Rajalakshmi Institute of Technology</a:t>
            </a:r>
          </a:p>
        </p:txBody>
      </p:sp>
      <p:sp>
        <p:nvSpPr>
          <p:cNvPr id="20485" name="Slide Number Placeholder 5">
            <a:extLst>
              <a:ext uri="{FF2B5EF4-FFF2-40B4-BE49-F238E27FC236}">
                <a16:creationId xmlns:a16="http://schemas.microsoft.com/office/drawing/2014/main" id="{2D730AD1-442B-4655-8028-CCE1D4F9F090}"/>
              </a:ext>
            </a:extLst>
          </p:cNvPr>
          <p:cNvSpPr>
            <a:spLocks noGrp="1"/>
          </p:cNvSpPr>
          <p:nvPr>
            <p:ph type="sldNum" sz="quarter" idx="12"/>
          </p:nvPr>
        </p:nvSpPr>
        <p:spPr bwMode="auto">
          <a:xfrm>
            <a:off x="6553200" y="6432614"/>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新細明體" panose="020B0604030504040204" pitchFamily="18" charset="-120"/>
              </a:defRPr>
            </a:lvl1pPr>
            <a:lvl2pPr marL="742950" indent="-285750">
              <a:defRPr>
                <a:solidFill>
                  <a:schemeClr val="tx1"/>
                </a:solidFill>
                <a:latin typeface="Arial" panose="020B0604020202020204" pitchFamily="34" charset="0"/>
                <a:ea typeface="新細明體" panose="020B0604030504040204" pitchFamily="18" charset="-120"/>
              </a:defRPr>
            </a:lvl2pPr>
            <a:lvl3pPr marL="1143000" indent="-228600">
              <a:defRPr>
                <a:solidFill>
                  <a:schemeClr val="tx1"/>
                </a:solidFill>
                <a:latin typeface="Arial" panose="020B0604020202020204" pitchFamily="34" charset="0"/>
                <a:ea typeface="新細明體" panose="020B0604030504040204" pitchFamily="18" charset="-120"/>
              </a:defRPr>
            </a:lvl3pPr>
            <a:lvl4pPr marL="1600200" indent="-228600">
              <a:defRPr>
                <a:solidFill>
                  <a:schemeClr val="tx1"/>
                </a:solidFill>
                <a:latin typeface="Arial" panose="020B0604020202020204" pitchFamily="34" charset="0"/>
                <a:ea typeface="新細明體" panose="020B0604030504040204" pitchFamily="18" charset="-120"/>
              </a:defRPr>
            </a:lvl4pPr>
            <a:lvl5pPr marL="2057400" indent="-228600">
              <a:defRPr>
                <a:solidFill>
                  <a:schemeClr val="tx1"/>
                </a:solidFill>
                <a:latin typeface="Arial" panose="020B0604020202020204" pitchFamily="34" charset="0"/>
                <a:ea typeface="新細明體" panose="020B0604030504040204"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B0604030504040204"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B0604030504040204"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B0604030504040204"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B0604030504040204" pitchFamily="18" charset="-120"/>
              </a:defRPr>
            </a:lvl9pPr>
          </a:lstStyle>
          <a:p>
            <a:fld id="{1E2CD23D-B902-40DA-A82F-B7FCADBD51D9}" type="slidenum">
              <a:rPr lang="en-US" altLang="zh-TW" smtClean="0">
                <a:solidFill>
                  <a:srgbClr val="898989"/>
                </a:solidFill>
                <a:latin typeface="Calibri" panose="020F0502020204030204" pitchFamily="34" charset="0"/>
              </a:rPr>
              <a:pPr/>
              <a:t>6</a:t>
            </a:fld>
            <a:endParaRPr lang="en-US" altLang="zh-TW">
              <a:solidFill>
                <a:srgbClr val="898989"/>
              </a:solidFill>
              <a:latin typeface="Calibri" panose="020F0502020204030204" pitchFamily="34" charset="0"/>
            </a:endParaRPr>
          </a:p>
        </p:txBody>
      </p:sp>
      <p:graphicFrame>
        <p:nvGraphicFramePr>
          <p:cNvPr id="13" name="Content Placeholder 11">
            <a:extLst>
              <a:ext uri="{FF2B5EF4-FFF2-40B4-BE49-F238E27FC236}">
                <a16:creationId xmlns:a16="http://schemas.microsoft.com/office/drawing/2014/main" id="{5256430F-9000-4817-B0CB-A8681DE91DC1}"/>
              </a:ext>
            </a:extLst>
          </p:cNvPr>
          <p:cNvGraphicFramePr>
            <a:graphicFrameLocks/>
          </p:cNvGraphicFramePr>
          <p:nvPr>
            <p:extLst>
              <p:ext uri="{D42A27DB-BD31-4B8C-83A1-F6EECF244321}">
                <p14:modId xmlns:p14="http://schemas.microsoft.com/office/powerpoint/2010/main" val="2089714951"/>
              </p:ext>
            </p:extLst>
          </p:nvPr>
        </p:nvGraphicFramePr>
        <p:xfrm>
          <a:off x="536771" y="1446687"/>
          <a:ext cx="8150029" cy="4938325"/>
        </p:xfrm>
        <a:graphic>
          <a:graphicData uri="http://schemas.openxmlformats.org/drawingml/2006/table">
            <a:tbl>
              <a:tblPr firstRow="1" bandRow="1">
                <a:tableStyleId>{93296810-A885-4BE3-A3E7-6D5BEEA58F35}</a:tableStyleId>
              </a:tblPr>
              <a:tblGrid>
                <a:gridCol w="1280026">
                  <a:extLst>
                    <a:ext uri="{9D8B030D-6E8A-4147-A177-3AD203B41FA5}">
                      <a16:colId xmlns:a16="http://schemas.microsoft.com/office/drawing/2014/main" val="20000"/>
                    </a:ext>
                  </a:extLst>
                </a:gridCol>
                <a:gridCol w="1762735">
                  <a:extLst>
                    <a:ext uri="{9D8B030D-6E8A-4147-A177-3AD203B41FA5}">
                      <a16:colId xmlns:a16="http://schemas.microsoft.com/office/drawing/2014/main" val="20001"/>
                    </a:ext>
                  </a:extLst>
                </a:gridCol>
                <a:gridCol w="1992656">
                  <a:extLst>
                    <a:ext uri="{9D8B030D-6E8A-4147-A177-3AD203B41FA5}">
                      <a16:colId xmlns:a16="http://schemas.microsoft.com/office/drawing/2014/main" val="20002"/>
                    </a:ext>
                  </a:extLst>
                </a:gridCol>
                <a:gridCol w="3114612">
                  <a:extLst>
                    <a:ext uri="{9D8B030D-6E8A-4147-A177-3AD203B41FA5}">
                      <a16:colId xmlns:a16="http://schemas.microsoft.com/office/drawing/2014/main" val="20003"/>
                    </a:ext>
                  </a:extLst>
                </a:gridCol>
              </a:tblGrid>
              <a:tr h="734242">
                <a:tc>
                  <a:txBody>
                    <a:bodyPr/>
                    <a:lstStyle/>
                    <a:p>
                      <a:pPr algn="just"/>
                      <a:r>
                        <a:rPr lang="en-US" sz="1400" dirty="0"/>
                        <a:t>NAME</a:t>
                      </a:r>
                      <a:r>
                        <a:rPr lang="en-US" sz="1400" baseline="0" dirty="0"/>
                        <a:t> OF THE AUTHOR</a:t>
                      </a:r>
                      <a:endParaRPr lang="en-US" sz="1400" dirty="0"/>
                    </a:p>
                  </a:txBody>
                  <a:tcPr marL="91451" marR="91451">
                    <a:solidFill>
                      <a:schemeClr val="accent6"/>
                    </a:solidFill>
                  </a:tcPr>
                </a:tc>
                <a:tc>
                  <a:txBody>
                    <a:bodyPr/>
                    <a:lstStyle/>
                    <a:p>
                      <a:pPr algn="just"/>
                      <a:r>
                        <a:rPr lang="en-US" sz="1400" dirty="0"/>
                        <a:t>MONTH AND YEAR OF</a:t>
                      </a:r>
                      <a:r>
                        <a:rPr lang="en-US" sz="1400" baseline="0" dirty="0"/>
                        <a:t> PUBLICATION</a:t>
                      </a:r>
                      <a:endParaRPr lang="en-US" sz="1400" dirty="0"/>
                    </a:p>
                  </a:txBody>
                  <a:tcPr marL="91451" marR="91451"/>
                </a:tc>
                <a:tc>
                  <a:txBody>
                    <a:bodyPr/>
                    <a:lstStyle/>
                    <a:p>
                      <a:pPr algn="just"/>
                      <a:r>
                        <a:rPr lang="en-US" sz="1400" dirty="0"/>
                        <a:t>NAME OF THE JOURNAL/CONFERENCE</a:t>
                      </a:r>
                    </a:p>
                  </a:txBody>
                  <a:tcPr marL="91451" marR="91451"/>
                </a:tc>
                <a:tc>
                  <a:txBody>
                    <a:bodyPr/>
                    <a:lstStyle/>
                    <a:p>
                      <a:pPr algn="just"/>
                      <a:r>
                        <a:rPr lang="en-US" sz="1400" dirty="0"/>
                        <a:t>ABSTARCT</a:t>
                      </a:r>
                    </a:p>
                  </a:txBody>
                  <a:tcPr marL="91451" marR="91451"/>
                </a:tc>
                <a:extLst>
                  <a:ext uri="{0D108BD9-81ED-4DB2-BD59-A6C34878D82A}">
                    <a16:rowId xmlns:a16="http://schemas.microsoft.com/office/drawing/2014/main" val="10000"/>
                  </a:ext>
                </a:extLst>
              </a:tr>
              <a:tr h="4204083">
                <a:tc>
                  <a:txBody>
                    <a:bodyPr/>
                    <a:lstStyle/>
                    <a:p>
                      <a:pPr algn="just"/>
                      <a:r>
                        <a:rPr lang="en-US" sz="1400" b="0" i="0" u="none" strike="noStrike" cap="none" dirty="0">
                          <a:solidFill>
                            <a:schemeClr val="dk1"/>
                          </a:solidFill>
                          <a:effectLst/>
                          <a:latin typeface="+mn-lt"/>
                          <a:ea typeface="+mn-ea"/>
                          <a:cs typeface="+mn-cs"/>
                          <a:sym typeface="Arial"/>
                        </a:rPr>
                        <a:t>Anjali T, Khurram Shahzad, Muhammad Kamran Malik </a:t>
                      </a:r>
                      <a:endParaRPr lang="en-US" sz="1400" dirty="0"/>
                    </a:p>
                  </a:txBody>
                  <a:tcPr marL="91451" marR="91451">
                    <a:solidFill>
                      <a:schemeClr val="accent6">
                        <a:lumMod val="20000"/>
                        <a:lumOff val="80000"/>
                      </a:schemeClr>
                    </a:solidFill>
                  </a:tcPr>
                </a:tc>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APRIL 2021.</a:t>
                      </a:r>
                    </a:p>
                    <a:p>
                      <a:pPr algn="just"/>
                      <a:endParaRPr lang="en-US" sz="1400" dirty="0"/>
                    </a:p>
                  </a:txBody>
                  <a:tcPr marL="91451" marR="91451">
                    <a:solidFill>
                      <a:schemeClr val="accent6">
                        <a:lumMod val="20000"/>
                        <a:lumOff val="80000"/>
                      </a:schemeClr>
                    </a:solidFill>
                  </a:tcPr>
                </a:tc>
                <a:tc>
                  <a:txBody>
                    <a:bodyPr/>
                    <a:lstStyle/>
                    <a:p>
                      <a:pPr algn="just"/>
                      <a:r>
                        <a:rPr lang="en-US" sz="1400" b="0" i="0" u="none" strike="noStrike" cap="none" dirty="0">
                          <a:solidFill>
                            <a:schemeClr val="dk1"/>
                          </a:solidFill>
                          <a:effectLst/>
                          <a:latin typeface="+mn-lt"/>
                          <a:ea typeface="+mn-ea"/>
                          <a:cs typeface="+mn-cs"/>
                          <a:sym typeface="Arial"/>
                        </a:rPr>
                        <a:t>Towards End-to-End Urdu Text Recognition Using Deep Learning </a:t>
                      </a:r>
                      <a:endParaRPr lang="en-US" sz="1400" dirty="0"/>
                    </a:p>
                  </a:txBody>
                  <a:tcPr marL="91451" marR="91451">
                    <a:solidFill>
                      <a:schemeClr val="accent6">
                        <a:lumMod val="20000"/>
                        <a:lumOff val="80000"/>
                      </a:schemeClr>
                    </a:solidFill>
                  </a:tcPr>
                </a:tc>
                <a:tc>
                  <a:txBody>
                    <a:bodyPr/>
                    <a:lstStyle/>
                    <a:p>
                      <a:pPr algn="just"/>
                      <a:r>
                        <a:rPr lang="en-US" sz="1400" b="0" i="0" u="none" strike="noStrike" cap="none" dirty="0">
                          <a:solidFill>
                            <a:schemeClr val="dk1"/>
                          </a:solidFill>
                          <a:effectLst/>
                          <a:latin typeface="+mn-lt"/>
                          <a:ea typeface="+mn-ea"/>
                          <a:cs typeface="+mn-cs"/>
                          <a:sym typeface="Arial"/>
                        </a:rPr>
                        <a:t>Urdu is a prominent South Asian language and a number of different solutions for Urdu OCR have been proposed and has a very large Multi-level and Multi-script Urdu corpus (MMU-OCR-21). It is the largest-ever Urdu corpus of printed text that is effectively suitable to work with deep learning techniques. In total, the corpus is composed of over 602,472 images, including text-line and word images in three prominent fonts, and their respective ground truth.</a:t>
                      </a:r>
                      <a:endParaRPr lang="en-US" sz="1400" b="0" u="none" strike="noStrike" kern="1200" dirty="0">
                        <a:solidFill>
                          <a:schemeClr val="dk1"/>
                        </a:solidFill>
                        <a:effectLst/>
                        <a:latin typeface="+mn-lt"/>
                        <a:ea typeface="+mn-ea"/>
                        <a:cs typeface="+mn-cs"/>
                      </a:endParaRPr>
                    </a:p>
                  </a:txBody>
                  <a:tcPr marL="91451" marR="91451">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9" name="Google Shape;176;p2">
            <a:extLst>
              <a:ext uri="{FF2B5EF4-FFF2-40B4-BE49-F238E27FC236}">
                <a16:creationId xmlns:a16="http://schemas.microsoft.com/office/drawing/2014/main" id="{20D16A42-F28B-4603-B4B6-99A5380EC4DE}"/>
              </a:ext>
            </a:extLst>
          </p:cNvPr>
          <p:cNvSpPr txBox="1"/>
          <p:nvPr/>
        </p:nvSpPr>
        <p:spPr>
          <a:xfrm>
            <a:off x="576262" y="6432613"/>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
        <p:nvSpPr>
          <p:cNvPr id="8" name="Google Shape;304;gcbae9d591a_0_106">
            <a:extLst>
              <a:ext uri="{FF2B5EF4-FFF2-40B4-BE49-F238E27FC236}">
                <a16:creationId xmlns:a16="http://schemas.microsoft.com/office/drawing/2014/main" id="{0D782896-E0D9-47E5-AF1C-58136EF8D096}"/>
              </a:ext>
            </a:extLst>
          </p:cNvPr>
          <p:cNvSpPr/>
          <p:nvPr/>
        </p:nvSpPr>
        <p:spPr>
          <a:xfrm>
            <a:off x="-986837" y="798615"/>
            <a:ext cx="11197244" cy="648072"/>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5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F723-31F9-42D8-8064-44C5A5851D0F}"/>
              </a:ext>
            </a:extLst>
          </p:cNvPr>
          <p:cNvSpPr>
            <a:spLocks noGrp="1"/>
          </p:cNvSpPr>
          <p:nvPr>
            <p:ph type="title"/>
          </p:nvPr>
        </p:nvSpPr>
        <p:spPr/>
        <p:txBody>
          <a:bodyPr/>
          <a:lstStyle/>
          <a:p>
            <a:pPr algn="ctr" eaLnBrk="1" hangingPunct="1">
              <a:defRPr/>
            </a:pPr>
            <a:r>
              <a:rPr lang="en-US" altLang="en-US" sz="4400" b="1" dirty="0">
                <a:latin typeface="+mn-lt"/>
                <a:ea typeface="新細明體" pitchFamily="18" charset="-120"/>
                <a:cs typeface="Times New Roman" panose="02020603050405020304" pitchFamily="18" charset="0"/>
              </a:rPr>
              <a:t>Literature Review</a:t>
            </a:r>
            <a:br>
              <a:rPr lang="en-US" altLang="en-US" sz="4400" b="1" dirty="0">
                <a:latin typeface="+mn-lt"/>
                <a:ea typeface="新細明體" pitchFamily="18" charset="-120"/>
                <a:cs typeface="Times New Roman" panose="02020603050405020304" pitchFamily="18" charset="0"/>
              </a:rPr>
            </a:br>
            <a:endParaRPr lang="en-US" sz="4400" dirty="0">
              <a:latin typeface="+mn-lt"/>
            </a:endParaRPr>
          </a:p>
        </p:txBody>
      </p:sp>
      <p:graphicFrame>
        <p:nvGraphicFramePr>
          <p:cNvPr id="15" name="Content Placeholder 14">
            <a:extLst>
              <a:ext uri="{FF2B5EF4-FFF2-40B4-BE49-F238E27FC236}">
                <a16:creationId xmlns:a16="http://schemas.microsoft.com/office/drawing/2014/main" id="{25BF7E45-76DD-437C-B1F0-88D43B9113DE}"/>
              </a:ext>
            </a:extLst>
          </p:cNvPr>
          <p:cNvGraphicFramePr>
            <a:graphicFrameLocks noGrp="1"/>
          </p:cNvGraphicFramePr>
          <p:nvPr>
            <p:ph idx="1"/>
            <p:extLst>
              <p:ext uri="{D42A27DB-BD31-4B8C-83A1-F6EECF244321}">
                <p14:modId xmlns:p14="http://schemas.microsoft.com/office/powerpoint/2010/main" val="804022261"/>
              </p:ext>
            </p:extLst>
          </p:nvPr>
        </p:nvGraphicFramePr>
        <p:xfrm>
          <a:off x="571500" y="1619250"/>
          <a:ext cx="8115301" cy="4670444"/>
        </p:xfrm>
        <a:graphic>
          <a:graphicData uri="http://schemas.openxmlformats.org/drawingml/2006/table">
            <a:tbl>
              <a:tblPr firstRow="1" bandRow="1">
                <a:tableStyleId>{93296810-A885-4BE3-A3E7-6D5BEEA58F35}</a:tableStyleId>
              </a:tblPr>
              <a:tblGrid>
                <a:gridCol w="1114696">
                  <a:extLst>
                    <a:ext uri="{9D8B030D-6E8A-4147-A177-3AD203B41FA5}">
                      <a16:colId xmlns:a16="http://schemas.microsoft.com/office/drawing/2014/main" val="20000"/>
                    </a:ext>
                  </a:extLst>
                </a:gridCol>
                <a:gridCol w="1255450">
                  <a:extLst>
                    <a:ext uri="{9D8B030D-6E8A-4147-A177-3AD203B41FA5}">
                      <a16:colId xmlns:a16="http://schemas.microsoft.com/office/drawing/2014/main" val="20001"/>
                    </a:ext>
                  </a:extLst>
                </a:gridCol>
                <a:gridCol w="2118572">
                  <a:extLst>
                    <a:ext uri="{9D8B030D-6E8A-4147-A177-3AD203B41FA5}">
                      <a16:colId xmlns:a16="http://schemas.microsoft.com/office/drawing/2014/main" val="20002"/>
                    </a:ext>
                  </a:extLst>
                </a:gridCol>
                <a:gridCol w="3626583">
                  <a:extLst>
                    <a:ext uri="{9D8B030D-6E8A-4147-A177-3AD203B41FA5}">
                      <a16:colId xmlns:a16="http://schemas.microsoft.com/office/drawing/2014/main" val="20003"/>
                    </a:ext>
                  </a:extLst>
                </a:gridCol>
              </a:tblGrid>
              <a:tr h="892036">
                <a:tc>
                  <a:txBody>
                    <a:bodyPr/>
                    <a:lstStyle/>
                    <a:p>
                      <a:pPr algn="just"/>
                      <a:r>
                        <a:rPr lang="en-US" sz="1300" dirty="0"/>
                        <a:t>NAME</a:t>
                      </a:r>
                      <a:r>
                        <a:rPr lang="en-US" sz="1300" baseline="0" dirty="0"/>
                        <a:t> OF THE AUTHOR</a:t>
                      </a:r>
                      <a:endParaRPr lang="en-US" sz="1300" dirty="0"/>
                    </a:p>
                  </a:txBody>
                  <a:tcPr marT="45714" marB="45714"/>
                </a:tc>
                <a:tc>
                  <a:txBody>
                    <a:bodyPr/>
                    <a:lstStyle/>
                    <a:p>
                      <a:pPr algn="just"/>
                      <a:r>
                        <a:rPr lang="en-US" sz="1300" dirty="0"/>
                        <a:t>MONTH AND YEAR OF</a:t>
                      </a:r>
                      <a:r>
                        <a:rPr lang="en-US" sz="1300" baseline="0" dirty="0"/>
                        <a:t> PUBLICATION</a:t>
                      </a:r>
                      <a:endParaRPr lang="en-US" sz="1300" dirty="0"/>
                    </a:p>
                  </a:txBody>
                  <a:tcPr marT="45714" marB="45714"/>
                </a:tc>
                <a:tc>
                  <a:txBody>
                    <a:bodyPr/>
                    <a:lstStyle/>
                    <a:p>
                      <a:pPr algn="just"/>
                      <a:r>
                        <a:rPr lang="en-US" sz="1300" dirty="0"/>
                        <a:t>NAME OF THE JOURNAL / CONFERENCE</a:t>
                      </a:r>
                    </a:p>
                  </a:txBody>
                  <a:tcPr marT="45714" marB="45714"/>
                </a:tc>
                <a:tc>
                  <a:txBody>
                    <a:bodyPr/>
                    <a:lstStyle/>
                    <a:p>
                      <a:pPr algn="just"/>
                      <a:r>
                        <a:rPr lang="en-US" sz="1300" dirty="0"/>
                        <a:t>ABSTARCT</a:t>
                      </a:r>
                    </a:p>
                  </a:txBody>
                  <a:tcPr marT="45714" marB="45714"/>
                </a:tc>
                <a:extLst>
                  <a:ext uri="{0D108BD9-81ED-4DB2-BD59-A6C34878D82A}">
                    <a16:rowId xmlns:a16="http://schemas.microsoft.com/office/drawing/2014/main" val="10000"/>
                  </a:ext>
                </a:extLst>
              </a:tr>
              <a:tr h="3778408">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dk1"/>
                          </a:solidFill>
                          <a:effectLst/>
                          <a:latin typeface="+mn-lt"/>
                          <a:ea typeface="+mn-ea"/>
                          <a:cs typeface="+mn-cs"/>
                          <a:sym typeface="Arial"/>
                        </a:rPr>
                        <a:t>Khurram Shahzad, Muhammad Kamran malik.</a:t>
                      </a:r>
                      <a:endParaRPr lang="en-US" sz="1300" dirty="0"/>
                    </a:p>
                  </a:txBody>
                  <a:tcPr marT="45714" marB="45714">
                    <a:solidFill>
                      <a:schemeClr val="accent6">
                        <a:lumMod val="20000"/>
                        <a:lumOff val="80000"/>
                      </a:schemeClr>
                    </a:solidFill>
                  </a:tcPr>
                </a:tc>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JANUARY 2019</a:t>
                      </a:r>
                    </a:p>
                    <a:p>
                      <a:pPr algn="just"/>
                      <a:endParaRPr lang="en-US" sz="1300" dirty="0"/>
                    </a:p>
                  </a:txBody>
                  <a:tcPr marT="45714" marB="45714">
                    <a:solidFill>
                      <a:schemeClr val="accent6">
                        <a:lumMod val="20000"/>
                        <a:lumOff val="80000"/>
                      </a:schemeClr>
                    </a:solidFill>
                  </a:tcPr>
                </a:tc>
                <a:tc>
                  <a:txBody>
                    <a:bodyPr/>
                    <a:lstStyle/>
                    <a:p>
                      <a:pPr algn="just"/>
                      <a:r>
                        <a:rPr lang="en-US" sz="1400" b="0" i="0" u="none" strike="noStrike" cap="none" dirty="0">
                          <a:solidFill>
                            <a:schemeClr val="dk1"/>
                          </a:solidFill>
                          <a:effectLst/>
                          <a:latin typeface="+mn-lt"/>
                          <a:ea typeface="+mn-ea"/>
                          <a:cs typeface="+mn-cs"/>
                          <a:sym typeface="Arial"/>
                        </a:rPr>
                        <a:t>Handwritten Optical Character Recognition (OCR):A Comprehensive Systematic Literature Review (SLR) </a:t>
                      </a:r>
                      <a:r>
                        <a:rPr lang="en-US" sz="1300" kern="1200" dirty="0">
                          <a:solidFill>
                            <a:schemeClr val="dk1"/>
                          </a:solidFill>
                          <a:effectLst/>
                          <a:latin typeface="+mn-lt"/>
                          <a:ea typeface="+mn-ea"/>
                          <a:cs typeface="+mn-cs"/>
                        </a:rPr>
                        <a:t>.</a:t>
                      </a:r>
                      <a:endParaRPr lang="en-US" sz="1300" dirty="0"/>
                    </a:p>
                  </a:txBody>
                  <a:tcPr marT="45714" marB="45714">
                    <a:solidFill>
                      <a:schemeClr val="accent6">
                        <a:lumMod val="20000"/>
                        <a:lumOff val="80000"/>
                      </a:schemeClr>
                    </a:solidFill>
                  </a:tcPr>
                </a:tc>
                <a:tc>
                  <a:txBody>
                    <a:bodyPr/>
                    <a:lstStyle/>
                    <a:p>
                      <a:pPr algn="just"/>
                      <a:r>
                        <a:rPr lang="en-US" sz="1400" b="0" i="0" u="none" strike="noStrike" cap="none" dirty="0">
                          <a:solidFill>
                            <a:schemeClr val="dk1"/>
                          </a:solidFill>
                          <a:effectLst/>
                          <a:latin typeface="+mn-lt"/>
                          <a:ea typeface="+mn-ea"/>
                          <a:cs typeface="+mn-cs"/>
                          <a:sym typeface="Arial"/>
                        </a:rPr>
                        <a:t>This paper describes the results of a statistical analysis of OCR errors on four document collections. Five aspects related to general OCR errors are studied and compared with human-generated misspellings, including edit operations, length effects, erroneous character positions, real-word vs. non-word errors, and word boundaries. Based on the observations from the analysis we give several suggestions related to the design and implementation of effective OCR post-processing approaches.</a:t>
                      </a:r>
                      <a:endParaRPr lang="en-IN" sz="1400" b="0" i="0" u="none" strike="noStrike" cap="none" dirty="0">
                        <a:solidFill>
                          <a:schemeClr val="dk1"/>
                        </a:solidFill>
                        <a:effectLst/>
                        <a:latin typeface="+mn-lt"/>
                        <a:ea typeface="+mn-ea"/>
                        <a:cs typeface="+mn-cs"/>
                        <a:sym typeface="Arial"/>
                      </a:endParaRPr>
                    </a:p>
                  </a:txBody>
                  <a:tcPr marT="45714" marB="45714">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5" name="Footer Placeholder 4">
            <a:extLst>
              <a:ext uri="{FF2B5EF4-FFF2-40B4-BE49-F238E27FC236}">
                <a16:creationId xmlns:a16="http://schemas.microsoft.com/office/drawing/2014/main" id="{19C8E2E3-0133-4525-A917-3DD3CF88E8C1}"/>
              </a:ext>
            </a:extLst>
          </p:cNvPr>
          <p:cNvSpPr>
            <a:spLocks noGrp="1"/>
          </p:cNvSpPr>
          <p:nvPr>
            <p:ph type="ftr" sz="quarter" idx="11"/>
          </p:nvPr>
        </p:nvSpPr>
        <p:spPr/>
        <p:txBody>
          <a:bodyPr/>
          <a:lstStyle/>
          <a:p>
            <a:pPr>
              <a:defRPr/>
            </a:pPr>
            <a:r>
              <a:rPr lang="en-US" altLang="zh-TW"/>
              <a:t>Rajalakshmi Institute of Technology</a:t>
            </a:r>
          </a:p>
        </p:txBody>
      </p:sp>
      <p:sp>
        <p:nvSpPr>
          <p:cNvPr id="6" name="Slide Number Placeholder 5">
            <a:extLst>
              <a:ext uri="{FF2B5EF4-FFF2-40B4-BE49-F238E27FC236}">
                <a16:creationId xmlns:a16="http://schemas.microsoft.com/office/drawing/2014/main" id="{F6CA54A9-5E0E-496C-A88D-A2E846A3BBCE}"/>
              </a:ext>
            </a:extLst>
          </p:cNvPr>
          <p:cNvSpPr>
            <a:spLocks noGrp="1"/>
          </p:cNvSpPr>
          <p:nvPr>
            <p:ph type="sldNum" sz="quarter" idx="12"/>
          </p:nvPr>
        </p:nvSpPr>
        <p:spPr/>
        <p:txBody>
          <a:bodyPr/>
          <a:lstStyle/>
          <a:p>
            <a:pPr>
              <a:defRPr/>
            </a:pPr>
            <a:r>
              <a:rPr lang="en-US" altLang="zh-TW"/>
              <a:t>Batch No.: </a:t>
            </a:r>
          </a:p>
        </p:txBody>
      </p:sp>
      <p:sp>
        <p:nvSpPr>
          <p:cNvPr id="8" name="Google Shape;304;gcbae9d591a_0_106">
            <a:extLst>
              <a:ext uri="{FF2B5EF4-FFF2-40B4-BE49-F238E27FC236}">
                <a16:creationId xmlns:a16="http://schemas.microsoft.com/office/drawing/2014/main" id="{A197CE55-2564-4E65-9F78-9CA7E461A8E5}"/>
              </a:ext>
            </a:extLst>
          </p:cNvPr>
          <p:cNvSpPr/>
          <p:nvPr/>
        </p:nvSpPr>
        <p:spPr>
          <a:xfrm>
            <a:off x="-1026622" y="681803"/>
            <a:ext cx="11197244" cy="648072"/>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5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 name="Google Shape;176;p2">
            <a:extLst>
              <a:ext uri="{FF2B5EF4-FFF2-40B4-BE49-F238E27FC236}">
                <a16:creationId xmlns:a16="http://schemas.microsoft.com/office/drawing/2014/main" id="{9EFBEBE3-6AED-4741-A170-0B4AF2E7560F}"/>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4512-34B8-48EF-9DD9-36ED980B4712}"/>
              </a:ext>
            </a:extLst>
          </p:cNvPr>
          <p:cNvSpPr>
            <a:spLocks noGrp="1"/>
          </p:cNvSpPr>
          <p:nvPr>
            <p:ph type="title"/>
          </p:nvPr>
        </p:nvSpPr>
        <p:spPr>
          <a:xfrm>
            <a:off x="609600" y="228600"/>
            <a:ext cx="7886700" cy="1752600"/>
          </a:xfrm>
        </p:spPr>
        <p:txBody>
          <a:bodyPr/>
          <a:lstStyle/>
          <a:p>
            <a:pPr algn="ctr" eaLnBrk="1" hangingPunct="1">
              <a:defRPr/>
            </a:pPr>
            <a:r>
              <a:rPr lang="en-US" altLang="en-US" sz="4400" b="1" dirty="0">
                <a:latin typeface="+mn-lt"/>
                <a:ea typeface="新細明體" pitchFamily="18" charset="-120"/>
                <a:cs typeface="Times New Roman" panose="02020603050405020304" pitchFamily="18" charset="0"/>
              </a:rPr>
              <a:t>Literature Review</a:t>
            </a:r>
            <a:br>
              <a:rPr lang="en-US" altLang="en-US" sz="4400" b="1" dirty="0">
                <a:latin typeface="+mn-lt"/>
                <a:ea typeface="新細明體" pitchFamily="18" charset="-120"/>
                <a:cs typeface="Times New Roman" panose="02020603050405020304" pitchFamily="18" charset="0"/>
              </a:rPr>
            </a:br>
            <a:endParaRPr lang="en-US" sz="4400" b="1" dirty="0">
              <a:latin typeface="+mn-lt"/>
            </a:endParaRPr>
          </a:p>
        </p:txBody>
      </p:sp>
      <p:graphicFrame>
        <p:nvGraphicFramePr>
          <p:cNvPr id="8" name="Content Placeholder 7">
            <a:extLst>
              <a:ext uri="{FF2B5EF4-FFF2-40B4-BE49-F238E27FC236}">
                <a16:creationId xmlns:a16="http://schemas.microsoft.com/office/drawing/2014/main" id="{5F37F39E-ED02-46DA-A701-7199DA77B43F}"/>
              </a:ext>
            </a:extLst>
          </p:cNvPr>
          <p:cNvGraphicFramePr>
            <a:graphicFrameLocks noGrp="1"/>
          </p:cNvGraphicFramePr>
          <p:nvPr>
            <p:ph idx="1"/>
            <p:extLst>
              <p:ext uri="{D42A27DB-BD31-4B8C-83A1-F6EECF244321}">
                <p14:modId xmlns:p14="http://schemas.microsoft.com/office/powerpoint/2010/main" val="3426072826"/>
              </p:ext>
            </p:extLst>
          </p:nvPr>
        </p:nvGraphicFramePr>
        <p:xfrm>
          <a:off x="386500" y="1498601"/>
          <a:ext cx="8427563" cy="4880865"/>
        </p:xfrm>
        <a:graphic>
          <a:graphicData uri="http://schemas.openxmlformats.org/drawingml/2006/table">
            <a:tbl>
              <a:tblPr firstRow="1" bandRow="1">
                <a:tableStyleId>{93296810-A885-4BE3-A3E7-6D5BEEA58F35}</a:tableStyleId>
              </a:tblPr>
              <a:tblGrid>
                <a:gridCol w="1387869">
                  <a:extLst>
                    <a:ext uri="{9D8B030D-6E8A-4147-A177-3AD203B41FA5}">
                      <a16:colId xmlns:a16="http://schemas.microsoft.com/office/drawing/2014/main" val="20000"/>
                    </a:ext>
                  </a:extLst>
                </a:gridCol>
                <a:gridCol w="1714426">
                  <a:extLst>
                    <a:ext uri="{9D8B030D-6E8A-4147-A177-3AD203B41FA5}">
                      <a16:colId xmlns:a16="http://schemas.microsoft.com/office/drawing/2014/main" val="20001"/>
                    </a:ext>
                  </a:extLst>
                </a:gridCol>
                <a:gridCol w="2204263">
                  <a:extLst>
                    <a:ext uri="{9D8B030D-6E8A-4147-A177-3AD203B41FA5}">
                      <a16:colId xmlns:a16="http://schemas.microsoft.com/office/drawing/2014/main" val="20002"/>
                    </a:ext>
                  </a:extLst>
                </a:gridCol>
                <a:gridCol w="3121005">
                  <a:extLst>
                    <a:ext uri="{9D8B030D-6E8A-4147-A177-3AD203B41FA5}">
                      <a16:colId xmlns:a16="http://schemas.microsoft.com/office/drawing/2014/main" val="20003"/>
                    </a:ext>
                  </a:extLst>
                </a:gridCol>
              </a:tblGrid>
              <a:tr h="708393">
                <a:tc>
                  <a:txBody>
                    <a:bodyPr/>
                    <a:lstStyle/>
                    <a:p>
                      <a:pPr algn="just"/>
                      <a:r>
                        <a:rPr lang="en-US" sz="1400" dirty="0"/>
                        <a:t>NAME</a:t>
                      </a:r>
                      <a:r>
                        <a:rPr lang="en-US" sz="1400" baseline="0" dirty="0"/>
                        <a:t> OF THE AUTHOR</a:t>
                      </a:r>
                      <a:endParaRPr lang="en-US" sz="1400" dirty="0"/>
                    </a:p>
                  </a:txBody>
                  <a:tcPr marT="45714" marB="45714"/>
                </a:tc>
                <a:tc>
                  <a:txBody>
                    <a:bodyPr/>
                    <a:lstStyle/>
                    <a:p>
                      <a:pPr algn="just"/>
                      <a:r>
                        <a:rPr lang="en-US" sz="1400" dirty="0"/>
                        <a:t>MONTH AND YEAR OF</a:t>
                      </a:r>
                      <a:r>
                        <a:rPr lang="en-US" sz="1400" baseline="0" dirty="0"/>
                        <a:t> PUBLICATION</a:t>
                      </a:r>
                      <a:endParaRPr lang="en-US" sz="1400" dirty="0"/>
                    </a:p>
                  </a:txBody>
                  <a:tcPr marT="45714" marB="45714"/>
                </a:tc>
                <a:tc>
                  <a:txBody>
                    <a:bodyPr/>
                    <a:lstStyle/>
                    <a:p>
                      <a:pPr algn="just"/>
                      <a:r>
                        <a:rPr lang="en-US" sz="1400" dirty="0"/>
                        <a:t>NAME OF THE JOURNAL / CONFERENCE</a:t>
                      </a:r>
                    </a:p>
                  </a:txBody>
                  <a:tcPr marT="45714" marB="45714"/>
                </a:tc>
                <a:tc>
                  <a:txBody>
                    <a:bodyPr/>
                    <a:lstStyle/>
                    <a:p>
                      <a:pPr algn="just"/>
                      <a:r>
                        <a:rPr lang="en-US" sz="1400" dirty="0"/>
                        <a:t>ABSTARCT</a:t>
                      </a:r>
                    </a:p>
                  </a:txBody>
                  <a:tcPr marT="45714" marB="45714"/>
                </a:tc>
                <a:extLst>
                  <a:ext uri="{0D108BD9-81ED-4DB2-BD59-A6C34878D82A}">
                    <a16:rowId xmlns:a16="http://schemas.microsoft.com/office/drawing/2014/main" val="10000"/>
                  </a:ext>
                </a:extLst>
              </a:tr>
              <a:tr h="4149357">
                <a:tc>
                  <a:txBody>
                    <a:bodyPr/>
                    <a:lstStyle/>
                    <a:p>
                      <a:pPr marL="0" marR="0" indent="0" algn="just" defTabSz="6858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dk1"/>
                          </a:solidFill>
                          <a:effectLst/>
                          <a:latin typeface="+mn-lt"/>
                          <a:ea typeface="+mn-ea"/>
                          <a:cs typeface="+mn-cs"/>
                          <a:sym typeface="Arial"/>
                        </a:rPr>
                        <a:t>Adam </a:t>
                      </a:r>
                      <a:r>
                        <a:rPr lang="en-US" sz="1400" b="0" i="0" u="none" strike="noStrike" cap="none" dirty="0" err="1">
                          <a:solidFill>
                            <a:schemeClr val="dk1"/>
                          </a:solidFill>
                          <a:effectLst/>
                          <a:latin typeface="+mn-lt"/>
                          <a:ea typeface="+mn-ea"/>
                          <a:cs typeface="+mn-cs"/>
                          <a:sym typeface="Arial"/>
                        </a:rPr>
                        <a:t>Jatowt</a:t>
                      </a:r>
                      <a:r>
                        <a:rPr lang="en-US" sz="1400" b="0" i="0" u="none" strike="noStrike" cap="none" dirty="0">
                          <a:solidFill>
                            <a:schemeClr val="dk1"/>
                          </a:solidFill>
                          <a:effectLst/>
                          <a:latin typeface="+mn-lt"/>
                          <a:ea typeface="+mn-ea"/>
                          <a:cs typeface="+mn-cs"/>
                          <a:sym typeface="Arial"/>
                        </a:rPr>
                        <a:t>, Antoine Doucet.</a:t>
                      </a:r>
                      <a:endParaRPr lang="en-US" sz="1400" dirty="0"/>
                    </a:p>
                  </a:txBody>
                  <a:tcPr marT="45714" marB="45714">
                    <a:solidFill>
                      <a:schemeClr val="accent6">
                        <a:lumMod val="20000"/>
                        <a:lumOff val="80000"/>
                      </a:schemeClr>
                    </a:solidFill>
                  </a:tcPr>
                </a:tc>
                <a:tc>
                  <a:txBody>
                    <a:bodyPr/>
                    <a:lstStyle/>
                    <a:p>
                      <a:pPr algn="just"/>
                      <a:r>
                        <a:rPr lang="en-US" sz="1400" kern="1200" dirty="0">
                          <a:solidFill>
                            <a:schemeClr val="dk1"/>
                          </a:solidFill>
                          <a:effectLst/>
                          <a:latin typeface="+mn-lt"/>
                          <a:ea typeface="+mn-ea"/>
                          <a:cs typeface="+mn-cs"/>
                        </a:rPr>
                        <a:t>FEBRUARY 2018</a:t>
                      </a:r>
                      <a:endParaRPr lang="en-US" sz="1400" dirty="0"/>
                    </a:p>
                  </a:txBody>
                  <a:tcPr marT="45714" marB="45714">
                    <a:solidFill>
                      <a:schemeClr val="accent6">
                        <a:lumMod val="20000"/>
                        <a:lumOff val="80000"/>
                      </a:schemeClr>
                    </a:solidFill>
                  </a:tcPr>
                </a:tc>
                <a:tc>
                  <a:txBody>
                    <a:bodyPr/>
                    <a:lstStyle/>
                    <a:p>
                      <a:pPr algn="just"/>
                      <a:r>
                        <a:rPr lang="en-US" sz="1400" b="0" i="0" u="none" strike="noStrike" cap="none" dirty="0">
                          <a:solidFill>
                            <a:schemeClr val="dk1"/>
                          </a:solidFill>
                          <a:effectLst/>
                          <a:latin typeface="+mn-lt"/>
                          <a:ea typeface="+mn-ea"/>
                          <a:cs typeface="+mn-cs"/>
                          <a:sym typeface="Arial"/>
                        </a:rPr>
                        <a:t>Post-OCR Error Detection by Generating Plausible Candidates</a:t>
                      </a:r>
                      <a:endParaRPr lang="en-US" sz="1400" dirty="0"/>
                    </a:p>
                  </a:txBody>
                  <a:tcPr marT="45714" marB="45714">
                    <a:solidFill>
                      <a:schemeClr val="accent6">
                        <a:lumMod val="20000"/>
                        <a:lumOff val="80000"/>
                      </a:schemeClr>
                    </a:solidFill>
                  </a:tcPr>
                </a:tc>
                <a:tc>
                  <a:txBody>
                    <a:bodyPr/>
                    <a:lstStyle/>
                    <a:p>
                      <a:pPr algn="just"/>
                      <a:r>
                        <a:rPr lang="en-US" sz="1400" b="0" i="0" u="none" strike="noStrike" cap="none" dirty="0">
                          <a:solidFill>
                            <a:schemeClr val="dk1"/>
                          </a:solidFill>
                          <a:effectLst/>
                          <a:latin typeface="+mn-lt"/>
                          <a:ea typeface="+mn-ea"/>
                          <a:cs typeface="+mn-cs"/>
                          <a:sym typeface="Arial"/>
                        </a:rPr>
                        <a:t>Post-processing approaches detect and correct remaining errors to improve the quality of OCR texts. In this paper, we describe a novel error detector using different features from character-level (including character noisy channel, index of peculiarity) to word-level (such as frequencies of n-grams, skip-grams, part-of-speech) Experimental results show that our approach outperforms the best performing techniques in the ICDAR 2017 Competition on Post-OCR text correction.</a:t>
                      </a:r>
                      <a:endParaRPr lang="en-US" sz="1400" u="none" strike="noStrike" kern="1200" dirty="0">
                        <a:solidFill>
                          <a:schemeClr val="dk1"/>
                        </a:solidFill>
                        <a:effectLst/>
                        <a:latin typeface="+mn-lt"/>
                        <a:ea typeface="+mn-ea"/>
                        <a:cs typeface="+mn-cs"/>
                      </a:endParaRPr>
                    </a:p>
                    <a:p>
                      <a:pPr lvl="0" algn="just"/>
                      <a:endParaRPr lang="en-US" sz="1400" u="none" strike="noStrike" kern="1200" dirty="0">
                        <a:solidFill>
                          <a:schemeClr val="dk1"/>
                        </a:solidFill>
                        <a:effectLst/>
                        <a:latin typeface="+mn-lt"/>
                        <a:ea typeface="+mn-ea"/>
                        <a:cs typeface="+mn-cs"/>
                      </a:endParaRPr>
                    </a:p>
                    <a:p>
                      <a:pPr lvl="0" algn="just"/>
                      <a:endParaRPr lang="en-US" sz="1400" u="none" strike="noStrike" kern="1200" dirty="0">
                        <a:solidFill>
                          <a:schemeClr val="dk1"/>
                        </a:solidFill>
                        <a:effectLst/>
                        <a:latin typeface="+mn-lt"/>
                        <a:ea typeface="+mn-ea"/>
                        <a:cs typeface="+mn-cs"/>
                      </a:endParaRPr>
                    </a:p>
                    <a:p>
                      <a:pPr marL="285750" marR="0" indent="-285750" algn="just" defTabSz="685800" rtl="0" eaLnBrk="1" fontAlgn="auto" latinLnBrk="0" hangingPunct="1">
                        <a:lnSpc>
                          <a:spcPct val="100000"/>
                        </a:lnSpc>
                        <a:spcBef>
                          <a:spcPts val="0"/>
                        </a:spcBef>
                        <a:spcAft>
                          <a:spcPts val="0"/>
                        </a:spcAft>
                        <a:buClrTx/>
                        <a:buSzTx/>
                        <a:buFont typeface="Wingdings" pitchFamily="2" charset="2"/>
                        <a:buChar char="§"/>
                        <a:tabLst/>
                        <a:defRPr/>
                      </a:pPr>
                      <a:endParaRPr lang="en-US" sz="1400" u="sng" kern="1200" dirty="0">
                        <a:solidFill>
                          <a:schemeClr val="dk1"/>
                        </a:solidFill>
                        <a:effectLst/>
                        <a:latin typeface="+mn-lt"/>
                        <a:ea typeface="+mn-ea"/>
                        <a:cs typeface="+mn-cs"/>
                      </a:endParaRPr>
                    </a:p>
                    <a:p>
                      <a:pPr algn="just"/>
                      <a:endParaRPr lang="en-US" sz="1400" dirty="0"/>
                    </a:p>
                  </a:txBody>
                  <a:tcPr marT="45714" marB="45714">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4" name="Date Placeholder 3">
            <a:extLst>
              <a:ext uri="{FF2B5EF4-FFF2-40B4-BE49-F238E27FC236}">
                <a16:creationId xmlns:a16="http://schemas.microsoft.com/office/drawing/2014/main" id="{DDEE685A-D1E3-4A86-85CC-33FE5CDFD29B}"/>
              </a:ext>
            </a:extLst>
          </p:cNvPr>
          <p:cNvSpPr>
            <a:spLocks noGrp="1"/>
          </p:cNvSpPr>
          <p:nvPr>
            <p:ph type="dt" sz="quarter" idx="10"/>
          </p:nvPr>
        </p:nvSpPr>
        <p:spPr/>
        <p:txBody>
          <a:bodyPr/>
          <a:lstStyle/>
          <a:p>
            <a:pPr>
              <a:defRPr/>
            </a:pPr>
            <a:fld id="{B8DB8531-43BF-4DBB-8BC9-36C021DAC962}" type="datetime1">
              <a:rPr lang="en-US" altLang="zh-TW" smtClean="0"/>
              <a:pPr>
                <a:defRPr/>
              </a:pPr>
              <a:t>6/19/2022</a:t>
            </a:fld>
            <a:endParaRPr lang="en-US" altLang="zh-TW" dirty="0"/>
          </a:p>
        </p:txBody>
      </p:sp>
      <p:sp>
        <p:nvSpPr>
          <p:cNvPr id="5" name="Footer Placeholder 4">
            <a:extLst>
              <a:ext uri="{FF2B5EF4-FFF2-40B4-BE49-F238E27FC236}">
                <a16:creationId xmlns:a16="http://schemas.microsoft.com/office/drawing/2014/main" id="{8D901B82-A40C-41E7-9508-6A77B687F1AB}"/>
              </a:ext>
            </a:extLst>
          </p:cNvPr>
          <p:cNvSpPr>
            <a:spLocks noGrp="1"/>
          </p:cNvSpPr>
          <p:nvPr>
            <p:ph type="ftr" sz="quarter" idx="11"/>
          </p:nvPr>
        </p:nvSpPr>
        <p:spPr/>
        <p:txBody>
          <a:bodyPr/>
          <a:lstStyle/>
          <a:p>
            <a:pPr>
              <a:defRPr/>
            </a:pPr>
            <a:r>
              <a:rPr lang="en-US" altLang="zh-TW" dirty="0" err="1"/>
              <a:t>Rajalakshmi</a:t>
            </a:r>
            <a:r>
              <a:rPr lang="en-US" altLang="zh-TW" dirty="0"/>
              <a:t> Institute of Technology</a:t>
            </a:r>
          </a:p>
        </p:txBody>
      </p:sp>
      <p:sp>
        <p:nvSpPr>
          <p:cNvPr id="6" name="Slide Number Placeholder 5">
            <a:extLst>
              <a:ext uri="{FF2B5EF4-FFF2-40B4-BE49-F238E27FC236}">
                <a16:creationId xmlns:a16="http://schemas.microsoft.com/office/drawing/2014/main" id="{8FD33484-8466-4EBC-BF1D-E48698D4640D}"/>
              </a:ext>
            </a:extLst>
          </p:cNvPr>
          <p:cNvSpPr>
            <a:spLocks noGrp="1"/>
          </p:cNvSpPr>
          <p:nvPr>
            <p:ph type="sldNum" sz="quarter" idx="12"/>
          </p:nvPr>
        </p:nvSpPr>
        <p:spPr/>
        <p:txBody>
          <a:bodyPr/>
          <a:lstStyle/>
          <a:p>
            <a:pPr>
              <a:defRPr/>
            </a:pPr>
            <a:r>
              <a:rPr lang="en-US" altLang="zh-TW"/>
              <a:t>Batch No.: </a:t>
            </a:r>
          </a:p>
        </p:txBody>
      </p:sp>
      <p:sp>
        <p:nvSpPr>
          <p:cNvPr id="9" name="Google Shape;304;gcbae9d591a_0_106">
            <a:extLst>
              <a:ext uri="{FF2B5EF4-FFF2-40B4-BE49-F238E27FC236}">
                <a16:creationId xmlns:a16="http://schemas.microsoft.com/office/drawing/2014/main" id="{B3575B6E-1B06-4894-8694-991C15873A58}"/>
              </a:ext>
            </a:extLst>
          </p:cNvPr>
          <p:cNvSpPr/>
          <p:nvPr/>
        </p:nvSpPr>
        <p:spPr>
          <a:xfrm>
            <a:off x="-1026622" y="895163"/>
            <a:ext cx="11197244" cy="648072"/>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5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REQUIREMENTS</a:t>
            </a:r>
            <a:endParaRPr dirty="0"/>
          </a:p>
        </p:txBody>
      </p:sp>
      <p:sp>
        <p:nvSpPr>
          <p:cNvPr id="310" name="Google Shape;310;p7"/>
          <p:cNvSpPr txBox="1">
            <a:spLocks noGrp="1"/>
          </p:cNvSpPr>
          <p:nvPr>
            <p:ph type="body" idx="1"/>
          </p:nvPr>
        </p:nvSpPr>
        <p:spPr>
          <a:xfrm>
            <a:off x="457200" y="1828800"/>
            <a:ext cx="7680960" cy="4329404"/>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2200"/>
              <a:buFont typeface="Arial"/>
              <a:buNone/>
            </a:pPr>
            <a:r>
              <a:rPr lang="en-US" sz="2000" b="1" dirty="0">
                <a:latin typeface="Calibri" panose="020F0502020204030204" pitchFamily="34" charset="0"/>
                <a:cs typeface="Calibri" panose="020F0502020204030204" pitchFamily="34" charset="0"/>
              </a:rPr>
              <a:t>HARDWARE</a:t>
            </a:r>
          </a:p>
          <a:p>
            <a:pPr algn="l">
              <a:buFont typeface="Arial" panose="020B0604020202020204" pitchFamily="34" charset="0"/>
              <a:buChar char="•"/>
            </a:pPr>
            <a:r>
              <a:rPr lang="en-IN" sz="2000" b="1" i="0" dirty="0">
                <a:solidFill>
                  <a:srgbClr val="202124"/>
                </a:solidFill>
                <a:effectLst/>
                <a:latin typeface="Calibri" panose="020F0502020204030204" pitchFamily="34" charset="0"/>
                <a:cs typeface="Calibri" panose="020F0502020204030204" pitchFamily="34" charset="0"/>
              </a:rPr>
              <a:t>Processor</a:t>
            </a:r>
            <a:r>
              <a:rPr lang="en-IN" sz="2000" b="0" i="0" dirty="0">
                <a:solidFill>
                  <a:srgbClr val="202124"/>
                </a:solidFill>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Minimum 2.4 GHz; Recommended 3GHz or more.</a:t>
            </a:r>
            <a:endParaRPr lang="en-IN" sz="2000" b="0" i="0" dirty="0">
              <a:solidFill>
                <a:srgbClr val="202124"/>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IN" sz="2000" b="1" i="0" dirty="0">
                <a:solidFill>
                  <a:srgbClr val="202124"/>
                </a:solidFill>
                <a:effectLst/>
                <a:latin typeface="Calibri" panose="020F0502020204030204" pitchFamily="34" charset="0"/>
                <a:cs typeface="Calibri" panose="020F0502020204030204" pitchFamily="34" charset="0"/>
              </a:rPr>
              <a:t>Internet: </a:t>
            </a:r>
            <a:r>
              <a:rPr lang="en-IN" sz="2000" b="0" i="0" dirty="0">
                <a:solidFill>
                  <a:srgbClr val="202124"/>
                </a:solidFill>
                <a:effectLst/>
                <a:latin typeface="Calibri" panose="020F0502020204030204" pitchFamily="34" charset="0"/>
                <a:cs typeface="Calibri" panose="020F0502020204030204" pitchFamily="34" charset="0"/>
              </a:rPr>
              <a:t>Ethernet connection (LAN) OR a wireless adapter (Wi-Fi)</a:t>
            </a:r>
          </a:p>
          <a:p>
            <a:pPr algn="l">
              <a:buFont typeface="Arial" panose="020B0604020202020204" pitchFamily="34" charset="0"/>
              <a:buChar char="•"/>
            </a:pPr>
            <a:r>
              <a:rPr lang="en-IN" sz="2000" b="1" i="0" dirty="0">
                <a:solidFill>
                  <a:srgbClr val="202124"/>
                </a:solidFill>
                <a:effectLst/>
                <a:latin typeface="Calibri" panose="020F0502020204030204" pitchFamily="34" charset="0"/>
                <a:cs typeface="Calibri" panose="020F0502020204030204" pitchFamily="34" charset="0"/>
              </a:rPr>
              <a:t>Hard Drive</a:t>
            </a:r>
            <a:r>
              <a:rPr lang="en-IN" sz="2000" b="0" i="0" dirty="0">
                <a:solidFill>
                  <a:srgbClr val="202124"/>
                </a:solidFill>
                <a:effectLst/>
                <a:latin typeface="Calibri" panose="020F0502020204030204" pitchFamily="34" charset="0"/>
                <a:cs typeface="Calibri" panose="020F0502020204030204" pitchFamily="34" charset="0"/>
              </a:rPr>
              <a:t>: Minimum 250 GB; Recommended </a:t>
            </a:r>
            <a:r>
              <a:rPr lang="en-IN" sz="2000" dirty="0">
                <a:solidFill>
                  <a:srgbClr val="202124"/>
                </a:solidFill>
                <a:latin typeface="Calibri" panose="020F0502020204030204" pitchFamily="34" charset="0"/>
                <a:cs typeface="Calibri" panose="020F0502020204030204" pitchFamily="34" charset="0"/>
              </a:rPr>
              <a:t>500 </a:t>
            </a:r>
            <a:r>
              <a:rPr lang="en-IN" sz="2000" b="0" i="0" dirty="0">
                <a:solidFill>
                  <a:srgbClr val="202124"/>
                </a:solidFill>
                <a:effectLst/>
                <a:latin typeface="Calibri" panose="020F0502020204030204" pitchFamily="34" charset="0"/>
                <a:cs typeface="Calibri" panose="020F0502020204030204" pitchFamily="34" charset="0"/>
              </a:rPr>
              <a:t>GB or more.</a:t>
            </a:r>
          </a:p>
          <a:p>
            <a:pPr algn="l">
              <a:buFont typeface="Arial" panose="020B0604020202020204" pitchFamily="34" charset="0"/>
              <a:buChar char="•"/>
            </a:pPr>
            <a:r>
              <a:rPr lang="en-IN" sz="2000" b="1" i="0" dirty="0">
                <a:solidFill>
                  <a:srgbClr val="202124"/>
                </a:solidFill>
                <a:effectLst/>
                <a:latin typeface="Calibri" panose="020F0502020204030204" pitchFamily="34" charset="0"/>
                <a:cs typeface="Calibri" panose="020F0502020204030204" pitchFamily="34" charset="0"/>
              </a:rPr>
              <a:t>Memory (RAM</a:t>
            </a:r>
            <a:r>
              <a:rPr lang="en-IN" sz="2000" b="0" i="0" dirty="0">
                <a:solidFill>
                  <a:srgbClr val="202124"/>
                </a:solidFill>
                <a:effectLst/>
                <a:latin typeface="Calibri" panose="020F0502020204030204" pitchFamily="34" charset="0"/>
                <a:cs typeface="Calibri" panose="020F0502020204030204" pitchFamily="34" charset="0"/>
              </a:rPr>
              <a:t>): Minimum 8 GB; Recommended 16 GB or above.</a:t>
            </a:r>
          </a:p>
          <a:p>
            <a:pPr marL="114300" indent="0" algn="l">
              <a:buNone/>
            </a:pPr>
            <a:endParaRPr lang="en-IN" sz="2000" b="0" i="0" dirty="0">
              <a:solidFill>
                <a:srgbClr val="202124"/>
              </a:solidFill>
              <a:effectLst/>
              <a:latin typeface="Calibri" panose="020F0502020204030204" pitchFamily="34" charset="0"/>
              <a:cs typeface="Calibri" panose="020F0502020204030204" pitchFamily="34" charset="0"/>
            </a:endParaRPr>
          </a:p>
          <a:p>
            <a:pPr marL="114300" indent="0" algn="l">
              <a:buNone/>
            </a:pPr>
            <a:r>
              <a:rPr lang="en-IN" sz="2000" b="1" dirty="0">
                <a:solidFill>
                  <a:srgbClr val="202124"/>
                </a:solidFill>
                <a:latin typeface="Calibri" panose="020F0502020204030204" pitchFamily="34" charset="0"/>
                <a:cs typeface="Calibri" panose="020F0502020204030204" pitchFamily="34" charset="0"/>
              </a:rPr>
              <a:t>SOFTWARE </a:t>
            </a:r>
          </a:p>
          <a:p>
            <a:pPr marL="457200" algn="just">
              <a:spcAft>
                <a:spcPts val="800"/>
              </a:spcAft>
            </a:pPr>
            <a:r>
              <a:rPr lang="en-US" sz="2000" b="1" dirty="0">
                <a:latin typeface="Calibri" panose="020F0502020204030204" pitchFamily="34" charset="0"/>
                <a:cs typeface="Calibri" panose="020F0502020204030204" pitchFamily="34" charset="0"/>
              </a:rPr>
              <a:t>Front End </a:t>
            </a:r>
            <a:r>
              <a:rPr lang="en-US" sz="2000" dirty="0">
                <a:latin typeface="Calibri" panose="020F0502020204030204" pitchFamily="34" charset="0"/>
                <a:cs typeface="Calibri" panose="020F0502020204030204" pitchFamily="34" charset="0"/>
              </a:rPr>
              <a:t>: JAVASCRIPT, HTML, CSS</a:t>
            </a:r>
            <a:endParaRPr lang="en-IN" sz="2000" dirty="0">
              <a:latin typeface="Calibri" panose="020F0502020204030204" pitchFamily="34" charset="0"/>
              <a:cs typeface="Calibri" panose="020F0502020204030204" pitchFamily="34" charset="0"/>
            </a:endParaRPr>
          </a:p>
          <a:p>
            <a:pPr marL="457200" algn="just">
              <a:spcAft>
                <a:spcPts val="800"/>
              </a:spcAft>
            </a:pPr>
            <a:r>
              <a:rPr lang="en-US" sz="2000" b="1" dirty="0">
                <a:latin typeface="Calibri" panose="020F0502020204030204" pitchFamily="34" charset="0"/>
                <a:cs typeface="Calibri" panose="020F0502020204030204" pitchFamily="34" charset="0"/>
              </a:rPr>
              <a:t>Programming Language: </a:t>
            </a:r>
            <a:r>
              <a:rPr lang="en-US" sz="2000" dirty="0">
                <a:latin typeface="Calibri" panose="020F0502020204030204" pitchFamily="34" charset="0"/>
                <a:cs typeface="Calibri" panose="020F0502020204030204" pitchFamily="34" charset="0"/>
              </a:rPr>
              <a:t>Python</a:t>
            </a:r>
            <a:endParaRPr lang="en-IN" sz="2000" dirty="0">
              <a:latin typeface="Calibri" panose="020F0502020204030204" pitchFamily="34" charset="0"/>
              <a:cs typeface="Calibri" panose="020F0502020204030204" pitchFamily="34" charset="0"/>
            </a:endParaRPr>
          </a:p>
          <a:p>
            <a:pPr algn="just">
              <a:spcAft>
                <a:spcPts val="800"/>
              </a:spcAft>
            </a:pPr>
            <a:r>
              <a:rPr lang="en-US" sz="2000" b="1" dirty="0">
                <a:latin typeface="Calibri" panose="020F0502020204030204" pitchFamily="34" charset="0"/>
                <a:cs typeface="Calibri" panose="020F0502020204030204" pitchFamily="34" charset="0"/>
              </a:rPr>
              <a:t>Operating System</a:t>
            </a:r>
            <a:r>
              <a:rPr lang="en-US" sz="2000" dirty="0">
                <a:latin typeface="Calibri" panose="020F0502020204030204" pitchFamily="34" charset="0"/>
                <a:cs typeface="Calibri" panose="020F0502020204030204" pitchFamily="34" charset="0"/>
              </a:rPr>
              <a:t>: Windows 7 or higher</a:t>
            </a:r>
            <a:endParaRPr lang="en-IN" sz="2000" dirty="0">
              <a:latin typeface="Calibri" panose="020F0502020204030204" pitchFamily="34" charset="0"/>
              <a:cs typeface="Calibri" panose="020F0502020204030204" pitchFamily="34" charset="0"/>
            </a:endParaRPr>
          </a:p>
          <a:p>
            <a:pPr algn="just">
              <a:spcAft>
                <a:spcPts val="800"/>
              </a:spcAft>
            </a:pPr>
            <a:r>
              <a:rPr lang="en-US" sz="2000" b="1" dirty="0">
                <a:latin typeface="Calibri" panose="020F0502020204030204" pitchFamily="34" charset="0"/>
                <a:cs typeface="Calibri" panose="020F0502020204030204" pitchFamily="34" charset="0"/>
              </a:rPr>
              <a:t>IDE</a:t>
            </a:r>
            <a:r>
              <a:rPr lang="en-US" sz="2000" dirty="0">
                <a:latin typeface="Calibri" panose="020F0502020204030204" pitchFamily="34" charset="0"/>
                <a:cs typeface="Calibri" panose="020F0502020204030204" pitchFamily="34" charset="0"/>
              </a:rPr>
              <a:t>: VS code Platform</a:t>
            </a:r>
            <a:endParaRPr lang="en-IN" sz="2000" dirty="0">
              <a:latin typeface="Calibri" panose="020F0502020204030204" pitchFamily="34" charset="0"/>
              <a:cs typeface="Calibri" panose="020F0502020204030204" pitchFamily="34" charset="0"/>
            </a:endParaRPr>
          </a:p>
          <a:p>
            <a:pPr marL="114300" indent="0" algn="l">
              <a:buNone/>
            </a:pPr>
            <a:endParaRPr lang="en-IN" sz="1800" b="0" i="0" dirty="0">
              <a:solidFill>
                <a:srgbClr val="202124"/>
              </a:solidFill>
              <a:effectLst/>
              <a:latin typeface="Calibri" panose="020F0502020204030204" pitchFamily="34" charset="0"/>
              <a:cs typeface="Calibri" panose="020F0502020204030204" pitchFamily="34" charset="0"/>
            </a:endParaRPr>
          </a:p>
          <a:p>
            <a:pPr marL="0" lvl="0" indent="0" algn="l" rtl="0">
              <a:spcBef>
                <a:spcPts val="360"/>
              </a:spcBef>
              <a:spcAft>
                <a:spcPts val="0"/>
              </a:spcAft>
              <a:buClr>
                <a:schemeClr val="dk1"/>
              </a:buClr>
              <a:buSzPts val="2200"/>
              <a:buFont typeface="Arial"/>
              <a:buNone/>
            </a:pPr>
            <a:br>
              <a:rPr lang="en-US" sz="1800" dirty="0"/>
            </a:br>
            <a:endParaRPr sz="1800" dirty="0"/>
          </a:p>
          <a:p>
            <a:pPr marL="0" lvl="0" indent="0" algn="l" rtl="0">
              <a:spcBef>
                <a:spcPts val="360"/>
              </a:spcBef>
              <a:spcAft>
                <a:spcPts val="0"/>
              </a:spcAft>
              <a:buClr>
                <a:schemeClr val="dk1"/>
              </a:buClr>
              <a:buSzPts val="2200"/>
              <a:buFont typeface="Arial"/>
              <a:buNone/>
            </a:pPr>
            <a:endParaRPr sz="1800" dirty="0"/>
          </a:p>
          <a:p>
            <a:pPr marL="0" lvl="0" indent="0" algn="l" rtl="0">
              <a:spcBef>
                <a:spcPts val="360"/>
              </a:spcBef>
              <a:spcAft>
                <a:spcPts val="0"/>
              </a:spcAft>
              <a:buClr>
                <a:schemeClr val="dk1"/>
              </a:buClr>
              <a:buSzPts val="2200"/>
              <a:buFont typeface="Arial"/>
              <a:buNone/>
            </a:pPr>
            <a:endParaRPr sz="1800" dirty="0"/>
          </a:p>
        </p:txBody>
      </p:sp>
      <p:sp>
        <p:nvSpPr>
          <p:cNvPr id="311" name="Google Shape;311;p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Rajalakshmi Institute of Technology</a:t>
            </a:r>
            <a:endParaRPr/>
          </a:p>
        </p:txBody>
      </p:sp>
      <p:sp>
        <p:nvSpPr>
          <p:cNvPr id="312" name="Google Shape;312;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a:solidFill>
                  <a:srgbClr val="898989"/>
                </a:solidFill>
                <a:latin typeface="Arial"/>
                <a:ea typeface="Arial"/>
                <a:cs typeface="Arial"/>
                <a:sym typeface="Arial"/>
              </a:rPr>
              <a:t>9</a:t>
            </a:fld>
            <a:endParaRPr/>
          </a:p>
        </p:txBody>
      </p:sp>
      <p:sp>
        <p:nvSpPr>
          <p:cNvPr id="8" name="Google Shape;304;gcbae9d591a_0_106">
            <a:extLst>
              <a:ext uri="{FF2B5EF4-FFF2-40B4-BE49-F238E27FC236}">
                <a16:creationId xmlns:a16="http://schemas.microsoft.com/office/drawing/2014/main" id="{235256A6-D60E-4711-84BB-F13128802C53}"/>
              </a:ext>
            </a:extLst>
          </p:cNvPr>
          <p:cNvSpPr/>
          <p:nvPr/>
        </p:nvSpPr>
        <p:spPr>
          <a:xfrm>
            <a:off x="-1026622" y="950540"/>
            <a:ext cx="11197244" cy="648072"/>
          </a:xfrm>
          <a:custGeom>
            <a:avLst/>
            <a:gdLst/>
            <a:ahLst/>
            <a:cxnLst/>
            <a:rect l="l" t="t" r="r" b="b"/>
            <a:pathLst>
              <a:path w="11197244" h="648072" extrusionOk="0">
                <a:moveTo>
                  <a:pt x="1484195" y="247823"/>
                </a:moveTo>
                <a:lnTo>
                  <a:pt x="9713049" y="247823"/>
                </a:lnTo>
                <a:lnTo>
                  <a:pt x="9713049" y="400249"/>
                </a:lnTo>
                <a:lnTo>
                  <a:pt x="1484195" y="400249"/>
                </a:lnTo>
                <a:lnTo>
                  <a:pt x="1484195" y="247823"/>
                </a:lnTo>
                <a:close/>
              </a:path>
            </a:pathLst>
          </a:custGeom>
          <a:solidFill>
            <a:srgbClr val="525252"/>
          </a:solidFill>
          <a:ln>
            <a:noFill/>
          </a:ln>
          <a:effectLst>
            <a:outerShdw blurRad="63500" dist="19050" dir="5400000">
              <a:srgbClr val="000000">
                <a:alpha val="6275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 name="Google Shape;176;p2">
            <a:extLst>
              <a:ext uri="{FF2B5EF4-FFF2-40B4-BE49-F238E27FC236}">
                <a16:creationId xmlns:a16="http://schemas.microsoft.com/office/drawing/2014/main" id="{0C02079B-0F5A-405C-BBFA-BF6B3EB6B343}"/>
              </a:ext>
            </a:extLst>
          </p:cNvPr>
          <p:cNvSpPr txBox="1"/>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900"/>
              <a:buFont typeface="Arial"/>
              <a:buNone/>
            </a:pPr>
            <a:r>
              <a:rPr lang="en-US" sz="900" dirty="0">
                <a:solidFill>
                  <a:srgbClr val="898989"/>
                </a:solidFill>
              </a:rPr>
              <a:t>19/03/2022</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2137</TotalTime>
  <Words>1845</Words>
  <Application>Microsoft Office PowerPoint</Application>
  <PresentationFormat>On-screen Show (4:3)</PresentationFormat>
  <Paragraphs>180</Paragraphs>
  <Slides>21</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Times New Roman</vt:lpstr>
      <vt:lpstr>Wingdings</vt:lpstr>
      <vt:lpstr>Office Theme</vt:lpstr>
      <vt:lpstr>Custom Design</vt:lpstr>
      <vt:lpstr>DESIGN OF ACCESS CHECK FRAMEWORK FOR MEDICARE SYSTEM</vt:lpstr>
      <vt:lpstr>ABSTRACT</vt:lpstr>
      <vt:lpstr>INTRODUCTION</vt:lpstr>
      <vt:lpstr>MOTIVATION</vt:lpstr>
      <vt:lpstr>CHALLENGES</vt:lpstr>
      <vt:lpstr>Literature Review</vt:lpstr>
      <vt:lpstr>Literature Review </vt:lpstr>
      <vt:lpstr>Literature Review </vt:lpstr>
      <vt:lpstr>REQUIREMENTS</vt:lpstr>
      <vt:lpstr>EXISTING MODEL </vt:lpstr>
      <vt:lpstr>PROPOSED MODEL </vt:lpstr>
      <vt:lpstr>SYSTEM ARCHITECTURE</vt:lpstr>
      <vt:lpstr> PROPOSED ALGORITHM DIAGRAM</vt:lpstr>
      <vt:lpstr>MODULES</vt:lpstr>
      <vt:lpstr>MODULES</vt:lpstr>
      <vt:lpstr>Model User Interface </vt:lpstr>
      <vt:lpstr>Upload section</vt:lpstr>
      <vt:lpstr>Model Output </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BOT</dc:title>
  <dc:creator>RIT</dc:creator>
  <cp:lastModifiedBy>Karthikeyan M</cp:lastModifiedBy>
  <cp:revision>62</cp:revision>
  <dcterms:created xsi:type="dcterms:W3CDTF">2011-11-23T06:49:31Z</dcterms:created>
  <dcterms:modified xsi:type="dcterms:W3CDTF">2022-06-19T19:34:26Z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