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  <p:sldId id="257" r:id="rId5"/>
    <p:sldId id="261" r:id="rId6"/>
    <p:sldId id="259" r:id="rId7"/>
    <p:sldId id="260" r:id="rId8"/>
    <p:sldId id="262" r:id="rId9"/>
    <p:sldId id="263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AU">
                <a:solidFill>
                  <a:srgbClr val="0070C0"/>
                </a:solidFill>
              </a:rPr>
              <a:t>NSW Properties Sales and Rental Mashup</a:t>
            </a:r>
            <a:endParaRPr lang="x-none" altLang="en-AU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70045"/>
            <a:ext cx="9144000" cy="1088390"/>
          </a:xfrm>
        </p:spPr>
        <p:txBody>
          <a:bodyPr>
            <a:normAutofit/>
          </a:bodyPr>
          <a:p>
            <a:pPr algn="ctr"/>
            <a:r>
              <a:rPr lang="x-none" altLang="en-AU"/>
              <a:t>COMP9321 Assignment 3</a:t>
            </a:r>
            <a:endParaRPr lang="x-none" altLang="en-AU"/>
          </a:p>
          <a:p>
            <a:pPr algn="ctr"/>
            <a:r>
              <a:rPr lang="x-none" altLang="en-AU"/>
              <a:t>Design and Development of a Data Mashup Application</a:t>
            </a:r>
            <a:endParaRPr lang="x-none" altLang="en-A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AU"/>
              <a:t>Rental</a:t>
            </a:r>
            <a:endParaRPr lang="x-none" alt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AU" i="1">
                <a:solidFill>
                  <a:srgbClr val="0070C0"/>
                </a:solidFill>
              </a:rPr>
              <a:t>There are also 2 ways for users to search rental info</a:t>
            </a:r>
            <a:endParaRPr lang="x-none" altLang="en-AU" i="1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x-none" altLang="en-AU" i="1">
              <a:solidFill>
                <a:srgbClr val="0070C0"/>
              </a:solidFill>
            </a:endParaRPr>
          </a:p>
          <a:p>
            <a:pPr marL="457200" indent="-457200"/>
            <a:r>
              <a:rPr lang="x-none" altLang="en-AU">
                <a:solidFill>
                  <a:schemeClr val="tx1"/>
                </a:solidFill>
              </a:rPr>
              <a:t>Scenario 1</a:t>
            </a:r>
            <a:endParaRPr lang="x-none" altLang="en-AU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x-none" altLang="en-AU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x-none" altLang="en-AU" sz="2400">
                <a:solidFill>
                  <a:schemeClr val="tx1"/>
                </a:solidFill>
              </a:rPr>
              <a:t>Elsa wants to rent a </a:t>
            </a:r>
            <a:r>
              <a:rPr lang="x-none" altLang="en-AU" sz="2400" i="1">
                <a:solidFill>
                  <a:srgbClr val="FF0000"/>
                </a:solidFill>
              </a:rPr>
              <a:t>two-bedroom</a:t>
            </a:r>
            <a:r>
              <a:rPr lang="x-none" altLang="en-AU" sz="2400">
                <a:solidFill>
                  <a:schemeClr val="tx1"/>
                </a:solidFill>
              </a:rPr>
              <a:t> </a:t>
            </a:r>
            <a:r>
              <a:rPr lang="x-none" altLang="en-AU" sz="2400" i="1">
                <a:solidFill>
                  <a:srgbClr val="0070C0"/>
                </a:solidFill>
              </a:rPr>
              <a:t>unit</a:t>
            </a:r>
            <a:r>
              <a:rPr lang="x-none" altLang="en-AU" sz="2400">
                <a:solidFill>
                  <a:schemeClr val="tx1"/>
                </a:solidFill>
              </a:rPr>
              <a:t> in </a:t>
            </a:r>
            <a:r>
              <a:rPr lang="x-none" altLang="en-AU" sz="2400" i="1">
                <a:solidFill>
                  <a:srgbClr val="00B050"/>
                </a:solidFill>
              </a:rPr>
              <a:t>Burwood</a:t>
            </a:r>
            <a:r>
              <a:rPr lang="x-none" altLang="en-AU" sz="2400">
                <a:solidFill>
                  <a:srgbClr val="00B050"/>
                </a:solidFill>
              </a:rPr>
              <a:t> </a:t>
            </a:r>
            <a:r>
              <a:rPr lang="x-none" altLang="en-AU" sz="2400">
                <a:solidFill>
                  <a:schemeClr val="tx1"/>
                </a:solidFill>
              </a:rPr>
              <a:t>so she would like to get more info/details about this.</a:t>
            </a:r>
            <a:endParaRPr lang="x-none" altLang="en-AU" sz="24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x-none" altLang="en-AU" sz="240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824990" y="4634230"/>
            <a:ext cx="6061075" cy="1701165"/>
            <a:chOff x="2874" y="7298"/>
            <a:chExt cx="9545" cy="2679"/>
          </a:xfrm>
        </p:grpSpPr>
        <p:grpSp>
          <p:nvGrpSpPr>
            <p:cNvPr id="8" name="Group 7"/>
            <p:cNvGrpSpPr/>
            <p:nvPr/>
          </p:nvGrpSpPr>
          <p:grpSpPr>
            <a:xfrm>
              <a:off x="2874" y="7457"/>
              <a:ext cx="5228" cy="2520"/>
              <a:chOff x="2874" y="7457"/>
              <a:chExt cx="5228" cy="2520"/>
            </a:xfrm>
          </p:grpSpPr>
          <p:pic>
            <p:nvPicPr>
              <p:cNvPr id="4" name="Picture 3" descr="Screenshot from 2018-05-16 20-37-3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874" y="7512"/>
                <a:ext cx="1770" cy="1590"/>
              </a:xfrm>
              <a:prstGeom prst="rect">
                <a:avLst/>
              </a:prstGeom>
            </p:spPr>
          </p:pic>
          <p:pic>
            <p:nvPicPr>
              <p:cNvPr id="7" name="Picture 6" descr="Screenshot from 2018-05-17 15-21-0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62" y="7457"/>
                <a:ext cx="2940" cy="2520"/>
              </a:xfrm>
              <a:prstGeom prst="rect">
                <a:avLst/>
              </a:prstGeom>
            </p:spPr>
          </p:pic>
        </p:grpSp>
        <p:pic>
          <p:nvPicPr>
            <p:cNvPr id="9" name="Picture 8" descr="Screenshot from 2018-05-17 15-23-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65" y="7298"/>
              <a:ext cx="4154" cy="19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AU"/>
              <a:t>Rental</a:t>
            </a:r>
            <a:endParaRPr lang="x-none" alt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AU">
                <a:sym typeface="+mn-ea"/>
              </a:rPr>
              <a:t>Scenario 1</a:t>
            </a:r>
            <a:endParaRPr lang="x-none" altLang="en-AU">
              <a:sym typeface="+mn-ea"/>
            </a:endParaRPr>
          </a:p>
          <a:p>
            <a:pPr marL="0" indent="0">
              <a:buNone/>
            </a:pPr>
            <a:endParaRPr lang="en-AU" altLang="en-US"/>
          </a:p>
          <a:p>
            <a:pPr marL="0" indent="0">
              <a:buNone/>
            </a:pPr>
            <a:r>
              <a:rPr lang="x-none" altLang="en-AU"/>
              <a:t>    Rent (past 2 years)</a:t>
            </a:r>
            <a:endParaRPr lang="x-none" altLang="en-AU"/>
          </a:p>
        </p:txBody>
      </p:sp>
      <p:pic>
        <p:nvPicPr>
          <p:cNvPr id="5" name="Picture 4" descr="UK-Prices-Jan-20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3302000"/>
            <a:ext cx="4275455" cy="2301240"/>
          </a:xfrm>
          <a:prstGeom prst="rect">
            <a:avLst/>
          </a:prstGeom>
        </p:spPr>
      </p:pic>
      <p:graphicFrame>
        <p:nvGraphicFramePr>
          <p:cNvPr id="4" name="Table 3"/>
          <p:cNvGraphicFramePr/>
          <p:nvPr/>
        </p:nvGraphicFramePr>
        <p:xfrm>
          <a:off x="6069965" y="2096770"/>
          <a:ext cx="5206365" cy="380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  <a:gridCol w="2602865"/>
              </a:tblGrid>
              <a:tr h="54483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Burwood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54546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Mean Rent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xxx</a:t>
                      </a:r>
                      <a:endParaRPr lang="x-none"/>
                    </a:p>
                  </a:txBody>
                  <a:tcPr/>
                </a:tc>
              </a:tr>
              <a:tr h="5448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Min Rent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xxx</a:t>
                      </a:r>
                      <a:endParaRPr lang="x-none"/>
                    </a:p>
                  </a:txBody>
                  <a:tcPr/>
                </a:tc>
              </a:tr>
              <a:tr h="5448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Max Rent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xxx</a:t>
                      </a:r>
                      <a:endParaRPr lang="x-none"/>
                    </a:p>
                  </a:txBody>
                  <a:tcPr/>
                </a:tc>
              </a:tr>
              <a:tr h="53848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No. of supermarkets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xxx</a:t>
                      </a:r>
                      <a:endParaRPr lang="x-none"/>
                    </a:p>
                  </a:txBody>
                  <a:tcPr/>
                </a:tc>
              </a:tr>
              <a:tr h="54546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No. of hospitals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xxx</a:t>
                      </a:r>
                      <a:endParaRPr lang="x-none"/>
                    </a:p>
                  </a:txBody>
                  <a:tcPr/>
                </a:tc>
              </a:tr>
              <a:tr h="5448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No. of bus stops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xxx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AU"/>
              <a:t>Rental</a:t>
            </a:r>
            <a:endParaRPr lang="x-none" alt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AU">
                <a:sym typeface="+mn-ea"/>
              </a:rPr>
              <a:t>Scenario 2</a:t>
            </a:r>
            <a:endParaRPr lang="x-none" altLang="en-AU">
              <a:sym typeface="+mn-ea"/>
            </a:endParaRPr>
          </a:p>
          <a:p>
            <a:endParaRPr lang="en-AU" altLang="en-US"/>
          </a:p>
          <a:p>
            <a:pPr marL="0" indent="0">
              <a:buNone/>
            </a:pPr>
            <a:r>
              <a:rPr lang="x-none" altLang="en-AU"/>
              <a:t>John does not have a job so he has very limited budget. He does not care where to live as long as the rent is within his budget (</a:t>
            </a:r>
            <a:r>
              <a:rPr lang="x-none" altLang="en-AU" i="1">
                <a:solidFill>
                  <a:srgbClr val="0070C0"/>
                </a:solidFill>
              </a:rPr>
              <a:t>$200/week</a:t>
            </a:r>
            <a:r>
              <a:rPr lang="x-none" altLang="en-AU"/>
              <a:t>).</a:t>
            </a:r>
            <a:endParaRPr lang="x-none" altLang="en-AU"/>
          </a:p>
        </p:txBody>
      </p:sp>
      <p:pic>
        <p:nvPicPr>
          <p:cNvPr id="4" name="Picture 3" descr="Screenshot from 2018-05-16 20-37-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5630" y="4439285"/>
            <a:ext cx="1123950" cy="1009650"/>
          </a:xfrm>
          <a:prstGeom prst="rect">
            <a:avLst/>
          </a:prstGeom>
        </p:spPr>
      </p:pic>
      <p:pic>
        <p:nvPicPr>
          <p:cNvPr id="5" name="Picture 4" descr="Screenshot from 2018-05-17 16-01-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285" y="4391660"/>
            <a:ext cx="1809750" cy="1524000"/>
          </a:xfrm>
          <a:prstGeom prst="rect">
            <a:avLst/>
          </a:prstGeom>
        </p:spPr>
      </p:pic>
      <p:pic>
        <p:nvPicPr>
          <p:cNvPr id="6" name="Picture 5" descr="Screenshot from 2018-05-17 16-04-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165" y="4381500"/>
            <a:ext cx="258064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AU"/>
              <a:t>Rental</a:t>
            </a:r>
            <a:endParaRPr lang="x-none" alt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AU">
                <a:sym typeface="+mn-ea"/>
              </a:rPr>
              <a:t>Scenario 2</a:t>
            </a:r>
            <a:endParaRPr lang="x-none" altLang="en-AU">
              <a:sym typeface="+mn-ea"/>
            </a:endParaRPr>
          </a:p>
          <a:p>
            <a:pPr marL="0" indent="0">
              <a:buNone/>
            </a:pPr>
            <a:endParaRPr lang="en-AU" altLang="en-US"/>
          </a:p>
          <a:p>
            <a:pPr marL="0" indent="0">
              <a:buNone/>
            </a:pPr>
            <a:r>
              <a:rPr lang="x-none" altLang="en-AU" sz="2400"/>
              <a:t>Suggest </a:t>
            </a:r>
            <a:r>
              <a:rPr lang="x-none" altLang="en-AU" sz="2400">
                <a:solidFill>
                  <a:srgbClr val="0070C0"/>
                </a:solidFill>
              </a:rPr>
              <a:t>5 areas </a:t>
            </a:r>
            <a:r>
              <a:rPr lang="x-none" altLang="en-AU" sz="2400"/>
              <a:t>that fulfill John's requirements (sort by </a:t>
            </a:r>
            <a:r>
              <a:rPr lang="x-none" altLang="en-AU" sz="2400">
                <a:solidFill>
                  <a:srgbClr val="0070C0"/>
                </a:solidFill>
              </a:rPr>
              <a:t>low to high</a:t>
            </a:r>
            <a:r>
              <a:rPr lang="x-none" altLang="en-AU" sz="2400"/>
              <a:t>)</a:t>
            </a:r>
            <a:endParaRPr lang="x-none" altLang="en-AU" sz="2400"/>
          </a:p>
          <a:p>
            <a:pPr marL="0" indent="0">
              <a:buNone/>
            </a:pPr>
            <a:endParaRPr lang="en-AU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457325" y="3399155"/>
          <a:ext cx="9065260" cy="2562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925"/>
                <a:gridCol w="2122170"/>
                <a:gridCol w="2111375"/>
                <a:gridCol w="1642745"/>
                <a:gridCol w="13760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Area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Rent </a:t>
                      </a:r>
                      <a:endParaRPr lang="x-none"/>
                    </a:p>
                    <a:p>
                      <a:pPr algn="ctr">
                        <a:buNone/>
                      </a:pPr>
                      <a:r>
                        <a:rPr lang="x-none"/>
                        <a:t>(past 2 years)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No. of </a:t>
                      </a:r>
                      <a:endParaRPr lang="x-none"/>
                    </a:p>
                    <a:p>
                      <a:pPr algn="ctr">
                        <a:buNone/>
                      </a:pPr>
                      <a:r>
                        <a:rPr lang="x-none"/>
                        <a:t>supermarkets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No. of </a:t>
                      </a:r>
                      <a:endParaRPr lang="x-none"/>
                    </a:p>
                    <a:p>
                      <a:pPr algn="ctr">
                        <a:buNone/>
                      </a:pPr>
                      <a:r>
                        <a:rPr lang="x-none"/>
                        <a:t>bus stops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No. of hospitals</a:t>
                      </a:r>
                      <a:endParaRPr lang="x-none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xxx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170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</a:t>
                      </a:r>
                      <a:endParaRPr lang="x-none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xxx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175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</a:t>
                      </a:r>
                      <a:endParaRPr lang="x-none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xxx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180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</a:t>
                      </a:r>
                      <a:endParaRPr lang="x-none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xxx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190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</a:t>
                      </a:r>
                      <a:endParaRPr lang="x-none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xxx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200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</a:t>
                      </a:r>
                      <a:endParaRPr lang="x-none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AU"/>
              <a:t>Roles and tasks</a:t>
            </a:r>
            <a:endParaRPr lang="x-none" altLang="en-AU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838200" y="1825625"/>
          <a:ext cx="10345420" cy="3890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2710"/>
                <a:gridCol w="5172710"/>
              </a:tblGrid>
              <a:tr h="777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400"/>
                        <a:t>Members</a:t>
                      </a:r>
                      <a:endParaRPr lang="x-none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400"/>
                        <a:t>Tasks</a:t>
                      </a:r>
                      <a:endParaRPr lang="x-none" sz="2400"/>
                    </a:p>
                  </a:txBody>
                  <a:tcPr anchor="ctr" anchorCtr="0"/>
                </a:tc>
              </a:tr>
              <a:tr h="777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Darren (Fudi Zheng)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>
                          <a:sym typeface="+mn-ea"/>
                        </a:rPr>
                        <a:t>Data publication + API</a:t>
                      </a:r>
                      <a:endParaRPr lang="x-none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</a:p>
                  </a:txBody>
                  <a:tcPr anchor="ctr" anchorCtr="0"/>
                </a:tc>
              </a:tr>
              <a:tr h="778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Shirley (Xue Wen)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Web interaction (front end)</a:t>
                      </a:r>
                      <a:endParaRPr lang="x-none"/>
                    </a:p>
                  </a:txBody>
                  <a:tcPr anchor="ctr" anchorCtr="0"/>
                </a:tc>
              </a:tr>
              <a:tr h="777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Notail (Jingchen Wang)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Data publication + API</a:t>
                      </a:r>
                      <a:endParaRPr lang="x-none"/>
                    </a:p>
                  </a:txBody>
                  <a:tcPr anchor="ctr" anchorCtr="0"/>
                </a:tc>
              </a:tr>
              <a:tr h="777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Benny (Jianhui Shi)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Obtain and process data + data analytics</a:t>
                      </a:r>
                      <a:endParaRPr lang="x-none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AU"/>
              <a:t>Target users</a:t>
            </a:r>
            <a:endParaRPr lang="x-none" alt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AU" altLang="en-US"/>
          </a:p>
          <a:p>
            <a:r>
              <a:rPr lang="x-none" altLang="en-AU"/>
              <a:t>Investors who want to purchase properties (</a:t>
            </a:r>
            <a:r>
              <a:rPr lang="x-none" altLang="en-AU">
                <a:solidFill>
                  <a:srgbClr val="FF0000"/>
                </a:solidFill>
              </a:rPr>
              <a:t>Investment</a:t>
            </a:r>
            <a:r>
              <a:rPr lang="x-none" altLang="en-AU"/>
              <a:t>)</a:t>
            </a:r>
            <a:endParaRPr lang="x-none" altLang="en-AU"/>
          </a:p>
          <a:p>
            <a:endParaRPr lang="x-none" altLang="en-AU"/>
          </a:p>
          <a:p>
            <a:r>
              <a:rPr lang="x-none" altLang="en-AU"/>
              <a:t>People who are looking for properties to rent (</a:t>
            </a:r>
            <a:r>
              <a:rPr lang="x-none" altLang="en-AU">
                <a:solidFill>
                  <a:srgbClr val="FF0000"/>
                </a:solidFill>
              </a:rPr>
              <a:t>Rental</a:t>
            </a:r>
            <a:r>
              <a:rPr lang="x-none" altLang="en-AU"/>
              <a:t>)</a:t>
            </a:r>
            <a:endParaRPr lang="x-none" altLang="en-A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AU"/>
              <a:t>Data sources</a:t>
            </a:r>
            <a:endParaRPr lang="x-none" alt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9295"/>
            <a:ext cx="10515600" cy="419925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x-none" altLang="en-AU"/>
              <a:t>This mashup application mainly consists of 2 sources:</a:t>
            </a:r>
            <a:endParaRPr lang="x-none" altLang="en-AU"/>
          </a:p>
          <a:p>
            <a:pPr marL="457200" indent="-457200">
              <a:buFont typeface="Arial" panose="02080604020202020204" charset="0"/>
              <a:buChar char="•"/>
            </a:pPr>
            <a:endParaRPr lang="x-none" altLang="en-AU"/>
          </a:p>
          <a:p>
            <a:pPr marL="457200" indent="-457200">
              <a:buFont typeface="Arial" panose="02080604020202020204" charset="0"/>
              <a:buChar char="•"/>
            </a:pPr>
            <a:r>
              <a:rPr lang="x-none" altLang="en-AU"/>
              <a:t>NSW properties (houses and units) prices between 2006 and 2016</a:t>
            </a:r>
            <a:endParaRPr lang="x-none" altLang="en-AU"/>
          </a:p>
          <a:p>
            <a:pPr marL="457200" indent="-457200">
              <a:buFont typeface="Arial" panose="02080604020202020204" charset="0"/>
              <a:buChar char="•"/>
            </a:pPr>
            <a:endParaRPr lang="x-none" altLang="en-AU"/>
          </a:p>
          <a:p>
            <a:pPr marL="457200" indent="-457200">
              <a:buFont typeface="Arial" panose="02080604020202020204" charset="0"/>
              <a:buChar char="•"/>
            </a:pPr>
            <a:r>
              <a:rPr lang="x-none" altLang="en-AU"/>
              <a:t>NSW properties (houses and units) rents between 2006 and 2016</a:t>
            </a:r>
            <a:endParaRPr lang="x-none" altLang="en-AU"/>
          </a:p>
          <a:p>
            <a:pPr marL="457200" indent="-457200">
              <a:buFont typeface="Arial" panose="02080604020202020204" charset="0"/>
              <a:buChar char="•"/>
            </a:pPr>
            <a:endParaRPr lang="x-none" altLang="en-AU"/>
          </a:p>
          <a:p>
            <a:pPr marL="457200" indent="-457200">
              <a:buFont typeface="Arial" panose="02080604020202020204" charset="0"/>
              <a:buChar char="•"/>
            </a:pPr>
            <a:r>
              <a:rPr lang="x-none" altLang="en-AU"/>
              <a:t>Others: hospitals, public transport, supermarkets, etc</a:t>
            </a:r>
            <a:endParaRPr lang="x-none" altLang="en-A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AU"/>
              <a:t>Model</a:t>
            </a:r>
            <a:endParaRPr lang="x-none" alt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0260"/>
            <a:ext cx="10515600" cy="409702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x-none" altLang="en-AU" u="sng">
                <a:solidFill>
                  <a:schemeClr val="accent1">
                    <a:lumMod val="75000"/>
                  </a:schemeClr>
                </a:solidFill>
              </a:rPr>
              <a:t>For example</a:t>
            </a:r>
            <a:endParaRPr lang="x-none" altLang="en-AU" u="sng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x-none" altLang="en-AU"/>
          </a:p>
          <a:p>
            <a:pPr marL="0" indent="0">
              <a:buNone/>
            </a:pPr>
            <a:r>
              <a:rPr lang="x-none" altLang="en-AU"/>
              <a:t>'id' : 'Randwick',</a:t>
            </a:r>
            <a:endParaRPr lang="x-none" altLang="en-AU"/>
          </a:p>
          <a:p>
            <a:pPr marL="0" indent="0">
              <a:buNone/>
            </a:pPr>
            <a:r>
              <a:rPr lang="x-none" altLang="en-AU"/>
              <a:t>'houses' : ['attribute_1' : '...',</a:t>
            </a:r>
            <a:endParaRPr lang="x-none" altLang="en-AU"/>
          </a:p>
          <a:p>
            <a:pPr marL="0" indent="0">
              <a:buNone/>
            </a:pPr>
            <a:r>
              <a:rPr lang="x-none" altLang="en-AU"/>
              <a:t>	         'attribute_2' : '...',</a:t>
            </a:r>
            <a:endParaRPr lang="x-none" altLang="en-AU"/>
          </a:p>
          <a:p>
            <a:pPr marL="0" indent="0">
              <a:buNone/>
            </a:pPr>
            <a:r>
              <a:rPr lang="x-none" altLang="en-AU"/>
              <a:t>		...],</a:t>
            </a:r>
            <a:endParaRPr lang="x-none" altLang="en-AU"/>
          </a:p>
          <a:p>
            <a:pPr marL="0" indent="0">
              <a:buNone/>
            </a:pPr>
            <a:r>
              <a:rPr lang="x-none" altLang="en-AU"/>
              <a:t>'units' : [</a:t>
            </a:r>
            <a:r>
              <a:rPr lang="x-none" altLang="en-AU">
                <a:sym typeface="+mn-ea"/>
              </a:rPr>
              <a:t>'attribute_1' : '...',</a:t>
            </a:r>
            <a:endParaRPr lang="x-none" altLang="en-AU"/>
          </a:p>
          <a:p>
            <a:pPr marL="0" indent="0">
              <a:buNone/>
            </a:pPr>
            <a:r>
              <a:rPr lang="x-none" altLang="en-AU">
                <a:sym typeface="+mn-ea"/>
              </a:rPr>
              <a:t>	      'attribute_2' : '...',</a:t>
            </a:r>
            <a:endParaRPr lang="x-none" altLang="en-AU"/>
          </a:p>
          <a:p>
            <a:pPr marL="0" indent="0">
              <a:buNone/>
            </a:pPr>
            <a:r>
              <a:rPr lang="x-none" altLang="en-AU">
                <a:sym typeface="+mn-ea"/>
              </a:rPr>
              <a:t>	     ...],</a:t>
            </a:r>
            <a:endParaRPr lang="x-none" altLang="en-AU">
              <a:sym typeface="+mn-ea"/>
            </a:endParaRPr>
          </a:p>
          <a:p>
            <a:pPr marL="0" indent="0">
              <a:buNone/>
            </a:pPr>
            <a:r>
              <a:rPr lang="x-none" altLang="en-AU">
                <a:sym typeface="+mn-ea"/>
              </a:rPr>
              <a:t>...</a:t>
            </a:r>
            <a:endParaRPr lang="x-none" altLang="en-AU">
              <a:sym typeface="+mn-ea"/>
            </a:endParaRPr>
          </a:p>
          <a:p>
            <a:pPr marL="0" indent="0">
              <a:buNone/>
            </a:pPr>
            <a:endParaRPr lang="x-none" altLang="en-A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AU"/>
              <a:t>Investment</a:t>
            </a:r>
            <a:endParaRPr lang="x-none" alt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9010"/>
            <a:ext cx="10515600" cy="3939540"/>
          </a:xfrm>
        </p:spPr>
        <p:txBody>
          <a:bodyPr/>
          <a:p>
            <a:pPr marL="0" indent="0">
              <a:buNone/>
            </a:pPr>
            <a:r>
              <a:rPr lang="x-none" altLang="en-AU" u="sng">
                <a:solidFill>
                  <a:schemeClr val="accent1">
                    <a:lumMod val="75000"/>
                  </a:schemeClr>
                </a:solidFill>
              </a:rPr>
              <a:t>What do investors care about the most?</a:t>
            </a:r>
            <a:endParaRPr lang="x-none" altLang="en-AU" u="sng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x-none" altLang="en-AU" u="sng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/>
            <a:r>
              <a:rPr lang="x-none" altLang="en-AU">
                <a:solidFill>
                  <a:schemeClr val="tx1"/>
                </a:solidFill>
              </a:rPr>
              <a:t>How much do they need to spend on the investment?</a:t>
            </a:r>
            <a:endParaRPr lang="x-none" altLang="en-AU">
              <a:solidFill>
                <a:schemeClr val="tx1"/>
              </a:solidFill>
            </a:endParaRPr>
          </a:p>
          <a:p>
            <a:pPr marL="457200" indent="-457200"/>
            <a:endParaRPr lang="x-none" altLang="en-AU">
              <a:solidFill>
                <a:schemeClr val="tx1"/>
              </a:solidFill>
            </a:endParaRPr>
          </a:p>
          <a:p>
            <a:pPr marL="457200" indent="-457200"/>
            <a:r>
              <a:rPr lang="x-none" altLang="en-AU">
                <a:solidFill>
                  <a:schemeClr val="tx1"/>
                </a:solidFill>
              </a:rPr>
              <a:t>What is the return rate?</a:t>
            </a:r>
            <a:endParaRPr lang="x-none" altLang="en-AU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AU"/>
              <a:t>Investment</a:t>
            </a:r>
            <a:endParaRPr lang="x-none" alt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AU" u="sng">
                <a:solidFill>
                  <a:schemeClr val="accent1">
                    <a:lumMod val="75000"/>
                  </a:schemeClr>
                </a:solidFill>
                <a:sym typeface="+mn-ea"/>
              </a:rPr>
              <a:t>Two ways</a:t>
            </a:r>
            <a:r>
              <a:rPr lang="x-none" altLang="en-AU">
                <a:solidFill>
                  <a:schemeClr val="accent1">
                    <a:lumMod val="75000"/>
                  </a:schemeClr>
                </a:solidFill>
                <a:sym typeface="+mn-ea"/>
              </a:rPr>
              <a:t> for users to search the information of properties</a:t>
            </a:r>
            <a:endParaRPr lang="x-none" altLang="en-AU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0" indent="0">
              <a:buNone/>
            </a:pPr>
            <a:endParaRPr lang="x-none" altLang="en-AU" u="sng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342900" indent="-342900"/>
            <a:r>
              <a:rPr lang="x-none" altLang="en-AU" sz="2400">
                <a:solidFill>
                  <a:schemeClr val="tx1"/>
                </a:solidFill>
                <a:sym typeface="+mn-ea"/>
              </a:rPr>
              <a:t>Scenario 1</a:t>
            </a:r>
            <a:endParaRPr lang="x-none" altLang="en-AU" sz="2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x-none" altLang="en-AU" sz="20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x-none" altLang="en-AU" sz="2000">
                <a:solidFill>
                  <a:schemeClr val="tx1"/>
                </a:solidFill>
                <a:sym typeface="+mn-ea"/>
              </a:rPr>
              <a:t>Charlotte is interested in </a:t>
            </a:r>
            <a:r>
              <a:rPr lang="x-none" altLang="en-AU" sz="2000" i="1">
                <a:solidFill>
                  <a:srgbClr val="C00000"/>
                </a:solidFill>
                <a:sym typeface="+mn-ea"/>
              </a:rPr>
              <a:t>houses</a:t>
            </a:r>
            <a:r>
              <a:rPr lang="x-none" altLang="en-AU" sz="2000">
                <a:solidFill>
                  <a:schemeClr val="tx1"/>
                </a:solidFill>
                <a:sym typeface="+mn-ea"/>
              </a:rPr>
              <a:t> in </a:t>
            </a:r>
            <a:r>
              <a:rPr lang="x-none" altLang="en-AU" sz="2000" i="1">
                <a:solidFill>
                  <a:srgbClr val="0070C0"/>
                </a:solidFill>
                <a:sym typeface="+mn-ea"/>
              </a:rPr>
              <a:t>Randwick</a:t>
            </a:r>
            <a:r>
              <a:rPr lang="x-none" altLang="en-AU" sz="2000">
                <a:solidFill>
                  <a:schemeClr val="tx1"/>
                </a:solidFill>
                <a:sym typeface="+mn-ea"/>
              </a:rPr>
              <a:t>, so she chooses 'houses' in 'Type' filter and enter 'Randwick' in the search box.</a:t>
            </a:r>
            <a:endParaRPr lang="x-none" altLang="en-AU" sz="20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x-none" altLang="en-AU" sz="20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x-none" altLang="en-AU" sz="20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x-none" altLang="en-AU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824990" y="4473575"/>
            <a:ext cx="2839720" cy="1638300"/>
            <a:chOff x="2874" y="7045"/>
            <a:chExt cx="4472" cy="2580"/>
          </a:xfrm>
        </p:grpSpPr>
        <p:pic>
          <p:nvPicPr>
            <p:cNvPr id="4" name="Picture 3" descr="Screenshot from 2018-05-16 20-37-3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74" y="7512"/>
              <a:ext cx="1770" cy="1590"/>
            </a:xfrm>
            <a:prstGeom prst="rect">
              <a:avLst/>
            </a:prstGeom>
          </p:spPr>
        </p:pic>
        <p:pic>
          <p:nvPicPr>
            <p:cNvPr id="5" name="Picture 4" descr="Screenshot from 2018-05-16 21-11-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6" y="7045"/>
              <a:ext cx="1950" cy="25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AU"/>
              <a:t>Investment - scenario 1</a:t>
            </a:r>
            <a:endParaRPr lang="x-none" alt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AU" sz="1800"/>
              <a:t>Sale prices (2006-2016)             Rents (2006-2016)</a:t>
            </a:r>
            <a:endParaRPr lang="x-none" altLang="en-AU" sz="1800"/>
          </a:p>
          <a:p>
            <a:pPr marL="0" indent="0">
              <a:buNone/>
            </a:pPr>
            <a:endParaRPr lang="x-none" altLang="en-AU" sz="1800"/>
          </a:p>
          <a:p>
            <a:pPr marL="0" indent="0">
              <a:buNone/>
            </a:pPr>
            <a:endParaRPr lang="x-none" altLang="en-AU" sz="1800"/>
          </a:p>
          <a:p>
            <a:pPr marL="0" indent="0">
              <a:buNone/>
            </a:pPr>
            <a:endParaRPr lang="x-none" altLang="en-AU" sz="1800"/>
          </a:p>
          <a:p>
            <a:pPr marL="0" indent="0">
              <a:buNone/>
            </a:pPr>
            <a:endParaRPr lang="x-none" altLang="en-AU" sz="1800"/>
          </a:p>
          <a:p>
            <a:pPr marL="0" indent="0">
              <a:buNone/>
            </a:pPr>
            <a:endParaRPr lang="x-none" altLang="en-AU" sz="1800"/>
          </a:p>
          <a:p>
            <a:pPr marL="0" indent="0">
              <a:buNone/>
            </a:pPr>
            <a:r>
              <a:rPr lang="x-none" altLang="en-AU" sz="1800"/>
              <a:t>Return rate (2006-2016)</a:t>
            </a:r>
            <a:endParaRPr lang="x-none" altLang="en-AU" sz="1800"/>
          </a:p>
        </p:txBody>
      </p:sp>
      <p:pic>
        <p:nvPicPr>
          <p:cNvPr id="4" name="Picture 3" descr="UK-Prices-Jan-20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310" y="2138680"/>
            <a:ext cx="2832735" cy="1524635"/>
          </a:xfrm>
          <a:prstGeom prst="rect">
            <a:avLst/>
          </a:prstGeom>
        </p:spPr>
      </p:pic>
      <p:pic>
        <p:nvPicPr>
          <p:cNvPr id="5" name="Picture 4" descr="UK-Prices-Jan-20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765" y="2149475"/>
            <a:ext cx="2674620" cy="1439545"/>
          </a:xfrm>
          <a:prstGeom prst="rect">
            <a:avLst/>
          </a:prstGeom>
        </p:spPr>
      </p:pic>
      <p:graphicFrame>
        <p:nvGraphicFramePr>
          <p:cNvPr id="6" name="Table 5"/>
          <p:cNvGraphicFramePr/>
          <p:nvPr/>
        </p:nvGraphicFramePr>
        <p:xfrm>
          <a:off x="7646035" y="1905635"/>
          <a:ext cx="3590925" cy="3707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245"/>
                <a:gridCol w="1249680"/>
              </a:tblGrid>
              <a:tr h="47879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Summary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7815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Min price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xxx</a:t>
                      </a:r>
                      <a:endParaRPr lang="x-none"/>
                    </a:p>
                  </a:txBody>
                  <a:tcPr/>
                </a:tc>
              </a:tr>
              <a:tr h="47879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Max price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xxx</a:t>
                      </a:r>
                      <a:endParaRPr lang="x-none"/>
                    </a:p>
                  </a:txBody>
                  <a:tcPr/>
                </a:tc>
              </a:tr>
              <a:tr h="47752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Mean price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xxx</a:t>
                      </a:r>
                      <a:endParaRPr lang="x-none"/>
                    </a:p>
                  </a:txBody>
                  <a:tcPr/>
                </a:tc>
              </a:tr>
              <a:tr h="47879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Min return rate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xxx</a:t>
                      </a:r>
                      <a:endParaRPr lang="x-none"/>
                    </a:p>
                  </a:txBody>
                  <a:tcPr/>
                </a:tc>
              </a:tr>
              <a:tr h="65786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Max return rate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xxx</a:t>
                      </a:r>
                      <a:endParaRPr lang="x-none"/>
                    </a:p>
                  </a:txBody>
                  <a:tcPr/>
                </a:tc>
              </a:tr>
              <a:tr h="65786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Mean return rate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xxx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UK-Prices-Jan-20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55" y="4391660"/>
            <a:ext cx="2674620" cy="14395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AU"/>
              <a:t>Investment</a:t>
            </a:r>
            <a:endParaRPr lang="x-none" alt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4550"/>
            <a:ext cx="10515600" cy="4063365"/>
          </a:xfrm>
        </p:spPr>
        <p:txBody>
          <a:bodyPr/>
          <a:p>
            <a:r>
              <a:rPr lang="x-none" altLang="en-AU"/>
              <a:t>Scenario 2</a:t>
            </a:r>
            <a:endParaRPr lang="x-none" altLang="en-AU"/>
          </a:p>
          <a:p>
            <a:endParaRPr lang="x-none" altLang="en-AU"/>
          </a:p>
          <a:p>
            <a:pPr marL="0" indent="0">
              <a:buNone/>
            </a:pPr>
            <a:r>
              <a:rPr lang="x-none" altLang="en-AU"/>
              <a:t>Jonathan is planning to buy his first property, but he is not sure what is the best for him, and all he knows is that he has a budget of </a:t>
            </a:r>
            <a:r>
              <a:rPr lang="x-none" altLang="en-AU" i="1">
                <a:solidFill>
                  <a:srgbClr val="FF0000"/>
                </a:solidFill>
              </a:rPr>
              <a:t>$800,000</a:t>
            </a:r>
            <a:r>
              <a:rPr lang="x-none" altLang="en-AU"/>
              <a:t> and wants to buy an </a:t>
            </a:r>
            <a:r>
              <a:rPr lang="x-none" altLang="en-AU" i="1">
                <a:solidFill>
                  <a:srgbClr val="0070C0"/>
                </a:solidFill>
              </a:rPr>
              <a:t>apartment</a:t>
            </a:r>
            <a:r>
              <a:rPr lang="x-none" altLang="en-AU"/>
              <a:t>.</a:t>
            </a:r>
            <a:endParaRPr lang="x-none" altLang="en-AU"/>
          </a:p>
        </p:txBody>
      </p:sp>
      <p:pic>
        <p:nvPicPr>
          <p:cNvPr id="4" name="Picture 3" descr="Screenshot from 2018-05-16 20-37-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4770120"/>
            <a:ext cx="1123950" cy="1009650"/>
          </a:xfrm>
          <a:prstGeom prst="rect">
            <a:avLst/>
          </a:prstGeom>
        </p:spPr>
      </p:pic>
      <p:pic>
        <p:nvPicPr>
          <p:cNvPr id="7" name="Picture 6" descr="Screenshot from 2018-05-17 13-57-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535" y="4731385"/>
            <a:ext cx="1066800" cy="1257300"/>
          </a:xfrm>
          <a:prstGeom prst="rect">
            <a:avLst/>
          </a:prstGeom>
        </p:spPr>
      </p:pic>
      <p:pic>
        <p:nvPicPr>
          <p:cNvPr id="8" name="Picture 7" descr="Screenshot from 2018-05-17 13-59-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685" y="4685665"/>
            <a:ext cx="1238250" cy="1552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AU">
                <a:sym typeface="+mn-ea"/>
              </a:rPr>
              <a:t>Investment - scenario 2</a:t>
            </a:r>
            <a:endParaRPr lang="en-A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AU"/>
              <a:t>Provide users with suggestions (e.g. </a:t>
            </a:r>
            <a:r>
              <a:rPr lang="x-none" altLang="en-AU" i="1">
                <a:solidFill>
                  <a:srgbClr val="0070C0"/>
                </a:solidFill>
              </a:rPr>
              <a:t>Top 5 areas with highest mean return rate</a:t>
            </a:r>
            <a:r>
              <a:rPr lang="x-none" altLang="en-AU"/>
              <a:t>)</a:t>
            </a:r>
            <a:endParaRPr lang="x-none" altLang="en-AU"/>
          </a:p>
          <a:p>
            <a:pPr marL="0" indent="0">
              <a:buNone/>
            </a:pPr>
            <a:endParaRPr lang="x-none" altLang="en-AU"/>
          </a:p>
          <a:p>
            <a:pPr marL="0" indent="0">
              <a:buNone/>
            </a:pPr>
            <a:endParaRPr lang="x-none" altLang="en-AU"/>
          </a:p>
        </p:txBody>
      </p:sp>
      <p:pic>
        <p:nvPicPr>
          <p:cNvPr id="4" name="Picture 3" descr="Screenshot from 2018-05-17 14-54-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6470" y="3223895"/>
            <a:ext cx="10058400" cy="16122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2380</Words>
  <Application>Kingsoft Office WPP</Application>
  <PresentationFormat>Widescreen</PresentationFormat>
  <Paragraphs>246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Theme</vt:lpstr>
      <vt:lpstr>NSW Properties Sales and Rental Mashup</vt:lpstr>
      <vt:lpstr>Target users</vt:lpstr>
      <vt:lpstr>Data sources</vt:lpstr>
      <vt:lpstr>Model</vt:lpstr>
      <vt:lpstr>Investment</vt:lpstr>
      <vt:lpstr>Investment</vt:lpstr>
      <vt:lpstr>Investment - scenario 1</vt:lpstr>
      <vt:lpstr>Investment</vt:lpstr>
      <vt:lpstr>Investment - scenario 2</vt:lpstr>
      <vt:lpstr>Rental</vt:lpstr>
      <vt:lpstr>Rental</vt:lpstr>
      <vt:lpstr>Rental</vt:lpstr>
      <vt:lpstr>Rental</vt:lpstr>
      <vt:lpstr>Roles and tasks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NSW Properties Sales and Rental Mashup</dc:title>
  <dc:creator>benny</dc:creator>
  <cp:lastModifiedBy>benny</cp:lastModifiedBy>
  <cp:revision>14</cp:revision>
  <dcterms:created xsi:type="dcterms:W3CDTF">2018-05-17T06:47:17Z</dcterms:created>
  <dcterms:modified xsi:type="dcterms:W3CDTF">2018-05-17T06:47:17Z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3081-10.1.0.5707</vt:lpwstr>
  </property>
</Properties>
</file>