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4"/>
  </p:sldMasterIdLst>
  <p:notesMasterIdLst>
    <p:notesMasterId r:id="rId42"/>
  </p:notesMasterIdLst>
  <p:handoutMasterIdLst>
    <p:handoutMasterId r:id="rId43"/>
  </p:handoutMasterIdLst>
  <p:sldIdLst>
    <p:sldId id="280" r:id="rId5"/>
    <p:sldId id="313" r:id="rId6"/>
    <p:sldId id="282" r:id="rId7"/>
    <p:sldId id="284" r:id="rId8"/>
    <p:sldId id="286" r:id="rId9"/>
    <p:sldId id="287" r:id="rId10"/>
    <p:sldId id="288" r:id="rId11"/>
    <p:sldId id="289" r:id="rId12"/>
    <p:sldId id="290" r:id="rId13"/>
    <p:sldId id="315" r:id="rId14"/>
    <p:sldId id="352" r:id="rId15"/>
    <p:sldId id="297" r:id="rId16"/>
    <p:sldId id="298" r:id="rId17"/>
    <p:sldId id="299" r:id="rId18"/>
    <p:sldId id="300" r:id="rId19"/>
    <p:sldId id="301" r:id="rId20"/>
    <p:sldId id="303" r:id="rId21"/>
    <p:sldId id="564" r:id="rId22"/>
    <p:sldId id="854" r:id="rId23"/>
    <p:sldId id="306" r:id="rId24"/>
    <p:sldId id="318" r:id="rId25"/>
    <p:sldId id="320" r:id="rId26"/>
    <p:sldId id="355" r:id="rId27"/>
    <p:sldId id="326" r:id="rId28"/>
    <p:sldId id="327" r:id="rId29"/>
    <p:sldId id="316" r:id="rId30"/>
    <p:sldId id="353" r:id="rId31"/>
    <p:sldId id="329" r:id="rId32"/>
    <p:sldId id="334" r:id="rId33"/>
    <p:sldId id="335" r:id="rId34"/>
    <p:sldId id="336" r:id="rId35"/>
    <p:sldId id="337" r:id="rId36"/>
    <p:sldId id="308" r:id="rId37"/>
    <p:sldId id="314" r:id="rId38"/>
    <p:sldId id="358" r:id="rId39"/>
    <p:sldId id="351" r:id="rId40"/>
    <p:sldId id="310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43" autoAdjust="0"/>
  </p:normalViewPr>
  <p:slideViewPr>
    <p:cSldViewPr snapToGrid="0">
      <p:cViewPr varScale="1">
        <p:scale>
          <a:sx n="102" d="100"/>
          <a:sy n="102" d="100"/>
        </p:scale>
        <p:origin x="1884" y="11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12CD9A-CAE6-4EF4-85F6-46F784DB2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396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CC7DBAB-A86E-4A39-9D52-4E3FDB004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045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defRPr/>
            </a:pPr>
            <a:fld id="{DAEEFD6D-92D8-4D55-A0DB-C496F2E48842}" type="slidenum">
              <a:rPr lang="en-US" altLang="en-US" sz="1200" smtClean="0"/>
              <a:pPr>
                <a:defRPr/>
              </a:pPr>
              <a:t>1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6821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-128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C7F9099-B368-4317-B530-E6B55E9099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6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279F6-51C2-48C1-83F7-C4D1B21E0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43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3320-5712-4056-8286-705507536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32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FD2C6-B380-4130-9859-DF4952A1E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3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C6992-FEAF-46A2-BD64-DB147CCD7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0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4F225-7EDC-4EA0-9807-84044F931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51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B666-43CF-4A89-974B-441BD46A78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7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B37B9-8B1E-416B-92A6-713AA93EA4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4475C-8A3E-47A2-96AC-033ECEB88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4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CCE42-C545-458F-ACBA-65A8CE879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8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AA0BE-DCF3-4079-9B22-18181A823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35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B0B6082-B299-4854-BDC7-E7B051AE8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44718" y="6613525"/>
            <a:ext cx="5180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chemeClr val="tx2"/>
                </a:solidFill>
              </a:rPr>
              <a:t>12.</a:t>
            </a:r>
            <a:fld id="{BD9117B5-5703-4056-ADA3-292B96B59E1B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chemeClr val="tx2"/>
              </a:solidFill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limllib.github.io/bloomfilter-tutorial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59000"/>
            <a:ext cx="7772400" cy="44243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COMP9313: Big Data Management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Lecturer: Xin Cao</a:t>
            </a:r>
            <a:br>
              <a:rPr lang="en-US" altLang="en-US" dirty="0"/>
            </a:br>
            <a:r>
              <a:rPr lang="en-US" altLang="en-US" sz="2000" dirty="0"/>
              <a:t>Course web site: </a:t>
            </a:r>
            <a:r>
              <a:rPr lang="en-AU" sz="2000" dirty="0">
                <a:effectLst/>
              </a:rPr>
              <a:t>http://www.cse.unsw.edu.au/~cs9313/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3075" name="Picture 4" descr="C:\Users\xcao\Downloads\spark-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608138"/>
            <a:ext cx="3100387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Data Flow</a:t>
            </a:r>
            <a:endParaRPr lang="en-AU" dirty="0"/>
          </a:p>
        </p:txBody>
      </p:sp>
      <p:pic>
        <p:nvPicPr>
          <p:cNvPr id="4" name="Picture 2" descr="https://www.researchgate.net/profile/Gabriel_Antoniu/publication/228446075/figure/fig2/AS:302008331456518@1449015805955/Figure-2-MapReduce-data-flow-with-multiple-reduce-tasks-3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13" y="3391522"/>
            <a:ext cx="5411471" cy="291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.stack.imgur.com/aIGR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13" y="926909"/>
            <a:ext cx="5254880" cy="23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12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MapReduce Algorithm Design Patterns</a:t>
            </a:r>
            <a:endParaRPr lang="en-AU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In-mapper combining, </a:t>
            </a:r>
            <a:r>
              <a:rPr lang="en-AU" altLang="en-US" dirty="0"/>
              <a:t>where the functionality of the combiner is moved into the mapper. </a:t>
            </a:r>
          </a:p>
          <a:p>
            <a:pPr lvl="1"/>
            <a:r>
              <a:rPr lang="en-US" altLang="en-US" dirty="0"/>
              <a:t>Scalability issue </a:t>
            </a:r>
            <a:r>
              <a:rPr lang="en-AU" altLang="en-US" dirty="0"/>
              <a:t>(</a:t>
            </a:r>
            <a:r>
              <a:rPr lang="en-AU" altLang="en-US" dirty="0">
                <a:solidFill>
                  <a:srgbClr val="FF0000"/>
                </a:solidFill>
              </a:rPr>
              <a:t>not suitable for huge data</a:t>
            </a:r>
            <a:r>
              <a:rPr lang="en-AU" altLang="en-US" dirty="0"/>
              <a:t>) </a:t>
            </a:r>
            <a:r>
              <a:rPr lang="en-US" altLang="en-US" dirty="0"/>
              <a:t>: More memory required for a mapper to store intermediate results</a:t>
            </a:r>
          </a:p>
          <a:p>
            <a:endParaRPr lang="en-US" altLang="en-US" dirty="0"/>
          </a:p>
          <a:p>
            <a:r>
              <a:rPr lang="en-AU" altLang="en-US" dirty="0"/>
              <a:t>The related patterns </a:t>
            </a:r>
            <a:r>
              <a:rPr lang="zh-CN" altLang="en-US" dirty="0"/>
              <a:t>“</a:t>
            </a:r>
            <a:r>
              <a:rPr lang="en-AU" altLang="en-US" dirty="0"/>
              <a:t>pairs</a:t>
            </a:r>
            <a:r>
              <a:rPr lang="zh-CN" altLang="en-US" dirty="0"/>
              <a:t>”</a:t>
            </a:r>
            <a:r>
              <a:rPr lang="en-AU" altLang="en-US" dirty="0"/>
              <a:t> and </a:t>
            </a:r>
            <a:r>
              <a:rPr lang="zh-CN" altLang="en-US" dirty="0"/>
              <a:t>“</a:t>
            </a:r>
            <a:r>
              <a:rPr lang="en-AU" altLang="en-US" dirty="0"/>
              <a:t>stripes</a:t>
            </a:r>
            <a:r>
              <a:rPr lang="zh-CN" altLang="en-US" dirty="0"/>
              <a:t>”</a:t>
            </a:r>
            <a:r>
              <a:rPr lang="en-AU" altLang="en-US" dirty="0"/>
              <a:t> for keeping track of joint events from a large number of observations.</a:t>
            </a:r>
          </a:p>
          <a:p>
            <a:endParaRPr lang="en-US" altLang="en-US" dirty="0"/>
          </a:p>
          <a:p>
            <a:r>
              <a:rPr lang="zh-CN" altLang="en-US" dirty="0"/>
              <a:t>“</a:t>
            </a:r>
            <a:r>
              <a:rPr lang="en-AU" altLang="en-US" dirty="0"/>
              <a:t>Order inversion</a:t>
            </a:r>
            <a:r>
              <a:rPr lang="zh-CN" altLang="en-US" dirty="0"/>
              <a:t>”</a:t>
            </a:r>
            <a:r>
              <a:rPr lang="en-AU" altLang="en-US" dirty="0"/>
              <a:t>, where the main idea is to convert the sequencing of computations into a sorting problem. </a:t>
            </a:r>
          </a:p>
          <a:p>
            <a:pPr lvl="1"/>
            <a:r>
              <a:rPr lang="en-US" altLang="en-US" dirty="0"/>
              <a:t>You need to guarantee that all key-value pairs relevant to the same term are sent to the same reducer</a:t>
            </a:r>
            <a:endParaRPr lang="en-AU" altLang="en-US" dirty="0"/>
          </a:p>
          <a:p>
            <a:endParaRPr lang="en-US" altLang="en-US" dirty="0"/>
          </a:p>
          <a:p>
            <a:r>
              <a:rPr lang="zh-CN" altLang="en-US" dirty="0"/>
              <a:t>“</a:t>
            </a:r>
            <a:r>
              <a:rPr lang="en-AU" altLang="en-US" dirty="0"/>
              <a:t>Value-to-key conversion</a:t>
            </a:r>
            <a:r>
              <a:rPr lang="zh-CN" altLang="en-US" dirty="0"/>
              <a:t>”</a:t>
            </a:r>
            <a:r>
              <a:rPr lang="en-AU" altLang="en-US" dirty="0"/>
              <a:t>, which provides a scalable solution for secondary sorting. </a:t>
            </a:r>
          </a:p>
          <a:p>
            <a:pPr lvl="1"/>
            <a:r>
              <a:rPr lang="en-US" altLang="en-US" dirty="0"/>
              <a:t>Grouping comparator</a:t>
            </a:r>
            <a:endParaRPr lang="en-AU" altLang="en-US" dirty="0"/>
          </a:p>
          <a:p>
            <a:pPr lvl="1"/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58530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2822575"/>
            <a:ext cx="8077200" cy="609600"/>
          </a:xfrm>
        </p:spPr>
        <p:txBody>
          <a:bodyPr/>
          <a:lstStyle/>
          <a:p>
            <a:r>
              <a:rPr lang="en-US" dirty="0"/>
              <a:t>Topic 2</a:t>
            </a:r>
            <a:r>
              <a:rPr lang="zh-CN" altLang="en-US" dirty="0"/>
              <a:t>： </a:t>
            </a:r>
            <a:r>
              <a:rPr lang="en-US" altLang="zh-CN" dirty="0"/>
              <a:t>Spark Core </a:t>
            </a:r>
            <a:r>
              <a:rPr lang="en-AU" altLang="zh-CN" dirty="0"/>
              <a:t>and</a:t>
            </a:r>
            <a:r>
              <a:rPr lang="zh-CN" altLang="en-US" dirty="0"/>
              <a:t> </a:t>
            </a:r>
            <a:r>
              <a:rPr lang="en-AU" altLang="zh-CN" dirty="0"/>
              <a:t>Graph</a:t>
            </a:r>
            <a:r>
              <a:rPr lang="en-US" altLang="zh-CN" dirty="0"/>
              <a:t>X (Chapters 6 and 7)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105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Sharing in MapReduce</a:t>
            </a:r>
            <a:endParaRPr lang="en-AU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257300" y="4775200"/>
            <a:ext cx="686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/>
              <a:t>Slow</a:t>
            </a:r>
            <a:r>
              <a:rPr kumimoji="0" lang="en-US" altLang="en-US" sz="2400"/>
              <a:t> due to replication, serialization, and disk IO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04900"/>
            <a:ext cx="6019800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4388" y="5353050"/>
            <a:ext cx="7661275" cy="1266825"/>
          </a:xfrm>
        </p:spPr>
        <p:txBody>
          <a:bodyPr/>
          <a:lstStyle/>
          <a:p>
            <a:pPr>
              <a:defRPr/>
            </a:pPr>
            <a:r>
              <a:rPr lang="en-AU" dirty="0"/>
              <a:t>Complex apps, streaming, and interactive queries all need one thing that MapReduce lacks: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dirty="0"/>
              <a:t> 		Efficient primitives for </a:t>
            </a:r>
            <a:r>
              <a:rPr lang="en-AU" b="1" dirty="0"/>
              <a:t>data sharing</a:t>
            </a:r>
            <a:endParaRPr lang="en-US" b="1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504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Sharing in Spark </a:t>
            </a:r>
            <a:r>
              <a:rPr lang="en-US" altLang="zh-CN" dirty="0"/>
              <a:t>Using RDD</a:t>
            </a:r>
            <a:endParaRPr lang="en-AU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800225" y="5868988"/>
            <a:ext cx="5391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/>
              <a:t>10-100× </a:t>
            </a:r>
            <a:r>
              <a:rPr kumimoji="0" lang="en-US" altLang="en-US" sz="2400"/>
              <a:t>faster than network and disk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076325"/>
            <a:ext cx="82391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98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RDD</a:t>
            </a:r>
            <a:endParaRPr lang="en-AU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Resilient Distributed Datasets: A Fault-Tolerant Abstraction for In-Memory Cluster Computing. Matei Zaharia, et al. NSDI’12</a:t>
            </a:r>
          </a:p>
          <a:p>
            <a:pPr lvl="1"/>
            <a:r>
              <a:rPr lang="en-US" altLang="zh-CN"/>
              <a:t>RDD is </a:t>
            </a:r>
            <a:r>
              <a:rPr lang="en-AU" altLang="en-US"/>
              <a:t>a </a:t>
            </a:r>
            <a:r>
              <a:rPr lang="en-AU" altLang="en-US" b="1"/>
              <a:t>distributed</a:t>
            </a:r>
            <a:r>
              <a:rPr lang="en-AU" altLang="en-US"/>
              <a:t> memory abstraction that lets programmers perform </a:t>
            </a:r>
            <a:r>
              <a:rPr lang="en-AU" altLang="en-US" b="1"/>
              <a:t>in-memory</a:t>
            </a:r>
            <a:r>
              <a:rPr lang="en-AU" altLang="en-US"/>
              <a:t> computations on large clusters in a </a:t>
            </a:r>
            <a:r>
              <a:rPr lang="en-AU" altLang="en-US" b="1"/>
              <a:t>fault-tolerant</a:t>
            </a:r>
            <a:r>
              <a:rPr lang="en-AU" altLang="en-US"/>
              <a:t> manner.</a:t>
            </a:r>
          </a:p>
          <a:p>
            <a:r>
              <a:rPr lang="en-AU" altLang="en-US" b="1"/>
              <a:t>Resilient</a:t>
            </a:r>
          </a:p>
          <a:p>
            <a:pPr lvl="1"/>
            <a:r>
              <a:rPr lang="en-US" altLang="zh-CN"/>
              <a:t>Fault</a:t>
            </a:r>
            <a:r>
              <a:rPr lang="en-AU" altLang="en-US"/>
              <a:t>-tolerant, is able to recompute missing or damaged partitions due to node failures.</a:t>
            </a:r>
          </a:p>
          <a:p>
            <a:r>
              <a:rPr lang="en-AU" altLang="en-US" b="1"/>
              <a:t>Distributed</a:t>
            </a:r>
            <a:r>
              <a:rPr lang="en-AU" altLang="en-US"/>
              <a:t> </a:t>
            </a:r>
          </a:p>
          <a:p>
            <a:pPr lvl="1"/>
            <a:r>
              <a:rPr lang="en-AU" altLang="en-US"/>
              <a:t>Data residing on multiple nodes in a cluster.</a:t>
            </a:r>
          </a:p>
          <a:p>
            <a:r>
              <a:rPr lang="en-AU" altLang="en-US" b="1"/>
              <a:t>Dataset</a:t>
            </a:r>
            <a:r>
              <a:rPr lang="en-AU" altLang="en-US"/>
              <a:t> </a:t>
            </a:r>
            <a:endParaRPr lang="en-US" altLang="en-US"/>
          </a:p>
          <a:p>
            <a:pPr lvl="1"/>
            <a:r>
              <a:rPr lang="en-US" altLang="zh-CN"/>
              <a:t>A</a:t>
            </a:r>
            <a:r>
              <a:rPr lang="en-AU" altLang="en-US"/>
              <a:t> collection of partitioned elements, e.g. tuples or other objects (that represent records of the data you work with).</a:t>
            </a:r>
            <a:endParaRPr lang="en-US" altLang="en-US"/>
          </a:p>
          <a:p>
            <a:r>
              <a:rPr lang="en-US" altLang="en-US"/>
              <a:t>RDD is </a:t>
            </a:r>
            <a:r>
              <a:rPr lang="en-AU" altLang="en-US"/>
              <a:t>the primary data abstraction in Apache Spark and the core of Spark</a:t>
            </a:r>
            <a:r>
              <a:rPr lang="en-US" altLang="en-US"/>
              <a:t>. It </a:t>
            </a:r>
            <a:r>
              <a:rPr lang="en-AU" altLang="en-US"/>
              <a:t>enables operations on collection of elements in parallel.</a:t>
            </a:r>
          </a:p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8058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RDD Operations</a:t>
            </a:r>
            <a:endParaRPr lang="en-AU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altLang="en-US" b="1"/>
          </a:p>
          <a:p>
            <a:endParaRPr lang="en-AU" altLang="en-US" b="1"/>
          </a:p>
          <a:p>
            <a:endParaRPr lang="en-AU" altLang="en-US" b="1"/>
          </a:p>
          <a:p>
            <a:endParaRPr lang="en-AU" altLang="en-US" b="1"/>
          </a:p>
          <a:p>
            <a:endParaRPr lang="en-AU" altLang="en-US" b="1"/>
          </a:p>
          <a:p>
            <a:r>
              <a:rPr lang="en-AU" altLang="en-US" b="1"/>
              <a:t>Transformation: </a:t>
            </a:r>
            <a:r>
              <a:rPr lang="en-AU" altLang="en-US"/>
              <a:t>returns a new RDD. </a:t>
            </a:r>
          </a:p>
          <a:p>
            <a:pPr lvl="1"/>
            <a:r>
              <a:rPr lang="en-AU" altLang="en-US"/>
              <a:t>Nothing gets evaluated when you call a Transformation function, it just takes an RDD and return a new RDD.</a:t>
            </a:r>
          </a:p>
          <a:p>
            <a:pPr lvl="1"/>
            <a:r>
              <a:rPr lang="en-AU" altLang="en-US"/>
              <a:t>Transformation functions </a:t>
            </a:r>
            <a:r>
              <a:rPr lang="en-US" altLang="en-US"/>
              <a:t>include </a:t>
            </a:r>
            <a:r>
              <a:rPr lang="en-AU" altLang="en-US" i="1"/>
              <a:t>map, filter, flatMap, groupByKey, reduceByKey, aggregateByKey</a:t>
            </a:r>
            <a:r>
              <a:rPr lang="en-US" altLang="en-US" i="1"/>
              <a:t>, filter, join, etc.</a:t>
            </a:r>
          </a:p>
          <a:p>
            <a:r>
              <a:rPr lang="en-AU" altLang="en-US" b="1"/>
              <a:t>Action: </a:t>
            </a:r>
            <a:r>
              <a:rPr lang="en-AU" altLang="en-US"/>
              <a:t>evaluates and returns a new value. </a:t>
            </a:r>
          </a:p>
          <a:p>
            <a:pPr lvl="1"/>
            <a:r>
              <a:rPr lang="en-AU" altLang="en-US"/>
              <a:t>When an Action function is called on a RDD object, all the data processing queries are computed at that time and the result value is returned.</a:t>
            </a:r>
          </a:p>
          <a:p>
            <a:pPr lvl="1"/>
            <a:r>
              <a:rPr lang="en-AU" altLang="en-US"/>
              <a:t>Action operations include </a:t>
            </a:r>
            <a:r>
              <a:rPr lang="en-AU" altLang="en-US" i="1"/>
              <a:t>reduce, collect, count, first, take, countByKey, foreach, saveAsTextFile, etc.</a:t>
            </a:r>
            <a:endParaRPr lang="en-US" altLang="en-US" i="1"/>
          </a:p>
          <a:p>
            <a:endParaRPr lang="en-AU" altLang="en-US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962025"/>
            <a:ext cx="5676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43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RDD Operations</a:t>
            </a:r>
            <a:endParaRPr lang="en-AU" dirty="0"/>
          </a:p>
        </p:txBody>
      </p:sp>
      <p:pic>
        <p:nvPicPr>
          <p:cNvPr id="6553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562100"/>
            <a:ext cx="830421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55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err="1"/>
              <a:t>GraphX</a:t>
            </a:r>
            <a:r>
              <a:rPr lang="en-AU" dirty="0"/>
              <a:t> Motivation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Tables and Graphs are composable views of the same physical data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/>
            <a:r>
              <a:rPr lang="en-AU" altLang="en-US"/>
              <a:t>Each view has its own operators that exploit the semantics of the view to achieve efficient execution</a:t>
            </a: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57350"/>
            <a:ext cx="80010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759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796C-1F08-4670-BA71-FA0E6FBF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Pregel Operators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22D49-10F1-4D4A-981C-2151E089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4043227"/>
            <a:ext cx="7661275" cy="2367000"/>
          </a:xfrm>
        </p:spPr>
        <p:txBody>
          <a:bodyPr/>
          <a:lstStyle/>
          <a:p>
            <a:r>
              <a:rPr lang="en-AU" dirty="0">
                <a:solidFill>
                  <a:srgbClr val="1D1F22"/>
                </a:solidFill>
                <a:latin typeface="Helvetica Neue"/>
              </a:rPr>
              <a:t>The first argument list contains configuration parameters including the initial message, the maximum number of iterations, and the edge direction in which to send messages (by default along out edges).</a:t>
            </a:r>
          </a:p>
          <a:p>
            <a:endParaRPr lang="en-AU" dirty="0">
              <a:solidFill>
                <a:srgbClr val="1D1F22"/>
              </a:solidFill>
              <a:latin typeface="Helvetica Neue"/>
            </a:endParaRPr>
          </a:p>
          <a:p>
            <a:r>
              <a:rPr lang="en-AU" dirty="0"/>
              <a:t>The second argument list contains the user defined functions for receiving messages (the vertex program </a:t>
            </a:r>
            <a:r>
              <a:rPr lang="en-AU" dirty="0" err="1"/>
              <a:t>vprog</a:t>
            </a:r>
            <a:r>
              <a:rPr lang="en-AU" dirty="0"/>
              <a:t>), computing messages (</a:t>
            </a:r>
            <a:r>
              <a:rPr lang="en-AU" dirty="0" err="1"/>
              <a:t>sendMsg</a:t>
            </a:r>
            <a:r>
              <a:rPr lang="en-AU" dirty="0"/>
              <a:t>), and combining messages </a:t>
            </a:r>
            <a:r>
              <a:rPr lang="en-AU" dirty="0" err="1"/>
              <a:t>mergeMsg</a:t>
            </a:r>
            <a:r>
              <a:rPr lang="en-AU" dirty="0"/>
              <a:t>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1" name="직사각형 4">
            <a:extLst>
              <a:ext uri="{FF2B5EF4-FFF2-40B4-BE49-F238E27FC236}">
                <a16:creationId xmlns:a16="http://schemas.microsoft.com/office/drawing/2014/main" id="{6C16854D-D9F9-4D6D-A2E9-299C085A0EA8}"/>
              </a:ext>
            </a:extLst>
          </p:cNvPr>
          <p:cNvSpPr/>
          <p:nvPr/>
        </p:nvSpPr>
        <p:spPr>
          <a:xfrm>
            <a:off x="768350" y="1209638"/>
            <a:ext cx="780415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Lucida Console"/>
              </a:rPr>
              <a:t>def </a:t>
            </a:r>
            <a:r>
              <a:rPr lang="en-US" dirty="0" err="1">
                <a:cs typeface="Lucida Console"/>
              </a:rPr>
              <a:t>pregel</a:t>
            </a:r>
            <a:r>
              <a:rPr lang="en-US" dirty="0">
                <a:cs typeface="Lucida Console"/>
              </a:rPr>
              <a:t>[A]</a:t>
            </a:r>
          </a:p>
          <a:p>
            <a:pPr>
              <a:defRPr/>
            </a:pPr>
            <a:r>
              <a:rPr lang="en-US" dirty="0">
                <a:cs typeface="Lucida Console"/>
              </a:rPr>
              <a:t>      (</a:t>
            </a:r>
            <a:r>
              <a:rPr lang="en-US" dirty="0" err="1">
                <a:cs typeface="Lucida Console"/>
              </a:rPr>
              <a:t>initialMsg</a:t>
            </a:r>
            <a:r>
              <a:rPr lang="en-US" dirty="0">
                <a:cs typeface="Lucida Console"/>
              </a:rPr>
              <a:t>: A,</a:t>
            </a:r>
          </a:p>
          <a:p>
            <a:pPr>
              <a:defRPr/>
            </a:pPr>
            <a:r>
              <a:rPr lang="en-US" dirty="0">
                <a:cs typeface="Lucida Console"/>
              </a:rPr>
              <a:t>       </a:t>
            </a:r>
            <a:r>
              <a:rPr lang="en-US" dirty="0" err="1">
                <a:cs typeface="Lucida Console"/>
              </a:rPr>
              <a:t>maxIter</a:t>
            </a:r>
            <a:r>
              <a:rPr lang="en-US" dirty="0">
                <a:cs typeface="Lucida Console"/>
              </a:rPr>
              <a:t>: </a:t>
            </a:r>
            <a:r>
              <a:rPr lang="en-US" dirty="0" err="1">
                <a:cs typeface="Lucida Console"/>
              </a:rPr>
              <a:t>Int</a:t>
            </a:r>
            <a:r>
              <a:rPr lang="en-US" dirty="0">
                <a:cs typeface="Lucida Console"/>
              </a:rPr>
              <a:t> = </a:t>
            </a:r>
            <a:r>
              <a:rPr lang="en-US" dirty="0" err="1">
                <a:cs typeface="Lucida Console"/>
              </a:rPr>
              <a:t>Int.MaxValue</a:t>
            </a:r>
            <a:r>
              <a:rPr lang="en-US" dirty="0">
                <a:cs typeface="Lucida Console"/>
              </a:rPr>
              <a:t>,</a:t>
            </a:r>
          </a:p>
          <a:p>
            <a:pPr>
              <a:defRPr/>
            </a:pPr>
            <a:r>
              <a:rPr lang="en-US" dirty="0">
                <a:cs typeface="Lucida Console"/>
              </a:rPr>
              <a:t>       </a:t>
            </a:r>
            <a:r>
              <a:rPr lang="en-US" dirty="0" err="1">
                <a:cs typeface="Lucida Console"/>
              </a:rPr>
              <a:t>activeDir</a:t>
            </a:r>
            <a:r>
              <a:rPr lang="en-US" dirty="0">
                <a:cs typeface="Lucida Console"/>
              </a:rPr>
              <a:t>: </a:t>
            </a:r>
            <a:r>
              <a:rPr lang="en-US" dirty="0" err="1">
                <a:cs typeface="Lucida Console"/>
              </a:rPr>
              <a:t>EdgeDirection</a:t>
            </a:r>
            <a:r>
              <a:rPr lang="en-US" dirty="0">
                <a:cs typeface="Lucida Console"/>
              </a:rPr>
              <a:t> = </a:t>
            </a:r>
            <a:r>
              <a:rPr lang="en-US" dirty="0" err="1">
                <a:cs typeface="Lucida Console"/>
              </a:rPr>
              <a:t>EdgeDirection.Out</a:t>
            </a:r>
            <a:r>
              <a:rPr lang="en-US" dirty="0">
                <a:cs typeface="Lucida Console"/>
              </a:rPr>
              <a:t>)</a:t>
            </a:r>
          </a:p>
          <a:p>
            <a:pPr>
              <a:defRPr/>
            </a:pPr>
            <a:r>
              <a:rPr lang="en-US" dirty="0">
                <a:cs typeface="Lucida Console"/>
              </a:rPr>
              <a:t>      (</a:t>
            </a:r>
            <a:r>
              <a:rPr lang="en-US" dirty="0" err="1">
                <a:cs typeface="Lucida Console"/>
              </a:rPr>
              <a:t>vprog</a:t>
            </a:r>
            <a:r>
              <a:rPr lang="en-US" dirty="0">
                <a:cs typeface="Lucida Console"/>
              </a:rPr>
              <a:t>: (</a:t>
            </a:r>
            <a:r>
              <a:rPr lang="en-US" dirty="0" err="1">
                <a:cs typeface="Lucida Console"/>
              </a:rPr>
              <a:t>VertexId</a:t>
            </a:r>
            <a:r>
              <a:rPr lang="en-US" dirty="0">
                <a:cs typeface="Lucida Console"/>
              </a:rPr>
              <a:t>, VD, A) =&gt; VD,</a:t>
            </a:r>
          </a:p>
          <a:p>
            <a:pPr>
              <a:defRPr/>
            </a:pPr>
            <a:r>
              <a:rPr lang="en-US" dirty="0">
                <a:cs typeface="Lucida Console"/>
              </a:rPr>
              <a:t>       </a:t>
            </a:r>
            <a:r>
              <a:rPr lang="en-US" dirty="0" err="1">
                <a:cs typeface="Lucida Console"/>
              </a:rPr>
              <a:t>sendMsg</a:t>
            </a:r>
            <a:r>
              <a:rPr lang="en-US" dirty="0">
                <a:cs typeface="Lucida Console"/>
              </a:rPr>
              <a:t>: </a:t>
            </a:r>
            <a:r>
              <a:rPr lang="en-US" dirty="0" err="1">
                <a:cs typeface="Lucida Console"/>
              </a:rPr>
              <a:t>EdgeTriplet</a:t>
            </a:r>
            <a:r>
              <a:rPr lang="en-US" dirty="0">
                <a:cs typeface="Lucida Console"/>
              </a:rPr>
              <a:t>[VD, ED] =&gt; Iterator[(</a:t>
            </a:r>
            <a:r>
              <a:rPr lang="en-US" dirty="0" err="1">
                <a:cs typeface="Lucida Console"/>
              </a:rPr>
              <a:t>VertexId</a:t>
            </a:r>
            <a:r>
              <a:rPr lang="en-US" dirty="0">
                <a:cs typeface="Lucida Console"/>
              </a:rPr>
              <a:t>, A)],</a:t>
            </a:r>
          </a:p>
          <a:p>
            <a:pPr>
              <a:defRPr/>
            </a:pPr>
            <a:r>
              <a:rPr lang="en-US" dirty="0">
                <a:cs typeface="Lucida Console"/>
              </a:rPr>
              <a:t>       </a:t>
            </a:r>
            <a:r>
              <a:rPr lang="en-US" dirty="0" err="1">
                <a:cs typeface="Lucida Console"/>
              </a:rPr>
              <a:t>mergeMsg</a:t>
            </a:r>
            <a:r>
              <a:rPr lang="en-US" dirty="0">
                <a:cs typeface="Lucida Console"/>
              </a:rPr>
              <a:t>: (A, A) =&gt; A)</a:t>
            </a:r>
          </a:p>
          <a:p>
            <a:pPr>
              <a:defRPr/>
            </a:pPr>
            <a:r>
              <a:rPr lang="en-US" dirty="0">
                <a:cs typeface="Lucida Console"/>
              </a:rPr>
              <a:t>    : Graph[VD, ED] = {</a:t>
            </a:r>
          </a:p>
          <a:p>
            <a:pPr>
              <a:defRPr/>
            </a:pPr>
            <a:r>
              <a:rPr lang="en-US" dirty="0">
                <a:cs typeface="Lucida Console"/>
              </a:rPr>
              <a:t>	… …</a:t>
            </a:r>
          </a:p>
          <a:p>
            <a:pPr>
              <a:defRPr/>
            </a:pPr>
            <a:r>
              <a:rPr lang="en-US" dirty="0">
                <a:cs typeface="Lucida Console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189999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874963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dirty="0"/>
              <a:t>Chapter 12: Revision and Exam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9439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8513064" cy="609600"/>
          </a:xfrm>
        </p:spPr>
        <p:txBody>
          <a:bodyPr/>
          <a:lstStyle/>
          <a:p>
            <a:r>
              <a:rPr lang="en-US" dirty="0"/>
              <a:t>Topic 3</a:t>
            </a:r>
            <a:r>
              <a:rPr lang="zh-CN" altLang="en-US" dirty="0"/>
              <a:t>： </a:t>
            </a:r>
            <a:r>
              <a:rPr lang="en-US" dirty="0"/>
              <a:t>Mining Data Streams</a:t>
            </a:r>
            <a:r>
              <a:rPr lang="en-US" altLang="zh-CN" dirty="0"/>
              <a:t> (Chapter 8)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queries one wants on answer on a data stream: (we’ll learn these today)</a:t>
            </a:r>
          </a:p>
          <a:p>
            <a:pPr lvl="1"/>
            <a:r>
              <a:rPr lang="en-US" dirty="0"/>
              <a:t>Sampling data from a stream</a:t>
            </a:r>
          </a:p>
          <a:p>
            <a:pPr lvl="2"/>
            <a:r>
              <a:rPr lang="en-US" dirty="0"/>
              <a:t>Construct a random sample</a:t>
            </a:r>
          </a:p>
          <a:p>
            <a:pPr lvl="1"/>
            <a:r>
              <a:rPr lang="en-US" dirty="0"/>
              <a:t>Queries over sliding windows</a:t>
            </a:r>
          </a:p>
          <a:p>
            <a:pPr lvl="2"/>
            <a:r>
              <a:rPr lang="en-US" dirty="0"/>
              <a:t>Number of items of type x in the last </a:t>
            </a:r>
            <a:r>
              <a:rPr lang="en-US" i="1" dirty="0"/>
              <a:t>k</a:t>
            </a:r>
            <a:r>
              <a:rPr lang="en-US" dirty="0"/>
              <a:t> elements of the stream</a:t>
            </a:r>
          </a:p>
          <a:p>
            <a:pPr lvl="1"/>
            <a:r>
              <a:rPr lang="en-US" dirty="0"/>
              <a:t>Filtering a data stream</a:t>
            </a:r>
          </a:p>
          <a:p>
            <a:pPr lvl="2"/>
            <a:r>
              <a:rPr lang="en-US" dirty="0"/>
              <a:t>Select elements with property x from the stream</a:t>
            </a:r>
          </a:p>
          <a:p>
            <a:pPr lvl="2"/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4254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Sampling Data Streams</a:t>
            </a:r>
            <a:endParaRPr lang="en-US" dirty="0">
              <a:ea typeface="+mj-ea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we can not store the entire stream, one obvious approach is to store a </a:t>
            </a:r>
            <a:r>
              <a:rPr lang="en-US" b="1" dirty="0">
                <a:solidFill>
                  <a:srgbClr val="0000FF"/>
                </a:solidFill>
              </a:rPr>
              <a:t>sample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dirty="0">
                <a:ea typeface="ＭＳ Ｐゴシック" pitchFamily="34" charset="-128"/>
              </a:rPr>
              <a:t>Two different problems:</a:t>
            </a:r>
          </a:p>
          <a:p>
            <a:pPr lvl="1"/>
            <a:r>
              <a:rPr lang="en-US" b="1" dirty="0">
                <a:ea typeface="ＭＳ Ｐゴシック" pitchFamily="34" charset="-128"/>
              </a:rPr>
              <a:t>(1)</a:t>
            </a:r>
            <a:r>
              <a:rPr lang="en-US" dirty="0">
                <a:ea typeface="ＭＳ Ｐゴシック" pitchFamily="34" charset="-128"/>
              </a:rPr>
              <a:t> Sample a </a:t>
            </a:r>
            <a:r>
              <a:rPr lang="en-US" b="1" dirty="0">
                <a:solidFill>
                  <a:srgbClr val="008000"/>
                </a:solidFill>
                <a:ea typeface="ＭＳ Ｐゴシック" pitchFamily="34" charset="-128"/>
              </a:rPr>
              <a:t>fixed proportion</a:t>
            </a:r>
            <a:r>
              <a:rPr lang="en-US" dirty="0">
                <a:ea typeface="ＭＳ Ｐゴシック" pitchFamily="34" charset="-128"/>
              </a:rPr>
              <a:t> of elements in the stream (say 1 in 10)</a:t>
            </a:r>
          </a:p>
          <a:p>
            <a:pPr lvl="2"/>
            <a:r>
              <a:rPr lang="en-AU" dirty="0">
                <a:ea typeface="ＭＳ Ｐゴシック" pitchFamily="34" charset="-128"/>
              </a:rPr>
              <a:t>As the stream grows the sample also gets bigger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b="1" dirty="0"/>
              <a:t>(2)</a:t>
            </a:r>
            <a:r>
              <a:rPr lang="en-US" dirty="0"/>
              <a:t> Maintain a </a:t>
            </a:r>
            <a:r>
              <a:rPr lang="en-US" b="1" dirty="0">
                <a:solidFill>
                  <a:srgbClr val="008000"/>
                </a:solidFill>
              </a:rPr>
              <a:t>random sample of fixed size </a:t>
            </a:r>
            <a:r>
              <a:rPr lang="en-US" dirty="0"/>
              <a:t>over a potentially infinite stream</a:t>
            </a:r>
          </a:p>
          <a:p>
            <a:pPr lvl="2"/>
            <a:r>
              <a:rPr lang="en-AU" dirty="0"/>
              <a:t>As the stream grows, the sample is of fixed size</a:t>
            </a:r>
            <a:endParaRPr lang="en-US" dirty="0"/>
          </a:p>
          <a:p>
            <a:pPr lvl="2"/>
            <a:r>
              <a:rPr lang="en-US" dirty="0">
                <a:solidFill>
                  <a:srgbClr val="D60093"/>
                </a:solidFill>
              </a:rPr>
              <a:t>At any “time” </a:t>
            </a:r>
            <a:r>
              <a:rPr lang="en-US" b="1" i="1" dirty="0">
                <a:solidFill>
                  <a:srgbClr val="D60093"/>
                </a:solidFill>
              </a:rPr>
              <a:t>t</a:t>
            </a:r>
            <a:r>
              <a:rPr lang="en-US" dirty="0">
                <a:solidFill>
                  <a:srgbClr val="D60093"/>
                </a:solidFill>
              </a:rPr>
              <a:t> we would like a random sample of </a:t>
            </a:r>
            <a:r>
              <a:rPr lang="en-US" b="1" i="1" dirty="0">
                <a:solidFill>
                  <a:srgbClr val="D60093"/>
                </a:solidFill>
              </a:rPr>
              <a:t>s</a:t>
            </a:r>
            <a:r>
              <a:rPr lang="en-US" dirty="0">
                <a:solidFill>
                  <a:srgbClr val="D60093"/>
                </a:solidFill>
              </a:rPr>
              <a:t> elements</a:t>
            </a:r>
          </a:p>
          <a:p>
            <a:pPr lvl="3"/>
            <a:r>
              <a:rPr lang="en-US" b="1" dirty="0"/>
              <a:t>What is the property of the sample we want to maintain?</a:t>
            </a:r>
            <a:br>
              <a:rPr lang="en-US" b="1" dirty="0"/>
            </a:br>
            <a:r>
              <a:rPr lang="en-US" dirty="0"/>
              <a:t>For all time steps </a:t>
            </a:r>
            <a:r>
              <a:rPr lang="en-US" b="1" i="1" dirty="0"/>
              <a:t>t</a:t>
            </a:r>
            <a:r>
              <a:rPr lang="en-US" dirty="0"/>
              <a:t>, each of </a:t>
            </a:r>
            <a:r>
              <a:rPr lang="en-US" b="1" i="1" dirty="0"/>
              <a:t>t</a:t>
            </a:r>
            <a:r>
              <a:rPr lang="en-US" dirty="0"/>
              <a:t> elements seen so far has </a:t>
            </a:r>
            <a:br>
              <a:rPr lang="en-US" dirty="0"/>
            </a:br>
            <a:r>
              <a:rPr lang="en-US" dirty="0"/>
              <a:t>equal probability of being sampled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936580"/>
            <a:ext cx="6415087" cy="122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87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Fixup: DGIM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Idea:</a:t>
                </a:r>
                <a:r>
                  <a:rPr lang="en-US" dirty="0"/>
                  <a:t> Instead of summarizing fixed-length blocks, summarize blocks with specific number of </a:t>
                </a:r>
                <a:r>
                  <a:rPr lang="en-US" b="1" dirty="0"/>
                  <a:t>1s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Let the block </a:t>
                </a:r>
                <a:r>
                  <a:rPr lang="en-US" b="1" i="1" dirty="0">
                    <a:solidFill>
                      <a:srgbClr val="FF0066"/>
                    </a:solidFill>
                  </a:rPr>
                  <a:t>sizes</a:t>
                </a:r>
                <a:r>
                  <a:rPr lang="en-US" dirty="0"/>
                  <a:t> (number of </a:t>
                </a:r>
                <a:r>
                  <a:rPr lang="en-US" b="1" dirty="0"/>
                  <a:t>1s</a:t>
                </a:r>
                <a:r>
                  <a:rPr lang="en-US" dirty="0"/>
                  <a:t>) increase exponentially</a:t>
                </a:r>
              </a:p>
              <a:p>
                <a:pPr lvl="8"/>
                <a:endParaRPr lang="en-US" dirty="0"/>
              </a:p>
              <a:p>
                <a:r>
                  <a:rPr lang="en-US" dirty="0"/>
                  <a:t>When there are few 1s in the window, block sizes stay small, so errors are small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Timestamps:</a:t>
                </a:r>
              </a:p>
              <a:p>
                <a:pPr lvl="1"/>
                <a:r>
                  <a:rPr lang="en-US" dirty="0"/>
                  <a:t>Each bit in the stream has a timestamp, starting from </a:t>
                </a:r>
                <a:r>
                  <a:rPr lang="en-US" b="1" dirty="0"/>
                  <a:t>1</a:t>
                </a:r>
                <a:r>
                  <a:rPr lang="en-US" dirty="0"/>
                  <a:t>, </a:t>
                </a:r>
                <a:r>
                  <a:rPr lang="en-US" b="1" dirty="0"/>
                  <a:t>2,</a:t>
                </a:r>
                <a:r>
                  <a:rPr lang="en-US" dirty="0"/>
                  <a:t> …</a:t>
                </a:r>
              </a:p>
              <a:p>
                <a:pPr lvl="1"/>
                <a:r>
                  <a:rPr lang="en-US" dirty="0"/>
                  <a:t>Record timestamps modulo </a:t>
                </a:r>
                <a:r>
                  <a:rPr lang="en-US" b="1" i="1" dirty="0"/>
                  <a:t>N</a:t>
                </a:r>
                <a:r>
                  <a:rPr lang="en-US" dirty="0"/>
                  <a:t> (</a:t>
                </a:r>
                <a:r>
                  <a:rPr lang="en-US" b="1" dirty="0">
                    <a:solidFill>
                      <a:srgbClr val="0000FF"/>
                    </a:solidFill>
                  </a:rPr>
                  <a:t>the window size</a:t>
                </a:r>
                <a:r>
                  <a:rPr lang="en-US" dirty="0"/>
                  <a:t>), so we can represent any </a:t>
                </a:r>
                <a:r>
                  <a:rPr lang="en-US" b="1" dirty="0">
                    <a:solidFill>
                      <a:srgbClr val="FF0066"/>
                    </a:solidFill>
                  </a:rPr>
                  <a:t>relevant</a:t>
                </a:r>
                <a:r>
                  <a:rPr lang="en-US" dirty="0">
                    <a:solidFill>
                      <a:srgbClr val="FF0066"/>
                    </a:solidFill>
                  </a:rPr>
                  <a:t> </a:t>
                </a:r>
                <a:r>
                  <a:rPr lang="en-US" dirty="0"/>
                  <a:t>timestamp in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lvl="2"/>
                <a:r>
                  <a:rPr lang="en-US" dirty="0"/>
                  <a:t>E.g., given the windows size 40 (</a:t>
                </a:r>
                <a:r>
                  <a:rPr lang="en-US" b="1" i="1" dirty="0"/>
                  <a:t>N</a:t>
                </a:r>
                <a:r>
                  <a:rPr lang="en-US" dirty="0"/>
                  <a:t>), timestamp 123 will be recorded as 3, and thus the encoding is on 3 rather than 123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98" t="-621" r="-1035" b="-73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76200" y="3490785"/>
            <a:ext cx="9093205" cy="369888"/>
            <a:chOff x="-6" y="2400"/>
            <a:chExt cx="5728" cy="233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22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  <a:endParaRPr lang="en-US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44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212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979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263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726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617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422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184651" y="3848087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923926" y="4013073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581526" y="4013073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5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Example: Updating Buckets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-6350" y="1438275"/>
            <a:ext cx="9112250" cy="369888"/>
            <a:chOff x="-8" y="1200"/>
            <a:chExt cx="5740" cy="233"/>
          </a:xfrm>
        </p:grpSpPr>
        <p:sp>
          <p:nvSpPr>
            <p:cNvPr id="46137" name="Text Box 4"/>
            <p:cNvSpPr txBox="1">
              <a:spLocks noChangeArrowheads="1"/>
            </p:cNvSpPr>
            <p:nvPr/>
          </p:nvSpPr>
          <p:spPr bwMode="auto">
            <a:xfrm>
              <a:off x="19" y="1200"/>
              <a:ext cx="57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46138" name="Rectangle 5"/>
            <p:cNvSpPr>
              <a:spLocks noChangeArrowheads="1"/>
            </p:cNvSpPr>
            <p:nvPr/>
          </p:nvSpPr>
          <p:spPr bwMode="auto">
            <a:xfrm>
              <a:off x="5444" y="121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Rectangle 6"/>
            <p:cNvSpPr>
              <a:spLocks noChangeArrowheads="1"/>
            </p:cNvSpPr>
            <p:nvPr/>
          </p:nvSpPr>
          <p:spPr bwMode="auto">
            <a:xfrm>
              <a:off x="5204" y="121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Rectangle 7"/>
            <p:cNvSpPr>
              <a:spLocks noChangeArrowheads="1"/>
            </p:cNvSpPr>
            <p:nvPr/>
          </p:nvSpPr>
          <p:spPr bwMode="auto">
            <a:xfrm>
              <a:off x="4964" y="1212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Rectangle 8"/>
            <p:cNvSpPr>
              <a:spLocks noChangeArrowheads="1"/>
            </p:cNvSpPr>
            <p:nvPr/>
          </p:nvSpPr>
          <p:spPr bwMode="auto">
            <a:xfrm>
              <a:off x="4244" y="1212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Rectangle 9"/>
            <p:cNvSpPr>
              <a:spLocks noChangeArrowheads="1"/>
            </p:cNvSpPr>
            <p:nvPr/>
          </p:nvSpPr>
          <p:spPr bwMode="auto">
            <a:xfrm>
              <a:off x="3716" y="1212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Rectangle 10"/>
            <p:cNvSpPr>
              <a:spLocks noChangeArrowheads="1"/>
            </p:cNvSpPr>
            <p:nvPr/>
          </p:nvSpPr>
          <p:spPr bwMode="auto">
            <a:xfrm>
              <a:off x="2612" y="1212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Rectangle 11"/>
            <p:cNvSpPr>
              <a:spLocks noChangeArrowheads="1"/>
            </p:cNvSpPr>
            <p:nvPr/>
          </p:nvSpPr>
          <p:spPr bwMode="auto">
            <a:xfrm>
              <a:off x="1412" y="1212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Rectangle 12"/>
            <p:cNvSpPr>
              <a:spLocks noChangeArrowheads="1"/>
            </p:cNvSpPr>
            <p:nvPr/>
          </p:nvSpPr>
          <p:spPr bwMode="auto">
            <a:xfrm>
              <a:off x="-8" y="1212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9049" y="2276475"/>
            <a:ext cx="9101138" cy="369888"/>
            <a:chOff x="8" y="1728"/>
            <a:chExt cx="5733" cy="233"/>
          </a:xfrm>
        </p:grpSpPr>
        <p:sp>
          <p:nvSpPr>
            <p:cNvPr id="46127" name="Text Box 14"/>
            <p:cNvSpPr txBox="1">
              <a:spLocks noChangeArrowheads="1"/>
            </p:cNvSpPr>
            <p:nvPr/>
          </p:nvSpPr>
          <p:spPr bwMode="auto">
            <a:xfrm>
              <a:off x="28" y="1728"/>
              <a:ext cx="57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001010110001011010101010101011010101010101110101010111010100010110010</a:t>
              </a:r>
              <a:r>
                <a:rPr lang="en-US" sz="18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46128" name="Rectangle 15"/>
            <p:cNvSpPr>
              <a:spLocks noChangeArrowheads="1"/>
            </p:cNvSpPr>
            <p:nvPr/>
          </p:nvSpPr>
          <p:spPr bwMode="auto">
            <a:xfrm>
              <a:off x="5532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Rectangle 16"/>
            <p:cNvSpPr>
              <a:spLocks noChangeArrowheads="1"/>
            </p:cNvSpPr>
            <p:nvPr/>
          </p:nvSpPr>
          <p:spPr bwMode="auto">
            <a:xfrm>
              <a:off x="5139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Rectangle 17"/>
            <p:cNvSpPr>
              <a:spLocks noChangeArrowheads="1"/>
            </p:cNvSpPr>
            <p:nvPr/>
          </p:nvSpPr>
          <p:spPr bwMode="auto">
            <a:xfrm>
              <a:off x="4899" y="1728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Rectangle 18"/>
            <p:cNvSpPr>
              <a:spLocks noChangeArrowheads="1"/>
            </p:cNvSpPr>
            <p:nvPr/>
          </p:nvSpPr>
          <p:spPr bwMode="auto">
            <a:xfrm>
              <a:off x="4176" y="172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Rectangle 19"/>
            <p:cNvSpPr>
              <a:spLocks noChangeArrowheads="1"/>
            </p:cNvSpPr>
            <p:nvPr/>
          </p:nvSpPr>
          <p:spPr bwMode="auto">
            <a:xfrm>
              <a:off x="3648" y="172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Rectangle 20"/>
            <p:cNvSpPr>
              <a:spLocks noChangeArrowheads="1"/>
            </p:cNvSpPr>
            <p:nvPr/>
          </p:nvSpPr>
          <p:spPr bwMode="auto">
            <a:xfrm>
              <a:off x="2544" y="172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Rectangle 21"/>
            <p:cNvSpPr>
              <a:spLocks noChangeArrowheads="1"/>
            </p:cNvSpPr>
            <p:nvPr/>
          </p:nvSpPr>
          <p:spPr bwMode="auto">
            <a:xfrm>
              <a:off x="1344" y="172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Rectangle 22"/>
            <p:cNvSpPr>
              <a:spLocks noChangeArrowheads="1"/>
            </p:cNvSpPr>
            <p:nvPr/>
          </p:nvSpPr>
          <p:spPr bwMode="auto">
            <a:xfrm>
              <a:off x="8" y="1728"/>
              <a:ext cx="124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Rectangle 23"/>
            <p:cNvSpPr>
              <a:spLocks noChangeArrowheads="1"/>
            </p:cNvSpPr>
            <p:nvPr/>
          </p:nvSpPr>
          <p:spPr bwMode="auto">
            <a:xfrm>
              <a:off x="5363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6351" y="3038475"/>
            <a:ext cx="9075739" cy="369888"/>
            <a:chOff x="0" y="2208"/>
            <a:chExt cx="5717" cy="233"/>
          </a:xfrm>
        </p:grpSpPr>
        <p:sp>
          <p:nvSpPr>
            <p:cNvPr id="46118" name="Text Box 24"/>
            <p:cNvSpPr txBox="1">
              <a:spLocks noChangeArrowheads="1"/>
            </p:cNvSpPr>
            <p:nvPr/>
          </p:nvSpPr>
          <p:spPr bwMode="auto">
            <a:xfrm>
              <a:off x="17" y="2208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0010101100010110101010101010110101010101011101010101110101000101100101</a:t>
              </a:r>
            </a:p>
          </p:txBody>
        </p:sp>
        <p:sp>
          <p:nvSpPr>
            <p:cNvPr id="46119" name="Rectangle 25"/>
            <p:cNvSpPr>
              <a:spLocks noChangeArrowheads="1"/>
            </p:cNvSpPr>
            <p:nvPr/>
          </p:nvSpPr>
          <p:spPr bwMode="auto">
            <a:xfrm>
              <a:off x="5524" y="220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Rectangle 26"/>
            <p:cNvSpPr>
              <a:spLocks noChangeArrowheads="1"/>
            </p:cNvSpPr>
            <p:nvPr/>
          </p:nvSpPr>
          <p:spPr bwMode="auto">
            <a:xfrm>
              <a:off x="5138" y="2208"/>
              <a:ext cx="288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Rectangle 27"/>
            <p:cNvSpPr>
              <a:spLocks noChangeArrowheads="1"/>
            </p:cNvSpPr>
            <p:nvPr/>
          </p:nvSpPr>
          <p:spPr bwMode="auto">
            <a:xfrm>
              <a:off x="4886" y="2208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Rectangle 28"/>
            <p:cNvSpPr>
              <a:spLocks noChangeArrowheads="1"/>
            </p:cNvSpPr>
            <p:nvPr/>
          </p:nvSpPr>
          <p:spPr bwMode="auto">
            <a:xfrm>
              <a:off x="4177" y="220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23" name="Rectangle 29"/>
            <p:cNvSpPr>
              <a:spLocks noChangeArrowheads="1"/>
            </p:cNvSpPr>
            <p:nvPr/>
          </p:nvSpPr>
          <p:spPr bwMode="auto">
            <a:xfrm>
              <a:off x="3637" y="220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Rectangle 30"/>
            <p:cNvSpPr>
              <a:spLocks noChangeArrowheads="1"/>
            </p:cNvSpPr>
            <p:nvPr/>
          </p:nvSpPr>
          <p:spPr bwMode="auto">
            <a:xfrm>
              <a:off x="2528" y="2208"/>
              <a:ext cx="102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Rectangle 31"/>
            <p:cNvSpPr>
              <a:spLocks noChangeArrowheads="1"/>
            </p:cNvSpPr>
            <p:nvPr/>
          </p:nvSpPr>
          <p:spPr bwMode="auto">
            <a:xfrm>
              <a:off x="1336" y="220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Rectangle 32"/>
            <p:cNvSpPr>
              <a:spLocks noChangeArrowheads="1"/>
            </p:cNvSpPr>
            <p:nvPr/>
          </p:nvSpPr>
          <p:spPr bwMode="auto">
            <a:xfrm>
              <a:off x="0" y="2208"/>
              <a:ext cx="124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5400" y="3876675"/>
            <a:ext cx="9142415" cy="369888"/>
            <a:chOff x="12" y="2736"/>
            <a:chExt cx="5759" cy="233"/>
          </a:xfrm>
        </p:grpSpPr>
        <p:sp>
          <p:nvSpPr>
            <p:cNvPr id="46107" name="Text Box 35"/>
            <p:cNvSpPr txBox="1">
              <a:spLocks noChangeArrowheads="1"/>
            </p:cNvSpPr>
            <p:nvPr/>
          </p:nvSpPr>
          <p:spPr bwMode="auto">
            <a:xfrm>
              <a:off x="31" y="2736"/>
              <a:ext cx="57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</a:t>
              </a:r>
              <a:r>
                <a:rPr lang="en-US" sz="18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101</a:t>
              </a:r>
            </a:p>
          </p:txBody>
        </p:sp>
        <p:sp>
          <p:nvSpPr>
            <p:cNvPr id="46108" name="Rectangle 36"/>
            <p:cNvSpPr>
              <a:spLocks noChangeArrowheads="1"/>
            </p:cNvSpPr>
            <p:nvPr/>
          </p:nvSpPr>
          <p:spPr bwMode="auto">
            <a:xfrm>
              <a:off x="5391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Rectangle 37"/>
            <p:cNvSpPr>
              <a:spLocks noChangeArrowheads="1"/>
            </p:cNvSpPr>
            <p:nvPr/>
          </p:nvSpPr>
          <p:spPr bwMode="auto">
            <a:xfrm>
              <a:off x="5564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Rectangle 38"/>
            <p:cNvSpPr>
              <a:spLocks noChangeArrowheads="1"/>
            </p:cNvSpPr>
            <p:nvPr/>
          </p:nvSpPr>
          <p:spPr bwMode="auto">
            <a:xfrm>
              <a:off x="5301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Rectangle 39"/>
            <p:cNvSpPr>
              <a:spLocks noChangeArrowheads="1"/>
            </p:cNvSpPr>
            <p:nvPr/>
          </p:nvSpPr>
          <p:spPr bwMode="auto">
            <a:xfrm>
              <a:off x="4924" y="2740"/>
              <a:ext cx="309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Rectangle 40"/>
            <p:cNvSpPr>
              <a:spLocks noChangeArrowheads="1"/>
            </p:cNvSpPr>
            <p:nvPr/>
          </p:nvSpPr>
          <p:spPr bwMode="auto">
            <a:xfrm>
              <a:off x="4684" y="2740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Rectangle 41"/>
            <p:cNvSpPr>
              <a:spLocks noChangeArrowheads="1"/>
            </p:cNvSpPr>
            <p:nvPr/>
          </p:nvSpPr>
          <p:spPr bwMode="auto">
            <a:xfrm>
              <a:off x="3956" y="2744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14" name="Rectangle 43"/>
            <p:cNvSpPr>
              <a:spLocks noChangeArrowheads="1"/>
            </p:cNvSpPr>
            <p:nvPr/>
          </p:nvSpPr>
          <p:spPr bwMode="auto">
            <a:xfrm>
              <a:off x="2296" y="2748"/>
              <a:ext cx="1032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Rectangle 44"/>
            <p:cNvSpPr>
              <a:spLocks noChangeArrowheads="1"/>
            </p:cNvSpPr>
            <p:nvPr/>
          </p:nvSpPr>
          <p:spPr bwMode="auto">
            <a:xfrm>
              <a:off x="1112" y="274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Rectangle 45"/>
            <p:cNvSpPr>
              <a:spLocks noChangeArrowheads="1"/>
            </p:cNvSpPr>
            <p:nvPr/>
          </p:nvSpPr>
          <p:spPr bwMode="auto">
            <a:xfrm>
              <a:off x="12" y="2748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Rectangle 63"/>
            <p:cNvSpPr>
              <a:spLocks noChangeArrowheads="1"/>
            </p:cNvSpPr>
            <p:nvPr/>
          </p:nvSpPr>
          <p:spPr bwMode="auto">
            <a:xfrm>
              <a:off x="3417" y="2744"/>
              <a:ext cx="539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350" y="5553075"/>
            <a:ext cx="8997951" cy="366713"/>
            <a:chOff x="0" y="3792"/>
            <a:chExt cx="5668" cy="231"/>
          </a:xfrm>
        </p:grpSpPr>
        <p:sp>
          <p:nvSpPr>
            <p:cNvPr id="46100" name="Text Box 55"/>
            <p:cNvSpPr txBox="1">
              <a:spLocks noChangeArrowheads="1"/>
            </p:cNvSpPr>
            <p:nvPr/>
          </p:nvSpPr>
          <p:spPr bwMode="auto">
            <a:xfrm>
              <a:off x="22" y="3792"/>
              <a:ext cx="5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0101100010110101010101010110101010101011101010101110101000101100101101</a:t>
              </a:r>
            </a:p>
          </p:txBody>
        </p:sp>
        <p:sp>
          <p:nvSpPr>
            <p:cNvPr id="46101" name="Rectangle 56"/>
            <p:cNvSpPr>
              <a:spLocks noChangeArrowheads="1"/>
            </p:cNvSpPr>
            <p:nvPr/>
          </p:nvSpPr>
          <p:spPr bwMode="auto">
            <a:xfrm>
              <a:off x="5536" y="379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Rectangle 57"/>
            <p:cNvSpPr>
              <a:spLocks noChangeArrowheads="1"/>
            </p:cNvSpPr>
            <p:nvPr/>
          </p:nvSpPr>
          <p:spPr bwMode="auto">
            <a:xfrm>
              <a:off x="5296" y="3792"/>
              <a:ext cx="144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Rectangle 58"/>
            <p:cNvSpPr>
              <a:spLocks noChangeArrowheads="1"/>
            </p:cNvSpPr>
            <p:nvPr/>
          </p:nvSpPr>
          <p:spPr bwMode="auto">
            <a:xfrm>
              <a:off x="4672" y="3792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04" name="Rectangle 59"/>
            <p:cNvSpPr>
              <a:spLocks noChangeArrowheads="1"/>
            </p:cNvSpPr>
            <p:nvPr/>
          </p:nvSpPr>
          <p:spPr bwMode="auto">
            <a:xfrm>
              <a:off x="3393" y="3792"/>
              <a:ext cx="1023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Rectangle 60"/>
            <p:cNvSpPr>
              <a:spLocks noChangeArrowheads="1"/>
            </p:cNvSpPr>
            <p:nvPr/>
          </p:nvSpPr>
          <p:spPr bwMode="auto">
            <a:xfrm>
              <a:off x="0" y="3792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Rectangle 61"/>
            <p:cNvSpPr>
              <a:spLocks noChangeArrowheads="1"/>
            </p:cNvSpPr>
            <p:nvPr/>
          </p:nvSpPr>
          <p:spPr bwMode="auto">
            <a:xfrm>
              <a:off x="1104" y="3792"/>
              <a:ext cx="22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25401" y="4714875"/>
            <a:ext cx="9137651" cy="369888"/>
            <a:chOff x="12" y="3264"/>
            <a:chExt cx="5756" cy="233"/>
          </a:xfrm>
        </p:grpSpPr>
        <p:sp>
          <p:nvSpPr>
            <p:cNvPr id="46090" name="Text Box 46"/>
            <p:cNvSpPr txBox="1">
              <a:spLocks noChangeArrowheads="1"/>
            </p:cNvSpPr>
            <p:nvPr/>
          </p:nvSpPr>
          <p:spPr bwMode="auto">
            <a:xfrm>
              <a:off x="28" y="3264"/>
              <a:ext cx="57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</a:t>
              </a:r>
              <a:r>
                <a:rPr lang="en-US" sz="18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101</a:t>
              </a:r>
            </a:p>
          </p:txBody>
        </p:sp>
        <p:sp>
          <p:nvSpPr>
            <p:cNvPr id="46091" name="Rectangle 47"/>
            <p:cNvSpPr>
              <a:spLocks noChangeArrowheads="1"/>
            </p:cNvSpPr>
            <p:nvPr/>
          </p:nvSpPr>
          <p:spPr bwMode="auto">
            <a:xfrm>
              <a:off x="5556" y="3264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Rectangle 48"/>
            <p:cNvSpPr>
              <a:spLocks noChangeArrowheads="1"/>
            </p:cNvSpPr>
            <p:nvPr/>
          </p:nvSpPr>
          <p:spPr bwMode="auto">
            <a:xfrm>
              <a:off x="5304" y="3264"/>
              <a:ext cx="175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Rectangle 49"/>
            <p:cNvSpPr>
              <a:spLocks noChangeArrowheads="1"/>
            </p:cNvSpPr>
            <p:nvPr/>
          </p:nvSpPr>
          <p:spPr bwMode="auto">
            <a:xfrm>
              <a:off x="4908" y="3264"/>
              <a:ext cx="305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Rectangle 50"/>
            <p:cNvSpPr>
              <a:spLocks noChangeArrowheads="1"/>
            </p:cNvSpPr>
            <p:nvPr/>
          </p:nvSpPr>
          <p:spPr bwMode="auto">
            <a:xfrm>
              <a:off x="4668" y="3264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Rectangle 52"/>
            <p:cNvSpPr>
              <a:spLocks noChangeArrowheads="1"/>
            </p:cNvSpPr>
            <p:nvPr/>
          </p:nvSpPr>
          <p:spPr bwMode="auto">
            <a:xfrm>
              <a:off x="2287" y="3268"/>
              <a:ext cx="1029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Rectangle 53"/>
            <p:cNvSpPr>
              <a:spLocks noChangeArrowheads="1"/>
            </p:cNvSpPr>
            <p:nvPr/>
          </p:nvSpPr>
          <p:spPr bwMode="auto">
            <a:xfrm>
              <a:off x="1108" y="326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Rectangle 54"/>
            <p:cNvSpPr>
              <a:spLocks noChangeArrowheads="1"/>
            </p:cNvSpPr>
            <p:nvPr/>
          </p:nvSpPr>
          <p:spPr bwMode="auto">
            <a:xfrm>
              <a:off x="12" y="3264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Rectangle 64"/>
            <p:cNvSpPr>
              <a:spLocks noChangeArrowheads="1"/>
            </p:cNvSpPr>
            <p:nvPr/>
          </p:nvSpPr>
          <p:spPr bwMode="auto">
            <a:xfrm>
              <a:off x="3405" y="3264"/>
              <a:ext cx="543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099" name="Rectangle 65"/>
            <p:cNvSpPr>
              <a:spLocks noChangeArrowheads="1"/>
            </p:cNvSpPr>
            <p:nvPr/>
          </p:nvSpPr>
          <p:spPr bwMode="auto">
            <a:xfrm>
              <a:off x="3948" y="3264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212" y="1087993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state of the stream: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816" y="190714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Bit of value 1 arrives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9257" y="2669143"/>
            <a:ext cx="5169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Two white buckets get merged into a yellow bucket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2551" y="3495675"/>
            <a:ext cx="6910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Next bit 1 arrives, new orange white is created, then 0 comes, then 1: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456" y="434554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Buckets get merged…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51" y="5183743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State of the buckets after merging</a:t>
            </a:r>
          </a:p>
        </p:txBody>
      </p:sp>
    </p:spTree>
    <p:extLst>
      <p:ext uri="{BB962C8B-B14F-4D97-AF65-F5344CB8AC3E}">
        <p14:creationId xmlns:p14="http://schemas.microsoft.com/office/powerpoint/2010/main" val="146964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Consider: </a:t>
            </a:r>
            <a:r>
              <a:rPr lang="en-US" b="1" dirty="0"/>
              <a:t>|S| = </a:t>
            </a:r>
            <a:r>
              <a:rPr lang="en-US" b="1" i="1" dirty="0"/>
              <a:t>m</a:t>
            </a:r>
            <a:r>
              <a:rPr lang="en-US" b="1" dirty="0"/>
              <a:t>, |B| = </a:t>
            </a:r>
            <a:r>
              <a:rPr lang="en-US" b="1" i="1" dirty="0"/>
              <a:t>n</a:t>
            </a:r>
            <a:endParaRPr lang="en-US" sz="2800" b="1" i="1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Use 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independent hash functions </a:t>
            </a:r>
            <a:r>
              <a:rPr lang="en-US" b="1" i="1" dirty="0">
                <a:solidFill>
                  <a:srgbClr val="0000FF"/>
                </a:solidFill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</a:rPr>
              <a:t>1 </a:t>
            </a:r>
            <a:r>
              <a:rPr lang="en-US" b="1" i="1" dirty="0">
                <a:solidFill>
                  <a:srgbClr val="0000FF"/>
                </a:solidFill>
              </a:rPr>
              <a:t>,…, </a:t>
            </a:r>
            <a:r>
              <a:rPr lang="en-US" b="1" i="1" dirty="0" err="1">
                <a:solidFill>
                  <a:srgbClr val="0000FF"/>
                </a:solidFill>
              </a:rPr>
              <a:t>h</a:t>
            </a:r>
            <a:r>
              <a:rPr lang="en-US" b="1" i="1" baseline="-25000" dirty="0" err="1">
                <a:solidFill>
                  <a:srgbClr val="0000FF"/>
                </a:solidFill>
              </a:rPr>
              <a:t>k</a:t>
            </a:r>
            <a:endParaRPr lang="en-US" b="1" i="1" baseline="-25000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D60093"/>
                </a:solidFill>
              </a:rPr>
              <a:t>Initialization:</a:t>
            </a:r>
          </a:p>
          <a:p>
            <a:pPr lvl="1"/>
            <a:r>
              <a:rPr lang="en-US" dirty="0"/>
              <a:t>Set </a:t>
            </a:r>
            <a:r>
              <a:rPr lang="en-US" b="1" dirty="0"/>
              <a:t>B </a:t>
            </a:r>
            <a:r>
              <a:rPr lang="en-US" dirty="0"/>
              <a:t>to all </a:t>
            </a:r>
            <a:r>
              <a:rPr lang="en-US" b="1" dirty="0"/>
              <a:t>0s</a:t>
            </a:r>
          </a:p>
          <a:p>
            <a:pPr lvl="1"/>
            <a:r>
              <a:rPr lang="en-US" dirty="0"/>
              <a:t>Hash each element </a:t>
            </a:r>
            <a:r>
              <a:rPr lang="en-US" b="1" i="1" dirty="0"/>
              <a:t>s</a:t>
            </a:r>
            <a:r>
              <a:rPr lang="en-US" b="1" i="1" dirty="0">
                <a:sym typeface="Symbol"/>
              </a:rPr>
              <a:t> </a:t>
            </a:r>
            <a:r>
              <a:rPr lang="en-US" b="1" i="1" dirty="0"/>
              <a:t>S</a:t>
            </a:r>
            <a:r>
              <a:rPr lang="en-US" dirty="0"/>
              <a:t> using each hash function </a:t>
            </a:r>
            <a:r>
              <a:rPr lang="en-US" b="1" i="1" dirty="0"/>
              <a:t>h</a:t>
            </a:r>
            <a:r>
              <a:rPr lang="en-US" b="1" i="1" baseline="-25000" dirty="0"/>
              <a:t>i</a:t>
            </a:r>
            <a:r>
              <a:rPr lang="en-US" dirty="0"/>
              <a:t>, set </a:t>
            </a:r>
            <a:r>
              <a:rPr lang="en-US" b="1" dirty="0">
                <a:solidFill>
                  <a:srgbClr val="0000FF"/>
                </a:solidFill>
              </a:rPr>
              <a:t>B[</a:t>
            </a:r>
            <a:r>
              <a:rPr lang="en-US" b="1" i="1" dirty="0">
                <a:solidFill>
                  <a:srgbClr val="0000FF"/>
                </a:solidFill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</a:rPr>
              <a:t>i</a:t>
            </a:r>
            <a:r>
              <a:rPr lang="en-US" b="1" i="1" dirty="0">
                <a:solidFill>
                  <a:srgbClr val="0000FF"/>
                </a:solidFill>
              </a:rPr>
              <a:t>(s)</a:t>
            </a:r>
            <a:r>
              <a:rPr lang="en-US" b="1" dirty="0">
                <a:solidFill>
                  <a:srgbClr val="0000FF"/>
                </a:solidFill>
              </a:rPr>
              <a:t>] = 1</a:t>
            </a:r>
            <a:r>
              <a:rPr lang="en-US" dirty="0"/>
              <a:t>   (for each </a:t>
            </a:r>
            <a:r>
              <a:rPr lang="en-US" b="1" i="1" dirty="0" err="1"/>
              <a:t>i</a:t>
            </a:r>
            <a:r>
              <a:rPr lang="en-US" b="1" i="1" dirty="0"/>
              <a:t> = 1,.., k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D60093"/>
                </a:solidFill>
              </a:rPr>
              <a:t>Run-time:</a:t>
            </a:r>
          </a:p>
          <a:p>
            <a:pPr lvl="1"/>
            <a:r>
              <a:rPr lang="en-US" dirty="0"/>
              <a:t>When a stream element with key </a:t>
            </a:r>
            <a:r>
              <a:rPr lang="en-US" b="1" i="1" dirty="0"/>
              <a:t>x</a:t>
            </a:r>
            <a:r>
              <a:rPr lang="en-US" dirty="0"/>
              <a:t> arrives</a:t>
            </a:r>
          </a:p>
          <a:p>
            <a:pPr lvl="2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If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B[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(x)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] = 1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u="sng" dirty="0">
                <a:solidFill>
                  <a:srgbClr val="D60093"/>
                </a:solidFill>
                <a:ea typeface="ＭＳ Ｐゴシック" pitchFamily="34" charset="-128"/>
                <a:cs typeface="ＭＳ Ｐゴシック" pitchFamily="34" charset="-128"/>
              </a:rPr>
              <a:t>for all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= 1,..., 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k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then declare that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is in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S</a:t>
            </a:r>
          </a:p>
          <a:p>
            <a:pPr lvl="3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That is,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hashes to a bucket set to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1 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for every hash function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h</a:t>
            </a:r>
            <a:r>
              <a:rPr lang="en-US" b="1" i="1" baseline="-25000" dirty="0"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/>
              <a:t>(x)</a:t>
            </a:r>
            <a:endParaRPr lang="en-US" b="1" i="1" baseline="-25000" dirty="0">
              <a:ea typeface="ＭＳ Ｐゴシック" pitchFamily="34" charset="-128"/>
              <a:cs typeface="ＭＳ Ｐゴシック" pitchFamily="34" charset="-128"/>
            </a:endParaRPr>
          </a:p>
          <a:p>
            <a:pPr lvl="2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Otherwise discard the element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</a:p>
          <a:p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819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Consider a Bloom filter of size m=10 and number of hash functions k=3. </a:t>
            </a:r>
            <a:r>
              <a:rPr lang="en-US" dirty="0"/>
              <a:t>Let H(x) denote the result of the three hash functions.</a:t>
            </a:r>
          </a:p>
          <a:p>
            <a:r>
              <a:rPr lang="en-US" dirty="0"/>
              <a:t>The 10-bit array is initialized as below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x</a:t>
            </a:r>
            <a:r>
              <a:rPr lang="en-US" baseline="-25000" dirty="0"/>
              <a:t>0</a:t>
            </a:r>
            <a:r>
              <a:rPr lang="en-US" dirty="0"/>
              <a:t> with H(x</a:t>
            </a:r>
            <a:r>
              <a:rPr lang="en-US" altLang="zh-CN" baseline="-25000" dirty="0"/>
              <a:t>0</a:t>
            </a:r>
            <a:r>
              <a:rPr lang="zh-CN" altLang="en-US" dirty="0"/>
              <a:t>） </a:t>
            </a:r>
            <a:r>
              <a:rPr lang="en-US" altLang="zh-CN" dirty="0"/>
              <a:t>= {1</a:t>
            </a:r>
            <a:r>
              <a:rPr lang="zh-CN" altLang="en-US" dirty="0"/>
              <a:t>， </a:t>
            </a:r>
            <a:r>
              <a:rPr lang="en-US" altLang="zh-CN" dirty="0"/>
              <a:t>4</a:t>
            </a:r>
            <a:r>
              <a:rPr lang="zh-CN" altLang="en-US" dirty="0"/>
              <a:t>， </a:t>
            </a:r>
            <a:r>
              <a:rPr lang="en-US" altLang="zh-CN" dirty="0"/>
              <a:t>9}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Insert x</a:t>
            </a:r>
            <a:r>
              <a:rPr lang="en-US" altLang="zh-CN" baseline="-25000" dirty="0"/>
              <a:t>1</a:t>
            </a:r>
            <a:r>
              <a:rPr lang="en-US" altLang="zh-CN" dirty="0"/>
              <a:t> with H(x</a:t>
            </a:r>
            <a:r>
              <a:rPr lang="en-US" altLang="zh-CN" baseline="-25000" dirty="0"/>
              <a:t>1</a:t>
            </a:r>
            <a:r>
              <a:rPr lang="en-US" altLang="zh-CN" dirty="0"/>
              <a:t>) = {4, 5, 8}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Query y</a:t>
            </a:r>
            <a:r>
              <a:rPr lang="en-US" baseline="-25000" dirty="0"/>
              <a:t>0</a:t>
            </a:r>
            <a:r>
              <a:rPr lang="en-US" dirty="0"/>
              <a:t> with H(y</a:t>
            </a:r>
            <a:r>
              <a:rPr lang="en-US" baseline="-25000" dirty="0"/>
              <a:t>0</a:t>
            </a:r>
            <a:r>
              <a:rPr lang="en-US" dirty="0"/>
              <a:t>) = {0, 4, 8} =&gt; 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  <a:p>
            <a:r>
              <a:rPr lang="en-US" dirty="0"/>
              <a:t>Query y</a:t>
            </a:r>
            <a:r>
              <a:rPr lang="en-US" baseline="-25000" dirty="0"/>
              <a:t>1</a:t>
            </a:r>
            <a:r>
              <a:rPr lang="en-US" dirty="0"/>
              <a:t> with H(y</a:t>
            </a:r>
            <a:r>
              <a:rPr lang="en-US" baseline="-25000" dirty="0"/>
              <a:t>1</a:t>
            </a:r>
            <a:r>
              <a:rPr lang="en-US" dirty="0"/>
              <a:t>) = {1, 5, 8} =&gt; 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ea typeface="ＭＳ Ｐゴシック" pitchFamily="34" charset="-128"/>
                <a:cs typeface="ＭＳ Ｐゴシック" pitchFamily="34" charset="-128"/>
              </a:rPr>
              <a:t>Another 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Example: 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  <a:hlinkClick r:id="rId2"/>
              </a:rPr>
              <a:t>https://llimllib.github.io/bloomfilter-tutorial/</a:t>
            </a:r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  <a:p>
            <a:endParaRPr lang="en-AU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71625" y="212090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52575" y="3216275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62100" y="438785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337175" y="5448301"/>
            <a:ext cx="15779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False positive!</a:t>
            </a:r>
            <a:endParaRPr lang="en-US" b="1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06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" y="117475"/>
            <a:ext cx="9043416" cy="609600"/>
          </a:xfrm>
        </p:spPr>
        <p:txBody>
          <a:bodyPr/>
          <a:lstStyle/>
          <a:p>
            <a:r>
              <a:rPr lang="en-US" dirty="0"/>
              <a:t>Topic 4</a:t>
            </a:r>
            <a:r>
              <a:rPr lang="zh-CN" altLang="en-US" dirty="0"/>
              <a:t>： </a:t>
            </a:r>
            <a:r>
              <a:rPr lang="en-US" altLang="zh-CN" dirty="0"/>
              <a:t>Finding Similar Items (Chapter 9)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Picture</a:t>
            </a:r>
            <a:endParaRPr lang="en-AU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-5394873">
            <a:off x="1257300" y="2552700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Shingling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2400" y="2743200"/>
            <a:ext cx="8002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Docu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-</a:t>
            </a:r>
          </a:p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ment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9906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362200" y="3048000"/>
            <a:ext cx="1354138" cy="2578100"/>
            <a:chOff x="1488" y="1920"/>
            <a:chExt cx="853" cy="1624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488" y="2448"/>
              <a:ext cx="853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The set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of strings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of length </a:t>
              </a:r>
              <a:r>
                <a:rPr lang="en-US" sz="1800" b="1" i="1" dirty="0">
                  <a:latin typeface="Arial" pitchFamily="34" charset="0"/>
                  <a:cs typeface="Arial" pitchFamily="34" charset="0"/>
                </a:rPr>
                <a:t>k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that appear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in the doc-</a:t>
              </a:r>
            </a:p>
            <a:p>
              <a:r>
                <a:rPr lang="en-US" sz="1800" dirty="0" err="1">
                  <a:latin typeface="Arial" pitchFamily="34" charset="0"/>
                  <a:cs typeface="Arial" pitchFamily="34" charset="0"/>
                </a:rPr>
                <a:t>ument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3581400" y="2362200"/>
            <a:ext cx="2376488" cy="3538538"/>
            <a:chOff x="2256" y="1488"/>
            <a:chExt cx="1497" cy="2229"/>
          </a:xfrm>
        </p:grpSpPr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 rot="-5394873">
              <a:off x="2136" y="1608"/>
              <a:ext cx="86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Min </a:t>
              </a:r>
              <a:br>
                <a:rPr lang="en-US" sz="1800" dirty="0">
                  <a:latin typeface="Arial" pitchFamily="34" charset="0"/>
                  <a:cs typeface="Arial" pitchFamily="34" charset="0"/>
                </a:rPr>
              </a:br>
              <a:r>
                <a:rPr lang="en-US" sz="1800" dirty="0">
                  <a:latin typeface="Arial" pitchFamily="34" charset="0"/>
                  <a:cs typeface="Arial" pitchFamily="34" charset="0"/>
                </a:rPr>
                <a:t>Hashing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88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784" y="2448"/>
              <a:ext cx="969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Signatures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: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short integer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vectors that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represent the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sets, and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reflect their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similarity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216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5715000" y="2165350"/>
            <a:ext cx="3402013" cy="2014538"/>
            <a:chOff x="3600" y="1364"/>
            <a:chExt cx="2143" cy="1269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Locality-</a:t>
              </a:r>
            </a:p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Sensitive</a:t>
              </a:r>
            </a:p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Hashing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790" y="1364"/>
              <a:ext cx="953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Candidate</a:t>
              </a:r>
            </a:p>
            <a:p>
              <a:r>
                <a:rPr lang="en-US" sz="1800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pairs</a:t>
              </a:r>
              <a:r>
                <a:rPr lang="en-US" sz="1800" b="1" dirty="0">
                  <a:latin typeface="Arial" pitchFamily="34" charset="0"/>
                  <a:cs typeface="Arial" pitchFamily="34" charset="0"/>
                </a:rPr>
                <a:t>: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those pairs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of signatures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that we need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to test for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similarity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10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Shingling</a:t>
            </a:r>
            <a:endParaRPr lang="en-US" dirty="0"/>
          </a:p>
        </p:txBody>
      </p:sp>
      <p:sp>
        <p:nvSpPr>
          <p:cNvPr id="268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67656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k</a:t>
            </a:r>
            <a:r>
              <a:rPr lang="en-US" dirty="0">
                <a:solidFill>
                  <a:srgbClr val="FF0066"/>
                </a:solidFill>
              </a:rPr>
              <a:t>-shingle</a:t>
            </a:r>
            <a:r>
              <a:rPr lang="en-US" dirty="0"/>
              <a:t> (or </a:t>
            </a:r>
            <a:r>
              <a:rPr lang="en-US" i="1" dirty="0">
                <a:solidFill>
                  <a:srgbClr val="FF0066"/>
                </a:solidFill>
              </a:rPr>
              <a:t>k</a:t>
            </a:r>
            <a:r>
              <a:rPr lang="en-US" dirty="0">
                <a:solidFill>
                  <a:srgbClr val="FF0066"/>
                </a:solidFill>
              </a:rPr>
              <a:t>-gram</a:t>
            </a:r>
            <a:r>
              <a:rPr lang="en-US" dirty="0"/>
              <a:t>) for a document is a sequence of </a:t>
            </a:r>
            <a:r>
              <a:rPr lang="en-US" i="1" dirty="0"/>
              <a:t>k </a:t>
            </a:r>
            <a:r>
              <a:rPr lang="en-US" dirty="0"/>
              <a:t>tokens that appears in the doc</a:t>
            </a:r>
          </a:p>
          <a:p>
            <a:pPr lvl="1"/>
            <a:r>
              <a:rPr lang="en-US" dirty="0"/>
              <a:t>Tokens can be </a:t>
            </a:r>
            <a:r>
              <a:rPr lang="en-US" dirty="0">
                <a:solidFill>
                  <a:srgbClr val="FF0066"/>
                </a:solidFill>
              </a:rPr>
              <a:t>characters</a:t>
            </a:r>
            <a:r>
              <a:rPr lang="en-US" dirty="0"/>
              <a:t>, </a:t>
            </a:r>
            <a:r>
              <a:rPr lang="en-US" dirty="0">
                <a:solidFill>
                  <a:srgbClr val="FF0066"/>
                </a:solidFill>
              </a:rPr>
              <a:t>words </a:t>
            </a:r>
            <a:r>
              <a:rPr lang="en-US" dirty="0"/>
              <a:t>or something else, depending on the application</a:t>
            </a:r>
          </a:p>
          <a:p>
            <a:pPr lvl="1"/>
            <a:r>
              <a:rPr lang="en-US" dirty="0"/>
              <a:t>Assume tokens = characters for examples</a:t>
            </a:r>
          </a:p>
          <a:p>
            <a:pPr lvl="8"/>
            <a:endParaRPr lang="en-US" dirty="0">
              <a:solidFill>
                <a:srgbClr val="33CC33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Example: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/>
              <a:t>k=2</a:t>
            </a:r>
            <a:r>
              <a:rPr lang="en-US" dirty="0"/>
              <a:t>; document </a:t>
            </a:r>
            <a:r>
              <a:rPr lang="en-US" b="1" dirty="0"/>
              <a:t>D</a:t>
            </a:r>
            <a:r>
              <a:rPr lang="en-US" b="1" baseline="-25000" dirty="0"/>
              <a:t>1 </a:t>
            </a:r>
            <a:r>
              <a:rPr lang="en-US" dirty="0"/>
              <a:t>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abcab</a:t>
            </a:r>
            <a:br>
              <a:rPr lang="en-US" dirty="0"/>
            </a:br>
            <a:r>
              <a:rPr lang="en-US" dirty="0"/>
              <a:t>Set of 2-shingles: </a:t>
            </a:r>
            <a:r>
              <a:rPr lang="en-US" b="1" dirty="0"/>
              <a:t>S(D</a:t>
            </a:r>
            <a:r>
              <a:rPr lang="en-US" b="1" baseline="-25000" dirty="0"/>
              <a:t>1</a:t>
            </a:r>
            <a:r>
              <a:rPr lang="en-US" b="1" dirty="0"/>
              <a:t>) </a:t>
            </a:r>
            <a:r>
              <a:rPr lang="en-US" dirty="0"/>
              <a:t>= 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/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dirty="0"/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/>
              <a:t>}</a:t>
            </a:r>
          </a:p>
          <a:p>
            <a:endParaRPr lang="en-US" b="1" dirty="0">
              <a:solidFill>
                <a:schemeClr val="accent3"/>
              </a:solidFill>
            </a:endParaRPr>
          </a:p>
          <a:p>
            <a:r>
              <a:rPr lang="en-US" dirty="0"/>
              <a:t>Documents that are intuitively similar will have many shingles in common.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k=3, “The dog which chased the cat” versus “The dog that chased the cat”.</a:t>
            </a:r>
          </a:p>
          <a:p>
            <a:pPr lvl="2"/>
            <a:r>
              <a:rPr lang="en-US" dirty="0"/>
              <a:t>Only 3-shingles replaced are </a:t>
            </a:r>
            <a:r>
              <a:rPr lang="en-US" dirty="0" err="1"/>
              <a:t>g_w</a:t>
            </a:r>
            <a:r>
              <a:rPr lang="en-US" dirty="0"/>
              <a:t>, _</a:t>
            </a:r>
            <a:r>
              <a:rPr lang="en-US" dirty="0" err="1"/>
              <a:t>wh</a:t>
            </a:r>
            <a:r>
              <a:rPr lang="en-US" dirty="0"/>
              <a:t>, </a:t>
            </a:r>
            <a:r>
              <a:rPr lang="en-US" dirty="0" err="1"/>
              <a:t>whi</a:t>
            </a:r>
            <a:r>
              <a:rPr lang="en-US" dirty="0"/>
              <a:t>, hic, </a:t>
            </a:r>
            <a:r>
              <a:rPr lang="en-US" dirty="0" err="1"/>
              <a:t>ich</a:t>
            </a:r>
            <a:r>
              <a:rPr lang="en-US" dirty="0"/>
              <a:t>, </a:t>
            </a:r>
            <a:r>
              <a:rPr lang="en-US" dirty="0" err="1"/>
              <a:t>ch</a:t>
            </a:r>
            <a:r>
              <a:rPr lang="en-US" dirty="0"/>
              <a:t>_, and </a:t>
            </a:r>
            <a:r>
              <a:rPr lang="en-US" dirty="0" err="1"/>
              <a:t>h_c</a:t>
            </a:r>
            <a:r>
              <a:rPr lang="en-US" dirty="0"/>
              <a:t>.</a:t>
            </a:r>
          </a:p>
          <a:p>
            <a:pPr lvl="1"/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4178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Min-Hash Signatures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95400"/>
                <a:ext cx="86868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Pick K=100 random permutations of the rows</a:t>
                </a:r>
              </a:p>
              <a:p>
                <a:r>
                  <a:rPr lang="en-US" dirty="0"/>
                  <a:t>Think of </a:t>
                </a:r>
                <a:r>
                  <a:rPr lang="en-US" b="1" i="1" dirty="0"/>
                  <a:t>sig</a:t>
                </a:r>
                <a:r>
                  <a:rPr lang="en-US" b="1" dirty="0"/>
                  <a:t>(C)</a:t>
                </a:r>
                <a:r>
                  <a:rPr lang="en-US" dirty="0"/>
                  <a:t> as a column vector</a:t>
                </a:r>
              </a:p>
              <a:p>
                <a:r>
                  <a:rPr lang="en-US" b="1" dirty="0"/>
                  <a:t>s</a:t>
                </a:r>
                <a:r>
                  <a:rPr lang="en-US" b="1" i="1" dirty="0"/>
                  <a:t>ig</a:t>
                </a:r>
                <a:r>
                  <a:rPr lang="en-US" b="1" dirty="0"/>
                  <a:t>(C)[</a:t>
                </a:r>
                <a:r>
                  <a:rPr lang="en-US" b="1" dirty="0" err="1"/>
                  <a:t>i</a:t>
                </a:r>
                <a:r>
                  <a:rPr lang="en-US" b="1" dirty="0"/>
                  <a:t>] =</a:t>
                </a:r>
                <a:r>
                  <a:rPr lang="en-US" dirty="0"/>
                  <a:t> according to the </a:t>
                </a:r>
                <a:r>
                  <a:rPr lang="en-US" i="1" dirty="0" err="1"/>
                  <a:t>i-</a:t>
                </a:r>
                <a:r>
                  <a:rPr lang="en-US" dirty="0" err="1"/>
                  <a:t>th</a:t>
                </a:r>
                <a:r>
                  <a:rPr lang="en-US" dirty="0"/>
                  <a:t> permutation, the index of the first row that has a 1 in column </a:t>
                </a:r>
                <a:r>
                  <a:rPr lang="en-US" i="1" dirty="0"/>
                  <a:t>C</a:t>
                </a:r>
              </a:p>
              <a:p>
                <a:pPr lvl="1">
                  <a:buNone/>
                </a:pPr>
                <a:r>
                  <a:rPr lang="en-US" sz="3200" b="1" i="1" dirty="0">
                    <a:latin typeface="Times New Roman" pitchFamily="18" charset="0"/>
                    <a:cs typeface="Times New Roman" pitchFamily="18" charset="0"/>
                  </a:rPr>
                  <a:t>		sig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(C)[</a:t>
                </a:r>
                <a:r>
                  <a:rPr lang="en-US" sz="3200" b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] = min (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</a:t>
                </a:r>
                <a:r>
                  <a:rPr lang="en-US" sz="3200" b="1" baseline="-25000" dirty="0" err="1">
                    <a:latin typeface="Times New Roman" pitchFamily="18" charset="0"/>
                    <a:cs typeface="Times New Roman" pitchFamily="18" charset="0"/>
                    <a:sym typeface="Symbol"/>
                  </a:rPr>
                  <a:t>i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(C))</a:t>
                </a:r>
                <a:endParaRPr lang="en-US" sz="3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Note:</a:t>
                </a:r>
                <a:r>
                  <a:rPr lang="en-US" dirty="0"/>
                  <a:t> The sketch (signature) of document </a:t>
                </a:r>
                <a:r>
                  <a:rPr lang="en-US" i="1" dirty="0"/>
                  <a:t>C</a:t>
                </a:r>
                <a:r>
                  <a:rPr lang="en-US" dirty="0"/>
                  <a:t> is small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~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𝟏𝟎𝟎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 bytes!</a:t>
                </a:r>
              </a:p>
              <a:p>
                <a:pPr lvl="8"/>
                <a:endParaRPr lang="en-US" dirty="0"/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We achieved our goal!</a:t>
                </a:r>
                <a:r>
                  <a:rPr lang="en-US" b="1" dirty="0"/>
                  <a:t> We “compressed” long bit vectors into short signatures</a:t>
                </a:r>
              </a:p>
            </p:txBody>
          </p:sp>
        </mc:Choice>
        <mc:Fallback xmlns="">
          <p:sp>
            <p:nvSpPr>
              <p:cNvPr id="41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410200"/>
              </a:xfrm>
              <a:blipFill rotWithShape="1">
                <a:blip r:embed="rId2"/>
                <a:stretch>
                  <a:fillRect l="-281" t="-5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456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</a:t>
            </a:r>
            <a:r>
              <a:rPr lang="en-US" i="1" dirty="0"/>
              <a:t>M</a:t>
            </a:r>
            <a:r>
              <a:rPr lang="en-US" dirty="0"/>
              <a:t> into </a:t>
            </a:r>
            <a:r>
              <a:rPr lang="en-US" i="1" dirty="0"/>
              <a:t>b</a:t>
            </a:r>
            <a:r>
              <a:rPr lang="en-US" dirty="0"/>
              <a:t> Bands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590800" y="1905000"/>
            <a:ext cx="4343400" cy="41910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25908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25908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2590800" y="4419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2590800" y="5257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3489083" y="6173788"/>
            <a:ext cx="2151551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</a:rPr>
              <a:t>Signature matrix  </a:t>
            </a:r>
            <a:r>
              <a:rPr lang="en-US" b="1" i="1" dirty="0">
                <a:solidFill>
                  <a:srgbClr val="008000"/>
                </a:solidFill>
              </a:rPr>
              <a:t>M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81358" y="2744788"/>
            <a:ext cx="1061509" cy="64633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r </a:t>
            </a:r>
            <a:r>
              <a:rPr lang="en-US" b="1" dirty="0">
                <a:solidFill>
                  <a:srgbClr val="008000"/>
                </a:solidFill>
              </a:rPr>
              <a:t> rows</a:t>
            </a:r>
          </a:p>
          <a:p>
            <a:pPr algn="ctr"/>
            <a:r>
              <a:rPr lang="en-US" b="1" dirty="0">
                <a:solidFill>
                  <a:srgbClr val="008000"/>
                </a:solidFill>
              </a:rPr>
              <a:t>per band</a:t>
            </a: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7165975" y="2741613"/>
            <a:ext cx="0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2057400" y="1905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756217" y="3506788"/>
            <a:ext cx="9989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b</a:t>
            </a:r>
            <a:r>
              <a:rPr lang="en-US" b="1" dirty="0">
                <a:solidFill>
                  <a:srgbClr val="008000"/>
                </a:solidFill>
              </a:rPr>
              <a:t>  bands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4495800" y="1905000"/>
            <a:ext cx="228600" cy="41910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 flipH="1" flipV="1">
            <a:off x="4724400" y="3276600"/>
            <a:ext cx="2590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7451725" y="5060950"/>
            <a:ext cx="1119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8000"/>
                </a:solidFill>
              </a:rPr>
              <a:t>   One</a:t>
            </a:r>
          </a:p>
          <a:p>
            <a:r>
              <a:rPr lang="en-US" sz="1800" b="1">
                <a:solidFill>
                  <a:srgbClr val="008000"/>
                </a:solidFill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7041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0624" y="2874963"/>
            <a:ext cx="8284464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dirty="0"/>
              <a:t>Revision of Chapters Required in Exam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28643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776412" y="3352800"/>
            <a:ext cx="2819400" cy="3352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677497" y="2998597"/>
            <a:ext cx="1079142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8000"/>
                </a:solidFill>
                <a:latin typeface="+mj-lt"/>
              </a:rPr>
              <a:t>Matrix </a:t>
            </a:r>
            <a:r>
              <a:rPr lang="en-US" b="1" i="1" dirty="0">
                <a:solidFill>
                  <a:srgbClr val="008000"/>
                </a:solidFill>
                <a:latin typeface="+mj-lt"/>
              </a:rPr>
              <a:t>M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074968" y="4724400"/>
            <a:ext cx="843501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 dirty="0">
                <a:solidFill>
                  <a:srgbClr val="008000"/>
                </a:solidFill>
                <a:latin typeface="+mj-lt"/>
              </a:rPr>
              <a:t>r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 rows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95412" y="3962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395412" y="4572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395412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1395412" y="5943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5434012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5434012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V="1">
            <a:off x="6881812" y="3276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6881812" y="5257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445817" y="4648200"/>
            <a:ext cx="998991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>
                <a:solidFill>
                  <a:srgbClr val="008000"/>
                </a:solidFill>
                <a:latin typeface="+mj-lt"/>
              </a:rPr>
              <a:t>b </a:t>
            </a:r>
            <a:r>
              <a:rPr lang="en-US" b="1">
                <a:solidFill>
                  <a:srgbClr val="008000"/>
                </a:solidFill>
                <a:latin typeface="+mj-lt"/>
              </a:rPr>
              <a:t> bands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2690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2309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1928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3452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833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071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4214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1700212" y="1293812"/>
            <a:ext cx="2514600" cy="762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latin typeface="+mj-lt"/>
              </a:rPr>
              <a:t>Buckets</a:t>
            </a:r>
            <a:endParaRPr lang="en-US" b="1" dirty="0">
              <a:latin typeface="+mj-lt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2309812" y="12938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2919412" y="12938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3529012" y="12938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V="1">
            <a:off x="2005012" y="1752600"/>
            <a:ext cx="4572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V="1">
            <a:off x="2386012" y="1676400"/>
            <a:ext cx="144780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 flipV="1">
            <a:off x="1852612" y="1524000"/>
            <a:ext cx="914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V="1">
            <a:off x="3148012" y="1752600"/>
            <a:ext cx="152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H="1" flipV="1">
            <a:off x="2690812" y="1828800"/>
            <a:ext cx="838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 flipV="1">
            <a:off x="3910012" y="1524000"/>
            <a:ext cx="15240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H="1" flipV="1">
            <a:off x="3300412" y="1371600"/>
            <a:ext cx="99060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114799" y="1217612"/>
            <a:ext cx="3810000" cy="915988"/>
            <a:chOff x="2385" y="260"/>
            <a:chExt cx="2400" cy="577"/>
          </a:xfrm>
        </p:grpSpPr>
        <p:sp>
          <p:nvSpPr>
            <p:cNvPr id="11300" name="Text Box 33"/>
            <p:cNvSpPr txBox="1">
              <a:spLocks noChangeArrowheads="1"/>
            </p:cNvSpPr>
            <p:nvPr/>
          </p:nvSpPr>
          <p:spPr bwMode="auto">
            <a:xfrm>
              <a:off x="3254" y="260"/>
              <a:ext cx="1531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Columns 2 and 6</a:t>
              </a:r>
            </a:p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are probably identical </a:t>
              </a:r>
            </a:p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1" dirty="0">
                  <a:solidFill>
                    <a:srgbClr val="D60093"/>
                  </a:solidFill>
                  <a:latin typeface="Arial" pitchFamily="34" charset="0"/>
                  <a:cs typeface="Arial" pitchFamily="34" charset="0"/>
                </a:rPr>
                <a:t>candidate pair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11301" name="Line 34"/>
            <p:cNvSpPr>
              <a:spLocks noChangeShapeType="1"/>
            </p:cNvSpPr>
            <p:nvPr/>
          </p:nvSpPr>
          <p:spPr bwMode="auto">
            <a:xfrm flipH="1">
              <a:off x="2385" y="480"/>
              <a:ext cx="831" cy="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062412" y="2241551"/>
            <a:ext cx="3452813" cy="646113"/>
            <a:chOff x="2352" y="836"/>
            <a:chExt cx="2175" cy="407"/>
          </a:xfrm>
        </p:grpSpPr>
        <p:sp>
          <p:nvSpPr>
            <p:cNvPr id="11298" name="Text Box 36"/>
            <p:cNvSpPr txBox="1">
              <a:spLocks noChangeArrowheads="1"/>
            </p:cNvSpPr>
            <p:nvPr/>
          </p:nvSpPr>
          <p:spPr bwMode="auto">
            <a:xfrm>
              <a:off x="3062" y="836"/>
              <a:ext cx="146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Columns 6 and 7 are</a:t>
              </a:r>
            </a:p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surely different.</a:t>
              </a:r>
            </a:p>
          </p:txBody>
        </p:sp>
        <p:sp>
          <p:nvSpPr>
            <p:cNvPr id="11299" name="Line 37"/>
            <p:cNvSpPr>
              <a:spLocks noChangeShapeType="1"/>
            </p:cNvSpPr>
            <p:nvPr/>
          </p:nvSpPr>
          <p:spPr bwMode="auto">
            <a:xfrm flipH="1">
              <a:off x="2352" y="1056"/>
              <a:ext cx="72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Bands</a:t>
            </a:r>
          </a:p>
        </p:txBody>
      </p:sp>
    </p:spTree>
    <p:extLst>
      <p:ext uri="{BB962C8B-B14F-4D97-AF65-F5344CB8AC3E}">
        <p14:creationId xmlns:p14="http://schemas.microsoft.com/office/powerpoint/2010/main" val="82423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</a:t>
            </a:r>
            <a:r>
              <a:rPr lang="en-US" dirty="0"/>
              <a:t> bands, </a:t>
            </a:r>
            <a:r>
              <a:rPr lang="en-US" i="1" dirty="0"/>
              <a:t>r</a:t>
            </a:r>
            <a:r>
              <a:rPr lang="en-US" dirty="0"/>
              <a:t> rows/band</a:t>
            </a:r>
            <a:endParaRPr lang="en-US" i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probability that the </a:t>
            </a:r>
            <a:r>
              <a:rPr lang="en-AU" dirty="0" err="1"/>
              <a:t>minhash</a:t>
            </a:r>
            <a:r>
              <a:rPr lang="en-AU" dirty="0"/>
              <a:t> signatures for the documents agree in any one particular row of the signature matrix is </a:t>
            </a:r>
            <a:r>
              <a:rPr lang="en-US" b="1" i="1" dirty="0">
                <a:solidFill>
                  <a:srgbClr val="FF0066"/>
                </a:solidFill>
              </a:rPr>
              <a:t>t </a:t>
            </a:r>
            <a:r>
              <a:rPr lang="en-US" dirty="0"/>
              <a:t>(</a:t>
            </a:r>
            <a:r>
              <a:rPr lang="en-US" i="1" dirty="0">
                <a:latin typeface="Tahoma" pitchFamily="34" charset="0"/>
              </a:rPr>
              <a:t>sim(C</a:t>
            </a:r>
            <a:r>
              <a:rPr lang="en-US" i="1" baseline="-25000" dirty="0">
                <a:latin typeface="Tahoma" pitchFamily="34" charset="0"/>
              </a:rPr>
              <a:t>1</a:t>
            </a:r>
            <a:r>
              <a:rPr lang="en-US" i="1" dirty="0">
                <a:latin typeface="Tahoma" pitchFamily="34" charset="0"/>
              </a:rPr>
              <a:t>, C</a:t>
            </a:r>
            <a:r>
              <a:rPr lang="en-US" i="1" baseline="-25000" dirty="0">
                <a:latin typeface="Tahoma" pitchFamily="34" charset="0"/>
              </a:rPr>
              <a:t>2</a:t>
            </a:r>
            <a:r>
              <a:rPr lang="en-US" i="1" dirty="0">
                <a:latin typeface="Tahoma" pitchFamily="34" charset="0"/>
              </a:rPr>
              <a:t>)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/>
              <a:t>)</a:t>
            </a:r>
            <a:endParaRPr lang="en-US" b="1" i="1" dirty="0"/>
          </a:p>
          <a:p>
            <a:endParaRPr lang="en-US" b="1" i="1" dirty="0">
              <a:solidFill>
                <a:srgbClr val="FF0066"/>
              </a:solidFill>
            </a:endParaRPr>
          </a:p>
          <a:p>
            <a:r>
              <a:rPr lang="en-US" dirty="0"/>
              <a:t>Pick any band (</a:t>
            </a:r>
            <a:r>
              <a:rPr lang="en-US" b="1" i="1" dirty="0">
                <a:solidFill>
                  <a:srgbClr val="FF0066"/>
                </a:solidFill>
              </a:rPr>
              <a:t>r</a:t>
            </a:r>
            <a:r>
              <a:rPr lang="en-US" dirty="0"/>
              <a:t> rows)</a:t>
            </a:r>
          </a:p>
          <a:p>
            <a:pPr lvl="1"/>
            <a:r>
              <a:rPr lang="en-US" dirty="0"/>
              <a:t>Prob. that all rows in band equal =</a:t>
            </a:r>
            <a:r>
              <a:rPr lang="en-US" b="1" dirty="0"/>
              <a:t> </a:t>
            </a:r>
            <a:r>
              <a:rPr lang="en-US" b="1" i="1" dirty="0" err="1">
                <a:solidFill>
                  <a:srgbClr val="FF0066"/>
                </a:solidFill>
              </a:rPr>
              <a:t>t</a:t>
            </a:r>
            <a:r>
              <a:rPr lang="en-US" b="1" i="1" baseline="30000" dirty="0" err="1">
                <a:solidFill>
                  <a:srgbClr val="FF0066"/>
                </a:solidFill>
              </a:rPr>
              <a:t>r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Prob. that some row in band unequal = </a:t>
            </a:r>
            <a:r>
              <a:rPr lang="en-US" b="1" dirty="0">
                <a:solidFill>
                  <a:srgbClr val="FF0066"/>
                </a:solidFill>
              </a:rPr>
              <a:t>1 - </a:t>
            </a:r>
            <a:r>
              <a:rPr lang="en-US" b="1" i="1" dirty="0" err="1">
                <a:solidFill>
                  <a:srgbClr val="FF0066"/>
                </a:solidFill>
              </a:rPr>
              <a:t>t</a:t>
            </a:r>
            <a:r>
              <a:rPr lang="en-US" b="1" i="1" baseline="30000" dirty="0" err="1">
                <a:solidFill>
                  <a:srgbClr val="FF0066"/>
                </a:solidFill>
              </a:rPr>
              <a:t>r</a:t>
            </a:r>
            <a:r>
              <a:rPr lang="en-US" b="1" dirty="0"/>
              <a:t> </a:t>
            </a:r>
          </a:p>
          <a:p>
            <a:pPr lvl="8"/>
            <a:endParaRPr lang="en-US" dirty="0"/>
          </a:p>
          <a:p>
            <a:r>
              <a:rPr lang="en-US" dirty="0"/>
              <a:t>Prob. that no band identical  = </a:t>
            </a:r>
            <a:r>
              <a:rPr lang="en-US" b="1" dirty="0">
                <a:solidFill>
                  <a:srgbClr val="FF0066"/>
                </a:solidFill>
              </a:rPr>
              <a:t>(1 - </a:t>
            </a:r>
            <a:r>
              <a:rPr lang="en-US" b="1" i="1" dirty="0" err="1">
                <a:solidFill>
                  <a:srgbClr val="FF0066"/>
                </a:solidFill>
              </a:rPr>
              <a:t>t</a:t>
            </a:r>
            <a:r>
              <a:rPr lang="en-US" b="1" i="1" baseline="30000" dirty="0" err="1">
                <a:solidFill>
                  <a:srgbClr val="FF0066"/>
                </a:solidFill>
              </a:rPr>
              <a:t>r</a:t>
            </a:r>
            <a:r>
              <a:rPr lang="en-US" b="1" dirty="0">
                <a:solidFill>
                  <a:srgbClr val="FF0066"/>
                </a:solidFill>
              </a:rPr>
              <a:t>)</a:t>
            </a:r>
            <a:r>
              <a:rPr lang="en-US" b="1" i="1" baseline="30000" dirty="0">
                <a:solidFill>
                  <a:srgbClr val="FF0066"/>
                </a:solidFill>
              </a:rPr>
              <a:t>b</a:t>
            </a:r>
          </a:p>
          <a:p>
            <a:pPr lvl="8"/>
            <a:endParaRPr lang="en-US" i="1" baseline="30000" dirty="0">
              <a:solidFill>
                <a:srgbClr val="FF0066"/>
              </a:solidFill>
            </a:endParaRPr>
          </a:p>
          <a:p>
            <a:r>
              <a:rPr lang="en-US" dirty="0"/>
              <a:t>Prob. that at least 1 band identical = </a:t>
            </a:r>
            <a:r>
              <a:rPr lang="en-US" b="1" dirty="0">
                <a:solidFill>
                  <a:srgbClr val="FF0066"/>
                </a:solidFill>
              </a:rPr>
              <a:t>1 - (1 - </a:t>
            </a:r>
            <a:r>
              <a:rPr lang="en-US" b="1" i="1" dirty="0" err="1">
                <a:solidFill>
                  <a:srgbClr val="FF0066"/>
                </a:solidFill>
              </a:rPr>
              <a:t>t</a:t>
            </a:r>
            <a:r>
              <a:rPr lang="en-US" b="1" i="1" baseline="30000" dirty="0" err="1">
                <a:solidFill>
                  <a:srgbClr val="FF0066"/>
                </a:solidFill>
              </a:rPr>
              <a:t>r</a:t>
            </a:r>
            <a:r>
              <a:rPr lang="en-US" b="1" dirty="0">
                <a:solidFill>
                  <a:srgbClr val="FF0066"/>
                </a:solidFill>
              </a:rPr>
              <a:t>)</a:t>
            </a:r>
            <a:r>
              <a:rPr lang="en-US" b="1" i="1" baseline="30000" dirty="0">
                <a:solidFill>
                  <a:srgbClr val="FF0066"/>
                </a:solidFill>
              </a:rPr>
              <a:t>b</a:t>
            </a:r>
            <a:endParaRPr lang="en-US" b="1" dirty="0">
              <a:solidFill>
                <a:srgbClr val="FF0066"/>
              </a:solidFill>
            </a:endParaRPr>
          </a:p>
          <a:p>
            <a:pPr lvl="1"/>
            <a:endParaRPr lang="en-US" i="1" baseline="300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6443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i="1" dirty="0"/>
              <a:t>b</a:t>
            </a:r>
            <a:r>
              <a:rPr lang="en-US" dirty="0"/>
              <a:t>  Bands of </a:t>
            </a:r>
            <a:r>
              <a:rPr lang="en-US" i="1" dirty="0"/>
              <a:t>r</a:t>
            </a:r>
            <a:r>
              <a:rPr lang="en-US" dirty="0"/>
              <a:t>  Rows Gives You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362200" y="1828800"/>
            <a:ext cx="4267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2362200" y="5334000"/>
            <a:ext cx="2057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Freeform 10"/>
          <p:cNvSpPr>
            <a:spLocks/>
          </p:cNvSpPr>
          <p:nvPr/>
        </p:nvSpPr>
        <p:spPr bwMode="auto">
          <a:xfrm>
            <a:off x="4419600" y="5105400"/>
            <a:ext cx="88900" cy="228600"/>
          </a:xfrm>
          <a:custGeom>
            <a:avLst/>
            <a:gdLst>
              <a:gd name="T0" fmla="*/ 0 w 56"/>
              <a:gd name="T1" fmla="*/ 144 h 144"/>
              <a:gd name="T2" fmla="*/ 48 w 56"/>
              <a:gd name="T3" fmla="*/ 96 h 144"/>
              <a:gd name="T4" fmla="*/ 48 w 56"/>
              <a:gd name="T5" fmla="*/ 0 h 144"/>
              <a:gd name="T6" fmla="*/ 0 60000 65536"/>
              <a:gd name="T7" fmla="*/ 0 60000 65536"/>
              <a:gd name="T8" fmla="*/ 0 60000 65536"/>
              <a:gd name="T9" fmla="*/ 0 w 56"/>
              <a:gd name="T10" fmla="*/ 0 h 144"/>
              <a:gd name="T11" fmla="*/ 56 w 5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144">
                <a:moveTo>
                  <a:pt x="0" y="144"/>
                </a:moveTo>
                <a:cubicBezTo>
                  <a:pt x="20" y="132"/>
                  <a:pt x="40" y="120"/>
                  <a:pt x="48" y="96"/>
                </a:cubicBezTo>
                <a:cubicBezTo>
                  <a:pt x="56" y="72"/>
                  <a:pt x="52" y="36"/>
                  <a:pt x="48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4495800" y="2057400"/>
            <a:ext cx="76200" cy="304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4572000" y="1879600"/>
            <a:ext cx="152400" cy="177800"/>
          </a:xfrm>
          <a:custGeom>
            <a:avLst/>
            <a:gdLst>
              <a:gd name="T0" fmla="*/ 0 w 96"/>
              <a:gd name="T1" fmla="*/ 112 h 112"/>
              <a:gd name="T2" fmla="*/ 48 w 96"/>
              <a:gd name="T3" fmla="*/ 16 h 112"/>
              <a:gd name="T4" fmla="*/ 96 w 96"/>
              <a:gd name="T5" fmla="*/ 16 h 112"/>
              <a:gd name="T6" fmla="*/ 0 60000 65536"/>
              <a:gd name="T7" fmla="*/ 0 60000 65536"/>
              <a:gd name="T8" fmla="*/ 0 60000 65536"/>
              <a:gd name="T9" fmla="*/ 0 w 96"/>
              <a:gd name="T10" fmla="*/ 0 h 112"/>
              <a:gd name="T11" fmla="*/ 96 w 96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12">
                <a:moveTo>
                  <a:pt x="0" y="112"/>
                </a:moveTo>
                <a:cubicBezTo>
                  <a:pt x="16" y="72"/>
                  <a:pt x="32" y="32"/>
                  <a:pt x="48" y="16"/>
                </a:cubicBezTo>
                <a:cubicBezTo>
                  <a:pt x="64" y="0"/>
                  <a:pt x="80" y="8"/>
                  <a:pt x="96" y="1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4724400" y="1828800"/>
            <a:ext cx="19050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740650" y="3409952"/>
            <a:ext cx="1327150" cy="2228851"/>
            <a:chOff x="4866" y="2169"/>
            <a:chExt cx="836" cy="1404"/>
          </a:xfrm>
        </p:grpSpPr>
        <p:sp>
          <p:nvSpPr>
            <p:cNvPr id="21535" name="Text Box 15"/>
            <p:cNvSpPr txBox="1">
              <a:spLocks noChangeArrowheads="1"/>
            </p:cNvSpPr>
            <p:nvPr/>
          </p:nvSpPr>
          <p:spPr bwMode="auto">
            <a:xfrm>
              <a:off x="4866" y="2169"/>
              <a:ext cx="2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i="1" dirty="0" err="1">
                  <a:latin typeface="Tahoma" pitchFamily="34" charset="0"/>
                </a:rPr>
                <a:t>t</a:t>
              </a:r>
              <a:r>
                <a:rPr lang="en-US" sz="2400" b="1" i="1" baseline="30000" dirty="0" err="1">
                  <a:latin typeface="Tahoma" pitchFamily="34" charset="0"/>
                </a:rPr>
                <a:t>r</a:t>
              </a:r>
              <a:r>
                <a:rPr lang="en-US" sz="2400" b="1" i="1" baseline="30000" dirty="0">
                  <a:latin typeface="Tahoma" pitchFamily="34" charset="0"/>
                </a:rPr>
                <a:t> </a:t>
              </a:r>
            </a:p>
          </p:txBody>
        </p:sp>
        <p:sp>
          <p:nvSpPr>
            <p:cNvPr id="21536" name="Text Box 16"/>
            <p:cNvSpPr txBox="1">
              <a:spLocks noChangeArrowheads="1"/>
            </p:cNvSpPr>
            <p:nvPr/>
          </p:nvSpPr>
          <p:spPr bwMode="auto">
            <a:xfrm>
              <a:off x="4980" y="2996"/>
              <a:ext cx="72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All rows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of a band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are equal</a:t>
              </a:r>
            </a:p>
          </p:txBody>
        </p:sp>
        <p:sp>
          <p:nvSpPr>
            <p:cNvPr id="21537" name="Line 17"/>
            <p:cNvSpPr>
              <a:spLocks noChangeShapeType="1"/>
            </p:cNvSpPr>
            <p:nvPr/>
          </p:nvSpPr>
          <p:spPr bwMode="auto">
            <a:xfrm flipH="1" flipV="1">
              <a:off x="4992" y="2425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613527" y="3398838"/>
            <a:ext cx="1308101" cy="2425700"/>
            <a:chOff x="4166" y="2141"/>
            <a:chExt cx="824" cy="1528"/>
          </a:xfrm>
        </p:grpSpPr>
        <p:sp>
          <p:nvSpPr>
            <p:cNvPr id="21532" name="Text Box 19"/>
            <p:cNvSpPr txBox="1">
              <a:spLocks noChangeArrowheads="1"/>
            </p:cNvSpPr>
            <p:nvPr/>
          </p:nvSpPr>
          <p:spPr bwMode="auto">
            <a:xfrm>
              <a:off x="4610" y="2141"/>
              <a:ext cx="3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1 -</a:t>
              </a:r>
            </a:p>
          </p:txBody>
        </p:sp>
        <p:sp>
          <p:nvSpPr>
            <p:cNvPr id="21533" name="Text Box 20"/>
            <p:cNvSpPr txBox="1">
              <a:spLocks noChangeArrowheads="1"/>
            </p:cNvSpPr>
            <p:nvPr/>
          </p:nvSpPr>
          <p:spPr bwMode="auto">
            <a:xfrm>
              <a:off x="4166" y="3092"/>
              <a:ext cx="75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Some row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of a band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unequal</a:t>
              </a:r>
            </a:p>
          </p:txBody>
        </p:sp>
        <p:sp>
          <p:nvSpPr>
            <p:cNvPr id="21534" name="Line 21"/>
            <p:cNvSpPr>
              <a:spLocks noChangeShapeType="1"/>
            </p:cNvSpPr>
            <p:nvPr/>
          </p:nvSpPr>
          <p:spPr bwMode="auto">
            <a:xfrm flipV="1">
              <a:off x="4512" y="2421"/>
              <a:ext cx="336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223125" y="1752600"/>
            <a:ext cx="1812925" cy="2095501"/>
            <a:chOff x="4550" y="1104"/>
            <a:chExt cx="1142" cy="1320"/>
          </a:xfrm>
        </p:grpSpPr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4550" y="2133"/>
              <a:ext cx="2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(</a:t>
              </a:r>
            </a:p>
          </p:txBody>
        </p:sp>
        <p:sp>
          <p:nvSpPr>
            <p:cNvPr id="21529" name="Text Box 24"/>
            <p:cNvSpPr txBox="1">
              <a:spLocks noChangeArrowheads="1"/>
            </p:cNvSpPr>
            <p:nvPr/>
          </p:nvSpPr>
          <p:spPr bwMode="auto">
            <a:xfrm>
              <a:off x="5078" y="2133"/>
              <a:ext cx="3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)</a:t>
              </a:r>
              <a:r>
                <a:rPr lang="en-US" sz="2400" b="1" i="1" baseline="30000" dirty="0">
                  <a:latin typeface="Tahoma" pitchFamily="34" charset="0"/>
                </a:rPr>
                <a:t>b </a:t>
              </a:r>
            </a:p>
          </p:txBody>
        </p:sp>
        <p:sp>
          <p:nvSpPr>
            <p:cNvPr id="21530" name="Text Box 25"/>
            <p:cNvSpPr txBox="1">
              <a:spLocks noChangeArrowheads="1"/>
            </p:cNvSpPr>
            <p:nvPr/>
          </p:nvSpPr>
          <p:spPr bwMode="auto">
            <a:xfrm>
              <a:off x="4977" y="1104"/>
              <a:ext cx="715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dirty="0">
                <a:solidFill>
                  <a:srgbClr val="008000"/>
                </a:solidFill>
                <a:latin typeface="Tahoma" pitchFamily="34" charset="0"/>
              </a:endParaRP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No bands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identical</a:t>
              </a:r>
            </a:p>
          </p:txBody>
        </p:sp>
        <p:sp>
          <p:nvSpPr>
            <p:cNvPr id="21531" name="Line 26"/>
            <p:cNvSpPr>
              <a:spLocks noChangeShapeType="1"/>
            </p:cNvSpPr>
            <p:nvPr/>
          </p:nvSpPr>
          <p:spPr bwMode="auto">
            <a:xfrm flipH="1">
              <a:off x="5228" y="1680"/>
              <a:ext cx="52" cy="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705600" y="1903413"/>
            <a:ext cx="1128713" cy="1955801"/>
            <a:chOff x="4214" y="1171"/>
            <a:chExt cx="711" cy="1232"/>
          </a:xfrm>
        </p:grpSpPr>
        <p:sp>
          <p:nvSpPr>
            <p:cNvPr id="21525" name="Text Box 28"/>
            <p:cNvSpPr txBox="1">
              <a:spLocks noChangeArrowheads="1"/>
            </p:cNvSpPr>
            <p:nvPr/>
          </p:nvSpPr>
          <p:spPr bwMode="auto">
            <a:xfrm>
              <a:off x="4272" y="2112"/>
              <a:ext cx="3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1 -</a:t>
              </a:r>
            </a:p>
          </p:txBody>
        </p:sp>
        <p:sp>
          <p:nvSpPr>
            <p:cNvPr id="21526" name="Text Box 29"/>
            <p:cNvSpPr txBox="1">
              <a:spLocks noChangeArrowheads="1"/>
            </p:cNvSpPr>
            <p:nvPr/>
          </p:nvSpPr>
          <p:spPr bwMode="auto">
            <a:xfrm>
              <a:off x="4214" y="1171"/>
              <a:ext cx="711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At least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one band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identical</a:t>
              </a:r>
            </a:p>
          </p:txBody>
        </p:sp>
        <p:sp>
          <p:nvSpPr>
            <p:cNvPr id="21527" name="Line 30"/>
            <p:cNvSpPr>
              <a:spLocks noChangeShapeType="1"/>
            </p:cNvSpPr>
            <p:nvPr/>
          </p:nvSpPr>
          <p:spPr bwMode="auto">
            <a:xfrm>
              <a:off x="4483" y="1728"/>
              <a:ext cx="105" cy="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495800" y="3429000"/>
            <a:ext cx="2065338" cy="762000"/>
            <a:chOff x="2832" y="2160"/>
            <a:chExt cx="1301" cy="480"/>
          </a:xfrm>
        </p:grpSpPr>
        <p:sp>
          <p:nvSpPr>
            <p:cNvPr id="21523" name="Text Box 32"/>
            <p:cNvSpPr txBox="1">
              <a:spLocks noChangeArrowheads="1"/>
            </p:cNvSpPr>
            <p:nvPr/>
          </p:nvSpPr>
          <p:spPr bwMode="auto">
            <a:xfrm>
              <a:off x="3024" y="2160"/>
              <a:ext cx="11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ahoma" pitchFamily="34" charset="0"/>
                </a:rPr>
                <a:t>s ~ (1/b)</a:t>
              </a:r>
              <a:r>
                <a:rPr lang="en-US" sz="2400" baseline="30000" dirty="0">
                  <a:latin typeface="Tahoma" pitchFamily="34" charset="0"/>
                </a:rPr>
                <a:t>1/r </a:t>
              </a:r>
            </a:p>
          </p:txBody>
        </p:sp>
        <p:sp>
          <p:nvSpPr>
            <p:cNvPr id="21524" name="Line 33"/>
            <p:cNvSpPr>
              <a:spLocks noChangeShapeType="1"/>
            </p:cNvSpPr>
            <p:nvPr/>
          </p:nvSpPr>
          <p:spPr bwMode="auto">
            <a:xfrm flipH="1">
              <a:off x="2832" y="249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678584" y="5562600"/>
            <a:ext cx="4341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       Similarity </a:t>
            </a:r>
            <a:r>
              <a:rPr lang="en-US" i="1" dirty="0">
                <a:latin typeface="Tahoma" pitchFamily="34" charset="0"/>
              </a:rPr>
              <a:t>t=</a:t>
            </a:r>
            <a:r>
              <a:rPr lang="en-US" i="1" dirty="0" err="1">
                <a:latin typeface="Tahoma" pitchFamily="34" charset="0"/>
              </a:rPr>
              <a:t>sim</a:t>
            </a:r>
            <a:r>
              <a:rPr lang="en-US" i="1" dirty="0">
                <a:latin typeface="Tahoma" pitchFamily="34" charset="0"/>
              </a:rPr>
              <a:t>(C</a:t>
            </a:r>
            <a:r>
              <a:rPr lang="en-US" i="1" baseline="-25000" dirty="0">
                <a:latin typeface="Tahoma" pitchFamily="34" charset="0"/>
              </a:rPr>
              <a:t>1</a:t>
            </a:r>
            <a:r>
              <a:rPr lang="en-US" i="1" dirty="0">
                <a:latin typeface="Tahoma" pitchFamily="34" charset="0"/>
              </a:rPr>
              <a:t>, C</a:t>
            </a:r>
            <a:r>
              <a:rPr lang="en-US" i="1" baseline="-25000" dirty="0">
                <a:latin typeface="Tahoma" pitchFamily="34" charset="0"/>
              </a:rPr>
              <a:t>2</a:t>
            </a:r>
            <a:r>
              <a:rPr lang="en-US" i="1" dirty="0">
                <a:latin typeface="Tahoma" pitchFamily="34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 of two sets</a:t>
            </a: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066800" y="3444081"/>
            <a:ext cx="123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Probability</a:t>
            </a:r>
          </a:p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of sharing</a:t>
            </a:r>
          </a:p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a bucket</a:t>
            </a: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5943600" y="5779532"/>
            <a:ext cx="566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V="1">
            <a:off x="17526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663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475"/>
            <a:ext cx="9144000" cy="609600"/>
          </a:xfrm>
        </p:spPr>
        <p:txBody>
          <a:bodyPr/>
          <a:lstStyle/>
          <a:p>
            <a:r>
              <a:rPr lang="en-US" dirty="0"/>
              <a:t>Topic 5</a:t>
            </a:r>
            <a:r>
              <a:rPr lang="zh-CN" altLang="en-US" dirty="0"/>
              <a:t>： </a:t>
            </a:r>
            <a:r>
              <a:rPr lang="en-US" altLang="zh-CN" dirty="0"/>
              <a:t>Recommender Systems (Chapter 11)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Recommender systems </a:t>
            </a:r>
          </a:p>
          <a:p>
            <a:pPr lvl="1"/>
            <a:r>
              <a:rPr lang="en-US" dirty="0"/>
              <a:t>Content-based recommendation</a:t>
            </a:r>
          </a:p>
          <a:p>
            <a:pPr lvl="1"/>
            <a:r>
              <a:rPr lang="en-US" dirty="0"/>
              <a:t>Collaborative recommendation</a:t>
            </a:r>
          </a:p>
          <a:p>
            <a:pPr lvl="2"/>
            <a:r>
              <a:rPr lang="en-US" dirty="0"/>
              <a:t>User-user collaborative filtering</a:t>
            </a:r>
          </a:p>
          <a:p>
            <a:pPr lvl="2"/>
            <a:r>
              <a:rPr lang="en-US" dirty="0"/>
              <a:t>Item-item collaborative filtering</a:t>
            </a:r>
            <a:endParaRPr lang="en-US" strike="sngStrike" dirty="0"/>
          </a:p>
          <a:p>
            <a:pPr lvl="1"/>
            <a:r>
              <a:rPr lang="en-US" dirty="0" err="1"/>
              <a:t>BellKor</a:t>
            </a:r>
            <a:r>
              <a:rPr lang="en-US" dirty="0"/>
              <a:t> Recommender System </a:t>
            </a:r>
            <a:r>
              <a:rPr lang="en-AU" dirty="0"/>
              <a:t>(the idea)</a:t>
            </a:r>
          </a:p>
          <a:p>
            <a:pPr lvl="2"/>
            <a:r>
              <a:rPr lang="en-AU" strike="sngStrike" dirty="0"/>
              <a:t>Matrix Factorization</a:t>
            </a:r>
            <a:endParaRPr lang="en-US" strike="sngStrike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6746009"/>
              </p:ext>
            </p:extLst>
          </p:nvPr>
        </p:nvGraphicFramePr>
        <p:xfrm>
          <a:off x="3238499" y="4002493"/>
          <a:ext cx="3228573" cy="2329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1231366" imgH="888614" progId="Equation.3">
                  <p:embed/>
                </p:oleObj>
              </mc:Choice>
              <mc:Fallback>
                <p:oleObj name="Equation" r:id="rId3" imgW="1231366" imgH="88861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99" y="4002493"/>
                        <a:ext cx="3228573" cy="2329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3078162" y="3635543"/>
            <a:ext cx="8150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962399" y="3635543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4854574" y="3635543"/>
            <a:ext cx="7906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5759848" y="3635543"/>
            <a:ext cx="869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2030412" y="4085807"/>
            <a:ext cx="6751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2030412" y="4638257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11" name="Text Box 49"/>
          <p:cNvSpPr txBox="1">
            <a:spLocks noChangeArrowheads="1"/>
          </p:cNvSpPr>
          <p:nvPr/>
        </p:nvSpPr>
        <p:spPr bwMode="auto">
          <a:xfrm>
            <a:off x="2030412" y="5238332"/>
            <a:ext cx="7088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auto">
          <a:xfrm>
            <a:off x="2030412" y="5752682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28741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Final exam</a:t>
            </a:r>
            <a:endParaRPr lang="en-AU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Final written exam (100 pts)</a:t>
            </a:r>
          </a:p>
          <a:p>
            <a:endParaRPr lang="en-AU" altLang="en-US" dirty="0"/>
          </a:p>
          <a:p>
            <a:r>
              <a:rPr lang="en-US" dirty="0"/>
              <a:t>Five questions in total </a:t>
            </a:r>
            <a:r>
              <a:rPr lang="en-US" altLang="zh-CN" dirty="0"/>
              <a:t>on five topics</a:t>
            </a:r>
            <a:endParaRPr lang="en-US" dirty="0"/>
          </a:p>
          <a:p>
            <a:endParaRPr lang="en-US" dirty="0"/>
          </a:p>
          <a:p>
            <a:r>
              <a:rPr lang="en-US" dirty="0"/>
              <a:t>Two hours</a:t>
            </a:r>
          </a:p>
          <a:p>
            <a:endParaRPr lang="en-US" dirty="0"/>
          </a:p>
          <a:p>
            <a:r>
              <a:rPr lang="en-US" dirty="0"/>
              <a:t>Closed book exam</a:t>
            </a:r>
          </a:p>
          <a:p>
            <a:endParaRPr lang="en-US" dirty="0"/>
          </a:p>
          <a:p>
            <a:r>
              <a:rPr lang="en-AU" altLang="en-US" dirty="0">
                <a:solidFill>
                  <a:srgbClr val="FF0000"/>
                </a:solidFill>
              </a:rPr>
              <a:t>If you are ill on the day of the exam, do not attend the exam – I will not accept any medical special consideration claims from people who already attempted the exam.</a:t>
            </a:r>
          </a:p>
          <a:p>
            <a:endParaRPr lang="en-AU" dirty="0"/>
          </a:p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23589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645A-6444-4F0D-87D7-E84C2BFE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DE28-02F3-4B6B-81E8-6C5DBB99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 MapReduce</a:t>
            </a:r>
          </a:p>
          <a:p>
            <a:pPr lvl="1"/>
            <a:r>
              <a:rPr lang="en-US" dirty="0"/>
              <a:t>Part A: MapReduce concepts</a:t>
            </a:r>
          </a:p>
          <a:p>
            <a:pPr lvl="1"/>
            <a:r>
              <a:rPr lang="en-US" dirty="0"/>
              <a:t>Part B: MapReduce algorithm design</a:t>
            </a:r>
          </a:p>
          <a:p>
            <a:r>
              <a:rPr lang="en-US" dirty="0"/>
              <a:t>Question 2 Spark</a:t>
            </a:r>
          </a:p>
          <a:p>
            <a:pPr lvl="1"/>
            <a:r>
              <a:rPr lang="en-US" dirty="0"/>
              <a:t>Part A: Spark concepts</a:t>
            </a:r>
          </a:p>
          <a:p>
            <a:pPr lvl="1"/>
            <a:r>
              <a:rPr lang="en-US" dirty="0"/>
              <a:t>Part B: Show output of the given code</a:t>
            </a:r>
          </a:p>
          <a:p>
            <a:pPr lvl="1"/>
            <a:r>
              <a:rPr lang="en-US" dirty="0"/>
              <a:t>Part C: Spark algorithm design</a:t>
            </a:r>
          </a:p>
          <a:p>
            <a:pPr lvl="2"/>
            <a:r>
              <a:rPr lang="en-US" dirty="0"/>
              <a:t>Spark Core</a:t>
            </a:r>
          </a:p>
          <a:p>
            <a:pPr lvl="2"/>
            <a:r>
              <a:rPr lang="en-US" dirty="0"/>
              <a:t>Spark </a:t>
            </a:r>
            <a:r>
              <a:rPr lang="en-US" dirty="0" err="1"/>
              <a:t>GraphX</a:t>
            </a:r>
            <a:endParaRPr lang="en-US" dirty="0"/>
          </a:p>
          <a:p>
            <a:r>
              <a:rPr lang="en-US" dirty="0"/>
              <a:t>Question 3 Finding Similar Items </a:t>
            </a:r>
          </a:p>
          <a:p>
            <a:pPr lvl="1"/>
            <a:r>
              <a:rPr lang="en-US" dirty="0"/>
              <a:t>Shingling, Min Hashing, LSH</a:t>
            </a:r>
          </a:p>
          <a:p>
            <a:r>
              <a:rPr lang="en-US" dirty="0"/>
              <a:t>Question 4 Mining Data Streams</a:t>
            </a:r>
          </a:p>
          <a:p>
            <a:pPr lvl="1"/>
            <a:r>
              <a:rPr lang="en-US" dirty="0"/>
              <a:t> </a:t>
            </a:r>
            <a:r>
              <a:rPr lang="en-US" altLang="zh-CN" dirty="0"/>
              <a:t>Sampling, </a:t>
            </a:r>
            <a:r>
              <a:rPr lang="en-US" dirty="0"/>
              <a:t>DGIM, Bloom filter</a:t>
            </a:r>
          </a:p>
          <a:p>
            <a:r>
              <a:rPr lang="en-US" dirty="0"/>
              <a:t>Question 5 Recommender Systems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9311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myExperience</a:t>
            </a:r>
            <a:r>
              <a:rPr lang="en-US" dirty="0"/>
              <a:t> Survey</a:t>
            </a:r>
            <a:endParaRPr lang="en-AU" dirty="0"/>
          </a:p>
        </p:txBody>
      </p:sp>
      <p:sp>
        <p:nvSpPr>
          <p:cNvPr id="4" name="AutoShape 2" descr="data:image/jpeg;base64,/9j/4AAQSkZJRgABAQAAAQABAAD/2wBDABALDA4MChAODQ4SERATGCgaGBYWGDEjJR0oOjM9PDkzODdASFxOQERXRTc4UG1RV19iZ2hnPk1xeXBkeFxlZ2P/2wBDARESEhgVGC8aGi9jQjhCY2NjY2NjY2NjY2NjY2NjY2NjY2NjY2NjY2NjY2NjY2NjY2NjY2NjY2NjY2NjY2NjY2P/wAARCAKyA5gDASIAAhEBAxEB/8QAGwABAAIDAQEAAAAAAAAAAAAAAAIDAQQFBgf/xABKEAACAQMCAwQGBQkFBwQDAQAAAQIDBBEFMRIhUQYTQXEzUmGBkbEUIjI1cxUWNkJykqHB0QcjNFNUJGJ0k7Lh8SVDY4NVgvBE/8QAGgEAAwEBAQEAAAAAAAAAAAAAAAECAwQFBv/EADURAAICAQMCBAMHAwUBAQAAAAABAhEDEiExBFEFEzJBIjNxFSNCUmGBkRSh8DSxwdHhJPH/2gAMAwEAAhEDEQA/APSgA+KPSAAAAAAAnT8TM21sRg8PBOSyjqhvjpEPkqABylgAAAAAAAAAAAABKDwyySyipJvYt2R1YbcWmQykB7g5XyWAAAAAAAAMpN7AlfAjBJQbJRgkZbSOiOJLeQr7EeB9SDWCyM8vAnHKCWOLVxFfcrABzlgAAAAAACcJeBAFRlpdiZbJZRUWxeUQmsPJvljqWpErsRAJRhncwjFy4KsiTjFb7kuBBRS2N4YmnbJbMt4RXKbexZuVyjh+wrNqS24BEQAchYAAADKTexmMcssSSRrDFq3fBLZGMEtyTaW5GU+hW3k0eSMNoiqyUpt7EQDnlJydspAACGAAAAnTfgQCZUJaXYnuWTWVkrLU8rJCaw/YbZY38SEn7EQAc5QAAAAAAAAAAAAAAAAAAAAAAAAAAFkJZRiovEjF4eS3dHVB+ZHSyHsykGZLDMHM1TooAAQwAAAGUm9iUYdSfJI2hib3ZLZGMEtyTkluQlPoQbyW8kYKoiqyUpZ8iIBzuTk7ZQAAhgAnGGdyowcuBNkUm9icYJEuSRCU+h0KMce8uSbbJtpblcptkdwZTyuWyGkAAZFFsXlEZrDyRi8MtayjqT8yFe5HDKQZaw8GDlaooAABgAAAAAAAAAAAAALYPKKjMXhmmOelktWSqR8SBduiprDwVlhTtAmYABiUAAAAAlGLfkNJvgVkScYdSSikJSSOiOJR3kTd8GeSRCU88kRcmzBM8t7RGkAAYFAAAABKMWyaikawxORLZGMOpPkkRlNIg5N7mrlDHsuRbslKfQhuAc8puXJSVAti8oqJQeGXinpYmhNYeSJc1lFLWGGWGl2gTAAMigAAAAAAMxeGW8mikypNbG2PJp2fBLRYopBySIcbIlPMkqiKu5LjY42RBl5ku5VIlxsOeVzREB5ku4UgACBgAABZT+yYqN59him8PBOSyjqXxY6RHDKgAcpYAAAAAAAAAAAAASg8P2E5LKIRi2/YWN4R1Y70PUQ+SkAHKWAAAAAAAAJRg35DjFy4ERxkmodSaSWxGU0joWOMVcibvgw6fRkGsMsjPPITWUKUIyjcQsrABzlgAAAAAACcHjkQBUJaXYmWzWUVFsXlEJrDybZY2tSEuxEBJvYsjDqZRg5cDborLYJYyhwroZSS2OiGLS9yW7MSeEVttlrWSuUceQsylVrgERABylgAAAJKLfkZhHPNk20tzeGJNapEtmFFISkkQlNvYiOWVLaIq7mXJswAYNt7soAAQwAAAFkH4FYTwy4S0uxNWWTWVkrLk8rJXJYfsNcsfxISfsRABzlAAAABZOPLJWXOGl0JOwACBgAAAAAATpvwMzjlZK1yZcnlZOnG1OOlkPbcpBKaw/YROeSadFWATjDO/IzwItYpNWK0IwW+5JtJczEVgy1lHVGOmOxJXKbexEzJYZg45uTfxFoAAkYAJRjnyHGLk6QjCTexOMEtyWEkRlPodKhHHvIm2yTaW5XKbexFvIM55XLZDSAAMSgAAAAAALISysGKi8SKynlF3C2vsv4HXBPJCmQ9mUAnKnJP7L+Bjgl6r+BzvHNexVoiCXdz9V/AcE/VfwDy5dgtEQS4J+q/gOCfqv4B5cuwWiIJcE/VfwHBP1X8A8uXYLREEuCfqv4Dgn6r+AeXLsFoiCXBP1X8BwT9V/APLl2C0RBLgn6r+A4J+q/gHly7BaIglwT9V/AcE/VfwDy5dgtEQS4J+q/gOCfqv4B5cuwWiJbF5RDgn6r+BmMZp/ZfwNMSnF8CdMxOOHkiXuDa+y/gVOnNP7L+A8uKSdpCUkRBLu5+q/gOCfqv4GXly7FWiIJcE/VfwHBP1X8A8uXYLREEu7n6r+BKNGXimNYpt1QrRBJvYnGCW+5Pga/VfwIy4vCL+B0LDo3aJ1WZbS3K5S4hwTf6r+A4J+q/gZzc5bJbDVIiCXBP1X8BwT9V/Ay8uXYq0RBLgn6r+A4J+q/gHly7BaImUm9icaMvFMnwNfqv4GsOnk92S5IhGCXtMuSW4fH4RfwIcE3+q/gaO4KooXPIlNsiS4J+q/gOCfqv4HO4zb3RVoiuRcnlFfBP1X8CUIyT+y8eRpiUoumhOiM1hkS+UJNY4WVcE/VfwFlxST2QKSIglwT9V/AcEvVfwM/Ll2KtEQMNeAIpoYAAAZjLD9hbyaKTKbWxrDLpVMlotwkRlPGxBtvxMFSze0QozxPqOJ9TAMtUu46M8UuplybIgNcu4UAASMAAALYfZRCf2jMH4EprKOp/Hj2I4ZUADlLAAAAAAAAAAAAACUHh4JzWYkYwxzZKbwjrimoPUR7lQAOQsAAALk8oqksMzB4eCcllHU6yQv3I4ZUADlLAAAAAAAEoSw/YRA4y0uxFzSa5mFFIrUmjLm2dPmwe7W5NMnKSRDjZEGUssnwOiXeMzxvoQAvMl3HSJOWVhoiARKTlyCAAEMFsPslROm/A1wtKRLMTbyRLJrKKwypqW4IAAyKAAAAZUXJ4im2W0LeVZ52j1OhSowpLEV7z0Om6Ceb4nsjGeVR2NOnZSlzqPhXQ2oWtKH6uX7S4HtYujw4+Ec0skpe5hRS2SRkA6kkiAAB0AAAUAAAUAAAUAAAUAAAUAAAUAAAUAAAUAAAUAAAUAAAUAAAUAAAUAAAUAAAUAAAUAAAUAAAUAAAUAAAUAAAUAAAUAAAUBhxi90mVTtaU/wBXD9hcDOWKE/UrGpNcHPq2Uo84PiXQ1pRcXiSaftOyV1aMKqxJe883P4ZCW+PZm0czXJyQXV7eVJ53j1KTw8mOWOWmSOlNNWgACCgAAAAAAAAAAAAAFsXlFRmLwzXFPSyWjM1h5IlzWUUtYeB5YU7QJgAGJQAAAAZSb2JqCRcMbkJuiMYtk0ktjLaRXKbZv8GP6k7slKaRBtvcwDCeRyKSoAAgYAAAC2DyiozF4ZpjnpZLVkpx8SBduiprDwVlhTtAmYABiUAAAAAAAAAAAAAAAAAAAAAAAAbAABdF5RXNYfsEHhk5LKOr5kP1I4ZUADlLBsW1u6r4pfYX8SuhSdWoorbxOrCKhFRjySPT6DpPNeufCMMuTTsgkorCWEjIB9ClWyOQAAYAAAAAAAAAAAAAAAAAAAAAAAAAAAAAAAAAAAAAAAAAAAAAAAAAAAAAAAAAAAAAAAAAAAAAAAAAAAAAAAAAAAAAAAAAAGJJSWGso5tzbulLij9h/wADpmJRU4uMllM5eq6aOeFPkuE3FnGMqLZbUod3Np814DkkfO/07i2p+x2ar4IqCDh0MOfQzCXENeW/hQblYJzXiiBzzjpdFJ2AASMAAAAAACyDysCosrJWnh5Lk8o6oPXHSyHsykGZLDMxi2c+h3RVkQt+ZaopGcLobLA+4tQWMciM5NbEkGk1hm7T00iSkGZRwzBwtNPcsAAQwAWwjhFwhrYm6IqHUEpTSBv93HYncqABylk6b8DNRcsmIReckp/ZOpW8fxEe5UADlLAAAAAAAAEowb32HGLlwJsilkmodSaSWxFzS9p0LHGKuRN3wRcH4ES2MuIjUj4kzxqtURp9yAAMCgAAAAAABZB5XtKzKeHk0xz0sTVkqkfFEC7dGKNPjrxj4ZNZYnKS0+5N0jds6Xd0sveXNmwFsD6jFjWOCgvY4ZO3bAANBAAjOcYRbk8JCbSVsCQNCrfNvFNYXVlDuKr/AF2edk8SwwdLc2WGTOsDk9/V9eQ7+r68jP7Vx9mPyH3OsDmRqVcZc5GXWmt5s1XiEKtoXks6QOU7iq9ptGO/q+vIzfiuPsx+QzrA5Pf1fXkO/q+vIX2rj7MPIfc6wOT39X15Dv6vryD7Vx9mHkPudYHJ7+r68h39X15B9q4+zDyH3OsDk9/V9eRlV6qfObwNeK4+zDyGdUHOdWpj7bKnWqp47yRc/EYR9hLC2dYHJ7+r68h39X15Gf2rj7MfkM6wOT39X15Dv6vryD7Vx9mHkPudYHJ7+r68h39X15B9q4+zDyH3OsDk9/V9eQ7+r68g+1cfZh5D7nWBye/q+vId/V9eQfauPsw8h9zrA5Pf1fXkO/q+vIPtXH2YeQ+51gcnv6vryHf1fXkH2rj7MPIfc6wOT39X15Dv6vryD7Vx9mHkPudYHJ7+r68h39X15B9q4+zDyH3OsDlRr1M85sm6tRr7bNI+IwkrSF5LOkDk9/V9eQ7+r68jP7Vx/lY/Ifc6wOT39X15Dv6vryD7Vx9mHkPudYHJ7+r68jKq1XtOQ14pB8RYeQ+51Qc1VKi3mw681vNmv9fCraF5LOkDlO4qvabMd/V9eRk/FcfZj8hnWBye/q+vIyriqv12L7Vx9mHkM6oNClfSTxUWV1RuwnGceKLyjuw9TjzL4GZyg48kgAdBAAAAUXVPipNpc4nNbb3OzucmvDu60o+3keJ4pjaqaOnBL2KzKeHkwDxU63Ogu5NFUlhkqb8CU1lHVJeZC1yTwyoAHKWAAAAAAAJQljkyIHGTi7QmXcmG0tynIN/P/QWklKbexHL6gGLk29x0Zy+o4n1MAWp9wMtt7swAJu+QAAAYLvApLISzyN8MqdEyK2sMFlRZ5gicHF0NMgk3sTjBIlySISn0NlGOPd8k22SbS3K5S4jG4Mp5XLb2GkAAZFAAbgAMpN7Eow6k+SN4Yb3kS2RjBIy5JbkZT6ECpZIx2iKr5JSk35EQDncm+SqMxeGW7opJ034G2Gf4WJoi1h4MFk1lZKzPJDSxp2AAQMAAAAAACcJY5M27OOZuXRGib+n+ik/ael4fLVlUWY5dom2AD6M4wAAAN4WWcu4rOrN+qtjcvZ8FB43lyOaeJ4nnaaxI6cEfxAAHinSAAAF3gVPd5JweVgxNeJ1ZFqgmiFsyAAOUsAAAAAAAAAAADcALISzyMVF4mYRxzYqPkdTvy/iI9ysAHKWAAAAAAAASyTjDqXGDlwK6IqLZPu0S5JEHPob6IQXxE22JQ6EC2MuJEJxw8kZIKtURp+xEAGBQAAAAAAAtg8oqMxeGaY56WJqyVReJAu3RU1h4LzQp6kJMwDKi35FiikTDE5A2VrGeexavYMLoDoxw0Et2RnJrkV7lrWUVtYeDHMpXfsUjAAMCgAAAGxbTlSlzf1XuiEY4QlNLzOzCvJane5nL4tjqJ5WTJRZz46KzuuRefS45rJBSXucTVOgADQQNDUI4qRl1RvmpqC/u4v2nF18dWCRpidSRoAA+XO4FsXlFRKLwzXFPSyWrE1h5IlzWVgpaw8Dywp2gTAAMSgAAAAAAAAAAAAAAAAAAAAAAABPDyACdAXJ5QK4PDwDuhNSVmbRhyb3MBrAOJtt7lgACGACyMfFlQg5OkJuiMYt+RNRS2MtpblcpNnR8GP6k7slKaWxBtvcwDGeRyKSoAAzGAAAALkAAF0XlFc1h+wQeGTkso6vmQ/UjhlQAOUsAAAAAAAdGw9B7znHRsPQe89Lwz537GOb0myAD6M4wAAA1NQ9FHzNA39Q9FHzNA+a8S+ezsw+kAHnu12s1NNtIUbeXDXrZ+st4xOTDillmoRNG6Vs7Ve9tbZ4r3FKm+kpLJrR13SpS4Y39HPmeH0js9e61GVxKqqdPOO8qZbk/YdaXYT6v1b5cXthyPQl0vTY3pnk3MVOct0j19C4pVvrUKsKi/wB2SZK7vLeyt3Xuqip0k8OT9p4yw7K6hYarb1FWjKippzlCWOXkeh7RWFfU9Ina2yi6kpRa4nhcmZqGKGRQUrT/ALFXJrdG1Z6haX6nKzrRqqDw2vA2Th9lNFu9It7mF2oKVSSceGWdkzuHN1OOOPI1B7Fwba3AAOcsAAAAMpN7E4wS3NIY3ITdEYwbLEkjDaW5CU2zb4Mf1J3ZKU0tiDeWYBhPI5FJUAAQMAGUm9hpN7IRglGDe5KMEjLklubxxJbyE32CSWxiU0tiMpN+REJZa2iCXcy23uYAOduxmYvDLXzRSWQfgb4ZfhYmitrDwCyayslZnkhpdDTsAAgYAAAAAAE4SxyZpx1nTJ3Kt43lJ1nLhUOec9DZW6Pmtp+l8P8AiX8z0ujgssZavYxyPSrR9QbS3K5Tb2IsHHPK3sjRIzl9RxPqYBlqfcZnifUNt7mAGpsKAAEMGVuYAIC57FJbB5RGa8TqyrXFSRC2NzT/AEcvM2zU0/0cvM2z6DovkROPJ6mAAdZANa/9D7zZNa/9D7zm6v5EvoXj9SOcAD5M7wAZUWxpN8CJweVjoYqLxJRjwojUeXg6Z7Y6kSuSAAOUsAAAAAAADKi2WKKRpDG5Et0QjBvcnwroHJIg5tm33ePYW7Myh0IFsXlEJrDyTkgq1RGn7EQAc5QAAAAAAAAABmUs+BgAbbbtiAAEMLcu8Ckti8o6MD5RMip78wSmsPJExmmnTGgACRgAAAAAAAAAAthLKKkslkI43NsN2SzFRc8kCdR+BAnLWp0NcAAGYwAAAHRsPQe85x0bD0HvPS8M+d+xjm9JsgA+jOMAAANTUPRR8zQN/UPRR8zQPmvEvns7MPpB4Dt3NvWYRe0aSx8We/Pn3br78j+FH5srwz5/7Dy+g9h2ehGnoVmorl3afxOiaGg/cln+EjfOLPvll9SoelA5faO/r6bpM7m2cVUjJJZWVzZRW7U6fRvZWs41u8jPgeI8ske2n6P1P24/M2w4ZRywU1s2JyTToz2T1e91i1u5XM4cdNpQcYJYymcjTu0uoy12FnezpuDqOnLFNLnsX/2evFteftx+TOV2vtnp/aJXEFiNXFVP2+J62jHPLPE0YW9Fn0CclCMpS2iss8bpfaLVNR1qFrCdPuZTef7tZUV/2O5rV+qfZurdReHVpJR85HE7AWLlO4vZLkl3cX8zi6bDGOGc5K3wjScm2kjq9pdf/JFOFOjFTuKiys7RXU4NvcdqtUgqtCdWNN7SWIJmv2yfH2jnB5xGMV/A+hUe5oWlJSlCnCMEubSS5HQsccGGLUU2+5LblKr2PFWXaXVdM1ONnqv148SjNSS4lnxTPcyn6u3U+b9rbijedoXK1mqscRjmPPLPo9KLdvST5NQXyF1kPgjKKpsIP4miO+54u/7S6jQ16dnTnTVFVlBJwWcZ6ntGmfNNW/Syr/xK+aObw/HGcpa1exeVtR2PpZ43Wu0eo2Wt1LShOmqUZJJOCb54PZHzftN+lFb9qPyQvD8cZ5JKSvYMrajse51bUoaXpsrqouJ4SjHrJnjqesdo9XnN2XecKfNUY4S9mTv9sbapX0GMqab7qSlJLpjc4nZTtJQ0qlO0u4SVOcuJVIrLT9qOro8UfJc4xTlZGSTtL2NmyuO1NG8oUrmFXu5zUZSqQUklnnzPc8l5Gta6ha3tLvLSvCrH/de3mixtvc5eozRTrTTLhH9SUp9DzHaC+1ulfqhptNypuClxRhl/E9IczUO0GnadUdKvXbqLeEFxNGOCc3O9Or9C5JVzR5Srcdq7aLuKv0lQjzeUml7jtdmO0k9TqO1u1FV0sxlFYUl4+83rftFpN59SN1GLkscNRcOTxfZx8Pai34NuOS92GejpWfFNZIaWlsYN6WmnZ9KMN4Tb2RkruOVvV/YfyPESt0dJ4a97R6pqOpO202cqcXPhpxhu/a2Xzq9rbGPHLvKkY828KZzuxyT7RUc88Rk/4M+jT+xLyZ7XU5YdNOOOME0c8E522zzXZztZV1G8hZXlGPeTT4akOXNLxR2da1KjpFo7iqnLLxCK8WeF7L8u1VD9qXyZ6T+0D7pofjfyZefp8cs0Y1swhJpM4r7R67qlSSsabjHpShnHvO9oD1eOm3U791JV16KNXn4FXYT7lqfjP5I9DWrU6FKVWtNQpxWXJvkjk6rLGMnhhBFY038TZ4l3vau8XFTp1oRe3BBRKPy9r2k14xvuOS34a0d15npH2t0jveDvqn7XA8HK7YX9lf6TQna16dWUang+aWOh04pOU1CeJJP9CWlVqR6jTb2nqNlSuqXKM1zT8H4o8bq/aPUbjVJ2mnVHTgp8EFBfWk/M7HYeTehzWeSqvHwR5jROfayjnn/fv5sjp8EIZMjavTwEptwR3KF32o0/E7m3d1SX2lybx5o8/ptXvu09GrwuPHccWHuuZ9OW581tP0uh/wAS/mX0mZZYzelJ17BkjS5Pe6xqVPSrCdzUXE1yjH1mePo6x2i1ipNWXEop8+7iko+83/7QJtW9pDPJykzpdkFCn2eovlHilJt9eZjiUMPT+bpttjk256bPPV9V7RaJVp/TZucZc0qmJJ+zJ7TTryF/Y0bqCwqkc46PxR5bt3d29WjbUaVaE6kZNyUXnCwdjsjGUez1DiTWXJrPTIuqjGfTxyuNOwjtPSnsdoAHlHQAAAAAABlPDyW7opJ034G+GdfCyWjdsFiEvM2jXs/sS8zYPpulVYYo4p+pgAHQQDWv/Q+82TWv/Q+85ur+TL6Fw9SOcMZJRi35FiSWx8xDE5bs7WyEYdSfJIjKaWxBtvc1c449oipslKediABzyk5clJAAEjABKMG99hxi5PYTZFLJZGHUkklsRlNLY6FjjDeRN3wS5JEJT6EW29zBE8reyGkAAYlGYvDLWsopLIPKwdGGX4WS17lbWHgFk1nmVmU46XQ1uAAQMAAAAAAAAAAAAABmLwzAGnTtCLmsopaw8FlOWeQmsrJ0TWuOpErZlYAOYsAAAABlJvYaTeyEYJKDZKMEjLkkbxxJbyFfYJJbGJTxtuRlJvyIhLLW0QS7hvIAOduygAAAAyot7FigkaQxuQm6IRg3udCzWKPLqaTkkbtk80W/aep0EYxy0uTDLbibAAPdOUAAANa+WaS8znbHSvPRx8zQnHxPn/EoXktHXhfwkDwPbum46tSqeE6SS9zZ744/aTRvyvZRVNpXFJ5g349Uc3Q5VizJy4LyR1RpFnZutGvoNpKLzww4X7GjqLc+a21fWtAqTpwhVppvnGUOKL9pt/nlqslwwp0uL2Qyzqy+HznNyg00zOOVRVM0NS/Ser/xH8z2HbT9H6v7cfmeTsdN1TVNSVy7eeXUUpzkuFbnt+0dlPUNHr0KSzU5SiurXgbdTOMcuJN8cigm9TOL/Z//AIW8/bj8mbPbm07/AEqncJfWoSw37GeZ0XWL3RJ1aFO2U3UazGcXlNHv7iktR0mdOUWu/pbNYw2jPqNWHqVl9mPHTjpPDahqnf8AZSwtFLM4zkpLxwtvme27OWi0/Q7alJYnKPHLzfM+f6Xo91W1ahRq29WNPvPrScGkkt+Z9O9nQ06/NHHFQh77k4otu37Hzntis9o6ueSaj8j0NDshZVKMJ1bq5qKUU8OXLYr7YaFWvnC8tIcdSEeGcFu11RyLPtTqemW0batbxmocourFppdC1LJmwR8mW65BpRn8R62w7P6bp9RVKNvmouanN8TXkdXjfU8PHtLrl7OMbaz4U3z4KbeV5s9rBtwi2sNpNp+B5vUwzY2nklbf6msHF8Ik23ufM9W/Syp/xK+aPpZ8/wC1mn3NrrMrynTlKnUampJZSftN/DZrzJJ+6FmXw7H0A+b9pv0orftR+SOnHtrdzpKNKwhKolhvLa+BzqWm6trmp/SqlvKPHJOU5R4YpG/SdPLp5SnkpKjPJNSjSPotNJwipJNOKTT8jg6p2MsbtyqWrdtVfgucc+Rd2ju7+ysqUtOhKdRS+s4w4sJLocH8+NSorhrWdHi6yjJfzMujx5dOvGy5tLZnHlG87N6wouWKlNp/VfKcT6bTmqlKE1tJJnzmFtqPaXVlWq0pJSa4pcOIwifRoRUIRgtorCDxJr4L9XuLFy64MyeIt9EfMtJoR1PtHTp3P1o1KkpTXXdn0181zPm1ehd9n9d790ZSjTm5ReOUov2+QvDn8M4p7tbDzcI9tW7O6TVpuLsqceW8OTPEdnYqHae3itlUaXwZ3/z1dSP9zplWUmuX1sr+COb2Z0u/qa1SvZ28qdGMnKUprHwN8Ky48U/OfttuRNxdaT3xXcf4ar+w/kWGJR4oOL2aweJF00dJ867GfpDS/Zl8j6JP7EvJnzRK67Oa13rot91J4yuU0/b5HoKfaHWNTzSsNPVPK51JZaj7efI9rrcEs2RZI1VHNjkoWmcPsz+lFD9qXyZ6Tt886PQ/G/kzzfZZN9prdPfiln4M9R25t6tbSqEaNKdSSq5ahFvwfQ3yprqoP2oIelkOwv3JP8Z/JEe3dWUNJo04vCnU5+3CLexVGrQ0ecK1OdOXet4kmnsi3tbp9XUNJxQi51KUuNRW7XicLlFddb4suKflnM7H6PY3WmTubq3hWnKo4rjWcJFXbDR7GysaVe1oKlOVThfC+WMdDS0HtDU0ShO1r2k6icuKKzwtPx8CzW9Xudet6dvQ06rBKfFnDk3/AAOzRnXU62/h+pCcdFPk7PYb7kqfiv5I8zof6WUfx382ew7J2Fxp+k93dQ4Jym5cPil7TyOpW11oevO5jSbjGp3kJY+q1nqThlGebLFPngUk9CPpC3R81tP0vh/xL+Z1Z9tbyrHFtYR4uvORq6Do+pXesUr2rQlTpqp3k5zXD4+CJ6XBLBGbybWisk1JUjof2gJ91ZvwzIh2d7M2+paXTuqt1XXE2nCDwlhnoe0mjvVtMdKm0q0HxU8+L6HjNO1XVuzbqUJW77vOXCrF4T6pmnT6n06hF1JCn6rPW23ZHSKE1N0ZVWv8yWV8Ds91GEVGCSilhJeB4f8APLV7mOLazppvZwhKR67RK11X0ujUvoOFw8qSaxn2nP1GKbj94/7lQkr2NgEpLDInkNU6N0AAIYAAAAAAHRsXmm/M2TU0/wBHLzNs+r6N3gizgyepgAHUQDXvMd0s9TYKLv0XvMOo+VIqHqRpFc5PONiwxKOUfP5E2tjsRUA0DhNAAAAGUm9hFZeC3kka48erdktmIxSDkluRlPoQNJZIxVRFV8kpSb8iIBzuTlyVQAAhgAAAMrk8mACdAXJ5RVJYZmEsPBOSyjqf3kL9yOGVAA5SwAAAAAAAAAAAAAAAACeGXJ5RSSg8PBtinTpktCSwyJbJZRULLDSwTAJKLfsJ8CCOJyCyEUm+ZYY4V0MnRjhpW5LdkJT8EQLJRz5lZhl1XuUgADEoABLngKAbk4w6klFIxKeDpjjjBXIi7JckiEp9CLbe5gmeZvaI0gdGw9B7znHRsPQe86/DPn/sZ5vSbIAPozjAAADVv3iEfM1d0bOoeij5mnTfgeD1k66hxZ14l8BGSw8GCyayvaVnmZIaWbJ2Gk1hpNe0gqVNPKpwT6qKJgi2FAACGR4IcXFwR4uuOZIALAZYAAARlCEvtQjLzSZIAm0IwkksJYXsMgAMGGk1hrK6MyAAjGnTj9mnBeUUSAHbYqBhQpuWZU4PzimZARk4u0DVlvCuHCSS9hU1h4LIPKwJx8TpyLXHUiVtsVmHFSWJJNdGsmQcvBZFQhH7MIryRIALbEACUYNjjFyewWcirr2lK8qWlxWjGpTlwvvI8s+xm1LUtOhbTn9Mt+FRbwqi+Rpah2R0y9nKolUo1ZvLlCW78mcet2Djxf3V/wAv96nn+Z6scXTJJyk0YuU72RyOySdXtPQmtk5Sflhn0p1H+qcTQ+z1to8pVIzlVrSWONrGF0R2DHreqWWfwcIeODXIAB55sRdODeXCLfVpEkktkl5ADtiBhxU1iUVJdGsk4wb3LEkjWGJvdibK4UIR2hFeSSLG8bkZTS2INt7mjyRhshJWSlPoVyipfaipeayZBzubk7KoxGMY/Zio+SwThLDwRARk07Ci2SyirxLYPKI1I+JvlipR1IlbbEAAcxYAAAAAAG/p/o5eZtmpp/o5eZtn1XRfIicGT1MAA6yAa1/6H3mya1/6H3nN1fyZfQuHqRzsvqZy+pgHyls7gABDAAACUPtE5rMSoti8rJ04XacSH3KgSnHDz4ETnlFxdFJgACGAAAAAAAAAAC2LyiEYN78izkkdOGLW7IbK5rEiJmTyzBhOtTopAAEjAAAACU44eSJUo6XQkAASMAAAAAACyMsrnuSws7FJnifU6I5lVSRNFraW5W5t7ciPmCJZW+ASM8T6jjfUwCNcu46JcbMN5ZgA5N8hQABIwSh9oiE8McXTTEy2X2XgqLk8rJXJYZ0ZlaUkSiIAOYsHRsPQe85x0bD0HvPS8M+d+xjm9JsgA+jOMAAANTUPRR8zQN/UPRR8zRUWz5vxFN9Q6OzD6CyLyiuaxIsisLBq/S6c76pari7ynBTfLlh/+DHJFuBa5LQUXF1Tt6lGFRSzWnwRwvHGeZCjf0K19WsotqtRSck1un0OdY5NXQ7RtApq3NOlcUaEuLjrZ4cLlyWXkoqalTjVnTpUK9xKm8TdKCai+mW0CxylwgtG6DTjqdtKlRqRcnGrU7pPH2ZdH0JXuoULCVFV3L++nwR4Vnn1fsH5U7qtw1I2gVXFxC37pTUm6tRU4qKzzZZdVqdla1LiqpOFNZfCssqGGUqByRNQzuS4EONcKa8VkjxvJpWOGzFuxKGOZEu3RVJYZnlx1uuBpmAAYlAAAAAAAE8PJcnlFJKEsPBtinTpktGJLDMFsllFMnwpt8kubFkhpewJmQYtpwuaEK9N8VOa4ovqi/BSwS99g1IrhjPPcsGCm2uadz3vdqS7qbpyyvFHRCDiiWyUpN8tiJZKOfMrOXLGSe5SAK69enbxjKrLClJQXtbeEiwzp1YwAZissErdAFFssjFIzySISn0OlRjj3fJO7JOSRCUmyIMp5XIaQABkUAAAAAABmLw8lu6KSdN+Bvhl+FktEWsPBgsnHKKyMkNLGnYABmMAAAN/T/Ry8zbNTT/Ry8zbPqui+RE4MnqYAB1kA1r/AND7zZNa/wDQ+85ur+TL6Fw9SOcAD5M7wAAAAAABKLw/YRA4vS7QmXNZRS1hlkHlYMVF4nRkSnHUiVtsQABzFgAAAASJxh1KjBy4E3RFRbLIxSM8kiEp9Do0wx7vkndknJIrlJswDKeVyGkAAZFAAJZBAATjDqDZYZMnUTayilrDwWU3lYE1lZNJrXHUhLZlYAOUsAAAAAAAAAAAAAAAAAAAAAAAAAACUHh4JyWUVFsHlHRila0sh9yoE5rxIGM46XRSYOjYeg95zjo2HoPeeh4Z8/8AYyzek2QAfRnGAAAGtepOnHPU1MpI2r54px8zQbb3PA6/IoZX3OvEriSlPOxyqH6R3X/Dw+bOkaN1a3CvFeWbp95wcE6dTkprdc1s0cMJ6m03yjRrYq1f/F6Z/wAT/Jms7edW/wBQrUOVxQqxlD2/V5xfsZuQtrq4u6Ne87qEaDbhTpycsyaxltpFtrbTo3l3Vk48NaUZRw+fJY5mqyKEavdL/kTVs1J3ELrUNKrU9pd5yfg+HmmZjTv9Oq1VbUIXVvUm6iXHwzi3uujMvTKkdapXdKcVbrilOm/CTWMrzJ0LTULFTpWqo1qDk5QVWbjKGXlrZ5RSqVKG+3D+r/2Fv7mvcOld6RdVLak6VanPvJwksSjOOHzM3VKOqXFbh+tGlacUf2pc1/BHRsbF0aNf6RKM6txJyqOKwtsYXswUaLZVNPtqkK041Kk5vmtuFcor4GqcMabvjj9xbsqpV1f3+nSe1Og60v2n9X55Lu0Em9Fu1H1OXxRVpWnVLGtdTqTUlOX90k/sw3x8WbGpW87vT61Cm0pzWE5bbmU8y81KPCKjGluaNxTrWNvbXKuq06jnCNRSlmEk91w7Isu3TV7U+m30qUMLuqVKo4yx4t45s2L+0qXNpTpU3FSjOEnl8sJ8yr6Nd295cVaEKFVV5cXFUk1KHs25r4ExmpK299xU0a1ve3VXR7juJ1asqVZwU+H67gnzeH44NjT6tvWucWl/VqJRfHQruTnnquLmiNtY3tvbXEVcQVedbvYzS5PPg14IvhbXN1fW9zdU6NHuM47uTk5NrHN4WF7DoUoTUo3sTTRde999EqfR5wp1McpzeFHq/gcipdULapbStL6vXnKrGE1Kcpxknv7EdbVbSV3aSpQkottNZ2eHnD9ho3Vpf3cKScbehGlUjPghJviw+uFj4GGJRiqkypW+Dqz5Rl5M4FrTuZ6B9OqXtw68acpx+u+HlnCa8fed+a4otdTn0LGrT0L6C3Hve6lDKfLLyZYZqK/dfwU1bKbm+VSraUKt1G1hVpd7UnxqLfRJ+HiVOu5Tr2dnfd/xUXUpSVXilCS8G98Plubc7GtB21aj3cq1Kl3coT+zNefhzL7anc99KrXVKmsYjSp815t4WTXXjjHb/HZNM595fVakbGrbzagoqtVSe8cpYfxb9xu0ak62q1+Gb7mjCMeFPk5Pm38MGva6VOn9NhVnFwrJwpY/Vg8vD97NnSrWraWahcSjOvKTlOUdm/8AwTkljUWo/wCXuCTMatXqU40OdaNvxPv5Uc8aWOW3PGehC1dG5tLpUL6deg48k5vvKbxzy9/iX3cLpunUtZx4oN8VOfKM15+BTQtK0rqtdV406U6lPu+Cm88ureFlmmPMlj3Bx3NGwcrbTdFVKrVxVnHjTqNprhfLy9h0LutUWq2MFOShNT4op8nhcsmrT0+7jYW1H+6VWzmnTfE2ppJrny5cn7SxWt7W1O2u6/dQp0oyXdwk3ut845lZMinK723/APBJUjFnCrqNOV1Uua9PinJU40puKik8LK8Xy8TTt7qvY6ddudaKrSvHT714SWcLifu5nQpULyzc6dtGjUoSk5R45OLhl5a2eVnyKKOk11ZVqVatGVaVx38KmMrPJrKFHJFXqe21A0yLvKNpVoTt9T+kcdRQqU5V1POXjKWeWH0M2tGte3l/313XjTp1uGnGE3HH1V4r5G1Cne1KsO8p29CEZZk6b4nP2c0sE7G2nb1buU3HFatxxw/DCXP4EyypJ9/59x0zkXDleaVayr1KjnC7VNyjJxylPGXjxPQwioQUU21FYzJ5fxOV+TK601UU6fewuO+im+T+vlJs6lNzcIupFRnjmk8pe8yzyTVJ7WxxW5zbaE9Tp1LmVzWpxc5RpRpzcVFJ4y+vNeJKU7zNnZVKqhVrOXeVae7jHny6N8jNO3vLLvKdpGjUoyk5R7yTi4N82tnlZ8jLsK8aVvUjX7y7oScuKe0s7r2I0U4qVtqvYTTM1FUsL63oxrVatC4UlirJycZJZym+ZXYVqs9B72dSUqnBN8TfPk3g2aVtcXN5TurxU6aopqnTpycubWG28LwNP6DqFCyqWFF0O6akoVnJ5SeXjhxvz3ya5Ixkk77f8iXJRKpc1oaPTjc1Id/B97JPnJcOfiXX3FaSt6datdOzUXx1YNufF4Za54LaWn1YS0xtw/2WDjPnvmOORsXMLtV4VbWUJxS4ZUajwn7U8PDMnkjqSXG/+7Gk63NJ3qttJr3FC7jcwTxSlJ5cc8sSfs9pTWuqFnShXpaoq9WMl3kHWUlNN4eI55e42Vpcq1K8ddwp1LlxfDT5qDjs/aWd1fVHGE4W1FJpyqw5uS9ia5Z82NSxq/7/AOUG5vyzwvg5vHLPU4NtcKTpxrXte3v+L60KzahLnsl9n4HekuKLSbWVjK8Dl17S/urX6JcK3lF4Tr5fFhPfhxv7zHA4pNP/AD/sqRdaVaktWv6cpycIcHDFvlHK54NK5ubiNhq04VZqdOslTefs7ckbkra6t72rXtFSqRrRipRqScWmlhPOHk11pd07C+o1KlOVW4q8akspbr+hrFwT1Nr2/wDSXZO4t69tp869O6r1KseGpJSnlPG6S6YzyLLq5lVuLSFCpKMJJ16ji/1Etve/kdBR+ooyWVjDRo6XpdS2dd3E1NS/u6eN1TWyfxJxy123yv8AP7Dao06F3RurT6VV1eNG6mnKFNV0ow6Jxzz95bb3s6lexuXJ9zd0+Bxz9WM1zWPPn8C+jaXtpbq1o07WpTjyhWm8SivDMcc2vMq1hd3pDhKtm4hwunLCy555YXmdWVwbUe5CTL7OpO4vLqrxS7mD7qEc8m1u/jy9xumvY2/0WzpUW8uMfrPq/F/E2DzcjTltwargAAzKN/T/AEcvM2zU0/0cvM2z6rovkRODJ6mAAdZAKLxZpc+pea968UV5mHU15UrKh6kc+Ucc1sRLt0VSWHg+XywrdcHcmYABiUAAAAAABlPDyW7opJwl4G2KdOmS0RksMwWyWUVqLfgKeNqWwJmDOH0Jxgl5kspeJSw7bhqIQ6YJjKGToiklVklTbb5mCyUc+ZWcmSLi9y0wADMYAJQWWOMdToTYjBvfYsSS2MNpbkHJs6fgxfUndkpTxsCsGTyybHSCeHkuTyslSi2WpYWDTCn+wmVSWGYMyeZGDnlVuikAAIYAAAADKi2NJvgRgkoN7k1FIOSR0RxKKuRN9jHAiMo8JlTeeZN80PTCa+EN0UgNYeAcrVFgAAAAAADMXh5MAadO0Iu3RVJYeCVOXgZmso6ZrzI6kStmVnRsPQe85x0bFYo+86PDF99+xnm9JsgA+jOQAAANTUPRR8zQN/UPRR8zQPmvEvns7MPpABqy1KxhJxleW6knhp1FlHDGEpcI1bNoyotldtcULrLoVqdVR34JJ4OLqNS7qdq6NnQu6lClO3blwvbfmltn2nRh6dzb1bUTKVI9EoJe0OSR5OxWo3N/f6bLVK6o27zGosd487LPQpV3qFx2ZqXCuanf2ld5nF4c4rfPU63gS2i17f34I1XyevcnLyOJcdpLWheVbX6Pd1alJ4l3dNSXzKLi9qahqmmULWrOFOUO/rcEscujNG3vLq17Saq7SwlduUlxJTUeEjH0/Lyburq69wlPsd/TdVpalOcadvc0uBZ/vqfDny5m+c+yubq/o1oXdlUsuWIvvMt58U1sedhdanK9WgyuZKpGrxO54/rOG+M9TJdOsknp2r99vqPXStnsged1OV4u0FlZ2t3UpQnRak28+/HizNtcXOl6xUsbi5qXVCVGVaEqnOSxzayT/StxtPeroevc9CZi8M8RHWJ1rOpfS1edK7Tbp2yX1MZ2awdDU7+6uY6NUtK0qErl/WSfL3rxNP6OcJLcXmJo9Fd3tO2r0KE6dWTry4YuEcqPn0LGsPB5+8Vzp9/pFsr24qqdeXHKcvtLlyZrX2qxutau6FfU52FC3fDBU1znLxb5bGsumWVKUWLXT3PUg8jV1e5r9lbiqq8u/oVlT72H1XJZ5P4F9/LUNO+gXjv6tV1qkYVKTxwYfRGH9HLhvff+w/MR6cHBvKlzqWvVNOo3VS1oUKanOVLlKTftM169/oui3VW6rxuJweKM2ueHyWSP6Z0le79vqVr3O7gHjYas7T6LXp6tUu6lScVXoyX1UnvjlyweyznbYnP08sNX7hGakAAc5YAAAAAAAAAAAAAAAAEoPDwTksoqLYPK9p0YpalpZD7lQJzjjmQMZR0uikwACRgAJZAAZUWyUYdSeUkbww+8iWzCikHJIjKfQgVLKo7RFXcy5NlU7ejUqwq1KUJVIfZk1lryLAYand2VQABIwAlnYnGHUuMHLgV0bmn+jl5m2a9l6N+ZsH1PSKsMUcOT1MAA6SAa1/6H3mya1/6H3nN1fyZfQuHqRo034EprK9pUWxeVk+cxy1R0s7HtuVAlNYfsInPKOl0UgABDAAAAAAAsjNPczxLqVA3WdpE6Scp9CABlKblyNKgACRgAAAAAACdN7ogE8PJUJaZWJllRZWSsuTyiqSwzXNH8SEuxgAGBRdlJFcp55Iw23uYNp5W9kSkAAYlAAAACWdiUYN7liSWxtDE3uyWyMYdSTaSIynjYg23uW5xhtEVNmZTzsRAMJScuSqBZB+BWE8McJaXYNWWTWVkrLk8oqksM1yx/EhJ+xgAHOUAAAAAAAXItjJNFQNIZHATVl3I3bP0T8zmZfU6Nh6D3np+H5NWakjDKqibIAPeOUAAANTUPRR8zQN/UPRR8zQPmvEvns7MPpBjhj6q+BkHnmxKkks4SXkc2402tPtFS1FSh3MKTptZfFnmdGLw8lu6OzDN6GkZyRxbDTa1tq1/dzlBwuccCTeVheJTYWsNH0u5p6jWpRp1akpZT5Yfhz8TttYeCqtQo3EOCvShVhnPDOKaI8+V1Ljb+w9K9jznYuz4KdxeNycZy7ui5b8CZa9L1i31a8u7CraKNw1yqN5x8D0MYxhFRilGK2SWEjJcurk8kppc9yVjVUcu0jrcVV+lztJPg/u+DK+t7eWxzH2Yrq1jXjXj+VFV711svhfs8j04JXVTi7ikhuCfJ5jU6dzV7S6coVIUrlUG+JLijnp5G/ZaVcS1CpfalVp1KsqbpxhTTUYxe+51HRpSrRrSpQdWKxGbispeZYOXVPSox22oFDc8/R0fVLSlK0s7yhC1cm1OUH3kFnZeBt3+mVrm502pCpFq1nmbnycvLCOqCX1M279x6Ec3UtPq3eoWFxTlBRtqjlJSfNr2FdfSb2hqVe90qtQj9JS7ynXi2s9Vg7EYZ3LNkb4cuSMd+CZRTZ5++0e7udCnZTuo1riUlJ1JrC325Fur6ZWvrazpUpQToVIylxN80uh1W8sHP/UTTtezb/krQjkX+mXT1JahptanTruHBONVNxkvcRp6LUq6ddW9/dSrVbl5cl9mD8MI7ID+pyUl2/kNCs4ltp+rxlQpV76iqFFrnTh9eol4PPI7YBGTK8jtjUUuAATjDO5EYuXA7IJN7Fih1JJJEZT6G6hGCuRNtmeBdCEo8PkFN55ljWUOo5FsG6KQGsPAOVqiwAAAAAABmLwzAGnTtCLt0VNYeCVN+BmccrJ0zXmR1IlbMrBlRbJxgl5mMMbkU3RXh9CyDWMYJA3hjUXdkt2HnHIqbb3LSM4+KDLFtWgRWADkLAAAASjBvczBZ5knJRN8eNVqkS37IyklsRlNLYjKTfkRHLL7RBLudCweacs9TaNTT/Ry8zbPo+jd4InFk9TAAOogGtf8AofebJrX/AKH3nN1fyJfQuHqRziUJYfsIg+Ui6do7i6SysFOxZCWVgxUXidGRa46kSttiAAOYsAAAAAAAAAAAAAAAAAAAAAAAAAACcHh4JSWUVFsXlHTilqWlkPuVAlNYeQYSjpdFWRABIwAShHL9g4pt0hGFFssjFIzySISn0OnTDHu+Sd2SckitybMAynlchpAAGRQAAAAAAEoSw8E5LKKi2DyjoxStaWQ+5UCc4+JAxlHS6KTAAJGAAAAAAAOjYeg95zjo2HoPeel4Z879jHN6TZAB9GcYAAAamoeij5mgb+oeij5mgfNeJfPZ2YfSACiF1Cd7UtFGXHTgpt+GHn+hwKLfBrZeThLwIDYcJOLsHuWTjlZKy6L4kal9cQs6cak4yalNQSXVvBvkx6qcSU6LQAcxYAAAAVXFeFtS7yrlRylyWebeEbKp43NI45S4JtEFFssUUvM1VfRleztqdGrPu2lUqLHDBtZxvn4GxKb8ORu4Rxc8k3ZJySK5SbMAwnkcikqAAMygAEm9gSAGVFsnGn1JNpG8MPvIm+xhRSDkkRlJ+BDmVLKo7RFXcy5NmADnbb5KBZCXLBTOXBCUuFy4VnC3fkUxvYq4t6TpzjOtBzSkscOMZT9vM0xak7Qmbk4+JWSr1u5t51VTnV4VngprMn7EjDW3JrJeaH40JP2MAA5ywDWlewhb99Vp1KS4+BKUebecL3M2SnFrkVgEak1TpynPlGKbfkVRuozhbzp06k4V+aklyisZy+gKLe4WXp4ZapJlQHCbgDVl2UiEp9CALlmb2QkgADEoDL6gquq8bW2qV5puMFlpblK26Qi0GISU4RktpJMyTwAAADLKezMVF4kYvDLXzR0wqcNJD2ZSDLWHgwczVbFG/p/o5eZtmpp/o5eZtn1XRfIicOT1MAA6yAa1/wCh95smtf8Aofec3V/Il9C4epHOACTex8mlZ3mU8Mt8CMYY3MyeEdeNOEXqIe5UADkLAAAAAAAAJN7FkYJblwxuQm6IqLZNRSMtpblcpt7G9Qx88k7ssaTK5RwIyw/YWNZQbZI7chwUgPkwcpYAAAAAAAzF4ZgDTp2IuaygRpvPIHbHTNWRwVgA4TQFlPYrMxeGXjlUrEyVTwIFzWUUtYeC80adiQABiUAAAAAAAAAADMXhmCcYZ3Lgm3sJk3zRSXN4RSa562FEAA5ygAAAAAAB0bD0HvNGMOp0LNYo+89Xw2DWW2YZn8JeAD6A5AAAA1NQ9FHzNA39Q9FHzNA+a8S+ezsw+kHNofpHdfgQ+bOkcyta30NUqXdp9HcalOMGqrkmsN9F7Tmw18SvlGki/Va86Fou6fDUqTjTjLpxPGTWu6L02FO5o1qrxUjGopzclNN4e+z8i6dtdXltUpXjowllSpyotvhaec80jE7W8upU43kqCpU5KbVLLc2ts5XJfE0hUVTf1/Ul7kaMPyjeXXfVasaVGp3UIU5uHPCbbxvuad/cSjp9ajcVHP6Ld048b3ccprPtOhK2uaFzVrWTpONZ8U4VW0lLGMppP4EHpdSdm4d7GVedxGvUm1hPDXJe5HThyQum9tqJaZHTqs9QrzvJznCEJOFOhlpx6uS6+wv1W4qW9k3SeKk5KnF9G3jJZUspw1JXdvKMY1FivB/rdGvaSvLRXttKi5OOcNSX6rWzOeaSyrsUro0Lyi9NoxuqNatJwmlUU5uSmm8Pk9n5F+nznK91CMpSko1kopvOFjwMysry6dOnezoKjCSlLust1Gts5XJfEk7W8t7y4q2cqDhcNSkquU4SxjKwufkbeXqjUnuTe+xybqKudIrurKpJwvuFfXawuJctz0kYKlTUIZ4YrCzJt/F8zk09HuI6TWtZ14TrSrusptPDeU+Z16TqOnF1lBVP1lBtr3ZNMjTjSYkt7PNJQsZ6tc0uPvIVIxhxVJNZkkuab57m3d287Czd3Sr1pVqeJTc5tqazzWNl7jZnpfH9PVWScLqSa4d44X9SqpaXtzSjbXNSj3GVxThnjml4Y2RjKe6t/X9VSGkU1KU73WatKVetCgqEJ8MJuPNnSuKLq2k6MZyjKUOGMk+afg8ldO1lDUq1zmPBOnGCit1g2W0k23hLm2c2TJbWn2ouK7nJd5UuNKt6cW43NeSoyw+cWvtP4L+JO2o/lCdepVq1lCnUdKnGFRxxw8svG78yvT6EKutXVzTnxUIPEMbcbX1mv4G3C0vLatVnZOhKnWlxuNVtcMvFrCefI6dr0R2fP8+xO5oyuK7tYU51ZOdK9jRc08OSz4+46OozlTvdOjCUoqVdqSTxlcL3Kqmltaf3Uaydx3vf941yc8526eBCra391fWlxcVKEIW83Lu6bbzlNZy0a6sUffuTTZXp1Gdxc3Vatc133V1JUoKo1FJPxXibOsXcrSxlUjNQnKUYKT2jl4z7idhbTtVX45RfeVpVFjwTJX1qru3dPi4JJqUZLwknlM5Z5VLKr9JolSZyp3dnaSo1LS/dabnGNSDqufGm8N48Mb8iyhbyvNQ1FVriv3VOolCEKjjwvhXPl8jcUNQqTgq1SjThFpydJtyn7Oa5fxJWlrOhcXlSUotV6inFLwXClz+BcskUnXP/AKiaZyKarvQJahVua0rmnFyjJTaWE+Sa2e3ib19Om6tGV5d91QcMqlCbjKcvdzwSWnVVoU7Djh3koSipc8c2yU7S5pXaubZ0ZydKNOUaraSx4ppPqPXGT593QUzUtbnK1KjRnWdKlTU6bqcXFHKecN88ciVCTne6TKTbk7aTbe75RLqWnXKrXtStWpzd1TUVhNKLWeXlzLKVhUhWsZuUcW9F05b820tvgEpw3p/5X/YUyes1Z0tHu5U5yhJQbUovDRRcUql1rdOi69WFH6LxShCTXE8m1qVtK80+vbwkoyqRwnLZEqVrP8pK6co8Cod1jxznOR9PkWjS+dwmmcmo69B3tKjVqyVpKnWgnJt455jnxXLxN2tVdzf2dKjNqnjv5uLxmPgve2Xws5Qv7uvNxdOvGCUVusJ5z8SnS9PnY966tRVHJ8MGv1YLZfxJnKKtvlf8oEmcq4j9J0ZSrTnJxvMJ8bXLjx1Ohfxo0q1GFzdulaxjiNNVJKc5e17te8PS6v5NnbqpDvO+dWL54+1lJlk7a8V2run9HdWVPgnCcnwrnvF4z/Apzi3s/dhRoU5xr09TtYzrSt4UlOHeOSksp55vm1yJ2sfo9DRYUpzUajTmnNvP1Pa9vYbNHT7hXF5UuK0J/Sqai+FY4WsrC9nMUbC5UbBVZUv9klvFt8S4cLw3G8kKaT/yv+wpkbWl+UlVuK1aql3ko04wm4qCTxnlu/M1bi4ua2n0IKvKFaN4qEqkeTeHv8DfjbXlrOqrOVF0qknNKrlODe+MLmiL0yStralCopSp11WqSl+s85ZMZwTtvb2BpkZU3Y6pZwo1asoV+OM4zm5Zwsp89vcb913n0ap3M406nC+Gcto+1lVzazrXtpXjKKjQcnJPd5WORK/tvpllVt+Pg41uYSkpOLb+v8lJVZxbi5trahTrWd1cVq8ZxUp8UpQll4efBG33M7rXbynUr1VQhCGKcJuPNrfKM3llqF7aqjUqW1FRcXinlqWH48uSNyjbTp6jc3MnHhrRiklusLmbyyRUbT3/APUSkznfS69tY3tOFSU50q6pUpz5tJ4xnrjI1fT3Q0m4nRuK3eqH13ObkprxynyXuNr8m95TvadWaSuKnHFx3jtj+KK7y01K9salrUq28FJY44ZzPzWOX8QjOOpNOt9/7BTOlQ/w9L9hfImRpxcKUIveMUuXkSOGXJa4AAEUCcH4EBnBcJaXYmrLJrKyVlqeUQmsM1yxv4kJP2N3T/Ry8zbNTT/Ry8zbPoui+RE4snqYAB1kA1r/ANB7zZKLz0S8zn6lXiki4epHOjDO5YkkjDkkVuTZ85cMfHJ2bsnKfQrbzuAYSm5clJUAAQMAGVFsaTfAjBOMH4klFIOSR0RxKO8ib7GUkkRlPoQcm9zBM83tEaXcPmADBsoFkHlYZWZTw8l456WJqyc14lZcuaKpLDNM0PxISZgAGBQAAAAAABPDAA1JrgQAAhgAABZB5WBOOeZWnh5Lk8o6YPXHSyHsykGZLDMHO1TplAACGAAlnYEgBlRbJxh1JNpI3hh95Et9jCikHJIhKediJUsqjtEVdzMpNmADnbbdsoAAQwDKWdicYY3LjBy4FdEFFssUUjLaSK5Tzsb1DGt+Sd2TckjdsXmi/M5p0bD0HvOzw/I55/2M8yqJsgA985AAAA1NQ9FHzNA39Q9FHzNA+a8S+ezsw+kGrVveC7jbU6FSrPClLhwlCLeMvJtHEnRo0tbu7jhk5U7eNRfXljOX4Z/gc2GEZXZpK62O2DkQtJz05XbuKv0uVPvONTeE8Zxw7YKqk56jead/e1KVKtbynUjCTWduXxKWBN88C1HcNWhqCq0Y1qVCrJOq6bSSbWHht+wvo01RpRpxcmorCcnl/E4NGc4abb8EpRzf4eHjK43yDDjUv5CTpHpovOxReXcLOnCdSMpKU4w+r1bwcqlbO81a/jXrVXRhKCjTjNxSeN+RqXFdx0mXfTlNW96oKT5txTWPPc6YK2lzx/ciz0sp9PiQ5+Jy9PqVNQqVL2U5Q4G4U6DbXB7ZLqzSpVKcHCN3WubW/wCPnUqcThJ52X6uGYPFKTab3RWqj0JChVlVhJunUp4k1iaw3jx8ixbnnatSvPSsQrzhOV9wKak8pcWxnix69rHJ0eibftK69VUaFSrJNqEXJpb8jm1KP0DUbPualVqtKUKinNyUuWc89n5G7qP3bdfhS+TE4LVHe0xpmNOvqWo2cLmipRjLK4Zbp9GVvUaE9Uem8EpVO7cpPC4cdGaWlSjZycJPhpVaEa69jSxL+pVYxf5TtLmosTuIVasvYnjC+Bv5EVKT9vYjU6O7TpQpQUKVOMILaMVhIup/ZwcWxt/ylaK8rVqqq1cuDhNpU1nkktn7yu3uquoKyt6lSUFUjOVZweHLheMJ+GRY8dSe/HI29ju1E08shg57/wDTtQhQhOcretSnPgnJycZR58m+fPJVZWbvLSnd1q9ZXFVcalGbSh0SW3xDLgSepvZgpexsR1OlKjRqqE8Va3cpcuT58/Lkbp5y1U1penqo8zV6+J9XmRfK7s7m9uVe3ndxpT4KdNVHHGN28b8xz6ZX8P6/7gpdzuA0NIuXcW9SPe98qVRwVT1lun8DfOWcHCTiyk7AAIKAAAAZi8Mwk3sWRhjmzTHGTdolslLmiktm8L2lRedqwiAAYFAAAAAMpN7AlYjBJRb8iUYJbkm0tzoji95CvsYUUg4pkJTb2MwlzwylOF6aFTIyXCzBbJZRUY5IaXsNOwADMoAAAAAACUHhk5LKwVFkHlHRila0sl9zb0/0cvM2zXsvsS8zYPpOkVYYo4snqYAB0kA177Pc8upsFF56L3mHUq8UioepHMBOcfFED5OUXF0d4ABIwEsgsguReOGt0JuhGHUk2kRlPHJEG29zdzjj2iTVmZTzsRAOeUnLkqgACRgAAAAAATpy8CUllFRbF5R04palpZD7lQJTjh5ImEo6XRSYABIwAAAAAAAAAAAAAEoPDwRBUZaXYmWyWUVFsXlEZx55N8sdS1IldiAMqLZYopGUMbkNuiotjjHIzyB0Qx6GJuzEm0uRU23uXFco422JzRfKCJEAHKWAAAAlGGdzMI+JKUkjohjVapEt9jKSRGU8bEHJswKWb2iCXcNt7gAwbsoHRsPQe85x0bD0HvPS8M+d+xjm9JsgA+jOMAAANW/WaUfM550rz0cfM581hnz3iUPvdR14X8JE1PobeoV682nTq0lT4fHk3n5m2DzYyceDajmKzvo230OFal9HxwKo0+8UemNtvEujY8F7bVabSpUKTpKPj4Y+Rug0eaTFpQOXHS6qtKVHvIZhdd+3zxjizjzOoCYZJQ4BqzWtraVG8u60pJxryi4pbrCxzNSWmVXbzp95DMrrv889srl58jqAazTTv/Ng0o052c437uKE1GNWPDWi/HpJe016llfV7WVnWrUZ0ZcnVafG1nptn25OoBrNJBpRiKUYqK2Swcz8mVPosaPeQyrrv888YznHmdQEwyShwDSZq3drKvc2lWMklQm5ST8crHItuqTr2talFpOpBxTeyyi0C1vb9B0cq90mdzY2tGNVQqUUoyl4SjjEl7zanaN6hbV4OKp0acocPjzxj5G2CvOnVfX+5OlHOp2l7awlQtKlHuG24ueeKnnwWOTH5NdGlbfRKijVt01Fz5qae6fmdED8+Q9KNW2ta1S7+lXsqbqRg4QhTzwxT3eXu2VU7K+taX0e3q0XbrlCU0+OC6Y2eDoJ4eS1YaOiGVzjTIcaOJb6TVo2NrburGUqFfvXJ5+ssv8AjzL/AKNdW1erOznSlCtLjlCrlcMvFpo35LDMGEs07+IrSqKbanVpUmq9V1akm23jCXsXsLgDFtt2UkADKi2CTfAGCUYZ3JqKQckjojiUd5E32MpJIjKfQg5N7mCZ5vaI0u4bzuADBsoAAAAMqLZYopGkMTkS2RjDqT5JGJSSK3Js2uGPZci3ZKU+hBvIBhKblyUlQABAy2DyiM14kYvDLXzR1R+8hT5I4ZSDLWHgwcrVFAAAMAAABlPDyYAJ1uhHRsXmnLzNk1NP9HLzNs+r6N3hi2cOT1MAA6iAa1/6H3mya1/6H3nN1fyZfQuHqRzgAfJneAAAAtg8pFRKDwzXFLTIlia55IlzWUUhlhpdgmAAZFAAAAAAAAAAAlB/WMRi2WKKRtjhJuyWxP7LKic5eBAMzTlsEQADEoAAAAAAAAAAAAAAAADMXhlqaZSDWGRx2Jasu5IhKfQgByzN7IEjOX1MZfUAytjM5fUZfUwA1PuAAAhgAABbD7KITWJCDw8E5LKOr149iOGVAA5SwAAAHRsPQe85x0bD0HvPS8M+d+xjm9JsgA+jOMAAANa9eIR8zTnzizcvfsR8zSm+WDw+u2m7OrF6SsA0LjUqlO9la0LKrcThBTk4yikk/PyPJhBzdI3bo3wacLu4dCpUnp9aEotYhxKTl5Y6FkruMbudvwSbjS73PhjOw/LkLUjYBTaXEbq0pXEYuMakeJJ7ouxkhpp0x2AZSbfJE4wx7SoY3IG6Ixi2TUUiqndU6tatSjniotKWV4tZIXd3C2ourUzwppcll5bwjo0RhtyyLs2HFMraw8FcLtflB2TjLj7vvOLwxnGC+cfiE8eqOpIae5WBgHIWAMAAAAwwAE4S8CA5lQk4uxMtmsoqLYvKIzi85SN8sdS1IlP2IBLJCtWhQdJVM/3s1TjheL/8Gyo42REcMnuxuRUk+hanlDKKK13GjdW9BxblXckmtlhZ5m+PHpexLZbPOORWXMrlHHNbGeaLe6GmRBRO6jTvKNs4tyqxlJS8Fj/yX4fQ53FoqwABDCWdiyMMbmYxwvMxKWPA6YwjFapEXZJtJFcp52IVJuMJSUXNpNqK3fsRilJ1KUJyhKDkk3GW8fYyZ5JNbcDSJAzhmDAoAYGAAAYAACyEvArM81zLhLS7E9yc1lZKy5PKyVzWH7DXLH8SEuxEAHOUAAAAAABv6f6OXmbZqaf6OXmbZ9V0XyInBk9TAAOsgGtf+h95smtf+h95zdX8mX0Lh6kc4AHyZ3gAAAAAAWQllGKi8SMXh5Ld0dUH5kaZD2ZSDMlh4MHM1TooAAQwATjDO5UYuXAmyCTexYoY3JJJIjKfQ3UIw3kTbZJtLcrlNvYi3ncETyt7IaQABiUAAAAyk3sSjDqT5JG0MTe7JbIqCW4MOfQGuvHHYVMgDMlhmDlap0ygABDAAAAAAAAAAAAAAAAAAAAAAAAWweUVGYvDNMc9LJaslUj4kC7dFTWHgrLCnaBMwADEoHRsPQe85x0bD0HvPS8M+d+xjm9JsgA+jOMAAANW/eKcfM57Zv6h6KPmaB834k35zR2YfSDi1KtzS7RXH0a2VduhDKdRQxzfU7RqU7SUNUrXbmnGpTjBRxzWG/6nJimo6r7GklZranVuHo1Wdal9Hq8UeUZ55ZXijNb75r/8G/mbWo2sryznQjJRcmub25PJiVlOpfVLhSiozod1jHPOdzbFJNV9f+CGnZDRVnR7T8NFVC3jqd1dyuZTdOjU7qFOMnFLCTb5ePM39PtXZ2NG3lJSlTiouS2Zr1La5t7mrWsalFKs8zp1U8KW2Vg1jGMZSk3yG9JHPuK1WFhcW7qzbt7uEIzzzcW00mzf1irKNSy4JNZuoJ4eMroVS0zjsK1GdZutVn3squP1/Dl05EK1jfXVe1qXFxRUaFRT4KcXiXnnxK86Dez4FpZHTLWjT1bUZwg1KM44fE3uufiZ7RUadXTk6kc8NSOObW79hs0bWtQ1CvWjOm6NfDknniTSxy8ME9RtXeWkqMZKEsqUW1yynnmc3mfexlfYdfC0c6tZ06mvwo8U40YWvOEZNcS4uSb3JwuZadHVYQlJ0raMZ0lNuXC2ts9Mm3Sta35QV3WlT4u57uUYZxnOcrPgYWnqdxfSqyTpXUYxwt44W5vHNFOpPav72LScurXsqNoq9C+nO9ilJybk+N+KxjGDv05cdOM8Y4kng1vo2pypRt53dJUlhd7FPvGl/BeZt4xyfkZ9VW1DhZ53ip0nJai7m3u+N4uebhvyx4Yx4M6UZyevcPG3H6Knvyb4t8EZ2V9K3qWn0mlO3mnHjnFuoovw6MnUsatOvRr2dSCnTpd041U2pR8NvEqU4P35v6f+BTNS8qTVfV8TkuG2i489nwvYsoabnTG41arua1FZm5v7WMp48OZlaXcS+nyrXEJzu6agsRaUHjHwOlQg6VCnTby4RUc+SInlUYpQfb/ZDSt7nLrXMr2ysqUJShUuZLjw8OKjzl8se81aN1YXcale8u5xquTVNRlJd1FPCxjlk6Vppzt9Rr3DqKUJejhj7GecvizFO1vLVSpWlaj3Lk3FVE8wz4LG5anjW0WKmatvd1eCxvpzk48ToVd0pJvCljzX8ToW03c6rcVeJ91QSpRWeTlvJ/Je419RdK30ipRua7qVJQai5P605eGPfg2NMtpWthSpzeamOKcn4yfNsbyqMNS+iDTvRr6/QoV6lg6seL/aFHlJrlh9GJU43+o16FVz+j20YxjTjJpNtZy2ub8DYv7WdzCk6UoxqUqiqR49m14PHmVztbmNw7m3nSjVnBRqwmnwSa8VjmLztUErpjcdzFhKVK8ubNzlOFLhnTcnlpPwz5op1ak6+oadTU5QTnPicXh44djbs7WVCVWrWmqles05tLCWNkvYZuLWVa8ta6kkqDk2vF5WDHWlk1J+396CnRpRUdO1KdOi59w7eVVwlJtJxa5rPmaVK5s6tmrmpfTV9KPGpJyxF7qKW2PA7FSz7zUI3EpJ0+5lScfF5a/oU07W/o0Fa0bmkqMVwxnJPvIx8PYzaOSLW732E07KadZ3Go6ZWlHhlUt5yaaxh8irSbGN5aTqXdWrVzVqKC7xpQXE9sHRlZy+m21fvMxo05QfFzlLOOefcc3Rqd7GynK2rUXCdao+Gqn9R8T2wGpOD0uuP92Fdzf0qrUlSr0as3OVvVdNTe8lhNZ+Jhyl+X4x4nw/Rm8Z5Z4kX2VqrShwcbnOUnOc3+tJ7squbWu7ynd2tSnGrGDhKNRPhlFvPh5GKlF5H+o6dFU5XM9Q1OFtN979Hp92m+SfM1rOdrG7owTubS5b+vCvn+95c1l8n7jZt9NuFXvKle6+vdQjFSprDg1nb2FtSyvbruY3tag6dGamnTi1KbW2c7e47NUJwq/8oh3ZdetqxrtPDVOWGvI5E4zrw0Sn31SCqQ+u4yaclwbM7VxTda3q0k8OcXHL8Mo04afOMtOfeR/2SLjLl9r6uORyYpxjHfnf/ZlyTZq0rGD1itad5V+iRpRmqPePHE+W+5r16lZaJd0oVpqVG67qnNy5pZWOfvOzC1lHUqt1xLhnTjBR8VhnL1SzlQ0m7jKov7+5U04/q5a/ibQyKUkm+3/pLVJmxfWKtLSd1Qq1Vc0lxOcpt8fVNbcymND8oaxcd7UqqiqNOapxm19ZrfkbVazvbmH0e4r0u4z9aUItTml4PwXuL6No6WoXFxxLhqwjFRS2wR5mmLt7/wD4OrNS3oQ1GtczuJTlClUdKnBTceHHjy8TXhWq0a0JzqznG1uHQm294S2b9qN92tzQuKtSyqUlGs+KUKqeFLqsCGnRVhWt5z451m5Tm1vJ+Pu5D8yK5ez/AMYUzT1C7nSrXlzCTULSmqcenHJ837cFFW4srajGtaXc6l3FxcsuT73nzTWx0aGmJaXK0uKneTqZlUqLxlnOfkWK31Kqo06tzTjTTWZ001OSX8EVCUH8K9v7r+BNPk3qUs4fg1klU+yZUVHYjUfgZNaIUy1uyAAOQsAAAAAADf0/0cvM2zU0/wBFLzNs+r6L5ETgyepgAHUQDWv/AEPvNk1r5Zo+85uq+TL6F4/UjnAA+TO8AAAAAAATg/AgCoS0uxNFs1lFRbF5RGUHnkb5YaviiSn7EDKi3sTjDqSbSRMcPvId9itRknnBYjHGhxrqawUY8Ml2zFRP3FZbxLqQkknlGWWP4kykRABgUAAAGYxbLFFIylhFcp52OpKONW+SN2TckitybMAxnkchpUAAZlFk19UrLKj5YKzXM1qJjwAAZFAAAAAMpN7AlfAjBKMG/IlGCW5ltLc6I4q3kJvsFBLwMOCe3Ii5t7ciUJZ5MtShJ6aFuVtYYLJx8Ss55x0uik7AAIGAAAAAABZTfgJxyslaeGXJ5R042px0sh7blIJSjh+wRg3vyMfLldFWROjYeh95qJJbG7aei956nh+PTluzDM7iXgA945QAAA1NQ9FHzNA39Q9FHzNA+a8S+ezsw+kBJsGlRqfQdTuqVWT7qrDv4NvZrlJfI5cOLzGzSTo6Kh1JP6u/I8/CVWrG1pSqTh9OqTq1MNp8KWVFdOWP4l0qcdO1C2hbuUaNxxQlTcm0mllNZ8jqcYw+GPJF3udaU2+S5Ecczl6bKT7P8Tk3Lhqc2+f2macKcrlaNRlVmqc6MnUxJpyXDtkx8pybt8D1Uj0ASz4FdCjC3oxpQzwRWFl5fxOZZ21PVKEru5lNynOSp4m13aTwsY8jGME7bexTZ1xjG5yrhXEVY2Fau3KtKSqVIcnKMVnHmzMqUdOv7WNu5RpV3KE6bk2s4ymsl+Su4tR1PEYeTl6VOUtCcpSbeKnNvnuzSjCVzHRaUqtRQqU595iTTksbMpYLbTfAOR6aDbWPFGKkfE4d7b/R50IyoV69hCDThTk3JSzu+eWjMr6lb6JcVbK5nOPGoxVRPNHLxjryN44vMhVkuVM6+PYMNnn6teytVCrYV6tS4U4qSam+9TeHnK95bfKML6tPUKFxUt2l3M6WWoLHPKXjkx/pt6ses7YS6GvYSjKypOFd3Eccqj3kaN+rV37V9WlUjwru7eHFy6t4Mo47k4lXtZ1vEY5Hm6lactH1KlSlWpxpVYxpd5lSgm0/5m5c2sbB2lejOp3sqsYVJObfGnvk1fT1s3uTq9zrSpwm05QjJx5puOceRVTulUva1twtSpRjJy8Hk0oUY6jfXTuXKVKhNU6dNSaS5ZbePHmQ0yjK31i/pupKcVCnwcTy0ufLIvLSi7e6Qat9jpV7iFu6SmnmrNQjheL/APBbjmcnXLajWqWPew4v9oUd2uWGVXNxaT1KrbXlWUaFCEVGmuLEm+eXj2YCOFSimv3G3TO2MPocShccdve0KF24UaeHTrzT+pF7rLXPHPHmiidS0oTtqunxuOJ1owlUalwyTeHnI10zbr/gWs9FgovbqNnb97KLkuKMcL2vH8zSVKGpX10rjilSt5KnGmpNLOMtvHmUarbVqGj1aLruUXWh3UnzlBcS5N+OBQxR1KMn2/uNyO3gqoScnUh3EqShLEcpYn45WDnV7WFhc2dS3lUU6lZU6jc2+NNPc1bqVT8n6xw1JRkrhKLy/q8o7FRwKXD2f/dCcq5PQYx4Bc9kci5tYWFS0r0Z1O9lWjCpJzb40+TyiVGhDUri5q3TlOFOq6dOmpNKOEsvl48yPJVar2Hq9jqlsXxI4ukQqUtQ1GlOrOoozhwOTy0sbF+qumqdL6Rcujb8f95GOeKpy5RWOZUI6Mmm9mK7VnRnFp7Gta3ELqk6lNPhUnHmsc08M5tpKgtXp29pSrwtq9GXHGomoyaxhrLyS7O29KjZTlThwt1ZpvL2UngvNgUIuX0FGV7G9Wu40by3tnBt1+LEs8lhZMahcwtLOpXqU+8jDDceXPn7TVvvvvTP/s/6TPaH7luPJfNGcYR1Q/X/ALKb5La+p0aGo29nUjJSrx4oz8E+jLby6jZ0o1JRck5xhhe14NC6t4XWrxoVF9WVo+finxLDKbu4nV0+NC4/xFC4pxn/AL3PlL3mnkxbjX7k6nudG4vnTuHb29vO4rJcUlFqKivDLZW9VUbe4nO3qQrW6UqlFtZw/FPZozXs7qN7Uu9PrUeOSUatKrzTxtzXNMzb1nd1LizvbWNC6dLEuF8SnB8sp+ZcMEWk6/7ByLr69p2Onu8lCVWOE1GO8s9Cytf0qOm/TWm4cCkord52RyLao7qnpdrNZdKUnUX7HJFccztrfTW8uN04ST9SL4v6GmiENl/iJtvk9AqjnCLxw5WcdDAB5spOT3NlsAASMAE4w6lRi5cCboik3sTjBLclySISn0OhQjj3kTbZv2f2H5mwamnvNOXmbZ9F0jvDFnHk9TAAOkgFF56L3l5r3jxSXmYdR8qRUPUjnzWH7CJbJZWCo+Wyw0u0dyYABkUAAAAAABmL4WTU0Vg0jklHYTVljmvArbb3AFKblyCVAAEDAAAAAAAAAALt0VSWGShLnglNZXtOqX3kLXJHDKgAcpYAAAAAAAAAABJRbJqKRrDE5EtkYw6k+SRhyS8ytybNdUMey5FuyUp9CD5gGEpuXJSVAynh5MAhOhlyeUVSWGZhLDwTkso6n95C/cjhlQAOUsAAAAAAASjLHkRA4txdoRcpJ+JhySKgbee6FpJOTZv2HoPec46Nh6D3nZ4a289vsZZvSbIAPojkAAADU1D0UfM0Df1D0cfM0D5rxL57OzD6QcvXIUr6va2dOp/tHefWUXzjTx9bPsaOoSpxgpuXBFSf62Ob95h02TRIuatGpeWffd06U+6q0JZpyxlLljDXTBXStK9S6hcXtSnKVNNU4U01FZ3fPxOjOOVlFYpylDYEkzlLTryFtUs6NzTjbz4sScXxxTy8dPEtoadKlKwbqRf0Wm4Pl9rKxlHQBLzzaoNKBz42d3bccLKtSjRnJySqRbcG98Y/mdAERm48FNWaD03FrRhTrS7+jLjjVlzbk98+xkqdrXqXdO4vKlOTpJ93CkmopvdvPiboK86VC0o5a067pW9W0oXNONvPiw3BucU/BeBOhps6L09urF/RISi+X2srHI6IG883sLSjVuaFy68a9rWjGSXDKFRNxkuvLZlVPS+9pXSuama1y4ylKmsKLj9nB0IxciyKUdjXDKaoUkjQnQ1GpwRuLqkqcWm3Si1OfseeS9xGpQvadxUqWtem4VObhWTfC/Zg36jzyIE5Mz17DUdjXsbVWdsqSlxtycpSxjLby+RRK0uqV5Wr2lWklXxxqrFvDSxywb4Mllkm33HSqjkfkit9HvKUrlVJXNSNTjlHZrGfkbt7ayuqdGKmo93VjN5W+PA2gU8027DSjSqWlxTu6lxZ1ace9x3kKqbTa5ZWPEjY2FW2vLm5rV1VlXUc8sYx09hvklFv2Ask5LShaUad/azuqdLupRjUpVFUjxLKbXg/iYdldQru5t6tKNWpFKrCafBJrxWOaOgopLkYlNLY3j93H4hPc0K2nVri0qQuLnirTlGaaX1IOLTSS6ciq606/vVSdxdUYd1UjNRpQfDJp+OeZ0XJtk4SysMqHUW6QnA51W0uKV1Ur2dSnF1cd5Cqm4trxWPEqqaZUqWlSE7jirVakak5tclhrkl4LkdWovEgYSyTg6KSTNa8tnczt2pKPc1VUeVvjwNarpc5297T72KdzVVRPD+ryXJ/A6QIjmlFUhuKZrXtrK6jRUZqPd1Y1Hlb4exozqK2vrl291QouUk6lO5TSzj7UX4/9jrkJ0qdTHeU4TxtxRTKx5tO0uBOJzNDpy76+ruo6satRYqNYUsLnj2G3e2tStWoV6FSMa1FvhU1mLTWHk20kkklhLwQFLK3PWgUdqNGhZXMtTo3txcQlKEJQdOMWopPp/3LbGyrWaqU3OnOjxylDCfEsvPPwNlPDyXJprJvHK8kdMhaadnPvrN3Spzp1O6r0ZcVOeM4fimujKJ2V5d8ML6vRdCMlKUKMWuPGybfgdNweeWxJQ6mcHkXwr2G0jTdpOWpxu1JcKpOnw455znJRqWlSva1CtTn3dSnNOXLlOKecM6rwjHGuprH4Gne6E1ZoVbG4p3tW6sK1OEq2O9p1Ytxk1s+XNMW9nWp3M7q7qxq15xUFwRxGEd8I3+JdRlbFzm5R02JLc5Vnpv0XUrq77xSVb7McfY8X8WZhpvBrVS/7zMZQwodJbN/A6ElhmDkllmm7ftRelAAGJQMxi5GFzZdsjXHDVuyWzEYpBySISm3tyIlyyqO0RV3MuTZgAwbb3ZRv6f6OXmbZqaf6OXmbZ9T0XyInDk9TAAOsgGtf+h95smtf+h95zdX8mX0Lh6kacJZRGovEinh5Ld0fOxfmQp8nZwykGWsPBg5mqdFAACGAAAAAAAAAAAZw+hgKYAAAAAAAAAAAti8oqJReGa4p6WS1YnHDyRLmsopawx5YU7QJgAGJQAAAEm9iyMMbmUsIxKeNjpUIwVyIuyTaRXKbexFvO4Inlb2Q0gADEoAAAAAAAWweUVGYvDNMc9LJaslOOHkgXPmiprDwVlhTtAmYABiUAAAAAAAAAADo2HoPec439Pf93Je09Hwx1nMc3pNsAH0hxgAABqah6KPmaB07yHFQeN1zOYfOeJxazX3OvC/hAXIA803LovKK5rD9gg8MnJZWDq+ZD9SOGVAA5SwAAAAE4wzuVGLlwKyKTexNQxvuS5IjKfQ6FCOPeRNtkm0tyuU29tiLeQZzyuWyGkAAYlAAAAMpN7Eow6k+SRtDE3uyWyMYY3JOSW5CU+hBvJbyRgqiKr5JSm37ERAOeUnLkpIGU8PJgCTrcC7dFUlhkoS8CU1lHVL7yFrknhlQAOUsAAAAAAASjLh8iIGm07Qi3jXUw59CsGrzSaFpDbe4AMW7KAAAAAAAAAAMp4ZbuiknTl4G+GX4WSyDWHgFk1lZKzPJDS6GnYABAzf0/0cvM2yiyhwUFnd8y8+s6SLjhimcE3cmAAdJANa/wDQ+82TU1D0cV7Tl6x1gkXj9SNAsp7GIw6k+SR87ig09TOxshU3RAzJ5ZgxyNOTaKQABAwAAAAbk4w6lRg5cCboiot7FigkZ5JEJT6HQowx7vkm2yeUYlHKKiyDyhxyKbphVFewJzXiQOacdLopOwACRgAAAAAAWQeVgVF4laeHkuTyjqg9cdLIezKQTdN55Aw8uXYq0QMrdGAQmMufNFL5Msg8rBia8TpyLXHUiFsQABzFgAAAAAAAAAAAlGLfkNRb4FZKm8rBip4MmklsVzeWdM/hx0yVyRABylgAAAAAABuSjBsmklsawxOW7JbIxh4s27JpTlHqarmkKNVwrRk3yzzOvBkhhyKiJpyTOsAD6U4gAAAw0msM5lzRdGf+69mdQjOEZx4ZLKOTq+mXUQr3NIT0M44NurZNPNN5XRlLt6y/UZ89k6TNjdOJ1LJF+5UWQeUPo9X1GZVGqnngYY8eSL9LG5J+5GcfEgbPc1GvsMrdvVz9hlZenndqIlJdyoyot+Bcraot4sl3VT1GEelm/Ug1ooimnsWE+6qeox3VT1WbwwSiqoTkiiec+wibLo1GsODK3b1V+ozny9Pku6ZSkioAHKWADKWXgErdCEYt+RYopGdkVym3sdVRxrfkndk3JIrcmzMKc554Ytkvo9X1GS1lyK0nQXFFYLO4q+ox3FX1GR5GX8rHqXcrBZ3FX1GO4q+ow8jL+VhqXcrBZ3FX1GO4q+ow8jL+VhqXcrLYvKMfR6vqMlGjVT+wzXFjyRfpYm13K5rDyRNl0ajWOBlX0er6jDL0807UQUl3KwWdxV9RjuKvqMy8jL+Vj1LuVgs7ir6jHcVfUYeRl/Kw1LuVgs7ir6jHcVfUYeRl/Kw1LuVgs7ir6jHcVfUYeRl/Kw1LuVgs7ir6jHcVfUYeRl/Kw1LuVgs7ir6jHcVfUYeRl/Kw1LuVgs7ir6jHcVfUYeRl/Kw1LuVgs7ir6jHcVfUYeRl/Kw1LuVjOHks+j1fUY+j1fUYLDlX4WGqPcknlFc1hlkKNVPnBk3QqSX2GdLwzyQ9O5OpJ8msXW1F1p/7q3ZdSsW3mo8LojchCMI8MVhHR0nh8nJSybIznlSVIklhYAB75ygAAANS8lmcV0RtnKr1XUqSa2yef1+ZY8dP3NcUbkYlNIg23uYB89PI5HYlQABmMAGUm9gSvgRgkotkowS3MtpbnRHFW8hX2CikYlNIi5t+REJZUtohXcy23uYAOdu+Rgynh5MAE63Au3RVJYZKm/AlNZR1SXmQtck8MqABylgAAAAAACUZcJEDTadoRZxoFYNPOkKkAAZFGU8PJbuiknCXgbYp06ZLRGSwzBbNZRUTkhpYJ2AAZlAAAAMpN7Eow6k+SRtDE3uyWyMYJb7km0tyEp9CDeS3kjBVEVXySlNvyIgHPKTlyUkAAIYAJxh1KjBy4FZFJvYnGCRLkkQlPodChHHvIm2ybaW5XKbfkRzkGU8rlshpAAGRR0rOr3lLD+1HkbByaFV0qiktvE6sZKcVJc0z6boOo83HpfKOLLDSzIAO8yAAAAAAAAAAAAAAAAAAAAAAACivawqrK5S6nPqUp0nia951yM4RnHEllHn9T0EM3xR2ZrDK47M45mLw0bNezlD61Pmuhqng5cM8EqkjqjJSWxc1lYKfEsg8oxNeJWRa46kC2NjT5YnKPVZN85dpLhuI+3kdQ9vw2erDXY5syqQAB6JiAAAAAAAAAAAAAAAAAAAAAAAAAAAAAAAAAAAAAAAAAAAAAAAAAAAAAAAxKSjFtvCQm6VsCi8q93SwvtS5HNL61VVZtt8vAofJnzXXZfNyWnsduKOlAAHAagAlBZY4q3QmZjDqT5JGJPCyVuTZ0txxbLkndkpT6EHzAMJTcuSkqAAIGAAAAAAALYvKKiUXhmuKelktCaw8kS5rKwUtYYZYU7QJgAGRQAAAAAAAAAAAAAAAAFsXlEJrDyYi8MtayjqX3kK9yOGUgzwvOME4w6mMccm6KshhmYcnzRZlIZXU2WJRd2TYK55zzLMoxJJovJHUthIqAfJ4BxNUaAAAAJRi35GIrMi1vCNseNS3fBLZhRSDkkQlNvYiVLKltESXcy5NmADBtvkoAAQwAAAF9rcOk8S+y/wCBQDTFllilqiTKKkqZ2VJSSaeUzJy7e4lSljeL8Do06kaizF+4+m6bq4Z4/qcc8biTAB1mYAAAAAAAAAAAAAAAAAAAAAAADXr2savNfVl1NgGeTHHItMlY02naOTOnOjPEl/3Jbo6U4RnHEllGpUtXDnDnHp0PIydDLE24bo6I5VLk1F9Son0eTsJ5RyprK9p0beXFRg/YX4d8EpQFm3SZYAD2DnAAAAAAAAAAAAAAAAAAAAAAAAAAAAAAAAAAAAAAAAAAAAAAAAAAABXVrQpLMn7iZSjFXJjSvgnJqKy3hI5t1cOrLhj9lfxMV7iVZ42j0KTwet67zPgx8HVjxVuwADyjcAAABKDwyIHF07Ey2Syiotg8ojUXidGVao6kSttiAAOYsAAAAAAAAAAAyk3sTjBI0hjchN0Zjnh5kJ/aZNySRU3lmuVpJRJQABzFgAAAAMqLew0m9kIwC2MEvMGywP3FqKgAYFAAAAJxnjkyAKjJxdoT3LuJdSMp9CsGjzSfAtIbzuADFsoAAAAAAAAAAlD7ROSyioti8o6MLTWlkvuVAlOOHkiYyjpdDQABIwAAAAAAAAAAXU5NJNPDIRh1J8kjqwxlD4nsQ9y6N7KDxNcSNiF1Sl+th+05jeXkwbw8Rywdcoh4Ys7KlF7NMycXLXiSVSa/WfxOteLL3iZ+R+p2AcfvJ+vL4jvJ+vL4j+1o/lDyH3OwPecjvKj/AFpfEknPxnL4lx8TUuIieFr3OqDm95JfrP4lcq0vCT+JUvEYR5QeSzrA4/eT9eXxLY1JNZ4n8RQ8TjL2B4Wvc6YObC4nRlzblF+DN6lWhVWYvn0OrD1UMrrhmcsbiWAA6iAAAAAAAKatvGpzXKQtoOEHFrGGXAy8qKnrXJWp1QABqSAAAAEaqzTljfBzXUb/AF38Tl6jqVhq0aQhqOp7x7zkOpP138THeT9eXxOH7Vj+U08h9zsA4/eT9eXxHeT9eXxD7Wj+UPIfc7GQcmE5t/afxJyqyivtP4msfEYuOrSLyX3OmPech1aj/WfxMd5P15fEyfisPyj8h9zsA4/eT9eXxHeT9eXxD7Wj+UPIfc7AOP3k/Xl8R3k/Xl8Q+1o/lDyH3OwDj95P15fEd5P15fEPtaP5Q8h9zsA4/eT9eXxHeT9eXxD7Wj+UPIfc7AOTCrPOHJ/EnKU2vtP4msfEYyVqIvJfc6YOP3k/Xl8R3k/Xl8TL7Wj+UfkPudgHH7yfry+I7yfry+Ifa0fyh5D7nYBx+8n68viO8m/138Q+1o/lDyH3OvKUYrm0imd1Sj+tl+w5mW9wYz8Vm/TGilgXuzaq3spcoLhXU1pScnmTbZgY6Hn5c+TM/iZrGKjwAZ4X0MGLTXJQAAhgAAAAAAZi8Mt3RSTpy8DfDP8ACyWiLWHgwWTWUVkZIaWNOwADMYAJRi35DUW3SFZEnGHUkopGJTSOiOOMVcibvglySISn0Itt7mCZ5r2iNIAAwKAAAANyUYtk0ktjWGJy3ZLZGMOpPkkRlNIg23uauUce0eRU2SlPoCAMHkkyqQABAwAAAAAAAAAAAAAAAAAAAAAAAGYvDMAadOxFzWUUtYeCynLKwJrKydM1rjqRK2ZWADlLAAAADKTexOMEty4Y3ITdEYwbJpJbGW0iuU2/I3+DH9Sd2SlNIg23uYBjPI5FJUAAZjABlJvYEr4EYJRg2SjBIy2ludEcVbyFfYJJbGJTS8yMpt+REJZa2iCXcy23uYAOdu+RglB4ZEDjLS7BotksrBXGThLKeGicJZRicfE6Z7pTiSuzNyheKX1anJ9fA2k8rkcYuoXM6XLePQ7+l8Sa+HL/ACYzw+8TqArpVoVVmL9xYe1GUZK4s52q5AAKEAAAAAAAAAADj1I8NSS6M7BzLyPDcS9vM8nxWF41Lsb4HvRQADwDrAAACUHzJzWUVFsXlHRiaktLIfcqBKaw8kTCUdLopMAAQwAAAAAAABlJsaTeyEYLlsRjFIzKWF7Tqxx0K5Et2Vy+0zAByt2ygABDAAAADKi2WRikaQxuQm6IRg3uWJJGHJIg5Nm1wx/UndlmU/EjOPLKK08MuTysjjJZFTDgpBKSwyJytU6KAAEMAAAAAAC5PKK5xwxB4ZZJZWDq+ZD9SOGUmUm9iSp9WT5IiOFv1DbIcD6mYpryHGh3iLXlxezFuSayiprD5k+NCUotBk0zXIK0VgA5SwAAAJZeCyMEjFNeJmcsbHTCMYx1Mhv2MtpbkJTb8iO4M55XLZDSAAMigAAAAAAAAAAANwAGVFslGHUnyRvDD7yJbMKCRnCIOfQim08l+ZCOyQqZKccc0QLt0VSWGRlgl8SGmYABgUAAAAAAATw8lyeUUkoSw8G2KdOmS0YksMwWyWUQUGE8bUtgTImeF9CxRSDkkUsKS+JhZiGVyaJMxxLqOJdTaNJVZJW855mCyWH4orOXJHSy0wADMYAJ01zyVGOp0JsRh1J8kjEpcJW5N7nQ5Rx7LkndkpT6EADnlNy5KSoAAkYAAAAAAGU8PJbuiknTl4G+GdfCyWiLWHgwWTWUVkZIaWNOzMZODzF4ZvULxS+rU5PqaANcHVZMD+F7ESgpcnaTzsDl0LmdLlvHodClWhVjmL9x9B0/WY8622ZyzxuJYADsMwAAAAAABo6hHEoS9mDeNa/jmhnozk62GvBJGmN1JHOAB8qdwAAACUXhkQNOnYi5rKKWsMshLKwJrxOjIlOOpErbYrABzFgAAAG5KMG/ImklsawxOW7JbIxh1J8kRlNIg23uauccey5FuyUp9CABzym5clJAAEjABKMGxqLlwIjjJOMOpJJLYxKaWx0LHGCuRN3wS5JEJT6EW29zBE8reyGkAAYlAlB4eCIHGWl2JotksoqLYPKI1FzydGWOpakStiAAOYsAAAAAAASjPG5EDjJx3QmizvPYQcmzAKlklLkKAAIGAAAAAAAAAATpvwMzWUVlsXlZOnE1KOlkPbcqBKaw/YROeUXF0UgABDAAAAAAAAyk3sTjBI0hjchN0RjBvyLEkjDkluQlJvyNvgx/UndkpTS2INt7mAYTyORSVAAEDJ034EprKKi2LyjpxSUlpZD7lQJTWHkiYSjpdFJgAEjAAAAAAAnGfUlxrqVA2WaSVE0SlNvYiAZSk5cjoAAQwAAAAAABOm/AgE8PJUJaZWJlk1lZ6FZcnlZKpLDNs0fxISfsYABzlAAAAAAAAAAAGUmyyMUjSGNyJboz4FL3ZbKWF7So0ztbIIgAHOUDMZODzF4ZgDTadoXJv0LxS+rU5Pr4G3ucU2Le4nTeN49D2el8Re0Mn8nPPD7xOkCFOpGosxZM9pSUlaOfgAAYgV148VGa9hYHzRM46otDWzOKCU48M5LoyJ8bJU2j0FuAAIYAAAE8PJcuaKScJYeDbFOnTJaIyWGYLZR4kRVPqOWJ6tgTIpN7GeBlnJIjxory4RXxMVszFNcmZaysEeNGeNGilCqsW5U1hgnJxkvaQOWcUnsWgACBgJZeECymuWS8cdUqE3QjBIy2luYnLHJFe5vLIobRJSslKTfkRAOZycuSkgABDAAAAAAAzF4ZbuiknTl4G+Gf4WS0Raw8GCyayslZnkhpY07AAIGAAAAAAAAAAAZUW/AOLRWl80KzAAJGAAAAAAAJQeGRA4unaEy6Syil8iyEsrBiovE6MiU46kSttiAAOYsAAABOMOoprxJSlw+Z0QhFLVIlv2M8kiEp9CLbe5gU817RBIAAwKAAAAAAAGYvDMAabTsRc1lYKWsPBZB55Ca8TpmlOOpErYrABylgAAAAAAAAAAAAAAAUAAAAAAAAAABKDw8E5LKKi2DyjoxStaWQ+5UCc4+JAxlHS6KTAAJGACUYt+Q1FydIRHcnGHUmklsRlNLzOhY4wVyJuyXJIhKfQi23uYInmb2Q0gADEoAAAASySjBvyLEktjWGJy3ZLZCMOpPkiMppbEG29zVzjj2iKmyfeuLzB49pt0LxS+rU5PqaAHh6zJilaewpY1JHaTBzKF1Olyf1o9DoUqsKscxZ7/T9Zjzrbk5Z43EmADrMzl3ceG4l7eZSbeoRxOMuqwah8n1kNGeSO7G7igADmNAAAAAAAJqfUy6iKwarLJKiaRlybMAGbbe7GAAIYAAAAAAAspvlgrMp4eS4S0ysTVk5rPMrLk8oqksM0zR/EhLsYABgUAAAAAAAAAADKznkZjBvcsSS2NoYm92S2HsUk5y8EQDNJN0giAAYlAAAAAJRg3uVGLlwJswlnYnGHUkklsRlPGxuscYbyJuyTaQTT2KW29zMXh5Dzt/0DSSnHxRAu3RU1h4Jywp2hpmAAYFAAAAAAAZTw8lu6KSdOXgbYp06ZLRGSwzBbKPEYUEhvC9W3AWRUG/YCbaW4L8vGtmxWyNN8sCovEinh5Ld0KFThpB7MpBmSw8GDnap0ygABDAAAAAAAAGVFsaTeyEE8NFvgYjFITlhHVCOiL1EvcqAByFgAAAAAAAZUWyxRSNIY3IluiEYN7liSSMOSRXKTZtcMf1Fuy3crnHHNGIvD9ha1lBtlj+ocFIDWHgHK1RYAAAAAAAzF4ZgDTp2hF26KpLDwSg/AlOPF5nTJeZG1yStmVGUm9iSh1J8kiIYW95DbK+Bk45xzHGjHGjSKhF2mLdmZLK5FWxbxrqRlh+PMnKlLdMEQABzFgAABlJt8icYJeYgsITljkjpjGMI6mQ3ZlyS3ISk2RBnPK5bIaQABkUAAAAzGTg8xeGYA02naFyb9C8Uvq1OT6m3ucUvoXU6XJ849D2Ol8Sa+HL/ACc88PvE272PFSz0ZzWsHTlUhWoS4Xnlsc+ovEjxGClJZIjwulTIAA8k6AAAAAAAAAAAAZUW/AaTfAjAMuLXgYBprkAABDAAAAAAAlB4eCcllFRbF5R0YpalpZD7lQJzjjmQMZR0uikwACRgAnGHUqMHLgTdEVFssUEjPJIhKfQ6FGGPd8k7sk5JEHJsiDKeVyGkAAZFAAbgAMpNkow6k+SRvDD7yJbMRil5iUkiMp9CBUsqjtEVdzLk2YAOdtvkoAAQydN+BKayirYti8rJ045KcdLIexUCU1h+wic8ouLopAACGAAAAAABJTa35mXN+CIAvzJVVipDcAEDBOD8CAKhLS7E1ZZNZRWWxeUQmsPPgbZY2tSEuxEAHOUAAAAbkowb8ixJR2NYYnLdktkIw6k+SRGU0tiDbe5q5xx7RFTZKU+hAA55TcuSqAAJGACUYN77DjFy4E2RSyWRh1JJJbEZTS2OhY4wVyJu+CXJIhKfQi23uYInlb2Q0gADEoFlN+BWE8PJcJaXYmrLJrKyVlyeVkqksM1zR/EhJ+xgAHOUAAAAAAAJqfUgC4zceBVZY5rwINtmAEskpchVAAEDAAAAAAAAAALKbysGJrxIxeHkt3R1RrJDSQ9mUgy1h4MHK1WxQAADAAAAAAAAEowb3HGLlwJsU21JcLwTl9lmUktiE5eCOr5cKbJ5ZAAHIWAAAAAAACWdiUYZ3LEkjaGJvdktkYwxuSbSIynjYg23uaOcYbRFTZammVzjh5Qg8MsaysBtlj+ocMpAaw8A5WqLAAAAAAAGYvDMAadOxFz5oqaw8E6b8DMo8R0yXmRtckrYqJKDZJQSMtpbkxxVvIbfYj3ftJrKXMj3nsHeLoXGWOPAtzMo5RVsWd4iMmn5kZdMt0xqyIAOcoAAAJRjxFiSWxiKxFEJSbeDqWnHGyOSUppbEG29zAMJ5HIpKgACBgAAAAAACUHh+wiBxdO0Jl0llYKXyLIPKwYqLxOjIlOOpErbYgADmLAAAAAAAAAAAAAAAAAlB4ZY1lYKSyDysHRhl+FkvuVvkwWSjnmjCh1IeKWqkFkUm9jPBIs5JGOOJp5UV6mK2ZjnHMxNNrkONdRxLqa3FqrEVAnLG6ZA45Rp0WmAASMGUm9jBbBYiaY4a2JujEYJGXJLcjKeOSIGssihtEmrJSk35EQDncnLdlUAAIYAAAAAAEoSw8Hmtf7X0bGrK2soKvWjylNv6sX/ADNztRfy0/Rqs6b4alR93F9M7v4ZPmtGlUuK8KVNOVSpJRiurZ7Xh/TrJByycHNlnTpHbl2w1ZvKqU15QRj879X/AM2H7iOtR7BvuYyubzhqPeMIZS95P8xKH+un/wAtf1OiWXoouml/BKjkZxvzv1f/ADYfuIfnfq/+bD9xHZ/MSj/rp/8ALX9R+YlH/XT/AOWv6k+f0PZfwGnIcb879X/zYfuIfnfq/wDmw/cR2fzEo/66f/LX9R+YlH/XT/5a/qHn9D2X8BpyHG/O/V/82H7iH536v/mw/cR2fzEo/wCun/y1/UfmJR/10/8Alr+oef0PZfwGnIcb879X/wA2H7iH536v/mw/cR2fzEo/66f/AC1/UfmJR/10/wDlr+oef0PZfwGnIcb879X/AM2H7iMx7Y6tF5dSm/Y4HZ/MOk//APbU/wCWv6lV12ElCjKVtdudRLlGccJ+zJSy9E/ZfwGnIb+h9q6GoVI291BUK8uUWn9WT/kz0Z8enGdGq4yTjODw+qaPp3Z2+lqGjUa03mpH6k31a8Ti6/pI4ksmPg0xZG9mdMA5lXtBpdKpKnUu4xnF4aw+TPNhjlP0qzVtLk6YOV+cmkf62HwY/OTSP9bD4Mv+ny/lYa49zqk6cvA4/wCcmkf62HwZZb69ptzXhRoXUZ1JvEYpPmyo4ssHeli1RfudWayistTyskJrDDLG/iQ0/YiADnKAAAAZUWyUYdSfJI3hh95EtmFFIOSRGU+hAqWVR2iKr5JOTZEA522+SgABDACWSyMOpcYOXAm6IKLZYopGeSRCU+hvphj3fJO7JOSRW5NmDymrdrq2nanXtI2lOapSwpOTTfIcI5OobjATahyerBwOzvaGprVxWpTt4UlThxZjJvPPB3zHLililpnyVGSkrQLIPlgrCeHknHPS7G1ZZUXiVly5oqksM0zQ/EhJ+xgAGBQAAAAAAAmp9UQBUZuPAqJufQgAEpuXIJAAEjAAAAAAAAAALYPKIzXiRi8Mt3R1R+8hXuRwykGWsPBg5WqKAAAYAAAAAAABLOxZGHUuMHLgV0RgnnJOf2TLaSK5S4vI3dY4UTyyIAOUsAAAAASb2BKwBlRbJxhjck2kjeOH3kS2YUUgQc87AvzYx2QqZEAHKWAnh5ABOgLFNeIc14FYNfOlROlGXJvcwAZtt7sYAAhgAAAAAAC2DyiozF4ZpilpkS0ZmsPJEuayilrDwVlhTtAmAAYlAAAAAAAAAAHme3n3PR/GXyZ5bsr+kdl+3/Jnqu3qa0ai3/nL5M8r2V/SOy/b/kz6Po1XSfycmT5h9Un9llROcs8keX7Sdp/ybVdpZxUrhL68pbQ/qzx/LlnyaYG+pRVs9K2kst4XVlLvLVPDuaP/ADEfLrjUNQ1Gr/e161WT/VTfyQqaRqNKi61SzrRprm5OOx3LwuK9c9zLzn7I+q06kKseKnOM11i8kj5Np+o3OnXEa1vUlFp8455S9jRv3utatrVXgp94oZ5UqKePeTLwuSltLYazKuD6I7u2i8O5op9O8RbGSlHijJST8U8o+T3WmX1rT725tqtODf2pLkbvZ7Wa2mX9NOpJ285KNSDeVjqvaOXhi0ascrBZt6aPpqTfJEkoreS+JOKS22PlGuV6sdavFGrNLvZYxJmXS9Gsjab3Knk0n1bKxusGdzzXYqcp6DmcnJ99Lm3nwR6GnLDwZ5JaMrxv2Gt1Z5vVOytjqd3O4t7h05uX96o/WWfHyZ1dKs7Swtfo1nLihCX1nxZfF7T5/rd1Xt9dv1QrTpqVRqXDLGUeq7DPOizbfPvWdXV4ckcFudrbYiEk5bI9Gtz5PrH3vd/iy+Z9YW58n1j73u/xZfMXhPqkGfhC10u+vKXe21rUqwzjiisrJb+QNW/0Ff8AdPY9h/uN/is9EaZ/Ep48jgo8Exwpqz5Z+QNW/wBBX/dOjoGjajb61a1a1nVhTjPMpOPJH0IGE/FJyi46VuWsKTuyUJYZNrKwc6+1Sz06UFd1lS41mOU+Zmw1zTr6sqFvcxnVayo4ayc2GE3HdOi21Zt7AslDPNGte3tpptKNS8rKnGTwm/FmSwScqRWpJF6g37DPA+pzqHaLS7itCjQulOpN4jFRfM6XeGssMce09mSpXwSWfEjOOSq4vLe1hx3FaFKPWTwcqv2v0ei8d/Op+xBtGscbyqoqxOVcnWB599tNJlL/AN9LrwHXsb+2v6Pe2taNSPjjdeaOXL0+TFvJbFKafDNkAqubmhaUnUuasKUOsngxScnSKbotJRjxeRwK3a/SaUnFVKlTHjGHIU+2ukN4k68fa4ZOzH0eV7uLIeSPc9GklsRlNLY1bTULbUKfeWlaNSPjh815lxnkyOD0pUNK9zLbe5gjUqQpQc6k4wit3J4RyLntTpNvLhdw6j/+OOTOGLJkfwpsbklydk+a9pravPtBeShRqSi58motrZHsLDtPYahdwtqCq95PbMeRuXmt2FhX7m5uVTqJJ8OHsdfTPL0uR/Bba4M5qM1yeY7B0atK+unUpzgnSWHKLXij2pq2Wp2mo8f0SuqvB9rHgbRh1WWWXI5SVMqEaWwBRd3ttZU+8uq8KUfDie5x6nbDSYNqM6s8eKhyZEMGTJvGLZTklyz0UJYeCUllHmqfbHSpySlKtDnu4Hfsry3vqCq21aNWHWLOhYskY6ckSNSfDMglNYeSuc404uc5RjFbuTwjjlFqVGlkgcm57S6TbNqV0ptcmqa4jUfbPSs4XfNdeA2j0uaStRZOuPc9CDQ07WbDU8q1rZmufBJYl8DfMZwlB1JUyk0+ADE5RhFynJRiubbeEjjXPavSbefD38qr/wDjjlfErHink9CsTklydoHno9s9Kf2u+j/+mTqWGrWWpNq0rqpKKy44aaRc+mywVyixKcXwzdBlxaTbaSXNts4932m0q0m4Tue8kt1SXETHDkn6Y2NyS5OuDz3556Vn/wB7HXgN6w1/TdQmoULhKo9oTXC2XLpc0VbixKcX7nTABzlgAAAJ05eBALky4S0uxNWWTWVkrLk8rJXNYZrlj+JCXYiADnKABlLLwCV7AYJRg3uTUUvMSkkdEcSW8iL7GUktiMppbEJSb8jASze0Rpdw23uADnbsoAAAAMqLZYopGkMbkS3RCMG9yxJJGHJIrcmza4Y1tyLdk5TxsVtt7gGEpuXJSVAAEDAAAAAAAAAAABnDfgCVgYA2AAAAAAAAAAAAWQeVgVF4laeHkuTyjqg9cdLIezKQZksMwczVOmUAAIYASJxh1KjBy4E3RFRbLFFIzySISn0OhRhj55J3Z5n+0Br8jUfxl8meS7MfpDZ/t/yZ6rt59z0fxl8meV7MfpDZ/t/yZ7PTy1dI39Tmn8w+oHzLtZ+kd35r/pR9NPmXaz9I7vzX/Sjh8K+a/oa5/Sei7A06f0G4q8Ee87zHFjnjB6qSU4uMuaaw0zzHYH7suPxf5I9RjJz9a3/USKx+hHyC6pqld1qcdozaXuZ9H7IUYR7P2s4QjGU1Jyklzf1mfOtQ+8Ln8WXzZ9L7JPHZmyz6sv8AqZ6/XLVhVmGL1Mu7QU4y0C/UlnFGT59UfKIcpx8z6vr886FfpbdxL5HyiP215h4e08bruGXlH2GhOU7ek34wj8j5Xrv31efis+pWv+Go/sR+R8t1376vPxWcvhjbyzsvN6Ue17EfcH/3S+SPQnnuxH3B/wDdL5I9Cef1nz5fU1x+lHyvtB9+3n4jPZdhV/6HN/8Ayv5I8b2g+/Lz8RntOwSzoU/xX8ke11UdXSpfQ58frPQLdHyfWPve7/Fl8z6y1iWD5NrH3vd/iy+ZyeFKpyRpn4R6/sZeW1DRnCtcU6cu8bxKSTO/+UrH/WUP30fKYUK1SPFTpTkusYtkvolz/p6v7jOjN4fjyTc3LkiOVpVR9U/KVj/rKH76LqNxRuE3QqwqJcm4vOD5L9Euf9PV/cZ7bsJTqUrG6VSEoN1F9pY8Dj6noYYcbmpWaQyOTqjp9o9MWqaXUpxSdaH16b9vT3nzizuathe07in9WpSln/sfXD552x0v6DqX0ilHFG4+tyXJS8V/M08Mz84ZfsTmj+JH0Czvad5aUrmnzjUimj5/2z1T6fqro03mjb/UXtl4v/8AuhnQ+0T07SLq2k3xpZoexvf+pxbK2q6hfU7enznVljPzZ19P07xZJSnwuCJz1JJHquwul/b1GrHb6lLP8X/I7vaTU6mlaU69GKdSUlCLe0cp8/4G/Z21OztKVvSWIU4qKOF26+4ofjx+TPMWRdT1acuLNq0QPEOd3ql5GMpzr16ksLLzlnoLfsPeTinXuaVLrFJyZxuz337Z/iI+ps7+v6qeBqOPYyxQUt2fONe7NVdIoQrqsq1KUuFtLDTK+yl7Oz1yglLEKz7ua652/jg9d2z/AEeq/tR+Z4PSPvaz/Gh80adNkfUdO/M/VCmlCex9XqTjThKcniMU22fLNZ1Stqt9OtUk+DOKcM8orwPovaCfd6HevOP7pr48j5ZDnNeZz+F41Up+/BeZ8I72ldlL3UbeNeU4UKclmLnzcl1wbGq9jqtjp9S7pXMaypLMo8OHjqe7hFU4RhFYjFJJGnrklHQr/LwnQkv4GUPEMs8yXtY3iionzrQtQqadqlGrGTUHJRqLwcXufUaku7pznjPCm8Hx+l6WH7SPrtfP0Sp+G/kX4pBaoPuLC9mfMdW1i61WvKVao1Tz9Wmnyii7T+zepahSVWlSUKUtpzeM+RyPE+taV91Wn4MPkjr6vM+lxry0RCOt7nnuz3Zi60zVYXNxOnKEYyS4Xzy+Rxu2/wB/y/DifRD5323+/wCX4cTj6LPPP1GqfYvJFRhSOn/Z99i884/zPWXVeNrbVa9T7NOLkzyf9n32Lzzj/M7Ha2r3XZ64/wB7EfizDqoa+s092i4Osdnz/Ub+vqV5OvXk5Sk+S8Irojsad2OvbyjGtWqQt4SWUpLMmvI4umU41dSt4S+zKpFP4n1zGXhI9Dreol06jDEZY4Ke7PnmtdlKumWbuoV1WhF4ksYa9pR2S1CpZa3Rgpf3Vd8E4+Dz4ntu1CjDs5eOTSzFJZ65R870X75s/wAWPzL6bJPLgfmimlGSo+rX9b6NZ1q3Dxd3Fyx1wj5VqWr3mp1XK5rScc8oLlFe4+m6xLi0y76d1L5HyTxMvD1GWqdblZW1SO9Y9ktSu6cakowowkspzfP4FmodkLyys6lwq1OsqazKMU846nvrf/DUv2I/Ir1H7tuvwZ/9LOVeI5nkS2qy/KjR8ps7mpaXVOvSk1OnJNH1ulU72jCov14qXxPj3ifW9M56Za/hR+Rt4rFVFkYHyeO7a6tUqXj0+lJxpUkuPD+1L/scPSdJutWrOnbQWI85TlyUTGtSc9YvJS3dWXzPddhqEIaDGol9apUk5e54Opv+m6daFuR657nDXYS8ayrqjnyZ3eyWhV9GV1K64XOo0ouLysL/AMnom0itzb2PPydZNw0zZssau0eM7daxUVdabQm4wUVKtjxb2X/91POaRo13rFd07aK4Y/bnLkoku0lXvdfvJdKjj8OX8j2XYOMYaI5Jc51W2/gj0XP+nwJpbmNa5nL/ADDqqD4r6HH4Yg8Hlrq3q2N5UoVPq1KUsNrqvE+xSWV7T5Z2plGXaG8cWmuJLl5LJn0mfJkyOM+CskUlaPd9nb2eoaNQrVHmphxk+rXLJ0zgdiv0fh+JI754fUxUc0ku50QdxQABgWAAAEoPDwTksrBUWQllHRila0sl9ysLmWuCbyZSS2EsDvfgNRBU+pnu/aJTS2Md4+hf3UdhbkyMo55rcx3nsHeewpzhJU2FMgDMmnzRg5GqexQAAhgnGHiyC3Rc+SN8MU92S2OSRCU+hFtvcwKeVvZAkAAYlAAAAAAAAAAAAAACTexKMM7liSSNoYm92S2RjDG5LOCMp9CtvO5o8kYbRFTZc0miqSw8EqcvAlNZQSSyR1IFsyoAHKWAAAAAAAJwljkQBUZaXYmWyWUVFsXlGJQy8o3yQ1rVElOiskoN+wlGCRlyS3FHCkrkO+xFQafJk0R40ONGkXCPDFuJxzzKy3jRXLGcoyyqL+JMaPMdvPuej+MvkzyvZj9ILP8Ab/kz1Xbz7no/jL5M8r2Y/SCz/b/kz2uk/wBG/ozmyfMPqB8y7WfpHd+a/wClH00+Zdq/0ju/Nf8ASjj8K+a/oaZ/Sem/s/jxaZcfi/yR61JJcjyn9n33Vc/i/wAkemlJsOrcYZm/ceO3E+Q6h94XP4svmz6P2U/Ruz/Zl/1M+cX/APj7j8WXzZ9G7K/o5Z/sy/6mdfifyI/Uyw+pmxrv3HffgS+R8rj9teZ9U137jvvwJfI+Vx+2vMXhXypfUM/qR9ftf8NR/Yj8j5brv31efis+pW3+Go/sR+R8y7S0XR167i1jM+Je1Mx8Mf3skXm9KPYdiPuD/wC6XyR6E8T2T1+zsLGdpeSdPE3OMsZTz4fwOrc9stMoxfc95Xn4JRwvizDqemyzzy0x5KhOKjuzxnaD78vPxGe07BP/ANFmv/lfyR4K/uXe3ta5lFRdWTlheB7rsL9yy/FZ6XWNw6dX7UY495nqJLPM+Rax973f4svmfXovOGfIdZ++Lv8AFl8zLw9LVKS9ys3B7bsP9xv8VnojzvYf7jf4rPRHldZfny+ptj9KAAOXc0Bw+2DtloVT6R9pyXdY34v/ABk7h837V6t+UtSdOnLNChmMPa/Fnd0GF5Mya4RlllUThnp+wjt1qdVVPTuH91nb2+8xoXZv8o6Pc3FRNVJrFDzXj79jgUKtawvI1IZhVoz+DR7uSUc8Z4ovdHMk4tNn108526+4ofjx+Ujs6be09RsaV1S2mua6PxRx+3aa0KDf+fH5SPB6SEo9RFNcM6Zu4Hjuz337Z/iI+pvc+Wdnvv2z/ER9Te51eLeuP0IwcM4fbL9Hq37UfmeC0j72s/xofNHve2X6PVv2o/M8FpH3tZ/jQ+aOnw7/AEz/AHIy+s+i9pv0fvP2P5ny9PEk0fVO0FN1NDvYpZfdN48uZ8si8ST6MPC/lS+oZuUemn2o12p6OioeVHJqV4dodYSVWnc1Y55RawvgfRLarCvb061NpxqRUk17UWZOP+ujjfw40maeW3yzxuh9jayuYV9SlGMINSVKLy5eZ7G8X+zVX/uP5Ek8PIuedpW/Dl8iHnl1L+MaioLY+NeJ9a0v7qtPwYfJHyXxPrWl/dVp+DD5I7fFvlxM8HLNo+d9t/v+X4cT6IfO+2/3/L8OJyeF/O/Y0zek6f8AZ/8AYvPOP8zp9tP0dq/iQ+Zzf7PVmN55x/mdrtfb952cucbw4Z/BmuSLfW3+qJXyz5ta1Z0LmnVprM4SUkurPRz7U9oKno6PAv8AdoZPPWFXuL6hVeGoVE3nzPr3eKaUoNcL5rB29bmhhaco2Z44uXDPm1e27Q6y069O5qxzlKXJL3Hb0DslUtbmnd3848VN5jTjz5+1nrcg8vJ4jklHTFUjZYknbNTVvuq7/Cl8j5N4n1nVvuq7/Cl8j5N4nb4T6JfUzz8o+wW/+GpfsR+RXqH3bdfgz/6WWW/+GpfsR+RDUE3pt3+DP/pZ40E3lX1N36T5F4n13SoZ0y1b27qPyPkR9f0ySWlWn4Ufke94iouMdRz4eWfLNY+97v8AFl8z33YuWOzdFePHP5ngtbi4azeRksNVpfM9v2JqxnoMYRf1qdSSl73n+YuvbXTJx/QMXrPQt53MAHz17nWfKdc++778efzZvaVrupWFj9Hs6KlDLal3bk8mr2jpdzr15F+NRy+PP+Z63sLWhU0ipSWOOnUeeuGuT+Z9N1GSMenU3G1scUU3OrOHU1btLqC7uP0hJ7qnT4ckLPshqt1JSuIK3g3zlUfP4H0aMmnvyLHzRwx69uLWOKTNfK33Zz9MsKWmWNO1otuMN292/Fm0Zaw8GDyJtyk3Lk3SrgAAkYAAAAngAEBPvH0MOTZEFvJJqrFQABAwAAAAAAAAAAXJ5RSShLD9hrinpdMloTWGRLZLKwVBlhpdgmAAZFAAAAAAAAEslkYdS4wcuBXRBRbLFFIy2kiEp52N0oY+eSd2SckitybMAxnlchpUAAZlAti8oqJReGa4p6WS0JrDz4ES5rKwUtYfMeWGl2gTAAMSgAAAAAAMptMmqiKwXHJKPAqsm59CAApTcuQoAAkYAAAeZ7efc9H8ZfJnlezH6QWf7f8AJnqu3n3PR/GXyZ5Ts1KMNfs3JpLjxl+R9D0n+jf7nJk+YfUfE81qvZKOo6hVu3duHeNPh4c45YPSg8PFmnhdwdM6ZRUuTQ7P6MtGtalFVu9U5cWcYxyOhJYZmDw8E5LKN5yedanySlp2PG1+xMa1epVd61xycscG2Wei0uy/J2nUbRT4+7TXFjGctv8AmbYM8vU5csdM3sNQSdoovrb6ZY17bi4e9g4Z6ZPLLsLFNP6c/wBw9gAxdTlwqoMJQUuSNOHd0oQznhikcjXuztDWMVVPuriKwp4ymvadkGePLPHLXF7jcU1TPC/mNd8WPpVHHXDOlp/Yq0oSjO8qu4a/VSxE9QDql4hnkqshYoo+U65CFLWbuFOKjGNRpJbI9n2F+5Jfiv5HjdelGet3coNNOo+aPa9g4f8AocpPZ1Xj+B6vWRcumS+hhj2mekpZz7D5HrP3xd/iy+Z9eykcWt2d0qtWnVqWqc5vLfE+bOLpuoh03q3NZwc+D53a6rf2dLura7q0qec8MZYWS384NW//ACFf9895+bGj/wCkX7zH5saP/pF+8zofiHTN24/2RHlT7ng/zg1b/wDIV/3zo6BrOpXGtWtKte1p05TxKMpZTPV/mxo/+jX7zLLfQNMta8K9G2UKkHmLy+RE+u6eUWlH+yGsc0+TU7W6t+TtOdGlLFxX+qsbxj4v+R4TSrGepahStofrv6z6LxZ9KvdGsL+v311Q7yeMZcnsSsNHsbCrKpaW6hOSw3nPIx6frMeDFpgnqZUsblK2bNCjC3oU6NJcMKcVGKPDdttK+jXkb6lHFKvyljwn/wBz6DGCW5Ve2lve27oXVNVKTecMz6WcsM/Mk/qOa1KkeE7EaurS+dlWlilcP6rfhL/udzt81+QoLx7+Pykba7N6RGSlC0UWnlNSeTR7c8tCgv8A5o/JnUuox5epi4fuRpag7PCWff8A0ql9F4u/4vqcO+fYejodtL+3/u7u3p1JR5PKcZHI7Off9l+Kj6TqWjWGo5dzbQlP11yl8UdfVzxJpZI2RjUq2Z4HXe01XV7eNuqKo0k+J4eXJlPZezld65b4i3CnLvJPolz+eD1v5m6TnPDVx04zrWGnWmm0u7tKKpp7vdvzZyT67DDE4YUWscnK5GzKKnGUZLMZLDR8v1zSK2k3soSi3Rk805+DX9T6iV16FK4pOlXpxqQe8ZLKODpOrfTye1pmk4akfN9K7S3+l0lRpyjUoraE1nHkzfl24v2sRoUIvrhv+Z6Gt2S0irJyVGdNvwhNpEI9jtIT506svOozvl1XRzeqUd/oZqGRbJnl4dqNTrXlGdW4fdxqJuEFhNZ2PotWSdrVxs6ba+BqWukafZvNC0pRl63Dlm5KKlFxa5NYaOPP1OOUovHGkjSMGk7Z8c8T61pf3Vafgw+SNaPZfRmv8Gs/tM6lOhClThTprhhBKKXRI6etzR6iCUCMcXB7mNzxHb6xqQvKF4otwqQ4G/BNHvUktii6pULqjKhcU41act4yXI5+mkumnrkXNa1R8u0XWrjRq06lvGM1NYlGex7rs/qb7RaVcwu4wUsuEoxXJRa5FMux+juWVTqpdFUOrp2nWel03Czo92pfaect+bOvP1fTzVx5M4wktnwfMtX0u40q9nQrweM/UnjlJdUb2m9qr/T6CoLgrU48oqoua959GuaNveUu6uaMasH4SWTiVeyGj1JuUaVSGfBTeC/67BkjWVWLypJ3E8/PtvfyWIUKEX1w3/MqsO0uo19XtXdXDdLvEpQisJ55bI9JDsfpEZZdOpP2ObOna6XY2fO3taUH1UeZjLqukjFqEClCbe7GrfdV3+FL5HybxPsNWnCtSnSqLMJrDXVHMj2Y0dtf7Iv3mZ9D1cMCcZLkeSDlwdW1h/s1Fv8Ay4/IjqXLTLv8Cf8A0s2ElCCUVyisJFNWKq05QmsxmnFr2Mwc44pcF02j454n1vTPuy1/Cj8jR/NjSP8ASL95nVpU40qUacFiEFhLojbresh1EUorgnHjcXueG7a6VUpXn5QpQcqVX7eF9mXt8zi6Vq91pNZ1LaSxL7UJLKkfVJRjOLjOKlF8mmspnFuOymk15uXcSpt+EJNL4GuDxCHl+XmVkyxO7icB9ubzHK1oJ9ef9Ttdltcr6v8ASVc8KnTacVFYWH/4MR7G6UvtKtL/APfB1NP0my0zP0SjwOSw5N5bM+ozdI4OOOO44xndtnnO2ui1Ks1qNvFyxHhqxS58tmeW07UbnTLjvrWpwy2axlSXRo+snKvOzml3k3OpbKMnu6b4c/ArpuvjHH5eVWhTxNu4nmF25vsf4ahnrz/qa1x2x1esnGFWFGLWPqRWfiel/M3SfVrfvm3bdm9JtsONpGbXjUfEarqujhvGItGR8sx2VvamoaFTqVpyqVoSlCcpbvnn5M6xZThCEFGnCMI9IrCISWGed1KUpOceGbR2VMwADlLAAAAAAAAAAAMpN7Eu7fUpQk+EKyAMtNbmBNNcgAAIYAAAAAAFkHle0xUXiRi8PJbujqi/MhT5I4ZSDMlh4MHM1TplAACGASiuJ82C443JWhWWJJbEZTS2IuTZE1lm9oiruZbb3MAHO3YwAAGAAAAAABZCWVgVF4kE8PJauaOqD8yOlkPZlIMyWGYOZqnTKAAEMAAAAAAAAAAAzwy6GGsDcWhWAAIZzte096npNa3j6T7UP2kfL5RqUKzjJOFSDw1s00fYTkav2dstVbqTTpV/8yHj5rxPT6HrFhWifBhkx6t0eUt+2Wp0qShLuqrXLilHmyf576j/AJVD91/1NqXYSrl8N9DHhmD/AKmPzEr/AOup/uP+p3eZ0L32/gzrKa67b6gms0aDXk/6nrdE7RWerwUYy7q48aUnzfl1PI3/AGMvbW3dWhUhctbwisPHs6nnE6lCrlcUKkX5NM0jg6fNG8X9hapxfxH0HtXrl5o11RjQhTlTqwb+sueU+f8AI4P576j/AJVD91/1OZqOtXGp2VChd4qVKDfDVf2mn4M1LK3+l3lG341DvZqPE1nGS4dJijD44qxPJJvZne/PfUf8qh8H/UfnvqP+VQ+D/qbP5iVv9dT/AHH/AFH5iVv9dT/cf9TDX0H6fwyqykbPtbqt5dU7ejRoOdSSivqs7XaXW6mjU6KpOM69RfZa5e1/yOXbdi7q2uKdalqFOM6clJPgf9Tta9octbpUocUKdSnz73fzWOhzTfSvNHTWn3LWvS7PMfnvqP8AlUP3X/Uque2Op16MqcXTpcXJyhHmdD8wK/8Ar6f/AC3/AFMrsFUUlx38MeOKbz8zs/8AjjvSM/vGeSpUqlzXjTpxc6k3hJbtn1XRbJaXpVC0WHOKzNr1nuaukdn7LSfr0k6lZ/8AuT393Q6p5/Wdd5vw4+DXHjrdhtvcAHlt2bgAAABlRbLFFI0hjciW6IRhncsSSRhySK3Js2uGPjkW7Jyn0K287gGEpuXJVUDznbr7ih+PH5M9Gc/W9Ljq9kraVV0kpqeUs7Jr+Zr0s448sZS4JmrjSPnnZ37+svxEfWU8rJ5Kw7Hwsr2jcq7cnSlxcPBuepjLD9h3dX1OPJkTg9jPHBpbiccMiWyWVgq2POyw0u0apgAGRQAAAAAAGU2tiXeewgCozlHgVEnJsiAJtvkAABDAAAAAAABPDyACYF26KpLDJQl4EpLKOqX3kLXJHDKgAcpYAAAAAAAAAABlRbLFFI1hiciW6MQTS5mKm6JSkkVN5eTTJJKOlCXcAA5iwAAAAElFvyGk3wKyJNQ6klFIOSR0RxKKuRN3wZ5JEeNEHJswKWb8o1EufNFTWHglTfgZmsrJU15kdSEtmVgA5SwAAAAAABOD8CAKhLS7E1ZbOOUVFsXlDgWTonj1/FElOitRbJqCJZSRBz6BphBfEFtmVBIEeNgFkxhTMNYeDBZNZRWY5IaWUnYABmMAAAAAAAAEm9gSsAWU84EYY3JNpHTjxuPxMhshU3RAzJ5eTBjN3K0UgACBgAAAASb2LIwXiXDG5CbohGLZYopGW0tyuU29jeoY/qTuyfEuplrKKSyDysBDJrdMGqK2sMFk14lZhOOl0UnYABAwAAAHH1ns7Z6rFzaVK48KkVv5rxOwDTHkljlqg6JaTVM+U6rpF3pVbu7mn9V/Zmvsy95qUajpV4VIvDjJNM+u3FvSuaMqVenGpTlvGSyeM1zsbUoKVxpmatLd0n9qPl1Pf6Xr45lpnszlnicd0e0pVFVpQqR2nFSXvRPGTn9m5u40K0lLlKMeCS6NPH8jqpJbHiywNTaZ0qWxHu31MqDT5MOaRjvPYOscWG5MhOPijPeLoONDnKElVgrRWDLxnkYORqigAAGCcYdTEPtE5PCyb4oqtTJb9jLaSISn0INt7gU8reyBIAAxKAAAAAAAAAALIPKMVF4kYvDyW7o6oPzI6WQ9mUgzJYeDBzNU6KAAEMAAAAAAAAZSb2BK+BGAS7tmGmtynCS5CzAAJGAAAAAAALYvKKjMXhmuKelktGZxw8kS5rKwUtYeB5YU7QJgAGJQAJRjxDinJ0hWYSbfImoY3JJJbEZTxsdKhGG8ibbJNpFcp52Itt7gznlb2Q0gADEoAAAASb2JRg3uWJJI2hib3ZLZGMMbkm0iMp9CDedy3kjBVEVWZlNvYiAc8pOXJSQAAhhPDLk8opJQeHg1xT0umS0JrD9hEtksoqDLDSwTAAMigAAAAAACbWxLjZEFKTXAqMtt7mACW7AAABlqeVkhNYYg8P2E2so6vmQ/UjhlQGwOUsAAAAMqLZYopGkMbkS3RCMM7liSSMOSRW5Nm1wxrbkW7Jyn0IN53MAwlNy5KSoAAgYAMqLY0m+BGCUYN7k1FIOSR0RxKO8ib7GUkkRlPoQcm9zBM83tEaXcPmADBuygZTw8mACdCLk8oqksMzCWHgnJZR1P7yF+5PDKgAcpYAAAAAAAypOOxgDTa3QiUZRjnhill5eDDk2YBTySlywpAAEDAAAAAAAAAAMxeHkt3RSTpvwN8MvwslkWsPBgsmsrJWZ5IaWNOwACBgAAAAAAADKi2NJvgRgtgsLmFFISkkdMILHvIluyE/tERuDnk7dlIAAkYAAAASUWyaikawxORLdEYw6k+SRhySK3Js1coY9lyLdk+NZMtZRUWQeVgIZNe0gaor2BOovEgc846XRSdgAEjAAAAAAAsg8rAmsrJWnh5Lk8o6oNTjpZD2ZSZUWyfAskuSRMcNbyHqI92goYfJsw6nQx3j6FasaYtywrnHHNbGe89g7z2BOcJKgSaIAMHKWAAABLLwWxil5kKe5ObaXI6MSSjqZD7BySK3JswDOeVyGkAAZlAAAAAAAAAAFsJZRGovEjF4eS3dHVF+ZCnyQ9mUgy1h4MHK1RQAADAAAAAAAAAAAAAAWQeUVmU8PJpjnpYmrJVF4kC7dEODnvyNMmNt3ElMglknwPqTSS2IuaQ1ijFfEwtvgRi0yRHvF0HeL2lxlCKpMNyMo45kSxziyt78jnyJXaY0AAZlAAlBfWHFW6EyUYdSTaRiTwittvc6ZSjj2RPJmU87EQDnlJy5KoAAkYAAAAAAAti8oqMxeGaYp6WS0ZnHnkiXNZRS1h4Kywp2gTAAMSgAAAAAAAAAADKTexngZShJ8IVkQGsAljAAAAAAABPDABbAXJ5RXJYYg8PBOSyjq+ZD9SOGVAA5SwAAABJvYlGOeZYkkjaGJy3fBLZGMMbkm0tyMp9CDedy3kjDaIqszKbexEA55ScuSkgABDABOMM7lRi5cCsgk3sWKGNySSRGU+huoRhvIm2yTaSK5Tb25EW8gieVy2Q0gADEoGU8PJgAnW4i7dFUlhkqb8CU1lHVL7yFrknhlQAOUsAAAAAAAZTa2MAE64ES42Ybb3MApzk+WFAAEjAAAAAAAAAAMxeGWtZRSWQeeRvhl+FktFbWHgFk1lZKzPJHS6GnYABAwAAAAAAABOMOpUYuXAmyKTexYlhYM8kQlPwR0xSxK2TyRk8yZgA5W7dlAACGAAAAAAAAAAAAAAAABZT2ZIA78fpRm+SM9isA58/qKiAAYFAAAAAAACVP7QBeP1IT4Jz+yVAF5/UKPAABiUAAAAAAAAAAAAAFsfsohP7TAOnL6EQuSIAOYsAAAAAAAAAAtjsZAPQjwZkKhAA48vqLXAABmMAAAAAAAXLYA6MHuRIrn9oiAYz9TKQABIydPcm9gDsx+gh8lIAOMsAAAAAACUNywA7MPpIfJCp4EADDN6hxAAMigAAAAAAC3LgDpwcMiRVL7TMAHO+SkAAIYAAAAAAAAAAAAAAAAAAAAAAADMPtIAqHqQnwW+BSAbZ/YmIABzlgAAAAAATpkwDsw+kh8kKhAAwzeoa4AAMigAAAAAAAAAAAAAAA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data:image/jpeg;base64,/9j/4AAQSkZJRgABAQAAAQABAAD/2wBDABALDA4MChAODQ4SERATGCgaGBYWGDEjJR0oOjM9PDkzODdASFxOQERXRTc4UG1RV19iZ2hnPk1xeXBkeFxlZ2P/2wBDARESEhgVGC8aGi9jQjhCY2NjY2NjY2NjY2NjY2NjY2NjY2NjY2NjY2NjY2NjY2NjY2NjY2NjY2NjY2NjY2NjY2P/wAARCAKyA5gDASIAAhEBAxEB/8QAGwABAAIDAQEAAAAAAAAAAAAAAAIDAQQFBgf/xABKEAACAQMCAwQGBQkFBwQDAQAAAQIDBBEFMRIhUQYTQXEzUmGBkbEUIjI1cxUWNkJykqHB0QcjNFNUJGJ0k7Lh8SVDY4NVgvBE/8QAGgEAAwEBAQEAAAAAAAAAAAAAAAECAwQFBv/EADURAAICAQMCBAMHAwUBAQAAAAABAhEDEiExBFEFEzJBIjNxFSNCUmGBkRSh8DSxwdHhJPH/2gAMAwEAAhEDEQA/APSgA+KPSAAAAAAAnT8TM21sRg8PBOSyjqhvjpEPkqABylgAAAAAAAAAAAABKDwyySyipJvYt2R1YbcWmQykB7g5XyWAAAAAAAAMpN7AlfAjBJQbJRgkZbSOiOJLeQr7EeB9SDWCyM8vAnHKCWOLVxFfcrABzlgAAAAAACcJeBAFRlpdiZbJZRUWxeUQmsPJvljqWpErsRAJRhncwjFy4KsiTjFb7kuBBRS2N4YmnbJbMt4RXKbexZuVyjh+wrNqS24BEQAchYAAADKTexmMcssSSRrDFq3fBLZGMEtyTaW5GU+hW3k0eSMNoiqyUpt7EQDnlJydspAACGAAAAnTfgQCZUJaXYnuWTWVkrLU8rJCaw/YbZY38SEn7EQAc5QAAAAAAAAAAAAAAAAAAAAAAAAAAFkJZRiovEjF4eS3dHVB+ZHSyHsykGZLDMHM1TooAAQwAAAGUm9iUYdSfJI2hib3ZLZGMEtyTkluQlPoQbyW8kYKoiqyUpZ8iIBzuTk7ZQAAhgAnGGdyowcuBNkUm9icYJEuSRCU+h0KMce8uSbbJtpblcptkdwZTyuWyGkAAZFFsXlEZrDyRi8MtayjqT8yFe5HDKQZaw8GDlaooAABgAAAAAAAAAAAAALYPKKjMXhmmOelktWSqR8SBduiprDwVlhTtAmYABiUAAAAAlGLfkNJvgVkScYdSSikJSSOiOJR3kTd8GeSRCU88kRcmzBM8t7RGkAAYFAAAABKMWyaikawxORLZGMOpPkkRlNIg5N7mrlDHsuRbslKfQhuAc8puXJSVAti8oqJQeGXinpYmhNYeSJc1lFLWGGWGl2gTAAMigAAAAAAMxeGW8mikypNbG2PJp2fBLRYopBySIcbIlPMkqiKu5LjY42RBl5ku5VIlxsOeVzREB5ku4UgACBgAABZT+yYqN59him8PBOSyjqXxY6RHDKgAcpYAAAAAAAAAAAAASg8P2E5LKIRi2/YWN4R1Y70PUQ+SkAHKWAAAAAAAAJRg35DjFy4ERxkmodSaSWxGU0joWOMVcibvgw6fRkGsMsjPPITWUKUIyjcQsrABzlgAAAAAACcHjkQBUJaXYmWzWUVFsXlEJrDybZY2tSEuxEBJvYsjDqZRg5cDborLYJYyhwroZSS2OiGLS9yW7MSeEVttlrWSuUceQsylVrgERABylgAAAJKLfkZhHPNk20tzeGJNapEtmFFISkkQlNvYiOWVLaIq7mXJswAYNt7soAAQwAAAFkH4FYTwy4S0uxNWWTWVkrLk8rJXJYfsNcsfxISfsRABzlAAAABZOPLJWXOGl0JOwACBgAAAAAATpvwMzjlZK1yZcnlZOnG1OOlkPbcpBKaw/YROeSadFWATjDO/IzwItYpNWK0IwW+5JtJczEVgy1lHVGOmOxJXKbexEzJYZg45uTfxFoAAkYAJRjnyHGLk6QjCTexOMEtyWEkRlPodKhHHvIm2yTaW5XKbexFvIM55XLZDSAAMSgAAAAAALISysGKi8SKynlF3C2vsv4HXBPJCmQ9mUAnKnJP7L+Bjgl6r+BzvHNexVoiCXdz9V/AcE/VfwDy5dgtEQS4J+q/gOCfqv4B5cuwWiIJcE/VfwHBP1X8A8uXYLREEuCfqv4Dgn6r+AeXLsFoiCXBP1X8BwT9V/APLl2C0RBLgn6r+A4J+q/gHly7BaIglwT9V/AcE/VfwDy5dgtEQS4J+q/gOCfqv4B5cuwWiJbF5RDgn6r+BmMZp/ZfwNMSnF8CdMxOOHkiXuDa+y/gVOnNP7L+A8uKSdpCUkRBLu5+q/gOCfqv4GXly7FWiIJcE/VfwHBP1X8A8uXYLREEu7n6r+BKNGXimNYpt1QrRBJvYnGCW+5Pga/VfwIy4vCL+B0LDo3aJ1WZbS3K5S4hwTf6r+A4J+q/gZzc5bJbDVIiCXBP1X8BwT9V/Ay8uXYq0RBLgn6r+A4J+q/gHly7BaImUm9icaMvFMnwNfqv4GsOnk92S5IhGCXtMuSW4fH4RfwIcE3+q/gaO4KooXPIlNsiS4J+q/gOCfqv4HO4zb3RVoiuRcnlFfBP1X8CUIyT+y8eRpiUoumhOiM1hkS+UJNY4WVcE/VfwFlxST2QKSIglwT9V/AcEvVfwM/Ll2KtEQMNeAIpoYAAAZjLD9hbyaKTKbWxrDLpVMlotwkRlPGxBtvxMFSze0QozxPqOJ9TAMtUu46M8UuplybIgNcu4UAASMAAALYfZRCf2jMH4EprKOp/Hj2I4ZUADlLAAAAAAAAAAAAACUHh4JzWYkYwxzZKbwjrimoPUR7lQAOQsAAALk8oqksMzB4eCcllHU6yQv3I4ZUADlLAAAAAAAEoSw/YRA4y0uxFzSa5mFFIrUmjLm2dPmwe7W5NMnKSRDjZEGUssnwOiXeMzxvoQAvMl3HSJOWVhoiARKTlyCAAEMFsPslROm/A1wtKRLMTbyRLJrKKwypqW4IAAyKAAAAZUXJ4im2W0LeVZ52j1OhSowpLEV7z0Om6Ceb4nsjGeVR2NOnZSlzqPhXQ2oWtKH6uX7S4HtYujw4+Ec0skpe5hRS2SRkA6kkiAAB0AAAUAAAUAAAUAAAUAAAUAAAUAAAUAAAUAAAUAAAUAAAUAAAUAAAUAAAUAAAUAAAUAAAUAAAUAAAUAAAUAAAUAAAUAAAUBhxi90mVTtaU/wBXD9hcDOWKE/UrGpNcHPq2Uo84PiXQ1pRcXiSaftOyV1aMKqxJe883P4ZCW+PZm0czXJyQXV7eVJ53j1KTw8mOWOWmSOlNNWgACCgAAAAAAAAAAAAAFsXlFRmLwzXFPSyWjM1h5IlzWUUtYeB5YU7QJgAGJQAAAAZSb2JqCRcMbkJuiMYtk0ktjLaRXKbZv8GP6k7slKaRBtvcwDCeRyKSoAAgYAAAC2DyiozF4ZpjnpZLVkpx8SBduiprDwVlhTtAmYABiUAAAAAAAAAAAAAAAAAAAAAAAAbAABdF5RXNYfsEHhk5LKOr5kP1I4ZUADlLBsW1u6r4pfYX8SuhSdWoorbxOrCKhFRjySPT6DpPNeufCMMuTTsgkorCWEjIB9ClWyOQAAYAAAAAAAAAAAAAAAAAAAAAAAAAAAAAAAAAAAAAAAAAAAAAAAAAAAAAAAAAAAAAAAAAAAAAAAAAAAAAAAAAAAAAAAAAAGJJSWGso5tzbulLij9h/wADpmJRU4uMllM5eq6aOeFPkuE3FnGMqLZbUod3Np814DkkfO/07i2p+x2ar4IqCDh0MOfQzCXENeW/hQblYJzXiiBzzjpdFJ2AASMAAAAAACyDysCosrJWnh5Lk8o6oPXHSyHsykGZLDMxi2c+h3RVkQt+ZaopGcLobLA+4tQWMciM5NbEkGk1hm7T00iSkGZRwzBwtNPcsAAQwAWwjhFwhrYm6IqHUEpTSBv93HYncqABylk6b8DNRcsmIReckp/ZOpW8fxEe5UADlLAAAAAAAAEowb32HGLlwJsilkmodSaSWxFzS9p0LHGKuRN3wRcH4ES2MuIjUj4kzxqtURp9yAAMCgAAAAAABZB5XtKzKeHk0xz0sTVkqkfFEC7dGKNPjrxj4ZNZYnKS0+5N0jds6Xd0sveXNmwFsD6jFjWOCgvY4ZO3bAANBAAjOcYRbk8JCbSVsCQNCrfNvFNYXVlDuKr/AF2edk8SwwdLc2WGTOsDk9/V9eQ7+r68jP7Vx9mPyH3OsDmRqVcZc5GXWmt5s1XiEKtoXks6QOU7iq9ptGO/q+vIzfiuPsx+QzrA5Pf1fXkO/q+vIX2rj7MPIfc6wOT39X15Dv6vryD7Vx9mHkPudYHJ7+r68h39X15B9q4+zDyH3OsDk9/V9eRlV6qfObwNeK4+zDyGdUHOdWpj7bKnWqp47yRc/EYR9hLC2dYHJ7+r68h39X15Gf2rj7MfkM6wOT39X15Dv6vryD7Vx9mHkPudYHJ7+r68h39X15B9q4+zDyH3OsDk9/V9eQ7+r68g+1cfZh5D7nWBye/q+vId/V9eQfauPsw8h9zrA5Pf1fXkO/q+vIPtXH2YeQ+51gcnv6vryHf1fXkH2rj7MPIfc6wOT39X15Dv6vryD7Vx9mHkPudYHJ7+r68h39X15B9q4+zDyH3OsDlRr1M85sm6tRr7bNI+IwkrSF5LOkDk9/V9eQ7+r68jP7Vx/lY/Ifc6wOT39X15Dv6vryD7Vx9mHkPudYHJ7+r68jKq1XtOQ14pB8RYeQ+51Qc1VKi3mw681vNmv9fCraF5LOkDlO4qvabMd/V9eRk/FcfZj8hnWBye/q+vIyriqv12L7Vx9mHkM6oNClfSTxUWV1RuwnGceKLyjuw9TjzL4GZyg48kgAdBAAAAUXVPipNpc4nNbb3OzucmvDu60o+3keJ4pjaqaOnBL2KzKeHkwDxU63Ogu5NFUlhkqb8CU1lHVJeZC1yTwyoAHKWAAAAAAAJQljkyIHGTi7QmXcmG0tynIN/P/QWklKbexHL6gGLk29x0Zy+o4n1MAWp9wMtt7swAJu+QAAAYLvApLISzyN8MqdEyK2sMFlRZ5gicHF0NMgk3sTjBIlySISn0NlGOPd8k22SbS3K5S4jG4Mp5XLb2GkAAZFAAbgAMpN7Eow6k+SN4Yb3kS2RjBIy5JbkZT6ECpZIx2iKr5JSk35EQDncm+SqMxeGW7opJ034G2Gf4WJoi1h4MFk1lZKzPJDSxp2AAQMAAAAAACcJY5M27OOZuXRGib+n+ik/ael4fLVlUWY5dom2AD6M4wAAAN4WWcu4rOrN+qtjcvZ8FB43lyOaeJ4nnaaxI6cEfxAAHinSAAAF3gVPd5JweVgxNeJ1ZFqgmiFsyAAOUsAAAAAAAAAAADcALISzyMVF4mYRxzYqPkdTvy/iI9ysAHKWAAAAAAAASyTjDqXGDlwK6IqLZPu0S5JEHPob6IQXxE22JQ6EC2MuJEJxw8kZIKtURp+xEAGBQAAAAAAAtg8oqMxeGaY56WJqyVReJAu3RU1h4LzQp6kJMwDKi35FiikTDE5A2VrGeexavYMLoDoxw0Et2RnJrkV7lrWUVtYeDHMpXfsUjAAMCgAAAGxbTlSlzf1XuiEY4QlNLzOzCvJane5nL4tjqJ5WTJRZz46KzuuRefS45rJBSXucTVOgADQQNDUI4qRl1RvmpqC/u4v2nF18dWCRpidSRoAA+XO4FsXlFRKLwzXFPSyWrE1h5IlzWVgpaw8Dywp2gTAAMSgAAAAAAAAAAAAAAAAAAAAAAABPDyACdAXJ5QK4PDwDuhNSVmbRhyb3MBrAOJtt7lgACGACyMfFlQg5OkJuiMYt+RNRS2MtpblcpNnR8GP6k7slKaWxBtvcwDGeRyKSoAAzGAAAALkAAF0XlFc1h+wQeGTkso6vmQ/UjhlQAOUsAAAAAAAdGw9B7znHRsPQe89Lwz537GOb0myAD6M4wAAA1NQ9FHzNA39Q9FHzNA+a8S+ezsw+kAHnu12s1NNtIUbeXDXrZ+st4xOTDillmoRNG6Vs7Ve9tbZ4r3FKm+kpLJrR13SpS4Y39HPmeH0js9e61GVxKqqdPOO8qZbk/YdaXYT6v1b5cXthyPQl0vTY3pnk3MVOct0j19C4pVvrUKsKi/wB2SZK7vLeyt3Xuqip0k8OT9p4yw7K6hYarb1FWjKippzlCWOXkeh7RWFfU9Ina2yi6kpRa4nhcmZqGKGRQUrT/ALFXJrdG1Z6haX6nKzrRqqDw2vA2Th9lNFu9It7mF2oKVSSceGWdkzuHN1OOOPI1B7Fwba3AAOcsAAAAMpN7E4wS3NIY3ITdEYwbLEkjDaW5CU2zb4Mf1J3ZKU0tiDeWYBhPI5FJUAAQMAGUm9hpN7IRglGDe5KMEjLklubxxJbyE32CSWxiU0tiMpN+REJZa2iCXcy23uYAOduxmYvDLXzRSWQfgb4ZfhYmitrDwCyayslZnkhpdDTsAAgYAAAAAAE4SxyZpx1nTJ3Kt43lJ1nLhUOec9DZW6Pmtp+l8P8AiX8z0ujgssZavYxyPSrR9QbS3K5Tb2IsHHPK3sjRIzl9RxPqYBlqfcZnifUNt7mAGpsKAAEMGVuYAIC57FJbB5RGa8TqyrXFSRC2NzT/AEcvM2zU0/0cvM2z6DovkROPJ6mAAdZANa/9D7zZNa/9D7zm6v5EvoXj9SOcAD5M7wAZUWxpN8CJweVjoYqLxJRjwojUeXg6Z7Y6kSuSAAOUsAAAAAAADKi2WKKRpDG5Et0QjBvcnwroHJIg5tm33ePYW7Myh0IFsXlEJrDyTkgq1RGn7EQAc5QAAAAAAAAABmUs+BgAbbbtiAAEMLcu8Ckti8o6MD5RMip78wSmsPJExmmnTGgACRgAAAAAAAAAAthLKKkslkI43NsN2SzFRc8kCdR+BAnLWp0NcAAGYwAAAHRsPQe85x0bD0HvPS8M+d+xjm9JsgA+jOMAAANTUPRR8zQN/UPRR8zQPmvEvns7MPpB4Dt3NvWYRe0aSx8We/Pn3br78j+FH5srwz5/7Dy+g9h2ehGnoVmorl3afxOiaGg/cln+EjfOLPvll9SoelA5faO/r6bpM7m2cVUjJJZWVzZRW7U6fRvZWs41u8jPgeI8ske2n6P1P24/M2w4ZRywU1s2JyTToz2T1e91i1u5XM4cdNpQcYJYymcjTu0uoy12FnezpuDqOnLFNLnsX/2evFteftx+TOV2vtnp/aJXEFiNXFVP2+J62jHPLPE0YW9Fn0CclCMpS2iss8bpfaLVNR1qFrCdPuZTef7tZUV/2O5rV+qfZurdReHVpJR85HE7AWLlO4vZLkl3cX8zi6bDGOGc5K3wjScm2kjq9pdf/JFOFOjFTuKiys7RXU4NvcdqtUgqtCdWNN7SWIJmv2yfH2jnB5xGMV/A+hUe5oWlJSlCnCMEubSS5HQsccGGLUU2+5LblKr2PFWXaXVdM1ONnqv148SjNSS4lnxTPcyn6u3U+b9rbijedoXK1mqscRjmPPLPo9KLdvST5NQXyF1kPgjKKpsIP4miO+54u/7S6jQ16dnTnTVFVlBJwWcZ6ntGmfNNW/Syr/xK+aObw/HGcpa1exeVtR2PpZ43Wu0eo2Wt1LShOmqUZJJOCb54PZHzftN+lFb9qPyQvD8cZ5JKSvYMrajse51bUoaXpsrqouJ4SjHrJnjqesdo9XnN2XecKfNUY4S9mTv9sbapX0GMqab7qSlJLpjc4nZTtJQ0qlO0u4SVOcuJVIrLT9qOro8UfJc4xTlZGSTtL2NmyuO1NG8oUrmFXu5zUZSqQUklnnzPc8l5Gta6ha3tLvLSvCrH/de3mixtvc5eozRTrTTLhH9SUp9DzHaC+1ulfqhptNypuClxRhl/E9IczUO0GnadUdKvXbqLeEFxNGOCc3O9Or9C5JVzR5Srcdq7aLuKv0lQjzeUml7jtdmO0k9TqO1u1FV0sxlFYUl4+83rftFpN59SN1GLkscNRcOTxfZx8Pai34NuOS92GejpWfFNZIaWlsYN6WmnZ9KMN4Tb2RkruOVvV/YfyPESt0dJ4a97R6pqOpO202cqcXPhpxhu/a2Xzq9rbGPHLvKkY828KZzuxyT7RUc88Rk/4M+jT+xLyZ7XU5YdNOOOME0c8E522zzXZztZV1G8hZXlGPeTT4akOXNLxR2da1KjpFo7iqnLLxCK8WeF7L8u1VD9qXyZ6T+0D7pofjfyZefp8cs0Y1swhJpM4r7R67qlSSsabjHpShnHvO9oD1eOm3U791JV16KNXn4FXYT7lqfjP5I9DWrU6FKVWtNQpxWXJvkjk6rLGMnhhBFY038TZ4l3vau8XFTp1oRe3BBRKPy9r2k14xvuOS34a0d15npH2t0jveDvqn7XA8HK7YX9lf6TQna16dWUang+aWOh04pOU1CeJJP9CWlVqR6jTb2nqNlSuqXKM1zT8H4o8bq/aPUbjVJ2mnVHTgp8EFBfWk/M7HYeTehzWeSqvHwR5jROfayjnn/fv5sjp8EIZMjavTwEptwR3KF32o0/E7m3d1SX2lybx5o8/ptXvu09GrwuPHccWHuuZ9OW581tP0uh/wAS/mX0mZZYzelJ17BkjS5Pe6xqVPSrCdzUXE1yjH1mePo6x2i1ipNWXEop8+7iko+83/7QJtW9pDPJykzpdkFCn2eovlHilJt9eZjiUMPT+bpttjk256bPPV9V7RaJVp/TZucZc0qmJJ+zJ7TTryF/Y0bqCwqkc46PxR5bt3d29WjbUaVaE6kZNyUXnCwdjsjGUez1DiTWXJrPTIuqjGfTxyuNOwjtPSnsdoAHlHQAAAAAABlPDyW7opJ034G+GdfCyWjdsFiEvM2jXs/sS8zYPpulVYYo4p+pgAHQQDWv/Q+82TWv/Q+85ur+TL6Fw9SOcMZJRi35FiSWx8xDE5bs7WyEYdSfJIjKaWxBtvc1c449oipslKediABzyk5clJAAEjABKMG99hxi5PYTZFLJZGHUkklsRlNLY6FjjDeRN3wS5JEJT6EW29zBE8reyGkAAYlGYvDLWsopLIPKwdGGX4WS17lbWHgFk1nmVmU46XQ1uAAQMAAAAAAAAAAAAABmLwzAGnTtCLmsopaw8FlOWeQmsrJ0TWuOpErZlYAOYsAAAABlJvYaTeyEYJKDZKMEjLkkbxxJbyFfYJJbGJTxtuRlJvyIhLLW0QS7hvIAOduygAAAAyot7FigkaQxuQm6IRg3udCzWKPLqaTkkbtk80W/aep0EYxy0uTDLbibAAPdOUAAANa+WaS8znbHSvPRx8zQnHxPn/EoXktHXhfwkDwPbum46tSqeE6SS9zZ744/aTRvyvZRVNpXFJ5g349Uc3Q5VizJy4LyR1RpFnZutGvoNpKLzww4X7GjqLc+a21fWtAqTpwhVppvnGUOKL9pt/nlqslwwp0uL2Qyzqy+HznNyg00zOOVRVM0NS/Ser/xH8z2HbT9H6v7cfmeTsdN1TVNSVy7eeXUUpzkuFbnt+0dlPUNHr0KSzU5SiurXgbdTOMcuJN8cigm9TOL/Z//AIW8/bj8mbPbm07/AEqncJfWoSw37GeZ0XWL3RJ1aFO2U3UazGcXlNHv7iktR0mdOUWu/pbNYw2jPqNWHqVl9mPHTjpPDahqnf8AZSwtFLM4zkpLxwtvme27OWi0/Q7alJYnKPHLzfM+f6Xo91W1ahRq29WNPvPrScGkkt+Z9O9nQ06/NHHFQh77k4otu37Hzntis9o6ueSaj8j0NDshZVKMJ1bq5qKUU8OXLYr7YaFWvnC8tIcdSEeGcFu11RyLPtTqemW0batbxmocourFppdC1LJmwR8mW65BpRn8R62w7P6bp9RVKNvmouanN8TXkdXjfU8PHtLrl7OMbaz4U3z4KbeV5s9rBtwi2sNpNp+B5vUwzY2nklbf6msHF8Ik23ufM9W/Syp/xK+aPpZ8/wC1mn3NrrMrynTlKnUampJZSftN/DZrzJJ+6FmXw7H0A+b9pv0orftR+SOnHtrdzpKNKwhKolhvLa+BzqWm6trmp/SqlvKPHJOU5R4YpG/SdPLp5SnkpKjPJNSjSPotNJwipJNOKTT8jg6p2MsbtyqWrdtVfgucc+Rd2ju7+ysqUtOhKdRS+s4w4sJLocH8+NSorhrWdHi6yjJfzMujx5dOvGy5tLZnHlG87N6wouWKlNp/VfKcT6bTmqlKE1tJJnzmFtqPaXVlWq0pJSa4pcOIwifRoRUIRgtorCDxJr4L9XuLFy64MyeIt9EfMtJoR1PtHTp3P1o1KkpTXXdn0181zPm1ehd9n9d790ZSjTm5ReOUov2+QvDn8M4p7tbDzcI9tW7O6TVpuLsqceW8OTPEdnYqHae3itlUaXwZ3/z1dSP9zplWUmuX1sr+COb2Z0u/qa1SvZ28qdGMnKUprHwN8Ky48U/OfttuRNxdaT3xXcf4ar+w/kWGJR4oOL2aweJF00dJ867GfpDS/Zl8j6JP7EvJnzRK67Oa13rot91J4yuU0/b5HoKfaHWNTzSsNPVPK51JZaj7efI9rrcEs2RZI1VHNjkoWmcPsz+lFD9qXyZ6Tt886PQ/G/kzzfZZN9prdPfiln4M9R25t6tbSqEaNKdSSq5ahFvwfQ3yprqoP2oIelkOwv3JP8Z/JEe3dWUNJo04vCnU5+3CLexVGrQ0ecK1OdOXet4kmnsi3tbp9XUNJxQi51KUuNRW7XicLlFddb4suKflnM7H6PY3WmTubq3hWnKo4rjWcJFXbDR7GysaVe1oKlOVThfC+WMdDS0HtDU0ShO1r2k6icuKKzwtPx8CzW9Xudet6dvQ06rBKfFnDk3/AAOzRnXU62/h+pCcdFPk7PYb7kqfiv5I8zof6WUfx382ew7J2Fxp+k93dQ4Jym5cPil7TyOpW11oevO5jSbjGp3kJY+q1nqThlGebLFPngUk9CPpC3R81tP0vh/xL+Z1Z9tbyrHFtYR4uvORq6Do+pXesUr2rQlTpqp3k5zXD4+CJ6XBLBGbybWisk1JUjof2gJ91ZvwzIh2d7M2+paXTuqt1XXE2nCDwlhnoe0mjvVtMdKm0q0HxU8+L6HjNO1XVuzbqUJW77vOXCrF4T6pmnT6n06hF1JCn6rPW23ZHSKE1N0ZVWv8yWV8Ds91GEVGCSilhJeB4f8APLV7mOLazppvZwhKR67RK11X0ujUvoOFw8qSaxn2nP1GKbj94/7lQkr2NgEpLDInkNU6N0AAIYAAAAAAHRsXmm/M2TU0/wBHLzNs+r6N3gizgyepgAHUQDXvMd0s9TYKLv0XvMOo+VIqHqRpFc5PONiwxKOUfP5E2tjsRUA0DhNAAAAGUm9hFZeC3kka48erdktmIxSDkluRlPoQNJZIxVRFV8kpSb8iIBzuTlyVQAAhgAAAMrk8mACdAXJ5RVJYZmEsPBOSyjqf3kL9yOGVAA5SwAAAAAAAAAAAAAAAACeGXJ5RSSg8PBtinTpktCSwyJbJZRULLDSwTAJKLfsJ8CCOJyCyEUm+ZYY4V0MnRjhpW5LdkJT8EQLJRz5lZhl1XuUgADEoABLngKAbk4w6klFIxKeDpjjjBXIi7JckiEp9CLbe5gmeZvaI0gdGw9B7znHRsPQe86/DPn/sZ5vSbIAPozjAAADVv3iEfM1d0bOoeij5mnTfgeD1k66hxZ14l8BGSw8GCyayvaVnmZIaWbJ2Gk1hpNe0gqVNPKpwT6qKJgi2FAACGR4IcXFwR4uuOZIALAZYAAARlCEvtQjLzSZIAm0IwkksJYXsMgAMGGk1hrK6MyAAjGnTj9mnBeUUSAHbYqBhQpuWZU4PzimZARk4u0DVlvCuHCSS9hU1h4LIPKwJx8TpyLXHUiVtsVmHFSWJJNdGsmQcvBZFQhH7MIryRIALbEACUYNjjFyewWcirr2lK8qWlxWjGpTlwvvI8s+xm1LUtOhbTn9Mt+FRbwqi+Rpah2R0y9nKolUo1ZvLlCW78mcet2Djxf3V/wAv96nn+Z6scXTJJyk0YuU72RyOySdXtPQmtk5Sflhn0p1H+qcTQ+z1to8pVIzlVrSWONrGF0R2DHreqWWfwcIeODXIAB55sRdODeXCLfVpEkktkl5ADtiBhxU1iUVJdGsk4wb3LEkjWGJvdibK4UIR2hFeSSLG8bkZTS2INt7mjyRhshJWSlPoVyipfaipeayZBzubk7KoxGMY/Zio+SwThLDwRARk07Ci2SyirxLYPKI1I+JvlipR1IlbbEAAcxYAAAAAAG/p/o5eZtmpp/o5eZtn1XRfIicGT1MAA6yAa1/6H3mya1/6H3nN1fyZfQuHqRzsvqZy+pgHyls7gABDAAACUPtE5rMSoti8rJ04XacSH3KgSnHDz4ETnlFxdFJgACGAAAAAAAAAAC2LyiEYN78izkkdOGLW7IbK5rEiJmTyzBhOtTopAAEjAAAACU44eSJUo6XQkAASMAAAAAACyMsrnuSws7FJnifU6I5lVSRNFraW5W5t7ciPmCJZW+ASM8T6jjfUwCNcu46JcbMN5ZgA5N8hQABIwSh9oiE8McXTTEy2X2XgqLk8rJXJYZ0ZlaUkSiIAOYsHRsPQe85x0bD0HvPS8M+d+xjm9JsgA+jOMAAANTUPRR8zQN/UPRR8zRUWz5vxFN9Q6OzD6CyLyiuaxIsisLBq/S6c76pari7ynBTfLlh/+DHJFuBa5LQUXF1Tt6lGFRSzWnwRwvHGeZCjf0K19WsotqtRSck1un0OdY5NXQ7RtApq3NOlcUaEuLjrZ4cLlyWXkoqalTjVnTpUK9xKm8TdKCai+mW0CxylwgtG6DTjqdtKlRqRcnGrU7pPH2ZdH0JXuoULCVFV3L++nwR4Vnn1fsH5U7qtw1I2gVXFxC37pTUm6tRU4qKzzZZdVqdla1LiqpOFNZfCssqGGUqByRNQzuS4EONcKa8VkjxvJpWOGzFuxKGOZEu3RVJYZnlx1uuBpmAAYlAAAAAAAE8PJcnlFJKEsPBtinTpktGJLDMFsllFMnwpt8kubFkhpewJmQYtpwuaEK9N8VOa4ovqi/BSwS99g1IrhjPPcsGCm2uadz3vdqS7qbpyyvFHRCDiiWyUpN8tiJZKOfMrOXLGSe5SAK69enbxjKrLClJQXtbeEiwzp1YwAZissErdAFFssjFIzySISn0OlRjj3fJO7JOSRCUmyIMp5XIaQABkUAAAAAABmLw8lu6KSdN+Bvhl+FktEWsPBgsnHKKyMkNLGnYABmMAAAN/T/Ry8zbNTT/Ry8zbPqui+RE4MnqYAB1kA1r/AND7zZNa/wDQ+85ur+TL6Fw9SOcAD5M7wAAAAAABKLw/YRA4vS7QmXNZRS1hlkHlYMVF4nRkSnHUiVtsQABzFgAAAASJxh1KjBy4E3RFRbLIxSM8kiEp9Do0wx7vkndknJIrlJswDKeVyGkAAZFAAJZBAATjDqDZYZMnUTayilrDwWU3lYE1lZNJrXHUhLZlYAOUsAAAAAAAAAAAAAAAAAAAAAAAAAACUHh4JyWUVFsHlHRila0sh9yoE5rxIGM46XRSYOjYeg95zjo2HoPeeh4Z8/8AYyzek2QAfRnGAAAGtepOnHPU1MpI2r54px8zQbb3PA6/IoZX3OvEriSlPOxyqH6R3X/Dw+bOkaN1a3CvFeWbp95wcE6dTkprdc1s0cMJ6m03yjRrYq1f/F6Z/wAT/Jms7edW/wBQrUOVxQqxlD2/V5xfsZuQtrq4u6Ne87qEaDbhTpycsyaxltpFtrbTo3l3Vk48NaUZRw+fJY5mqyKEavdL/kTVs1J3ELrUNKrU9pd5yfg+HmmZjTv9Oq1VbUIXVvUm6iXHwzi3uujMvTKkdapXdKcVbrilOm/CTWMrzJ0LTULFTpWqo1qDk5QVWbjKGXlrZ5RSqVKG+3D+r/2Fv7mvcOld6RdVLak6VanPvJwksSjOOHzM3VKOqXFbh+tGlacUf2pc1/BHRsbF0aNf6RKM6txJyqOKwtsYXswUaLZVNPtqkK041Kk5vmtuFcor4GqcMabvjj9xbsqpV1f3+nSe1Og60v2n9X55Lu0Em9Fu1H1OXxRVpWnVLGtdTqTUlOX90k/sw3x8WbGpW87vT61Cm0pzWE5bbmU8y81KPCKjGluaNxTrWNvbXKuq06jnCNRSlmEk91w7Isu3TV7U+m30qUMLuqVKo4yx4t45s2L+0qXNpTpU3FSjOEnl8sJ8yr6Nd295cVaEKFVV5cXFUk1KHs25r4ExmpK299xU0a1ve3VXR7juJ1asqVZwU+H67gnzeH44NjT6tvWucWl/VqJRfHQruTnnquLmiNtY3tvbXEVcQVedbvYzS5PPg14IvhbXN1fW9zdU6NHuM47uTk5NrHN4WF7DoUoTUo3sTTRde999EqfR5wp1McpzeFHq/gcipdULapbStL6vXnKrGE1Kcpxknv7EdbVbSV3aSpQkottNZ2eHnD9ho3Vpf3cKScbehGlUjPghJviw+uFj4GGJRiqkypW+Dqz5Rl5M4FrTuZ6B9OqXtw68acpx+u+HlnCa8fed+a4otdTn0LGrT0L6C3Hve6lDKfLLyZYZqK/dfwU1bKbm+VSraUKt1G1hVpd7UnxqLfRJ+HiVOu5Tr2dnfd/xUXUpSVXilCS8G98Plubc7GtB21aj3cq1Kl3coT+zNefhzL7anc99KrXVKmsYjSp815t4WTXXjjHb/HZNM595fVakbGrbzagoqtVSe8cpYfxb9xu0ak62q1+Gb7mjCMeFPk5Pm38MGva6VOn9NhVnFwrJwpY/Vg8vD97NnSrWraWahcSjOvKTlOUdm/8AwTkljUWo/wCXuCTMatXqU40OdaNvxPv5Uc8aWOW3PGehC1dG5tLpUL6deg48k5vvKbxzy9/iX3cLpunUtZx4oN8VOfKM15+BTQtK0rqtdV406U6lPu+Cm88ureFlmmPMlj3Bx3NGwcrbTdFVKrVxVnHjTqNprhfLy9h0LutUWq2MFOShNT4op8nhcsmrT0+7jYW1H+6VWzmnTfE2ppJrny5cn7SxWt7W1O2u6/dQp0oyXdwk3ut845lZMinK723/APBJUjFnCrqNOV1Uua9PinJU40puKik8LK8Xy8TTt7qvY6ddudaKrSvHT714SWcLifu5nQpULyzc6dtGjUoSk5R45OLhl5a2eVnyKKOk11ZVqVatGVaVx38KmMrPJrKFHJFXqe21A0yLvKNpVoTt9T+kcdRQqU5V1POXjKWeWH0M2tGte3l/313XjTp1uGnGE3HH1V4r5G1Cne1KsO8p29CEZZk6b4nP2c0sE7G2nb1buU3HFatxxw/DCXP4EyypJ9/59x0zkXDleaVayr1KjnC7VNyjJxylPGXjxPQwioQUU21FYzJ5fxOV+TK601UU6fewuO+im+T+vlJs6lNzcIupFRnjmk8pe8yzyTVJ7WxxW5zbaE9Tp1LmVzWpxc5RpRpzcVFJ4y+vNeJKU7zNnZVKqhVrOXeVae7jHny6N8jNO3vLLvKdpGjUoyk5R7yTi4N82tnlZ8jLsK8aVvUjX7y7oScuKe0s7r2I0U4qVtqvYTTM1FUsL63oxrVatC4UlirJycZJZym+ZXYVqs9B72dSUqnBN8TfPk3g2aVtcXN5TurxU6aopqnTpycubWG28LwNP6DqFCyqWFF0O6akoVnJ5SeXjhxvz3ya5Ixkk77f8iXJRKpc1oaPTjc1Id/B97JPnJcOfiXX3FaSt6datdOzUXx1YNufF4Za54LaWn1YS0xtw/2WDjPnvmOORsXMLtV4VbWUJxS4ZUajwn7U8PDMnkjqSXG/+7Gk63NJ3qttJr3FC7jcwTxSlJ5cc8sSfs9pTWuqFnShXpaoq9WMl3kHWUlNN4eI55e42Vpcq1K8ddwp1LlxfDT5qDjs/aWd1fVHGE4W1FJpyqw5uS9ia5Z82NSxq/7/AOUG5vyzwvg5vHLPU4NtcKTpxrXte3v+L60KzahLnsl9n4HekuKLSbWVjK8Dl17S/urX6JcK3lF4Tr5fFhPfhxv7zHA4pNP/AD/sqRdaVaktWv6cpycIcHDFvlHK54NK5ubiNhq04VZqdOslTefs7ckbkra6t72rXtFSqRrRipRqScWmlhPOHk11pd07C+o1KlOVW4q8akspbr+hrFwT1Nr2/wDSXZO4t69tp869O6r1KseGpJSnlPG6S6YzyLLq5lVuLSFCpKMJJ16ji/1Etve/kdBR+ooyWVjDRo6XpdS2dd3E1NS/u6eN1TWyfxJxy123yv8AP7Dao06F3RurT6VV1eNG6mnKFNV0ow6Jxzz95bb3s6lexuXJ9zd0+Bxz9WM1zWPPn8C+jaXtpbq1o07WpTjyhWm8SivDMcc2vMq1hd3pDhKtm4hwunLCy555YXmdWVwbUe5CTL7OpO4vLqrxS7mD7qEc8m1u/jy9xumvY2/0WzpUW8uMfrPq/F/E2DzcjTltwargAAzKN/T/AEcvM2zU0/0cvM2z6rovkRODJ6mAAdZAKLxZpc+pea968UV5mHU15UrKh6kc+Ucc1sRLt0VSWHg+XywrdcHcmYABiUAAAAAABlPDyW7opJwl4G2KdOmS0RksMwWyWUVqLfgKeNqWwJmDOH0Jxgl5kspeJSw7bhqIQ6YJjKGToiklVklTbb5mCyUc+ZWcmSLi9y0wADMYAJQWWOMdToTYjBvfYsSS2MNpbkHJs6fgxfUndkpTxsCsGTyybHSCeHkuTyslSi2WpYWDTCn+wmVSWGYMyeZGDnlVuikAAIYAAAADKi2NJvgRgkoN7k1FIOSR0RxKKuRN9jHAiMo8JlTeeZN80PTCa+EN0UgNYeAcrVFgAAAAAADMXh5MAadO0Iu3RVJYeCVOXgZmso6ZrzI6kStmVnRsPQe85x0bFYo+86PDF99+xnm9JsgA+jOQAAANTUPRR8zQN/UPRR8zQPmvEvns7MPpABqy1KxhJxleW6knhp1FlHDGEpcI1bNoyotldtcULrLoVqdVR34JJ4OLqNS7qdq6NnQu6lClO3blwvbfmltn2nRh6dzb1bUTKVI9EoJe0OSR5OxWo3N/f6bLVK6o27zGosd487LPQpV3qFx2ZqXCuanf2ld5nF4c4rfPU63gS2i17f34I1XyevcnLyOJcdpLWheVbX6Pd1alJ4l3dNSXzKLi9qahqmmULWrOFOUO/rcEscujNG3vLq17Saq7SwlduUlxJTUeEjH0/Lyburq69wlPsd/TdVpalOcadvc0uBZ/vqfDny5m+c+yubq/o1oXdlUsuWIvvMt58U1sedhdanK9WgyuZKpGrxO54/rOG+M9TJdOsknp2r99vqPXStnsged1OV4u0FlZ2t3UpQnRak28+/HizNtcXOl6xUsbi5qXVCVGVaEqnOSxzayT/StxtPeroevc9CZi8M8RHWJ1rOpfS1edK7Tbp2yX1MZ2awdDU7+6uY6NUtK0qErl/WSfL3rxNP6OcJLcXmJo9Fd3tO2r0KE6dWTry4YuEcqPn0LGsPB5+8Vzp9/pFsr24qqdeXHKcvtLlyZrX2qxutau6FfU52FC3fDBU1znLxb5bGsumWVKUWLXT3PUg8jV1e5r9lbiqq8u/oVlT72H1XJZ5P4F9/LUNO+gXjv6tV1qkYVKTxwYfRGH9HLhvff+w/MR6cHBvKlzqWvVNOo3VS1oUKanOVLlKTftM169/oui3VW6rxuJweKM2ueHyWSP6Z0le79vqVr3O7gHjYas7T6LXp6tUu6lScVXoyX1UnvjlyweyznbYnP08sNX7hGakAAc5YAAAAAAAAAAAAAAAAEoPDwTksoqLYPK9p0YpalpZD7lQJzjjmQMZR0uikwACRgAJZAAZUWyUYdSeUkbww+8iWzCikHJIjKfQgVLKo7RFXcy5NlU7ejUqwq1KUJVIfZk1lryLAYand2VQABIwAlnYnGHUuMHLgV0bmn+jl5m2a9l6N+ZsH1PSKsMUcOT1MAA6SAa1/6H3mya1/6H3nN1fyZfQuHqRo034EprK9pUWxeVk+cxy1R0s7HtuVAlNYfsInPKOl0UgABDAAAAAAAsjNPczxLqVA3WdpE6Scp9CABlKblyNKgACRgAAAAAACdN7ogE8PJUJaZWJllRZWSsuTyiqSwzXNH8SEuxgAGBRdlJFcp55Iw23uYNp5W9kSkAAYlAAAACWdiUYN7liSWxtDE3uyWyMYdSTaSIynjYg23uW5xhtEVNmZTzsRAMJScuSqBZB+BWE8McJaXYNWWTWVkrLk8oqksM1yx/EhJ+xgAHOUAAAAAAAXItjJNFQNIZHATVl3I3bP0T8zmZfU6Nh6D3np+H5NWakjDKqibIAPeOUAAANTUPRR8zQN/UPRR8zQPmvEvns7MPpBjhj6q+BkHnmxKkks4SXkc2402tPtFS1FSh3MKTptZfFnmdGLw8lu6OzDN6GkZyRxbDTa1tq1/dzlBwuccCTeVheJTYWsNH0u5p6jWpRp1akpZT5Yfhz8TttYeCqtQo3EOCvShVhnPDOKaI8+V1Ljb+w9K9jznYuz4KdxeNycZy7ui5b8CZa9L1i31a8u7CraKNw1yqN5x8D0MYxhFRilGK2SWEjJcurk8kppc9yVjVUcu0jrcVV+lztJPg/u+DK+t7eWxzH2Yrq1jXjXj+VFV711svhfs8j04JXVTi7ikhuCfJ5jU6dzV7S6coVIUrlUG+JLijnp5G/ZaVcS1CpfalVp1KsqbpxhTTUYxe+51HRpSrRrSpQdWKxGbispeZYOXVPSox22oFDc8/R0fVLSlK0s7yhC1cm1OUH3kFnZeBt3+mVrm502pCpFq1nmbnycvLCOqCX1M279x6Ec3UtPq3eoWFxTlBRtqjlJSfNr2FdfSb2hqVe90qtQj9JS7ynXi2s9Vg7EYZ3LNkb4cuSMd+CZRTZ5++0e7udCnZTuo1riUlJ1JrC325Fur6ZWvrazpUpQToVIylxN80uh1W8sHP/UTTtezb/krQjkX+mXT1JahptanTruHBONVNxkvcRp6LUq6ddW9/dSrVbl5cl9mD8MI7ID+pyUl2/kNCs4ltp+rxlQpV76iqFFrnTh9eol4PPI7YBGTK8jtjUUuAATjDO5EYuXA7IJN7Fih1JJJEZT6G6hGCuRNtmeBdCEo8PkFN55ljWUOo5FsG6KQGsPAOVqiwAAAAAABmLwzAGnTtCLt0VNYeCVN+BmccrJ0zXmR1IlbMrBlRbJxgl5mMMbkU3RXh9CyDWMYJA3hjUXdkt2HnHIqbb3LSM4+KDLFtWgRWADkLAAAASjBvczBZ5knJRN8eNVqkS37IyklsRlNLYjKTfkRHLL7RBLudCweacs9TaNTT/Ry8zbPo+jd4InFk9TAAOogGtf8AofebJrX/AKH3nN1fyJfQuHqRziUJYfsIg+Ui6do7i6SysFOxZCWVgxUXidGRa46kSttiAAOYsAAAAAAAAAAAAAAAAAAAAAAAAAACcHh4JSWUVFsXlHTilqWlkPuVAlNYeQYSjpdFWRABIwAShHL9g4pt0hGFFssjFIzySISn0OnTDHu+Sd2SckitybMAynlchpAAGRQAAAAAAEoSw8E5LKKi2DyjoxStaWQ+5UCc4+JAxlHS6KTAAJGAAAAAAAOjYeg95zjo2HoPeel4Z879jHN6TZAB9GcYAAAamoeij5mgb+oeij5mgfNeJfPZ2YfSACiF1Cd7UtFGXHTgpt+GHn+hwKLfBrZeThLwIDYcJOLsHuWTjlZKy6L4kal9cQs6cak4yalNQSXVvBvkx6qcSU6LQAcxYAAAAVXFeFtS7yrlRylyWebeEbKp43NI45S4JtEFFssUUvM1VfRleztqdGrPu2lUqLHDBtZxvn4GxKb8ORu4Rxc8k3ZJySK5SbMAwnkcikqAAMygAEm9gSAGVFsnGn1JNpG8MPvIm+xhRSDkkRlJ+BDmVLKo7RFXcy5NmADnbb5KBZCXLBTOXBCUuFy4VnC3fkUxvYq4t6TpzjOtBzSkscOMZT9vM0xak7Qmbk4+JWSr1u5t51VTnV4VngprMn7EjDW3JrJeaH40JP2MAA5ywDWlewhb99Vp1KS4+BKUebecL3M2SnFrkVgEak1TpynPlGKbfkVRuozhbzp06k4V+aklyisZy+gKLe4WXp4ZapJlQHCbgDVl2UiEp9CALlmb2QkgADEoDL6gquq8bW2qV5puMFlpblK26Qi0GISU4RktpJMyTwAAADLKezMVF4kYvDLXzR0wqcNJD2ZSDLWHgwczVbFG/p/o5eZtmpp/o5eZtn1XRfIicOT1MAA6yAa1/wCh95smtf8Aofec3V/Il9C4epHOACTex8mlZ3mU8Mt8CMYY3MyeEdeNOEXqIe5UADkLAAAAAAAAJN7FkYJblwxuQm6IqLZNRSMtpblcpt7G9Qx88k7ssaTK5RwIyw/YWNZQbZI7chwUgPkwcpYAAAAAAAzF4ZgDTp2IuaygRpvPIHbHTNWRwVgA4TQFlPYrMxeGXjlUrEyVTwIFzWUUtYeC80adiQABiUAAAAAAAAAADMXhmCcYZ3Lgm3sJk3zRSXN4RSa562FEAA5ygAAAAAAB0bD0HvNGMOp0LNYo+89Xw2DWW2YZn8JeAD6A5AAAA1NQ9FHzNA39Q9FHzNA+a8S+ezsw+kHNofpHdfgQ+bOkcyta30NUqXdp9HcalOMGqrkmsN9F7Tmw18SvlGki/Va86Fou6fDUqTjTjLpxPGTWu6L02FO5o1qrxUjGopzclNN4e+z8i6dtdXltUpXjowllSpyotvhaec80jE7W8upU43kqCpU5KbVLLc2ts5XJfE0hUVTf1/Ul7kaMPyjeXXfVasaVGp3UIU5uHPCbbxvuad/cSjp9ajcVHP6Ld048b3ccprPtOhK2uaFzVrWTpONZ8U4VW0lLGMppP4EHpdSdm4d7GVedxGvUm1hPDXJe5HThyQum9tqJaZHTqs9QrzvJznCEJOFOhlpx6uS6+wv1W4qW9k3SeKk5KnF9G3jJZUspw1JXdvKMY1FivB/rdGvaSvLRXttKi5OOcNSX6rWzOeaSyrsUro0Lyi9NoxuqNatJwmlUU5uSmm8Pk9n5F+nznK91CMpSko1kopvOFjwMysry6dOnezoKjCSlLust1Gts5XJfEk7W8t7y4q2cqDhcNSkquU4SxjKwufkbeXqjUnuTe+xybqKudIrurKpJwvuFfXawuJctz0kYKlTUIZ4YrCzJt/F8zk09HuI6TWtZ14TrSrusptPDeU+Z16TqOnF1lBVP1lBtr3ZNMjTjSYkt7PNJQsZ6tc0uPvIVIxhxVJNZkkuab57m3d287Czd3Sr1pVqeJTc5tqazzWNl7jZnpfH9PVWScLqSa4d44X9SqpaXtzSjbXNSj3GVxThnjml4Y2RjKe6t/X9VSGkU1KU73WatKVetCgqEJ8MJuPNnSuKLq2k6MZyjKUOGMk+afg8ldO1lDUq1zmPBOnGCit1g2W0k23hLm2c2TJbWn2ouK7nJd5UuNKt6cW43NeSoyw+cWvtP4L+JO2o/lCdepVq1lCnUdKnGFRxxw8svG78yvT6EKutXVzTnxUIPEMbcbX1mv4G3C0vLatVnZOhKnWlxuNVtcMvFrCefI6dr0R2fP8+xO5oyuK7tYU51ZOdK9jRc08OSz4+46OozlTvdOjCUoqVdqSTxlcL3Kqmltaf3Uaydx3vf941yc8526eBCra391fWlxcVKEIW83Lu6bbzlNZy0a6sUffuTTZXp1Gdxc3Vatc133V1JUoKo1FJPxXibOsXcrSxlUjNQnKUYKT2jl4z7idhbTtVX45RfeVpVFjwTJX1qru3dPi4JJqUZLwknlM5Z5VLKr9JolSZyp3dnaSo1LS/dabnGNSDqufGm8N48Mb8iyhbyvNQ1FVriv3VOolCEKjjwvhXPl8jcUNQqTgq1SjThFpydJtyn7Oa5fxJWlrOhcXlSUotV6inFLwXClz+BcskUnXP/AKiaZyKarvQJahVua0rmnFyjJTaWE+Sa2e3ib19Om6tGV5d91QcMqlCbjKcvdzwSWnVVoU7Djh3koSipc8c2yU7S5pXaubZ0ZydKNOUaraSx4ppPqPXGT593QUzUtbnK1KjRnWdKlTU6bqcXFHKecN88ciVCTne6TKTbk7aTbe75RLqWnXKrXtStWpzd1TUVhNKLWeXlzLKVhUhWsZuUcW9F05b820tvgEpw3p/5X/YUyes1Z0tHu5U5yhJQbUovDRRcUql1rdOi69WFH6LxShCTXE8m1qVtK80+vbwkoyqRwnLZEqVrP8pK6co8Cod1jxznOR9PkWjS+dwmmcmo69B3tKjVqyVpKnWgnJt455jnxXLxN2tVdzf2dKjNqnjv5uLxmPgve2Xws5Qv7uvNxdOvGCUVusJ5z8SnS9PnY966tRVHJ8MGv1YLZfxJnKKtvlf8oEmcq4j9J0ZSrTnJxvMJ8bXLjx1Ohfxo0q1GFzdulaxjiNNVJKc5e17te8PS6v5NnbqpDvO+dWL54+1lJlk7a8V2run9HdWVPgnCcnwrnvF4z/Apzi3s/dhRoU5xr09TtYzrSt4UlOHeOSksp55vm1yJ2sfo9DRYUpzUajTmnNvP1Pa9vYbNHT7hXF5UuK0J/Sqai+FY4WsrC9nMUbC5UbBVZUv9klvFt8S4cLw3G8kKaT/yv+wpkbWl+UlVuK1aql3ko04wm4qCTxnlu/M1bi4ua2n0IKvKFaN4qEqkeTeHv8DfjbXlrOqrOVF0qknNKrlODe+MLmiL0yStralCopSp11WqSl+s85ZMZwTtvb2BpkZU3Y6pZwo1asoV+OM4zm5Zwsp89vcb913n0ap3M406nC+Gcto+1lVzazrXtpXjKKjQcnJPd5WORK/tvpllVt+Pg41uYSkpOLb+v8lJVZxbi5trahTrWd1cVq8ZxUp8UpQll4efBG33M7rXbynUr1VQhCGKcJuPNrfKM3llqF7aqjUqW1FRcXinlqWH48uSNyjbTp6jc3MnHhrRiklusLmbyyRUbT3/APUSkznfS69tY3tOFSU50q6pUpz5tJ4xnrjI1fT3Q0m4nRuK3eqH13ObkprxynyXuNr8m95TvadWaSuKnHFx3jtj+KK7y01K9salrUq28FJY44ZzPzWOX8QjOOpNOt9/7BTOlQ/w9L9hfImRpxcKUIveMUuXkSOGXJa4AAEUCcH4EBnBcJaXYmrLJrKyVlqeUQmsM1yxv4kJP2N3T/Ry8zbNTT/Ry8zbPoui+RE4snqYAB1kA1r/ANB7zZKLz0S8zn6lXiki4epHOjDO5YkkjDkkVuTZ85cMfHJ2bsnKfQrbzuAYSm5clJUAAQMAGVFsaTfAjBOMH4klFIOSR0RxKO8ib7GUkkRlPoQcm9zBM83tEaXcPmADBsoFkHlYZWZTw8l456WJqyc14lZcuaKpLDNM0PxISZgAGBQAAAAAABPDAA1JrgQAAhgAABZB5WBOOeZWnh5Lk8o6YPXHSyHsykGZLDMHO1TplAACGAAlnYEgBlRbJxh1JNpI3hh95Et9jCikHJIhKediJUsqjtEVdzMpNmADnbbdsoAAQwDKWdicYY3LjBy4FdEFFssUUjLaSK5Tzsb1DGt+Sd2TckjdsXmi/M5p0bD0HvOzw/I55/2M8yqJsgA985AAAA1NQ9FHzNA39Q9FHzNA+a8S+ezsw+kGrVveC7jbU6FSrPClLhwlCLeMvJtHEnRo0tbu7jhk5U7eNRfXljOX4Z/gc2GEZXZpK62O2DkQtJz05XbuKv0uVPvONTeE8Zxw7YKqk56jead/e1KVKtbynUjCTWduXxKWBN88C1HcNWhqCq0Y1qVCrJOq6bSSbWHht+wvo01RpRpxcmorCcnl/E4NGc4abb8EpRzf4eHjK43yDDjUv5CTpHpovOxReXcLOnCdSMpKU4w+r1bwcqlbO81a/jXrVXRhKCjTjNxSeN+RqXFdx0mXfTlNW96oKT5txTWPPc6YK2lzx/ciz0sp9PiQ5+Jy9PqVNQqVL2U5Q4G4U6DbXB7ZLqzSpVKcHCN3WubW/wCPnUqcThJ52X6uGYPFKTab3RWqj0JChVlVhJunUp4k1iaw3jx8ixbnnatSvPSsQrzhOV9wKak8pcWxnix69rHJ0eibftK69VUaFSrJNqEXJpb8jm1KP0DUbPualVqtKUKinNyUuWc89n5G7qP3bdfhS+TE4LVHe0xpmNOvqWo2cLmipRjLK4Zbp9GVvUaE9Uem8EpVO7cpPC4cdGaWlSjZycJPhpVaEa69jSxL+pVYxf5TtLmosTuIVasvYnjC+Bv5EVKT9vYjU6O7TpQpQUKVOMILaMVhIup/ZwcWxt/ylaK8rVqqq1cuDhNpU1nkktn7yu3uquoKyt6lSUFUjOVZweHLheMJ+GRY8dSe/HI29ju1E08shg57/wDTtQhQhOcretSnPgnJycZR58m+fPJVZWbvLSnd1q9ZXFVcalGbSh0SW3xDLgSepvZgpexsR1OlKjRqqE8Va3cpcuT58/Lkbp5y1U1penqo8zV6+J9XmRfK7s7m9uVe3ndxpT4KdNVHHGN28b8xz6ZX8P6/7gpdzuA0NIuXcW9SPe98qVRwVT1lun8DfOWcHCTiyk7AAIKAAAAZi8Mwk3sWRhjmzTHGTdolslLmiktm8L2lRedqwiAAYFAAAAAMpN7AlYjBJRb8iUYJbkm0tzoji95CvsYUUg4pkJTb2MwlzwylOF6aFTIyXCzBbJZRUY5IaXsNOwADMoAAAAAACUHhk5LKwVFkHlHRila0sl9zb0/0cvM2zXsvsS8zYPpOkVYYo4snqYAB0kA177Pc8upsFF56L3mHUq8UioepHMBOcfFED5OUXF0d4ABIwEsgsguReOGt0JuhGHUk2kRlPHJEG29zdzjj2iTVmZTzsRAOeUnLkqgACRgAAAAAATpy8CUllFRbF5R04palpZD7lQJTjh5ImEo6XRSYABIwAAAAAAAAAAAAAEoPDwRBUZaXYmWyWUVFsXlEZx55N8sdS1IldiAMqLZYopGUMbkNuiotjjHIzyB0Qx6GJuzEm0uRU23uXFco422JzRfKCJEAHKWAAAAlGGdzMI+JKUkjohjVapEt9jKSRGU8bEHJswKWb2iCXcNt7gAwbsoHRsPQe85x0bD0HvPS8M+d+xjm9JsgA+jOMAAANW/WaUfM550rz0cfM581hnz3iUPvdR14X8JE1PobeoV682nTq0lT4fHk3n5m2DzYyceDajmKzvo230OFal9HxwKo0+8UemNtvEujY8F7bVabSpUKTpKPj4Y+Rug0eaTFpQOXHS6qtKVHvIZhdd+3zxjizjzOoCYZJQ4BqzWtraVG8u60pJxryi4pbrCxzNSWmVXbzp95DMrrv889srl58jqAazTTv/Ng0o052c437uKE1GNWPDWi/HpJe016llfV7WVnWrUZ0ZcnVafG1nptn25OoBrNJBpRiKUYqK2Swcz8mVPosaPeQyrrv888YznHmdQEwyShwDSZq3drKvc2lWMklQm5ST8crHItuqTr2talFpOpBxTeyyi0C1vb9B0cq90mdzY2tGNVQqUUoyl4SjjEl7zanaN6hbV4OKp0acocPjzxj5G2CvOnVfX+5OlHOp2l7awlQtKlHuG24ueeKnnwWOTH5NdGlbfRKijVt01Fz5qae6fmdED8+Q9KNW2ta1S7+lXsqbqRg4QhTzwxT3eXu2VU7K+taX0e3q0XbrlCU0+OC6Y2eDoJ4eS1YaOiGVzjTIcaOJb6TVo2NrburGUqFfvXJ5+ssv8AjzL/AKNdW1erOznSlCtLjlCrlcMvFpo35LDMGEs07+IrSqKbanVpUmq9V1akm23jCXsXsLgDFtt2UkADKi2CTfAGCUYZ3JqKQckjojiUd5E32MpJIjKfQg5N7mCZ5vaI0u4bzuADBsoAAAAMqLZYopGkMTkS2RjDqT5JGJSSK3Js2uGPZci3ZKU+hBvIBhKblyUlQABAy2DyiM14kYvDLXzR1R+8hT5I4ZSDLWHgwcrVFAAAMAAABlPDyYAJ1uhHRsXmnLzNk1NP9HLzNs+r6N3hi2cOT1MAA6iAa1/6H3mya1/6H3nN1fyZfQuHqRzgAfJneAAAAtg8pFRKDwzXFLTIlia55IlzWUUhlhpdgmAAZFAAAAAAAAAAAlB/WMRi2WKKRtjhJuyWxP7LKic5eBAMzTlsEQADEoAAAAAAAAAAAAAAAADMXhlqaZSDWGRx2Jasu5IhKfQgByzN7IEjOX1MZfUAytjM5fUZfUwA1PuAAAhgAABbD7KITWJCDw8E5LKOr149iOGVAA5SwAAAHRsPQe85x0bD0HvPS8M+d+xjm9JsgA+jOMAAANa9eIR8zTnzizcvfsR8zSm+WDw+u2m7OrF6SsA0LjUqlO9la0LKrcThBTk4yikk/PyPJhBzdI3bo3wacLu4dCpUnp9aEotYhxKTl5Y6FkruMbudvwSbjS73PhjOw/LkLUjYBTaXEbq0pXEYuMakeJJ7ouxkhpp0x2AZSbfJE4wx7SoY3IG6Ixi2TUUiqndU6tatSjniotKWV4tZIXd3C2ourUzwppcll5bwjo0RhtyyLs2HFMraw8FcLtflB2TjLj7vvOLwxnGC+cfiE8eqOpIae5WBgHIWAMAAAAwwAE4S8CA5lQk4uxMtmsoqLYvKIzi85SN8sdS1IlP2IBLJCtWhQdJVM/3s1TjheL/8Gyo42REcMnuxuRUk+hanlDKKK13GjdW9BxblXckmtlhZ5m+PHpexLZbPOORWXMrlHHNbGeaLe6GmRBRO6jTvKNs4tyqxlJS8Fj/yX4fQ53FoqwABDCWdiyMMbmYxwvMxKWPA6YwjFapEXZJtJFcp52IVJuMJSUXNpNqK3fsRilJ1KUJyhKDkk3GW8fYyZ5JNbcDSJAzhmDAoAYGAAAYAACyEvArM81zLhLS7E9yc1lZKy5PKyVzWH7DXLH8SEuxEAHOUAAAAAABv6f6OXmbZqaf6OXmbZ9V0XyInBk9TAAOsgGtf+h95smtf+h95zdX8mX0Lh6kc4AHyZ3gAAAAAAWQllGKi8SMXh5Ld0dUH5kaZD2ZSDMlh4MHM1TooAAQwATjDO5UYuXAmyCTexYoY3JJJIjKfQ3UIw3kTbZJtLcrlNvYi3ncETyt7IaQABiUAAAAyk3sSjDqT5JG0MTe7JbIqCW4MOfQGuvHHYVMgDMlhmDlap0ygABDAAAAAAAAAAAAAAAAAAAAAAAAWweUVGYvDNMc9LJaslUj4kC7dFTWHgrLCnaBMwADEoHRsPQe85x0bD0HvPS8M+d+xjm9JsgA+jOMAAANW/eKcfM57Zv6h6KPmaB834k35zR2YfSDi1KtzS7RXH0a2VduhDKdRQxzfU7RqU7SUNUrXbmnGpTjBRxzWG/6nJimo6r7GklZranVuHo1Wdal9Hq8UeUZ55ZXijNb75r/8G/mbWo2sryznQjJRcmub25PJiVlOpfVLhSiozod1jHPOdzbFJNV9f+CGnZDRVnR7T8NFVC3jqd1dyuZTdOjU7qFOMnFLCTb5ePM39PtXZ2NG3lJSlTiouS2Zr1La5t7mrWsalFKs8zp1U8KW2Vg1jGMZSk3yG9JHPuK1WFhcW7qzbt7uEIzzzcW00mzf1irKNSy4JNZuoJ4eMroVS0zjsK1GdZutVn3squP1/Dl05EK1jfXVe1qXFxRUaFRT4KcXiXnnxK86Dez4FpZHTLWjT1bUZwg1KM44fE3uufiZ7RUadXTk6kc8NSOObW79hs0bWtQ1CvWjOm6NfDknniTSxy8ME9RtXeWkqMZKEsqUW1yynnmc3mfexlfYdfC0c6tZ06mvwo8U40YWvOEZNcS4uSb3JwuZadHVYQlJ0raMZ0lNuXC2ts9Mm3Sta35QV3WlT4u57uUYZxnOcrPgYWnqdxfSqyTpXUYxwt44W5vHNFOpPav72LScurXsqNoq9C+nO9ilJybk+N+KxjGDv05cdOM8Y4kng1vo2pypRt53dJUlhd7FPvGl/BeZt4xyfkZ9VW1DhZ53ip0nJai7m3u+N4uebhvyx4Yx4M6UZyevcPG3H6Knvyb4t8EZ2V9K3qWn0mlO3mnHjnFuoovw6MnUsatOvRr2dSCnTpd041U2pR8NvEqU4P35v6f+BTNS8qTVfV8TkuG2i489nwvYsoabnTG41arua1FZm5v7WMp48OZlaXcS+nyrXEJzu6agsRaUHjHwOlQg6VCnTby4RUc+SInlUYpQfb/ZDSt7nLrXMr2ysqUJShUuZLjw8OKjzl8se81aN1YXcale8u5xquTVNRlJd1FPCxjlk6Vppzt9Rr3DqKUJejhj7GecvizFO1vLVSpWlaj3Lk3FVE8wz4LG5anjW0WKmatvd1eCxvpzk48ToVd0pJvCljzX8ToW03c6rcVeJ91QSpRWeTlvJ/Je419RdK30ipRua7qVJQai5P605eGPfg2NMtpWthSpzeamOKcn4yfNsbyqMNS+iDTvRr6/QoV6lg6seL/aFHlJrlh9GJU43+o16FVz+j20YxjTjJpNtZy2ub8DYv7WdzCk6UoxqUqiqR49m14PHmVztbmNw7m3nSjVnBRqwmnwSa8VjmLztUErpjcdzFhKVK8ubNzlOFLhnTcnlpPwz5op1ak6+oadTU5QTnPicXh44djbs7WVCVWrWmqles05tLCWNkvYZuLWVa8ta6kkqDk2vF5WDHWlk1J+396CnRpRUdO1KdOi59w7eVVwlJtJxa5rPmaVK5s6tmrmpfTV9KPGpJyxF7qKW2PA7FSz7zUI3EpJ0+5lScfF5a/oU07W/o0Fa0bmkqMVwxnJPvIx8PYzaOSLW732E07KadZ3Go6ZWlHhlUt5yaaxh8irSbGN5aTqXdWrVzVqKC7xpQXE9sHRlZy+m21fvMxo05QfFzlLOOefcc3Rqd7GynK2rUXCdao+Gqn9R8T2wGpOD0uuP92Fdzf0qrUlSr0as3OVvVdNTe8lhNZ+Jhyl+X4x4nw/Rm8Z5Z4kX2VqrShwcbnOUnOc3+tJ7squbWu7ynd2tSnGrGDhKNRPhlFvPh5GKlF5H+o6dFU5XM9Q1OFtN979Hp92m+SfM1rOdrG7owTubS5b+vCvn+95c1l8n7jZt9NuFXvKle6+vdQjFSprDg1nb2FtSyvbruY3tag6dGamnTi1KbW2c7e47NUJwq/8oh3ZdetqxrtPDVOWGvI5E4zrw0Sn31SCqQ+u4yaclwbM7VxTda3q0k8OcXHL8Mo04afOMtOfeR/2SLjLl9r6uORyYpxjHfnf/ZlyTZq0rGD1itad5V+iRpRmqPePHE+W+5r16lZaJd0oVpqVG67qnNy5pZWOfvOzC1lHUqt1xLhnTjBR8VhnL1SzlQ0m7jKov7+5U04/q5a/ibQyKUkm+3/pLVJmxfWKtLSd1Qq1Vc0lxOcpt8fVNbcymND8oaxcd7UqqiqNOapxm19ZrfkbVazvbmH0e4r0u4z9aUItTml4PwXuL6No6WoXFxxLhqwjFRS2wR5mmLt7/wD4OrNS3oQ1GtczuJTlClUdKnBTceHHjy8TXhWq0a0JzqznG1uHQm294S2b9qN92tzQuKtSyqUlGs+KUKqeFLqsCGnRVhWt5z451m5Tm1vJ+Pu5D8yK5ez/AMYUzT1C7nSrXlzCTULSmqcenHJ837cFFW4srajGtaXc6l3FxcsuT73nzTWx0aGmJaXK0uKneTqZlUqLxlnOfkWK31Kqo06tzTjTTWZ001OSX8EVCUH8K9v7r+BNPk3qUs4fg1klU+yZUVHYjUfgZNaIUy1uyAAOQsAAAAAADf0/0cvM2zU0/wBFLzNs+r6L5ETgyepgAHUQDWv/AEPvNk1r5Zo+85uq+TL6F4/UjnAA+TO8AAAAAAATg/AgCoS0uxNFs1lFRbF5RGUHnkb5YaviiSn7EDKi3sTjDqSbSRMcPvId9itRknnBYjHGhxrqawUY8Ml2zFRP3FZbxLqQkknlGWWP4kykRABgUAAAGYxbLFFIylhFcp52OpKONW+SN2TckitybMAxnkchpUAAZlFk19UrLKj5YKzXM1qJjwAAZFAAAAAMpN7AlfAjBKMG/IlGCW5ltLc6I4q3kJvsFBLwMOCe3Ii5t7ciUJZ5MtShJ6aFuVtYYLJx8Ss55x0uik7AAIGAAAAAABZTfgJxyslaeGXJ5R042px0sh7blIJSjh+wRg3vyMfLldFWROjYeh95qJJbG7aei956nh+PTluzDM7iXgA945QAAA1NQ9FHzNA39Q9FHzNA+a8S+ezsw+kBJsGlRqfQdTuqVWT7qrDv4NvZrlJfI5cOLzGzSTo6Kh1JP6u/I8/CVWrG1pSqTh9OqTq1MNp8KWVFdOWP4l0qcdO1C2hbuUaNxxQlTcm0mllNZ8jqcYw+GPJF3udaU2+S5Ecczl6bKT7P8Tk3Lhqc2+f2macKcrlaNRlVmqc6MnUxJpyXDtkx8pybt8D1Uj0ASz4FdCjC3oxpQzwRWFl5fxOZZ21PVKEru5lNynOSp4m13aTwsY8jGME7bexTZ1xjG5yrhXEVY2Fau3KtKSqVIcnKMVnHmzMqUdOv7WNu5RpV3KE6bk2s4ymsl+Su4tR1PEYeTl6VOUtCcpSbeKnNvnuzSjCVzHRaUqtRQqU595iTTksbMpYLbTfAOR6aDbWPFGKkfE4d7b/R50IyoV69hCDThTk3JSzu+eWjMr6lb6JcVbK5nOPGoxVRPNHLxjryN44vMhVkuVM6+PYMNnn6teytVCrYV6tS4U4qSam+9TeHnK95bfKML6tPUKFxUt2l3M6WWoLHPKXjkx/pt6ses7YS6GvYSjKypOFd3Eccqj3kaN+rV37V9WlUjwru7eHFy6t4Mo47k4lXtZ1vEY5Hm6lactH1KlSlWpxpVYxpd5lSgm0/5m5c2sbB2lejOp3sqsYVJObfGnvk1fT1s3uTq9zrSpwm05QjJx5puOceRVTulUva1twtSpRjJy8Hk0oUY6jfXTuXKVKhNU6dNSaS5ZbePHmQ0yjK31i/pupKcVCnwcTy0ufLIvLSi7e6Qat9jpV7iFu6SmnmrNQjheL/APBbjmcnXLajWqWPew4v9oUd2uWGVXNxaT1KrbXlWUaFCEVGmuLEm+eXj2YCOFSimv3G3TO2MPocShccdve0KF24UaeHTrzT+pF7rLXPHPHmiidS0oTtqunxuOJ1owlUalwyTeHnI10zbr/gWs9FgovbqNnb97KLkuKMcL2vH8zSVKGpX10rjilSt5KnGmpNLOMtvHmUarbVqGj1aLruUXWh3UnzlBcS5N+OBQxR1KMn2/uNyO3gqoScnUh3EqShLEcpYn45WDnV7WFhc2dS3lUU6lZU6jc2+NNPc1bqVT8n6xw1JRkrhKLy/q8o7FRwKXD2f/dCcq5PQYx4Bc9kci5tYWFS0r0Z1O9lWjCpJzb40+TyiVGhDUri5q3TlOFOq6dOmpNKOEsvl48yPJVar2Hq9jqlsXxI4ukQqUtQ1GlOrOoozhwOTy0sbF+qumqdL6Rcujb8f95GOeKpy5RWOZUI6Mmm9mK7VnRnFp7Gta3ELqk6lNPhUnHmsc08M5tpKgtXp29pSrwtq9GXHGomoyaxhrLyS7O29KjZTlThwt1ZpvL2UngvNgUIuX0FGV7G9Wu40by3tnBt1+LEs8lhZMahcwtLOpXqU+8jDDceXPn7TVvvvvTP/s/6TPaH7luPJfNGcYR1Q/X/ALKb5La+p0aGo29nUjJSrx4oz8E+jLby6jZ0o1JRck5xhhe14NC6t4XWrxoVF9WVo+finxLDKbu4nV0+NC4/xFC4pxn/AL3PlL3mnkxbjX7k6nudG4vnTuHb29vO4rJcUlFqKivDLZW9VUbe4nO3qQrW6UqlFtZw/FPZozXs7qN7Uu9PrUeOSUatKrzTxtzXNMzb1nd1LizvbWNC6dLEuF8SnB8sp+ZcMEWk6/7ByLr69p2Onu8lCVWOE1GO8s9Cytf0qOm/TWm4cCkord52RyLao7qnpdrNZdKUnUX7HJFccztrfTW8uN04ST9SL4v6GmiENl/iJtvk9AqjnCLxw5WcdDAB5spOT3NlsAASMAE4w6lRi5cCboik3sTjBLclySISn0OhQjj3kTbZv2f2H5mwamnvNOXmbZ9F0jvDFnHk9TAAOkgFF56L3l5r3jxSXmYdR8qRUPUjnzWH7CJbJZWCo+Wyw0u0dyYABkUAAAAAABmL4WTU0Vg0jklHYTVljmvArbb3AFKblyCVAAEDAAAAAAAAAALt0VSWGShLnglNZXtOqX3kLXJHDKgAcpYAAAAAAAAAABJRbJqKRrDE5EtkYw6k+SRhyS8ytybNdUMey5FuyUp9CD5gGEpuXJSVAynh5MAhOhlyeUVSWGZhLDwTkso6n95C/cjhlQAOUsAAAAAAASjLHkRA4txdoRcpJ+JhySKgbee6FpJOTZv2HoPec46Nh6D3nZ4a289vsZZvSbIAPojkAAADU1D0UfM0Df1D0cfM0D5rxL57OzD6QcvXIUr6va2dOp/tHefWUXzjTx9bPsaOoSpxgpuXBFSf62Ob95h02TRIuatGpeWffd06U+6q0JZpyxlLljDXTBXStK9S6hcXtSnKVNNU4U01FZ3fPxOjOOVlFYpylDYEkzlLTryFtUs6NzTjbz4sScXxxTy8dPEtoadKlKwbqRf0Wm4Pl9rKxlHQBLzzaoNKBz42d3bccLKtSjRnJySqRbcG98Y/mdAERm48FNWaD03FrRhTrS7+jLjjVlzbk98+xkqdrXqXdO4vKlOTpJ93CkmopvdvPiboK86VC0o5a067pW9W0oXNONvPiw3BucU/BeBOhps6L09urF/RISi+X2srHI6IG883sLSjVuaFy68a9rWjGSXDKFRNxkuvLZlVPS+9pXSuama1y4ylKmsKLj9nB0IxciyKUdjXDKaoUkjQnQ1GpwRuLqkqcWm3Si1OfseeS9xGpQvadxUqWtem4VObhWTfC/Zg36jzyIE5Mz17DUdjXsbVWdsqSlxtycpSxjLby+RRK0uqV5Wr2lWklXxxqrFvDSxywb4Mllkm33HSqjkfkit9HvKUrlVJXNSNTjlHZrGfkbt7ayuqdGKmo93VjN5W+PA2gU8027DSjSqWlxTu6lxZ1ace9x3kKqbTa5ZWPEjY2FW2vLm5rV1VlXUc8sYx09hvklFv2Ask5LShaUad/azuqdLupRjUpVFUjxLKbXg/iYdldQru5t6tKNWpFKrCafBJrxWOaOgopLkYlNLY3j93H4hPc0K2nVri0qQuLnirTlGaaX1IOLTSS6ciq606/vVSdxdUYd1UjNRpQfDJp+OeZ0XJtk4SysMqHUW6QnA51W0uKV1Ur2dSnF1cd5Cqm4trxWPEqqaZUqWlSE7jirVakak5tclhrkl4LkdWovEgYSyTg6KSTNa8tnczt2pKPc1VUeVvjwNarpc5297T72KdzVVRPD+ryXJ/A6QIjmlFUhuKZrXtrK6jRUZqPd1Y1Hlb4exozqK2vrl291QouUk6lO5TSzj7UX4/9jrkJ0qdTHeU4TxtxRTKx5tO0uBOJzNDpy76+ruo6satRYqNYUsLnj2G3e2tStWoV6FSMa1FvhU1mLTWHk20kkklhLwQFLK3PWgUdqNGhZXMtTo3txcQlKEJQdOMWopPp/3LbGyrWaqU3OnOjxylDCfEsvPPwNlPDyXJprJvHK8kdMhaadnPvrN3Spzp1O6r0ZcVOeM4fimujKJ2V5d8ML6vRdCMlKUKMWuPGybfgdNweeWxJQ6mcHkXwr2G0jTdpOWpxu1JcKpOnw455znJRqWlSva1CtTn3dSnNOXLlOKecM6rwjHGuprH4Gne6E1ZoVbG4p3tW6sK1OEq2O9p1Ytxk1s+XNMW9nWp3M7q7qxq15xUFwRxGEd8I3+JdRlbFzm5R02JLc5Vnpv0XUrq77xSVb7McfY8X8WZhpvBrVS/7zMZQwodJbN/A6ElhmDkllmm7ftRelAAGJQMxi5GFzZdsjXHDVuyWzEYpBySISm3tyIlyyqO0RV3MuTZgAwbb3ZRv6f6OXmbZqaf6OXmbZ9T0XyInDk9TAAOsgGtf+h95smtf+h95zdX8mX0Lh6kacJZRGovEinh5Ld0fOxfmQp8nZwykGWsPBg5mqdFAACGAAAAAAAAAAAZw+hgKYAAAAAAAAAAAti8oqJReGa4p6WS1YnHDyRLmsopawx5YU7QJgAGJQAAAEm9iyMMbmUsIxKeNjpUIwVyIuyTaRXKbexFvO4Inlb2Q0gADEoAAAAAAAWweUVGYvDNMc9LJaslOOHkgXPmiprDwVlhTtAmYABiUAAAAAAAAAADo2HoPec439Pf93Je09Hwx1nMc3pNsAH0hxgAABqah6KPmaB07yHFQeN1zOYfOeJxazX3OvC/hAXIA803LovKK5rD9gg8MnJZWDq+ZD9SOGVAA5SwAAAAE4wzuVGLlwKyKTexNQxvuS5IjKfQ6FCOPeRNtkm0tyuU29tiLeQZzyuWyGkAAYlAAAAMpN7Eow6k+SRtDE3uyWyMYY3JOSW5CU+hBvJbyRgqiKr5JSm37ERAOeUnLkpIGU8PJgCTrcC7dFUlhkoS8CU1lHVL7yFrknhlQAOUsAAAAAAASjLh8iIGm07Qi3jXUw59CsGrzSaFpDbe4AMW7KAAAAAAAAAAMp4ZbuiknTl4G+GX4WSyDWHgFk1lZKzPJDS6GnYABAzf0/0cvM2yiyhwUFnd8y8+s6SLjhimcE3cmAAdJANa/wDQ+82TU1D0cV7Tl6x1gkXj9SNAsp7GIw6k+SR87ig09TOxshU3RAzJ5ZgxyNOTaKQABAwAAAAbk4w6lRg5cCboiot7FigkZ5JEJT6HQowx7vkm2yeUYlHKKiyDyhxyKbphVFewJzXiQOacdLopOwACRgAAAAAAWQeVgVF4laeHkuTyjqg9cdLIezKQTdN55Aw8uXYq0QMrdGAQmMufNFL5Msg8rBia8TpyLXHUiFsQABzFgAAAAAAAAAAAlGLfkNRb4FZKm8rBip4MmklsVzeWdM/hx0yVyRABylgAAAAAABuSjBsmklsawxOW7JbIxh4s27JpTlHqarmkKNVwrRk3yzzOvBkhhyKiJpyTOsAD6U4gAAAw0msM5lzRdGf+69mdQjOEZx4ZLKOTq+mXUQr3NIT0M44NurZNPNN5XRlLt6y/UZ89k6TNjdOJ1LJF+5UWQeUPo9X1GZVGqnngYY8eSL9LG5J+5GcfEgbPc1GvsMrdvVz9hlZenndqIlJdyoyot+Bcraot4sl3VT1GEelm/Ug1ooimnsWE+6qeox3VT1WbwwSiqoTkiiec+wibLo1GsODK3b1V+ozny9Pku6ZSkioAHKWADKWXgErdCEYt+RYopGdkVym3sdVRxrfkndk3JIrcmzMKc554Ytkvo9X1GS1lyK0nQXFFYLO4q+ox3FX1GR5GX8rHqXcrBZ3FX1GO4q+ow8jL+VhqXcrBZ3FX1GO4q+ow8jL+VhqXcrLYvKMfR6vqMlGjVT+wzXFjyRfpYm13K5rDyRNl0ajWOBlX0er6jDL0807UQUl3KwWdxV9RjuKvqMy8jL+Vj1LuVgs7ir6jHcVfUYeRl/Kw1LuVgs7ir6jHcVfUYeRl/Kw1LuVgs7ir6jHcVfUYeRl/Kw1LuVgs7ir6jHcVfUYeRl/Kw1LuVgs7ir6jHcVfUYeRl/Kw1LuVgs7ir6jHcVfUYeRl/Kw1LuVgs7ir6jHcVfUYeRl/Kw1LuVjOHks+j1fUY+j1fUYLDlX4WGqPcknlFc1hlkKNVPnBk3QqSX2GdLwzyQ9O5OpJ8msXW1F1p/7q3ZdSsW3mo8LojchCMI8MVhHR0nh8nJSybIznlSVIklhYAB75ygAAANS8lmcV0RtnKr1XUqSa2yef1+ZY8dP3NcUbkYlNIg23uYB89PI5HYlQABmMAGUm9gSvgRgkotkowS3MtpbnRHFW8hX2CikYlNIi5t+REJZUtohXcy23uYAOdu+Rgynh5MAE63Au3RVJYZKm/AlNZR1SXmQtck8MqABylgAAAAAACUZcJEDTadoRZxoFYNPOkKkAAZFGU8PJbuiknCXgbYp06ZLRGSwzBbNZRUTkhpYJ2AAZlAAAAMpN7Eow6k+SRtDE3uyWyMYJb7km0tyEp9CDeS3kjBVEVXySlNvyIgHPKTlyUkAAIYAJxh1KjBy4FZFJvYnGCRLkkQlPodChHHvIm2ybaW5XKbfkRzkGU8rlshpAAGRR0rOr3lLD+1HkbByaFV0qiktvE6sZKcVJc0z6boOo83HpfKOLLDSzIAO8yAAAAAAAAAAAAAAAAAAAAAAACivawqrK5S6nPqUp0nia951yM4RnHEllHn9T0EM3xR2ZrDK47M45mLw0bNezlD61Pmuhqng5cM8EqkjqjJSWxc1lYKfEsg8oxNeJWRa46kC2NjT5YnKPVZN85dpLhuI+3kdQ9vw2erDXY5syqQAB6JiAAAAAAAAAAAAAAAAAAAAAAAAAAAAAAAAAAAAAAAAAAAAAAAAAAAAAAAxKSjFtvCQm6VsCi8q93SwvtS5HNL61VVZtt8vAofJnzXXZfNyWnsduKOlAAHAagAlBZY4q3QmZjDqT5JGJPCyVuTZ0txxbLkndkpT6EHzAMJTcuSkqAAIGAAAAAAALYvKKiUXhmuKelktCaw8kS5rKwUtYYZYU7QJgAGRQAAAAAAAAAAAAAAAAFsXlEJrDyYi8MtayjqX3kK9yOGUgzwvOME4w6mMccm6KshhmYcnzRZlIZXU2WJRd2TYK55zzLMoxJJovJHUthIqAfJ4BxNUaAAAAJRi35GIrMi1vCNseNS3fBLZhRSDkkQlNvYiVLKltESXcy5NmADBtvkoAAQwAAAF9rcOk8S+y/wCBQDTFllilqiTKKkqZ2VJSSaeUzJy7e4lSljeL8Do06kaizF+4+m6bq4Z4/qcc8biTAB1mYAAAAAAAAAAAAAAAAAAAAAAADXr2savNfVl1NgGeTHHItMlY02naOTOnOjPEl/3Jbo6U4RnHEllGpUtXDnDnHp0PIydDLE24bo6I5VLk1F9Son0eTsJ5RyprK9p0beXFRg/YX4d8EpQFm3SZYAD2DnAAAAAAAAAAAAAAAAAAAAAAAAAAAAAAAAAAAAAAAAAAAAAAAAAAABXVrQpLMn7iZSjFXJjSvgnJqKy3hI5t1cOrLhj9lfxMV7iVZ42j0KTwet67zPgx8HVjxVuwADyjcAAABKDwyIHF07Ey2Syiotg8ojUXidGVao6kSttiAAOYsAAAAAAAAAAAyk3sTjBI0hjchN0Zjnh5kJ/aZNySRU3lmuVpJRJQABzFgAAAAMqLew0m9kIwC2MEvMGywP3FqKgAYFAAAAJxnjkyAKjJxdoT3LuJdSMp9CsGjzSfAtIbzuADFsoAAAAAAAAAAlD7ROSyioti8o6MLTWlkvuVAlOOHkiYyjpdDQABIwAAAAAAAAAAXU5NJNPDIRh1J8kjqwxlD4nsQ9y6N7KDxNcSNiF1Sl+th+05jeXkwbw8Rywdcoh4Ys7KlF7NMycXLXiSVSa/WfxOteLL3iZ+R+p2AcfvJ+vL4jvJ+vL4j+1o/lDyH3OwPecjvKj/AFpfEknPxnL4lx8TUuIieFr3OqDm95JfrP4lcq0vCT+JUvEYR5QeSzrA4/eT9eXxLY1JNZ4n8RQ8TjL2B4Wvc6YObC4nRlzblF+DN6lWhVWYvn0OrD1UMrrhmcsbiWAA6iAAAAAAAKatvGpzXKQtoOEHFrGGXAy8qKnrXJWp1QABqSAAAAEaqzTljfBzXUb/AF38Tl6jqVhq0aQhqOp7x7zkOpP138THeT9eXxOH7Vj+U08h9zsA4/eT9eXxHeT9eXxD7Wj+UPIfc7GQcmE5t/afxJyqyivtP4msfEYuOrSLyX3OmPech1aj/WfxMd5P15fEyfisPyj8h9zsA4/eT9eXxHeT9eXxD7Wj+UPIfc7AOP3k/Xl8R3k/Xl8Q+1o/lDyH3OwDj95P15fEd5P15fEPtaP5Q8h9zsA4/eT9eXxHeT9eXxD7Wj+UPIfc7AOTCrPOHJ/EnKU2vtP4msfEYyVqIvJfc6YOP3k/Xl8R3k/Xl8TL7Wj+UfkPudgHH7yfry+I7yfry+Ifa0fyh5D7nYBx+8n68viO8m/138Q+1o/lDyH3OvKUYrm0imd1Sj+tl+w5mW9wYz8Vm/TGilgXuzaq3spcoLhXU1pScnmTbZgY6Hn5c+TM/iZrGKjwAZ4X0MGLTXJQAAhgAAAAAAZi8Mt3RSTpy8DfDP8ACyWiLWHgwWTWUVkZIaWNOwADMYAJRi35DUW3SFZEnGHUkopGJTSOiOOMVcibvglySISn0Itt7mCZ5r2iNIAAwKAAAANyUYtk0ktjWGJy3ZLZGMOpPkkRlNIg23uauUce0eRU2SlPoCAMHkkyqQABAwAAAAAAAAAAAAAAAAAAAAAAAGYvDMAadOxFzWUUtYeCynLKwJrKydM1rjqRK2ZWADlLAAAADKTexOMEty4Y3ITdEYwbJpJbGW0iuU2/I3+DH9Sd2SlNIg23uYBjPI5FJUAAZjABlJvYEr4EYJRg2SjBIy2ludEcVbyFfYJJbGJTS8yMpt+REJZa2iCXcy23uYAOdu+RglB4ZEDjLS7BotksrBXGThLKeGicJZRicfE6Z7pTiSuzNyheKX1anJ9fA2k8rkcYuoXM6XLePQ7+l8Sa+HL/ACYzw+8TqArpVoVVmL9xYe1GUZK4s52q5AAKEAAAAAAAAAADj1I8NSS6M7BzLyPDcS9vM8nxWF41Lsb4HvRQADwDrAAACUHzJzWUVFsXlHRiaktLIfcqBKaw8kTCUdLopMAAQwAAAAAAABlJsaTeyEYLlsRjFIzKWF7Tqxx0K5Et2Vy+0zAByt2ygABDAAAADKi2WRikaQxuQm6IRg3uWJJGHJIg5Nm1wx/UndlmU/EjOPLKK08MuTysjjJZFTDgpBKSwyJytU6KAAEMAAAAAAC5PKK5xwxB4ZZJZWDq+ZD9SOGUmUm9iSp9WT5IiOFv1DbIcD6mYpryHGh3iLXlxezFuSayiprD5k+NCUotBk0zXIK0VgA5SwAAAJZeCyMEjFNeJmcsbHTCMYx1Mhv2MtpbkJTb8iO4M55XLZDSAAMigAAAAAAAAAAANwAGVFslGHUnyRvDD7yJbMKCRnCIOfQim08l+ZCOyQqZKccc0QLt0VSWGRlgl8SGmYABgUAAAAAAATw8lyeUUkoSw8G2KdOmS0YksMwWyWUQUGE8bUtgTImeF9CxRSDkkUsKS+JhZiGVyaJMxxLqOJdTaNJVZJW855mCyWH4orOXJHSy0wADMYAJ01zyVGOp0JsRh1J8kjEpcJW5N7nQ5Rx7LkndkpT6EADnlNy5KSoAAkYAAAAAAGU8PJbuiknTl4G+GdfCyWiLWHgwWTWUVkZIaWNOzMZODzF4ZvULxS+rU5PqaANcHVZMD+F7ESgpcnaTzsDl0LmdLlvHodClWhVjmL9x9B0/WY8622ZyzxuJYADsMwAAAAAABo6hHEoS9mDeNa/jmhnozk62GvBJGmN1JHOAB8qdwAAACUXhkQNOnYi5rKKWsMshLKwJrxOjIlOOpErbYrABzFgAAAG5KMG/ImklsawxOW7JbIxh1J8kRlNIg23uauccey5FuyUp9CABzym5clJAAEjABKMGxqLlwIjjJOMOpJJLYxKaWx0LHGCuRN3wS5JEJT6EW29zBE8reyGkAAYlAlB4eCIHGWl2JotksoqLYPKI1FzydGWOpakStiAAOYsAAAAAAASjPG5EDjJx3QmizvPYQcmzAKlklLkKAAIGAAAAAAAAAATpvwMzWUVlsXlZOnE1KOlkPbcqBKaw/YROeUXF0UgABDAAAAAAAAyk3sTjBI0hjchN0RjBvyLEkjDkluQlJvyNvgx/UndkpTS2INt7mAYTyORSVAAEDJ034EprKKi2LyjpxSUlpZD7lQJTWHkiYSjpdFJgAEjAAAAAAAnGfUlxrqVA2WaSVE0SlNvYiAZSk5cjoAAQwAAAAAABOm/AgE8PJUJaZWJlk1lZ6FZcnlZKpLDNs0fxISfsYABzlAAAAAAAAAAAGUmyyMUjSGNyJboz4FL3ZbKWF7So0ztbIIgAHOUDMZODzF4ZgDTadoXJv0LxS+rU5Pr4G3ucU2Le4nTeN49D2el8Re0Mn8nPPD7xOkCFOpGosxZM9pSUlaOfgAAYgV148VGa9hYHzRM46otDWzOKCU48M5LoyJ8bJU2j0FuAAIYAAAE8PJcuaKScJYeDbFOnTJaIyWGYLZR4kRVPqOWJ6tgTIpN7GeBlnJIjxory4RXxMVszFNcmZaysEeNGeNGilCqsW5U1hgnJxkvaQOWcUnsWgACBgJZeECymuWS8cdUqE3QjBIy2luYnLHJFe5vLIobRJSslKTfkRAOZycuSkgABDAAAAAAAzF4ZbuiknTl4G+Gf4WS0Raw8GCyayslZnkhpY07AAIGAAAAAAAAAAAZUW/AOLRWl80KzAAJGAAAAAAAJQeGRA4unaEy6Syil8iyEsrBiovE6MiU46kSttiAAOYsAAABOMOoprxJSlw+Z0QhFLVIlv2M8kiEp9CLbe5gU817RBIAAwKAAAAAAAGYvDMAabTsRc1lYKWsPBZB55Ca8TpmlOOpErYrABylgAAAAAAAAAAAAAAAUAAAAAAAAAABKDw8E5LKKi2DyjoxStaWQ+5UCc4+JAxlHS6KTAAJGACUYt+Q1FydIRHcnGHUmklsRlNLzOhY4wVyJuyXJIhKfQi23uYInmb2Q0gADEoAAAASySjBvyLEktjWGJy3ZLZCMOpPkiMppbEG29zVzjj2iKmyfeuLzB49pt0LxS+rU5PqaAHh6zJilaewpY1JHaTBzKF1Olyf1o9DoUqsKscxZ7/T9Zjzrbk5Z43EmADrMzl3ceG4l7eZSbeoRxOMuqwah8n1kNGeSO7G7igADmNAAAAAAAJqfUy6iKwarLJKiaRlybMAGbbe7GAAIYAAAAAAAspvlgrMp4eS4S0ysTVk5rPMrLk8oqksM0zR/EhLsYABgUAAAAAAAAAADKznkZjBvcsSS2NoYm92S2HsUk5y8EQDNJN0giAAYlAAAAAJRg3uVGLlwJswlnYnGHUkklsRlPGxuscYbyJuyTaQTT2KW29zMXh5Dzt/0DSSnHxRAu3RU1h4Jywp2hpmAAYFAAAAAAAZTw8lu6KSdOXgbYp06ZLRGSwzBbKPEYUEhvC9W3AWRUG/YCbaW4L8vGtmxWyNN8sCovEinh5Ld0KFThpB7MpBmSw8GDnap0ygABDAAAAAAAAGVFsaTeyEE8NFvgYjFITlhHVCOiL1EvcqAByFgAAAAAAAZUWyxRSNIY3IluiEYN7liSSMOSRXKTZtcMf1Fuy3crnHHNGIvD9ha1lBtlj+ocFIDWHgHK1RYAAAAAAAzF4ZgDTp2hF26KpLDwSg/AlOPF5nTJeZG1yStmVGUm9iSh1J8kiIYW95DbK+Bk45xzHGjHGjSKhF2mLdmZLK5FWxbxrqRlh+PMnKlLdMEQABzFgAABlJt8icYJeYgsITljkjpjGMI6mQ3ZlyS3ISk2RBnPK5bIaQABkUAAAAzGTg8xeGYA02naFyb9C8Uvq1OT6m3ucUvoXU6XJ849D2Ol8Sa+HL/ACc88PvE272PFSz0ZzWsHTlUhWoS4Xnlsc+ovEjxGClJZIjwulTIAA8k6AAAAAAAAAAAAZUW/AaTfAjAMuLXgYBprkAABDAAAAAAAlB4eCcllFRbF5R0YpalpZD7lQJzjjmQMZR0uikwACRgAnGHUqMHLgTdEVFssUEjPJIhKfQ6FGGPd8k7sk5JEHJsiDKeVyGkAAZFAAbgAMpNkow6k+SRvDD7yJbMRil5iUkiMp9CBUsqjtEVdzLk2YAOdtvkoAAQydN+BKayirYti8rJ045KcdLIexUCU1h+wic8ouLopAACGAAAAAABJTa35mXN+CIAvzJVVipDcAEDBOD8CAKhLS7E1ZZNZRWWxeUQmsPPgbZY2tSEuxEAHOUAAAAbkowb8ixJR2NYYnLdktkIw6k+SRGU0tiDbe5q5xx7RFTZKU+hAA55TcuSqAAJGACUYN77DjFy4E2RSyWRh1JJJbEZTS2OhY4wVyJu+CXJIhKfQi23uYInlb2Q0gADEoFlN+BWE8PJcJaXYmrLJrKyVlyeVkqksM1zR/EhJ+xgAHOUAAAAAAAJqfUgC4zceBVZY5rwINtmAEskpchVAAEDAAAAAAAAAALKbysGJrxIxeHkt3R1RrJDSQ9mUgy1h4MHK1WxQAADAAAAAAAAEowb3HGLlwJsU21JcLwTl9lmUktiE5eCOr5cKbJ5ZAAHIWAAAAAAACWdiUYZ3LEkjaGJvdktkYwxuSbSIynjYg23uaOcYbRFTZammVzjh5Qg8MsaysBtlj+ocMpAaw8A5WqLAAAAAAAGYvDMAadOxFz5oqaw8E6b8DMo8R0yXmRtckrYqJKDZJQSMtpbkxxVvIbfYj3ftJrKXMj3nsHeLoXGWOPAtzMo5RVsWd4iMmn5kZdMt0xqyIAOcoAAAJRjxFiSWxiKxFEJSbeDqWnHGyOSUppbEG29zAMJ5HIpKgACBgAAAAAACUHh+wiBxdO0Jl0llYKXyLIPKwYqLxOjIlOOpErbYgADmLAAAAAAAAAAAAAAAAAlB4ZY1lYKSyDysHRhl+FkvuVvkwWSjnmjCh1IeKWqkFkUm9jPBIs5JGOOJp5UV6mK2ZjnHMxNNrkONdRxLqa3FqrEVAnLG6ZA45Rp0WmAASMGUm9jBbBYiaY4a2JujEYJGXJLcjKeOSIGssihtEmrJSk35EQDncnLdlUAAIYAAAAAAEoSw8Hmtf7X0bGrK2soKvWjylNv6sX/ADNztRfy0/Rqs6b4alR93F9M7v4ZPmtGlUuK8KVNOVSpJRiurZ7Xh/TrJByycHNlnTpHbl2w1ZvKqU15QRj879X/AM2H7iOtR7BvuYyubzhqPeMIZS95P8xKH+un/wAtf1OiWXoouml/BKjkZxvzv1f/ADYfuIfnfq/+bD9xHZ/MSj/rp/8ALX9R+YlH/XT/AOWv6k+f0PZfwGnIcb879X/zYfuIfnfq/wDmw/cR2fzEo/66f/LX9R+YlH/XT/5a/qHn9D2X8BpyHG/O/V/82H7iH536v/mw/cR2fzEo/wCun/y1/UfmJR/10/8Alr+oef0PZfwGnIcb879X/wA2H7iH536v/mw/cR2fzEo/66f/AC1/UfmJR/10/wDlr+oef0PZfwGnIcb879X/AM2H7iMx7Y6tF5dSm/Y4HZ/MOk//APbU/wCWv6lV12ElCjKVtdudRLlGccJ+zJSy9E/ZfwGnIb+h9q6GoVI291BUK8uUWn9WT/kz0Z8enGdGq4yTjODw+qaPp3Z2+lqGjUa03mpH6k31a8Ti6/pI4ksmPg0xZG9mdMA5lXtBpdKpKnUu4xnF4aw+TPNhjlP0qzVtLk6YOV+cmkf62HwY/OTSP9bD4Mv+ny/lYa49zqk6cvA4/wCcmkf62HwZZb69ptzXhRoXUZ1JvEYpPmyo4ssHeli1RfudWayistTyskJrDDLG/iQ0/YiADnKAAAAZUWyUYdSfJI3hh95EtmFFIOSRGU+hAqWVR2iKr5JOTZEA522+SgABDACWSyMOpcYOXAm6IKLZYopGeSRCU+hvphj3fJO7JOSRW5NmDymrdrq2nanXtI2lOapSwpOTTfIcI5OobjATahyerBwOzvaGprVxWpTt4UlThxZjJvPPB3zHLililpnyVGSkrQLIPlgrCeHknHPS7G1ZZUXiVly5oqksM0zQ/EhJ+xgAGBQAAAAAAAmp9UQBUZuPAqJufQgAEpuXIJAAEjAAAAAAAAAALYPKIzXiRi8Mt3R1R+8hXuRwykGWsPBg5WqKAAAYAAAAAAABLOxZGHUuMHLgV0RgnnJOf2TLaSK5S4vI3dY4UTyyIAOUsAAAAASb2BKwBlRbJxhjck2kjeOH3kS2YUUgQc87AvzYx2QqZEAHKWAnh5ABOgLFNeIc14FYNfOlROlGXJvcwAZtt7sYAAhgAAAAAAC2DyiozF4ZpilpkS0ZmsPJEuayilrDwVlhTtAmAAYlAAAAAAAAAAHme3n3PR/GXyZ5bsr+kdl+3/Jnqu3qa0ai3/nL5M8r2V/SOy/b/kz6Po1XSfycmT5h9Un9llROcs8keX7Sdp/ybVdpZxUrhL68pbQ/qzx/LlnyaYG+pRVs9K2kst4XVlLvLVPDuaP/ADEfLrjUNQ1Gr/e161WT/VTfyQqaRqNKi61SzrRprm5OOx3LwuK9c9zLzn7I+q06kKseKnOM11i8kj5Np+o3OnXEa1vUlFp8455S9jRv3utatrVXgp94oZ5UqKePeTLwuSltLYazKuD6I7u2i8O5op9O8RbGSlHijJST8U8o+T3WmX1rT725tqtODf2pLkbvZ7Wa2mX9NOpJ285KNSDeVjqvaOXhi0ascrBZt6aPpqTfJEkoreS+JOKS22PlGuV6sdavFGrNLvZYxJmXS9Gsjab3Knk0n1bKxusGdzzXYqcp6DmcnJ99Lm3nwR6GnLDwZ5JaMrxv2Gt1Z5vVOytjqd3O4t7h05uX96o/WWfHyZ1dKs7Swtfo1nLihCX1nxZfF7T5/rd1Xt9dv1QrTpqVRqXDLGUeq7DPOizbfPvWdXV4ckcFudrbYiEk5bI9Gtz5PrH3vd/iy+Z9YW58n1j73u/xZfMXhPqkGfhC10u+vKXe21rUqwzjiisrJb+QNW/0Ff8AdPY9h/uN/is9EaZ/Ep48jgo8Exwpqz5Z+QNW/wBBX/dOjoGjajb61a1a1nVhTjPMpOPJH0IGE/FJyi46VuWsKTuyUJYZNrKwc6+1Sz06UFd1lS41mOU+Zmw1zTr6sqFvcxnVayo4ayc2GE3HdOi21Zt7AslDPNGte3tpptKNS8rKnGTwm/FmSwScqRWpJF6g37DPA+pzqHaLS7itCjQulOpN4jFRfM6XeGssMce09mSpXwSWfEjOOSq4vLe1hx3FaFKPWTwcqv2v0ei8d/Op+xBtGscbyqoqxOVcnWB599tNJlL/AN9LrwHXsb+2v6Pe2taNSPjjdeaOXL0+TFvJbFKafDNkAqubmhaUnUuasKUOsngxScnSKbotJRjxeRwK3a/SaUnFVKlTHjGHIU+2ukN4k68fa4ZOzH0eV7uLIeSPc9GklsRlNLY1bTULbUKfeWlaNSPjh815lxnkyOD0pUNK9zLbe5gjUqQpQc6k4wit3J4RyLntTpNvLhdw6j/+OOTOGLJkfwpsbklydk+a9pravPtBeShRqSi58motrZHsLDtPYahdwtqCq95PbMeRuXmt2FhX7m5uVTqJJ8OHsdfTPL0uR/Bba4M5qM1yeY7B0atK+unUpzgnSWHKLXij2pq2Wp2mo8f0SuqvB9rHgbRh1WWWXI5SVMqEaWwBRd3ttZU+8uq8KUfDie5x6nbDSYNqM6s8eKhyZEMGTJvGLZTklyz0UJYeCUllHmqfbHSpySlKtDnu4Hfsry3vqCq21aNWHWLOhYskY6ckSNSfDMglNYeSuc404uc5RjFbuTwjjlFqVGlkgcm57S6TbNqV0ptcmqa4jUfbPSs4XfNdeA2j0uaStRZOuPc9CDQ07WbDU8q1rZmufBJYl8DfMZwlB1JUyk0+ADE5RhFynJRiubbeEjjXPavSbefD38qr/wDjjlfErHink9CsTklydoHno9s9Kf2u+j/+mTqWGrWWpNq0rqpKKy44aaRc+mywVyixKcXwzdBlxaTbaSXNts4932m0q0m4Tue8kt1SXETHDkn6Y2NyS5OuDz3556Vn/wB7HXgN6w1/TdQmoULhKo9oTXC2XLpc0VbixKcX7nTABzlgAAAJ05eBALky4S0uxNWWTWVkrLk8rJXNYZrlj+JCXYiADnKABlLLwCV7AYJRg3uTUUvMSkkdEcSW8iL7GUktiMppbEJSb8jASze0Rpdw23uADnbsoAAAAMqLZYopGkMbkS3RCMG9yxJJGHJIrcmza4Y1tyLdk5TxsVtt7gGEpuXJSVAAEDAAAAAAAAAAABnDfgCVgYA2AAAAAAAAAAAAWQeVgVF4laeHkuTyjqg9cdLIezKQZksMwczVOmUAAIYASJxh1KjBy4E3RFRbLFFIzySISn0OhRhj55J3Z5n+0Br8jUfxl8meS7MfpDZ/t/yZ6rt59z0fxl8meV7MfpDZ/t/yZ7PTy1dI39Tmn8w+oHzLtZ+kd35r/pR9NPmXaz9I7vzX/Sjh8K+a/oa5/Sei7A06f0G4q8Ee87zHFjnjB6qSU4uMuaaw0zzHYH7suPxf5I9RjJz9a3/USKx+hHyC6pqld1qcdozaXuZ9H7IUYR7P2s4QjGU1Jyklzf1mfOtQ+8Ln8WXzZ9L7JPHZmyz6sv8AqZ6/XLVhVmGL1Mu7QU4y0C/UlnFGT59UfKIcpx8z6vr886FfpbdxL5HyiP215h4e08bruGXlH2GhOU7ek34wj8j5Xrv31efis+pWv+Go/sR+R8t1376vPxWcvhjbyzsvN6Ue17EfcH/3S+SPQnnuxH3B/wDdL5I9Cef1nz5fU1x+lHyvtB9+3n4jPZdhV/6HN/8Ayv5I8b2g+/Lz8RntOwSzoU/xX8ke11UdXSpfQ58frPQLdHyfWPve7/Fl8z6y1iWD5NrH3vd/iy+ZyeFKpyRpn4R6/sZeW1DRnCtcU6cu8bxKSTO/+UrH/WUP30fKYUK1SPFTpTkusYtkvolz/p6v7jOjN4fjyTc3LkiOVpVR9U/KVj/rKH76LqNxRuE3QqwqJcm4vOD5L9Euf9PV/cZ7bsJTqUrG6VSEoN1F9pY8Dj6noYYcbmpWaQyOTqjp9o9MWqaXUpxSdaH16b9vT3nzizuathe07in9WpSln/sfXD552x0v6DqX0ilHFG4+tyXJS8V/M08Mz84ZfsTmj+JH0Czvad5aUrmnzjUimj5/2z1T6fqro03mjb/UXtl4v/8AuhnQ+0T07SLq2k3xpZoexvf+pxbK2q6hfU7enznVljPzZ19P07xZJSnwuCJz1JJHquwul/b1GrHb6lLP8X/I7vaTU6mlaU69GKdSUlCLe0cp8/4G/Z21OztKVvSWIU4qKOF26+4ofjx+TPMWRdT1acuLNq0QPEOd3ql5GMpzr16ksLLzlnoLfsPeTinXuaVLrFJyZxuz337Z/iI+ps7+v6qeBqOPYyxQUt2fONe7NVdIoQrqsq1KUuFtLDTK+yl7Oz1yglLEKz7ua652/jg9d2z/AEeq/tR+Z4PSPvaz/Gh80adNkfUdO/M/VCmlCex9XqTjThKcniMU22fLNZ1Stqt9OtUk+DOKcM8orwPovaCfd6HevOP7pr48j5ZDnNeZz+F41Up+/BeZ8I72ldlL3UbeNeU4UKclmLnzcl1wbGq9jqtjp9S7pXMaypLMo8OHjqe7hFU4RhFYjFJJGnrklHQr/LwnQkv4GUPEMs8yXtY3iionzrQtQqadqlGrGTUHJRqLwcXufUaku7pznjPCm8Hx+l6WH7SPrtfP0Sp+G/kX4pBaoPuLC9mfMdW1i61WvKVao1Tz9Wmnyii7T+zepahSVWlSUKUtpzeM+RyPE+taV91Wn4MPkjr6vM+lxry0RCOt7nnuz3Zi60zVYXNxOnKEYyS4Xzy+Rxu2/wB/y/DifRD5323+/wCX4cTj6LPPP1GqfYvJFRhSOn/Z99i884/zPWXVeNrbVa9T7NOLkzyf9n32Lzzj/M7Ha2r3XZ64/wB7EfizDqoa+s092i4Osdnz/Ub+vqV5OvXk5Sk+S8Irojsad2OvbyjGtWqQt4SWUpLMmvI4umU41dSt4S+zKpFP4n1zGXhI9Dreol06jDEZY4Ke7PnmtdlKumWbuoV1WhF4ksYa9pR2S1CpZa3Rgpf3Vd8E4+Dz4ntu1CjDs5eOTSzFJZ65R870X75s/wAWPzL6bJPLgfmimlGSo+rX9b6NZ1q3Dxd3Fyx1wj5VqWr3mp1XK5rScc8oLlFe4+m6xLi0y76d1L5HyTxMvD1GWqdblZW1SO9Y9ktSu6cakowowkspzfP4FmodkLyys6lwq1OsqazKMU846nvrf/DUv2I/Ir1H7tuvwZ/9LOVeI5nkS2qy/KjR8ps7mpaXVOvSk1OnJNH1ulU72jCov14qXxPj3ifW9M56Za/hR+Rt4rFVFkYHyeO7a6tUqXj0+lJxpUkuPD+1L/scPSdJutWrOnbQWI85TlyUTGtSc9YvJS3dWXzPddhqEIaDGol9apUk5e54Opv+m6daFuR657nDXYS8ayrqjnyZ3eyWhV9GV1K64XOo0ouLysL/AMnom0itzb2PPydZNw0zZssau0eM7daxUVdabQm4wUVKtjxb2X/91POaRo13rFd07aK4Y/bnLkoku0lXvdfvJdKjj8OX8j2XYOMYaI5Jc51W2/gj0XP+nwJpbmNa5nL/ADDqqD4r6HH4Yg8Hlrq3q2N5UoVPq1KUsNrqvE+xSWV7T5Z2plGXaG8cWmuJLl5LJn0mfJkyOM+CskUlaPd9nb2eoaNQrVHmphxk+rXLJ0zgdiv0fh+JI754fUxUc0ku50QdxQABgWAAAEoPDwTksrBUWQllHRila0sl9ysLmWuCbyZSS2EsDvfgNRBU+pnu/aJTS2Md4+hf3UdhbkyMo55rcx3nsHeewpzhJU2FMgDMmnzRg5GqexQAAhgnGHiyC3Rc+SN8MU92S2OSRCU+hFtvcwKeVvZAkAAYlAAAAAAAAAAAAAACTexKMM7liSSNoYm92S2RjDG5LOCMp9CtvO5o8kYbRFTZc0miqSw8EqcvAlNZQSSyR1IFsyoAHKWAAAAAAAJwljkQBUZaXYmWyWUVFsXlGJQy8o3yQ1rVElOiskoN+wlGCRlyS3FHCkrkO+xFQafJk0R40ONGkXCPDFuJxzzKy3jRXLGcoyyqL+JMaPMdvPuej+MvkzyvZj9ILP8Ab/kz1Xbz7no/jL5M8r2Y/SCz/b/kz2uk/wBG/ozmyfMPqB8y7WfpHd+a/wClH00+Zdq/0ju/Nf8ASjj8K+a/oaZ/Sem/s/jxaZcfi/yR61JJcjyn9n33Vc/i/wAkemlJsOrcYZm/ceO3E+Q6h94XP4svmz6P2U/Ruz/Zl/1M+cX/APj7j8WXzZ9G7K/o5Z/sy/6mdfifyI/Uyw+pmxrv3HffgS+R8rj9teZ9U137jvvwJfI+Vx+2vMXhXypfUM/qR9ftf8NR/Yj8j5brv31efis+pW3+Go/sR+R8y7S0XR167i1jM+Je1Mx8Mf3skXm9KPYdiPuD/wC6XyR6E8T2T1+zsLGdpeSdPE3OMsZTz4fwOrc9stMoxfc95Xn4JRwvizDqemyzzy0x5KhOKjuzxnaD78vPxGe07BP/ANFmv/lfyR4K/uXe3ta5lFRdWTlheB7rsL9yy/FZ6XWNw6dX7UY495nqJLPM+Rax973f4svmfXovOGfIdZ++Lv8AFl8zLw9LVKS9ys3B7bsP9xv8VnojzvYf7jf4rPRHldZfny+ptj9KAAOXc0Bw+2DtloVT6R9pyXdY34v/ABk7h837V6t+UtSdOnLNChmMPa/Fnd0GF5Mya4RlllUThnp+wjt1qdVVPTuH91nb2+8xoXZv8o6Pc3FRNVJrFDzXj79jgUKtawvI1IZhVoz+DR7uSUc8Z4ovdHMk4tNn108526+4ofjx+Ujs6be09RsaV1S2mua6PxRx+3aa0KDf+fH5SPB6SEo9RFNcM6Zu4Hjuz337Z/iI+pvc+Wdnvv2z/ER9Te51eLeuP0IwcM4fbL9Hq37UfmeC0j72s/xofNHve2X6PVv2o/M8FpH3tZ/jQ+aOnw7/AEz/AHIy+s+i9pv0fvP2P5ny9PEk0fVO0FN1NDvYpZfdN48uZ8si8ST6MPC/lS+oZuUemn2o12p6OioeVHJqV4dodYSVWnc1Y55RawvgfRLarCvb061NpxqRUk17UWZOP+ujjfw40maeW3yzxuh9jayuYV9SlGMINSVKLy5eZ7G8X+zVX/uP5Ek8PIuedpW/Dl8iHnl1L+MaioLY+NeJ9a0v7qtPwYfJHyXxPrWl/dVp+DD5I7fFvlxM8HLNo+d9t/v+X4cT6IfO+2/3/L8OJyeF/O/Y0zek6f8AZ/8AYvPOP8zp9tP0dq/iQ+Zzf7PVmN55x/mdrtfb952cucbw4Z/BmuSLfW3+qJXyz5ta1Z0LmnVprM4SUkurPRz7U9oKno6PAv8AdoZPPWFXuL6hVeGoVE3nzPr3eKaUoNcL5rB29bmhhaco2Z44uXDPm1e27Q6y069O5qxzlKXJL3Hb0DslUtbmnd3848VN5jTjz5+1nrcg8vJ4jklHTFUjZYknbNTVvuq7/Cl8j5N4n1nVvuq7/Cl8j5N4nb4T6JfUzz8o+wW/+GpfsR+RXqH3bdfgz/6WWW/+GpfsR+RDUE3pt3+DP/pZ40E3lX1N36T5F4n13SoZ0y1b27qPyPkR9f0ySWlWn4Ufke94iouMdRz4eWfLNY+97v8AFl8z33YuWOzdFePHP5ngtbi4azeRksNVpfM9v2JqxnoMYRf1qdSSl73n+YuvbXTJx/QMXrPQt53MAHz17nWfKdc++778efzZvaVrupWFj9Hs6KlDLal3bk8mr2jpdzr15F+NRy+PP+Z63sLWhU0ipSWOOnUeeuGuT+Z9N1GSMenU3G1scUU3OrOHU1btLqC7uP0hJ7qnT4ckLPshqt1JSuIK3g3zlUfP4H0aMmnvyLHzRwx69uLWOKTNfK33Zz9MsKWmWNO1otuMN292/Fm0Zaw8GDyJtyk3Lk3SrgAAkYAAAAngAEBPvH0MOTZEFvJJqrFQABAwAAAAAAAAAAXJ5RSShLD9hrinpdMloTWGRLZLKwVBlhpdgmAAZFAAAAAAAAEslkYdS4wcuBXRBRbLFFIy2kiEp52N0oY+eSd2SckitybMAxnlchpUAAZlAti8oqJReGa4p6WS0JrDz4ES5rKwUtYfMeWGl2gTAAMSgAAAAAAMptMmqiKwXHJKPAqsm59CAApTcuQoAAkYAAAeZ7efc9H8ZfJnlezH6QWf7f8AJnqu3n3PR/GXyZ5Ts1KMNfs3JpLjxl+R9D0n+jf7nJk+YfUfE81qvZKOo6hVu3duHeNPh4c45YPSg8PFmnhdwdM6ZRUuTQ7P6MtGtalFVu9U5cWcYxyOhJYZmDw8E5LKN5yedanySlp2PG1+xMa1epVd61xycscG2Wei0uy/J2nUbRT4+7TXFjGctv8AmbYM8vU5csdM3sNQSdoovrb6ZY17bi4e9g4Z6ZPLLsLFNP6c/wBw9gAxdTlwqoMJQUuSNOHd0oQznhikcjXuztDWMVVPuriKwp4ymvadkGePLPHLXF7jcU1TPC/mNd8WPpVHHXDOlp/Yq0oSjO8qu4a/VSxE9QDql4hnkqshYoo+U65CFLWbuFOKjGNRpJbI9n2F+5Jfiv5HjdelGet3coNNOo+aPa9g4f8AocpPZ1Xj+B6vWRcumS+hhj2mekpZz7D5HrP3xd/iy+Z9eykcWt2d0qtWnVqWqc5vLfE+bOLpuoh03q3NZwc+D53a6rf2dLura7q0qec8MZYWS384NW//ACFf9895+bGj/wCkX7zH5saP/pF+8zofiHTN24/2RHlT7ng/zg1b/wDIV/3zo6BrOpXGtWtKte1p05TxKMpZTPV/mxo/+jX7zLLfQNMta8K9G2UKkHmLy+RE+u6eUWlH+yGsc0+TU7W6t+TtOdGlLFxX+qsbxj4v+R4TSrGepahStofrv6z6LxZ9KvdGsL+v311Q7yeMZcnsSsNHsbCrKpaW6hOSw3nPIx6frMeDFpgnqZUsblK2bNCjC3oU6NJcMKcVGKPDdttK+jXkb6lHFKvyljwn/wBz6DGCW5Ve2lve27oXVNVKTecMz6WcsM/Mk/qOa1KkeE7EaurS+dlWlilcP6rfhL/udzt81+QoLx7+Pykba7N6RGSlC0UWnlNSeTR7c8tCgv8A5o/JnUuox5epi4fuRpag7PCWff8A0ql9F4u/4vqcO+fYejodtL+3/u7u3p1JR5PKcZHI7Off9l+Kj6TqWjWGo5dzbQlP11yl8UdfVzxJpZI2RjUq2Z4HXe01XV7eNuqKo0k+J4eXJlPZezld65b4i3CnLvJPolz+eD1v5m6TnPDVx04zrWGnWmm0u7tKKpp7vdvzZyT67DDE4YUWscnK5GzKKnGUZLMZLDR8v1zSK2k3soSi3Rk805+DX9T6iV16FK4pOlXpxqQe8ZLKODpOrfTye1pmk4akfN9K7S3+l0lRpyjUoraE1nHkzfl24v2sRoUIvrhv+Z6Gt2S0irJyVGdNvwhNpEI9jtIT506svOozvl1XRzeqUd/oZqGRbJnl4dqNTrXlGdW4fdxqJuEFhNZ2PotWSdrVxs6ba+BqWukafZvNC0pRl63Dlm5KKlFxa5NYaOPP1OOUovHGkjSMGk7Z8c8T61pf3Vafgw+SNaPZfRmv8Gs/tM6lOhClThTprhhBKKXRI6etzR6iCUCMcXB7mNzxHb6xqQvKF4otwqQ4G/BNHvUktii6pULqjKhcU41act4yXI5+mkumnrkXNa1R8u0XWrjRq06lvGM1NYlGex7rs/qb7RaVcwu4wUsuEoxXJRa5FMux+juWVTqpdFUOrp2nWel03Czo92pfaect+bOvP1fTzVx5M4wktnwfMtX0u40q9nQrweM/UnjlJdUb2m9qr/T6CoLgrU48oqoua959GuaNveUu6uaMasH4SWTiVeyGj1JuUaVSGfBTeC/67BkjWVWLypJ3E8/PtvfyWIUKEX1w3/MqsO0uo19XtXdXDdLvEpQisJ55bI9JDsfpEZZdOpP2ObOna6XY2fO3taUH1UeZjLqukjFqEClCbe7GrfdV3+FL5HybxPsNWnCtSnSqLMJrDXVHMj2Y0dtf7Iv3mZ9D1cMCcZLkeSDlwdW1h/s1Fv8Ay4/IjqXLTLv8Cf8A0s2ElCCUVyisJFNWKq05QmsxmnFr2Mwc44pcF02j454n1vTPuy1/Cj8jR/NjSP8ASL95nVpU40qUacFiEFhLojbresh1EUorgnHjcXueG7a6VUpXn5QpQcqVX7eF9mXt8zi6Vq91pNZ1LaSxL7UJLKkfVJRjOLjOKlF8mmspnFuOymk15uXcSpt+EJNL4GuDxCHl+XmVkyxO7icB9ubzHK1oJ9ef9Ttdltcr6v8ASVc8KnTacVFYWH/4MR7G6UvtKtL/APfB1NP0my0zP0SjwOSw5N5bM+ozdI4OOOO44xndtnnO2ui1Ks1qNvFyxHhqxS58tmeW07UbnTLjvrWpwy2axlSXRo+snKvOzml3k3OpbKMnu6b4c/ArpuvjHH5eVWhTxNu4nmF25vsf4ahnrz/qa1x2x1esnGFWFGLWPqRWfiel/M3SfVrfvm3bdm9JtsONpGbXjUfEarqujhvGItGR8sx2VvamoaFTqVpyqVoSlCcpbvnn5M6xZThCEFGnCMI9IrCISWGed1KUpOceGbR2VMwADlLAAAAAAAAAAAMpN7Eu7fUpQk+EKyAMtNbmBNNcgAAIYAAAAAAFkHle0xUXiRi8PJbujqi/MhT5I4ZSDMlh4MHM1TplAACGASiuJ82C443JWhWWJJbEZTS2IuTZE1lm9oiruZbb3MAHO3YwAAGAAAAAABZCWVgVF4kE8PJauaOqD8yOlkPZlIMyWGYOZqnTKAAEMAAAAAAAAAAAzwy6GGsDcWhWAAIZzte096npNa3j6T7UP2kfL5RqUKzjJOFSDw1s00fYTkav2dstVbqTTpV/8yHj5rxPT6HrFhWifBhkx6t0eUt+2Wp0qShLuqrXLilHmyf576j/AJVD91/1NqXYSrl8N9DHhmD/AKmPzEr/AOup/uP+p3eZ0L32/gzrKa67b6gms0aDXk/6nrdE7RWerwUYy7q48aUnzfl1PI3/AGMvbW3dWhUhctbwisPHs6nnE6lCrlcUKkX5NM0jg6fNG8X9hapxfxH0HtXrl5o11RjQhTlTqwb+sueU+f8AI4P576j/AJVD91/1OZqOtXGp2VChd4qVKDfDVf2mn4M1LK3+l3lG341DvZqPE1nGS4dJijD44qxPJJvZne/PfUf8qh8H/UfnvqP+VQ+D/qbP5iVv9dT/AHH/AFH5iVv9dT/cf9TDX0H6fwyqykbPtbqt5dU7ejRoOdSSivqs7XaXW6mjU6KpOM69RfZa5e1/yOXbdi7q2uKdalqFOM6clJPgf9Tta9octbpUocUKdSnz73fzWOhzTfSvNHTWn3LWvS7PMfnvqP8AlUP3X/Uque2Op16MqcXTpcXJyhHmdD8wK/8Ar6f/AC3/AFMrsFUUlx38MeOKbz8zs/8AjjvSM/vGeSpUqlzXjTpxc6k3hJbtn1XRbJaXpVC0WHOKzNr1nuaukdn7LSfr0k6lZ/8AuT393Q6p5/Wdd5vw4+DXHjrdhtvcAHlt2bgAAABlRbLFFI0hjciW6IRhncsSSRhySK3Js2uGPjkW7Jyn0K287gGEpuXJVUDznbr7ih+PH5M9Gc/W9Ljq9kraVV0kpqeUs7Jr+Zr0s448sZS4JmrjSPnnZ37+svxEfWU8rJ5Kw7Hwsr2jcq7cnSlxcPBuepjLD9h3dX1OPJkTg9jPHBpbiccMiWyWVgq2POyw0u0apgAGRQAAAAAAGU2tiXeewgCozlHgVEnJsiAJtvkAABDAAAAAAABPDyACYF26KpLDJQl4EpLKOqX3kLXJHDKgAcpYAAAAAAAAAABlRbLFFI1hiciW6MQTS5mKm6JSkkVN5eTTJJKOlCXcAA5iwAAAAElFvyGk3wKyJNQ6klFIOSR0RxKKuRN3wZ5JEeNEHJswKWb8o1EufNFTWHglTfgZmsrJU15kdSEtmVgA5SwAAAAAABOD8CAKhLS7E1ZbOOUVFsXlDgWTonj1/FElOitRbJqCJZSRBz6BphBfEFtmVBIEeNgFkxhTMNYeDBZNZRWY5IaWUnYABmMAAAAAAAAEm9gSsAWU84EYY3JNpHTjxuPxMhshU3RAzJ5eTBjN3K0UgACBgAAAASb2LIwXiXDG5CbohGLZYopGW0tyuU29jeoY/qTuyfEuplrKKSyDysBDJrdMGqK2sMFk14lZhOOl0UnYABAwAAAHH1ns7Z6rFzaVK48KkVv5rxOwDTHkljlqg6JaTVM+U6rpF3pVbu7mn9V/Zmvsy95qUajpV4VIvDjJNM+u3FvSuaMqVenGpTlvGSyeM1zsbUoKVxpmatLd0n9qPl1Pf6Xr45lpnszlnicd0e0pVFVpQqR2nFSXvRPGTn9m5u40K0lLlKMeCS6NPH8jqpJbHiywNTaZ0qWxHu31MqDT5MOaRjvPYOscWG5MhOPijPeLoONDnKElVgrRWDLxnkYORqigAAGCcYdTEPtE5PCyb4oqtTJb9jLaSISn0INt7gU8reyBIAAxKAAAAAAAAAALIPKMVF4kYvDyW7o6oPzI6WQ9mUgzJYeDBzNU6KAAEMAAAAAAAAZSb2BK+BGAS7tmGmtynCS5CzAAJGAAAAAAALYvKKjMXhmuKelktGZxw8kS5rKwUtYeB5YU7QJgAGJQAJRjxDinJ0hWYSbfImoY3JJJbEZTxsdKhGG8ibbJNpFcp52Itt7gznlb2Q0gADEoAAAASb2JRg3uWJJI2hib3ZLZGMMbkm0iMp9CDedy3kjBVEVWZlNvYiAc8pOXJSQAAhhPDLk8opJQeHg1xT0umS0JrD9hEtksoqDLDSwTAAMigAAAAAACbWxLjZEFKTXAqMtt7mACW7AAABlqeVkhNYYg8P2E2so6vmQ/UjhlQGwOUsAAAAMqLZYopGkMbkS3RCMM7liSSMOSRW5Nm1wxrbkW7Jyn0IN53MAwlNy5KSoAAgYAMqLY0m+BGCUYN7k1FIOSR0RxKO8ib7GUkkRlPoQcm9zBM83tEaXcPmADBuygZTw8mACdCLk8oqksMzCWHgnJZR1P7yF+5PDKgAcpYAAAAAAAypOOxgDTa3QiUZRjnhill5eDDk2YBTySlywpAAEDAAAAAAAAAAMxeHkt3RSTpvwN8MvwslkWsPBgsmsrJWZ5IaWNOwACBgAAAAAAADKi2NJvgRgtgsLmFFISkkdMILHvIluyE/tERuDnk7dlIAAkYAAAASUWyaikawxORLdEYw6k+SRhySK3Js1coY9lyLdk+NZMtZRUWQeVgIZNe0gaor2BOovEgc846XRSdgAEjAAAAAAAsg8rAmsrJWnh5Lk8o6oNTjpZD2ZSZUWyfAskuSRMcNbyHqI92goYfJsw6nQx3j6FasaYtywrnHHNbGe89g7z2BOcJKgSaIAMHKWAAABLLwWxil5kKe5ObaXI6MSSjqZD7BySK3JswDOeVyGkAAZlAAAAAAAAAAFsJZRGovEjF4eS3dHVF+ZCnyQ9mUgy1h4MHK1RQAADAAAAAAAAAAAAAAWQeUVmU8PJpjnpYmrJVF4kC7dEODnvyNMmNt3ElMglknwPqTSS2IuaQ1ijFfEwtvgRi0yRHvF0HeL2lxlCKpMNyMo45kSxziyt78jnyJXaY0AAZlAAlBfWHFW6EyUYdSTaRiTwittvc6ZSjj2RPJmU87EQDnlJy5KoAAkYAAAAAAAti8oqMxeGaYp6WS0ZnHnkiXNZRS1h4Kywp2gTAAMSgAAAAAAAAAADKTexngZShJ8IVkQGsAljAAAAAAABPDABbAXJ5RXJYYg8PBOSyjq+ZD9SOGVAA5SwAAABJvYlGOeZYkkjaGJy3fBLZGMMbkm0tyMp9CDedy3kjDaIqszKbexEA55ScuSkgABDABOMM7lRi5cCsgk3sWKGNySSRGU+huoRhvIm2yTaSK5Tb25EW8gieVy2Q0gADEoGU8PJgAnW4i7dFUlhkqb8CU1lHVL7yFrknhlQAOUsAAAAAAAZTa2MAE64ES42Ybb3MApzk+WFAAEjAAAAAAAAAAMxeGWtZRSWQeeRvhl+FktFbWHgFk1lZKzPJHS6GnYABAwAAAAAAABOMOpUYuXAmyKTexYlhYM8kQlPwR0xSxK2TyRk8yZgA5W7dlAACGAAAAAAAAAAAAAAAABZT2ZIA78fpRm+SM9isA58/qKiAAYFAAAAAAACVP7QBeP1IT4Jz+yVAF5/UKPAABiUAAAAAAAAAAAAAFsfsohP7TAOnL6EQuSIAOYsAAAAAAAAAAtjsZAPQjwZkKhAA48vqLXAABmMAAAAAAAXLYA6MHuRIrn9oiAYz9TKQABIydPcm9gDsx+gh8lIAOMsAAAAAACUNywA7MPpIfJCp4EADDN6hxAAMigAAAAAAC3LgDpwcMiRVL7TMAHO+SkAAIYAAAAAAAAAAAAAAAAAAAAAAADMPtIAqHqQnwW+BSAbZ/YmIABzlgAAAAAATpkwDsw+kh8kKhAAwzeoa4AAMigAAAAAAAAAAAAAAAA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077" name="Picture 5" descr="C:\Users\xcao\Downloads\Image_1024_7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8" y="845819"/>
            <a:ext cx="7545324" cy="565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569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82" y="2878201"/>
            <a:ext cx="8077200" cy="609600"/>
          </a:xfrm>
        </p:spPr>
        <p:txBody>
          <a:bodyPr/>
          <a:lstStyle/>
          <a:p>
            <a:r>
              <a:rPr lang="en-US" dirty="0"/>
              <a:t>Thank you!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831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5" y="2841625"/>
            <a:ext cx="8077200" cy="609600"/>
          </a:xfrm>
        </p:spPr>
        <p:txBody>
          <a:bodyPr/>
          <a:lstStyle/>
          <a:p>
            <a:r>
              <a:rPr lang="en-US" dirty="0"/>
              <a:t>Topic 1</a:t>
            </a:r>
            <a:r>
              <a:rPr lang="zh-CN" altLang="en-US" dirty="0"/>
              <a:t>： </a:t>
            </a:r>
            <a:r>
              <a:rPr lang="en-US" altLang="zh-CN" dirty="0"/>
              <a:t>MapReduce (Chapters 2-4)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639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Map and Reduce Functions</a:t>
            </a:r>
            <a:endParaRPr lang="en-AU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Programmers specify two functions: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map</a:t>
            </a:r>
            <a:r>
              <a:rPr lang="en-US" altLang="en-US" dirty="0"/>
              <a:t> (k</a:t>
            </a:r>
            <a:r>
              <a:rPr lang="en-US" altLang="en-US" baseline="-25000" dirty="0"/>
              <a:t>1</a:t>
            </a:r>
            <a:r>
              <a:rPr lang="en-US" altLang="en-US" dirty="0"/>
              <a:t>, v</a:t>
            </a:r>
            <a:r>
              <a:rPr lang="en-US" altLang="en-US" baseline="-25000" dirty="0"/>
              <a:t>1</a:t>
            </a:r>
            <a:r>
              <a:rPr lang="en-US" altLang="en-US" dirty="0"/>
              <a:t>) </a:t>
            </a:r>
            <a:r>
              <a:rPr lang="en-US" altLang="en-US" dirty="0">
                <a:cs typeface="Arial" pitchFamily="34" charset="0"/>
              </a:rPr>
              <a:t>→ list [&lt;k</a:t>
            </a:r>
            <a:r>
              <a:rPr lang="en-US" altLang="en-US" baseline="-25000" dirty="0"/>
              <a:t>2</a:t>
            </a:r>
            <a:r>
              <a:rPr lang="en-US" altLang="en-US" dirty="0">
                <a:cs typeface="Arial" pitchFamily="34" charset="0"/>
              </a:rPr>
              <a:t>, v</a:t>
            </a:r>
            <a:r>
              <a:rPr lang="en-US" altLang="en-US" baseline="-25000" dirty="0"/>
              <a:t>2</a:t>
            </a:r>
            <a:r>
              <a:rPr lang="en-US" altLang="en-US" dirty="0">
                <a:cs typeface="Arial" pitchFamily="34" charset="0"/>
              </a:rPr>
              <a:t>&gt;]</a:t>
            </a:r>
          </a:p>
          <a:p>
            <a:pPr lvl="2">
              <a:lnSpc>
                <a:spcPct val="90000"/>
              </a:lnSpc>
            </a:pPr>
            <a:r>
              <a:rPr lang="en-AU" altLang="en-US" dirty="0">
                <a:cs typeface="Arial" pitchFamily="34" charset="0"/>
              </a:rPr>
              <a:t>Map transforms the input into key-value pairs to process</a:t>
            </a:r>
            <a:endParaRPr lang="en-US" altLang="en-US" dirty="0"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cs typeface="Arial" pitchFamily="34" charset="0"/>
              </a:rPr>
              <a:t>reduce</a:t>
            </a:r>
            <a:r>
              <a:rPr lang="en-US" altLang="en-US" dirty="0">
                <a:cs typeface="Arial" pitchFamily="34" charset="0"/>
              </a:rPr>
              <a:t> (k</a:t>
            </a:r>
            <a:r>
              <a:rPr lang="en-US" altLang="en-US" baseline="-25000" dirty="0"/>
              <a:t>2</a:t>
            </a:r>
            <a:r>
              <a:rPr lang="en-US" altLang="en-US" dirty="0">
                <a:cs typeface="Arial" pitchFamily="34" charset="0"/>
              </a:rPr>
              <a:t>, [v</a:t>
            </a:r>
            <a:r>
              <a:rPr lang="en-US" altLang="en-US" baseline="-25000" dirty="0"/>
              <a:t>2</a:t>
            </a:r>
            <a:r>
              <a:rPr lang="en-US" altLang="en-US" dirty="0">
                <a:cs typeface="Arial" pitchFamily="34" charset="0"/>
              </a:rPr>
              <a:t>]) → [&lt;k</a:t>
            </a:r>
            <a:r>
              <a:rPr lang="en-US" altLang="en-US" baseline="-25000" dirty="0"/>
              <a:t>3</a:t>
            </a:r>
            <a:r>
              <a:rPr lang="en-US" altLang="en-US" dirty="0">
                <a:cs typeface="Arial" pitchFamily="34" charset="0"/>
              </a:rPr>
              <a:t>, v</a:t>
            </a:r>
            <a:r>
              <a:rPr lang="en-US" altLang="en-US" baseline="-25000" dirty="0"/>
              <a:t>3</a:t>
            </a:r>
            <a:r>
              <a:rPr lang="en-US" altLang="en-US" dirty="0">
                <a:cs typeface="Arial" pitchFamily="34" charset="0"/>
              </a:rPr>
              <a:t>&gt;]</a:t>
            </a:r>
          </a:p>
          <a:p>
            <a:pPr lvl="2">
              <a:lnSpc>
                <a:spcPct val="90000"/>
              </a:lnSpc>
            </a:pPr>
            <a:r>
              <a:rPr lang="en-AU" altLang="en-US" dirty="0">
                <a:cs typeface="Arial" pitchFamily="34" charset="0"/>
              </a:rPr>
              <a:t>Reduce aggregates the list of values for each key</a:t>
            </a:r>
            <a:endParaRPr lang="en-US" altLang="en-US" dirty="0">
              <a:cs typeface="Arial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Arial" pitchFamily="34" charset="0"/>
              </a:rPr>
              <a:t>All values with the same key are sent to the same reducer</a:t>
            </a:r>
          </a:p>
          <a:p>
            <a:r>
              <a:rPr lang="en-AU" altLang="en-US" dirty="0"/>
              <a:t>Optionally, also:</a:t>
            </a:r>
          </a:p>
          <a:p>
            <a:pPr lvl="1"/>
            <a:r>
              <a:rPr lang="en-AU" altLang="en-US" dirty="0"/>
              <a:t>combine (k</a:t>
            </a:r>
            <a:r>
              <a:rPr lang="en-AU" altLang="en-US" baseline="-25000" dirty="0"/>
              <a:t>2</a:t>
            </a:r>
            <a:r>
              <a:rPr lang="en-AU" altLang="en-US" dirty="0"/>
              <a:t>, [v</a:t>
            </a:r>
            <a:r>
              <a:rPr lang="en-AU" altLang="en-US" baseline="-25000" dirty="0"/>
              <a:t>2</a:t>
            </a:r>
            <a:r>
              <a:rPr lang="en-AU" altLang="en-US" dirty="0"/>
              <a:t>]) → </a:t>
            </a:r>
            <a:r>
              <a:rPr lang="en-US" altLang="en-US" dirty="0">
                <a:cs typeface="Arial" pitchFamily="34" charset="0"/>
              </a:rPr>
              <a:t>[&lt;k</a:t>
            </a:r>
            <a:r>
              <a:rPr lang="en-US" altLang="en-US" baseline="-25000" dirty="0"/>
              <a:t>3</a:t>
            </a:r>
            <a:r>
              <a:rPr lang="en-US" altLang="en-US" dirty="0">
                <a:cs typeface="Arial" pitchFamily="34" charset="0"/>
              </a:rPr>
              <a:t>, v</a:t>
            </a:r>
            <a:r>
              <a:rPr lang="en-US" altLang="en-US" baseline="-25000" dirty="0"/>
              <a:t>3</a:t>
            </a:r>
            <a:r>
              <a:rPr lang="en-US" altLang="en-US" dirty="0">
                <a:cs typeface="Arial" pitchFamily="34" charset="0"/>
              </a:rPr>
              <a:t>&gt;]</a:t>
            </a:r>
            <a:endParaRPr lang="en-AU" altLang="en-US" dirty="0"/>
          </a:p>
          <a:p>
            <a:pPr lvl="2"/>
            <a:r>
              <a:rPr lang="en-AU" altLang="en-US" dirty="0"/>
              <a:t>Mini-reducers that run in memory after the map phase</a:t>
            </a:r>
          </a:p>
          <a:p>
            <a:pPr lvl="2"/>
            <a:r>
              <a:rPr lang="en-AU" altLang="en-US" dirty="0"/>
              <a:t>Used as an optimization to reduce network traffic</a:t>
            </a:r>
          </a:p>
          <a:p>
            <a:pPr lvl="1"/>
            <a:r>
              <a:rPr lang="en-AU" altLang="en-US" dirty="0"/>
              <a:t>partition (</a:t>
            </a:r>
            <a:r>
              <a:rPr lang="en-US" altLang="en-US" dirty="0">
                <a:cs typeface="Arial" pitchFamily="34" charset="0"/>
              </a:rPr>
              <a:t>k</a:t>
            </a:r>
            <a:r>
              <a:rPr lang="en-US" altLang="en-US" baseline="-25000" dirty="0"/>
              <a:t>2</a:t>
            </a:r>
            <a:r>
              <a:rPr lang="en-AU" altLang="en-US" dirty="0"/>
              <a:t>, number of partitions) → partition for </a:t>
            </a:r>
            <a:r>
              <a:rPr lang="en-US" altLang="en-US" dirty="0">
                <a:cs typeface="Arial" pitchFamily="34" charset="0"/>
              </a:rPr>
              <a:t>k</a:t>
            </a:r>
            <a:r>
              <a:rPr lang="en-US" altLang="en-US" baseline="-25000" dirty="0"/>
              <a:t>2</a:t>
            </a:r>
            <a:endParaRPr lang="en-AU" altLang="en-US" dirty="0"/>
          </a:p>
          <a:p>
            <a:pPr lvl="2"/>
            <a:r>
              <a:rPr lang="en-AU" altLang="en-US" dirty="0"/>
              <a:t>Often a simple hash of the key, e.g., hash(</a:t>
            </a:r>
            <a:r>
              <a:rPr lang="en-US" altLang="en-US" dirty="0">
                <a:cs typeface="Arial" pitchFamily="34" charset="0"/>
              </a:rPr>
              <a:t>k</a:t>
            </a:r>
            <a:r>
              <a:rPr lang="en-US" altLang="en-US" baseline="-25000" dirty="0"/>
              <a:t>2</a:t>
            </a:r>
            <a:r>
              <a:rPr lang="en-AU" altLang="en-US" dirty="0"/>
              <a:t>) mod n</a:t>
            </a:r>
          </a:p>
          <a:p>
            <a:pPr lvl="2"/>
            <a:r>
              <a:rPr lang="en-AU" altLang="en-US" dirty="0"/>
              <a:t>Divides up key space for parallel reduce operations</a:t>
            </a:r>
          </a:p>
          <a:p>
            <a:pPr lvl="1"/>
            <a:r>
              <a:rPr lang="en-US" altLang="en-US" dirty="0"/>
              <a:t>Grouping comparator: </a:t>
            </a:r>
            <a:r>
              <a:rPr lang="en-AU" dirty="0"/>
              <a:t>controls which keys are grouped together for a single call to </a:t>
            </a:r>
            <a:r>
              <a:rPr lang="en-AU" dirty="0" err="1"/>
              <a:t>Reducer.reduce</a:t>
            </a:r>
            <a:r>
              <a:rPr lang="en-AU" dirty="0"/>
              <a:t>() function</a:t>
            </a:r>
            <a:endParaRPr lang="en-AU" altLang="en-US" dirty="0"/>
          </a:p>
          <a:p>
            <a:r>
              <a:rPr lang="en-AU" altLang="en-US" dirty="0"/>
              <a:t>The execution framework handles everything else…</a:t>
            </a:r>
          </a:p>
          <a:p>
            <a:pPr>
              <a:lnSpc>
                <a:spcPct val="90000"/>
              </a:lnSpc>
            </a:pP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73191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Combiners</a:t>
            </a:r>
            <a:endParaRPr lang="en-AU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Often a Map task will produce many pairs of the form </a:t>
            </a:r>
            <a:r>
              <a:rPr lang="en-US" altLang="en-US" i="1"/>
              <a:t>(k,v</a:t>
            </a:r>
            <a:r>
              <a:rPr lang="en-US" altLang="en-US" i="1" baseline="-25000"/>
              <a:t>1</a:t>
            </a:r>
            <a:r>
              <a:rPr lang="en-US" altLang="en-US" i="1"/>
              <a:t>), (k,v</a:t>
            </a:r>
            <a:r>
              <a:rPr lang="en-US" altLang="en-US" i="1" baseline="-25000"/>
              <a:t>2</a:t>
            </a:r>
            <a:r>
              <a:rPr lang="en-US" altLang="en-US" i="1"/>
              <a:t>), …</a:t>
            </a:r>
            <a:r>
              <a:rPr lang="en-US" altLang="en-US"/>
              <a:t> for the same key </a:t>
            </a:r>
            <a:r>
              <a:rPr lang="en-US" altLang="en-US" i="1"/>
              <a:t>k</a:t>
            </a:r>
          </a:p>
          <a:p>
            <a:pPr lvl="1"/>
            <a:r>
              <a:rPr lang="en-US" altLang="en-US"/>
              <a:t>E.g., popular words in the word count example</a:t>
            </a:r>
            <a:endParaRPr lang="en-AU" altLang="en-US"/>
          </a:p>
          <a:p>
            <a:r>
              <a:rPr lang="en-AU" altLang="en-US"/>
              <a:t>Combiners are a general mechanism to reduce the amount of intermediate data, thus saving network time </a:t>
            </a:r>
          </a:p>
          <a:p>
            <a:pPr lvl="1"/>
            <a:r>
              <a:rPr lang="en-AU" altLang="en-US"/>
              <a:t>They could be thought of as “mini-reducers”</a:t>
            </a:r>
            <a:endParaRPr lang="en-US" altLang="en-US"/>
          </a:p>
          <a:p>
            <a:r>
              <a:rPr lang="en-US" altLang="en-US"/>
              <a:t>Warning!</a:t>
            </a:r>
          </a:p>
          <a:p>
            <a:pPr lvl="1"/>
            <a:r>
              <a:rPr lang="en-AU" altLang="en-US"/>
              <a:t>The use of combiners must be thought carefully</a:t>
            </a:r>
          </a:p>
          <a:p>
            <a:pPr lvl="2"/>
            <a:r>
              <a:rPr lang="en-AU" altLang="en-US"/>
              <a:t>Optional in Hadoop: the correctness of the algorithm </a:t>
            </a:r>
            <a:r>
              <a:rPr lang="en-AU" altLang="en-US">
                <a:solidFill>
                  <a:srgbClr val="FF0000"/>
                </a:solidFill>
              </a:rPr>
              <a:t>cannot depend on</a:t>
            </a:r>
            <a:r>
              <a:rPr lang="en-AU" altLang="en-US"/>
              <a:t> computation (or even execution) of the combiners</a:t>
            </a:r>
          </a:p>
          <a:p>
            <a:pPr lvl="2"/>
            <a:r>
              <a:rPr lang="en-AU" altLang="en-US"/>
              <a:t>A combiner operates on each map output key. It must have the same output key-value types as the Mapper class.</a:t>
            </a:r>
          </a:p>
          <a:p>
            <a:pPr lvl="2"/>
            <a:r>
              <a:rPr lang="en-AU" altLang="en-US"/>
              <a:t>A combiner can produce summary information from a large dataset because it replaces the original Map output</a:t>
            </a:r>
          </a:p>
          <a:p>
            <a:pPr lvl="1"/>
            <a:r>
              <a:rPr lang="en-US" altLang="en-US"/>
              <a:t>Works only if reduce function is commutative and associative</a:t>
            </a:r>
          </a:p>
          <a:p>
            <a:pPr lvl="2"/>
            <a:r>
              <a:rPr lang="en-US" altLang="en-US"/>
              <a:t>In general, reducer and combiner </a:t>
            </a:r>
            <a:r>
              <a:rPr lang="en-US" altLang="en-US">
                <a:solidFill>
                  <a:srgbClr val="FF0000"/>
                </a:solidFill>
              </a:rPr>
              <a:t>are not </a:t>
            </a:r>
            <a:r>
              <a:rPr lang="en-AU" altLang="en-US">
                <a:solidFill>
                  <a:srgbClr val="FF0000"/>
                </a:solidFill>
              </a:rPr>
              <a:t>interchangeable</a:t>
            </a:r>
            <a:endParaRPr lang="en-US" altLang="en-US">
              <a:solidFill>
                <a:srgbClr val="FF0000"/>
              </a:solidFill>
            </a:endParaRPr>
          </a:p>
          <a:p>
            <a:pPr lvl="1"/>
            <a:endParaRPr lang="en-US" altLang="en-US"/>
          </a:p>
          <a:p>
            <a:endParaRPr lang="en-US" altLang="en-US"/>
          </a:p>
          <a:p>
            <a:pPr lvl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08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Partitioner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AU" dirty="0"/>
              <a:t>Partitioner controls the partitioning of the keys of the intermediate map-outputs. </a:t>
            </a:r>
          </a:p>
          <a:p>
            <a:pPr lvl="1">
              <a:buClr>
                <a:srgbClr val="FF9900"/>
              </a:buClr>
              <a:defRPr/>
            </a:pPr>
            <a:r>
              <a:rPr lang="en-AU" dirty="0"/>
              <a:t>The key (or a subset of the key) is used to derive the partition, typically by a </a:t>
            </a:r>
            <a:r>
              <a:rPr lang="en-AU" i="1" dirty="0"/>
              <a:t>hash function</a:t>
            </a:r>
            <a:r>
              <a:rPr lang="en-AU" dirty="0"/>
              <a:t>. </a:t>
            </a:r>
          </a:p>
          <a:p>
            <a:pPr lvl="1">
              <a:buClr>
                <a:srgbClr val="FF9900"/>
              </a:buClr>
              <a:defRPr/>
            </a:pPr>
            <a:r>
              <a:rPr lang="en-AU" dirty="0"/>
              <a:t>The total number of </a:t>
            </a:r>
            <a:r>
              <a:rPr lang="en-AU" dirty="0">
                <a:solidFill>
                  <a:srgbClr val="FF0000"/>
                </a:solidFill>
              </a:rPr>
              <a:t>partitions</a:t>
            </a:r>
            <a:r>
              <a:rPr lang="en-AU" dirty="0"/>
              <a:t> is the same as the number of reduce tasks for the job. </a:t>
            </a:r>
          </a:p>
          <a:p>
            <a:pPr lvl="2">
              <a:buClr>
                <a:srgbClr val="FF9900"/>
              </a:buClr>
              <a:defRPr/>
            </a:pPr>
            <a:r>
              <a:rPr lang="en-AU" dirty="0"/>
              <a:t>This controls which of the m reduce tasks the intermediate key (and hence the record) is sent to for reduction.</a:t>
            </a:r>
          </a:p>
          <a:p>
            <a:pPr>
              <a:defRPr/>
            </a:pPr>
            <a:r>
              <a:rPr lang="en-AU" dirty="0"/>
              <a:t>System uses </a:t>
            </a:r>
            <a:r>
              <a:rPr lang="en-AU" dirty="0" err="1"/>
              <a:t>HashPartitioner</a:t>
            </a:r>
            <a:r>
              <a:rPr lang="en-AU" dirty="0"/>
              <a:t> by default:</a:t>
            </a:r>
          </a:p>
          <a:p>
            <a:pPr lvl="1">
              <a:defRPr/>
            </a:pPr>
            <a:r>
              <a:rPr lang="en-AU" dirty="0"/>
              <a:t>hash(key) mod R</a:t>
            </a:r>
          </a:p>
          <a:p>
            <a:pPr>
              <a:defRPr/>
            </a:pPr>
            <a:r>
              <a:rPr lang="en-AU" dirty="0"/>
              <a:t>Sometimes useful to override the hash function:</a:t>
            </a:r>
          </a:p>
          <a:p>
            <a:pPr lvl="1">
              <a:defRPr/>
            </a:pPr>
            <a:r>
              <a:rPr lang="en-AU" dirty="0"/>
              <a:t>E.g., </a:t>
            </a:r>
            <a:r>
              <a:rPr lang="en-AU" b="1" i="1" dirty="0"/>
              <a:t>hash(hostname(URL)) mod R</a:t>
            </a:r>
            <a:r>
              <a:rPr lang="en-AU" dirty="0"/>
              <a:t> ensures URLs from a host end up in the same output file</a:t>
            </a:r>
          </a:p>
          <a:p>
            <a:pPr>
              <a:defRPr/>
            </a:pPr>
            <a:r>
              <a:rPr lang="en-AU" dirty="0"/>
              <a:t>Job sets Partitioner implementation (in Main)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26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Brief View of MapReduce</a:t>
            </a:r>
            <a:endParaRPr lang="en-A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0" y="901825"/>
            <a:ext cx="5006340" cy="563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44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MapReduce Data Flow</a:t>
            </a:r>
            <a:endParaRPr lang="en-AU" dirty="0"/>
          </a:p>
        </p:txBody>
      </p:sp>
      <p:pic>
        <p:nvPicPr>
          <p:cNvPr id="7170" name="Picture 2" descr="mapreduce-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887713"/>
            <a:ext cx="6149976" cy="532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98926"/>
      </p:ext>
    </p:extLst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6234E059086442ABEDED148870ED9F" ma:contentTypeVersion="0" ma:contentTypeDescription="Create a new document." ma:contentTypeScope="" ma:versionID="cc63a846be6f86c6ef4721d6604d9b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CB0EE7-168C-40B0-B211-2E24455BDE43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E484230-E82F-4985-BB3B-3592A9366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2A090A-DC23-45DF-9B22-F12A01C9B3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26894</TotalTime>
  <Words>2088</Words>
  <Application>Microsoft Office PowerPoint</Application>
  <PresentationFormat>On-screen Show (4:3)</PresentationFormat>
  <Paragraphs>391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Helvetica Neue</vt:lpstr>
      <vt:lpstr>Monotype Sorts</vt:lpstr>
      <vt:lpstr>MS PGothic</vt:lpstr>
      <vt:lpstr>MS PGothic</vt:lpstr>
      <vt:lpstr>Arial</vt:lpstr>
      <vt:lpstr>Calibri</vt:lpstr>
      <vt:lpstr>Cambria Math</vt:lpstr>
      <vt:lpstr>Helvetica</vt:lpstr>
      <vt:lpstr>Lucida Console</vt:lpstr>
      <vt:lpstr>Symbol</vt:lpstr>
      <vt:lpstr>Tahoma</vt:lpstr>
      <vt:lpstr>Times New Roman</vt:lpstr>
      <vt:lpstr>Webdings</vt:lpstr>
      <vt:lpstr>db-5-grey</vt:lpstr>
      <vt:lpstr>Equation</vt:lpstr>
      <vt:lpstr>COMP9313: Big Data Management         Lecturer: Xin Cao Course web site: http://www.cse.unsw.edu.au/~cs9313/ </vt:lpstr>
      <vt:lpstr>PowerPoint Presentation</vt:lpstr>
      <vt:lpstr>PowerPoint Presentation</vt:lpstr>
      <vt:lpstr>Topic 1： MapReduce (Chapters 2-4)</vt:lpstr>
      <vt:lpstr>Map and Reduce Functions</vt:lpstr>
      <vt:lpstr>Combiners</vt:lpstr>
      <vt:lpstr>Partitioner</vt:lpstr>
      <vt:lpstr>A Brief View of MapReduce</vt:lpstr>
      <vt:lpstr>MapReduce Data Flow</vt:lpstr>
      <vt:lpstr>MapReduce Data Flow</vt:lpstr>
      <vt:lpstr>MapReduce Algorithm Design Patterns</vt:lpstr>
      <vt:lpstr>Topic 2： Spark Core and GraphX (Chapters 6 and 7)</vt:lpstr>
      <vt:lpstr>Data Sharing in MapReduce</vt:lpstr>
      <vt:lpstr>Data Sharing in Spark Using RDD</vt:lpstr>
      <vt:lpstr>What is RDD</vt:lpstr>
      <vt:lpstr>RDD Operations</vt:lpstr>
      <vt:lpstr>RDD Operations</vt:lpstr>
      <vt:lpstr>GraphX Motivation</vt:lpstr>
      <vt:lpstr>Pregel Operators</vt:lpstr>
      <vt:lpstr>Topic 3： Mining Data Streams (Chapter 8)</vt:lpstr>
      <vt:lpstr>Sampling Data Streams</vt:lpstr>
      <vt:lpstr>Fixup: DGIM Algorithm</vt:lpstr>
      <vt:lpstr>Example: Updating Buckets</vt:lpstr>
      <vt:lpstr>Bloom Filter</vt:lpstr>
      <vt:lpstr>Bloom Filter Example</vt:lpstr>
      <vt:lpstr>Topic 4： Finding Similar Items (Chapter 9)</vt:lpstr>
      <vt:lpstr>Shingling</vt:lpstr>
      <vt:lpstr>Min-Hash Signatures</vt:lpstr>
      <vt:lpstr>Partition M into b Bands</vt:lpstr>
      <vt:lpstr>Hashing Bands</vt:lpstr>
      <vt:lpstr>b bands, r rows/band</vt:lpstr>
      <vt:lpstr>What b  Bands of r  Rows Gives You</vt:lpstr>
      <vt:lpstr>Topic 5： Recommender Systems (Chapter 11)</vt:lpstr>
      <vt:lpstr>Final exam</vt:lpstr>
      <vt:lpstr>Exam Questions</vt:lpstr>
      <vt:lpstr>myExperience Survey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xcao</dc:creator>
  <cp:lastModifiedBy>xin</cp:lastModifiedBy>
  <cp:revision>555</cp:revision>
  <cp:lastPrinted>2005-01-10T21:51:57Z</cp:lastPrinted>
  <dcterms:created xsi:type="dcterms:W3CDTF">1999-11-04T20:50:09Z</dcterms:created>
  <dcterms:modified xsi:type="dcterms:W3CDTF">2018-10-17T05:46:50Z</dcterms:modified>
</cp:coreProperties>
</file>