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5BC7-7F58-8F2A-6ADB-B96BC6A82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CA7BC-979B-3DF4-16F5-9F56DBF3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8EFFF-E445-219C-8F21-5C4BA021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3C11-78E5-A592-9BF9-D8C7EC9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D2205-271F-5177-ABA2-2BE319C8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710B4-72AF-6736-B906-9BDC6608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D8161-567F-4448-C499-9BA7DE76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0E7E-575A-F4A9-83E7-C98A37F9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A210-D2C5-5258-19A6-F6545CD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42CAD-84E6-BACC-7C13-E40BCB1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1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879AA-BB63-68B3-69F0-5F019587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F3CB7-4221-6374-592B-F46F6575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76C5-992C-F4C7-8F09-F3D8C5DA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D286C-D6B6-4010-9275-516AEE0F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50216-D61B-EDA9-AD67-1BABD4C1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38DDB-E59A-A205-8053-E2875C38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A74FE-B801-BD12-0C14-BAA5DB9A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2BC6C-FEC7-CE08-9F32-34633564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1F744-C8D7-A2DB-1B47-925CD03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52480-A810-0667-CA39-800F454A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B6A34-3E5B-E519-B568-CA9F9C4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E908D-6516-5593-1F24-E5BB408E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05B6F-978E-CBA7-E272-C2EA337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65D37-5480-E158-1D4D-0B2684ED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79140-91A3-A519-EE8D-3B7BD923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686EA-89C7-205D-37F0-37B7F78F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39441-33C4-5634-7206-21133687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96087-CCD7-BF4A-5A7B-1952B8417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A8122-6DD7-680D-76EA-E343F44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DFA34-F765-2AB7-C3AE-CCD43A77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7437F-DC9D-ADE9-063D-088BC0A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BC284-D83D-D36B-6A80-E2924571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A73C8-4EF9-D4CD-8E26-9EA113BB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87A52-7583-E89A-394F-5E125492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A5C8E2-9BF8-77D8-5F08-CF43E2C87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F0C59-57F5-98A3-74F2-133DECA91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A1EA7A-793A-6639-0CED-97B7DEB3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B9DF7-DBEC-06CE-8C20-348821D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69C7B2-7A55-1CFF-A862-66FBE9E6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FE1F-B8CB-674A-BDEC-EF5252B1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FE826-D1D8-8E20-5D02-DAB73353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109BE-DF5B-2E55-02DF-479775F4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E1C55-C811-F15D-6165-D5B0F10D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E5E88E-7DCF-ED02-F312-884AB89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6BE03-F5C5-69B9-28E1-26215584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7B47C-C3FC-FC3B-9F5F-1DAD6D6A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57FA1-87AE-E919-B11D-292F1D70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D23E-52AD-23C7-B6BF-C0BAD30F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90A39-9FD2-D4D5-DFE9-D172462B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2F904-001E-F55C-FE6C-57B800A9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DB184-505F-96BC-EBD5-4C40700B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C6C1C-BE1F-D4E6-3EDE-DA07FA6D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0BD3-A52C-BA3C-F8F0-304F2D3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0FABAE-1D30-ED20-B8F3-E583F5428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E26A2-5383-CEBC-8074-265C8B16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EE7B4-DCAC-72D8-2176-2022B468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F7B04-7F18-3B2B-0D0E-8D392E67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DA926-F3A9-C66E-2D7C-DE8132B6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5838D-2A04-7C83-A1EE-6C94AB92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14F4E-39CC-7339-7E3E-5D7AD224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06527-FF67-AAA1-60FB-6059DD3C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3C759-F38E-491A-8884-6C9FA994BCE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1B5FC-701B-1355-E7C2-FDE728E5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A599E-467B-F796-1B7B-83DD6BDD9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07F5F-CB8A-4C30-98B7-C6FD5328D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(Value at Risk)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771" y="365125"/>
            <a:ext cx="5695058" cy="612775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en-US" altLang="ko-KR" sz="2200" kern="100" dirty="0" err="1">
                <a:effectLst/>
                <a:latin typeface="나눔고딕" panose="020D0604000000000000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2200" kern="100" dirty="0">
                <a:effectLst/>
                <a:latin typeface="나눔고딕" panose="020D0604000000000000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(Value at Risk)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이란 일정한 신뢰 수준 하에서 특정 자산 또는 포트폴리오를 보유했을 때 일정한 기간 동안 입을 수 있는 손실의 최대치를 의미한다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보통 주가나 금리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환율 등과 같은 위험요소들의 변동성을 기초로 계산되기에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일정한 기간 동안 발생할 수 있는 금융상품 가치의 최대 변동폭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이라고 말하기도 한다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예를 들어 목표기간이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신뢰수준이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95%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라고 가정했을 때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VaR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억원이 나왔다면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"1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년 동안 발생할 수 있는 손실금액이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억보다 작을 확률이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95%,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클 확률이 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5%"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라는 것을 의미한다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VaR</a:t>
            </a:r>
            <a:r>
              <a:rPr lang="ko-KR" altLang="en-US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파생상품뿐만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아니라 섞여 있는 여러 상품들 안에서 하나의 위험도를 측정하고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최근 관찰 데이터를 활용하여 시장 상황을 반영할 수 있기에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자주 사용된다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24000"/>
              </a:lnSpc>
              <a:buNone/>
            </a:pPr>
            <a:endParaRPr lang="en-US" altLang="ko-KR" sz="2200" dirty="0"/>
          </a:p>
        </p:txBody>
      </p:sp>
      <p:pic>
        <p:nvPicPr>
          <p:cNvPr id="1026" name="Picture 2" descr="Value-at-Risk (VAR) – CFA Level 2 &amp; 3 - Investing for Beginners 101">
            <a:extLst>
              <a:ext uri="{FF2B5EF4-FFF2-40B4-BE49-F238E27FC236}">
                <a16:creationId xmlns:a16="http://schemas.microsoft.com/office/drawing/2014/main" id="{2A66DC2B-533F-D6DB-20C1-A0B18D4E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8" y="1909656"/>
            <a:ext cx="5975830" cy="36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D25359-A4E3-226B-EA09-21002BFD8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458" y="1690688"/>
                <a:ext cx="11582400" cy="432298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ko-KR" altLang="en-US" sz="2200" dirty="0"/>
                  <a:t>측정 방법 </a:t>
                </a:r>
                <a:r>
                  <a:rPr lang="en-US" altLang="ko-KR" sz="2200" dirty="0"/>
                  <a:t>: </a:t>
                </a:r>
                <a:r>
                  <a:rPr lang="ko-KR" altLang="en-US" sz="2200" b="1" dirty="0"/>
                  <a:t>델타</a:t>
                </a:r>
                <a:r>
                  <a:rPr lang="en-US" altLang="ko-KR" sz="2200" b="1" dirty="0"/>
                  <a:t>-</a:t>
                </a:r>
                <a:r>
                  <a:rPr lang="ko-KR" altLang="en-US" sz="2200" b="1" dirty="0" err="1"/>
                  <a:t>노말</a:t>
                </a:r>
                <a:r>
                  <a:rPr lang="ko-KR" altLang="en-US" sz="2200" b="1" dirty="0"/>
                  <a:t> 분석법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역사적 방법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몬테카를로 방법</a:t>
                </a:r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델타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-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노말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분석법은 수익률의 분포가 정규분포라고 가정하고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포지션 가치와 기초적 시장관계가 선형적일 때 적용된다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이 가정에서 개별자산 및 포트폴리오의 수익률은 정규분포 형태의 확률밀도함수로 나타난다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일별 수익률은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ko-KR" altLang="ko-KR" sz="18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또한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포트폴리오의 가치변동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즉 누적수익률은 다음과 같은 정규분포를 따른다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ko-KR" altLang="ko-KR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굴림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고딕" panose="020D0604000000000000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ko-KR" altLang="ko-KR" sz="1800" kern="100">
                          <a:effectLst/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기간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위와 같은 분포에서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VaR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은 다음과 같이 측정된다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𝑉𝑎𝑅</m:t>
                      </m:r>
                      <m:r>
                        <a:rPr lang="en-US" altLang="ko-KR" sz="1800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ko-KR" sz="1800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sz="1800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𝑧𝑎</m:t>
                      </m:r>
                      <m:r>
                        <a:rPr lang="en-US" altLang="ko-KR" sz="1800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​×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ko-KR" sz="1800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​×</m:t>
                      </m:r>
                      <m:r>
                        <a:rPr lang="en-US" altLang="ko-KR" sz="1800" i="1" kern="10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altLang="ko-KR" sz="1800" kern="100" dirty="0" err="1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VaR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kern="100" dirty="0" err="1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T,a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= 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기간 동안 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(1-a)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의 신뢰수준에서 발생할 수 있는 </a:t>
                </a:r>
                <a:r>
                  <a:rPr lang="en-US" altLang="ko-KR" sz="1800" kern="100" dirty="0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일 현재의 </a:t>
                </a:r>
                <a:r>
                  <a:rPr lang="en-US" altLang="ko-KR" sz="1800" kern="100" dirty="0" err="1">
                    <a:effectLst/>
                    <a:latin typeface="나눔고딕" panose="020D0604000000000000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VaR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예를 들어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95%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의 신뢰수준에서는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함초롬바탕" panose="0203060400010101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함초롬바탕" panose="02030604000101010101" pitchFamily="18" charset="-127"/>
                          </a:rPr>
                          <m:t>0.05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함초롬바탕" panose="02030604000101010101" pitchFamily="18" charset="-127"/>
                      </a:rPr>
                      <m:t>=1.645</m:t>
                    </m:r>
                  </m:oMath>
                </a14:m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가 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D25359-A4E3-226B-EA09-21002BFD8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458" y="1690688"/>
                <a:ext cx="11582400" cy="4322989"/>
              </a:xfrm>
              <a:blipFill>
                <a:blip r:embed="rId2"/>
                <a:stretch>
                  <a:fillRect l="-526" t="-423" r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7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국민연금 </a:t>
            </a:r>
            <a:r>
              <a:rPr lang="en-US" altLang="ko-KR" dirty="0"/>
              <a:t>Case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8" y="1690688"/>
            <a:ext cx="11582400" cy="4322989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국민연금에서는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가지 </a:t>
            </a:r>
            <a:r>
              <a:rPr lang="ko-KR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자산군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국내주식</a:t>
            </a: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국내채권</a:t>
            </a: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해외주식</a:t>
            </a: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해외채권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대체투자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 대해 투자를 지속적으로 시행하고 있으며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가지 자산군에 대하여 해당하는 위험을 분류하고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해당 위험에 따라 현재 위험을 측정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위험 한도와 비교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소진율을 계산하고 있다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국민연금은 위험 접근법으로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VaR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을 사용하는데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이는 국민연금의 특성 상 보수적인 운영을 위함이다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극단적인 경우의 손실을 파악하고 이를 적절히 관리하기 위한 자산배분을 위해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측정 뿐만 아니라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CVaR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측정 및 관리를 통해 기금 전체의 리스크를 관리한다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2200" kern="100" dirty="0">
                <a:effectLst/>
                <a:latin typeface="나눔고딕" panose="020D0604000000000000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8" y="1690688"/>
            <a:ext cx="11582400" cy="4322989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ko-KR" sz="2400" dirty="0">
                <a:effectLst/>
                <a:latin typeface="나눔고딕" panose="020D0604000000000000" pitchFamily="50" charset="-127"/>
                <a:cs typeface="Times New Roman" panose="02020603050405020304" pitchFamily="18" charset="0"/>
              </a:rPr>
              <a:t>2014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월부터 현재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(2024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월말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까지의 월별 수익률 데이터</a:t>
            </a:r>
            <a:endParaRPr lang="en-US" altLang="ko-KR" sz="2400" dirty="0">
              <a:effectLst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대상 </a:t>
            </a:r>
            <a:r>
              <a:rPr lang="ko-KR" altLang="ko-KR" sz="2400" dirty="0" err="1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자산군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국내주식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해외주식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국내채권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해외채권</a:t>
            </a:r>
            <a:endParaRPr lang="en-US" altLang="ko-KR" sz="2400" dirty="0">
              <a:effectLst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자산군을 추종하는 지수를 사용</a:t>
            </a:r>
            <a:endParaRPr lang="en-US" altLang="ko-KR" sz="2400" dirty="0">
              <a:effectLst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en-US" sz="2400" dirty="0" err="1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환변동</a:t>
            </a:r>
            <a:r>
              <a:rPr lang="ko-KR" altLang="en-US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고려 </a:t>
            </a:r>
            <a:r>
              <a:rPr lang="en-US" altLang="ko-KR" sz="24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X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8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8" y="1690688"/>
            <a:ext cx="11582400" cy="4322989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B0F3CF0D-3901-82BC-28EB-D04A37C63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45" y="365125"/>
            <a:ext cx="7155322" cy="625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469" y="390642"/>
            <a:ext cx="6658237" cy="1325563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 err="1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기준포트폴리오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’</a:t>
            </a: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국내주식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= 0.4,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국내채권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= 0.2,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해외주식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= 0.2,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해외채권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Times New Roman" panose="02020603050405020304" pitchFamily="18" charset="0"/>
              </a:rPr>
              <a:t> = 0.2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A5350671-8BA0-5188-88B3-8022EB52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9" y="2206440"/>
            <a:ext cx="4878070" cy="308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D40C28D2-456D-6443-7C8D-AAA35C5E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2" y="2206440"/>
            <a:ext cx="4946650" cy="316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1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257" y="390642"/>
            <a:ext cx="7257449" cy="1325563"/>
          </a:xfrm>
        </p:spPr>
        <p:txBody>
          <a:bodyPr>
            <a:norm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안전포트폴리오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’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0.2,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0.1,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0.467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0.233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EE92905D-0DA4-C903-926D-4F025FF4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14" y="2342649"/>
            <a:ext cx="5079365" cy="317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FD108B8B-FC2F-36EC-DDB9-3A855E0B9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23" y="2259192"/>
            <a:ext cx="5041900" cy="327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5359-A4E3-226B-EA09-21002BFD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257" y="390642"/>
            <a:ext cx="7257449" cy="1325563"/>
          </a:xfrm>
        </p:spPr>
        <p:txBody>
          <a:bodyPr>
            <a:normAutofit/>
          </a:bodyPr>
          <a:lstStyle/>
          <a:p>
            <a:pPr marL="0" lvl="0" indent="0" algn="just" latinLnBrk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위험포트폴리오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’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0.6,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0.3,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국내채권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0.0667,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해외채권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= 0.0333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1E100D7D-2F8A-5B83-FE39-D0DD547C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0" y="2246814"/>
            <a:ext cx="5055870" cy="319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5DD949C4-FA90-ADE1-5431-D54D463BE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45" y="2169661"/>
            <a:ext cx="5147945" cy="334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56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0542-4DC8-BC8D-E274-D44B908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분석</a:t>
            </a:r>
          </a:p>
        </p:txBody>
      </p:sp>
      <p:pic>
        <p:nvPicPr>
          <p:cNvPr id="8" name="그림 7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95E0414-380C-CB0A-A8E3-ADC5CCA0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0" y="2200214"/>
            <a:ext cx="5730660" cy="350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266AFC-FD0D-81C8-7F8F-BD10D8F4B958}"/>
              </a:ext>
            </a:extLst>
          </p:cNvPr>
          <p:cNvSpPr txBox="1"/>
          <p:nvPr/>
        </p:nvSpPr>
        <p:spPr>
          <a:xfrm>
            <a:off x="208548" y="5966641"/>
            <a:ext cx="6096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위험자산군 비중에 따른 수익률과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ko-KR" altLang="ko-KR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손실율</a:t>
            </a:r>
            <a:endParaRPr lang="ko-KR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5D4631D-33C1-6E5A-8EAD-C349007BA7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77" y="1027906"/>
            <a:ext cx="5353236" cy="446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F773D1-4D9D-BAC9-24E9-7E35D9CF51D0}"/>
              </a:ext>
            </a:extLst>
          </p:cNvPr>
          <p:cNvSpPr txBox="1"/>
          <p:nvPr/>
        </p:nvSpPr>
        <p:spPr>
          <a:xfrm>
            <a:off x="6658276" y="597472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뢰수준과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위험자산비중에 따른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손실율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4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446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Cambria Math</vt:lpstr>
      <vt:lpstr>Office 테마</vt:lpstr>
      <vt:lpstr>VaR(Value at Risk)</vt:lpstr>
      <vt:lpstr>VaR 측정</vt:lpstr>
      <vt:lpstr>국민연금 Case Study</vt:lpstr>
      <vt:lpstr>VaR 모델링</vt:lpstr>
      <vt:lpstr>VaR 모델링</vt:lpstr>
      <vt:lpstr>VaR 모델링</vt:lpstr>
      <vt:lpstr>VaR 모델링</vt:lpstr>
      <vt:lpstr>VaR 모델링</vt:lpstr>
      <vt:lpstr>VaR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 노출/ 환 헤지</dc:title>
  <dc:creator>강민 김</dc:creator>
  <cp:lastModifiedBy>Ahn Theo</cp:lastModifiedBy>
  <cp:revision>4</cp:revision>
  <dcterms:created xsi:type="dcterms:W3CDTF">2024-04-30T07:01:01Z</dcterms:created>
  <dcterms:modified xsi:type="dcterms:W3CDTF">2024-04-30T09:43:48Z</dcterms:modified>
</cp:coreProperties>
</file>