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3" r:id="rId6"/>
    <p:sldId id="268" r:id="rId7"/>
    <p:sldId id="289" r:id="rId8"/>
    <p:sldId id="291" r:id="rId9"/>
    <p:sldId id="278" r:id="rId10"/>
    <p:sldId id="290" r:id="rId11"/>
    <p:sldId id="292" r:id="rId12"/>
    <p:sldId id="280" r:id="rId13"/>
    <p:sldId id="279" r:id="rId14"/>
    <p:sldId id="281" r:id="rId15"/>
    <p:sldId id="285" r:id="rId16"/>
    <p:sldId id="296" r:id="rId17"/>
    <p:sldId id="293" r:id="rId18"/>
    <p:sldId id="297" r:id="rId19"/>
    <p:sldId id="298" r:id="rId20"/>
    <p:sldId id="294" r:id="rId21"/>
    <p:sldId id="283" r:id="rId22"/>
    <p:sldId id="295" r:id="rId23"/>
    <p:sldId id="286" r:id="rId24"/>
    <p:sldId id="287" r:id="rId25"/>
    <p:sldId id="300" r:id="rId26"/>
    <p:sldId id="302" r:id="rId27"/>
    <p:sldId id="30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68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54">
          <p15:clr>
            <a:srgbClr val="A4A3A4"/>
          </p15:clr>
        </p15:guide>
        <p15:guide id="7" orient="horz" pos="776">
          <p15:clr>
            <a:srgbClr val="A4A3A4"/>
          </p15:clr>
        </p15:guide>
        <p15:guide id="8" orient="horz" pos="2488">
          <p15:clr>
            <a:srgbClr val="A4A3A4"/>
          </p15:clr>
        </p15:guide>
        <p15:guide id="9" pos="5254">
          <p15:clr>
            <a:srgbClr val="A4A3A4"/>
          </p15:clr>
        </p15:guide>
        <p15:guide id="10" pos="5520">
          <p15:clr>
            <a:srgbClr val="A4A3A4"/>
          </p15:clr>
        </p15:guide>
        <p15:guide id="11" pos="4299">
          <p15:clr>
            <a:srgbClr val="A4A3A4"/>
          </p15:clr>
        </p15:guide>
        <p15:guide id="12" pos="502">
          <p15:clr>
            <a:srgbClr val="A4A3A4"/>
          </p15:clr>
        </p15:guide>
        <p15:guide id="13" pos="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D5E7CF"/>
    <a:srgbClr val="990000"/>
    <a:srgbClr val="0045AE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930" autoAdjust="0"/>
  </p:normalViewPr>
  <p:slideViewPr>
    <p:cSldViewPr>
      <p:cViewPr varScale="1">
        <p:scale>
          <a:sx n="58" d="100"/>
          <a:sy n="58" d="100"/>
        </p:scale>
        <p:origin x="1514" y="30"/>
      </p:cViewPr>
      <p:guideLst>
        <p:guide orient="horz" pos="3504"/>
        <p:guide orient="horz" pos="480"/>
        <p:guide orient="horz" pos="3687"/>
        <p:guide orient="horz" pos="4166"/>
        <p:guide orient="horz" pos="4080"/>
        <p:guide orient="horz" pos="154"/>
        <p:guide orient="horz" pos="776"/>
        <p:guide orient="horz" pos="2488"/>
        <p:guide pos="5254"/>
        <p:guide pos="5520"/>
        <p:guide pos="4299"/>
        <p:guide pos="502"/>
        <p:guide pos="786"/>
      </p:guideLst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9B0BA5-DBD2-40FF-BE5E-49056A7A0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19C5DC6-91A1-4674-B2DB-CF76A56765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C5A8548-DBCF-4CD0-9AB9-EE39015CC2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D8595BB-04FB-470A-B616-AB872BBCCB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115A94-451E-4073-9CDE-3B8FA71504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4553E2-B8A2-4E67-B320-C83279028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3E773A-5CD7-48CA-AE75-6B88CE32F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CEFD685-C2BF-4458-FE50-A37C9F8E86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90B6280-691E-42D8-BFD8-DA70825C58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A4728DEE-6FC8-4CF2-8859-BB3ED92318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AFF4E4D-AE47-40DA-A2CF-1B33EB67B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25C14F-F6D6-40E8-A49D-796FF12821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217A0142-11BB-E11C-6549-20E3E8F8EF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AE5C3A-4494-A29C-255C-AFEC1D0925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A105407-AE15-4D6A-B202-823DA4D7D4F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5444293-75D9-EAB2-7BB8-9BEEF1DB2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F4EA9C-9D03-46ED-9F53-E35F6E6B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BA0BC25-63F2-4AA4-C6E6-270AEE1B9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E1C95C8-E16F-F904-6E95-EA7B4124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CCFF0A21-0132-87AF-BC66-8F96452BAD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D95E2C4F-6056-6B4A-CCE7-2672AA399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FC307FF-EF44-450D-8C88-3BA3C960C90F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51FAE78E-21AE-B329-B159-028E39AE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3A4C2AE-DC00-8B75-0674-5307D1C3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495DA38B-B30A-52B5-EC4C-277A9A4E88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5D54F343-200C-CE51-AAAB-872A29ADE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F59033F-C552-4C3B-9BF8-2BABA5E6DF31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822397C1-2C9E-A8D9-2517-ED0C7FD6A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F34DC4DE-B085-D052-90E7-89EBCAF5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id="{E7B34372-BC45-AAF5-9583-0EDC6FA0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32720744-59F1-C65A-194A-2AB19C087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575D20A-7C72-4C01-97E3-BFBE9E85C533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97FCF91-59C4-EC67-AD37-3F11EEEB8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F90513B-0446-4469-0ED8-AF3BCFF1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ヒラギノ角ゴ Pro W3"/>
                <a:cs typeface="ヒラギノ角ゴ Pro W3"/>
              </a:rPr>
              <a:t>When we did the course before, Petros said that we shouldn’t have nested ifelse statements – I don’t know if we want to change this example code? Or just remove it?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411DA7C4-005D-A663-FE72-02BF97A32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B2E9C375-3BC9-8F29-DE39-36DA30AB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0B6DC80-1C6E-45B5-A33B-45DB4431D675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B02E5512-8C77-E578-37EC-B419BD597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712BA21-1503-7E4D-221D-31193F65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07DC616B-4BD4-909D-3843-55BCA2686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B28D7674-8D6A-41D8-F856-B41789AAF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1BFD98FE-C4C2-42A5-9F43-FE641E77D110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3535193-AEB6-4ECE-11B9-A45F0F210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6AB65FC4-9920-D814-FACC-4874CC5C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921EA870-2F3B-01EF-E0B4-D8A5F95B5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6FD963F1-AF6C-EC26-5B29-79294D65D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2CB24C4-FB02-48DF-8915-D0966644FC66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3.jpg">
            <a:extLst>
              <a:ext uri="{FF2B5EF4-FFF2-40B4-BE49-F238E27FC236}">
                <a16:creationId xmlns:a16="http://schemas.microsoft.com/office/drawing/2014/main" id="{572A8D51-25B2-8A33-7D56-35CEAF5EA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7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381000"/>
            <a:ext cx="2095500" cy="4876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7275" cy="4876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4.jpg">
            <a:extLst>
              <a:ext uri="{FF2B5EF4-FFF2-40B4-BE49-F238E27FC236}">
                <a16:creationId xmlns:a16="http://schemas.microsoft.com/office/drawing/2014/main" id="{6DFF3804-C5BE-87D8-9416-CE0752D9B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0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38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6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82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31665C91-A7E7-8DDD-0768-E3ADC61FE5F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81000" y="381000"/>
            <a:ext cx="8385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A235A42-E9ED-DD0B-05C0-6C142D433CE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1400">
          <a:solidFill>
            <a:srgbClr val="000000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C72EF7D-D658-40DC-8762-72F59C4D29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019800" y="3505200"/>
            <a:ext cx="2971800" cy="19812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Regression Modelling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  <a:cs typeface="+mj-cs"/>
              </a:rPr>
            </a:br>
            <a:r>
              <a:rPr lang="en-US" sz="1600" dirty="0">
                <a:solidFill>
                  <a:schemeClr val="tx1"/>
                </a:solidFill>
              </a:rPr>
              <a:t>Intro to R</a:t>
            </a:r>
            <a:br>
              <a:rPr lang="en-CA" sz="32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0D6DF00-4D8F-9A8B-4EBD-0048A4C1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5791200"/>
            <a:ext cx="6905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Assumptions </a:t>
            </a:r>
            <a:endParaRPr lang="en-CA" kern="0" dirty="0"/>
          </a:p>
        </p:txBody>
      </p:sp>
      <p:pic>
        <p:nvPicPr>
          <p:cNvPr id="18435" name="Content Placeholder 4">
            <a:extLst>
              <a:ext uri="{FF2B5EF4-FFF2-40B4-BE49-F238E27FC236}">
                <a16:creationId xmlns:a16="http://schemas.microsoft.com/office/drawing/2014/main" id="{78748D51-FDDB-3CBD-AFB1-F20C8005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49736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>
            <a:extLst>
              <a:ext uri="{FF2B5EF4-FFF2-40B4-BE49-F238E27FC236}">
                <a16:creationId xmlns:a16="http://schemas.microsoft.com/office/drawing/2014/main" id="{49A263DC-E730-0229-4EF6-432EA4FC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4876800" y="2163763"/>
            <a:ext cx="4191000" cy="1827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2000" kern="0" dirty="0">
                <a:solidFill>
                  <a:srgbClr val="002060"/>
                </a:solidFill>
              </a:rPr>
              <a:t>Residuals can be used to assess 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2060"/>
                </a:solidFill>
              </a:rPr>
              <a:t>Homoscedasticity </a:t>
            </a:r>
            <a:r>
              <a:rPr lang="en-US" sz="1800" kern="0" dirty="0">
                <a:solidFill>
                  <a:srgbClr val="002060"/>
                </a:solidFill>
              </a:rPr>
              <a:t>(equal variance) 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2060"/>
                </a:solidFill>
              </a:rPr>
              <a:t>Linearity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2060"/>
                </a:solidFill>
              </a:rPr>
              <a:t>Normality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800" kern="0" dirty="0"/>
          </a:p>
          <a:p>
            <a:pPr>
              <a:defRPr/>
            </a:pPr>
            <a:endParaRPr lang="en-CA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Assumptions </a:t>
            </a:r>
            <a:endParaRPr lang="en-CA" kern="0" dirty="0"/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949A0DAA-6A7E-30EA-6123-C81BA46F1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2733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par(mfrow=c(nrows, ncols) </a:t>
            </a:r>
            <a:r>
              <a:rPr lang="en-US" altLang="en-US" sz="2000">
                <a:solidFill>
                  <a:srgbClr val="002060"/>
                </a:solidFill>
              </a:rPr>
              <a:t>-- displays multiple plots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plot(model_object, which = 1:4) </a:t>
            </a:r>
            <a:r>
              <a:rPr lang="en-US" altLang="en-US" sz="2000">
                <a:solidFill>
                  <a:srgbClr val="0046AD"/>
                </a:solidFill>
              </a:rPr>
              <a:t>-- </a:t>
            </a:r>
            <a:r>
              <a:rPr lang="en-US" altLang="en-US" sz="2000">
                <a:solidFill>
                  <a:srgbClr val="002060"/>
                </a:solidFill>
              </a:rPr>
              <a:t>will plot 4 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675DA-417A-4289-AAA3-EE5274A66E82}"/>
              </a:ext>
            </a:extLst>
          </p:cNvPr>
          <p:cNvSpPr/>
          <p:nvPr/>
        </p:nvSpPr>
        <p:spPr bwMode="auto">
          <a:xfrm>
            <a:off x="228600" y="1752600"/>
            <a:ext cx="8001000" cy="1528763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6628B-2C86-414A-A5F2-B7FB4E548A3C}"/>
              </a:ext>
            </a:extLst>
          </p:cNvPr>
          <p:cNvSpPr txBox="1"/>
          <p:nvPr/>
        </p:nvSpPr>
        <p:spPr>
          <a:xfrm>
            <a:off x="2286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654D1-90DF-48FC-B33D-CA28C86A5506}"/>
              </a:ext>
            </a:extLst>
          </p:cNvPr>
          <p:cNvSpPr/>
          <p:nvPr/>
        </p:nvSpPr>
        <p:spPr bwMode="auto">
          <a:xfrm>
            <a:off x="228600" y="3281363"/>
            <a:ext cx="8001000" cy="144303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FA836-6B3E-41BF-813F-A5EAC071806D}"/>
              </a:ext>
            </a:extLst>
          </p:cNvPr>
          <p:cNvSpPr txBox="1"/>
          <p:nvPr/>
        </p:nvSpPr>
        <p:spPr>
          <a:xfrm>
            <a:off x="228600" y="3281363"/>
            <a:ext cx="1371600" cy="461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19464" name="Rectangle 1">
            <a:extLst>
              <a:ext uri="{FF2B5EF4-FFF2-40B4-BE49-F238E27FC236}">
                <a16:creationId xmlns:a16="http://schemas.microsoft.com/office/drawing/2014/main" id="{1AD29A46-6AAF-CDB7-466B-65987631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781425"/>
            <a:ext cx="4572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par(mfrow = c(2,2))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plot(model_lin, which = 1:4) </a:t>
            </a:r>
            <a:r>
              <a:rPr lang="en-US" altLang="en-US" sz="2400">
                <a:solidFill>
                  <a:schemeClr val="tx1"/>
                </a:solidFill>
              </a:rPr>
              <a:t>= 1:</a:t>
            </a:r>
          </a:p>
        </p:txBody>
      </p:sp>
      <p:pic>
        <p:nvPicPr>
          <p:cNvPr id="19465" name="Picture 10">
            <a:extLst>
              <a:ext uri="{FF2B5EF4-FFF2-40B4-BE49-F238E27FC236}">
                <a16:creationId xmlns:a16="http://schemas.microsoft.com/office/drawing/2014/main" id="{7CD158B0-DB9E-E74C-FF75-5C254CF5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4233863" cy="3790950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622EEF-9453-ABC1-500E-DE791954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Variable Selection </a:t>
            </a:r>
            <a:endParaRPr lang="en-CA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D568C-2285-49C7-84E9-9EB05B1FA581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7924800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Analysis of Variance (ANOVA) tests whether a more comprehensive model is superior.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cs typeface="+mn-cs"/>
              </a:rPr>
              <a:t>We can test multiple models to determine “important” predictors.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000" dirty="0" err="1">
                <a:solidFill>
                  <a:srgbClr val="002060"/>
                </a:solidFill>
              </a:rPr>
              <a:t>Akaike</a:t>
            </a:r>
            <a:r>
              <a:rPr lang="en-US" sz="2000" dirty="0">
                <a:solidFill>
                  <a:srgbClr val="002060"/>
                </a:solidFill>
              </a:rPr>
              <a:t> information criterion (AIC) is a relative measure of goodness-of-fit that penalizes additional model parameters that can lead to over-fitting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cs typeface="+mn-cs"/>
              </a:rPr>
              <a:t>From a set of different models, the “best” model is the one that minimizes AIC.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cs typeface="+mn-cs"/>
              </a:rPr>
              <a:t>The Bayesian information criterion (BIC) is similar.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00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dirty="0">
              <a:cs typeface="+mn-cs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sz="2400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Variable Selection</a:t>
            </a:r>
            <a:endParaRPr lang="en-CA" kern="0" dirty="0"/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AF023BD5-2A6D-7512-26CF-ABE35DD3B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114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AIC(model_object_w_CovOfInt)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anova(model_object_wo_CovOfInt, model_object_w_CovOfInt)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397CC-8F48-46F2-B70C-77993A3F26DD}"/>
              </a:ext>
            </a:extLst>
          </p:cNvPr>
          <p:cNvSpPr/>
          <p:nvPr/>
        </p:nvSpPr>
        <p:spPr bwMode="auto">
          <a:xfrm>
            <a:off x="228600" y="1752600"/>
            <a:ext cx="8610600" cy="1528763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88BAF-4D00-4AF6-BCC9-349441AE4004}"/>
              </a:ext>
            </a:extLst>
          </p:cNvPr>
          <p:cNvSpPr txBox="1"/>
          <p:nvPr/>
        </p:nvSpPr>
        <p:spPr>
          <a:xfrm>
            <a:off x="2286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848608-3ED7-43BD-BBCE-606C9386C6A5}"/>
              </a:ext>
            </a:extLst>
          </p:cNvPr>
          <p:cNvSpPr/>
          <p:nvPr/>
        </p:nvSpPr>
        <p:spPr bwMode="auto">
          <a:xfrm>
            <a:off x="228600" y="3281363"/>
            <a:ext cx="8610600" cy="219233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2F341-C264-4204-9F6E-94A2FD13A8DF}"/>
              </a:ext>
            </a:extLst>
          </p:cNvPr>
          <p:cNvSpPr txBox="1"/>
          <p:nvPr/>
        </p:nvSpPr>
        <p:spPr>
          <a:xfrm>
            <a:off x="228600" y="3281363"/>
            <a:ext cx="1371600" cy="461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21512" name="Rectangle 1">
            <a:extLst>
              <a:ext uri="{FF2B5EF4-FFF2-40B4-BE49-F238E27FC236}">
                <a16:creationId xmlns:a16="http://schemas.microsoft.com/office/drawing/2014/main" id="{A65027BE-6978-B39F-7E70-20FE33CA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684588"/>
            <a:ext cx="8602662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model_lin_wAGE   </a:t>
            </a: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&lt;-  </a:t>
            </a:r>
            <a:r>
              <a:rPr lang="en-US" altLang="en-US" sz="2000">
                <a:solidFill>
                  <a:schemeClr val="bg1"/>
                </a:solidFill>
              </a:rPr>
              <a:t>lm(SYSBP ~ SEX + AGE + PREVMI,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model_lin_woAGE &lt;-  lm(SYSBP ~ SEX +            PREVMI,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anova(model_lin_woAGE, model_lin_wAGE)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AIC(model_lin_wAGE)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AIC(model_lin_woAGE)</a:t>
            </a:r>
            <a:r>
              <a:rPr lang="en-US" altLang="en-US" sz="240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21513" name="Picture 9">
            <a:extLst>
              <a:ext uri="{FF2B5EF4-FFF2-40B4-BE49-F238E27FC236}">
                <a16:creationId xmlns:a16="http://schemas.microsoft.com/office/drawing/2014/main" id="{0CCBBB58-3263-44CA-4CD6-A157111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35513"/>
            <a:ext cx="4914900" cy="2000250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Question</a:t>
            </a:r>
            <a:endParaRPr lang="en-CA" kern="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CA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27C3-0123-4A6E-A057-454513B03C89}"/>
              </a:ext>
            </a:extLst>
          </p:cNvPr>
          <p:cNvSpPr txBox="1"/>
          <p:nvPr/>
        </p:nvSpPr>
        <p:spPr>
          <a:xfrm>
            <a:off x="1676400" y="2514600"/>
            <a:ext cx="58420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CA" sz="2000" b="1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True or False?</a:t>
            </a:r>
          </a:p>
          <a:p>
            <a:pPr>
              <a:lnSpc>
                <a:spcPct val="150000"/>
              </a:lnSpc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Generally speaking, when comparing two models,</a:t>
            </a:r>
          </a:p>
          <a:p>
            <a:pPr algn="ctr">
              <a:lnSpc>
                <a:spcPct val="150000"/>
              </a:lnSpc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the model with the </a:t>
            </a:r>
            <a:r>
              <a:rPr lang="en-CA" sz="2000" u="sng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lower</a:t>
            </a: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AIC is the better model.</a:t>
            </a:r>
            <a:endParaRPr lang="en-CA" sz="18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>
              <a:defRPr/>
            </a:pPr>
            <a:endParaRPr lang="en-US" dirty="0"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C01D113-60FD-B3EF-0510-F4E48FCFCCA6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500" b="1">
                <a:solidFill>
                  <a:srgbClr val="0046AD"/>
                </a:solidFill>
              </a:rPr>
              <a:t>Generalized Linear Models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CA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D7F0-C355-4A65-A5BB-4D364C85C525}"/>
              </a:ext>
            </a:extLst>
          </p:cNvPr>
          <p:cNvSpPr txBox="1"/>
          <p:nvPr/>
        </p:nvSpPr>
        <p:spPr>
          <a:xfrm>
            <a:off x="304800" y="1600200"/>
            <a:ext cx="8305800" cy="5575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A more flexible form of Linear Models that are used when data are non-normal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They have many applications including: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Binary outcomes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Count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Categorical outcomes with &gt;2 categories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Ordered, categorical outcomes with &gt;2 categories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Skewed outcomes or outcomes that is not normally distributed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The GLM function in R uses a </a:t>
            </a:r>
            <a:r>
              <a:rPr lang="en-CA" sz="2000" u="sng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family</a:t>
            </a: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and a </a:t>
            </a:r>
            <a:r>
              <a:rPr lang="en-CA" sz="2000" u="sng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link</a:t>
            </a: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function to specify the distribution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7C9FDAE-6DA6-9377-C812-678878AF7748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500" b="1">
                <a:solidFill>
                  <a:srgbClr val="0046AD"/>
                </a:solidFill>
              </a:rPr>
              <a:t>GLM: Commonly Used Family and Link Functions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3423A1-0005-491B-9181-F47D94A5D633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752600"/>
          <a:ext cx="8915400" cy="14827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12421644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535477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02195214"/>
                    </a:ext>
                  </a:extLst>
                </a:gridCol>
                <a:gridCol w="4800599">
                  <a:extLst>
                    <a:ext uri="{9D8B030D-6E8A-4147-A177-3AD203B41FA5}">
                      <a16:colId xmlns:a16="http://schemas.microsoft.com/office/drawing/2014/main" val="1578853247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Regression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Family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 Link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785193767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binomial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“logit”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Estimate probability of event 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42238055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Linear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gaussian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“identity”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Estimate mean cost with “log” or “identity” link</a:t>
                      </a:r>
                      <a:endParaRPr lang="en-US" sz="1600" kern="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84234781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Poisson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poisson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“log”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Estimate rate of event 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0788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E7BED4-1FF4-4127-8F4B-23622DE3B8C0}"/>
              </a:ext>
            </a:extLst>
          </p:cNvPr>
          <p:cNvSpPr txBox="1"/>
          <p:nvPr/>
        </p:nvSpPr>
        <p:spPr>
          <a:xfrm>
            <a:off x="762000" y="3429000"/>
            <a:ext cx="7848600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If not specified, R will use the family’s default link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You’ll notice that you can also use GLM to run a simple linear regression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228600" y="8128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altLang="en-US" dirty="0"/>
              <a:t>GLM: </a:t>
            </a:r>
            <a:r>
              <a:rPr lang="en-US" kern="0" dirty="0"/>
              <a:t>Logistic Regression Code 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62" y="3542454"/>
            <a:ext cx="7995138" cy="4460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C22CD910-857A-6C47-B5DF-4050E35E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2825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glm(outcome ~ pred1 + pred2 + pred3,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       family = “</a:t>
            </a:r>
            <a:r>
              <a:rPr lang="en-US" altLang="en-US" sz="2000" u="sng">
                <a:solidFill>
                  <a:schemeClr val="bg1"/>
                </a:solidFill>
              </a:rPr>
              <a:t>binomial</a:t>
            </a:r>
            <a:r>
              <a:rPr lang="en-US" altLang="en-US" sz="2000">
                <a:solidFill>
                  <a:schemeClr val="bg1"/>
                </a:solidFill>
              </a:rPr>
              <a:t>”, data = your data)</a:t>
            </a:r>
          </a:p>
        </p:txBody>
      </p:sp>
      <p:sp>
        <p:nvSpPr>
          <p:cNvPr id="25605" name="TextBox 7">
            <a:extLst>
              <a:ext uri="{FF2B5EF4-FFF2-40B4-BE49-F238E27FC236}">
                <a16:creationId xmlns:a16="http://schemas.microsoft.com/office/drawing/2014/main" id="{3BA838DC-4669-A099-8F45-EC655DB9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24313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  <a:sym typeface="Wingdings" panose="05000000000000000000" pitchFamily="2" charset="2"/>
              </a:rPr>
              <a:t>model_log &lt;- g</a:t>
            </a:r>
            <a:r>
              <a:rPr lang="it-IT" altLang="en-US" sz="2000">
                <a:solidFill>
                  <a:schemeClr val="bg1"/>
                </a:solidFill>
              </a:rPr>
              <a:t>lm(PREVMI ~ SEX + AGE + SYSBP,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</a:rPr>
              <a:t>		   </a:t>
            </a:r>
            <a:r>
              <a:rPr lang="en-US" altLang="en-US" sz="2000">
                <a:solidFill>
                  <a:schemeClr val="bg1"/>
                </a:solidFill>
              </a:rPr>
              <a:t>family = “</a:t>
            </a:r>
            <a:r>
              <a:rPr lang="en-US" altLang="en-US" sz="2000" u="sng">
                <a:solidFill>
                  <a:schemeClr val="bg1"/>
                </a:solidFill>
              </a:rPr>
              <a:t>binomial</a:t>
            </a:r>
            <a:r>
              <a:rPr lang="en-US" altLang="en-US" sz="2000">
                <a:solidFill>
                  <a:schemeClr val="bg1"/>
                </a:solidFill>
              </a:rPr>
              <a:t>”,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		   </a:t>
            </a:r>
            <a:r>
              <a:rPr lang="it-IT" altLang="en-US" sz="2000">
                <a:solidFill>
                  <a:schemeClr val="bg1"/>
                </a:solidFill>
              </a:rPr>
              <a:t>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</a:rPr>
              <a:t>summary(model_log)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6F2B4-003D-4E2E-BB7A-75B256D369EB}"/>
              </a:ext>
            </a:extLst>
          </p:cNvPr>
          <p:cNvSpPr/>
          <p:nvPr/>
        </p:nvSpPr>
        <p:spPr bwMode="auto">
          <a:xfrm>
            <a:off x="304800" y="1752600"/>
            <a:ext cx="8001000" cy="1273175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0DB4F-16AA-4438-BD00-CA32E68EB5F1}"/>
              </a:ext>
            </a:extLst>
          </p:cNvPr>
          <p:cNvSpPr txBox="1"/>
          <p:nvPr/>
        </p:nvSpPr>
        <p:spPr>
          <a:xfrm>
            <a:off x="3048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D7085-8AE2-4FE6-B8ED-FC71E9BDBE45}"/>
              </a:ext>
            </a:extLst>
          </p:cNvPr>
          <p:cNvSpPr/>
          <p:nvPr/>
        </p:nvSpPr>
        <p:spPr bwMode="auto">
          <a:xfrm>
            <a:off x="304800" y="3025775"/>
            <a:ext cx="8001000" cy="2322513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3303F-0766-4E92-B03A-5F98F78E9D70}"/>
              </a:ext>
            </a:extLst>
          </p:cNvPr>
          <p:cNvSpPr txBox="1"/>
          <p:nvPr/>
        </p:nvSpPr>
        <p:spPr>
          <a:xfrm>
            <a:off x="304800" y="3025775"/>
            <a:ext cx="13716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pic>
        <p:nvPicPr>
          <p:cNvPr id="25610" name="Picture 1">
            <a:extLst>
              <a:ext uri="{FF2B5EF4-FFF2-40B4-BE49-F238E27FC236}">
                <a16:creationId xmlns:a16="http://schemas.microsoft.com/office/drawing/2014/main" id="{B421195A-02D5-6871-C5D4-67FD10B9E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71975"/>
            <a:ext cx="3436938" cy="2408238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1" name="Rectangle 24">
            <a:extLst>
              <a:ext uri="{FF2B5EF4-FFF2-40B4-BE49-F238E27FC236}">
                <a16:creationId xmlns:a16="http://schemas.microsoft.com/office/drawing/2014/main" id="{B44DC77E-0F4C-9D05-DD2A-00B6870A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18038"/>
            <a:ext cx="1006475" cy="182562"/>
          </a:xfrm>
          <a:prstGeom prst="rect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D5D79D-B300-BA0E-3E56-3E07E219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GLM: Goodness of Fit</a:t>
            </a:r>
            <a:endParaRPr lang="en-CA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D568C-2285-49C7-84E9-9EB05B1FA581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7924800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The Hosmer-</a:t>
            </a:r>
            <a:r>
              <a:rPr lang="en-US" sz="2000" dirty="0" err="1">
                <a:solidFill>
                  <a:srgbClr val="002060"/>
                </a:solidFill>
              </a:rPr>
              <a:t>Lemeshow</a:t>
            </a:r>
            <a:r>
              <a:rPr lang="en-US" sz="2000" dirty="0">
                <a:solidFill>
                  <a:srgbClr val="002060"/>
                </a:solidFill>
              </a:rPr>
              <a:t> test tests goodness of fit for logistic regression models</a:t>
            </a:r>
            <a:r>
              <a:rPr lang="en-US" sz="2000" dirty="0"/>
              <a:t>. 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2060"/>
                </a:solidFill>
                <a:cs typeface="+mn-cs"/>
              </a:rPr>
              <a:t>It tests whether the observed event probabilities match the predicted event probabilities</a:t>
            </a:r>
            <a:r>
              <a:rPr lang="en-US" sz="2000" dirty="0">
                <a:solidFill>
                  <a:srgbClr val="002060"/>
                </a:solidFill>
                <a:cs typeface="+mn-cs"/>
              </a:rPr>
              <a:t>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Receiver operating characteristic (ROC) curves are also used to test goodness-of-fit for logistic regression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2060"/>
                </a:solidFill>
                <a:cs typeface="+mn-cs"/>
              </a:rPr>
              <a:t>An ROC curve plots the true positive rate against the false positive rate for the different thresholds of a diagnostic test.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2060"/>
                </a:solidFill>
                <a:cs typeface="+mn-cs"/>
              </a:rPr>
              <a:t>The area under an ROC curve (AUC) is a measure of goodness-of-fit.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00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dirty="0">
              <a:cs typeface="+mn-cs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sz="2400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GLM: Goodness of Fit Code </a:t>
            </a:r>
            <a:endParaRPr lang="en-CA" kern="0" dirty="0"/>
          </a:p>
        </p:txBody>
      </p:sp>
      <p:sp>
        <p:nvSpPr>
          <p:cNvPr id="27651" name="TextBox 1">
            <a:extLst>
              <a:ext uri="{FF2B5EF4-FFF2-40B4-BE49-F238E27FC236}">
                <a16:creationId xmlns:a16="http://schemas.microsoft.com/office/drawing/2014/main" id="{CEE5A1BA-9218-DFDF-0642-6C048192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75100"/>
            <a:ext cx="80010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hoslem.test(data$PREVMI, fitted(model_log), g = 10)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roc1 &lt;-</a:t>
            </a: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roc(data$PREVMI, fitted(model_log))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plot(roc1, col = 'red', legacy.axes = TRUE)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auc(roc1)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9C738F-499F-4035-8C56-2FCF1E6FA51B}"/>
              </a:ext>
            </a:extLst>
          </p:cNvPr>
          <p:cNvSpPr/>
          <p:nvPr/>
        </p:nvSpPr>
        <p:spPr bwMode="auto">
          <a:xfrm>
            <a:off x="381000" y="1657350"/>
            <a:ext cx="8001000" cy="1854200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61191-1264-409D-8F55-324D39C6A2FD}"/>
              </a:ext>
            </a:extLst>
          </p:cNvPr>
          <p:cNvSpPr txBox="1"/>
          <p:nvPr/>
        </p:nvSpPr>
        <p:spPr>
          <a:xfrm>
            <a:off x="381000" y="1657350"/>
            <a:ext cx="2590800" cy="461963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618E4-5EC1-48C1-9C6B-4E4FBBDCE9AB}"/>
              </a:ext>
            </a:extLst>
          </p:cNvPr>
          <p:cNvSpPr/>
          <p:nvPr/>
        </p:nvSpPr>
        <p:spPr bwMode="auto">
          <a:xfrm>
            <a:off x="381000" y="3505200"/>
            <a:ext cx="8001000" cy="1828800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B42D9-1027-48ED-BA8E-4F814C871A1E}"/>
              </a:ext>
            </a:extLst>
          </p:cNvPr>
          <p:cNvSpPr txBox="1"/>
          <p:nvPr/>
        </p:nvSpPr>
        <p:spPr>
          <a:xfrm>
            <a:off x="381000" y="3505200"/>
            <a:ext cx="1371600" cy="460375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27656" name="TextBox 12">
            <a:extLst>
              <a:ext uri="{FF2B5EF4-FFF2-40B4-BE49-F238E27FC236}">
                <a16:creationId xmlns:a16="http://schemas.microsoft.com/office/drawing/2014/main" id="{00326DDE-D4ED-F321-F501-0E8522BD5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93913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hoslem.test(observed_outcomes, expected_outcomes, g = 10)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Roc1&lt;-</a:t>
            </a: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roc(observed_outcomes, expected_outcomes)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plot(roc1, col = 'red', legacy.axes = TRUE)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auc(roc1) </a:t>
            </a:r>
          </a:p>
        </p:txBody>
      </p:sp>
      <p:pic>
        <p:nvPicPr>
          <p:cNvPr id="27657" name="Picture 5">
            <a:extLst>
              <a:ext uri="{FF2B5EF4-FFF2-40B4-BE49-F238E27FC236}">
                <a16:creationId xmlns:a16="http://schemas.microsoft.com/office/drawing/2014/main" id="{95EFE05A-0392-12B2-3381-D271D350B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4070350"/>
            <a:ext cx="2522537" cy="2701925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Outline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ED921A-33F1-4EC2-8887-06A916C2B187}"/>
              </a:ext>
            </a:extLst>
          </p:cNvPr>
          <p:cNvSpPr txBox="1">
            <a:spLocks/>
          </p:cNvSpPr>
          <p:nvPr/>
        </p:nvSpPr>
        <p:spPr>
          <a:xfrm>
            <a:off x="447675" y="1752600"/>
            <a:ext cx="6858000" cy="311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Overview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Linear regression </a:t>
            </a:r>
          </a:p>
          <a:p>
            <a:pPr marL="857250" lvl="1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Assumptions and model fit</a:t>
            </a:r>
            <a:r>
              <a:rPr lang="en-US" sz="2400" kern="0" dirty="0">
                <a:solidFill>
                  <a:srgbClr val="002060"/>
                </a:solidFill>
                <a:cs typeface="+mn-cs"/>
              </a:rPr>
              <a:t> 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Logistic regression</a:t>
            </a:r>
          </a:p>
          <a:p>
            <a:pPr marL="857250" lvl="1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Model fit</a:t>
            </a:r>
            <a:r>
              <a:rPr lang="en-US" sz="2400" kern="0" dirty="0">
                <a:solidFill>
                  <a:srgbClr val="002060"/>
                </a:solidFill>
                <a:cs typeface="+mn-cs"/>
              </a:rPr>
              <a:t> </a:t>
            </a:r>
            <a:endParaRPr lang="en-US" sz="2000" kern="0" dirty="0">
              <a:solidFill>
                <a:srgbClr val="002060"/>
              </a:solidFill>
              <a:cs typeface="+mn-cs"/>
            </a:endParaRP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Multinomial logistic regression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Poisson regression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Time-to-event/ Survival analysis</a:t>
            </a:r>
          </a:p>
          <a:p>
            <a:pPr marL="400050" lvl="1" indent="0">
              <a:defRPr/>
            </a:pPr>
            <a:endParaRPr lang="en-US" sz="2400" kern="0" dirty="0">
              <a:cs typeface="+mn-cs"/>
            </a:endParaRP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endParaRPr lang="en-US" sz="2600" kern="0" dirty="0"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BC2904-7894-412E-939E-683961211F1A}"/>
              </a:ext>
            </a:extLst>
          </p:cNvPr>
          <p:cNvSpPr txBox="1">
            <a:spLocks/>
          </p:cNvSpPr>
          <p:nvPr/>
        </p:nvSpPr>
        <p:spPr>
          <a:xfrm>
            <a:off x="304800" y="1752600"/>
            <a:ext cx="8458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Stepwise forward regression: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Create a set of potential predictors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One by one create a model with the “best” predictors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“Best” predictors are based on statistical criteria (ANOVA or AIC)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Progress until the model cannot be improving by adding another predictor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Stepwise backward regression: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Create a full model with all potential predictors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One by one remove predictors with “no predictive effect”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“No predictive effect” is assessed statistically. 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Progress until all predictors have a predictive effect.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Stepwise regression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002060"/>
                </a:solidFill>
                <a:cs typeface="+mn-cs"/>
              </a:rPr>
              <a:t>Combination of stepwise forward and backward regression</a:t>
            </a:r>
            <a:endParaRPr lang="en-CA" sz="1800" kern="0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Variable Selection: Stepwise Methods</a:t>
            </a:r>
            <a:endParaRPr lang="en-CA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Variable Selection: Suggestions</a:t>
            </a:r>
            <a:endParaRPr lang="en-CA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466725" y="1905000"/>
            <a:ext cx="7991475" cy="3736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Stepwise regression has been criticized. 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Variable selection methods should take into account: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Your research question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The background of your study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Your study design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The structure of your dataset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The variables in your dataset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The (clinical) literature</a:t>
            </a:r>
          </a:p>
          <a:p>
            <a:pPr>
              <a:defRPr/>
            </a:pPr>
            <a:endParaRPr lang="en-CA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Multinomial Logistic Regression</a:t>
            </a:r>
            <a:endParaRPr lang="en-CA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466725" y="1905000"/>
            <a:ext cx="7991475" cy="3736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002060"/>
              </a:solidFill>
            </a:endParaRPr>
          </a:p>
          <a:p>
            <a:pPr>
              <a:defRPr/>
            </a:pPr>
            <a:endParaRPr lang="en-CA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59D27-DE27-4DDB-8BF7-DB2F53774B83}"/>
              </a:ext>
            </a:extLst>
          </p:cNvPr>
          <p:cNvSpPr/>
          <p:nvPr/>
        </p:nvSpPr>
        <p:spPr bwMode="auto">
          <a:xfrm>
            <a:off x="542925" y="2249488"/>
            <a:ext cx="8296275" cy="4532312"/>
          </a:xfrm>
          <a:prstGeom prst="rect">
            <a:avLst/>
          </a:prstGeom>
          <a:solidFill>
            <a:schemeClr val="tx1"/>
          </a:solidFill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381000" y="1752600"/>
            <a:ext cx="7991475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</a:rPr>
              <a:t>Used when you have an outcome that has &gt;2 levels or categories</a:t>
            </a:r>
          </a:p>
          <a:p>
            <a:pPr>
              <a:defRPr/>
            </a:pPr>
            <a:endParaRPr lang="en-CA" kern="0" dirty="0"/>
          </a:p>
        </p:txBody>
      </p:sp>
      <p:sp>
        <p:nvSpPr>
          <p:cNvPr id="31750" name="TextBox 1">
            <a:extLst>
              <a:ext uri="{FF2B5EF4-FFF2-40B4-BE49-F238E27FC236}">
                <a16:creationId xmlns:a16="http://schemas.microsoft.com/office/drawing/2014/main" id="{7048B10D-2DB1-C8DF-BEAE-571466B8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708275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a categorical variable (TOTCHOL_CAT)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 &lt;- subset(data1, !is.na(TOTCHOL))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data_tc$TOTCHOL_CAT </a:t>
            </a: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&lt;-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	       </a:t>
            </a:r>
            <a:r>
              <a:rPr lang="en-US" altLang="en-US" sz="1600">
                <a:solidFill>
                  <a:schemeClr val="bg1"/>
                </a:solidFill>
              </a:rPr>
              <a:t>ifelse(data_tc$TOTCHOL &gt;= 240, "High",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    ifelse(data_tc$TOTCHOL &gt;= 200 &amp; data_tc$TOTCHOL &lt; 240,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             "Bord High", "Desirable"))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the TOTCHOL_CAT a factor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data_tc$TOTCHOL_CAT &lt;- as.factor(data_tc$TOTCHOL_CAT)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“Desirable” the reference category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data_tc$TOTCHOL_CAT&lt;- relevel(data_tc$TOTCHOL_CAT, ref = "Desirable")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Run the Regression</a:t>
            </a:r>
            <a:endParaRPr lang="en-US" altLang="en-US" sz="1600">
              <a:solidFill>
                <a:srgbClr val="0046AD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multinom(TOTCHOL_CAT ~ AGE + SEX + PREVMI, data = data_tc)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E93C2-FEF2-4449-A5C3-63E835BCE3E5}"/>
              </a:ext>
            </a:extLst>
          </p:cNvPr>
          <p:cNvSpPr txBox="1"/>
          <p:nvPr/>
        </p:nvSpPr>
        <p:spPr>
          <a:xfrm>
            <a:off x="542925" y="2249488"/>
            <a:ext cx="1371600" cy="460375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3D05CC5-C4C5-407F-B182-97BE870A6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2311400"/>
            <a:ext cx="1905000" cy="1077913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TOTCHOL_CAT</a:t>
            </a:r>
          </a:p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&lt; 200     Desirable</a:t>
            </a:r>
          </a:p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200-239 </a:t>
            </a:r>
            <a:r>
              <a:rPr lang="en-US" altLang="en-US" sz="1600" dirty="0" err="1">
                <a:solidFill>
                  <a:srgbClr val="002060"/>
                </a:solidFill>
                <a:cs typeface="+mn-cs"/>
              </a:rPr>
              <a:t>Bord</a:t>
            </a: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 High</a:t>
            </a:r>
          </a:p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≥ 240     High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Kaplan Meier</a:t>
            </a:r>
            <a:endParaRPr lang="en-CA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466725" y="1905000"/>
            <a:ext cx="7991475" cy="3736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002060"/>
              </a:solidFill>
            </a:endParaRPr>
          </a:p>
          <a:p>
            <a:pPr>
              <a:defRPr/>
            </a:pPr>
            <a:endParaRPr lang="en-CA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04AD4-8440-484B-8546-B094A63EB491}"/>
              </a:ext>
            </a:extLst>
          </p:cNvPr>
          <p:cNvSpPr/>
          <p:nvPr/>
        </p:nvSpPr>
        <p:spPr bwMode="auto">
          <a:xfrm>
            <a:off x="304800" y="2105025"/>
            <a:ext cx="8296275" cy="3838575"/>
          </a:xfrm>
          <a:prstGeom prst="rect">
            <a:avLst/>
          </a:prstGeom>
          <a:solidFill>
            <a:schemeClr val="tx1"/>
          </a:solidFill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360363" y="1641475"/>
            <a:ext cx="7991475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</a:rPr>
              <a:t>Used when you have a time-to-event outcome </a:t>
            </a:r>
          </a:p>
          <a:p>
            <a:pPr>
              <a:defRPr/>
            </a:pPr>
            <a:endParaRPr lang="en-CA" kern="0" dirty="0"/>
          </a:p>
        </p:txBody>
      </p:sp>
      <p:sp>
        <p:nvSpPr>
          <p:cNvPr id="33798" name="TextBox 1">
            <a:extLst>
              <a:ext uri="{FF2B5EF4-FFF2-40B4-BE49-F238E27FC236}">
                <a16:creationId xmlns:a16="http://schemas.microsoft.com/office/drawing/2014/main" id="{EAD0D96B-0100-47A5-164E-9B3EDABF1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6188"/>
            <a:ext cx="8001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your survival object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This KM plot will be using DEATH and stratified by SEX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fit_km   </a:t>
            </a: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&lt;- </a:t>
            </a:r>
            <a:r>
              <a:rPr lang="en-US" altLang="en-US" sz="1600">
                <a:solidFill>
                  <a:schemeClr val="bg1"/>
                </a:solidFill>
              </a:rPr>
              <a:t>survfit(Surv(TIMEDTH , DEATH) ~ 1, data = data1)</a:t>
            </a: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This KM plot will be using DEATH and stratified by SEX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fit_km1 </a:t>
            </a: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&lt;- </a:t>
            </a:r>
            <a:r>
              <a:rPr lang="en-US" altLang="en-US" sz="1600">
                <a:solidFill>
                  <a:schemeClr val="bg1"/>
                </a:solidFill>
              </a:rPr>
              <a:t>survfit(Surv(TIMEDTH , DEATH) ~ SEX,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your plot object </a:t>
            </a:r>
            <a:r>
              <a:rPr lang="en-US" altLang="en-US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p_km  </a:t>
            </a: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&lt;- </a:t>
            </a:r>
            <a:r>
              <a:rPr lang="en-US" altLang="en-US" sz="1600">
                <a:solidFill>
                  <a:schemeClr val="bg1"/>
                </a:solidFill>
              </a:rPr>
              <a:t>ggsurvplot(fit_km1, data = data1, risk.table = TRUE,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pval = TRUE,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pval.method = TRUE,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title = "KM Curve (Men vs. Women)")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View your plot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p_km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5970D-A9B8-459D-BBD9-6FDCC361421B}"/>
              </a:ext>
            </a:extLst>
          </p:cNvPr>
          <p:cNvSpPr txBox="1"/>
          <p:nvPr/>
        </p:nvSpPr>
        <p:spPr>
          <a:xfrm>
            <a:off x="304800" y="2105025"/>
            <a:ext cx="1371600" cy="460375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ADD9A-ECF8-4153-A423-D54481F1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86200"/>
            <a:ext cx="3090863" cy="290353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Cox Model</a:t>
            </a:r>
            <a:endParaRPr lang="en-CA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466725" y="1905000"/>
            <a:ext cx="7991475" cy="3736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002060"/>
              </a:solidFill>
            </a:endParaRPr>
          </a:p>
          <a:p>
            <a:pPr>
              <a:defRPr/>
            </a:pPr>
            <a:endParaRPr lang="en-CA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307FE-6ADC-468D-9A5C-4FD11E009735}"/>
              </a:ext>
            </a:extLst>
          </p:cNvPr>
          <p:cNvSpPr/>
          <p:nvPr/>
        </p:nvSpPr>
        <p:spPr bwMode="auto">
          <a:xfrm>
            <a:off x="304800" y="2105025"/>
            <a:ext cx="8534400" cy="4676775"/>
          </a:xfrm>
          <a:prstGeom prst="rect">
            <a:avLst/>
          </a:prstGeom>
          <a:solidFill>
            <a:schemeClr val="tx1"/>
          </a:solidFill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360363" y="1641475"/>
            <a:ext cx="7991475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</a:rPr>
              <a:t>Used when you have a time-to-event outcome </a:t>
            </a:r>
          </a:p>
          <a:p>
            <a:pPr>
              <a:defRPr/>
            </a:pPr>
            <a:endParaRPr lang="en-CA" kern="0" dirty="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B19283CE-925B-D7B5-3ED0-7F1593BAE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6188"/>
            <a:ext cx="8001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your Cox model object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This is a cox model for DEATH, adjusting for AGE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fit_cox  &lt;- coxph(Surv(TIMEDTH , DEATH) ~ AGE,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your plot object </a:t>
            </a:r>
            <a:r>
              <a:rPr lang="en-US" altLang="en-US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p_cox &lt;- ggadjustedcurves(fit_cox, data = data1,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       title = "Cox PH Curve Adjusted for AGE")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View your plot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p_cox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your Cox model object 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This is a cox model for DEATH, adjusting for AGE and stratifying by SEX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fit_cox1 &lt;- coxph(Surv(TIMEDTH , DEATH) ~ AGE + strata(SEX) 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your plot object </a:t>
            </a:r>
            <a:r>
              <a:rPr lang="en-US" altLang="en-US" sz="160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p_cox1 &lt;- ggadjustedcurves(fit_cox1, data = data1, variable = "SEX",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title = "Cox PH Curve Adjusted for AGE, strat SEX")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Print your plot</a:t>
            </a:r>
            <a:endParaRPr lang="en-US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p_cox1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33A45-149E-4E8C-B8C9-57D133826229}"/>
              </a:ext>
            </a:extLst>
          </p:cNvPr>
          <p:cNvSpPr txBox="1"/>
          <p:nvPr/>
        </p:nvSpPr>
        <p:spPr>
          <a:xfrm>
            <a:off x="304800" y="2105025"/>
            <a:ext cx="1371600" cy="460375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Regression Modelling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DB67C-A921-4AB0-B623-953256B2EE93}"/>
              </a:ext>
            </a:extLst>
          </p:cNvPr>
          <p:cNvSpPr txBox="1">
            <a:spLocks/>
          </p:cNvSpPr>
          <p:nvPr/>
        </p:nvSpPr>
        <p:spPr>
          <a:xfrm>
            <a:off x="228600" y="1862138"/>
            <a:ext cx="7924800" cy="3263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Regression modelling aims to identify which variables impact an outcome of interest.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We can use this: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To understand relationships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To perform predictions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7D95B-2327-437E-A558-A74AA600F4D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00795" y="4953000"/>
            <a:ext cx="2942409" cy="477888"/>
          </a:xfrm>
          <a:prstGeom prst="rect">
            <a:avLst/>
          </a:prstGeom>
          <a:blipFill>
            <a:blip r:embed="rId2"/>
            <a:stretch>
              <a:fillRect b="-14103"/>
            </a:stretch>
          </a:blipFill>
        </p:spPr>
        <p:txBody>
          <a:bodyPr/>
          <a:lstStyle/>
          <a:p>
            <a:pPr>
              <a:defRPr/>
            </a:pPr>
            <a:r>
              <a:rPr lang="en-CA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F46628AD-A75B-FF63-3A46-7119ECD1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4670425"/>
            <a:ext cx="1573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altLang="en-US" sz="2400"/>
              <a:t>Response</a:t>
            </a:r>
            <a:endParaRPr lang="en-CA" altLang="en-US" sz="2400"/>
          </a:p>
        </p:txBody>
      </p:sp>
      <p:sp>
        <p:nvSpPr>
          <p:cNvPr id="9222" name="TextBox 8">
            <a:extLst>
              <a:ext uri="{FF2B5EF4-FFF2-40B4-BE49-F238E27FC236}">
                <a16:creationId xmlns:a16="http://schemas.microsoft.com/office/drawing/2014/main" id="{10B22ED7-4078-4AE3-CAE8-79F2C9345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738688"/>
            <a:ext cx="86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altLang="en-US" sz="2400"/>
              <a:t>Error</a:t>
            </a:r>
            <a:endParaRPr lang="en-CA" altLang="en-US" sz="240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F74255E-8BA7-4D8B-8ACF-18A34610626E}"/>
              </a:ext>
            </a:extLst>
          </p:cNvPr>
          <p:cNvCxnSpPr>
            <a:stCxn id="9221" idx="3"/>
            <a:endCxn id="6" idx="1"/>
          </p:cNvCxnSpPr>
          <p:nvPr/>
        </p:nvCxnSpPr>
        <p:spPr bwMode="auto">
          <a:xfrm>
            <a:off x="2500313" y="4902200"/>
            <a:ext cx="600075" cy="290513"/>
          </a:xfrm>
          <a:prstGeom prst="curvedConnector3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F008D49-8AAE-40B7-82F1-BDACCA75E224}"/>
              </a:ext>
            </a:extLst>
          </p:cNvPr>
          <p:cNvCxnSpPr>
            <a:stCxn id="9222" idx="1"/>
            <a:endCxn id="6" idx="3"/>
          </p:cNvCxnSpPr>
          <p:nvPr/>
        </p:nvCxnSpPr>
        <p:spPr bwMode="auto">
          <a:xfrm rot="10800000" flipV="1">
            <a:off x="6043613" y="4968875"/>
            <a:ext cx="395287" cy="22383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E41B957-5567-44B3-AA33-0892AB868684}"/>
              </a:ext>
            </a:extLst>
          </p:cNvPr>
          <p:cNvCxnSpPr/>
          <p:nvPr/>
        </p:nvCxnSpPr>
        <p:spPr bwMode="auto">
          <a:xfrm rot="5400000">
            <a:off x="4090194" y="4768057"/>
            <a:ext cx="254000" cy="265112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A6950B-16CF-4374-A1BD-1F50166A0FFF}"/>
              </a:ext>
            </a:extLst>
          </p:cNvPr>
          <p:cNvCxnSpPr/>
          <p:nvPr/>
        </p:nvCxnSpPr>
        <p:spPr bwMode="auto">
          <a:xfrm rot="5400000">
            <a:off x="4739482" y="4768056"/>
            <a:ext cx="254000" cy="265113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27" name="TextBox 8">
            <a:extLst>
              <a:ext uri="{FF2B5EF4-FFF2-40B4-BE49-F238E27FC236}">
                <a16:creationId xmlns:a16="http://schemas.microsoft.com/office/drawing/2014/main" id="{5A3F067D-F1E5-3223-1BFF-E116895A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4343400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altLang="en-US" sz="2400"/>
              <a:t>Intercept</a:t>
            </a:r>
            <a:endParaRPr lang="en-CA" altLang="en-US" sz="2400"/>
          </a:p>
        </p:txBody>
      </p:sp>
      <p:sp>
        <p:nvSpPr>
          <p:cNvPr id="9228" name="TextBox 8">
            <a:extLst>
              <a:ext uri="{FF2B5EF4-FFF2-40B4-BE49-F238E27FC236}">
                <a16:creationId xmlns:a16="http://schemas.microsoft.com/office/drawing/2014/main" id="{DAA475BB-2990-9D39-3BBE-E782DBB59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343400"/>
            <a:ext cx="150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CA" altLang="en-US" sz="2400"/>
              <a:t>Covariate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47171C-B0AC-419B-9386-2478254AA61B}"/>
              </a:ext>
            </a:extLst>
          </p:cNvPr>
          <p:cNvSpPr/>
          <p:nvPr/>
        </p:nvSpPr>
        <p:spPr bwMode="auto">
          <a:xfrm>
            <a:off x="152400" y="2087563"/>
            <a:ext cx="8763000" cy="164623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ヒラギノ角ゴ Pro W3" charset="0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What type of outcome are you interested in?</a:t>
            </a:r>
            <a:endParaRPr lang="en-CA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3750D-0355-4665-A561-EA1A3C9B4F6D}"/>
              </a:ext>
            </a:extLst>
          </p:cNvPr>
          <p:cNvSpPr txBox="1"/>
          <p:nvPr/>
        </p:nvSpPr>
        <p:spPr>
          <a:xfrm>
            <a:off x="914400" y="2209800"/>
            <a:ext cx="1524000" cy="5842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Continuous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SBP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4A8AA-CF12-4FBE-B9D4-35F22E47BF33}"/>
              </a:ext>
            </a:extLst>
          </p:cNvPr>
          <p:cNvSpPr txBox="1"/>
          <p:nvPr/>
        </p:nvSpPr>
        <p:spPr>
          <a:xfrm>
            <a:off x="2927350" y="2209800"/>
            <a:ext cx="1524000" cy="7699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Categorical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MI (Y/N) or Deprivation (1-5)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1AB5B-C354-4116-9478-CD8AABBD1602}"/>
              </a:ext>
            </a:extLst>
          </p:cNvPr>
          <p:cNvSpPr txBox="1"/>
          <p:nvPr/>
        </p:nvSpPr>
        <p:spPr>
          <a:xfrm>
            <a:off x="2209800" y="3211513"/>
            <a:ext cx="1447800" cy="3683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45AE"/>
                </a:solidFill>
              </a:rPr>
              <a:t>2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F309F-519F-4150-8712-299914F5DD0A}"/>
              </a:ext>
            </a:extLst>
          </p:cNvPr>
          <p:cNvSpPr txBox="1"/>
          <p:nvPr/>
        </p:nvSpPr>
        <p:spPr>
          <a:xfrm>
            <a:off x="3803650" y="3211513"/>
            <a:ext cx="1606550" cy="36988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45AE"/>
                </a:solidFill>
              </a:rPr>
              <a:t>&gt;2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56F8-50B1-485E-B1AA-485A8938E09B}"/>
              </a:ext>
            </a:extLst>
          </p:cNvPr>
          <p:cNvSpPr txBox="1"/>
          <p:nvPr/>
        </p:nvSpPr>
        <p:spPr>
          <a:xfrm>
            <a:off x="5334000" y="2208213"/>
            <a:ext cx="1023938" cy="58578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Count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# of MIs</a:t>
            </a:r>
          </a:p>
        </p:txBody>
      </p:sp>
      <p:sp>
        <p:nvSpPr>
          <p:cNvPr id="10249" name="Rectangle 14">
            <a:extLst>
              <a:ext uri="{FF2B5EF4-FFF2-40B4-BE49-F238E27FC236}">
                <a16:creationId xmlns:a16="http://schemas.microsoft.com/office/drawing/2014/main" id="{A1521AE9-A19F-8510-C88F-CA5CFD7F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33800"/>
            <a:ext cx="8763000" cy="1646238"/>
          </a:xfrm>
          <a:prstGeom prst="rect">
            <a:avLst/>
          </a:prstGeom>
          <a:solidFill>
            <a:srgbClr val="D5E7CF"/>
          </a:solidFill>
          <a:ln w="9525" algn="ctr">
            <a:solidFill>
              <a:srgbClr val="D5E7CF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3E928-595E-491B-99B0-4F0C9982A4A4}"/>
              </a:ext>
            </a:extLst>
          </p:cNvPr>
          <p:cNvSpPr txBox="1"/>
          <p:nvPr/>
        </p:nvSpPr>
        <p:spPr>
          <a:xfrm>
            <a:off x="6781800" y="2208213"/>
            <a:ext cx="1828800" cy="58578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Time-to-event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Death, MI (Years)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62C0A2-2909-4578-87C6-BEA8B3E3F97B}"/>
              </a:ext>
            </a:extLst>
          </p:cNvPr>
          <p:cNvCxnSpPr>
            <a:stCxn id="2" idx="2"/>
            <a:endCxn id="13" idx="0"/>
          </p:cNvCxnSpPr>
          <p:nvPr/>
        </p:nvCxnSpPr>
        <p:spPr bwMode="auto">
          <a:xfrm flipH="1">
            <a:off x="1476375" y="2794000"/>
            <a:ext cx="200025" cy="1244600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61ACAD-F4F1-4777-9C2C-37672FFCEE32}"/>
              </a:ext>
            </a:extLst>
          </p:cNvPr>
          <p:cNvSpPr txBox="1"/>
          <p:nvPr/>
        </p:nvSpPr>
        <p:spPr>
          <a:xfrm>
            <a:off x="1073150" y="4038600"/>
            <a:ext cx="80645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C72EC-4683-4016-871F-553F424E8AFB}"/>
              </a:ext>
            </a:extLst>
          </p:cNvPr>
          <p:cNvSpPr txBox="1"/>
          <p:nvPr/>
        </p:nvSpPr>
        <p:spPr>
          <a:xfrm>
            <a:off x="2490788" y="4038600"/>
            <a:ext cx="83820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Logistic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FB2BF-769D-4045-8740-F29EEFB792AA}"/>
              </a:ext>
            </a:extLst>
          </p:cNvPr>
          <p:cNvCxnSpPr/>
          <p:nvPr/>
        </p:nvCxnSpPr>
        <p:spPr bwMode="auto">
          <a:xfrm>
            <a:off x="4824413" y="3579813"/>
            <a:ext cx="6350" cy="976312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8FD9C-D73B-41EB-918E-6FB21DE8D455}"/>
              </a:ext>
            </a:extLst>
          </p:cNvPr>
          <p:cNvSpPr txBox="1"/>
          <p:nvPr/>
        </p:nvSpPr>
        <p:spPr>
          <a:xfrm>
            <a:off x="3803650" y="4038600"/>
            <a:ext cx="175895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Multinomial Logistic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8EE34-A124-4CD1-9453-56B8D84A8A26}"/>
              </a:ext>
            </a:extLst>
          </p:cNvPr>
          <p:cNvSpPr txBox="1"/>
          <p:nvPr/>
        </p:nvSpPr>
        <p:spPr>
          <a:xfrm>
            <a:off x="3803650" y="4552950"/>
            <a:ext cx="1530350" cy="307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Ordinal Logistic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95A16-4762-4068-B0DE-1EB315CDA680}"/>
              </a:ext>
            </a:extLst>
          </p:cNvPr>
          <p:cNvSpPr txBox="1"/>
          <p:nvPr/>
        </p:nvSpPr>
        <p:spPr>
          <a:xfrm>
            <a:off x="5738813" y="4038600"/>
            <a:ext cx="823912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Poisson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14838-F84C-4D77-8FFB-40374D23D7CA}"/>
              </a:ext>
            </a:extLst>
          </p:cNvPr>
          <p:cNvSpPr txBox="1"/>
          <p:nvPr/>
        </p:nvSpPr>
        <p:spPr>
          <a:xfrm>
            <a:off x="152400" y="2087563"/>
            <a:ext cx="492443" cy="1646237"/>
          </a:xfrm>
          <a:prstGeom prst="rect">
            <a:avLst/>
          </a:prstGeom>
          <a:solidFill>
            <a:schemeClr val="accent4"/>
          </a:solidFill>
          <a:ln>
            <a:solidFill>
              <a:srgbClr val="0045A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45AE"/>
                </a:solidFill>
              </a:rPr>
              <a:t>Outcome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2FE8E-6E5A-49A4-88AA-EB3B4BB0C8DC}"/>
              </a:ext>
            </a:extLst>
          </p:cNvPr>
          <p:cNvSpPr txBox="1"/>
          <p:nvPr/>
        </p:nvSpPr>
        <p:spPr>
          <a:xfrm>
            <a:off x="152400" y="3730225"/>
            <a:ext cx="492443" cy="1646237"/>
          </a:xfrm>
          <a:prstGeom prst="rect">
            <a:avLst/>
          </a:prstGeom>
          <a:solidFill>
            <a:srgbClr val="D5E7CF"/>
          </a:solidFill>
          <a:ln>
            <a:solidFill>
              <a:srgbClr val="0045A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45AE"/>
                </a:solidFill>
              </a:rPr>
              <a:t>Regression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0C70C-636B-4257-8FBB-C43DB69FE029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2933700" y="2979738"/>
            <a:ext cx="755650" cy="231775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82ED05-38CA-4FC5-950C-CF2BD7E0ABD4}"/>
              </a:ext>
            </a:extLst>
          </p:cNvPr>
          <p:cNvCxnSpPr/>
          <p:nvPr/>
        </p:nvCxnSpPr>
        <p:spPr bwMode="auto">
          <a:xfrm>
            <a:off x="2927350" y="3579813"/>
            <a:ext cx="0" cy="461962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D2D550-2C53-4C29-82DF-D0E9458DF512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>
            <a:off x="3689350" y="2979738"/>
            <a:ext cx="917575" cy="231775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258343-8D98-45BE-93A1-19B6DE4AE07E}"/>
              </a:ext>
            </a:extLst>
          </p:cNvPr>
          <p:cNvCxnSpPr>
            <a:stCxn id="8" idx="2"/>
          </p:cNvCxnSpPr>
          <p:nvPr/>
        </p:nvCxnSpPr>
        <p:spPr bwMode="auto">
          <a:xfrm>
            <a:off x="4606925" y="3581400"/>
            <a:ext cx="6350" cy="460375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D6CFE1-26DC-4846-B0E8-431514EADF9F}"/>
              </a:ext>
            </a:extLst>
          </p:cNvPr>
          <p:cNvCxnSpPr/>
          <p:nvPr/>
        </p:nvCxnSpPr>
        <p:spPr bwMode="auto">
          <a:xfrm>
            <a:off x="7521575" y="2787650"/>
            <a:ext cx="9525" cy="1271588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D2BBD6-18B4-4771-86E0-F537455AA1D6}"/>
              </a:ext>
            </a:extLst>
          </p:cNvPr>
          <p:cNvCxnSpPr/>
          <p:nvPr/>
        </p:nvCxnSpPr>
        <p:spPr bwMode="auto">
          <a:xfrm flipH="1">
            <a:off x="7670800" y="2794000"/>
            <a:ext cx="7938" cy="1670050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52E1F7-C9D0-4BE7-B49C-7EED7CEF233F}"/>
              </a:ext>
            </a:extLst>
          </p:cNvPr>
          <p:cNvCxnSpPr/>
          <p:nvPr/>
        </p:nvCxnSpPr>
        <p:spPr bwMode="auto">
          <a:xfrm>
            <a:off x="7824788" y="2790825"/>
            <a:ext cx="23812" cy="2103438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AC96CE-38D5-4644-A950-B5CBF1A25B56}"/>
              </a:ext>
            </a:extLst>
          </p:cNvPr>
          <p:cNvSpPr txBox="1"/>
          <p:nvPr/>
        </p:nvSpPr>
        <p:spPr>
          <a:xfrm>
            <a:off x="6913563" y="4038600"/>
            <a:ext cx="135890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Kaplan-Meier*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D852D8-1952-4E65-B756-A3F7223233F4}"/>
              </a:ext>
            </a:extLst>
          </p:cNvPr>
          <p:cNvSpPr txBox="1"/>
          <p:nvPr/>
        </p:nvSpPr>
        <p:spPr>
          <a:xfrm>
            <a:off x="6927850" y="4464050"/>
            <a:ext cx="1358900" cy="307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Cox P-H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7E080-07F4-4057-809B-B19905F79231}"/>
              </a:ext>
            </a:extLst>
          </p:cNvPr>
          <p:cNvSpPr txBox="1"/>
          <p:nvPr/>
        </p:nvSpPr>
        <p:spPr>
          <a:xfrm>
            <a:off x="6927850" y="4894263"/>
            <a:ext cx="1358900" cy="307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Parametric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39A7D-79F9-4D06-8BC7-516837644009}"/>
              </a:ext>
            </a:extLst>
          </p:cNvPr>
          <p:cNvSpPr txBox="1"/>
          <p:nvPr/>
        </p:nvSpPr>
        <p:spPr>
          <a:xfrm>
            <a:off x="6792913" y="5346700"/>
            <a:ext cx="2133600" cy="24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45AE"/>
                </a:solidFill>
              </a:rPr>
              <a:t>* Not regression but worth learning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FCD46E-96D1-438B-9B7F-FA50EBF3B6DA}"/>
              </a:ext>
            </a:extLst>
          </p:cNvPr>
          <p:cNvCxnSpPr>
            <a:stCxn id="9" idx="2"/>
            <a:endCxn id="21" idx="0"/>
          </p:cNvCxnSpPr>
          <p:nvPr/>
        </p:nvCxnSpPr>
        <p:spPr bwMode="auto">
          <a:xfrm>
            <a:off x="5846763" y="2794000"/>
            <a:ext cx="304800" cy="1244600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Question</a:t>
            </a:r>
            <a:endParaRPr lang="en-CA" kern="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CA" kern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992313"/>
            <a:ext cx="7813675" cy="4460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C32BF-2BCB-46CF-9D48-81A556D2591D}"/>
              </a:ext>
            </a:extLst>
          </p:cNvPr>
          <p:cNvSpPr txBox="1"/>
          <p:nvPr/>
        </p:nvSpPr>
        <p:spPr>
          <a:xfrm>
            <a:off x="2212975" y="2655888"/>
            <a:ext cx="4302125" cy="300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This is an example of: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Multivariable Logistic Regression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Multivariate Logistic Regression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Multivariable Linear Regression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Multivariate Linear Regression 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None of the above</a:t>
            </a:r>
          </a:p>
          <a:p>
            <a:pPr>
              <a:defRPr/>
            </a:pPr>
            <a:endParaRPr lang="en-US" dirty="0"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Regression Modelling in R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DB67C-A921-4AB0-B623-953256B2EE93}"/>
              </a:ext>
            </a:extLst>
          </p:cNvPr>
          <p:cNvSpPr txBox="1">
            <a:spLocks/>
          </p:cNvSpPr>
          <p:nvPr/>
        </p:nvSpPr>
        <p:spPr>
          <a:xfrm>
            <a:off x="5181600" y="2163763"/>
            <a:ext cx="3733800" cy="3502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2400" kern="0" dirty="0">
                <a:solidFill>
                  <a:srgbClr val="002060"/>
                </a:solidFill>
              </a:rPr>
              <a:t>R provides: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cs typeface="+mn-cs"/>
              </a:rPr>
              <a:t>Estimates of the regression coefficients</a:t>
            </a:r>
          </a:p>
          <a:p>
            <a:pPr lvl="1">
              <a:buClr>
                <a:srgbClr val="99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990000"/>
                </a:solidFill>
                <a:cs typeface="+mn-cs"/>
              </a:rPr>
              <a:t>Tests of association between response and covariate.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7030A0"/>
                </a:solidFill>
                <a:cs typeface="+mn-cs"/>
              </a:rPr>
              <a:t>Model fit and residuals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kern="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kern="0" dirty="0">
              <a:cs typeface="+mn-cs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kern="0" dirty="0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75FBFA0B-656D-BCFF-04E2-34508D155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65927" r="72917" b="7700"/>
          <a:stretch>
            <a:fillRect/>
          </a:stretch>
        </p:blipFill>
        <p:spPr bwMode="auto">
          <a:xfrm>
            <a:off x="304800" y="2209800"/>
            <a:ext cx="4876800" cy="2713038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Rectangle 24">
            <a:extLst>
              <a:ext uri="{FF2B5EF4-FFF2-40B4-BE49-F238E27FC236}">
                <a16:creationId xmlns:a16="http://schemas.microsoft.com/office/drawing/2014/main" id="{43197567-80E5-9C7B-5124-FD9AF707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97250"/>
            <a:ext cx="1660525" cy="565150"/>
          </a:xfrm>
          <a:prstGeom prst="rect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>
              <a:solidFill>
                <a:srgbClr val="C00000"/>
              </a:solidFill>
            </a:endParaRPr>
          </a:p>
        </p:txBody>
      </p:sp>
      <p:sp>
        <p:nvSpPr>
          <p:cNvPr id="12294" name="Rectangle 27">
            <a:extLst>
              <a:ext uri="{FF2B5EF4-FFF2-40B4-BE49-F238E27FC236}">
                <a16:creationId xmlns:a16="http://schemas.microsoft.com/office/drawing/2014/main" id="{5070724C-B6B9-4DA4-DD74-9B179285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41800"/>
            <a:ext cx="4876800" cy="757238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2295" name="Rectangle 30">
            <a:extLst>
              <a:ext uri="{FF2B5EF4-FFF2-40B4-BE49-F238E27FC236}">
                <a16:creationId xmlns:a16="http://schemas.microsoft.com/office/drawing/2014/main" id="{67B0EF4A-C9DF-CC01-50C9-939C0A9D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717800"/>
            <a:ext cx="3521075" cy="558800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2296" name="Rectangle 31">
            <a:extLst>
              <a:ext uri="{FF2B5EF4-FFF2-40B4-BE49-F238E27FC236}">
                <a16:creationId xmlns:a16="http://schemas.microsoft.com/office/drawing/2014/main" id="{C47B670C-6220-2EA1-6D7A-72AB9B36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33763"/>
            <a:ext cx="838200" cy="525462"/>
          </a:xfrm>
          <a:prstGeom prst="rect">
            <a:avLst/>
          </a:prstGeom>
          <a:noFill/>
          <a:ln w="28575" algn="ctr">
            <a:solidFill>
              <a:srgbClr val="0046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2297" name="Rectangle 1">
            <a:extLst>
              <a:ext uri="{FF2B5EF4-FFF2-40B4-BE49-F238E27FC236}">
                <a16:creationId xmlns:a16="http://schemas.microsoft.com/office/drawing/2014/main" id="{EB5E6A3D-72F8-CDDA-D3E5-F46E5784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81663"/>
            <a:ext cx="9144000" cy="10779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rgbClr val="002060"/>
                </a:solidFill>
              </a:rPr>
              <a:t>If you would like to follow along with the code, please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chemeClr val="bg1"/>
                </a:solidFill>
              </a:rPr>
              <a:t>install.packages(c("stats", "ResourceSelection", "pROC", "nnet", "survival", "survminer"))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chemeClr val="bg1"/>
                </a:solidFill>
              </a:rPr>
              <a:t>pack </a:t>
            </a:r>
            <a:r>
              <a:rPr lang="fr-FR" altLang="en-US" sz="160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altLang="en-US" sz="1600">
                <a:solidFill>
                  <a:schemeClr val="bg1"/>
                </a:solidFill>
              </a:rPr>
              <a:t> c("stats", "ResourceSelection", "pROC", "nnet", "survival", "survminer")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chemeClr val="bg1"/>
                </a:solidFill>
              </a:rPr>
              <a:t>lapply(pack, require, character.only = TRUE)</a:t>
            </a:r>
            <a:endParaRPr lang="en-U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Code 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62" y="3542454"/>
            <a:ext cx="7995138" cy="4460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A3DEA903-7C9C-4AD0-ACA6-1309A194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08238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it-IT" altLang="en-US" sz="2000" dirty="0">
                <a:solidFill>
                  <a:schemeClr val="bg1"/>
                </a:solidFill>
                <a:latin typeface="+mj-lt"/>
                <a:cs typeface="+mn-cs"/>
                <a:sym typeface="Wingdings" panose="05000000000000000000" pitchFamily="2" charset="2"/>
              </a:rPr>
              <a:t>model_object &lt;- </a:t>
            </a:r>
            <a:r>
              <a:rPr lang="en-US" altLang="en-US" sz="2000" dirty="0" err="1">
                <a:solidFill>
                  <a:schemeClr val="bg1"/>
                </a:solidFill>
                <a:latin typeface="+mj-lt"/>
                <a:cs typeface="+mn-cs"/>
              </a:rPr>
              <a:t>lm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cs typeface="+mn-cs"/>
              </a:rPr>
              <a:t>(outcome ~ pred1 + pred2 + pred3, data = your data)</a:t>
            </a:r>
          </a:p>
        </p:txBody>
      </p:sp>
      <p:sp>
        <p:nvSpPr>
          <p:cNvPr id="14341" name="TextBox 7">
            <a:extLst>
              <a:ext uri="{FF2B5EF4-FFF2-40B4-BE49-F238E27FC236}">
                <a16:creationId xmlns:a16="http://schemas.microsoft.com/office/drawing/2014/main" id="{090CD97E-C23F-C6A5-5C3D-EA49B4E2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24313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  <a:sym typeface="Wingdings" panose="05000000000000000000" pitchFamily="2" charset="2"/>
              </a:rPr>
              <a:t>model_lin &lt;-  </a:t>
            </a:r>
            <a:r>
              <a:rPr lang="it-IT" altLang="en-US" sz="2000">
                <a:solidFill>
                  <a:schemeClr val="bg1"/>
                </a:solidFill>
              </a:rPr>
              <a:t>lm(SYSBP ~ SEX + AGE + PREVMI, data = data1)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FADB2-547F-4461-9BB9-6C0FC7E0AF6B}"/>
              </a:ext>
            </a:extLst>
          </p:cNvPr>
          <p:cNvSpPr/>
          <p:nvPr/>
        </p:nvSpPr>
        <p:spPr bwMode="auto">
          <a:xfrm>
            <a:off x="381000" y="1752600"/>
            <a:ext cx="8305800" cy="1273175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B2F51-CAFC-4C04-BA5D-5B6B50B199BC}"/>
              </a:ext>
            </a:extLst>
          </p:cNvPr>
          <p:cNvSpPr txBox="1"/>
          <p:nvPr/>
        </p:nvSpPr>
        <p:spPr>
          <a:xfrm>
            <a:off x="3810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DB201-941E-4F91-B2FA-D59C91FDD539}"/>
              </a:ext>
            </a:extLst>
          </p:cNvPr>
          <p:cNvSpPr/>
          <p:nvPr/>
        </p:nvSpPr>
        <p:spPr bwMode="auto">
          <a:xfrm>
            <a:off x="381000" y="3025775"/>
            <a:ext cx="8305800" cy="1927225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20A34-F0EB-4092-823F-F85B93EF7B8B}"/>
              </a:ext>
            </a:extLst>
          </p:cNvPr>
          <p:cNvSpPr txBox="1"/>
          <p:nvPr/>
        </p:nvSpPr>
        <p:spPr>
          <a:xfrm>
            <a:off x="381000" y="3025775"/>
            <a:ext cx="13716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14346" name="TextBox 8">
            <a:extLst>
              <a:ext uri="{FF2B5EF4-FFF2-40B4-BE49-F238E27FC236}">
                <a16:creationId xmlns:a16="http://schemas.microsoft.com/office/drawing/2014/main" id="{9B0CF90D-3896-E3A2-9931-0816DA68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425950"/>
            <a:ext cx="569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CA" altLang="en-US" sz="1800">
                <a:solidFill>
                  <a:srgbClr val="002060"/>
                </a:solidFill>
              </a:rPr>
              <a:t>The model is now saved as an object called model_lin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214DCD3-95CE-43F1-974E-8D3CC3C17C5C}"/>
              </a:ext>
            </a:extLst>
          </p:cNvPr>
          <p:cNvSpPr/>
          <p:nvPr/>
        </p:nvSpPr>
        <p:spPr bwMode="auto">
          <a:xfrm>
            <a:off x="0" y="5278438"/>
            <a:ext cx="9144000" cy="1490662"/>
          </a:xfrm>
          <a:prstGeom prst="rect">
            <a:avLst/>
          </a:prstGeom>
          <a:solidFill>
            <a:schemeClr val="tx1"/>
          </a:solidFill>
          <a:ln w="9525">
            <a:noFill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Code </a:t>
            </a:r>
            <a:endParaRPr lang="en-CA" kern="0" dirty="0"/>
          </a:p>
        </p:txBody>
      </p:sp>
      <p:sp>
        <p:nvSpPr>
          <p:cNvPr id="15364" name="TextBox 1">
            <a:extLst>
              <a:ext uri="{FF2B5EF4-FFF2-40B4-BE49-F238E27FC236}">
                <a16:creationId xmlns:a16="http://schemas.microsoft.com/office/drawing/2014/main" id="{AEB2F6DC-2501-358A-58E9-14E0B9B7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2243138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model_object </a:t>
            </a:r>
            <a:r>
              <a:rPr lang="en-US" altLang="en-US" sz="2000">
                <a:solidFill>
                  <a:srgbClr val="002060"/>
                </a:solidFill>
              </a:rPr>
              <a:t>– this will display only the coefficients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summary(model_object) </a:t>
            </a:r>
            <a:r>
              <a:rPr lang="en-US" altLang="en-US" sz="2000">
                <a:solidFill>
                  <a:srgbClr val="002060"/>
                </a:solidFill>
              </a:rPr>
              <a:t>– this will display the </a:t>
            </a:r>
            <a:r>
              <a:rPr lang="en-US" altLang="en-US" sz="2000">
                <a:solidFill>
                  <a:srgbClr val="0046AD"/>
                </a:solidFill>
              </a:rPr>
              <a:t>coefficients</a:t>
            </a:r>
            <a:r>
              <a:rPr lang="en-US" altLang="en-US" sz="2000">
                <a:solidFill>
                  <a:srgbClr val="002060"/>
                </a:solidFill>
              </a:rPr>
              <a:t>, </a:t>
            </a:r>
            <a:r>
              <a:rPr lang="en-US" altLang="en-US" sz="2000">
                <a:solidFill>
                  <a:srgbClr val="C00000"/>
                </a:solidFill>
              </a:rPr>
              <a:t>statistical tests </a:t>
            </a:r>
            <a:r>
              <a:rPr lang="en-US" altLang="en-US" sz="2000">
                <a:solidFill>
                  <a:srgbClr val="002060"/>
                </a:solidFill>
              </a:rPr>
              <a:t>and </a:t>
            </a:r>
            <a:r>
              <a:rPr lang="en-US" altLang="en-US" sz="2000">
                <a:solidFill>
                  <a:srgbClr val="7030A0"/>
                </a:solidFill>
              </a:rPr>
              <a:t>model diagnostics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D761-84EF-4755-986F-B67E8576CEAA}"/>
              </a:ext>
            </a:extLst>
          </p:cNvPr>
          <p:cNvSpPr/>
          <p:nvPr/>
        </p:nvSpPr>
        <p:spPr bwMode="auto">
          <a:xfrm>
            <a:off x="533400" y="1752600"/>
            <a:ext cx="8001000" cy="1500188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8099F-51AC-4A3D-B072-C6405B4D9725}"/>
              </a:ext>
            </a:extLst>
          </p:cNvPr>
          <p:cNvSpPr txBox="1"/>
          <p:nvPr/>
        </p:nvSpPr>
        <p:spPr>
          <a:xfrm>
            <a:off x="5334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31D0D-F985-41F8-A78F-988D3E096FB5}"/>
              </a:ext>
            </a:extLst>
          </p:cNvPr>
          <p:cNvSpPr/>
          <p:nvPr/>
        </p:nvSpPr>
        <p:spPr bwMode="auto">
          <a:xfrm>
            <a:off x="533400" y="3252788"/>
            <a:ext cx="8001000" cy="1016000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A1229-56A2-419D-A4A5-CC19A265950E}"/>
              </a:ext>
            </a:extLst>
          </p:cNvPr>
          <p:cNvSpPr txBox="1"/>
          <p:nvPr/>
        </p:nvSpPr>
        <p:spPr>
          <a:xfrm>
            <a:off x="533400" y="3252788"/>
            <a:ext cx="1371600" cy="461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15369" name="TextBox 12">
            <a:extLst>
              <a:ext uri="{FF2B5EF4-FFF2-40B4-BE49-F238E27FC236}">
                <a16:creationId xmlns:a16="http://schemas.microsoft.com/office/drawing/2014/main" id="{8605D948-7DE7-9E8C-22BA-84301F87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76713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summary(model_lin)</a:t>
            </a:r>
          </a:p>
        </p:txBody>
      </p:sp>
      <p:pic>
        <p:nvPicPr>
          <p:cNvPr id="15370" name="Picture 5">
            <a:extLst>
              <a:ext uri="{FF2B5EF4-FFF2-40B4-BE49-F238E27FC236}">
                <a16:creationId xmlns:a16="http://schemas.microsoft.com/office/drawing/2014/main" id="{F06703CE-0EC8-8CD4-1A4E-3F3B4B1B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352800"/>
            <a:ext cx="5821363" cy="3363913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Rectangle 27">
            <a:extLst>
              <a:ext uri="{FF2B5EF4-FFF2-40B4-BE49-F238E27FC236}">
                <a16:creationId xmlns:a16="http://schemas.microsoft.com/office/drawing/2014/main" id="{0C8C5FB7-4088-7ECD-9896-33E1E342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119813"/>
            <a:ext cx="5808663" cy="598487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5372" name="Rectangle 30">
            <a:extLst>
              <a:ext uri="{FF2B5EF4-FFF2-40B4-BE49-F238E27FC236}">
                <a16:creationId xmlns:a16="http://schemas.microsoft.com/office/drawing/2014/main" id="{56CD137A-FE34-338B-6D72-EE0D3272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22738"/>
            <a:ext cx="3521075" cy="558800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5373" name="Rectangle 31">
            <a:extLst>
              <a:ext uri="{FF2B5EF4-FFF2-40B4-BE49-F238E27FC236}">
                <a16:creationId xmlns:a16="http://schemas.microsoft.com/office/drawing/2014/main" id="{9B1485C7-AE4D-4EE0-A47A-9D4BB76E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83150"/>
            <a:ext cx="777875" cy="887413"/>
          </a:xfrm>
          <a:prstGeom prst="rect">
            <a:avLst/>
          </a:prstGeom>
          <a:noFill/>
          <a:ln w="28575" algn="ctr">
            <a:solidFill>
              <a:srgbClr val="0046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5374" name="Rectangle 24">
            <a:extLst>
              <a:ext uri="{FF2B5EF4-FFF2-40B4-BE49-F238E27FC236}">
                <a16:creationId xmlns:a16="http://schemas.microsoft.com/office/drawing/2014/main" id="{6EAA992D-9326-1617-078F-5DD40AEF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4922838"/>
            <a:ext cx="2714625" cy="847725"/>
          </a:xfrm>
          <a:prstGeom prst="rect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Assumptions </a:t>
            </a:r>
            <a:endParaRPr lang="en-CA" kern="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994757D-A4D6-5AC1-1648-346A6247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Linearity:</a:t>
            </a:r>
            <a:r>
              <a:rPr lang="en-US" sz="2000" kern="0" dirty="0">
                <a:solidFill>
                  <a:srgbClr val="002060"/>
                </a:solidFill>
              </a:rPr>
              <a:t> The relationship between the outcome and the predictor(s) is linear or should lie on a straight line.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Homoscedasticity</a:t>
            </a:r>
            <a:r>
              <a:rPr lang="en-US" sz="2000" kern="0" dirty="0">
                <a:solidFill>
                  <a:srgbClr val="002060"/>
                </a:solidFill>
              </a:rPr>
              <a:t>: The spread of the data around the line should be constant (equal variance).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Independence:</a:t>
            </a:r>
            <a:r>
              <a:rPr lang="en-US" sz="2000" kern="0" dirty="0">
                <a:solidFill>
                  <a:srgbClr val="002060"/>
                </a:solidFill>
              </a:rPr>
              <a:t> Observations should be independent of each other.</a:t>
            </a:r>
            <a:endParaRPr lang="en-US" sz="2000" b="1" kern="0" dirty="0">
              <a:solidFill>
                <a:srgbClr val="002060"/>
              </a:solidFill>
            </a:endParaRP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Normality:</a:t>
            </a:r>
            <a:r>
              <a:rPr lang="en-US" sz="2000" kern="0" dirty="0">
                <a:solidFill>
                  <a:srgbClr val="002060"/>
                </a:solidFill>
              </a:rPr>
              <a:t> The data should be normally scattered around a straight line.</a:t>
            </a:r>
            <a:endParaRPr lang="en-US" sz="2000" b="1" kern="0" dirty="0">
              <a:solidFill>
                <a:srgbClr val="002060"/>
              </a:solidFill>
            </a:endParaRPr>
          </a:p>
          <a:p>
            <a:pPr>
              <a:defRPr/>
            </a:pPr>
            <a:endParaRPr lang="en-CA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strat">
  <a:themeElements>
    <a:clrScheme name="newstrat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newstra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</a:objectDefaults>
  <a:extraClrSchemeLst>
    <a:extraClrScheme>
      <a:clrScheme name="newstrat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rat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79462216E8B479519BEC94E0999AF" ma:contentTypeVersion="10" ma:contentTypeDescription="Create a new document." ma:contentTypeScope="" ma:versionID="ceb96405dae41928eb90bcef6b565578">
  <xsd:schema xmlns:xsd="http://www.w3.org/2001/XMLSchema" xmlns:xs="http://www.w3.org/2001/XMLSchema" xmlns:p="http://schemas.microsoft.com/office/2006/metadata/properties" xmlns:ns3="81fdd8e0-6b96-4ddf-a85a-2e931d037e54" xmlns:ns4="dbbb6443-9fab-42cd-bf6c-cadfbf742763" targetNamespace="http://schemas.microsoft.com/office/2006/metadata/properties" ma:root="true" ma:fieldsID="32886afb67755c4ac7ab8bddb366d3a1" ns3:_="" ns4:_="">
    <xsd:import namespace="81fdd8e0-6b96-4ddf-a85a-2e931d037e54"/>
    <xsd:import namespace="dbbb6443-9fab-42cd-bf6c-cadfbf7427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dd8e0-6b96-4ddf-a85a-2e931d037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b6443-9fab-42cd-bf6c-cadfbf7427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>
  <LongProp xmlns="" name="TaxCatchAll"><![CDATA[882;#powerpoint|c244c997-50c6-499e-b442-2b83b4ec3c82;#1391;#template|7d36bbcc-e102-42f9-a4ff-f534383972f8;#369;#Creative Services Studio|93291967-9577-4a04-b1b0-0be013a68b3c;#45;#Office Document|c785f37c-b2a8-415c-9b52-b73624a14902;#960;#care|0c357417-421f-4687-92d1-0fc1252f2463;#5;#Staff Support Resources|d8919b47-c6be-4a56-96e4-2ff0d31d204e]]></LongProp>
</Lo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309E1C-211B-4373-A454-FF2E4C32CD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dd8e0-6b96-4ddf-a85a-2e931d037e54"/>
    <ds:schemaRef ds:uri="dbbb6443-9fab-42cd-bf6c-cadfbf7427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DCE024-DAEC-43C9-86F0-C0AAD7CCBE77}">
  <ds:schemaRefs>
    <ds:schemaRef ds:uri="http://schemas.microsoft.com/office/2006/metadata/longProperties"/>
    <ds:schemaRef ds:uri=""/>
  </ds:schemaRefs>
</ds:datastoreItem>
</file>

<file path=customXml/itemProps3.xml><?xml version="1.0" encoding="utf-8"?>
<ds:datastoreItem xmlns:ds="http://schemas.openxmlformats.org/officeDocument/2006/customXml" ds:itemID="{F46C70D9-2E00-43DA-92C8-3307883387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Words>1763</Words>
  <Application>Microsoft Office PowerPoint</Application>
  <PresentationFormat>On-screen Show (4:3)</PresentationFormat>
  <Paragraphs>271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ヒラギノ角ゴ Pro W3</vt:lpstr>
      <vt:lpstr>Wingdings</vt:lpstr>
      <vt:lpstr>newstrat</vt:lpstr>
      <vt:lpstr>Regression Modelling  Intro to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Research2016</dc:title>
  <dc:creator>HSC</dc:creator>
  <cp:keywords>care; template; powerpoint</cp:keywords>
  <cp:lastModifiedBy>Alan Yang</cp:lastModifiedBy>
  <cp:revision>145</cp:revision>
  <dcterms:created xsi:type="dcterms:W3CDTF">2006-01-26T15:11:59Z</dcterms:created>
  <dcterms:modified xsi:type="dcterms:W3CDTF">2024-05-30T18:02:05Z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Pillar">
    <vt:lpwstr>5;#Staff Support Resources|d8919b47-c6be-4a56-96e4-2ff0d31d204e</vt:lpwstr>
  </property>
  <property fmtid="{D5CDD505-2E9C-101B-9397-08002B2CF9AE}" pid="3" name="DocumentType">
    <vt:lpwstr>45;#Office Document|c785f37c-b2a8-415c-9b52-b73624a14902</vt:lpwstr>
  </property>
  <property fmtid="{D5CDD505-2E9C-101B-9397-08002B2CF9AE}" pid="4" name="TaxKeywordTaxHTField">
    <vt:lpwstr>template|7d36bbcc-e102-42f9-a4ff-f534383972f8;care|0c357417-421f-4687-92d1-0fc1252f2463;powerpoint|c244c997-50c6-499e-b442-2b83b4ec3c82</vt:lpwstr>
  </property>
  <property fmtid="{D5CDD505-2E9C-101B-9397-08002B2CF9AE}" pid="5" name="PillarTaxHTField0">
    <vt:lpwstr>Staff Support Resources|d8919b47-c6be-4a56-96e4-2ff0d31d204e</vt:lpwstr>
  </property>
  <property fmtid="{D5CDD505-2E9C-101B-9397-08002B2CF9AE}" pid="6" name="SCDepartment">
    <vt:lpwstr>369;#Creative Services Studio|93291967-9577-4a04-b1b0-0be013a68b3c</vt:lpwstr>
  </property>
  <property fmtid="{D5CDD505-2E9C-101B-9397-08002B2CF9AE}" pid="7" name="TaxKeyword">
    <vt:lpwstr>1391;#template|7d36bbcc-e102-42f9-a4ff-f534383972f8;#960;#care|0c357417-421f-4687-92d1-0fc1252f2463;#882;#powerpoint|c244c997-50c6-499e-b442-2b83b4ec3c82</vt:lpwstr>
  </property>
  <property fmtid="{D5CDD505-2E9C-101B-9397-08002B2CF9AE}" pid="8" name="DepartmentTaxHTField0">
    <vt:lpwstr>Creative Services Studio|93291967-9577-4a04-b1b0-0be013a68b3c</vt:lpwstr>
  </property>
  <property fmtid="{D5CDD505-2E9C-101B-9397-08002B2CF9AE}" pid="9" name="DocumentTypeTaxHTField0">
    <vt:lpwstr>Office Document|c785f37c-b2a8-415c-9b52-b73624a14902</vt:lpwstr>
  </property>
  <property fmtid="{D5CDD505-2E9C-101B-9397-08002B2CF9AE}" pid="10" name="TaxCatchAll">
    <vt:lpwstr>882;#powerpoint|c244c997-50c6-499e-b442-2b83b4ec3c82;#1391;#template|7d36bbcc-e102-42f9-a4ff-f534383972f8;#369;#Creative Services Studio|93291967-9577-4a04-b1b0-0be013a68b3c;#45;#Office Document|c785f37c-b2a8-415c-9b52-b73624a14902;#960;#care|0c357417-421</vt:lpwstr>
  </property>
  <property fmtid="{D5CDD505-2E9C-101B-9397-08002B2CF9AE}" pid="11" name="ContentTypeId">
    <vt:lpwstr>0x010100B7379462216E8B479519BEC94E0999AF</vt:lpwstr>
  </property>
</Properties>
</file>