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765" r:id="rId1"/>
    <p:sldMasterId id="2147483768" r:id="rId2"/>
  </p:sldMasterIdLst>
  <p:notesMasterIdLst>
    <p:notesMasterId r:id="rId15"/>
  </p:notesMasterIdLst>
  <p:sldIdLst>
    <p:sldId id="256" r:id="rId3"/>
    <p:sldId id="286" r:id="rId4"/>
    <p:sldId id="287" r:id="rId5"/>
    <p:sldId id="747" r:id="rId6"/>
    <p:sldId id="745" r:id="rId7"/>
    <p:sldId id="726" r:id="rId8"/>
    <p:sldId id="744" r:id="rId9"/>
    <p:sldId id="743" r:id="rId10"/>
    <p:sldId id="742" r:id="rId11"/>
    <p:sldId id="741" r:id="rId12"/>
    <p:sldId id="692" r:id="rId13"/>
    <p:sldId id="346" r:id="rId14"/>
  </p:sldIdLst>
  <p:sldSz cx="9144000" cy="6858000" type="screen4x3"/>
  <p:notesSz cx="6858000" cy="9144000"/>
  <p:embeddedFontLst>
    <p:embeddedFont>
      <p:font typeface="Calibri" panose="020F0502020204030204" pitchFamily="34" charset="0"/>
      <p:regular r:id="rId16"/>
      <p:bold r:id="rId16"/>
      <p:italic r:id="rId16"/>
      <p:boldItalic r:id="rId16"/>
    </p:embeddedFont>
    <p:embeddedFont>
      <p:font typeface="Cambria Math" panose="02040503050406030204" pitchFamily="18" charset="0"/>
      <p:regular r:id="rId17"/>
    </p:embeddedFont>
    <p:embeddedFont>
      <p:font typeface="Poppins ExtraLight" pitchFamily="2" charset="77"/>
      <p:regular r:id="rId18"/>
      <p:italic r:id="rId19"/>
    </p:embeddedFont>
    <p:embeddedFont>
      <p:font typeface="Verdana" panose="020B0604030504040204" pitchFamily="34" charset="0"/>
      <p:regular r:id="rId16"/>
      <p:bold r:id="rId16"/>
      <p:italic r:id="rId16"/>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3"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AD1E"/>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E4409E-9736-4097-9489-1F81AB6BDE69}">
  <a:tblStyle styleId="{E0E4409E-9736-4097-9489-1F81AB6BDE69}"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C79AEC-BBAC-4ADD-9250-D9CC5561FD1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BE1DD7E-E4B2-4DF6-8CEA-8A5676BAF375}" styleName="Table_2">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F7EAE8"/>
          </a:solidFill>
        </a:fill>
      </a:tcStyle>
    </a:lastRow>
    <a:seCell>
      <a:tcTxStyle/>
      <a:tcStyle>
        <a:tcBdr/>
      </a:tcStyle>
    </a:seCell>
    <a:swCell>
      <a:tcTxStyle/>
      <a:tcStyle>
        <a:tcBdr/>
      </a:tcStyle>
    </a:swCell>
    <a:firstRow>
      <a:tcTxStyle b="on" i="off"/>
      <a:tcStyle>
        <a:tcBdr/>
        <a:fill>
          <a:solidFill>
            <a:srgbClr val="F7EAE8"/>
          </a:solidFill>
        </a:fill>
      </a:tcStyle>
    </a:firstRow>
    <a:neCell>
      <a:tcTxStyle/>
      <a:tcStyle>
        <a:tcBdr/>
      </a:tcStyle>
    </a:neCell>
    <a:nwCell>
      <a:tcTxStyle/>
      <a:tcStyle>
        <a:tcBdr/>
      </a:tcStyle>
    </a:nwCell>
  </a:tblStyle>
  <a:tblStyle styleId="{5D56694D-8FE6-415C-BFDB-B4E715E80296}"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7"/>
    <p:restoredTop sz="94009"/>
  </p:normalViewPr>
  <p:slideViewPr>
    <p:cSldViewPr snapToGrid="0" snapToObjects="1" showGuides="1">
      <p:cViewPr varScale="1">
        <p:scale>
          <a:sx n="147" d="100"/>
          <a:sy n="147" d="100"/>
        </p:scale>
        <p:origin x="1824" y="2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font" Target="NUL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nl-N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2ddbe0e68f_0_14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2ddbe0e68f_0_14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3"/>
        <p:cNvGrpSpPr/>
        <p:nvPr/>
      </p:nvGrpSpPr>
      <p:grpSpPr>
        <a:xfrm>
          <a:off x="0" y="0"/>
          <a:ext cx="0" cy="0"/>
          <a:chOff x="0" y="0"/>
          <a:chExt cx="0" cy="0"/>
        </a:xfrm>
      </p:grpSpPr>
      <p:sp>
        <p:nvSpPr>
          <p:cNvPr id="1984" name="Google Shape;1984;g653739903c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5" name="Google Shape;1985;g653739903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6" name="Google Shape;1986;g653739903c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a:t>
            </a:fld>
            <a:endParaRPr/>
          </a:p>
        </p:txBody>
      </p:sp>
    </p:spTree>
    <p:extLst>
      <p:ext uri="{BB962C8B-B14F-4D97-AF65-F5344CB8AC3E}">
        <p14:creationId xmlns:p14="http://schemas.microsoft.com/office/powerpoint/2010/main" val="3100799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1"/>
        <p:cNvGrpSpPr/>
        <p:nvPr/>
      </p:nvGrpSpPr>
      <p:grpSpPr>
        <a:xfrm>
          <a:off x="0" y="0"/>
          <a:ext cx="0" cy="0"/>
          <a:chOff x="0" y="0"/>
          <a:chExt cx="0" cy="0"/>
        </a:xfrm>
      </p:grpSpPr>
      <p:sp>
        <p:nvSpPr>
          <p:cNvPr id="1992" name="Google Shape;1992;g653739903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3" name="Google Shape;1993;g65373990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Tell the students that they can click on the links and this will direct them to the specific parts of the code. </a:t>
            </a:r>
            <a:endParaRPr/>
          </a:p>
        </p:txBody>
      </p:sp>
      <p:sp>
        <p:nvSpPr>
          <p:cNvPr id="1994" name="Google Shape;1994;g653739903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2882511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1"/>
        <p:cNvGrpSpPr/>
        <p:nvPr/>
      </p:nvGrpSpPr>
      <p:grpSpPr>
        <a:xfrm>
          <a:off x="0" y="0"/>
          <a:ext cx="0" cy="0"/>
          <a:chOff x="0" y="0"/>
          <a:chExt cx="0" cy="0"/>
        </a:xfrm>
      </p:grpSpPr>
      <p:sp>
        <p:nvSpPr>
          <p:cNvPr id="1992" name="Google Shape;1992;g653739903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3" name="Google Shape;1993;g65373990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Tell the students that they can click on the links and this will direct them to the specific parts of the code. </a:t>
            </a:r>
            <a:endParaRPr/>
          </a:p>
        </p:txBody>
      </p:sp>
      <p:sp>
        <p:nvSpPr>
          <p:cNvPr id="1994" name="Google Shape;1994;g653739903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4</a:t>
            </a:fld>
            <a:endParaRPr/>
          </a:p>
        </p:txBody>
      </p:sp>
    </p:spTree>
    <p:extLst>
      <p:ext uri="{BB962C8B-B14F-4D97-AF65-F5344CB8AC3E}">
        <p14:creationId xmlns:p14="http://schemas.microsoft.com/office/powerpoint/2010/main" val="695055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4160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gi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dia" type="title">
  <p:cSld name="TITLE">
    <p:bg>
      <p:bgPr>
        <a:solidFill>
          <a:srgbClr val="009999"/>
        </a:solid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subTitle" idx="1"/>
          </p:nvPr>
        </p:nvSpPr>
        <p:spPr>
          <a:xfrm>
            <a:off x="827584" y="3501008"/>
            <a:ext cx="64617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18" name="Google Shape;18;p2"/>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9" name="Google Shape;19;p2"/>
          <p:cNvSpPr txBox="1">
            <a:spLocks noGrp="1"/>
          </p:cNvSpPr>
          <p:nvPr>
            <p:ph type="ftr" idx="11"/>
          </p:nvPr>
        </p:nvSpPr>
        <p:spPr>
          <a:xfrm>
            <a:off x="649288" y="6453336"/>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20" name="Google Shape;20;p2"/>
          <p:cNvSpPr/>
          <p:nvPr/>
        </p:nvSpPr>
        <p:spPr>
          <a:xfrm>
            <a:off x="1815852" y="764704"/>
            <a:ext cx="7308300" cy="23763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4D99"/>
              </a:solidFill>
              <a:latin typeface="Verdana"/>
              <a:ea typeface="Verdana"/>
              <a:cs typeface="Verdana"/>
              <a:sym typeface="Verdana"/>
            </a:endParaRPr>
          </a:p>
        </p:txBody>
      </p:sp>
      <p:sp>
        <p:nvSpPr>
          <p:cNvPr id="21" name="Google Shape;21;p2"/>
          <p:cNvSpPr txBox="1">
            <a:spLocks noGrp="1"/>
          </p:cNvSpPr>
          <p:nvPr>
            <p:ph type="ctrTitle"/>
          </p:nvPr>
        </p:nvSpPr>
        <p:spPr>
          <a:xfrm>
            <a:off x="1815852" y="764704"/>
            <a:ext cx="7357200" cy="23847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rgbClr val="004D99"/>
              </a:buClr>
              <a:buSzPts val="6600"/>
              <a:buFont typeface="Verdana"/>
              <a:buNone/>
              <a:defRPr sz="6600" b="0" i="0" u="none" strike="noStrike" cap="none">
                <a:solidFill>
                  <a:srgbClr val="004D99"/>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2" name="Google Shape;22;p2"/>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u="none" strike="noStrike" cap="none">
                <a:solidFill>
                  <a:schemeClr val="lt1"/>
                </a:solidFill>
                <a:latin typeface="Verdana"/>
                <a:ea typeface="Verdana"/>
                <a:cs typeface="Verdana"/>
                <a:sym typeface="Verdana"/>
              </a:rPr>
              <a:t>© Copyright 2017, THE HOSPITAL FOR SICK CHILDREN AND THE COLLABORATING INSTITUTIONS.</a:t>
            </a:r>
            <a:r>
              <a:rPr lang="nl-NL" sz="900" b="0" i="0" u="none" strike="noStrike" cap="none">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bg>
      <p:bgPr>
        <a:solidFill>
          <a:srgbClr val="009999"/>
        </a:solidFill>
        <a:effectLst/>
      </p:bgPr>
    </p:bg>
    <p:spTree>
      <p:nvGrpSpPr>
        <p:cNvPr id="1" name="Shape 129"/>
        <p:cNvGrpSpPr/>
        <p:nvPr/>
      </p:nvGrpSpPr>
      <p:grpSpPr>
        <a:xfrm>
          <a:off x="0" y="0"/>
          <a:ext cx="0" cy="0"/>
          <a:chOff x="0" y="0"/>
          <a:chExt cx="0" cy="0"/>
        </a:xfrm>
      </p:grpSpPr>
      <p:sp>
        <p:nvSpPr>
          <p:cNvPr id="130" name="Google Shape;130;p17"/>
          <p:cNvSpPr txBox="1">
            <a:spLocks noGrp="1"/>
          </p:cNvSpPr>
          <p:nvPr>
            <p:ph type="sldNum" idx="12"/>
          </p:nvPr>
        </p:nvSpPr>
        <p:spPr>
          <a:xfrm>
            <a:off x="8490250" y="6241346"/>
            <a:ext cx="548700" cy="524700"/>
          </a:xfrm>
          <a:prstGeom prst="rect">
            <a:avLst/>
          </a:prstGeom>
          <a:ln>
            <a:noFill/>
          </a:ln>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39"/>
        <p:cNvGrpSpPr/>
        <p:nvPr/>
      </p:nvGrpSpPr>
      <p:grpSpPr>
        <a:xfrm>
          <a:off x="0" y="0"/>
          <a:ext cx="0" cy="0"/>
          <a:chOff x="0" y="0"/>
          <a:chExt cx="0" cy="0"/>
        </a:xfrm>
      </p:grpSpPr>
      <p:sp>
        <p:nvSpPr>
          <p:cNvPr id="140" name="Google Shape;140;p2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1" name="Google Shape;141;p2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2" name="Google Shape;142;p2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3" name="Google Shape;143;p20"/>
          <p:cNvSpPr txBox="1">
            <a:spLocks noGrp="1"/>
          </p:cNvSpPr>
          <p:nvPr>
            <p:ph type="title"/>
          </p:nvPr>
        </p:nvSpPr>
        <p:spPr>
          <a:xfrm>
            <a:off x="840432" y="4270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ast slide 2">
  <p:cSld name="Last slide_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8529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cstate="hqprint">
            <a:alphaModFix/>
            <a:extLst>
              <a:ext uri="{28A0092B-C50C-407E-A947-70E740481C1C}">
                <a14:useLocalDpi xmlns:a14="http://schemas.microsoft.com/office/drawing/2010/main"/>
              </a:ext>
            </a:extLst>
          </a:blip>
          <a:srcRect/>
          <a:stretch/>
        </p:blipFill>
        <p:spPr>
          <a:xfrm>
            <a:off x="1835696" y="3537072"/>
            <a:ext cx="576000" cy="576000"/>
          </a:xfrm>
          <a:prstGeom prst="rect">
            <a:avLst/>
          </a:prstGeom>
          <a:noFill/>
          <a:ln>
            <a:noFill/>
          </a:ln>
        </p:spPr>
      </p:pic>
      <p:pic>
        <p:nvPicPr>
          <p:cNvPr id="150" name="Google Shape;150;p21"/>
          <p:cNvPicPr preferRelativeResize="0"/>
          <p:nvPr/>
        </p:nvPicPr>
        <p:blipFill rotWithShape="1">
          <a:blip r:embed="rId4" cstate="hqprint">
            <a:alphaModFix/>
            <a:extLst>
              <a:ext uri="{28A0092B-C50C-407E-A947-70E740481C1C}">
                <a14:useLocalDpi xmlns:a14="http://schemas.microsoft.com/office/drawing/2010/main"/>
              </a:ext>
            </a:extLst>
          </a:blip>
          <a:srcRect/>
          <a:stretch/>
        </p:blipFill>
        <p:spPr>
          <a:xfrm>
            <a:off x="1856233" y="4329160"/>
            <a:ext cx="540000" cy="540000"/>
          </a:xfrm>
          <a:prstGeom prst="rect">
            <a:avLst/>
          </a:prstGeom>
          <a:noFill/>
          <a:ln>
            <a:noFill/>
          </a:ln>
        </p:spPr>
      </p:pic>
      <p:sp>
        <p:nvSpPr>
          <p:cNvPr id="151" name="Google Shape;151;p21"/>
          <p:cNvSpPr txBox="1"/>
          <p:nvPr/>
        </p:nvSpPr>
        <p:spPr>
          <a:xfrm>
            <a:off x="2588275" y="44452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9730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26061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1749235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el en object" type="obj">
  <p:cSld name="OBJECT">
    <p:bg>
      <p:bgPr>
        <a:solidFill>
          <a:schemeClr val="lt1"/>
        </a:solidFill>
        <a:effectLst/>
      </p:bgPr>
    </p:bg>
    <p:spTree>
      <p:nvGrpSpPr>
        <p:cNvPr id="1" name="Shape 480"/>
        <p:cNvGrpSpPr/>
        <p:nvPr/>
      </p:nvGrpSpPr>
      <p:grpSpPr>
        <a:xfrm>
          <a:off x="0" y="0"/>
          <a:ext cx="0" cy="0"/>
          <a:chOff x="0" y="0"/>
          <a:chExt cx="0" cy="0"/>
        </a:xfrm>
      </p:grpSpPr>
      <p:sp>
        <p:nvSpPr>
          <p:cNvPr id="481" name="Google Shape;481;p68"/>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4000"/>
              <a:buFont typeface="Verdana"/>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2" name="Google Shape;482;p68"/>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483" name="Google Shape;483;p6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4" name="Google Shape;484;p6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485" name="Google Shape;485;p68"/>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523"/>
        <p:cNvGrpSpPr/>
        <p:nvPr/>
      </p:nvGrpSpPr>
      <p:grpSpPr>
        <a:xfrm>
          <a:off x="0" y="0"/>
          <a:ext cx="0" cy="0"/>
          <a:chOff x="0" y="0"/>
          <a:chExt cx="0" cy="0"/>
        </a:xfrm>
      </p:grpSpPr>
      <p:sp>
        <p:nvSpPr>
          <p:cNvPr id="524" name="Google Shape;524;p74"/>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5" name="Google Shape;525;p74"/>
          <p:cNvSpPr txBox="1">
            <a:spLocks noGrp="1"/>
          </p:cNvSpPr>
          <p:nvPr>
            <p:ph type="body" idx="1"/>
          </p:nvPr>
        </p:nvSpPr>
        <p:spPr>
          <a:xfrm>
            <a:off x="840432" y="1536192"/>
            <a:ext cx="3657600" cy="45903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SzPts val="2800"/>
              <a:buChar char="•"/>
              <a:defRPr sz="2800"/>
            </a:lvl1pPr>
            <a:lvl2pPr marL="914400" lvl="1" indent="-381000" algn="l" rtl="0">
              <a:spcBef>
                <a:spcPts val="480"/>
              </a:spcBef>
              <a:spcAft>
                <a:spcPts val="0"/>
              </a:spcAft>
              <a:buSzPts val="2400"/>
              <a:buChar char="•"/>
              <a:defRPr sz="2400"/>
            </a:lvl2pPr>
            <a:lvl3pPr marL="1371600" lvl="2" indent="-355600" algn="l" rtl="0">
              <a:spcBef>
                <a:spcPts val="400"/>
              </a:spcBef>
              <a:spcAft>
                <a:spcPts val="0"/>
              </a:spcAft>
              <a:buSzPts val="2000"/>
              <a:buChar char="•"/>
              <a:defRPr sz="2000"/>
            </a:lvl3pPr>
            <a:lvl4pPr marL="1828800" lvl="3" indent="-342900" algn="l" rtl="0">
              <a:spcBef>
                <a:spcPts val="360"/>
              </a:spcBef>
              <a:spcAft>
                <a:spcPts val="0"/>
              </a:spcAft>
              <a:buSzPts val="1800"/>
              <a:buChar char="•"/>
              <a:defRPr sz="1800"/>
            </a:lvl4pPr>
            <a:lvl5pPr marL="2286000" lvl="4" indent="-342900" algn="l" rtl="0">
              <a:spcBef>
                <a:spcPts val="360"/>
              </a:spcBef>
              <a:spcAft>
                <a:spcPts val="0"/>
              </a:spcAft>
              <a:buSzPts val="1800"/>
              <a:buChar char="•"/>
              <a:defRPr sz="1800"/>
            </a:lvl5pPr>
            <a:lvl6pPr marL="2743200" lvl="5" indent="-342900" algn="l" rtl="0">
              <a:spcBef>
                <a:spcPts val="360"/>
              </a:spcBef>
              <a:spcAft>
                <a:spcPts val="0"/>
              </a:spcAft>
              <a:buSzPts val="1800"/>
              <a:buChar char="•"/>
              <a:defRPr sz="1800"/>
            </a:lvl6pPr>
            <a:lvl7pPr marL="3200400" lvl="6" indent="-342900" algn="l" rtl="0">
              <a:spcBef>
                <a:spcPts val="360"/>
              </a:spcBef>
              <a:spcAft>
                <a:spcPts val="0"/>
              </a:spcAft>
              <a:buSzPts val="1800"/>
              <a:buChar char="•"/>
              <a:defRPr sz="1800"/>
            </a:lvl7pPr>
            <a:lvl8pPr marL="3657600" lvl="7" indent="-342900" algn="l" rtl="0">
              <a:spcBef>
                <a:spcPts val="360"/>
              </a:spcBef>
              <a:spcAft>
                <a:spcPts val="0"/>
              </a:spcAft>
              <a:buSzPts val="1800"/>
              <a:buChar char="•"/>
              <a:defRPr sz="1800"/>
            </a:lvl8pPr>
            <a:lvl9pPr marL="4114800" lvl="8" indent="-342900" algn="l" rtl="0">
              <a:spcBef>
                <a:spcPts val="360"/>
              </a:spcBef>
              <a:spcAft>
                <a:spcPts val="0"/>
              </a:spcAft>
              <a:buSzPts val="1800"/>
              <a:buChar char="•"/>
              <a:defRPr sz="1800"/>
            </a:lvl9pPr>
          </a:lstStyle>
          <a:p>
            <a:endParaRPr/>
          </a:p>
        </p:txBody>
      </p:sp>
      <p:sp>
        <p:nvSpPr>
          <p:cNvPr id="526" name="Google Shape;526;p74"/>
          <p:cNvSpPr txBox="1">
            <a:spLocks noGrp="1"/>
          </p:cNvSpPr>
          <p:nvPr>
            <p:ph type="body" idx="2"/>
          </p:nvPr>
        </p:nvSpPr>
        <p:spPr>
          <a:xfrm>
            <a:off x="4802832" y="1536192"/>
            <a:ext cx="3657600" cy="45903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SzPts val="2800"/>
              <a:buChar char="•"/>
              <a:defRPr sz="2800"/>
            </a:lvl1pPr>
            <a:lvl2pPr marL="914400" lvl="1" indent="-381000" algn="l" rtl="0">
              <a:spcBef>
                <a:spcPts val="480"/>
              </a:spcBef>
              <a:spcAft>
                <a:spcPts val="0"/>
              </a:spcAft>
              <a:buSzPts val="2400"/>
              <a:buChar char="•"/>
              <a:defRPr sz="2400"/>
            </a:lvl2pPr>
            <a:lvl3pPr marL="1371600" lvl="2" indent="-355600" algn="l" rtl="0">
              <a:spcBef>
                <a:spcPts val="400"/>
              </a:spcBef>
              <a:spcAft>
                <a:spcPts val="0"/>
              </a:spcAft>
              <a:buSzPts val="2000"/>
              <a:buChar char="•"/>
              <a:defRPr sz="2000"/>
            </a:lvl3pPr>
            <a:lvl4pPr marL="1828800" lvl="3" indent="-342900" algn="l" rtl="0">
              <a:spcBef>
                <a:spcPts val="360"/>
              </a:spcBef>
              <a:spcAft>
                <a:spcPts val="0"/>
              </a:spcAft>
              <a:buSzPts val="1800"/>
              <a:buChar char="•"/>
              <a:defRPr sz="1800"/>
            </a:lvl4pPr>
            <a:lvl5pPr marL="2286000" lvl="4" indent="-342900" algn="l" rtl="0">
              <a:spcBef>
                <a:spcPts val="360"/>
              </a:spcBef>
              <a:spcAft>
                <a:spcPts val="0"/>
              </a:spcAft>
              <a:buSzPts val="1800"/>
              <a:buChar char="•"/>
              <a:defRPr sz="1800"/>
            </a:lvl5pPr>
            <a:lvl6pPr marL="2743200" lvl="5" indent="-342900" algn="l" rtl="0">
              <a:spcBef>
                <a:spcPts val="360"/>
              </a:spcBef>
              <a:spcAft>
                <a:spcPts val="0"/>
              </a:spcAft>
              <a:buSzPts val="1800"/>
              <a:buChar char="•"/>
              <a:defRPr sz="1800"/>
            </a:lvl6pPr>
            <a:lvl7pPr marL="3200400" lvl="6" indent="-342900" algn="l" rtl="0">
              <a:spcBef>
                <a:spcPts val="360"/>
              </a:spcBef>
              <a:spcAft>
                <a:spcPts val="0"/>
              </a:spcAft>
              <a:buSzPts val="1800"/>
              <a:buChar char="•"/>
              <a:defRPr sz="1800"/>
            </a:lvl7pPr>
            <a:lvl8pPr marL="3657600" lvl="7" indent="-342900" algn="l" rtl="0">
              <a:spcBef>
                <a:spcPts val="360"/>
              </a:spcBef>
              <a:spcAft>
                <a:spcPts val="0"/>
              </a:spcAft>
              <a:buSzPts val="1800"/>
              <a:buChar char="•"/>
              <a:defRPr sz="1800"/>
            </a:lvl8pPr>
            <a:lvl9pPr marL="4114800" lvl="8" indent="-342900" algn="l" rtl="0">
              <a:spcBef>
                <a:spcPts val="360"/>
              </a:spcBef>
              <a:spcAft>
                <a:spcPts val="0"/>
              </a:spcAft>
              <a:buSzPts val="1800"/>
              <a:buChar char="•"/>
              <a:defRPr sz="1800"/>
            </a:lvl9pPr>
          </a:lstStyle>
          <a:p>
            <a:endParaRPr/>
          </a:p>
        </p:txBody>
      </p:sp>
      <p:sp>
        <p:nvSpPr>
          <p:cNvPr id="527" name="Google Shape;527;p7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8" name="Google Shape;528;p7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29" name="Google Shape;529;p74"/>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30"/>
        <p:cNvGrpSpPr/>
        <p:nvPr/>
      </p:nvGrpSpPr>
      <p:grpSpPr>
        <a:xfrm>
          <a:off x="0" y="0"/>
          <a:ext cx="0" cy="0"/>
          <a:chOff x="0" y="0"/>
          <a:chExt cx="0" cy="0"/>
        </a:xfrm>
      </p:grpSpPr>
      <p:sp>
        <p:nvSpPr>
          <p:cNvPr id="531" name="Google Shape;531;p75"/>
          <p:cNvSpPr txBox="1">
            <a:spLocks noGrp="1"/>
          </p:cNvSpPr>
          <p:nvPr>
            <p:ph type="title"/>
          </p:nvPr>
        </p:nvSpPr>
        <p:spPr>
          <a:xfrm>
            <a:off x="912440"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2" name="Google Shape;532;p7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3" name="Google Shape;533;p7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34" name="Google Shape;534;p75"/>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535"/>
        <p:cNvGrpSpPr/>
        <p:nvPr/>
      </p:nvGrpSpPr>
      <p:grpSpPr>
        <a:xfrm>
          <a:off x="0" y="0"/>
          <a:ext cx="0" cy="0"/>
          <a:chOff x="0" y="0"/>
          <a:chExt cx="0" cy="0"/>
        </a:xfrm>
      </p:grpSpPr>
      <p:sp>
        <p:nvSpPr>
          <p:cNvPr id="536" name="Google Shape;536;p7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7" name="Google Shape;537;p7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38" name="Google Shape;538;p76"/>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539"/>
        <p:cNvGrpSpPr/>
        <p:nvPr/>
      </p:nvGrpSpPr>
      <p:grpSpPr>
        <a:xfrm>
          <a:off x="0" y="0"/>
          <a:ext cx="0" cy="0"/>
          <a:chOff x="0" y="0"/>
          <a:chExt cx="0" cy="0"/>
        </a:xfrm>
      </p:grpSpPr>
      <p:sp>
        <p:nvSpPr>
          <p:cNvPr id="540" name="Google Shape;540;p77"/>
          <p:cNvSpPr txBox="1">
            <a:spLocks noGrp="1"/>
          </p:cNvSpPr>
          <p:nvPr>
            <p:ph type="title"/>
          </p:nvPr>
        </p:nvSpPr>
        <p:spPr>
          <a:xfrm>
            <a:off x="976064" y="5315288"/>
            <a:ext cx="7772400" cy="5943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dk1"/>
              </a:buClr>
              <a:buSzPts val="2200"/>
              <a:buFont typeface="Verdana"/>
              <a:buNone/>
              <a:defRPr sz="22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1" name="Google Shape;541;p77"/>
          <p:cNvSpPr txBox="1">
            <a:spLocks noGrp="1"/>
          </p:cNvSpPr>
          <p:nvPr>
            <p:ph type="body" idx="1"/>
          </p:nvPr>
        </p:nvSpPr>
        <p:spPr>
          <a:xfrm>
            <a:off x="976062" y="5915744"/>
            <a:ext cx="7772400" cy="609600"/>
          </a:xfrm>
          <a:prstGeom prst="rect">
            <a:avLst/>
          </a:prstGeom>
          <a:noFill/>
          <a:ln>
            <a:noFill/>
          </a:ln>
        </p:spPr>
        <p:txBody>
          <a:bodyPr spcFirstLastPara="1" wrap="square" lIns="91425" tIns="45700" rIns="91425" bIns="45700" anchor="t" anchorCtr="0">
            <a:noAutofit/>
          </a:bodyPr>
          <a:lstStyle>
            <a:lvl1pPr marL="457200" lvl="0" indent="-228600" algn="ctr" rtl="0">
              <a:spcBef>
                <a:spcPts val="320"/>
              </a:spcBef>
              <a:spcAft>
                <a:spcPts val="0"/>
              </a:spcAft>
              <a:buSzPts val="1600"/>
              <a:buNone/>
              <a:defRPr sz="1600"/>
            </a:lvl1pPr>
            <a:lvl2pPr marL="914400" lvl="1" indent="-228600" algn="l" rtl="0">
              <a:spcBef>
                <a:spcPts val="240"/>
              </a:spcBef>
              <a:spcAft>
                <a:spcPts val="0"/>
              </a:spcAft>
              <a:buSzPts val="1200"/>
              <a:buNone/>
              <a:defRPr sz="1200"/>
            </a:lvl2pPr>
            <a:lvl3pPr marL="1371600" lvl="2" indent="-228600" algn="l" rtl="0">
              <a:spcBef>
                <a:spcPts val="200"/>
              </a:spcBef>
              <a:spcAft>
                <a:spcPts val="0"/>
              </a:spcAft>
              <a:buSzPts val="1000"/>
              <a:buNone/>
              <a:defRPr sz="1000"/>
            </a:lvl3pPr>
            <a:lvl4pPr marL="1828800" lvl="3" indent="-228600" algn="l" rtl="0">
              <a:spcBef>
                <a:spcPts val="180"/>
              </a:spcBef>
              <a:spcAft>
                <a:spcPts val="0"/>
              </a:spcAft>
              <a:buSzPts val="900"/>
              <a:buNone/>
              <a:defRPr sz="900"/>
            </a:lvl4pPr>
            <a:lvl5pPr marL="2286000" lvl="4" indent="-228600" algn="l" rtl="0">
              <a:spcBef>
                <a:spcPts val="180"/>
              </a:spcBef>
              <a:spcAft>
                <a:spcPts val="0"/>
              </a:spcAft>
              <a:buSzPts val="900"/>
              <a:buNone/>
              <a:defRPr sz="900"/>
            </a:lvl5pPr>
            <a:lvl6pPr marL="2743200" lvl="5" indent="-228600" algn="l" rtl="0">
              <a:spcBef>
                <a:spcPts val="180"/>
              </a:spcBef>
              <a:spcAft>
                <a:spcPts val="0"/>
              </a:spcAft>
              <a:buSzPts val="900"/>
              <a:buNone/>
              <a:defRPr sz="900"/>
            </a:lvl6pPr>
            <a:lvl7pPr marL="3200400" lvl="6" indent="-228600" algn="l" rtl="0">
              <a:spcBef>
                <a:spcPts val="180"/>
              </a:spcBef>
              <a:spcAft>
                <a:spcPts val="0"/>
              </a:spcAft>
              <a:buSzPts val="900"/>
              <a:buNone/>
              <a:defRPr sz="900"/>
            </a:lvl7pPr>
            <a:lvl8pPr marL="3657600" lvl="7" indent="-228600" algn="l" rtl="0">
              <a:spcBef>
                <a:spcPts val="180"/>
              </a:spcBef>
              <a:spcAft>
                <a:spcPts val="0"/>
              </a:spcAft>
              <a:buSzPts val="900"/>
              <a:buNone/>
              <a:defRPr sz="900"/>
            </a:lvl8pPr>
            <a:lvl9pPr marL="4114800" lvl="8" indent="-228600" algn="l" rtl="0">
              <a:spcBef>
                <a:spcPts val="180"/>
              </a:spcBef>
              <a:spcAft>
                <a:spcPts val="0"/>
              </a:spcAft>
              <a:buSzPts val="900"/>
              <a:buNone/>
              <a:defRPr sz="900"/>
            </a:lvl9pPr>
          </a:lstStyle>
          <a:p>
            <a:endParaRPr/>
          </a:p>
        </p:txBody>
      </p:sp>
      <p:sp>
        <p:nvSpPr>
          <p:cNvPr id="542" name="Google Shape;542;p7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3" name="Google Shape;543;p7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44" name="Google Shape;544;p77"/>
          <p:cNvSpPr txBox="1">
            <a:spLocks noGrp="1"/>
          </p:cNvSpPr>
          <p:nvPr>
            <p:ph type="body" idx="2"/>
          </p:nvPr>
        </p:nvSpPr>
        <p:spPr>
          <a:xfrm>
            <a:off x="976063" y="200744"/>
            <a:ext cx="7772400" cy="4942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45" name="Google Shape;545;p77"/>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nd_First slide">
  <p:cSld name="2nd_First slide">
    <p:bg>
      <p:bgPr>
        <a:solidFill>
          <a:srgbClr val="009999"/>
        </a:solidFill>
        <a:effectLst/>
      </p:bgPr>
    </p:bg>
    <p:spTree>
      <p:nvGrpSpPr>
        <p:cNvPr id="1" name="Shape 23"/>
        <p:cNvGrpSpPr/>
        <p:nvPr/>
      </p:nvGrpSpPr>
      <p:grpSpPr>
        <a:xfrm>
          <a:off x="0" y="0"/>
          <a:ext cx="0" cy="0"/>
          <a:chOff x="0" y="0"/>
          <a:chExt cx="0" cy="0"/>
        </a:xfrm>
      </p:grpSpPr>
      <p:sp>
        <p:nvSpPr>
          <p:cNvPr id="24" name="Google Shape;24;p3"/>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DARTH Collaboration</a:t>
            </a:r>
            <a:endParaRPr sz="2000" b="1">
              <a:solidFill>
                <a:srgbClr val="004D99"/>
              </a:solidFill>
              <a:latin typeface="Verdana"/>
              <a:ea typeface="Verdana"/>
              <a:cs typeface="Verdana"/>
              <a:sym typeface="Verdana"/>
            </a:endParaRPr>
          </a:p>
        </p:txBody>
      </p:sp>
      <p:sp>
        <p:nvSpPr>
          <p:cNvPr id="25" name="Google Shape;25;p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26" name="Google Shape;26;p3"/>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graphicFrame>
        <p:nvGraphicFramePr>
          <p:cNvPr id="27" name="Google Shape;27;p3"/>
          <p:cNvGraphicFramePr/>
          <p:nvPr/>
        </p:nvGraphicFramePr>
        <p:xfrm>
          <a:off x="1860376" y="1553344"/>
          <a:ext cx="7283625" cy="2926100"/>
        </p:xfrm>
        <a:graphic>
          <a:graphicData uri="http://schemas.openxmlformats.org/drawingml/2006/table">
            <a:tbl>
              <a:tblPr firstRow="1" bandRow="1">
                <a:noFill/>
                <a:tableStyleId>{E0E4409E-9736-4097-9489-1F81AB6BDE69}</a:tableStyleId>
              </a:tblPr>
              <a:tblGrid>
                <a:gridCol w="3647725">
                  <a:extLst>
                    <a:ext uri="{9D8B030D-6E8A-4147-A177-3AD203B41FA5}">
                      <a16:colId xmlns:a16="http://schemas.microsoft.com/office/drawing/2014/main" val="20000"/>
                    </a:ext>
                  </a:extLst>
                </a:gridCol>
                <a:gridCol w="3635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nl-NL" sz="1400" b="1" u="none" strike="noStrike" cap="none">
                          <a:solidFill>
                            <a:srgbClr val="FEF8F3"/>
                          </a:solidFill>
                        </a:rPr>
                        <a:t>Fernando Alarid-Escudero, PhD</a:t>
                      </a:r>
                      <a:r>
                        <a:rPr lang="nl-NL" sz="1400" b="1" u="none" strike="noStrike" cap="none" baseline="30000">
                          <a:solidFill>
                            <a:srgbClr val="FEF8F3"/>
                          </a:solidFill>
                        </a:rPr>
                        <a:t>1</a:t>
                      </a:r>
                      <a:r>
                        <a:rPr lang="nl-NL" sz="1400" b="1" u="none" strike="noStrike" cap="none">
                          <a:solidFill>
                            <a:srgbClr val="FEF8F3"/>
                          </a:solidFill>
                        </a:rPr>
                        <a:t> </a:t>
                      </a:r>
                      <a:endParaRPr/>
                    </a:p>
                    <a:p>
                      <a:pPr marL="0" marR="0" lvl="0" indent="0" algn="l" rtl="0">
                        <a:spcBef>
                          <a:spcPts val="0"/>
                        </a:spcBef>
                        <a:spcAft>
                          <a:spcPts val="0"/>
                        </a:spcAft>
                        <a:buNone/>
                      </a:pPr>
                      <a:r>
                        <a:rPr lang="nl-NL" sz="1400" b="1">
                          <a:solidFill>
                            <a:srgbClr val="FEF8F3"/>
                          </a:solidFill>
                        </a:rPr>
                        <a:t>Eva A. Enns, MS, PhD</a:t>
                      </a:r>
                      <a:r>
                        <a:rPr lang="nl-NL" sz="1400" b="1" baseline="30000">
                          <a:solidFill>
                            <a:srgbClr val="FEF8F3"/>
                          </a:solidFill>
                        </a:rPr>
                        <a:t>1</a:t>
                      </a:r>
                      <a:r>
                        <a:rPr lang="nl-NL" sz="1400" b="1">
                          <a:solidFill>
                            <a:srgbClr val="FEF8F3"/>
                          </a:solidFill>
                        </a:rPr>
                        <a:t>	</a:t>
                      </a:r>
                      <a:endParaRPr/>
                    </a:p>
                    <a:p>
                      <a:pPr marL="0" marR="0" lvl="0" indent="0" algn="l" rtl="0">
                        <a:spcBef>
                          <a:spcPts val="0"/>
                        </a:spcBef>
                        <a:spcAft>
                          <a:spcPts val="0"/>
                        </a:spcAft>
                        <a:buNone/>
                      </a:pPr>
                      <a:r>
                        <a:rPr lang="nl-NL" sz="1400" b="1">
                          <a:solidFill>
                            <a:srgbClr val="FEF8F3"/>
                          </a:solidFill>
                        </a:rPr>
                        <a:t>M.G. Myriam Hunink, MD, PhD</a:t>
                      </a:r>
                      <a:r>
                        <a:rPr lang="nl-NL" sz="1400" b="1" baseline="30000">
                          <a:solidFill>
                            <a:srgbClr val="FEF8F3"/>
                          </a:solidFill>
                        </a:rPr>
                        <a:t>2,3</a:t>
                      </a:r>
                      <a:endParaRPr sz="1400" b="1">
                        <a:solidFill>
                          <a:srgbClr val="FEF8F3"/>
                        </a:solidFill>
                      </a:endParaRPr>
                    </a:p>
                    <a:p>
                      <a:pPr marL="0" marR="0" lvl="0" indent="0" algn="l" rtl="0">
                        <a:spcBef>
                          <a:spcPts val="0"/>
                        </a:spcBef>
                        <a:spcAft>
                          <a:spcPts val="0"/>
                        </a:spcAft>
                        <a:buNone/>
                      </a:pPr>
                      <a:r>
                        <a:rPr lang="nl-NL" sz="1400" b="1">
                          <a:solidFill>
                            <a:srgbClr val="FEF8F3"/>
                          </a:solidFill>
                        </a:rPr>
                        <a:t>Hawre J. Jalal, MD, PhD</a:t>
                      </a:r>
                      <a:r>
                        <a:rPr lang="nl-NL" sz="1400" b="1" baseline="30000">
                          <a:solidFill>
                            <a:srgbClr val="FEF8F3"/>
                          </a:solidFill>
                        </a:rPr>
                        <a:t>4</a:t>
                      </a:r>
                      <a:r>
                        <a:rPr lang="nl-NL" sz="1400" b="1">
                          <a:solidFill>
                            <a:srgbClr val="FEF8F3"/>
                          </a:solidFill>
                        </a:rPr>
                        <a:t> </a:t>
                      </a:r>
                      <a:endParaRPr sz="1400" b="1">
                        <a:solidFill>
                          <a:srgbClr val="FEF8F3"/>
                        </a:solidFill>
                      </a:endParaRPr>
                    </a:p>
                    <a:p>
                      <a:pPr marL="0" marR="0" lvl="0" indent="0" algn="l" rtl="0">
                        <a:spcBef>
                          <a:spcPts val="0"/>
                        </a:spcBef>
                        <a:spcAft>
                          <a:spcPts val="0"/>
                        </a:spcAft>
                        <a:buNone/>
                      </a:pPr>
                      <a:r>
                        <a:rPr lang="nl-NL" sz="1400" b="1">
                          <a:solidFill>
                            <a:srgbClr val="FEF8F3"/>
                          </a:solidFill>
                        </a:rPr>
                        <a:t>Eline M. Krijkamp, MSc</a:t>
                      </a:r>
                      <a:r>
                        <a:rPr lang="nl-NL" sz="1400" b="1" baseline="30000">
                          <a:solidFill>
                            <a:srgbClr val="FEF8F3"/>
                          </a:solidFill>
                        </a:rPr>
                        <a:t>2</a:t>
                      </a:r>
                      <a:endParaRPr sz="1400" b="1">
                        <a:solidFill>
                          <a:srgbClr val="FEF8F3"/>
                        </a:solidFill>
                      </a:endParaRPr>
                    </a:p>
                    <a:p>
                      <a:pPr marL="0" marR="0" lvl="0" indent="0" algn="l" rtl="0">
                        <a:spcBef>
                          <a:spcPts val="0"/>
                        </a:spcBef>
                        <a:spcAft>
                          <a:spcPts val="0"/>
                        </a:spcAft>
                        <a:buNone/>
                      </a:pPr>
                      <a:r>
                        <a:rPr lang="nl-NL" sz="1400" b="1">
                          <a:solidFill>
                            <a:srgbClr val="FEF8F3"/>
                          </a:solidFill>
                        </a:rPr>
                        <a:t>Petros Pechlivanoglou, PhD</a:t>
                      </a:r>
                      <a:r>
                        <a:rPr lang="nl-NL" sz="1400" b="1" baseline="30000">
                          <a:solidFill>
                            <a:srgbClr val="FEF8F3"/>
                          </a:solidFill>
                        </a:rPr>
                        <a:t>5</a:t>
                      </a:r>
                      <a:r>
                        <a:rPr lang="nl-NL" sz="1400" b="1">
                          <a:solidFill>
                            <a:srgbClr val="FEF8F3"/>
                          </a:solidFill>
                        </a:rPr>
                        <a:t> </a:t>
                      </a:r>
                      <a:endParaRPr/>
                    </a:p>
                    <a:p>
                      <a:pPr marL="0" marR="0" lvl="0" indent="0" algn="l" rtl="0">
                        <a:spcBef>
                          <a:spcPts val="0"/>
                        </a:spcBef>
                        <a:spcAft>
                          <a:spcPts val="0"/>
                        </a:spcAft>
                        <a:buNone/>
                      </a:pPr>
                      <a:endParaRPr sz="1200">
                        <a:solidFill>
                          <a:schemeClr val="lt1"/>
                        </a:solidFill>
                      </a:endParaRPr>
                    </a:p>
                  </a:txBody>
                  <a:tcPr marL="91450" marR="91450" marT="45725" marB="45725"/>
                </a:tc>
                <a:tc>
                  <a:txBody>
                    <a:bodyPr/>
                    <a:lstStyle/>
                    <a:p>
                      <a:pPr marL="0" marR="0" lvl="0" indent="0" algn="l" rtl="0">
                        <a:spcBef>
                          <a:spcPts val="0"/>
                        </a:spcBef>
                        <a:spcAft>
                          <a:spcPts val="0"/>
                        </a:spcAft>
                        <a:buNone/>
                      </a:pPr>
                      <a:endParaRPr sz="1200">
                        <a:solidFill>
                          <a:schemeClr val="lt1"/>
                        </a:solidFill>
                      </a:endParaRPr>
                    </a:p>
                  </a:txBody>
                  <a:tcPr marL="91450" marR="91450" marT="45725" marB="45725"/>
                </a:tc>
                <a:extLst>
                  <a:ext uri="{0D108BD9-81ED-4DB2-BD59-A6C34878D82A}">
                    <a16:rowId xmlns:a16="http://schemas.microsoft.com/office/drawing/2014/main" val="10000"/>
                  </a:ext>
                </a:extLst>
              </a:tr>
              <a:tr h="370850">
                <a:tc gridSpan="2">
                  <a:txBody>
                    <a:bodyPr/>
                    <a:lstStyle/>
                    <a:p>
                      <a:pPr marL="0" marR="0" lvl="0" indent="0" algn="l" rtl="0">
                        <a:spcBef>
                          <a:spcPts val="0"/>
                        </a:spcBef>
                        <a:spcAft>
                          <a:spcPts val="0"/>
                        </a:spcAft>
                        <a:buNone/>
                      </a:pPr>
                      <a:r>
                        <a:rPr lang="nl-NL" sz="1200">
                          <a:solidFill>
                            <a:srgbClr val="FEF8F3"/>
                          </a:solidFill>
                          <a:latin typeface="Verdana"/>
                          <a:ea typeface="Verdana"/>
                          <a:cs typeface="Verdana"/>
                          <a:sym typeface="Verdana"/>
                        </a:rPr>
                        <a:t>In collaboration of: 		</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1 </a:t>
                      </a:r>
                      <a:r>
                        <a:rPr lang="nl-NL" sz="1200">
                          <a:solidFill>
                            <a:srgbClr val="FEF8F3"/>
                          </a:solidFill>
                          <a:latin typeface="Verdana"/>
                          <a:ea typeface="Verdana"/>
                          <a:cs typeface="Verdana"/>
                          <a:sym typeface="Verdana"/>
                        </a:rPr>
                        <a:t>University of Minnesota School of Public Health, Minneapolis, MN,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2 </a:t>
                      </a:r>
                      <a:r>
                        <a:rPr lang="nl-NL" sz="1200">
                          <a:solidFill>
                            <a:srgbClr val="FEF8F3"/>
                          </a:solidFill>
                          <a:latin typeface="Verdana"/>
                          <a:ea typeface="Verdana"/>
                          <a:cs typeface="Verdana"/>
                          <a:sym typeface="Verdana"/>
                        </a:rPr>
                        <a:t>Erasmus MC, Rotterdam, The Netherlands</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3 </a:t>
                      </a:r>
                      <a:r>
                        <a:rPr lang="nl-NL" sz="1200">
                          <a:solidFill>
                            <a:srgbClr val="FEF8F3"/>
                          </a:solidFill>
                          <a:latin typeface="Verdana"/>
                          <a:ea typeface="Verdana"/>
                          <a:cs typeface="Verdana"/>
                          <a:sym typeface="Verdana"/>
                        </a:rPr>
                        <a:t>Harvard T.H. Chan School of Public Health, Boston,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4 </a:t>
                      </a:r>
                      <a:r>
                        <a:rPr lang="nl-NL" sz="1200">
                          <a:solidFill>
                            <a:srgbClr val="FEF8F3"/>
                          </a:solidFill>
                          <a:latin typeface="Verdana"/>
                          <a:ea typeface="Verdana"/>
                          <a:cs typeface="Verdana"/>
                          <a:sym typeface="Verdana"/>
                        </a:rPr>
                        <a:t>University of Pittsburgh Graduate School of Public Health, Pittsburgh, PA,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5 </a:t>
                      </a:r>
                      <a:r>
                        <a:rPr lang="nl-NL" sz="1200">
                          <a:solidFill>
                            <a:srgbClr val="FEF8F3"/>
                          </a:solidFill>
                          <a:latin typeface="Verdana"/>
                          <a:ea typeface="Verdana"/>
                          <a:cs typeface="Verdana"/>
                          <a:sym typeface="Verdana"/>
                        </a:rPr>
                        <a:t>The Hospital for Sick Children, Toronto and University of Toronto, Toronto ON, Canada</a:t>
                      </a:r>
                      <a:endParaRPr/>
                    </a:p>
                    <a:p>
                      <a:pPr marL="0" marR="0" lvl="0" indent="0" algn="l" rtl="0">
                        <a:spcBef>
                          <a:spcPts val="0"/>
                        </a:spcBef>
                        <a:spcAft>
                          <a:spcPts val="0"/>
                        </a:spcAft>
                        <a:buNone/>
                      </a:pPr>
                      <a:endParaRPr sz="1200">
                        <a:solidFill>
                          <a:schemeClr val="lt1"/>
                        </a:solidFil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8" name="Google Shape;28;p3"/>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29" name="Google Shape;29;p3"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0" name="Google Shape;30;p3"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31" name="Google Shape;31;p3" descr="\\storage.erasmusmc.nl\m\MyDocs\478030\My Documents\Desktop\The_Hospital_for_Sick_Children-logo-30EAA69EAC-seeklogo.com.png"/>
          <p:cNvPicPr preferRelativeResize="0"/>
          <p:nvPr/>
        </p:nvPicPr>
        <p:blipFill rotWithShape="1">
          <a:blip r:embed="rId2">
            <a:alphaModFix/>
          </a:blip>
          <a:srcRect/>
          <a:stretch/>
        </p:blipFill>
        <p:spPr>
          <a:xfrm>
            <a:off x="6978352" y="5294048"/>
            <a:ext cx="1224000" cy="367200"/>
          </a:xfrm>
          <a:prstGeom prst="rect">
            <a:avLst/>
          </a:prstGeom>
          <a:noFill/>
          <a:ln>
            <a:noFill/>
          </a:ln>
        </p:spPr>
      </p:pic>
      <p:pic>
        <p:nvPicPr>
          <p:cNvPr id="32" name="Google Shape;32;p3" descr="\\storage.erasmusmc.nl\m\MyDocs\478030\My Documents\Desktop\Pitt_logo.gif"/>
          <p:cNvPicPr preferRelativeResize="0"/>
          <p:nvPr/>
        </p:nvPicPr>
        <p:blipFill rotWithShape="1">
          <a:blip r:embed="rId3" cstate="hqprint">
            <a:alphaModFix/>
            <a:extLst>
              <a:ext uri="{28A0092B-C50C-407E-A947-70E740481C1C}">
                <a14:useLocalDpi xmlns:a14="http://schemas.microsoft.com/office/drawing/2010/main"/>
              </a:ext>
            </a:extLst>
          </a:blip>
          <a:srcRect/>
          <a:stretch/>
        </p:blipFill>
        <p:spPr>
          <a:xfrm>
            <a:off x="4242048" y="5182701"/>
            <a:ext cx="2664002" cy="508713"/>
          </a:xfrm>
          <a:prstGeom prst="rect">
            <a:avLst/>
          </a:prstGeom>
          <a:noFill/>
          <a:ln>
            <a:noFill/>
          </a:ln>
        </p:spPr>
      </p:pic>
      <p:sp>
        <p:nvSpPr>
          <p:cNvPr id="33" name="Google Shape;33;p3"/>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34" name="Google Shape;34;p3"/>
          <p:cNvPicPr preferRelativeResize="0"/>
          <p:nvPr/>
        </p:nvPicPr>
        <p:blipFill rotWithShape="1">
          <a:blip r:embed="rId4" cstate="hqprint">
            <a:alphaModFix/>
            <a:extLst>
              <a:ext uri="{28A0092B-C50C-407E-A947-70E740481C1C}">
                <a14:useLocalDpi xmlns:a14="http://schemas.microsoft.com/office/drawing/2010/main"/>
              </a:ext>
            </a:extLst>
          </a:blip>
          <a:srcRect/>
          <a:stretch/>
        </p:blipFill>
        <p:spPr>
          <a:xfrm>
            <a:off x="2843807" y="5276889"/>
            <a:ext cx="1296145" cy="384359"/>
          </a:xfrm>
          <a:prstGeom prst="rect">
            <a:avLst/>
          </a:prstGeom>
          <a:noFill/>
          <a:ln>
            <a:noFill/>
          </a:ln>
        </p:spPr>
      </p:pic>
      <p:pic>
        <p:nvPicPr>
          <p:cNvPr id="35" name="Google Shape;35;p3"/>
          <p:cNvPicPr preferRelativeResize="0"/>
          <p:nvPr/>
        </p:nvPicPr>
        <p:blipFill rotWithShape="1">
          <a:blip r:embed="rId5">
            <a:alphaModFix/>
          </a:blip>
          <a:srcRect/>
          <a:stretch/>
        </p:blipFill>
        <p:spPr>
          <a:xfrm>
            <a:off x="798392" y="5229203"/>
            <a:ext cx="2015999" cy="4157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546"/>
        <p:cNvGrpSpPr/>
        <p:nvPr/>
      </p:nvGrpSpPr>
      <p:grpSpPr>
        <a:xfrm>
          <a:off x="0" y="0"/>
          <a:ext cx="0" cy="0"/>
          <a:chOff x="0" y="0"/>
          <a:chExt cx="0" cy="0"/>
        </a:xfrm>
      </p:grpSpPr>
      <p:sp>
        <p:nvSpPr>
          <p:cNvPr id="547" name="Google Shape;547;p78"/>
          <p:cNvSpPr txBox="1">
            <a:spLocks noGrp="1"/>
          </p:cNvSpPr>
          <p:nvPr>
            <p:ph type="title"/>
          </p:nvPr>
        </p:nvSpPr>
        <p:spPr>
          <a:xfrm>
            <a:off x="952056" y="5085184"/>
            <a:ext cx="7772400" cy="5946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dk2"/>
              </a:buClr>
              <a:buSzPts val="2200"/>
              <a:buFont typeface="Verdana"/>
              <a:buNone/>
              <a:defRPr sz="2200" b="1">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8" name="Google Shape;548;p78"/>
          <p:cNvSpPr>
            <a:spLocks noGrp="1"/>
          </p:cNvSpPr>
          <p:nvPr>
            <p:ph type="pic" idx="2"/>
          </p:nvPr>
        </p:nvSpPr>
        <p:spPr>
          <a:xfrm>
            <a:off x="650304" y="0"/>
            <a:ext cx="8458200" cy="49413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R="0" lvl="1"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R="0" lvl="2"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R="0" lvl="3"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R="0" lvl="4"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R="0" lvl="5"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R="0" lvl="6"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R="0" lvl="7"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R="0" lvl="8"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549" name="Google Shape;549;p78"/>
          <p:cNvSpPr txBox="1">
            <a:spLocks noGrp="1"/>
          </p:cNvSpPr>
          <p:nvPr>
            <p:ph type="body" idx="1"/>
          </p:nvPr>
        </p:nvSpPr>
        <p:spPr>
          <a:xfrm>
            <a:off x="952056" y="5685906"/>
            <a:ext cx="7772400" cy="612600"/>
          </a:xfrm>
          <a:prstGeom prst="rect">
            <a:avLst/>
          </a:prstGeom>
          <a:noFill/>
          <a:ln>
            <a:noFill/>
          </a:ln>
        </p:spPr>
        <p:txBody>
          <a:bodyPr spcFirstLastPara="1" wrap="square" lIns="91425" tIns="45700" rIns="91425" bIns="45700" anchor="t" anchorCtr="0">
            <a:noAutofit/>
          </a:bodyPr>
          <a:lstStyle>
            <a:lvl1pPr marL="457200" lvl="0" indent="-228600" algn="ctr" rtl="0">
              <a:spcBef>
                <a:spcPts val="320"/>
              </a:spcBef>
              <a:spcAft>
                <a:spcPts val="0"/>
              </a:spcAft>
              <a:buSzPts val="1600"/>
              <a:buNone/>
              <a:defRPr sz="1600"/>
            </a:lvl1pPr>
            <a:lvl2pPr marL="914400" lvl="1" indent="-228600" algn="l" rtl="0">
              <a:spcBef>
                <a:spcPts val="240"/>
              </a:spcBef>
              <a:spcAft>
                <a:spcPts val="0"/>
              </a:spcAft>
              <a:buSzPts val="1200"/>
              <a:buNone/>
              <a:defRPr sz="1200"/>
            </a:lvl2pPr>
            <a:lvl3pPr marL="1371600" lvl="2" indent="-228600" algn="l" rtl="0">
              <a:spcBef>
                <a:spcPts val="200"/>
              </a:spcBef>
              <a:spcAft>
                <a:spcPts val="0"/>
              </a:spcAft>
              <a:buSzPts val="1000"/>
              <a:buNone/>
              <a:defRPr sz="1000"/>
            </a:lvl3pPr>
            <a:lvl4pPr marL="1828800" lvl="3" indent="-228600" algn="l" rtl="0">
              <a:spcBef>
                <a:spcPts val="180"/>
              </a:spcBef>
              <a:spcAft>
                <a:spcPts val="0"/>
              </a:spcAft>
              <a:buSzPts val="900"/>
              <a:buNone/>
              <a:defRPr sz="900"/>
            </a:lvl4pPr>
            <a:lvl5pPr marL="2286000" lvl="4" indent="-228600" algn="l" rtl="0">
              <a:spcBef>
                <a:spcPts val="180"/>
              </a:spcBef>
              <a:spcAft>
                <a:spcPts val="0"/>
              </a:spcAft>
              <a:buSzPts val="900"/>
              <a:buNone/>
              <a:defRPr sz="900"/>
            </a:lvl5pPr>
            <a:lvl6pPr marL="2743200" lvl="5" indent="-228600" algn="l" rtl="0">
              <a:spcBef>
                <a:spcPts val="180"/>
              </a:spcBef>
              <a:spcAft>
                <a:spcPts val="0"/>
              </a:spcAft>
              <a:buSzPts val="900"/>
              <a:buNone/>
              <a:defRPr sz="900"/>
            </a:lvl6pPr>
            <a:lvl7pPr marL="3200400" lvl="6" indent="-228600" algn="l" rtl="0">
              <a:spcBef>
                <a:spcPts val="180"/>
              </a:spcBef>
              <a:spcAft>
                <a:spcPts val="0"/>
              </a:spcAft>
              <a:buSzPts val="900"/>
              <a:buNone/>
              <a:defRPr sz="900"/>
            </a:lvl7pPr>
            <a:lvl8pPr marL="3657600" lvl="7" indent="-228600" algn="l" rtl="0">
              <a:spcBef>
                <a:spcPts val="180"/>
              </a:spcBef>
              <a:spcAft>
                <a:spcPts val="0"/>
              </a:spcAft>
              <a:buSzPts val="900"/>
              <a:buNone/>
              <a:defRPr sz="900"/>
            </a:lvl8pPr>
            <a:lvl9pPr marL="4114800" lvl="8" indent="-228600" algn="l" rtl="0">
              <a:spcBef>
                <a:spcPts val="180"/>
              </a:spcBef>
              <a:spcAft>
                <a:spcPts val="0"/>
              </a:spcAft>
              <a:buSzPts val="900"/>
              <a:buNone/>
              <a:defRPr sz="900"/>
            </a:lvl9pPr>
          </a:lstStyle>
          <a:p>
            <a:endParaRPr/>
          </a:p>
        </p:txBody>
      </p:sp>
      <p:sp>
        <p:nvSpPr>
          <p:cNvPr id="550" name="Google Shape;550;p7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1" name="Google Shape;551;p7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52" name="Google Shape;552;p78"/>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553"/>
        <p:cNvGrpSpPr/>
        <p:nvPr/>
      </p:nvGrpSpPr>
      <p:grpSpPr>
        <a:xfrm>
          <a:off x="0" y="0"/>
          <a:ext cx="0" cy="0"/>
          <a:chOff x="0" y="0"/>
          <a:chExt cx="0" cy="0"/>
        </a:xfrm>
      </p:grpSpPr>
      <p:sp>
        <p:nvSpPr>
          <p:cNvPr id="554" name="Google Shape;554;p79"/>
          <p:cNvSpPr txBox="1">
            <a:spLocks noGrp="1"/>
          </p:cNvSpPr>
          <p:nvPr>
            <p:ph type="title"/>
          </p:nvPr>
        </p:nvSpPr>
        <p:spPr>
          <a:xfrm>
            <a:off x="971600"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55" name="Google Shape;555;p79"/>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56" name="Google Shape;556;p7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7" name="Google Shape;557;p7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58" name="Google Shape;558;p79"/>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559"/>
        <p:cNvGrpSpPr/>
        <p:nvPr/>
      </p:nvGrpSpPr>
      <p:grpSpPr>
        <a:xfrm>
          <a:off x="0" y="0"/>
          <a:ext cx="0" cy="0"/>
          <a:chOff x="0" y="0"/>
          <a:chExt cx="0" cy="0"/>
        </a:xfrm>
      </p:grpSpPr>
      <p:sp>
        <p:nvSpPr>
          <p:cNvPr id="560" name="Google Shape;560;p80"/>
          <p:cNvSpPr txBox="1">
            <a:spLocks noGrp="1"/>
          </p:cNvSpPr>
          <p:nvPr>
            <p:ph type="title"/>
          </p:nvPr>
        </p:nvSpPr>
        <p:spPr>
          <a:xfrm rot="5400000">
            <a:off x="5018422" y="2324088"/>
            <a:ext cx="5851500" cy="17526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1" name="Google Shape;561;p80"/>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62" name="Google Shape;562;p8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3" name="Google Shape;563;p8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64" name="Google Shape;564;p80"/>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570"/>
        <p:cNvGrpSpPr/>
        <p:nvPr/>
      </p:nvGrpSpPr>
      <p:grpSpPr>
        <a:xfrm>
          <a:off x="0" y="0"/>
          <a:ext cx="0" cy="0"/>
          <a:chOff x="0" y="0"/>
          <a:chExt cx="0" cy="0"/>
        </a:xfrm>
      </p:grpSpPr>
      <p:sp>
        <p:nvSpPr>
          <p:cNvPr id="571" name="Google Shape;571;p8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2" name="Google Shape;572;p82"/>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3" name="Google Shape;573;p82"/>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lvl="0" indent="0" algn="ctr" rtl="0">
              <a:spcBef>
                <a:spcPts val="0"/>
              </a:spcBef>
              <a:buNone/>
              <a:defRPr sz="1800">
                <a:solidFill>
                  <a:schemeClr val="lt1"/>
                </a:solidFill>
                <a:latin typeface="Verdana"/>
                <a:ea typeface="Verdana"/>
                <a:cs typeface="Verdana"/>
                <a:sym typeface="Verdana"/>
              </a:defRPr>
            </a:lvl1pPr>
            <a:lvl2pPr marL="0" lvl="1" indent="0" algn="ctr" rtl="0">
              <a:spcBef>
                <a:spcPts val="0"/>
              </a:spcBef>
              <a:buNone/>
              <a:defRPr sz="1800">
                <a:solidFill>
                  <a:schemeClr val="lt1"/>
                </a:solidFill>
                <a:latin typeface="Verdana"/>
                <a:ea typeface="Verdana"/>
                <a:cs typeface="Verdana"/>
                <a:sym typeface="Verdana"/>
              </a:defRPr>
            </a:lvl2pPr>
            <a:lvl3pPr marL="0" lvl="2" indent="0" algn="ctr" rtl="0">
              <a:spcBef>
                <a:spcPts val="0"/>
              </a:spcBef>
              <a:buNone/>
              <a:defRPr sz="1800">
                <a:solidFill>
                  <a:schemeClr val="lt1"/>
                </a:solidFill>
                <a:latin typeface="Verdana"/>
                <a:ea typeface="Verdana"/>
                <a:cs typeface="Verdana"/>
                <a:sym typeface="Verdana"/>
              </a:defRPr>
            </a:lvl3pPr>
            <a:lvl4pPr marL="0" lvl="3" indent="0" algn="ctr" rtl="0">
              <a:spcBef>
                <a:spcPts val="0"/>
              </a:spcBef>
              <a:buNone/>
              <a:defRPr sz="1800">
                <a:solidFill>
                  <a:schemeClr val="lt1"/>
                </a:solidFill>
                <a:latin typeface="Verdana"/>
                <a:ea typeface="Verdana"/>
                <a:cs typeface="Verdana"/>
                <a:sym typeface="Verdana"/>
              </a:defRPr>
            </a:lvl4pPr>
            <a:lvl5pPr marL="0" lvl="4" indent="0" algn="ctr" rtl="0">
              <a:spcBef>
                <a:spcPts val="0"/>
              </a:spcBef>
              <a:buNone/>
              <a:defRPr sz="1800">
                <a:solidFill>
                  <a:schemeClr val="lt1"/>
                </a:solidFill>
                <a:latin typeface="Verdana"/>
                <a:ea typeface="Verdana"/>
                <a:cs typeface="Verdana"/>
                <a:sym typeface="Verdana"/>
              </a:defRPr>
            </a:lvl5pPr>
            <a:lvl6pPr marL="0" lvl="5" indent="0" algn="ctr" rtl="0">
              <a:spcBef>
                <a:spcPts val="0"/>
              </a:spcBef>
              <a:buNone/>
              <a:defRPr sz="1800">
                <a:solidFill>
                  <a:schemeClr val="lt1"/>
                </a:solidFill>
                <a:latin typeface="Verdana"/>
                <a:ea typeface="Verdana"/>
                <a:cs typeface="Verdana"/>
                <a:sym typeface="Verdana"/>
              </a:defRPr>
            </a:lvl6pPr>
            <a:lvl7pPr marL="0" lvl="6" indent="0" algn="ctr" rtl="0">
              <a:spcBef>
                <a:spcPts val="0"/>
              </a:spcBef>
              <a:buNone/>
              <a:defRPr sz="1800">
                <a:solidFill>
                  <a:schemeClr val="lt1"/>
                </a:solidFill>
                <a:latin typeface="Verdana"/>
                <a:ea typeface="Verdana"/>
                <a:cs typeface="Verdana"/>
                <a:sym typeface="Verdana"/>
              </a:defRPr>
            </a:lvl7pPr>
            <a:lvl8pPr marL="0" lvl="7" indent="0" algn="ctr" rtl="0">
              <a:spcBef>
                <a:spcPts val="0"/>
              </a:spcBef>
              <a:buNone/>
              <a:defRPr sz="1800">
                <a:solidFill>
                  <a:schemeClr val="lt1"/>
                </a:solidFill>
                <a:latin typeface="Verdana"/>
                <a:ea typeface="Verdana"/>
                <a:cs typeface="Verdana"/>
                <a:sym typeface="Verdana"/>
              </a:defRPr>
            </a:lvl8pPr>
            <a:lvl9pPr marL="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74" name="Google Shape;574;p82"/>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a:p>
        </p:txBody>
      </p:sp>
      <p:sp>
        <p:nvSpPr>
          <p:cNvPr id="575" name="Google Shape;575;p82"/>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a:p>
        </p:txBody>
      </p:sp>
      <p:sp>
        <p:nvSpPr>
          <p:cNvPr id="576" name="Google Shape;576;p82"/>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a:t>
            </a:r>
            <a:endParaRPr sz="900">
              <a:solidFill>
                <a:schemeClr val="lt1"/>
              </a:solidFill>
              <a:latin typeface="Verdana"/>
              <a:ea typeface="Verdana"/>
              <a:cs typeface="Verdana"/>
              <a:sym typeface="Verdana"/>
            </a:endParaRPr>
          </a:p>
        </p:txBody>
      </p:sp>
      <p:sp>
        <p:nvSpPr>
          <p:cNvPr id="577" name="Google Shape;577;p82"/>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cstate="hqprint">
            <a:alphaModFix/>
            <a:extLst>
              <a:ext uri="{28A0092B-C50C-407E-A947-70E740481C1C}">
                <a14:useLocalDpi xmlns:a14="http://schemas.microsoft.com/office/drawing/2010/main"/>
              </a:ext>
            </a:extLst>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cstate="hqprint">
            <a:alphaModFix/>
            <a:extLst>
              <a:ext uri="{28A0092B-C50C-407E-A947-70E740481C1C}">
                <a14:useLocalDpi xmlns:a14="http://schemas.microsoft.com/office/drawing/2010/main"/>
              </a:ext>
            </a:extLst>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cstate="hqprint">
            <a:alphaModFix/>
            <a:extLst>
              <a:ext uri="{28A0092B-C50C-407E-A947-70E740481C1C}">
                <a14:useLocalDpi xmlns:a14="http://schemas.microsoft.com/office/drawing/2010/main"/>
              </a:ext>
            </a:extLst>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387646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44" name="Google Shape;44;p5" descr="Related image"/>
          <p:cNvPicPr preferRelativeResize="0"/>
          <p:nvPr/>
        </p:nvPicPr>
        <p:blipFill rotWithShape="1">
          <a:blip r:embed="rId2">
            <a:alphaModFix/>
          </a:blip>
          <a:srcRect/>
          <a:stretch/>
        </p:blipFill>
        <p:spPr>
          <a:xfrm>
            <a:off x="1840770" y="2279647"/>
            <a:ext cx="570926" cy="432000"/>
          </a:xfrm>
          <a:prstGeom prst="rect">
            <a:avLst/>
          </a:prstGeom>
          <a:noFill/>
          <a:ln>
            <a:noFill/>
          </a:ln>
        </p:spPr>
      </p:pic>
      <p:pic>
        <p:nvPicPr>
          <p:cNvPr id="45" name="Google Shape;45;p5" descr="Image result for website icon white"/>
          <p:cNvPicPr preferRelativeResize="0"/>
          <p:nvPr/>
        </p:nvPicPr>
        <p:blipFill rotWithShape="1">
          <a:blip r:embed="rId3">
            <a:alphaModFix/>
          </a:blip>
          <a:srcRect/>
          <a:stretch/>
        </p:blipFill>
        <p:spPr>
          <a:xfrm>
            <a:off x="1835696" y="2852936"/>
            <a:ext cx="540000" cy="540000"/>
          </a:xfrm>
          <a:prstGeom prst="rect">
            <a:avLst/>
          </a:prstGeom>
          <a:noFill/>
          <a:ln>
            <a:noFill/>
          </a:ln>
        </p:spPr>
      </p:pic>
      <p:sp>
        <p:nvSpPr>
          <p:cNvPr id="46" name="Google Shape;46;p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7" name="Google Shape;47;p5"/>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48" name="Google Shape;48;p5"/>
          <p:cNvPicPr preferRelativeResize="0"/>
          <p:nvPr/>
        </p:nvPicPr>
        <p:blipFill rotWithShape="1">
          <a:blip r:embed="rId4" cstate="hqprint">
            <a:alphaModFix/>
            <a:extLst>
              <a:ext uri="{28A0092B-C50C-407E-A947-70E740481C1C}">
                <a14:useLocalDpi xmlns:a14="http://schemas.microsoft.com/office/drawing/2010/main"/>
              </a:ext>
            </a:extLst>
          </a:blip>
          <a:srcRect/>
          <a:stretch/>
        </p:blipFill>
        <p:spPr>
          <a:xfrm>
            <a:off x="1835696" y="3537072"/>
            <a:ext cx="576000" cy="576000"/>
          </a:xfrm>
          <a:prstGeom prst="rect">
            <a:avLst/>
          </a:prstGeom>
          <a:noFill/>
          <a:ln>
            <a:noFill/>
          </a:ln>
        </p:spPr>
      </p:pic>
      <p:pic>
        <p:nvPicPr>
          <p:cNvPr id="49" name="Google Shape;49;p5"/>
          <p:cNvPicPr preferRelativeResize="0"/>
          <p:nvPr/>
        </p:nvPicPr>
        <p:blipFill rotWithShape="1">
          <a:blip r:embed="rId5" cstate="hqprint">
            <a:alphaModFix/>
            <a:extLst>
              <a:ext uri="{28A0092B-C50C-407E-A947-70E740481C1C}">
                <a14:useLocalDpi xmlns:a14="http://schemas.microsoft.com/office/drawing/2010/main"/>
              </a:ext>
            </a:extLst>
          </a:blip>
          <a:srcRect/>
          <a:stretch/>
        </p:blipFill>
        <p:spPr>
          <a:xfrm>
            <a:off x="1856233" y="4329160"/>
            <a:ext cx="540000" cy="540000"/>
          </a:xfrm>
          <a:prstGeom prst="rect">
            <a:avLst/>
          </a:prstGeom>
          <a:noFill/>
          <a:ln>
            <a:noFill/>
          </a:ln>
        </p:spPr>
      </p:pic>
      <p:sp>
        <p:nvSpPr>
          <p:cNvPr id="50" name="Google Shape;50;p5"/>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51" name="Google Shape;51;p5"/>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52" name="Google Shape;52;p5"/>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53" name="Google Shape;53;p5"/>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54"/>
        <p:cNvGrpSpPr/>
        <p:nvPr/>
      </p:nvGrpSpPr>
      <p:grpSpPr>
        <a:xfrm>
          <a:off x="0" y="0"/>
          <a:ext cx="0" cy="0"/>
          <a:chOff x="0" y="0"/>
          <a:chExt cx="0" cy="0"/>
        </a:xfrm>
      </p:grpSpPr>
      <p:sp>
        <p:nvSpPr>
          <p:cNvPr id="55" name="Google Shape;55;p6"/>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56" name="Google Shape;56;p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7" name="Google Shape;57;p6"/>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8" name="Google Shape;58;p6"/>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a:t>
            </a:r>
            <a:r>
              <a:rPr lang="nl-NL" sz="900">
                <a:solidFill>
                  <a:schemeClr val="lt1"/>
                </a:solidFill>
                <a:latin typeface="Verdana"/>
                <a:ea typeface="Verdana"/>
                <a:cs typeface="Verdana"/>
                <a:sym typeface="Verdana"/>
              </a:rPr>
              <a:t> 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59" name="Google Shape;59;p6"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0" name="Google Shape;60;p6"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1" name="Google Shape;61;p6" descr="\\storage.erasmusmc.nl\m\MyDocs\478030\My Documents\Desktop\The_Hospital_for_Sick_Children-logo-30EAA69EAC-seeklogo.com.png"/>
          <p:cNvPicPr preferRelativeResize="0"/>
          <p:nvPr/>
        </p:nvPicPr>
        <p:blipFill rotWithShape="1">
          <a:blip r:embed="rId2">
            <a:alphaModFix/>
          </a:blip>
          <a:srcRect/>
          <a:stretch/>
        </p:blipFill>
        <p:spPr>
          <a:xfrm>
            <a:off x="6978352" y="5294048"/>
            <a:ext cx="1224000" cy="367200"/>
          </a:xfrm>
          <a:prstGeom prst="rect">
            <a:avLst/>
          </a:prstGeom>
          <a:noFill/>
          <a:ln>
            <a:noFill/>
          </a:ln>
        </p:spPr>
      </p:pic>
      <p:pic>
        <p:nvPicPr>
          <p:cNvPr id="62" name="Google Shape;62;p6" descr="\\storage.erasmusmc.nl\m\MyDocs\478030\My Documents\Desktop\Pitt_logo.gif"/>
          <p:cNvPicPr preferRelativeResize="0"/>
          <p:nvPr/>
        </p:nvPicPr>
        <p:blipFill rotWithShape="1">
          <a:blip r:embed="rId3" cstate="hqprint">
            <a:alphaModFix/>
            <a:extLst>
              <a:ext uri="{28A0092B-C50C-407E-A947-70E740481C1C}">
                <a14:useLocalDpi xmlns:a14="http://schemas.microsoft.com/office/drawing/2010/main"/>
              </a:ext>
            </a:extLst>
          </a:blip>
          <a:srcRect/>
          <a:stretch/>
        </p:blipFill>
        <p:spPr>
          <a:xfrm>
            <a:off x="4242048" y="5182701"/>
            <a:ext cx="2664002" cy="508713"/>
          </a:xfrm>
          <a:prstGeom prst="rect">
            <a:avLst/>
          </a:prstGeom>
          <a:noFill/>
          <a:ln>
            <a:noFill/>
          </a:ln>
        </p:spPr>
      </p:pic>
      <p:sp>
        <p:nvSpPr>
          <p:cNvPr id="63" name="Google Shape;63;p6"/>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4" name="Google Shape;64;p6"/>
          <p:cNvPicPr preferRelativeResize="0"/>
          <p:nvPr/>
        </p:nvPicPr>
        <p:blipFill rotWithShape="1">
          <a:blip r:embed="rId4" cstate="hqprint">
            <a:alphaModFix/>
            <a:extLst>
              <a:ext uri="{28A0092B-C50C-407E-A947-70E740481C1C}">
                <a14:useLocalDpi xmlns:a14="http://schemas.microsoft.com/office/drawing/2010/main"/>
              </a:ext>
            </a:extLst>
          </a:blip>
          <a:srcRect/>
          <a:stretch/>
        </p:blipFill>
        <p:spPr>
          <a:xfrm>
            <a:off x="2843807" y="5276889"/>
            <a:ext cx="1296145" cy="384359"/>
          </a:xfrm>
          <a:prstGeom prst="rect">
            <a:avLst/>
          </a:prstGeom>
          <a:noFill/>
          <a:ln>
            <a:noFill/>
          </a:ln>
        </p:spPr>
      </p:pic>
      <p:pic>
        <p:nvPicPr>
          <p:cNvPr id="65" name="Google Shape;65;p6"/>
          <p:cNvPicPr preferRelativeResize="0"/>
          <p:nvPr/>
        </p:nvPicPr>
        <p:blipFill rotWithShape="1">
          <a:blip r:embed="rId5">
            <a:alphaModFix/>
          </a:blip>
          <a:srcRect/>
          <a:stretch/>
        </p:blipFill>
        <p:spPr>
          <a:xfrm>
            <a:off x="798392" y="5229203"/>
            <a:ext cx="2015999" cy="415711"/>
          </a:xfrm>
          <a:prstGeom prst="rect">
            <a:avLst/>
          </a:prstGeom>
          <a:noFill/>
          <a:ln>
            <a:noFill/>
          </a:ln>
        </p:spPr>
      </p:pic>
      <p:sp>
        <p:nvSpPr>
          <p:cNvPr id="66" name="Google Shape;66;p6"/>
          <p:cNvSpPr txBox="1">
            <a:spLocks noGrp="1"/>
          </p:cNvSpPr>
          <p:nvPr>
            <p:ph type="subTitle" idx="1"/>
          </p:nvPr>
        </p:nvSpPr>
        <p:spPr>
          <a:xfrm>
            <a:off x="1835696" y="1628800"/>
            <a:ext cx="70569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2" name="Google Shape;82;p9"/>
          <p:cNvSpPr txBox="1">
            <a:spLocks noGrp="1"/>
          </p:cNvSpPr>
          <p:nvPr>
            <p:ph type="body" idx="1"/>
          </p:nvPr>
        </p:nvSpPr>
        <p:spPr>
          <a:xfrm>
            <a:off x="8404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3" name="Google Shape;83;p9"/>
          <p:cNvSpPr txBox="1">
            <a:spLocks noGrp="1"/>
          </p:cNvSpPr>
          <p:nvPr>
            <p:ph type="body" idx="2"/>
          </p:nvPr>
        </p:nvSpPr>
        <p:spPr>
          <a:xfrm>
            <a:off x="8404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4" name="Google Shape;84;p9"/>
          <p:cNvSpPr txBox="1">
            <a:spLocks noGrp="1"/>
          </p:cNvSpPr>
          <p:nvPr>
            <p:ph type="body" idx="3"/>
          </p:nvPr>
        </p:nvSpPr>
        <p:spPr>
          <a:xfrm>
            <a:off x="48028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5" name="Google Shape;85;p9"/>
          <p:cNvSpPr txBox="1">
            <a:spLocks noGrp="1"/>
          </p:cNvSpPr>
          <p:nvPr>
            <p:ph type="body" idx="4"/>
          </p:nvPr>
        </p:nvSpPr>
        <p:spPr>
          <a:xfrm>
            <a:off x="48028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6" name="Google Shape;86;p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7" name="Google Shape;87;p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8" name="Google Shape;88;p9"/>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a:off x="976064" y="5315288"/>
            <a:ext cx="7772400" cy="5943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0" name="Google Shape;100;p12"/>
          <p:cNvSpPr txBox="1">
            <a:spLocks noGrp="1"/>
          </p:cNvSpPr>
          <p:nvPr>
            <p:ph type="body" idx="1"/>
          </p:nvPr>
        </p:nvSpPr>
        <p:spPr>
          <a:xfrm>
            <a:off x="976062" y="5915744"/>
            <a:ext cx="7772400" cy="609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1" name="Google Shape;101;p1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02" name="Google Shape;102;p1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03" name="Google Shape;103;p12"/>
          <p:cNvSpPr txBox="1">
            <a:spLocks noGrp="1"/>
          </p:cNvSpPr>
          <p:nvPr>
            <p:ph type="body" idx="2"/>
          </p:nvPr>
        </p:nvSpPr>
        <p:spPr>
          <a:xfrm>
            <a:off x="976063" y="200744"/>
            <a:ext cx="7772400" cy="4942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04" name="Google Shape;104;p1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952056" y="5085184"/>
            <a:ext cx="7772400" cy="5946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2"/>
              </a:buClr>
              <a:buSzPts val="2200"/>
              <a:buFont typeface="Verdana"/>
              <a:buNone/>
              <a:defRPr sz="2200" b="1" i="0" u="none" strike="noStrike" cap="none">
                <a:solidFill>
                  <a:schemeClr val="dk2"/>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7" name="Google Shape;107;p13"/>
          <p:cNvSpPr>
            <a:spLocks noGrp="1"/>
          </p:cNvSpPr>
          <p:nvPr>
            <p:ph type="pic" idx="2"/>
          </p:nvPr>
        </p:nvSpPr>
        <p:spPr>
          <a:xfrm>
            <a:off x="650304" y="0"/>
            <a:ext cx="8458200" cy="49413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L="457200" marR="0" lvl="1" indent="0"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L="914400" marR="0" lvl="2" indent="0"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L="1371600" marR="0" lvl="3"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L="1828800" marR="0" lvl="4" indent="0"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L="2286000" marR="0" lvl="5" indent="0"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L="2743200" marR="0" lvl="6" indent="0"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L="3200400" marR="0" lvl="7" indent="0"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L="3657600" marR="0" lvl="8"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108" name="Google Shape;108;p13"/>
          <p:cNvSpPr txBox="1">
            <a:spLocks noGrp="1"/>
          </p:cNvSpPr>
          <p:nvPr>
            <p:ph type="body" idx="1"/>
          </p:nvPr>
        </p:nvSpPr>
        <p:spPr>
          <a:xfrm>
            <a:off x="952056" y="5685906"/>
            <a:ext cx="7772400" cy="612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9" name="Google Shape;109;p1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0" name="Google Shape;110;p1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1" name="Google Shape;111;p1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4" name="Google Shape;114;p14"/>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15" name="Google Shape;115;p1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6" name="Google Shape;116;p1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7" name="Google Shape;117;p1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rot="5400000">
            <a:off x="5018422" y="2324088"/>
            <a:ext cx="5851500" cy="17526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0" name="Google Shape;120;p15"/>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1" name="Google Shape;121;p1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2" name="Google Shape;122;p1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3" name="Google Shape;123;p1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984448"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0" y="-1728"/>
            <a:ext cx="685800" cy="69591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3" name="Google Shape;13;p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 name="Google Shape;14;p1"/>
          <p:cNvSpPr txBox="1">
            <a:spLocks noGrp="1"/>
          </p:cNvSpPr>
          <p:nvPr>
            <p:ph type="ftr" idx="11"/>
          </p:nvPr>
        </p:nvSpPr>
        <p:spPr>
          <a:xfrm>
            <a:off x="649288" y="6481911"/>
            <a:ext cx="62991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59" r:id="rId7"/>
    <p:sldLayoutId id="2147483660" r:id="rId8"/>
    <p:sldLayoutId id="2147483661" r:id="rId9"/>
    <p:sldLayoutId id="2147483663" r:id="rId10"/>
    <p:sldLayoutId id="2147483666" r:id="rId11"/>
    <p:sldLayoutId id="2147483667" r:id="rId12"/>
    <p:sldLayoutId id="2147483770" r:id="rId13"/>
    <p:sldLayoutId id="214748377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6"/>
        <p:cNvGrpSpPr/>
        <p:nvPr/>
      </p:nvGrpSpPr>
      <p:grpSpPr>
        <a:xfrm>
          <a:off x="0" y="0"/>
          <a:ext cx="0" cy="0"/>
          <a:chOff x="0" y="0"/>
          <a:chExt cx="0" cy="0"/>
        </a:xfrm>
      </p:grpSpPr>
      <p:sp>
        <p:nvSpPr>
          <p:cNvPr id="467" name="Google Shape;467;p66"/>
          <p:cNvSpPr txBox="1">
            <a:spLocks noGrp="1"/>
          </p:cNvSpPr>
          <p:nvPr>
            <p:ph type="title"/>
          </p:nvPr>
        </p:nvSpPr>
        <p:spPr>
          <a:xfrm>
            <a:off x="971600" y="274638"/>
            <a:ext cx="76200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68" name="Google Shape;468;p66"/>
          <p:cNvSpPr txBox="1">
            <a:spLocks noGrp="1"/>
          </p:cNvSpPr>
          <p:nvPr>
            <p:ph type="body" idx="1"/>
          </p:nvPr>
        </p:nvSpPr>
        <p:spPr>
          <a:xfrm>
            <a:off x="984448" y="1600200"/>
            <a:ext cx="7620000" cy="4800600"/>
          </a:xfrm>
          <a:prstGeom prst="rect">
            <a:avLst/>
          </a:prstGeom>
          <a:noFill/>
          <a:ln>
            <a:noFill/>
          </a:ln>
        </p:spPr>
        <p:txBody>
          <a:bodyPr spcFirstLastPara="1" wrap="square" lIns="91425" tIns="45700" rIns="91425" bIns="45700"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469" name="Google Shape;469;p66"/>
          <p:cNvSpPr/>
          <p:nvPr/>
        </p:nvSpPr>
        <p:spPr>
          <a:xfrm>
            <a:off x="-22817" y="0"/>
            <a:ext cx="685800" cy="68598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470" name="Google Shape;470;p6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471" name="Google Shape;471;p66"/>
          <p:cNvSpPr txBox="1">
            <a:spLocks noGrp="1"/>
          </p:cNvSpPr>
          <p:nvPr>
            <p:ph type="ftr" idx="11"/>
          </p:nvPr>
        </p:nvSpPr>
        <p:spPr>
          <a:xfrm>
            <a:off x="649288" y="6481911"/>
            <a:ext cx="6299100" cy="374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72" name="Google Shape;472;p6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711" r:id="rId1"/>
    <p:sldLayoutId id="2147483717" r:id="rId2"/>
    <p:sldLayoutId id="2147483718" r:id="rId3"/>
    <p:sldLayoutId id="2147483719" r:id="rId4"/>
    <p:sldLayoutId id="2147483720" r:id="rId5"/>
    <p:sldLayoutId id="2147483721" r:id="rId6"/>
    <p:sldLayoutId id="2147483722" r:id="rId7"/>
    <p:sldLayoutId id="2147483723" r:id="rId8"/>
    <p:sldLayoutId id="2147483725" r:id="rId9"/>
    <p:sldLayoutId id="214748377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90.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90.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90.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90.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90.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90.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124"/>
          <p:cNvSpPr txBox="1">
            <a:spLocks noGrp="1"/>
          </p:cNvSpPr>
          <p:nvPr>
            <p:ph type="subTitle" idx="1"/>
          </p:nvPr>
        </p:nvSpPr>
        <p:spPr>
          <a:xfrm>
            <a:off x="809434" y="3121533"/>
            <a:ext cx="6461700" cy="1066800"/>
          </a:xfrm>
          <a:prstGeom prst="rect">
            <a:avLst/>
          </a:prstGeom>
        </p:spPr>
        <p:txBody>
          <a:bodyPr spcFirstLastPara="1" wrap="square" lIns="91425" tIns="91425" rIns="91425" bIns="91425" anchor="t" anchorCtr="0">
            <a:noAutofit/>
          </a:bodyPr>
          <a:lstStyle/>
          <a:p>
            <a:endParaRPr lang="en-US" dirty="0"/>
          </a:p>
          <a:p>
            <a:r>
              <a:rPr lang="en-US" dirty="0"/>
              <a:t>DARTH workgroup</a:t>
            </a:r>
          </a:p>
          <a:p>
            <a:endParaRPr lang="en-US" sz="1800" dirty="0"/>
          </a:p>
          <a:p>
            <a:r>
              <a:rPr lang="en-US" sz="1800" dirty="0"/>
              <a:t>December 7</a:t>
            </a:r>
            <a:r>
              <a:rPr lang="en-US" sz="1800" baseline="30000" dirty="0"/>
              <a:t>th </a:t>
            </a:r>
            <a:endParaRPr lang="en-US" sz="1800" dirty="0"/>
          </a:p>
          <a:p>
            <a:pPr marL="0" lvl="0" indent="0" algn="l" rtl="0">
              <a:spcBef>
                <a:spcPts val="400"/>
              </a:spcBef>
              <a:spcAft>
                <a:spcPts val="0"/>
              </a:spcAft>
              <a:buNone/>
            </a:pPr>
            <a:endParaRPr dirty="0"/>
          </a:p>
          <a:p>
            <a:pPr marL="0" lvl="0" indent="0" algn="l" rtl="0">
              <a:spcBef>
                <a:spcPts val="400"/>
              </a:spcBef>
              <a:spcAft>
                <a:spcPts val="0"/>
              </a:spcAft>
              <a:buNone/>
            </a:pPr>
            <a:endParaRPr dirty="0"/>
          </a:p>
          <a:p>
            <a:pPr marL="0" lvl="0" indent="0" algn="l" rtl="0">
              <a:spcBef>
                <a:spcPts val="400"/>
              </a:spcBef>
              <a:spcAft>
                <a:spcPts val="0"/>
              </a:spcAft>
              <a:buNone/>
            </a:pPr>
            <a:br>
              <a:rPr lang="nl-NL" dirty="0"/>
            </a:br>
            <a:endParaRPr dirty="0"/>
          </a:p>
        </p:txBody>
      </p:sp>
      <p:sp>
        <p:nvSpPr>
          <p:cNvPr id="876" name="Google Shape;876;p124"/>
          <p:cNvSpPr txBox="1">
            <a:spLocks noGrp="1"/>
          </p:cNvSpPr>
          <p:nvPr>
            <p:ph type="ctrTitle"/>
          </p:nvPr>
        </p:nvSpPr>
        <p:spPr>
          <a:xfrm>
            <a:off x="1786800" y="806600"/>
            <a:ext cx="7357200" cy="2324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nl-NL" sz="3600" dirty="0"/>
              <a:t>Make </a:t>
            </a:r>
            <a:r>
              <a:rPr lang="nl-NL" sz="3600" dirty="0" err="1"/>
              <a:t>your</a:t>
            </a:r>
            <a:r>
              <a:rPr lang="nl-NL" sz="3600" dirty="0"/>
              <a:t> model a </a:t>
            </a:r>
            <a:r>
              <a:rPr lang="nl-NL" sz="3600" dirty="0" err="1"/>
              <a:t>function</a:t>
            </a:r>
            <a:endParaRPr sz="3600" dirty="0"/>
          </a:p>
        </p:txBody>
      </p:sp>
      <p:sp>
        <p:nvSpPr>
          <p:cNvPr id="877" name="Google Shape;877;p124"/>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27B4F0-6B4A-C94C-AF6E-6CC7AA93334C}"/>
              </a:ext>
            </a:extLst>
          </p:cNvPr>
          <p:cNvSpPr>
            <a:spLocks noGrp="1"/>
          </p:cNvSpPr>
          <p:nvPr>
            <p:ph type="sldNum" idx="12"/>
          </p:nvPr>
        </p:nvSpPr>
        <p:spPr>
          <a:xfrm>
            <a:off x="8554442" y="6377984"/>
            <a:ext cx="548700" cy="396300"/>
          </a:xfrm>
        </p:spPr>
        <p:txBody>
          <a:bodyPr/>
          <a:lstStyle/>
          <a:p>
            <a:pPr marL="0" lvl="0" indent="0" algn="ctr" rtl="0">
              <a:spcBef>
                <a:spcPts val="0"/>
              </a:spcBef>
              <a:spcAft>
                <a:spcPts val="0"/>
              </a:spcAft>
              <a:buNone/>
            </a:pPr>
            <a:fld id="{00000000-1234-1234-1234-123412341234}" type="slidenum">
              <a:rPr lang="nl-NL" smtClean="0"/>
              <a:t>10</a:t>
            </a:fld>
            <a:endParaRPr lang="nl-NL" dirty="0"/>
          </a:p>
        </p:txBody>
      </p:sp>
      <p:sp>
        <p:nvSpPr>
          <p:cNvPr id="6" name="Freeform 6">
            <a:extLst>
              <a:ext uri="{FF2B5EF4-FFF2-40B4-BE49-F238E27FC236}">
                <a16:creationId xmlns:a16="http://schemas.microsoft.com/office/drawing/2014/main" id="{9A509D6A-968A-C343-B167-F7D74F37DDF2}"/>
              </a:ext>
            </a:extLst>
          </p:cNvPr>
          <p:cNvSpPr>
            <a:spLocks noChangeAspect="1"/>
          </p:cNvSpPr>
          <p:nvPr/>
        </p:nvSpPr>
        <p:spPr bwMode="auto">
          <a:xfrm>
            <a:off x="1061201" y="992205"/>
            <a:ext cx="1252538" cy="546100"/>
          </a:xfrm>
          <a:custGeom>
            <a:avLst/>
            <a:gdLst/>
            <a:ahLst/>
            <a:cxnLst>
              <a:cxn ang="0">
                <a:pos x="0" y="343"/>
              </a:cxn>
              <a:cxn ang="0">
                <a:pos x="46" y="292"/>
              </a:cxn>
              <a:cxn ang="0">
                <a:pos x="102" y="252"/>
              </a:cxn>
              <a:cxn ang="0">
                <a:pos x="159" y="211"/>
              </a:cxn>
              <a:cxn ang="0">
                <a:pos x="182" y="151"/>
              </a:cxn>
              <a:cxn ang="0">
                <a:pos x="204" y="91"/>
              </a:cxn>
              <a:cxn ang="0">
                <a:pos x="262" y="41"/>
              </a:cxn>
              <a:cxn ang="0">
                <a:pos x="318" y="0"/>
              </a:cxn>
              <a:cxn ang="0">
                <a:pos x="387" y="11"/>
              </a:cxn>
              <a:cxn ang="0">
                <a:pos x="443" y="41"/>
              </a:cxn>
              <a:cxn ang="0">
                <a:pos x="523" y="61"/>
              </a:cxn>
              <a:cxn ang="0">
                <a:pos x="592" y="81"/>
              </a:cxn>
              <a:cxn ang="0">
                <a:pos x="648" y="121"/>
              </a:cxn>
              <a:cxn ang="0">
                <a:pos x="670" y="181"/>
              </a:cxn>
              <a:cxn ang="0">
                <a:pos x="694" y="242"/>
              </a:cxn>
              <a:cxn ang="0">
                <a:pos x="763" y="262"/>
              </a:cxn>
              <a:cxn ang="0">
                <a:pos x="830" y="302"/>
              </a:cxn>
              <a:cxn ang="0">
                <a:pos x="887" y="343"/>
              </a:cxn>
            </a:cxnLst>
            <a:rect l="0" t="0" r="r" b="b"/>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dirty="0">
              <a:solidFill>
                <a:srgbClr val="002060"/>
              </a:solidFill>
            </a:endParaRPr>
          </a:p>
        </p:txBody>
      </p:sp>
      <p:sp>
        <p:nvSpPr>
          <p:cNvPr id="7" name="Rectangle 7">
            <a:extLst>
              <a:ext uri="{FF2B5EF4-FFF2-40B4-BE49-F238E27FC236}">
                <a16:creationId xmlns:a16="http://schemas.microsoft.com/office/drawing/2014/main" id="{2BC48843-48E8-4B4A-B4ED-260A0C4494E3}"/>
              </a:ext>
            </a:extLst>
          </p:cNvPr>
          <p:cNvSpPr>
            <a:spLocks noChangeAspect="1" noChangeArrowheads="1"/>
          </p:cNvSpPr>
          <p:nvPr/>
        </p:nvSpPr>
        <p:spPr bwMode="auto">
          <a:xfrm>
            <a:off x="1489826" y="1470042"/>
            <a:ext cx="431800"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1</a:t>
            </a:r>
            <a:endParaRPr lang="en-US" sz="2400" dirty="0">
              <a:latin typeface="Comfortaa" pitchFamily="2" charset="0"/>
            </a:endParaRPr>
          </a:p>
        </p:txBody>
      </p:sp>
      <p:sp>
        <p:nvSpPr>
          <p:cNvPr id="8" name="Rectangle 10">
            <a:extLst>
              <a:ext uri="{FF2B5EF4-FFF2-40B4-BE49-F238E27FC236}">
                <a16:creationId xmlns:a16="http://schemas.microsoft.com/office/drawing/2014/main" id="{8C528D15-3DA3-C844-8D50-5C17AD561DD4}"/>
              </a:ext>
            </a:extLst>
          </p:cNvPr>
          <p:cNvSpPr>
            <a:spLocks noChangeArrowheads="1"/>
          </p:cNvSpPr>
          <p:nvPr/>
        </p:nvSpPr>
        <p:spPr bwMode="auto">
          <a:xfrm>
            <a:off x="1513638" y="2351898"/>
            <a:ext cx="473075"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2</a:t>
            </a:r>
            <a:endParaRPr lang="en-US" sz="2400" dirty="0">
              <a:latin typeface="Comfortaa" pitchFamily="2" charset="0"/>
            </a:endParaRPr>
          </a:p>
        </p:txBody>
      </p:sp>
      <p:sp>
        <p:nvSpPr>
          <p:cNvPr id="9" name="Freeform 14">
            <a:extLst>
              <a:ext uri="{FF2B5EF4-FFF2-40B4-BE49-F238E27FC236}">
                <a16:creationId xmlns:a16="http://schemas.microsoft.com/office/drawing/2014/main" id="{36251F39-D648-9A43-A548-1491DA453C03}"/>
              </a:ext>
            </a:extLst>
          </p:cNvPr>
          <p:cNvSpPr>
            <a:spLocks/>
          </p:cNvSpPr>
          <p:nvPr/>
        </p:nvSpPr>
        <p:spPr bwMode="auto">
          <a:xfrm>
            <a:off x="991351" y="3384815"/>
            <a:ext cx="1042988" cy="639763"/>
          </a:xfrm>
          <a:custGeom>
            <a:avLst/>
            <a:gdLst/>
            <a:ahLst/>
            <a:cxnLst>
              <a:cxn ang="0">
                <a:pos x="738" y="389"/>
              </a:cxn>
              <a:cxn ang="0">
                <a:pos x="678" y="324"/>
              </a:cxn>
              <a:cxn ang="0">
                <a:pos x="605" y="272"/>
              </a:cxn>
              <a:cxn ang="0">
                <a:pos x="544" y="221"/>
              </a:cxn>
              <a:cxn ang="0">
                <a:pos x="484" y="168"/>
              </a:cxn>
              <a:cxn ang="0">
                <a:pos x="411" y="116"/>
              </a:cxn>
              <a:cxn ang="0">
                <a:pos x="339" y="77"/>
              </a:cxn>
              <a:cxn ang="0">
                <a:pos x="266" y="25"/>
              </a:cxn>
              <a:cxn ang="0">
                <a:pos x="193" y="0"/>
              </a:cxn>
              <a:cxn ang="0">
                <a:pos x="109" y="13"/>
              </a:cxn>
              <a:cxn ang="0">
                <a:pos x="73" y="91"/>
              </a:cxn>
              <a:cxn ang="0">
                <a:pos x="60" y="168"/>
              </a:cxn>
              <a:cxn ang="0">
                <a:pos x="48" y="246"/>
              </a:cxn>
              <a:cxn ang="0">
                <a:pos x="36" y="324"/>
              </a:cxn>
              <a:cxn ang="0">
                <a:pos x="0" y="402"/>
              </a:cxn>
            </a:cxnLst>
            <a:rect l="0" t="0" r="r" b="b"/>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0" name="Freeform 13">
            <a:extLst>
              <a:ext uri="{FF2B5EF4-FFF2-40B4-BE49-F238E27FC236}">
                <a16:creationId xmlns:a16="http://schemas.microsoft.com/office/drawing/2014/main" id="{C43B440D-5D8B-6D4F-9616-9FAA4E5C3DB4}"/>
              </a:ext>
            </a:extLst>
          </p:cNvPr>
          <p:cNvSpPr>
            <a:spLocks/>
          </p:cNvSpPr>
          <p:nvPr/>
        </p:nvSpPr>
        <p:spPr bwMode="auto">
          <a:xfrm>
            <a:off x="1213601" y="1920098"/>
            <a:ext cx="979488" cy="496888"/>
          </a:xfrm>
          <a:custGeom>
            <a:avLst/>
            <a:gdLst/>
            <a:ahLst/>
            <a:cxnLst>
              <a:cxn ang="0">
                <a:pos x="0" y="302"/>
              </a:cxn>
              <a:cxn ang="0">
                <a:pos x="56" y="251"/>
              </a:cxn>
              <a:cxn ang="0">
                <a:pos x="124" y="211"/>
              </a:cxn>
              <a:cxn ang="0">
                <a:pos x="182" y="171"/>
              </a:cxn>
              <a:cxn ang="0">
                <a:pos x="238" y="130"/>
              </a:cxn>
              <a:cxn ang="0">
                <a:pos x="306" y="90"/>
              </a:cxn>
              <a:cxn ang="0">
                <a:pos x="374" y="60"/>
              </a:cxn>
              <a:cxn ang="0">
                <a:pos x="443" y="20"/>
              </a:cxn>
              <a:cxn ang="0">
                <a:pos x="510" y="0"/>
              </a:cxn>
              <a:cxn ang="0">
                <a:pos x="590" y="10"/>
              </a:cxn>
              <a:cxn ang="0">
                <a:pos x="624" y="70"/>
              </a:cxn>
              <a:cxn ang="0">
                <a:pos x="636" y="130"/>
              </a:cxn>
              <a:cxn ang="0">
                <a:pos x="646" y="191"/>
              </a:cxn>
              <a:cxn ang="0">
                <a:pos x="659" y="251"/>
              </a:cxn>
              <a:cxn ang="0">
                <a:pos x="693" y="312"/>
              </a:cxn>
            </a:cxnLst>
            <a:rect l="0" t="0" r="r" b="b"/>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1" name="Rectangle 15">
            <a:extLst>
              <a:ext uri="{FF2B5EF4-FFF2-40B4-BE49-F238E27FC236}">
                <a16:creationId xmlns:a16="http://schemas.microsoft.com/office/drawing/2014/main" id="{DD4D5209-8CA3-8148-8B09-FFBC38AA9047}"/>
              </a:ext>
            </a:extLst>
          </p:cNvPr>
          <p:cNvSpPr>
            <a:spLocks noChangeArrowheads="1"/>
          </p:cNvSpPr>
          <p:nvPr/>
        </p:nvSpPr>
        <p:spPr bwMode="auto">
          <a:xfrm>
            <a:off x="1489826" y="4116145"/>
            <a:ext cx="927100" cy="461963"/>
          </a:xfrm>
          <a:prstGeom prst="rect">
            <a:avLst/>
          </a:prstGeom>
          <a:noFill/>
          <a:ln w="9525">
            <a:noFill/>
            <a:miter lim="800000"/>
            <a:headEnd/>
            <a:tailEnd/>
          </a:ln>
          <a:effectLst/>
        </p:spPr>
        <p:txBody>
          <a:bodyPr wrap="square" lIns="92075" tIns="46038" rIns="92075" bIns="46038">
            <a:spAutoFit/>
          </a:bodyPr>
          <a:lstStyle/>
          <a:p>
            <a:pPr algn="l"/>
            <a:r>
              <a:rPr lang="en-US" sz="2400" dirty="0" err="1">
                <a:latin typeface="Comfortaa" pitchFamily="2" charset="0"/>
              </a:rPr>
              <a:t>x</a:t>
            </a:r>
            <a:r>
              <a:rPr lang="en-US" sz="2400" baseline="-25000" dirty="0" err="1">
                <a:latin typeface="Comfortaa" pitchFamily="2" charset="0"/>
              </a:rPr>
              <a:t>j</a:t>
            </a:r>
            <a:endParaRPr lang="en-US" sz="2400" baseline="-25000" dirty="0">
              <a:latin typeface="Comfortaa" pitchFamily="2" charset="0"/>
            </a:endParaRPr>
          </a:p>
        </p:txBody>
      </p:sp>
      <p:sp>
        <p:nvSpPr>
          <p:cNvPr id="12" name="Line 9">
            <a:extLst>
              <a:ext uri="{FF2B5EF4-FFF2-40B4-BE49-F238E27FC236}">
                <a16:creationId xmlns:a16="http://schemas.microsoft.com/office/drawing/2014/main" id="{EE971904-F84F-A441-977B-21E32817A596}"/>
              </a:ext>
            </a:extLst>
          </p:cNvPr>
          <p:cNvSpPr>
            <a:spLocks noChangeShapeType="1"/>
          </p:cNvSpPr>
          <p:nvPr/>
        </p:nvSpPr>
        <p:spPr bwMode="auto">
          <a:xfrm>
            <a:off x="843713" y="2413810"/>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dirty="0">
              <a:solidFill>
                <a:srgbClr val="002060"/>
              </a:solidFill>
            </a:endParaRPr>
          </a:p>
        </p:txBody>
      </p:sp>
      <p:sp>
        <p:nvSpPr>
          <p:cNvPr id="13" name="Line 12">
            <a:extLst>
              <a:ext uri="{FF2B5EF4-FFF2-40B4-BE49-F238E27FC236}">
                <a16:creationId xmlns:a16="http://schemas.microsoft.com/office/drawing/2014/main" id="{7BFB0FBC-F934-BC4D-9D25-7C9F4E37F755}"/>
              </a:ext>
            </a:extLst>
          </p:cNvPr>
          <p:cNvSpPr>
            <a:spLocks noChangeShapeType="1"/>
          </p:cNvSpPr>
          <p:nvPr/>
        </p:nvSpPr>
        <p:spPr bwMode="auto">
          <a:xfrm>
            <a:off x="880226" y="4013465"/>
            <a:ext cx="1682750"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4" name="Line 4">
            <a:extLst>
              <a:ext uri="{FF2B5EF4-FFF2-40B4-BE49-F238E27FC236}">
                <a16:creationId xmlns:a16="http://schemas.microsoft.com/office/drawing/2014/main" id="{C1AE5237-892B-EE4A-A2FC-502A0D472EF1}"/>
              </a:ext>
            </a:extLst>
          </p:cNvPr>
          <p:cNvSpPr>
            <a:spLocks noChangeAspect="1" noChangeShapeType="1"/>
          </p:cNvSpPr>
          <p:nvPr/>
        </p:nvSpPr>
        <p:spPr bwMode="auto">
          <a:xfrm>
            <a:off x="861176" y="1538305"/>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6" name="Right Brace 15">
            <a:extLst>
              <a:ext uri="{FF2B5EF4-FFF2-40B4-BE49-F238E27FC236}">
                <a16:creationId xmlns:a16="http://schemas.microsoft.com/office/drawing/2014/main" id="{922A37BD-8CDB-7440-89EA-960FD4ED8069}"/>
              </a:ext>
            </a:extLst>
          </p:cNvPr>
          <p:cNvSpPr/>
          <p:nvPr/>
        </p:nvSpPr>
        <p:spPr>
          <a:xfrm>
            <a:off x="2548778" y="1033760"/>
            <a:ext cx="828726" cy="3313366"/>
          </a:xfrm>
          <a:prstGeom prst="rightBrace">
            <a:avLst>
              <a:gd name="adj1" fmla="val 73846"/>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9E25E1-AA97-5940-AF79-6FE1524BF6EB}"/>
                  </a:ext>
                </a:extLst>
              </p:cNvPr>
              <p:cNvSpPr txBox="1"/>
              <p:nvPr/>
            </p:nvSpPr>
            <p:spPr>
              <a:xfrm>
                <a:off x="1615803" y="2976197"/>
                <a:ext cx="10579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4" name="TextBox 23">
                <a:extLst>
                  <a:ext uri="{FF2B5EF4-FFF2-40B4-BE49-F238E27FC236}">
                    <a16:creationId xmlns:a16="http://schemas.microsoft.com/office/drawing/2014/main" id="{D19E25E1-AA97-5940-AF79-6FE1524BF6EB}"/>
                  </a:ext>
                </a:extLst>
              </p:cNvPr>
              <p:cNvSpPr txBox="1">
                <a:spLocks noRot="1" noChangeAspect="1" noMove="1" noResize="1" noEditPoints="1" noAdjustHandles="1" noChangeArrowheads="1" noChangeShapeType="1" noTextEdit="1"/>
              </p:cNvSpPr>
              <p:nvPr/>
            </p:nvSpPr>
            <p:spPr>
              <a:xfrm>
                <a:off x="1615803" y="2976197"/>
                <a:ext cx="105798" cy="215444"/>
              </a:xfrm>
              <a:prstGeom prst="rect">
                <a:avLst/>
              </a:prstGeom>
              <a:blipFill>
                <a:blip r:embed="rId2"/>
                <a:stretch>
                  <a:fillRect l="-20000" r="-20000" b="-5556"/>
                </a:stretch>
              </a:blipFill>
            </p:spPr>
            <p:txBody>
              <a:bodyPr/>
              <a:lstStyle/>
              <a:p>
                <a:r>
                  <a:rPr lang="en-US">
                    <a:noFill/>
                  </a:rPr>
                  <a:t> </a:t>
                </a:r>
              </a:p>
            </p:txBody>
          </p:sp>
        </mc:Fallback>
      </mc:AlternateContent>
      <p:grpSp>
        <p:nvGrpSpPr>
          <p:cNvPr id="490" name="Group 489">
            <a:extLst>
              <a:ext uri="{FF2B5EF4-FFF2-40B4-BE49-F238E27FC236}">
                <a16:creationId xmlns:a16="http://schemas.microsoft.com/office/drawing/2014/main" id="{2C3EAAF6-A8C1-7640-B581-2F7B48253FE6}"/>
              </a:ext>
            </a:extLst>
          </p:cNvPr>
          <p:cNvGrpSpPr/>
          <p:nvPr/>
        </p:nvGrpSpPr>
        <p:grpSpPr>
          <a:xfrm>
            <a:off x="4258125" y="4805807"/>
            <a:ext cx="1616671" cy="1193893"/>
            <a:chOff x="4050587" y="4995892"/>
            <a:chExt cx="1616671" cy="1193893"/>
          </a:xfrm>
        </p:grpSpPr>
        <p:sp>
          <p:nvSpPr>
            <p:cNvPr id="264" name="Rounded Rectangle 263">
              <a:extLst>
                <a:ext uri="{FF2B5EF4-FFF2-40B4-BE49-F238E27FC236}">
                  <a16:creationId xmlns:a16="http://schemas.microsoft.com/office/drawing/2014/main" id="{575AE87F-49E4-C141-BE5F-838C4829FE92}"/>
                </a:ext>
              </a:extLst>
            </p:cNvPr>
            <p:cNvSpPr/>
            <p:nvPr/>
          </p:nvSpPr>
          <p:spPr>
            <a:xfrm>
              <a:off x="4050587" y="4995892"/>
              <a:ext cx="1616671" cy="1193893"/>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475" name="Group 474">
              <a:extLst>
                <a:ext uri="{FF2B5EF4-FFF2-40B4-BE49-F238E27FC236}">
                  <a16:creationId xmlns:a16="http://schemas.microsoft.com/office/drawing/2014/main" id="{B8993AD0-4793-4240-ADF2-2C41DEFEFB62}"/>
                </a:ext>
              </a:extLst>
            </p:cNvPr>
            <p:cNvGrpSpPr/>
            <p:nvPr/>
          </p:nvGrpSpPr>
          <p:grpSpPr>
            <a:xfrm>
              <a:off x="4137734" y="5035070"/>
              <a:ext cx="1433429" cy="1052355"/>
              <a:chOff x="4016143" y="3689946"/>
              <a:chExt cx="1272021" cy="896646"/>
            </a:xfrm>
          </p:grpSpPr>
          <p:sp>
            <p:nvSpPr>
              <p:cNvPr id="476" name="Arc 1028">
                <a:extLst>
                  <a:ext uri="{FF2B5EF4-FFF2-40B4-BE49-F238E27FC236}">
                    <a16:creationId xmlns:a16="http://schemas.microsoft.com/office/drawing/2014/main" id="{943903BD-1ED4-024B-BA77-FA90F0AA5D91}"/>
                  </a:ext>
                </a:extLst>
              </p:cNvPr>
              <p:cNvSpPr>
                <a:spLocks/>
              </p:cNvSpPr>
              <p:nvPr/>
            </p:nvSpPr>
            <p:spPr bwMode="auto">
              <a:xfrm>
                <a:off x="4499105" y="3689946"/>
                <a:ext cx="258964" cy="194084"/>
              </a:xfrm>
              <a:custGeom>
                <a:avLst/>
                <a:gdLst>
                  <a:gd name="G0" fmla="+- 21600 0 0"/>
                  <a:gd name="G1" fmla="+- 21600 0 0"/>
                  <a:gd name="G2" fmla="+- 21600 0 0"/>
                  <a:gd name="T0" fmla="*/ 6555 w 43200"/>
                  <a:gd name="T1" fmla="*/ 37099 h 40104"/>
                  <a:gd name="T2" fmla="*/ 32743 w 43200"/>
                  <a:gd name="T3" fmla="*/ 40104 h 40104"/>
                  <a:gd name="T4" fmla="*/ 21600 w 43200"/>
                  <a:gd name="T5" fmla="*/ 21600 h 40104"/>
                </a:gdLst>
                <a:ahLst/>
                <a:cxnLst>
                  <a:cxn ang="0">
                    <a:pos x="T0" y="T1"/>
                  </a:cxn>
                  <a:cxn ang="0">
                    <a:pos x="T2" y="T3"/>
                  </a:cxn>
                  <a:cxn ang="0">
                    <a:pos x="T4" y="T5"/>
                  </a:cxn>
                </a:cxnLst>
                <a:rect l="0" t="0" r="r" b="b"/>
                <a:pathLst>
                  <a:path w="43200" h="40104" fill="none"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path>
                  <a:path w="43200" h="40104" stroke="0"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lnTo>
                      <a:pt x="21600" y="21600"/>
                    </a:lnTo>
                    <a:close/>
                  </a:path>
                </a:pathLst>
              </a:custGeom>
              <a:noFill/>
              <a:ln w="9525" cap="rnd">
                <a:solidFill>
                  <a:schemeClr val="tx1"/>
                </a:solidFill>
                <a:round/>
                <a:headEnd type="none" w="sm" len="sm"/>
                <a:tailEnd type="none" w="sm" len="sm"/>
              </a:ln>
              <a:effectLst/>
            </p:spPr>
            <p:txBody>
              <a:bodyPr wrap="none" anchor="ctr"/>
              <a:lstStyle/>
              <a:p>
                <a:pPr algn="ctr"/>
                <a:endParaRPr lang="en-GB" sz="1100" dirty="0">
                  <a:solidFill>
                    <a:srgbClr val="002060"/>
                  </a:solidFill>
                </a:endParaRPr>
              </a:p>
            </p:txBody>
          </p:sp>
          <p:sp>
            <p:nvSpPr>
              <p:cNvPr id="477" name="Oval 1029">
                <a:extLst>
                  <a:ext uri="{FF2B5EF4-FFF2-40B4-BE49-F238E27FC236}">
                    <a16:creationId xmlns:a16="http://schemas.microsoft.com/office/drawing/2014/main" id="{BA0153E9-463F-584B-8906-7974FE488D4A}"/>
                  </a:ext>
                </a:extLst>
              </p:cNvPr>
              <p:cNvSpPr>
                <a:spLocks noChangeArrowheads="1"/>
              </p:cNvSpPr>
              <p:nvPr/>
            </p:nvSpPr>
            <p:spPr bwMode="auto">
              <a:xfrm>
                <a:off x="4161405" y="4267200"/>
                <a:ext cx="363764" cy="202960"/>
              </a:xfrm>
              <a:prstGeom prst="ellipse">
                <a:avLst/>
              </a:prstGeom>
              <a:solidFill>
                <a:schemeClr val="accent2"/>
              </a:solidFill>
              <a:ln w="9525">
                <a:solidFill>
                  <a:schemeClr val="tx1"/>
                </a:solidFill>
                <a:round/>
                <a:headEnd/>
                <a:tailEnd/>
              </a:ln>
              <a:effectLst/>
            </p:spPr>
            <p:txBody>
              <a:bodyPr wrap="none" anchor="ctr"/>
              <a:lstStyle/>
              <a:p>
                <a:pPr algn="ctr"/>
                <a:r>
                  <a:rPr lang="en-US" sz="900" dirty="0">
                    <a:solidFill>
                      <a:schemeClr val="bg1"/>
                    </a:solidFill>
                  </a:rPr>
                  <a:t>sick</a:t>
                </a:r>
              </a:p>
            </p:txBody>
          </p:sp>
          <p:sp>
            <p:nvSpPr>
              <p:cNvPr id="478" name="Arc 1030">
                <a:extLst>
                  <a:ext uri="{FF2B5EF4-FFF2-40B4-BE49-F238E27FC236}">
                    <a16:creationId xmlns:a16="http://schemas.microsoft.com/office/drawing/2014/main" id="{172F66A3-678D-814B-8375-820CDF0BA20C}"/>
                  </a:ext>
                </a:extLst>
              </p:cNvPr>
              <p:cNvSpPr>
                <a:spLocks/>
              </p:cNvSpPr>
              <p:nvPr/>
            </p:nvSpPr>
            <p:spPr bwMode="auto">
              <a:xfrm>
                <a:off x="4016143" y="4377607"/>
                <a:ext cx="259371" cy="208985"/>
              </a:xfrm>
              <a:custGeom>
                <a:avLst/>
                <a:gdLst>
                  <a:gd name="G0" fmla="+- 21600 0 0"/>
                  <a:gd name="G1" fmla="+- 21600 0 0"/>
                  <a:gd name="G2" fmla="+- 21600 0 0"/>
                  <a:gd name="T0" fmla="*/ 42540 w 43200"/>
                  <a:gd name="T1" fmla="*/ 16301 h 43200"/>
                  <a:gd name="T2" fmla="*/ 21538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path>
                  <a:path w="43200" h="43200" stroke="0"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lnTo>
                      <a:pt x="21600" y="21600"/>
                    </a:lnTo>
                    <a:close/>
                  </a:path>
                </a:pathLst>
              </a:custGeom>
              <a:noFill/>
              <a:ln w="9525" cap="rnd">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479" name="Oval 1031">
                <a:extLst>
                  <a:ext uri="{FF2B5EF4-FFF2-40B4-BE49-F238E27FC236}">
                    <a16:creationId xmlns:a16="http://schemas.microsoft.com/office/drawing/2014/main" id="{EC01D4C8-AD58-AA4C-A108-93396A9E8BB3}"/>
                  </a:ext>
                </a:extLst>
              </p:cNvPr>
              <p:cNvSpPr>
                <a:spLocks noChangeArrowheads="1"/>
              </p:cNvSpPr>
              <p:nvPr/>
            </p:nvSpPr>
            <p:spPr bwMode="auto">
              <a:xfrm>
                <a:off x="4728194" y="4278792"/>
                <a:ext cx="356945" cy="201343"/>
              </a:xfrm>
              <a:prstGeom prst="ellipse">
                <a:avLst/>
              </a:prstGeom>
              <a:solidFill>
                <a:schemeClr val="accent6"/>
              </a:solidFill>
              <a:ln w="9525">
                <a:solidFill>
                  <a:schemeClr val="tx1"/>
                </a:solidFill>
                <a:round/>
                <a:headEnd/>
                <a:tailEnd/>
              </a:ln>
              <a:effectLst/>
            </p:spPr>
            <p:txBody>
              <a:bodyPr wrap="none" anchor="ctr"/>
              <a:lstStyle/>
              <a:p>
                <a:pPr algn="ctr"/>
                <a:r>
                  <a:rPr lang="en-US" sz="900" dirty="0">
                    <a:solidFill>
                      <a:schemeClr val="bg1"/>
                    </a:solidFill>
                  </a:rPr>
                  <a:t>dead</a:t>
                </a:r>
              </a:p>
            </p:txBody>
          </p:sp>
          <p:sp>
            <p:nvSpPr>
              <p:cNvPr id="480" name="Arc 1032">
                <a:extLst>
                  <a:ext uri="{FF2B5EF4-FFF2-40B4-BE49-F238E27FC236}">
                    <a16:creationId xmlns:a16="http://schemas.microsoft.com/office/drawing/2014/main" id="{60A2C920-456C-054A-BDD6-A32227DE7CF8}"/>
                  </a:ext>
                </a:extLst>
              </p:cNvPr>
              <p:cNvSpPr>
                <a:spLocks/>
              </p:cNvSpPr>
              <p:nvPr/>
            </p:nvSpPr>
            <p:spPr bwMode="auto">
              <a:xfrm>
                <a:off x="5029200" y="4363015"/>
                <a:ext cx="258964" cy="208985"/>
              </a:xfrm>
              <a:custGeom>
                <a:avLst/>
                <a:gdLst>
                  <a:gd name="G0" fmla="+- 21598 0 0"/>
                  <a:gd name="G1" fmla="+- 21600 0 0"/>
                  <a:gd name="G2" fmla="+- 21600 0 0"/>
                  <a:gd name="T0" fmla="*/ 15982 w 43198"/>
                  <a:gd name="T1" fmla="*/ 743 h 43200"/>
                  <a:gd name="T2" fmla="*/ 0 w 43198"/>
                  <a:gd name="T3" fmla="*/ 21916 h 43200"/>
                  <a:gd name="T4" fmla="*/ 21598 w 43198"/>
                  <a:gd name="T5" fmla="*/ 21600 h 43200"/>
                </a:gdLst>
                <a:ahLst/>
                <a:cxnLst>
                  <a:cxn ang="0">
                    <a:pos x="T0" y="T1"/>
                  </a:cxn>
                  <a:cxn ang="0">
                    <a:pos x="T2" y="T3"/>
                  </a:cxn>
                  <a:cxn ang="0">
                    <a:pos x="T4" y="T5"/>
                  </a:cxn>
                </a:cxnLst>
                <a:rect l="0" t="0" r="r" b="b"/>
                <a:pathLst>
                  <a:path w="43198" h="43200" fill="none"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path>
                  <a:path w="43198" h="43200" stroke="0"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lnTo>
                      <a:pt x="21598" y="21600"/>
                    </a:lnTo>
                    <a:close/>
                  </a:path>
                </a:pathLst>
              </a:custGeom>
              <a:noFill/>
              <a:ln w="9525" cap="rnd">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481" name="Line 1039">
                <a:extLst>
                  <a:ext uri="{FF2B5EF4-FFF2-40B4-BE49-F238E27FC236}">
                    <a16:creationId xmlns:a16="http://schemas.microsoft.com/office/drawing/2014/main" id="{1B2C1183-4631-0543-934E-C4F4573C68D2}"/>
                  </a:ext>
                </a:extLst>
              </p:cNvPr>
              <p:cNvSpPr>
                <a:spLocks noChangeShapeType="1"/>
              </p:cNvSpPr>
              <p:nvPr/>
            </p:nvSpPr>
            <p:spPr bwMode="auto">
              <a:xfrm flipH="1">
                <a:off x="4430142" y="4004476"/>
                <a:ext cx="106273" cy="201344"/>
              </a:xfrm>
              <a:prstGeom prst="line">
                <a:avLst/>
              </a:prstGeom>
              <a:noFill/>
              <a:ln w="9525">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482" name="Freeform 1040">
                <a:extLst>
                  <a:ext uri="{FF2B5EF4-FFF2-40B4-BE49-F238E27FC236}">
                    <a16:creationId xmlns:a16="http://schemas.microsoft.com/office/drawing/2014/main" id="{08BA0466-21F1-6146-80E8-5EC441AE299A}"/>
                  </a:ext>
                </a:extLst>
              </p:cNvPr>
              <p:cNvSpPr>
                <a:spLocks/>
              </p:cNvSpPr>
              <p:nvPr/>
            </p:nvSpPr>
            <p:spPr bwMode="auto">
              <a:xfrm>
                <a:off x="4390674" y="4184048"/>
                <a:ext cx="70034" cy="92458"/>
              </a:xfrm>
              <a:custGeom>
                <a:avLst/>
                <a:gdLst/>
                <a:ahLst/>
                <a:cxnLst>
                  <a:cxn ang="0">
                    <a:pos x="0" y="241"/>
                  </a:cxn>
                  <a:cxn ang="0">
                    <a:pos x="186" y="47"/>
                  </a:cxn>
                  <a:cxn ang="0">
                    <a:pos x="49" y="0"/>
                  </a:cxn>
                  <a:cxn ang="0">
                    <a:pos x="0" y="241"/>
                  </a:cxn>
                </a:cxnLst>
                <a:rect l="0" t="0" r="r" b="b"/>
                <a:pathLst>
                  <a:path w="187" h="242">
                    <a:moveTo>
                      <a:pt x="0" y="241"/>
                    </a:moveTo>
                    <a:lnTo>
                      <a:pt x="186" y="47"/>
                    </a:lnTo>
                    <a:lnTo>
                      <a:pt x="49" y="0"/>
                    </a:lnTo>
                    <a:lnTo>
                      <a:pt x="0" y="241"/>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483" name="Line 1041">
                <a:extLst>
                  <a:ext uri="{FF2B5EF4-FFF2-40B4-BE49-F238E27FC236}">
                    <a16:creationId xmlns:a16="http://schemas.microsoft.com/office/drawing/2014/main" id="{C90C35A0-AF77-B847-AA94-451BA106BC36}"/>
                  </a:ext>
                </a:extLst>
              </p:cNvPr>
              <p:cNvSpPr>
                <a:spLocks noChangeShapeType="1"/>
              </p:cNvSpPr>
              <p:nvPr/>
            </p:nvSpPr>
            <p:spPr bwMode="auto">
              <a:xfrm>
                <a:off x="4656124" y="4004476"/>
                <a:ext cx="106680" cy="201344"/>
              </a:xfrm>
              <a:prstGeom prst="line">
                <a:avLst/>
              </a:prstGeom>
              <a:noFill/>
              <a:ln w="9525">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484" name="Freeform 1042">
                <a:extLst>
                  <a:ext uri="{FF2B5EF4-FFF2-40B4-BE49-F238E27FC236}">
                    <a16:creationId xmlns:a16="http://schemas.microsoft.com/office/drawing/2014/main" id="{90AF6A41-CE7A-E243-BF0D-60DD5B5890C1}"/>
                  </a:ext>
                </a:extLst>
              </p:cNvPr>
              <p:cNvSpPr>
                <a:spLocks/>
              </p:cNvSpPr>
              <p:nvPr/>
            </p:nvSpPr>
            <p:spPr bwMode="auto">
              <a:xfrm>
                <a:off x="4737152" y="4197032"/>
                <a:ext cx="70034" cy="92458"/>
              </a:xfrm>
              <a:custGeom>
                <a:avLst/>
                <a:gdLst/>
                <a:ahLst/>
                <a:cxnLst>
                  <a:cxn ang="0">
                    <a:pos x="185" y="241"/>
                  </a:cxn>
                  <a:cxn ang="0">
                    <a:pos x="136" y="0"/>
                  </a:cxn>
                  <a:cxn ang="0">
                    <a:pos x="0" y="47"/>
                  </a:cxn>
                  <a:cxn ang="0">
                    <a:pos x="185" y="241"/>
                  </a:cxn>
                </a:cxnLst>
                <a:rect l="0" t="0" r="r" b="b"/>
                <a:pathLst>
                  <a:path w="186" h="242">
                    <a:moveTo>
                      <a:pt x="185" y="241"/>
                    </a:moveTo>
                    <a:lnTo>
                      <a:pt x="136" y="0"/>
                    </a:lnTo>
                    <a:lnTo>
                      <a:pt x="0" y="47"/>
                    </a:lnTo>
                    <a:lnTo>
                      <a:pt x="185" y="241"/>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485" name="Freeform 1054">
                <a:extLst>
                  <a:ext uri="{FF2B5EF4-FFF2-40B4-BE49-F238E27FC236}">
                    <a16:creationId xmlns:a16="http://schemas.microsoft.com/office/drawing/2014/main" id="{A9EDD525-5E42-3946-9E14-25A4D9A5E88F}"/>
                  </a:ext>
                </a:extLst>
              </p:cNvPr>
              <p:cNvSpPr>
                <a:spLocks/>
              </p:cNvSpPr>
              <p:nvPr/>
            </p:nvSpPr>
            <p:spPr bwMode="auto">
              <a:xfrm rot="21390931">
                <a:off x="4711028" y="3820949"/>
                <a:ext cx="55973" cy="51061"/>
              </a:xfrm>
              <a:custGeom>
                <a:avLst/>
                <a:gdLst/>
                <a:ahLst/>
                <a:cxnLst>
                  <a:cxn ang="0">
                    <a:pos x="0" y="154"/>
                  </a:cxn>
                  <a:cxn ang="0">
                    <a:pos x="182" y="56"/>
                  </a:cxn>
                  <a:cxn ang="0">
                    <a:pos x="103" y="0"/>
                  </a:cxn>
                  <a:cxn ang="0">
                    <a:pos x="0" y="154"/>
                  </a:cxn>
                </a:cxnLst>
                <a:rect l="0" t="0" r="r" b="b"/>
                <a:pathLst>
                  <a:path w="183" h="155">
                    <a:moveTo>
                      <a:pt x="0" y="154"/>
                    </a:moveTo>
                    <a:lnTo>
                      <a:pt x="182" y="56"/>
                    </a:lnTo>
                    <a:lnTo>
                      <a:pt x="103" y="0"/>
                    </a:lnTo>
                    <a:lnTo>
                      <a:pt x="0" y="154"/>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486" name="Freeform 1056">
                <a:extLst>
                  <a:ext uri="{FF2B5EF4-FFF2-40B4-BE49-F238E27FC236}">
                    <a16:creationId xmlns:a16="http://schemas.microsoft.com/office/drawing/2014/main" id="{AF12F0CC-3E0E-B246-A5FE-613ACF7A8D68}"/>
                  </a:ext>
                </a:extLst>
              </p:cNvPr>
              <p:cNvSpPr>
                <a:spLocks/>
              </p:cNvSpPr>
              <p:nvPr/>
            </p:nvSpPr>
            <p:spPr bwMode="auto">
              <a:xfrm>
                <a:off x="4246636" y="4457961"/>
                <a:ext cx="40571" cy="38954"/>
              </a:xfrm>
              <a:custGeom>
                <a:avLst/>
                <a:gdLst/>
                <a:ahLst/>
                <a:cxnLst>
                  <a:cxn ang="0">
                    <a:pos x="67" y="0"/>
                  </a:cxn>
                  <a:cxn ang="0">
                    <a:pos x="0" y="167"/>
                  </a:cxn>
                  <a:cxn ang="0">
                    <a:pos x="107" y="172"/>
                  </a:cxn>
                  <a:cxn ang="0">
                    <a:pos x="67" y="0"/>
                  </a:cxn>
                </a:cxnLst>
                <a:rect l="0" t="0" r="r" b="b"/>
                <a:pathLst>
                  <a:path w="108" h="173">
                    <a:moveTo>
                      <a:pt x="67" y="0"/>
                    </a:moveTo>
                    <a:lnTo>
                      <a:pt x="0" y="167"/>
                    </a:lnTo>
                    <a:lnTo>
                      <a:pt x="107" y="172"/>
                    </a:lnTo>
                    <a:lnTo>
                      <a:pt x="67" y="0"/>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487" name="Freeform 1058">
                <a:extLst>
                  <a:ext uri="{FF2B5EF4-FFF2-40B4-BE49-F238E27FC236}">
                    <a16:creationId xmlns:a16="http://schemas.microsoft.com/office/drawing/2014/main" id="{26012B2B-AF06-3F45-99F1-EAC1C2ED4A7A}"/>
                  </a:ext>
                </a:extLst>
              </p:cNvPr>
              <p:cNvSpPr>
                <a:spLocks/>
              </p:cNvSpPr>
              <p:nvPr/>
            </p:nvSpPr>
            <p:spPr bwMode="auto">
              <a:xfrm>
                <a:off x="5100572" y="4343400"/>
                <a:ext cx="81028" cy="32857"/>
              </a:xfrm>
              <a:custGeom>
                <a:avLst/>
                <a:gdLst/>
                <a:ahLst/>
                <a:cxnLst>
                  <a:cxn ang="0">
                    <a:pos x="0" y="47"/>
                  </a:cxn>
                  <a:cxn ang="0">
                    <a:pos x="214" y="85"/>
                  </a:cxn>
                  <a:cxn ang="0">
                    <a:pos x="211" y="0"/>
                  </a:cxn>
                  <a:cxn ang="0">
                    <a:pos x="0" y="47"/>
                  </a:cxn>
                </a:cxnLst>
                <a:rect l="0" t="0" r="r" b="b"/>
                <a:pathLst>
                  <a:path w="215" h="86">
                    <a:moveTo>
                      <a:pt x="0" y="47"/>
                    </a:moveTo>
                    <a:lnTo>
                      <a:pt x="214" y="85"/>
                    </a:lnTo>
                    <a:lnTo>
                      <a:pt x="211" y="0"/>
                    </a:lnTo>
                    <a:lnTo>
                      <a:pt x="0" y="47"/>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cxnSp>
            <p:nvCxnSpPr>
              <p:cNvPr id="488" name="Straight Arrow Connector 487">
                <a:extLst>
                  <a:ext uri="{FF2B5EF4-FFF2-40B4-BE49-F238E27FC236}">
                    <a16:creationId xmlns:a16="http://schemas.microsoft.com/office/drawing/2014/main" id="{34985B7A-21B1-5B48-86E5-5ED2CA892589}"/>
                  </a:ext>
                </a:extLst>
              </p:cNvPr>
              <p:cNvCxnSpPr>
                <a:cxnSpLocks/>
                <a:stCxn id="477" idx="6"/>
                <a:endCxn id="479" idx="2"/>
              </p:cNvCxnSpPr>
              <p:nvPr/>
            </p:nvCxnSpPr>
            <p:spPr bwMode="auto">
              <a:xfrm>
                <a:off x="4525169" y="4368680"/>
                <a:ext cx="203025" cy="107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89" name="Oval 1027">
                <a:extLst>
                  <a:ext uri="{FF2B5EF4-FFF2-40B4-BE49-F238E27FC236}">
                    <a16:creationId xmlns:a16="http://schemas.microsoft.com/office/drawing/2014/main" id="{5A13C881-45D6-DB48-9BD7-78352A3E1151}"/>
                  </a:ext>
                </a:extLst>
              </p:cNvPr>
              <p:cNvSpPr>
                <a:spLocks noChangeArrowheads="1"/>
              </p:cNvSpPr>
              <p:nvPr/>
            </p:nvSpPr>
            <p:spPr bwMode="auto">
              <a:xfrm>
                <a:off x="4454572" y="3864260"/>
                <a:ext cx="321263" cy="207837"/>
              </a:xfrm>
              <a:prstGeom prst="ellipse">
                <a:avLst/>
              </a:prstGeom>
              <a:solidFill>
                <a:schemeClr val="accent1"/>
              </a:solidFill>
              <a:ln w="9525">
                <a:solidFill>
                  <a:schemeClr val="tx1"/>
                </a:solidFill>
                <a:round/>
                <a:headEnd/>
                <a:tailEnd/>
              </a:ln>
              <a:effectLst/>
            </p:spPr>
            <p:txBody>
              <a:bodyPr wrap="none" anchor="ctr"/>
              <a:lstStyle/>
              <a:p>
                <a:pPr algn="ctr"/>
                <a:r>
                  <a:rPr lang="en-US" sz="900" dirty="0">
                    <a:solidFill>
                      <a:schemeClr val="bg1"/>
                    </a:solidFill>
                  </a:rPr>
                  <a:t>well</a:t>
                </a:r>
              </a:p>
            </p:txBody>
          </p:sp>
        </p:grpSp>
      </p:grpSp>
      <p:cxnSp>
        <p:nvCxnSpPr>
          <p:cNvPr id="492" name="Straight Arrow Connector 491">
            <a:extLst>
              <a:ext uri="{FF2B5EF4-FFF2-40B4-BE49-F238E27FC236}">
                <a16:creationId xmlns:a16="http://schemas.microsoft.com/office/drawing/2014/main" id="{04502AF6-A931-454A-9ADE-083806981A88}"/>
              </a:ext>
            </a:extLst>
          </p:cNvPr>
          <p:cNvCxnSpPr>
            <a:cxnSpLocks/>
          </p:cNvCxnSpPr>
          <p:nvPr/>
        </p:nvCxnSpPr>
        <p:spPr>
          <a:xfrm flipH="1">
            <a:off x="4968054" y="3607552"/>
            <a:ext cx="1" cy="1055250"/>
          </a:xfrm>
          <a:prstGeom prst="straightConnector1">
            <a:avLst/>
          </a:prstGeom>
          <a:ln w="28575" cap="rnd">
            <a:tailEnd type="triangle"/>
          </a:ln>
        </p:spPr>
        <p:style>
          <a:lnRef idx="1">
            <a:schemeClr val="accent1"/>
          </a:lnRef>
          <a:fillRef idx="0">
            <a:schemeClr val="accent1"/>
          </a:fillRef>
          <a:effectRef idx="0">
            <a:schemeClr val="accent1"/>
          </a:effectRef>
          <a:fontRef idx="minor">
            <a:schemeClr val="tx1"/>
          </a:fontRef>
        </p:style>
      </p:cxnSp>
      <p:sp>
        <p:nvSpPr>
          <p:cNvPr id="135" name="Right Brace 134">
            <a:extLst>
              <a:ext uri="{FF2B5EF4-FFF2-40B4-BE49-F238E27FC236}">
                <a16:creationId xmlns:a16="http://schemas.microsoft.com/office/drawing/2014/main" id="{0E03AE8F-C93F-4048-B3D5-BC76A93A0CA6}"/>
              </a:ext>
            </a:extLst>
          </p:cNvPr>
          <p:cNvSpPr/>
          <p:nvPr/>
        </p:nvSpPr>
        <p:spPr>
          <a:xfrm>
            <a:off x="6313829" y="1806544"/>
            <a:ext cx="498122" cy="4200258"/>
          </a:xfrm>
          <a:prstGeom prst="rightBrace">
            <a:avLst>
              <a:gd name="adj1" fmla="val 99954"/>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6" name="Rectangle 54">
            <a:extLst>
              <a:ext uri="{FF2B5EF4-FFF2-40B4-BE49-F238E27FC236}">
                <a16:creationId xmlns:a16="http://schemas.microsoft.com/office/drawing/2014/main" id="{D3DE97BD-663A-B446-A693-83C7EE1B8E4D}"/>
              </a:ext>
            </a:extLst>
          </p:cNvPr>
          <p:cNvSpPr>
            <a:spLocks noChangeArrowheads="1"/>
          </p:cNvSpPr>
          <p:nvPr/>
        </p:nvSpPr>
        <p:spPr bwMode="auto">
          <a:xfrm>
            <a:off x="7088372" y="255031"/>
            <a:ext cx="1608031"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Outputs</a:t>
            </a:r>
          </a:p>
        </p:txBody>
      </p:sp>
      <p:sp>
        <p:nvSpPr>
          <p:cNvPr id="137" name="Rectangle 56">
            <a:extLst>
              <a:ext uri="{FF2B5EF4-FFF2-40B4-BE49-F238E27FC236}">
                <a16:creationId xmlns:a16="http://schemas.microsoft.com/office/drawing/2014/main" id="{FB55BDF7-6709-CE45-B380-33FA224F782B}"/>
              </a:ext>
            </a:extLst>
          </p:cNvPr>
          <p:cNvSpPr>
            <a:spLocks noChangeArrowheads="1"/>
          </p:cNvSpPr>
          <p:nvPr/>
        </p:nvSpPr>
        <p:spPr bwMode="auto">
          <a:xfrm>
            <a:off x="7329566" y="3970882"/>
            <a:ext cx="101441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Cost</a:t>
            </a:r>
          </a:p>
        </p:txBody>
      </p:sp>
      <p:sp>
        <p:nvSpPr>
          <p:cNvPr id="138" name="Rectangle 58">
            <a:extLst>
              <a:ext uri="{FF2B5EF4-FFF2-40B4-BE49-F238E27FC236}">
                <a16:creationId xmlns:a16="http://schemas.microsoft.com/office/drawing/2014/main" id="{BD1C2C98-D528-A14C-8F4B-4650287808B6}"/>
              </a:ext>
            </a:extLst>
          </p:cNvPr>
          <p:cNvSpPr>
            <a:spLocks noChangeArrowheads="1"/>
          </p:cNvSpPr>
          <p:nvPr/>
        </p:nvSpPr>
        <p:spPr bwMode="auto">
          <a:xfrm>
            <a:off x="7329566" y="2487145"/>
            <a:ext cx="121126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Effect</a:t>
            </a:r>
          </a:p>
        </p:txBody>
      </p:sp>
      <p:sp>
        <p:nvSpPr>
          <p:cNvPr id="139" name="Line 57">
            <a:extLst>
              <a:ext uri="{FF2B5EF4-FFF2-40B4-BE49-F238E27FC236}">
                <a16:creationId xmlns:a16="http://schemas.microsoft.com/office/drawing/2014/main" id="{187CD9E4-AFB6-9A49-B454-40F134BAC93B}"/>
              </a:ext>
            </a:extLst>
          </p:cNvPr>
          <p:cNvSpPr>
            <a:spLocks noChangeShapeType="1"/>
          </p:cNvSpPr>
          <p:nvPr/>
        </p:nvSpPr>
        <p:spPr bwMode="auto">
          <a:xfrm>
            <a:off x="7072391" y="2487145"/>
            <a:ext cx="1684338"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144" name="Line 55">
            <a:extLst>
              <a:ext uri="{FF2B5EF4-FFF2-40B4-BE49-F238E27FC236}">
                <a16:creationId xmlns:a16="http://schemas.microsoft.com/office/drawing/2014/main" id="{9780A1E2-FA04-6D41-906A-2378C4F2BB0B}"/>
              </a:ext>
            </a:extLst>
          </p:cNvPr>
          <p:cNvSpPr>
            <a:spLocks noChangeShapeType="1"/>
          </p:cNvSpPr>
          <p:nvPr/>
        </p:nvSpPr>
        <p:spPr bwMode="auto">
          <a:xfrm>
            <a:off x="7088372" y="3927566"/>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60" name="Rectangle 54">
            <a:extLst>
              <a:ext uri="{FF2B5EF4-FFF2-40B4-BE49-F238E27FC236}">
                <a16:creationId xmlns:a16="http://schemas.microsoft.com/office/drawing/2014/main" id="{2C564F38-A3FE-8744-8E18-7BAA8FA4DDFD}"/>
              </a:ext>
            </a:extLst>
          </p:cNvPr>
          <p:cNvSpPr>
            <a:spLocks noChangeArrowheads="1"/>
          </p:cNvSpPr>
          <p:nvPr/>
        </p:nvSpPr>
        <p:spPr bwMode="auto">
          <a:xfrm>
            <a:off x="4481156" y="6169705"/>
            <a:ext cx="2057400" cy="462307"/>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Model</a:t>
            </a:r>
          </a:p>
        </p:txBody>
      </p:sp>
      <p:sp>
        <p:nvSpPr>
          <p:cNvPr id="62" name="Rectangle 54">
            <a:extLst>
              <a:ext uri="{FF2B5EF4-FFF2-40B4-BE49-F238E27FC236}">
                <a16:creationId xmlns:a16="http://schemas.microsoft.com/office/drawing/2014/main" id="{AF84C094-64C3-6F43-9DA5-5103EFD29C7E}"/>
              </a:ext>
            </a:extLst>
          </p:cNvPr>
          <p:cNvSpPr>
            <a:spLocks noChangeArrowheads="1"/>
          </p:cNvSpPr>
          <p:nvPr/>
        </p:nvSpPr>
        <p:spPr bwMode="auto">
          <a:xfrm>
            <a:off x="880226" y="255032"/>
            <a:ext cx="1647825"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Input</a:t>
            </a:r>
          </a:p>
        </p:txBody>
      </p:sp>
      <p:cxnSp>
        <p:nvCxnSpPr>
          <p:cNvPr id="52" name="Straight Arrow Connector 51">
            <a:extLst>
              <a:ext uri="{FF2B5EF4-FFF2-40B4-BE49-F238E27FC236}">
                <a16:creationId xmlns:a16="http://schemas.microsoft.com/office/drawing/2014/main" id="{6B02662C-5EA6-094B-9710-3B879E125890}"/>
              </a:ext>
            </a:extLst>
          </p:cNvPr>
          <p:cNvCxnSpPr/>
          <p:nvPr/>
        </p:nvCxnSpPr>
        <p:spPr>
          <a:xfrm>
            <a:off x="8012747" y="4615324"/>
            <a:ext cx="0" cy="614368"/>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54" name="Straight Arrow Connector 53">
            <a:extLst>
              <a:ext uri="{FF2B5EF4-FFF2-40B4-BE49-F238E27FC236}">
                <a16:creationId xmlns:a16="http://schemas.microsoft.com/office/drawing/2014/main" id="{FD14F4DF-627A-814E-BA2E-3BD2FC72E96A}"/>
              </a:ext>
            </a:extLst>
          </p:cNvPr>
          <p:cNvCxnSpPr/>
          <p:nvPr/>
        </p:nvCxnSpPr>
        <p:spPr>
          <a:xfrm>
            <a:off x="8135445" y="3260461"/>
            <a:ext cx="0" cy="614368"/>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55" name="Straight Arrow Connector 54">
            <a:extLst>
              <a:ext uri="{FF2B5EF4-FFF2-40B4-BE49-F238E27FC236}">
                <a16:creationId xmlns:a16="http://schemas.microsoft.com/office/drawing/2014/main" id="{0E1BB2AA-085A-3442-9C17-9F068106B693}"/>
              </a:ext>
            </a:extLst>
          </p:cNvPr>
          <p:cNvCxnSpPr/>
          <p:nvPr/>
        </p:nvCxnSpPr>
        <p:spPr>
          <a:xfrm>
            <a:off x="7985315" y="1795593"/>
            <a:ext cx="0" cy="614368"/>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56" name="Straight Arrow Connector 55">
            <a:extLst>
              <a:ext uri="{FF2B5EF4-FFF2-40B4-BE49-F238E27FC236}">
                <a16:creationId xmlns:a16="http://schemas.microsoft.com/office/drawing/2014/main" id="{C572BB77-0678-0E44-83DD-433F9CB70F75}"/>
              </a:ext>
            </a:extLst>
          </p:cNvPr>
          <p:cNvCxnSpPr/>
          <p:nvPr/>
        </p:nvCxnSpPr>
        <p:spPr>
          <a:xfrm>
            <a:off x="7787196" y="4611543"/>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7" name="Straight Arrow Connector 56">
            <a:extLst>
              <a:ext uri="{FF2B5EF4-FFF2-40B4-BE49-F238E27FC236}">
                <a16:creationId xmlns:a16="http://schemas.microsoft.com/office/drawing/2014/main" id="{E1A7077B-8A21-204C-B6D5-F4E9BBC955E0}"/>
              </a:ext>
            </a:extLst>
          </p:cNvPr>
          <p:cNvCxnSpPr/>
          <p:nvPr/>
        </p:nvCxnSpPr>
        <p:spPr>
          <a:xfrm>
            <a:off x="8204040" y="3251758"/>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8" name="Straight Arrow Connector 57">
            <a:extLst>
              <a:ext uri="{FF2B5EF4-FFF2-40B4-BE49-F238E27FC236}">
                <a16:creationId xmlns:a16="http://schemas.microsoft.com/office/drawing/2014/main" id="{71C960C7-DDF6-054D-A71E-5EB9CB44A7CA}"/>
              </a:ext>
            </a:extLst>
          </p:cNvPr>
          <p:cNvCxnSpPr/>
          <p:nvPr/>
        </p:nvCxnSpPr>
        <p:spPr>
          <a:xfrm>
            <a:off x="7687584" y="1789221"/>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9" name="Straight Arrow Connector 58">
            <a:extLst>
              <a:ext uri="{FF2B5EF4-FFF2-40B4-BE49-F238E27FC236}">
                <a16:creationId xmlns:a16="http://schemas.microsoft.com/office/drawing/2014/main" id="{9B083D34-62DE-3746-B4D1-B28ABF143EE4}"/>
              </a:ext>
            </a:extLst>
          </p:cNvPr>
          <p:cNvCxnSpPr/>
          <p:nvPr/>
        </p:nvCxnSpPr>
        <p:spPr>
          <a:xfrm>
            <a:off x="7888796" y="4615324"/>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3" name="Straight Arrow Connector 62">
            <a:extLst>
              <a:ext uri="{FF2B5EF4-FFF2-40B4-BE49-F238E27FC236}">
                <a16:creationId xmlns:a16="http://schemas.microsoft.com/office/drawing/2014/main" id="{BB390055-76EC-BB4C-9D3D-7A21C7B510FC}"/>
              </a:ext>
            </a:extLst>
          </p:cNvPr>
          <p:cNvCxnSpPr/>
          <p:nvPr/>
        </p:nvCxnSpPr>
        <p:spPr>
          <a:xfrm>
            <a:off x="8435057" y="3254648"/>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4" name="Straight Arrow Connector 63">
            <a:extLst>
              <a:ext uri="{FF2B5EF4-FFF2-40B4-BE49-F238E27FC236}">
                <a16:creationId xmlns:a16="http://schemas.microsoft.com/office/drawing/2014/main" id="{523C5395-E584-BB4C-9149-D84AD1E45A6A}"/>
              </a:ext>
            </a:extLst>
          </p:cNvPr>
          <p:cNvCxnSpPr/>
          <p:nvPr/>
        </p:nvCxnSpPr>
        <p:spPr>
          <a:xfrm>
            <a:off x="7858144" y="1789221"/>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sp>
        <p:nvSpPr>
          <p:cNvPr id="68" name="Line 55">
            <a:extLst>
              <a:ext uri="{FF2B5EF4-FFF2-40B4-BE49-F238E27FC236}">
                <a16:creationId xmlns:a16="http://schemas.microsoft.com/office/drawing/2014/main" id="{60150C66-79E0-A149-BCC3-D10A440B158D}"/>
              </a:ext>
            </a:extLst>
          </p:cNvPr>
          <p:cNvSpPr>
            <a:spLocks noChangeShapeType="1"/>
          </p:cNvSpPr>
          <p:nvPr/>
        </p:nvSpPr>
        <p:spPr bwMode="auto">
          <a:xfrm>
            <a:off x="6995893" y="5278059"/>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a:solidFill>
                <a:srgbClr val="002060"/>
              </a:solidFill>
            </a:endParaRPr>
          </a:p>
        </p:txBody>
      </p:sp>
      <p:sp>
        <p:nvSpPr>
          <p:cNvPr id="69" name="Rectangle 56">
            <a:extLst>
              <a:ext uri="{FF2B5EF4-FFF2-40B4-BE49-F238E27FC236}">
                <a16:creationId xmlns:a16="http://schemas.microsoft.com/office/drawing/2014/main" id="{94931776-F546-8D48-B996-F6653FEB9202}"/>
              </a:ext>
            </a:extLst>
          </p:cNvPr>
          <p:cNvSpPr>
            <a:spLocks noChangeArrowheads="1"/>
          </p:cNvSpPr>
          <p:nvPr/>
        </p:nvSpPr>
        <p:spPr bwMode="auto">
          <a:xfrm>
            <a:off x="7365780" y="5260597"/>
            <a:ext cx="1014413" cy="400752"/>
          </a:xfrm>
          <a:prstGeom prst="rect">
            <a:avLst/>
          </a:prstGeom>
          <a:noFill/>
          <a:ln w="9525">
            <a:noFill/>
            <a:miter lim="800000"/>
            <a:headEnd/>
            <a:tailEnd/>
          </a:ln>
          <a:effectLst/>
        </p:spPr>
        <p:txBody>
          <a:bodyPr wrap="square" lIns="92075" tIns="46038" rIns="92075" bIns="46038">
            <a:spAutoFit/>
          </a:bodyPr>
          <a:lstStyle/>
          <a:p>
            <a:pPr algn="l"/>
            <a:r>
              <a:rPr lang="en-US" sz="2000" dirty="0">
                <a:solidFill>
                  <a:schemeClr val="tx1">
                    <a:lumMod val="75000"/>
                  </a:schemeClr>
                </a:solidFill>
                <a:latin typeface="Comfortaa" pitchFamily="2" charset="0"/>
              </a:rPr>
              <a:t>NMB</a:t>
            </a:r>
          </a:p>
        </p:txBody>
      </p:sp>
      <p:cxnSp>
        <p:nvCxnSpPr>
          <p:cNvPr id="71" name="Straight Arrow Connector 70">
            <a:extLst>
              <a:ext uri="{FF2B5EF4-FFF2-40B4-BE49-F238E27FC236}">
                <a16:creationId xmlns:a16="http://schemas.microsoft.com/office/drawing/2014/main" id="{CD345F7E-E107-C548-877B-5FFD70F34622}"/>
              </a:ext>
            </a:extLst>
          </p:cNvPr>
          <p:cNvCxnSpPr/>
          <p:nvPr/>
        </p:nvCxnSpPr>
        <p:spPr>
          <a:xfrm>
            <a:off x="1513638" y="3502882"/>
            <a:ext cx="0" cy="468000"/>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72" name="Straight Arrow Connector 71">
            <a:extLst>
              <a:ext uri="{FF2B5EF4-FFF2-40B4-BE49-F238E27FC236}">
                <a16:creationId xmlns:a16="http://schemas.microsoft.com/office/drawing/2014/main" id="{E2A7F1CE-4931-1646-B028-4288B7AF1FA1}"/>
              </a:ext>
            </a:extLst>
          </p:cNvPr>
          <p:cNvCxnSpPr>
            <a:cxnSpLocks/>
          </p:cNvCxnSpPr>
          <p:nvPr/>
        </p:nvCxnSpPr>
        <p:spPr>
          <a:xfrm flipH="1">
            <a:off x="1698603" y="1900287"/>
            <a:ext cx="2380" cy="468000"/>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73" name="Straight Arrow Connector 72">
            <a:extLst>
              <a:ext uri="{FF2B5EF4-FFF2-40B4-BE49-F238E27FC236}">
                <a16:creationId xmlns:a16="http://schemas.microsoft.com/office/drawing/2014/main" id="{BE8DE1E6-460C-C343-8663-CD0CBCB702E5}"/>
              </a:ext>
            </a:extLst>
          </p:cNvPr>
          <p:cNvCxnSpPr>
            <a:cxnSpLocks/>
          </p:cNvCxnSpPr>
          <p:nvPr/>
        </p:nvCxnSpPr>
        <p:spPr>
          <a:xfrm>
            <a:off x="1685882" y="1033760"/>
            <a:ext cx="0" cy="468000"/>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sp>
        <p:nvSpPr>
          <p:cNvPr id="74" name="Rectangle 54">
            <a:extLst>
              <a:ext uri="{FF2B5EF4-FFF2-40B4-BE49-F238E27FC236}">
                <a16:creationId xmlns:a16="http://schemas.microsoft.com/office/drawing/2014/main" id="{00D5EC1B-CE14-144C-9EE0-1715D843E880}"/>
              </a:ext>
            </a:extLst>
          </p:cNvPr>
          <p:cNvSpPr>
            <a:spLocks noChangeArrowheads="1"/>
          </p:cNvSpPr>
          <p:nvPr/>
        </p:nvSpPr>
        <p:spPr bwMode="auto">
          <a:xfrm>
            <a:off x="3851564" y="255031"/>
            <a:ext cx="2327366" cy="1447192"/>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Data </a:t>
            </a:r>
          </a:p>
          <a:p>
            <a:pPr algn="ctr"/>
            <a:endParaRPr lang="en-US" sz="1600" dirty="0">
              <a:latin typeface="Comfortaa" pitchFamily="2" charset="0"/>
            </a:endParaRPr>
          </a:p>
          <a:p>
            <a:pPr algn="ctr"/>
            <a:r>
              <a:rPr lang="en-US" sz="1600" b="1" dirty="0">
                <a:solidFill>
                  <a:schemeClr val="accent3"/>
                </a:solidFill>
                <a:latin typeface="Comfortaa" pitchFamily="2" charset="0"/>
              </a:rPr>
              <a:t>Population characteristics and model parameters</a:t>
            </a:r>
          </a:p>
        </p:txBody>
      </p:sp>
      <p:pic>
        <p:nvPicPr>
          <p:cNvPr id="66" name="Picture 65">
            <a:extLst>
              <a:ext uri="{FF2B5EF4-FFF2-40B4-BE49-F238E27FC236}">
                <a16:creationId xmlns:a16="http://schemas.microsoft.com/office/drawing/2014/main" id="{D2E63E57-5D80-A549-8FF8-02C6B3578A3D}"/>
              </a:ext>
            </a:extLst>
          </p:cNvPr>
          <p:cNvPicPr>
            <a:picLocks noChangeAspect="1"/>
          </p:cNvPicPr>
          <p:nvPr/>
        </p:nvPicPr>
        <p:blipFill>
          <a:blip r:embed="rId3"/>
          <a:stretch>
            <a:fillRect/>
          </a:stretch>
        </p:blipFill>
        <p:spPr>
          <a:xfrm>
            <a:off x="3574225" y="1740667"/>
            <a:ext cx="2689325" cy="1800000"/>
          </a:xfrm>
          <a:prstGeom prst="rect">
            <a:avLst/>
          </a:prstGeom>
        </p:spPr>
      </p:pic>
    </p:spTree>
    <p:extLst>
      <p:ext uri="{BB962C8B-B14F-4D97-AF65-F5344CB8AC3E}">
        <p14:creationId xmlns:p14="http://schemas.microsoft.com/office/powerpoint/2010/main" val="4566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FC89C9-D1BB-014A-B492-2397CD24D94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nl-NL" smtClean="0"/>
              <a:t>11</a:t>
            </a:fld>
            <a:endParaRPr lang="nl-NL"/>
          </a:p>
        </p:txBody>
      </p:sp>
      <p:sp>
        <p:nvSpPr>
          <p:cNvPr id="3" name="Title 2">
            <a:extLst>
              <a:ext uri="{FF2B5EF4-FFF2-40B4-BE49-F238E27FC236}">
                <a16:creationId xmlns:a16="http://schemas.microsoft.com/office/drawing/2014/main" id="{AD6348F6-7F5A-C14A-9B6D-712DD88395AC}"/>
              </a:ext>
            </a:extLst>
          </p:cNvPr>
          <p:cNvSpPr>
            <a:spLocks noGrp="1"/>
          </p:cNvSpPr>
          <p:nvPr>
            <p:ph type="title"/>
          </p:nvPr>
        </p:nvSpPr>
        <p:spPr/>
        <p:txBody>
          <a:bodyPr/>
          <a:lstStyle/>
          <a:p>
            <a:r>
              <a:rPr lang="en-US" dirty="0"/>
              <a:t>PSA &amp; R</a:t>
            </a:r>
          </a:p>
        </p:txBody>
      </p:sp>
      <p:pic>
        <p:nvPicPr>
          <p:cNvPr id="4" name="Picture 3">
            <a:extLst>
              <a:ext uri="{FF2B5EF4-FFF2-40B4-BE49-F238E27FC236}">
                <a16:creationId xmlns:a16="http://schemas.microsoft.com/office/drawing/2014/main" id="{6F03A611-8BD5-1549-BA00-977065D73EF6}"/>
              </a:ext>
            </a:extLst>
          </p:cNvPr>
          <p:cNvPicPr>
            <a:picLocks noChangeAspect="1"/>
          </p:cNvPicPr>
          <p:nvPr/>
        </p:nvPicPr>
        <p:blipFill>
          <a:blip r:embed="rId2"/>
          <a:stretch>
            <a:fillRect/>
          </a:stretch>
        </p:blipFill>
        <p:spPr>
          <a:xfrm>
            <a:off x="1950035" y="2061105"/>
            <a:ext cx="5807194" cy="3671924"/>
          </a:xfrm>
          <a:prstGeom prst="rect">
            <a:avLst/>
          </a:prstGeom>
        </p:spPr>
      </p:pic>
      <p:sp>
        <p:nvSpPr>
          <p:cNvPr id="5" name="Rounded Rectangle 4">
            <a:extLst>
              <a:ext uri="{FF2B5EF4-FFF2-40B4-BE49-F238E27FC236}">
                <a16:creationId xmlns:a16="http://schemas.microsoft.com/office/drawing/2014/main" id="{8F49C1A9-E18B-D44E-9675-A066B470FF4F}"/>
              </a:ext>
            </a:extLst>
          </p:cNvPr>
          <p:cNvSpPr/>
          <p:nvPr/>
        </p:nvSpPr>
        <p:spPr>
          <a:xfrm>
            <a:off x="1950035" y="1847925"/>
            <a:ext cx="1337734" cy="388510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B54A5AF-828F-4640-B4D1-7283E826FA08}"/>
              </a:ext>
            </a:extLst>
          </p:cNvPr>
          <p:cNvSpPr txBox="1"/>
          <p:nvPr/>
        </p:nvSpPr>
        <p:spPr>
          <a:xfrm>
            <a:off x="1431718" y="6033452"/>
            <a:ext cx="3645550" cy="584775"/>
          </a:xfrm>
          <a:prstGeom prst="rect">
            <a:avLst/>
          </a:prstGeom>
          <a:noFill/>
        </p:spPr>
        <p:txBody>
          <a:bodyPr wrap="none" rtlCol="0">
            <a:spAutoFit/>
          </a:bodyPr>
          <a:lstStyle/>
          <a:p>
            <a:r>
              <a:rPr lang="en-US" sz="1600" b="1" dirty="0">
                <a:latin typeface="Verdana" panose="020B0604030504040204" pitchFamily="34" charset="0"/>
                <a:ea typeface="Verdana" panose="020B0604030504040204" pitchFamily="34" charset="0"/>
                <a:cs typeface="Verdana" panose="020B0604030504040204" pitchFamily="34" charset="0"/>
              </a:rPr>
              <a:t>List </a:t>
            </a:r>
            <a:r>
              <a:rPr lang="en-US" sz="1600" b="1">
                <a:latin typeface="Verdana" panose="020B0604030504040204" pitchFamily="34" charset="0"/>
                <a:ea typeface="Verdana" panose="020B0604030504040204" pitchFamily="34" charset="0"/>
                <a:cs typeface="Verdana" panose="020B0604030504040204" pitchFamily="34" charset="0"/>
              </a:rPr>
              <a:t>or data set </a:t>
            </a:r>
            <a:r>
              <a:rPr lang="en-US" sz="1600" dirty="0">
                <a:latin typeface="Verdana" panose="020B0604030504040204" pitchFamily="34" charset="0"/>
                <a:ea typeface="Verdana" panose="020B0604030504040204" pitchFamily="34" charset="0"/>
                <a:cs typeface="Verdana" panose="020B0604030504040204" pitchFamily="34" charset="0"/>
              </a:rPr>
              <a:t>with parameter </a:t>
            </a:r>
          </a:p>
          <a:p>
            <a:r>
              <a:rPr lang="en-US" sz="1600" dirty="0">
                <a:latin typeface="Verdana" panose="020B0604030504040204" pitchFamily="34" charset="0"/>
                <a:ea typeface="Verdana" panose="020B0604030504040204" pitchFamily="34" charset="0"/>
                <a:cs typeface="Verdana" panose="020B0604030504040204" pitchFamily="34" charset="0"/>
              </a:rPr>
              <a:t>values for each iteration</a:t>
            </a:r>
          </a:p>
        </p:txBody>
      </p:sp>
      <p:cxnSp>
        <p:nvCxnSpPr>
          <p:cNvPr id="9" name="Straight Arrow Connector 8">
            <a:extLst>
              <a:ext uri="{FF2B5EF4-FFF2-40B4-BE49-F238E27FC236}">
                <a16:creationId xmlns:a16="http://schemas.microsoft.com/office/drawing/2014/main" id="{81774657-7BB3-C142-8160-F4739514B2C6}"/>
              </a:ext>
            </a:extLst>
          </p:cNvPr>
          <p:cNvCxnSpPr>
            <a:cxnSpLocks/>
          </p:cNvCxnSpPr>
          <p:nvPr/>
        </p:nvCxnSpPr>
        <p:spPr>
          <a:xfrm>
            <a:off x="2618902" y="5733029"/>
            <a:ext cx="0" cy="300423"/>
          </a:xfrm>
          <a:prstGeom prst="straightConnector1">
            <a:avLst/>
          </a:prstGeom>
          <a:ln w="34925">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55649FE2-58C8-C547-A30C-EDC6B10B29DC}"/>
              </a:ext>
            </a:extLst>
          </p:cNvPr>
          <p:cNvSpPr/>
          <p:nvPr/>
        </p:nvSpPr>
        <p:spPr>
          <a:xfrm>
            <a:off x="3721420" y="1847925"/>
            <a:ext cx="1337734" cy="388510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1CB4B774-ACCD-EF4E-BE22-33DAC5089C0D}"/>
              </a:ext>
            </a:extLst>
          </p:cNvPr>
          <p:cNvSpPr/>
          <p:nvPr/>
        </p:nvSpPr>
        <p:spPr>
          <a:xfrm>
            <a:off x="5431686" y="1783218"/>
            <a:ext cx="2274743" cy="388510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228916-6EAE-D443-AE90-01C20A0B1F69}"/>
              </a:ext>
            </a:extLst>
          </p:cNvPr>
          <p:cNvSpPr txBox="1"/>
          <p:nvPr/>
        </p:nvSpPr>
        <p:spPr>
          <a:xfrm>
            <a:off x="5631185" y="6010916"/>
            <a:ext cx="2928679" cy="830997"/>
          </a:xfrm>
          <a:prstGeom prst="rect">
            <a:avLst/>
          </a:prstGeom>
          <a:noFill/>
        </p:spPr>
        <p:txBody>
          <a:bodyPr wrap="square" rtlCol="0">
            <a:spAutoFit/>
          </a:bodyPr>
          <a:lstStyle/>
          <a:p>
            <a:r>
              <a:rPr lang="en-US" sz="1600" b="1" dirty="0">
                <a:latin typeface="Verdana" panose="020B0604030504040204" pitchFamily="34" charset="0"/>
                <a:ea typeface="Verdana" panose="020B0604030504040204" pitchFamily="34" charset="0"/>
                <a:cs typeface="Verdana" panose="020B0604030504040204" pitchFamily="34" charset="0"/>
              </a:rPr>
              <a:t>Data frame </a:t>
            </a:r>
            <a:r>
              <a:rPr lang="en-US" sz="1600" dirty="0">
                <a:latin typeface="Verdana" panose="020B0604030504040204" pitchFamily="34" charset="0"/>
                <a:ea typeface="Verdana" panose="020B0604030504040204" pitchFamily="34" charset="0"/>
                <a:cs typeface="Verdana" panose="020B0604030504040204" pitchFamily="34" charset="0"/>
              </a:rPr>
              <a:t>with</a:t>
            </a:r>
            <a:r>
              <a:rPr lang="en-US" sz="1600" b="1" dirty="0">
                <a:latin typeface="Verdana" panose="020B0604030504040204" pitchFamily="34" charset="0"/>
                <a:ea typeface="Verdana" panose="020B0604030504040204" pitchFamily="34" charset="0"/>
                <a:cs typeface="Verdana" panose="020B0604030504040204" pitchFamily="34" charset="0"/>
              </a:rPr>
              <a:t> </a:t>
            </a:r>
            <a:r>
              <a:rPr lang="en-US" sz="1600" dirty="0">
                <a:latin typeface="Verdana" panose="020B0604030504040204" pitchFamily="34" charset="0"/>
                <a:ea typeface="Verdana" panose="020B0604030504040204" pitchFamily="34" charset="0"/>
                <a:cs typeface="Verdana" panose="020B0604030504040204" pitchFamily="34" charset="0"/>
              </a:rPr>
              <a:t>model outcome estimates for each iteration</a:t>
            </a:r>
          </a:p>
        </p:txBody>
      </p:sp>
      <p:cxnSp>
        <p:nvCxnSpPr>
          <p:cNvPr id="16" name="Straight Arrow Connector 15">
            <a:extLst>
              <a:ext uri="{FF2B5EF4-FFF2-40B4-BE49-F238E27FC236}">
                <a16:creationId xmlns:a16="http://schemas.microsoft.com/office/drawing/2014/main" id="{C042A04F-AA17-1646-8D96-22DDDB9B6EA9}"/>
              </a:ext>
            </a:extLst>
          </p:cNvPr>
          <p:cNvCxnSpPr>
            <a:cxnSpLocks/>
            <a:stCxn id="10" idx="0"/>
          </p:cNvCxnSpPr>
          <p:nvPr/>
        </p:nvCxnSpPr>
        <p:spPr>
          <a:xfrm flipV="1">
            <a:off x="4390287" y="1387989"/>
            <a:ext cx="378679" cy="459936"/>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DEC5D93-16CC-474E-80BD-E2C51264BC6F}"/>
              </a:ext>
            </a:extLst>
          </p:cNvPr>
          <p:cNvSpPr txBox="1"/>
          <p:nvPr/>
        </p:nvSpPr>
        <p:spPr>
          <a:xfrm>
            <a:off x="4789923" y="962727"/>
            <a:ext cx="4354077" cy="584775"/>
          </a:xfrm>
          <a:prstGeom prst="rect">
            <a:avLst/>
          </a:prstGeom>
          <a:noFill/>
        </p:spPr>
        <p:txBody>
          <a:bodyPr wrap="none" rtlCol="0">
            <a:spAutoFit/>
          </a:bodyPr>
          <a:lstStyle/>
          <a:p>
            <a:r>
              <a:rPr lang="en-US" sz="1600" b="1" dirty="0">
                <a:latin typeface="Verdana" panose="020B0604030504040204" pitchFamily="34" charset="0"/>
                <a:ea typeface="Verdana" panose="020B0604030504040204" pitchFamily="34" charset="0"/>
                <a:cs typeface="Verdana" panose="020B0604030504040204" pitchFamily="34" charset="0"/>
              </a:rPr>
              <a:t>Function </a:t>
            </a:r>
            <a:r>
              <a:rPr lang="en-US" sz="1600" dirty="0">
                <a:latin typeface="Verdana" panose="020B0604030504040204" pitchFamily="34" charset="0"/>
                <a:ea typeface="Verdana" panose="020B0604030504040204" pitchFamily="34" charset="0"/>
                <a:cs typeface="Verdana" panose="020B0604030504040204" pitchFamily="34" charset="0"/>
              </a:rPr>
              <a:t>which runs the model</a:t>
            </a:r>
          </a:p>
          <a:p>
            <a:r>
              <a:rPr lang="en-US" sz="1600" dirty="0">
                <a:latin typeface="Verdana" panose="020B0604030504040204" pitchFamily="34" charset="0"/>
                <a:ea typeface="Verdana" panose="020B0604030504040204" pitchFamily="34" charset="0"/>
                <a:cs typeface="Verdana" panose="020B0604030504040204" pitchFamily="34" charset="0"/>
              </a:rPr>
              <a:t>using the parameter values from the list</a:t>
            </a:r>
          </a:p>
        </p:txBody>
      </p:sp>
      <p:cxnSp>
        <p:nvCxnSpPr>
          <p:cNvPr id="22" name="Straight Arrow Connector 21">
            <a:extLst>
              <a:ext uri="{FF2B5EF4-FFF2-40B4-BE49-F238E27FC236}">
                <a16:creationId xmlns:a16="http://schemas.microsoft.com/office/drawing/2014/main" id="{99A158C5-E1C7-B847-B87B-92EF7E7C3580}"/>
              </a:ext>
            </a:extLst>
          </p:cNvPr>
          <p:cNvCxnSpPr>
            <a:cxnSpLocks/>
          </p:cNvCxnSpPr>
          <p:nvPr/>
        </p:nvCxnSpPr>
        <p:spPr>
          <a:xfrm>
            <a:off x="6555902" y="5668322"/>
            <a:ext cx="0" cy="300423"/>
          </a:xfrm>
          <a:prstGeom prst="straightConnector1">
            <a:avLst/>
          </a:prstGeom>
          <a:ln w="34925">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631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12</a:t>
            </a:fld>
            <a:endParaRPr/>
          </a:p>
        </p:txBody>
      </p:sp>
    </p:spTree>
    <p:extLst>
      <p:ext uri="{BB962C8B-B14F-4D97-AF65-F5344CB8AC3E}">
        <p14:creationId xmlns:p14="http://schemas.microsoft.com/office/powerpoint/2010/main" val="311266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7"/>
        <p:cNvGrpSpPr/>
        <p:nvPr/>
      </p:nvGrpSpPr>
      <p:grpSpPr>
        <a:xfrm>
          <a:off x="0" y="0"/>
          <a:ext cx="0" cy="0"/>
          <a:chOff x="0" y="0"/>
          <a:chExt cx="0" cy="0"/>
        </a:xfrm>
      </p:grpSpPr>
      <p:sp>
        <p:nvSpPr>
          <p:cNvPr id="1988" name="Google Shape;1988;p154"/>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dirty="0" err="1"/>
              <a:t>Functions</a:t>
            </a:r>
            <a:r>
              <a:rPr lang="nl-NL" dirty="0"/>
              <a:t> in R </a:t>
            </a:r>
            <a:endParaRPr dirty="0"/>
          </a:p>
        </p:txBody>
      </p:sp>
      <p:sp>
        <p:nvSpPr>
          <p:cNvPr id="1989" name="Google Shape;1989;p154"/>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a:t>
            </a:fld>
            <a:endParaRPr/>
          </a:p>
        </p:txBody>
      </p:sp>
      <p:pic>
        <p:nvPicPr>
          <p:cNvPr id="1990" name="Google Shape;1990;p154"/>
          <p:cNvPicPr preferRelativeResize="0"/>
          <p:nvPr/>
        </p:nvPicPr>
        <p:blipFill>
          <a:blip r:embed="rId3">
            <a:alphaModFix/>
          </a:blip>
          <a:stretch>
            <a:fillRect/>
          </a:stretch>
        </p:blipFill>
        <p:spPr>
          <a:xfrm>
            <a:off x="914399" y="2287404"/>
            <a:ext cx="4885449" cy="1310325"/>
          </a:xfrm>
          <a:prstGeom prst="rect">
            <a:avLst/>
          </a:prstGeom>
          <a:noFill/>
          <a:ln w="9525" cap="flat" cmpd="sng">
            <a:solidFill>
              <a:schemeClr val="dk2"/>
            </a:solidFill>
            <a:prstDash val="solid"/>
            <a:round/>
            <a:headEnd type="none" w="sm" len="sm"/>
            <a:tailEnd type="none" w="sm" len="sm"/>
          </a:ln>
        </p:spPr>
      </p:pic>
      <p:sp>
        <p:nvSpPr>
          <p:cNvPr id="2" name="TextBox 1">
            <a:extLst>
              <a:ext uri="{FF2B5EF4-FFF2-40B4-BE49-F238E27FC236}">
                <a16:creationId xmlns:a16="http://schemas.microsoft.com/office/drawing/2014/main" id="{154D7124-DBE9-DB4F-B684-F1BF2C1D4571}"/>
              </a:ext>
            </a:extLst>
          </p:cNvPr>
          <p:cNvSpPr txBox="1"/>
          <p:nvPr/>
        </p:nvSpPr>
        <p:spPr>
          <a:xfrm>
            <a:off x="914399" y="1594591"/>
            <a:ext cx="6330579" cy="307777"/>
          </a:xfrm>
          <a:prstGeom prst="rect">
            <a:avLst/>
          </a:prstGeom>
          <a:noFill/>
        </p:spPr>
        <p:txBody>
          <a:bodyPr wrap="non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Created to repeat a calculation several times in the exact same way</a:t>
            </a:r>
          </a:p>
        </p:txBody>
      </p:sp>
      <p:pic>
        <p:nvPicPr>
          <p:cNvPr id="10" name="Picture 9">
            <a:extLst>
              <a:ext uri="{FF2B5EF4-FFF2-40B4-BE49-F238E27FC236}">
                <a16:creationId xmlns:a16="http://schemas.microsoft.com/office/drawing/2014/main" id="{C5AAF01C-1D55-8647-9BBD-4EF15A12C2E4}"/>
              </a:ext>
            </a:extLst>
          </p:cNvPr>
          <p:cNvPicPr>
            <a:picLocks noChangeAspect="1"/>
          </p:cNvPicPr>
          <p:nvPr/>
        </p:nvPicPr>
        <p:blipFill>
          <a:blip r:embed="rId4"/>
          <a:stretch>
            <a:fillRect/>
          </a:stretch>
        </p:blipFill>
        <p:spPr>
          <a:xfrm>
            <a:off x="4381736" y="3982765"/>
            <a:ext cx="4529573" cy="2174195"/>
          </a:xfrm>
          <a:prstGeom prst="rect">
            <a:avLst/>
          </a:prstGeom>
          <a:solidFill>
            <a:schemeClr val="lt1"/>
          </a:solidFill>
          <a:ln>
            <a:solidFill>
              <a:schemeClr val="tx1"/>
            </a:solidFill>
          </a:ln>
        </p:spPr>
      </p:pic>
    </p:spTree>
    <p:extLst>
      <p:ext uri="{BB962C8B-B14F-4D97-AF65-F5344CB8AC3E}">
        <p14:creationId xmlns:p14="http://schemas.microsoft.com/office/powerpoint/2010/main" val="47426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5"/>
        <p:cNvGrpSpPr/>
        <p:nvPr/>
      </p:nvGrpSpPr>
      <p:grpSpPr>
        <a:xfrm>
          <a:off x="0" y="0"/>
          <a:ext cx="0" cy="0"/>
          <a:chOff x="0" y="0"/>
          <a:chExt cx="0" cy="0"/>
        </a:xfrm>
      </p:grpSpPr>
      <p:sp>
        <p:nvSpPr>
          <p:cNvPr id="1996" name="Google Shape;1996;p155"/>
          <p:cNvSpPr txBox="1">
            <a:spLocks noGrp="1"/>
          </p:cNvSpPr>
          <p:nvPr>
            <p:ph type="title"/>
          </p:nvPr>
        </p:nvSpPr>
        <p:spPr>
          <a:xfrm>
            <a:off x="840432" y="1653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sz="4000" dirty="0" err="1"/>
              <a:t>Remember</a:t>
            </a:r>
            <a:r>
              <a:rPr lang="nl-NL" dirty="0"/>
              <a:t>:</a:t>
            </a:r>
            <a:br>
              <a:rPr lang="nl-NL" dirty="0"/>
            </a:br>
            <a:r>
              <a:rPr lang="nl-NL" sz="4000" dirty="0" err="1"/>
              <a:t>Structure</a:t>
            </a:r>
            <a:r>
              <a:rPr lang="nl-NL" sz="4000" dirty="0"/>
              <a:t> of </a:t>
            </a:r>
            <a:r>
              <a:rPr lang="nl-NL" sz="4000" dirty="0" err="1"/>
              <a:t>our</a:t>
            </a:r>
            <a:r>
              <a:rPr lang="nl-NL" sz="4000" dirty="0"/>
              <a:t> code </a:t>
            </a:r>
            <a:endParaRPr sz="4000" dirty="0"/>
          </a:p>
        </p:txBody>
      </p:sp>
      <p:sp>
        <p:nvSpPr>
          <p:cNvPr id="1997" name="Google Shape;1997;p155"/>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3</a:t>
            </a:fld>
            <a:endParaRPr/>
          </a:p>
        </p:txBody>
      </p:sp>
      <p:pic>
        <p:nvPicPr>
          <p:cNvPr id="1998" name="Google Shape;1998;p155"/>
          <p:cNvPicPr preferRelativeResize="0"/>
          <p:nvPr/>
        </p:nvPicPr>
        <p:blipFill>
          <a:blip r:embed="rId3">
            <a:alphaModFix/>
          </a:blip>
          <a:stretch>
            <a:fillRect/>
          </a:stretch>
        </p:blipFill>
        <p:spPr>
          <a:xfrm>
            <a:off x="2812375" y="1828800"/>
            <a:ext cx="4650871" cy="5029200"/>
          </a:xfrm>
          <a:prstGeom prst="rect">
            <a:avLst/>
          </a:prstGeom>
          <a:noFill/>
          <a:ln>
            <a:noFill/>
          </a:ln>
        </p:spPr>
      </p:pic>
      <p:sp>
        <p:nvSpPr>
          <p:cNvPr id="2" name="TextBox 1">
            <a:extLst>
              <a:ext uri="{FF2B5EF4-FFF2-40B4-BE49-F238E27FC236}">
                <a16:creationId xmlns:a16="http://schemas.microsoft.com/office/drawing/2014/main" id="{0A41A5CD-7B88-3846-A65F-F2939CAA0C8B}"/>
              </a:ext>
            </a:extLst>
          </p:cNvPr>
          <p:cNvSpPr txBox="1"/>
          <p:nvPr/>
        </p:nvSpPr>
        <p:spPr>
          <a:xfrm>
            <a:off x="6495242" y="149879"/>
            <a:ext cx="2513830" cy="307777"/>
          </a:xfrm>
          <a:prstGeom prst="rect">
            <a:avLst/>
          </a:prstGeom>
          <a:noFill/>
        </p:spPr>
        <p:txBody>
          <a:bodyPr wrap="none" rtlCol="0">
            <a:spAutoFit/>
          </a:bodyPr>
          <a:lstStyle/>
          <a:p>
            <a:r>
              <a:rPr lang="en-US" dirty="0">
                <a:solidFill>
                  <a:schemeClr val="accent1"/>
                </a:solidFill>
              </a:rPr>
              <a:t>NOTE: old coding convention</a:t>
            </a:r>
          </a:p>
        </p:txBody>
      </p:sp>
    </p:spTree>
    <p:extLst>
      <p:ext uri="{BB962C8B-B14F-4D97-AF65-F5344CB8AC3E}">
        <p14:creationId xmlns:p14="http://schemas.microsoft.com/office/powerpoint/2010/main" val="209296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5"/>
        <p:cNvGrpSpPr/>
        <p:nvPr/>
      </p:nvGrpSpPr>
      <p:grpSpPr>
        <a:xfrm>
          <a:off x="0" y="0"/>
          <a:ext cx="0" cy="0"/>
          <a:chOff x="0" y="0"/>
          <a:chExt cx="0" cy="0"/>
        </a:xfrm>
      </p:grpSpPr>
      <p:sp>
        <p:nvSpPr>
          <p:cNvPr id="1996" name="Google Shape;1996;p155"/>
          <p:cNvSpPr txBox="1">
            <a:spLocks noGrp="1"/>
          </p:cNvSpPr>
          <p:nvPr>
            <p:ph type="title"/>
          </p:nvPr>
        </p:nvSpPr>
        <p:spPr>
          <a:xfrm>
            <a:off x="840432" y="1653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sz="4000" dirty="0" err="1"/>
              <a:t>Remember</a:t>
            </a:r>
            <a:r>
              <a:rPr lang="nl-NL" dirty="0"/>
              <a:t>:</a:t>
            </a:r>
            <a:br>
              <a:rPr lang="nl-NL" dirty="0"/>
            </a:br>
            <a:r>
              <a:rPr lang="nl-NL" sz="4000" dirty="0" err="1"/>
              <a:t>Structure</a:t>
            </a:r>
            <a:r>
              <a:rPr lang="nl-NL" sz="4000" dirty="0"/>
              <a:t> of </a:t>
            </a:r>
            <a:r>
              <a:rPr lang="nl-NL" sz="4000" dirty="0" err="1"/>
              <a:t>our</a:t>
            </a:r>
            <a:r>
              <a:rPr lang="nl-NL" sz="4000" dirty="0"/>
              <a:t> code </a:t>
            </a:r>
            <a:endParaRPr sz="4000" dirty="0"/>
          </a:p>
        </p:txBody>
      </p:sp>
      <p:sp>
        <p:nvSpPr>
          <p:cNvPr id="1997" name="Google Shape;1997;p155"/>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4</a:t>
            </a:fld>
            <a:endParaRPr/>
          </a:p>
        </p:txBody>
      </p:sp>
      <p:pic>
        <p:nvPicPr>
          <p:cNvPr id="1998" name="Google Shape;1998;p155"/>
          <p:cNvPicPr preferRelativeResize="0"/>
          <p:nvPr/>
        </p:nvPicPr>
        <p:blipFill>
          <a:blip r:embed="rId3">
            <a:alphaModFix/>
          </a:blip>
          <a:stretch>
            <a:fillRect/>
          </a:stretch>
        </p:blipFill>
        <p:spPr>
          <a:xfrm>
            <a:off x="661358" y="1622286"/>
            <a:ext cx="4650871" cy="5029200"/>
          </a:xfrm>
          <a:prstGeom prst="rect">
            <a:avLst/>
          </a:prstGeom>
          <a:noFill/>
          <a:ln>
            <a:noFill/>
          </a:ln>
        </p:spPr>
      </p:pic>
      <p:sp>
        <p:nvSpPr>
          <p:cNvPr id="2" name="TextBox 1">
            <a:extLst>
              <a:ext uri="{FF2B5EF4-FFF2-40B4-BE49-F238E27FC236}">
                <a16:creationId xmlns:a16="http://schemas.microsoft.com/office/drawing/2014/main" id="{0A41A5CD-7B88-3846-A65F-F2939CAA0C8B}"/>
              </a:ext>
            </a:extLst>
          </p:cNvPr>
          <p:cNvSpPr txBox="1"/>
          <p:nvPr/>
        </p:nvSpPr>
        <p:spPr>
          <a:xfrm>
            <a:off x="6495242" y="149879"/>
            <a:ext cx="2513830" cy="307777"/>
          </a:xfrm>
          <a:prstGeom prst="rect">
            <a:avLst/>
          </a:prstGeom>
          <a:noFill/>
        </p:spPr>
        <p:txBody>
          <a:bodyPr wrap="none" rtlCol="0">
            <a:spAutoFit/>
          </a:bodyPr>
          <a:lstStyle/>
          <a:p>
            <a:r>
              <a:rPr lang="en-US" dirty="0">
                <a:solidFill>
                  <a:schemeClr val="accent1"/>
                </a:solidFill>
              </a:rPr>
              <a:t>NOTE: old coding convention</a:t>
            </a:r>
          </a:p>
        </p:txBody>
      </p:sp>
      <p:sp>
        <p:nvSpPr>
          <p:cNvPr id="3" name="Right Brace 2">
            <a:extLst>
              <a:ext uri="{FF2B5EF4-FFF2-40B4-BE49-F238E27FC236}">
                <a16:creationId xmlns:a16="http://schemas.microsoft.com/office/drawing/2014/main" id="{FFFE5D4A-758B-4A40-8F58-040E099D067B}"/>
              </a:ext>
            </a:extLst>
          </p:cNvPr>
          <p:cNvSpPr/>
          <p:nvPr/>
        </p:nvSpPr>
        <p:spPr>
          <a:xfrm>
            <a:off x="4572000" y="1489277"/>
            <a:ext cx="1480458" cy="49119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5E8BD4D0-F915-2347-97BC-835F638B7E9E}"/>
              </a:ext>
            </a:extLst>
          </p:cNvPr>
          <p:cNvSpPr txBox="1"/>
          <p:nvPr/>
        </p:nvSpPr>
        <p:spPr>
          <a:xfrm>
            <a:off x="6327182" y="2993830"/>
            <a:ext cx="1766830" cy="307777"/>
          </a:xfrm>
          <a:prstGeom prst="rect">
            <a:avLst/>
          </a:prstGeom>
          <a:noFill/>
        </p:spPr>
        <p:txBody>
          <a:bodyPr wrap="none" rtlCol="0">
            <a:spAutoFit/>
          </a:bodyPr>
          <a:lstStyle/>
          <a:p>
            <a:r>
              <a:rPr lang="en-US" dirty="0">
                <a:solidFill>
                  <a:schemeClr val="accent1"/>
                </a:solidFill>
              </a:rPr>
              <a:t>Wrap it in a function</a:t>
            </a:r>
          </a:p>
        </p:txBody>
      </p:sp>
      <p:pic>
        <p:nvPicPr>
          <p:cNvPr id="9" name="Picture 8">
            <a:extLst>
              <a:ext uri="{FF2B5EF4-FFF2-40B4-BE49-F238E27FC236}">
                <a16:creationId xmlns:a16="http://schemas.microsoft.com/office/drawing/2014/main" id="{18EA4843-D08C-2247-8141-E5BBA30B2AEC}"/>
              </a:ext>
            </a:extLst>
          </p:cNvPr>
          <p:cNvPicPr>
            <a:picLocks noChangeAspect="1"/>
          </p:cNvPicPr>
          <p:nvPr/>
        </p:nvPicPr>
        <p:blipFill>
          <a:blip r:embed="rId4"/>
          <a:stretch>
            <a:fillRect/>
          </a:stretch>
        </p:blipFill>
        <p:spPr>
          <a:xfrm>
            <a:off x="6172320" y="3468426"/>
            <a:ext cx="2485571" cy="1193074"/>
          </a:xfrm>
          <a:prstGeom prst="rect">
            <a:avLst/>
          </a:prstGeom>
          <a:solidFill>
            <a:schemeClr val="lt1"/>
          </a:solidFill>
          <a:ln>
            <a:solidFill>
              <a:schemeClr val="tx1"/>
            </a:solidFill>
          </a:ln>
        </p:spPr>
      </p:pic>
    </p:spTree>
    <p:extLst>
      <p:ext uri="{BB962C8B-B14F-4D97-AF65-F5344CB8AC3E}">
        <p14:creationId xmlns:p14="http://schemas.microsoft.com/office/powerpoint/2010/main" val="2384238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27B4F0-6B4A-C94C-AF6E-6CC7AA93334C}"/>
              </a:ext>
            </a:extLst>
          </p:cNvPr>
          <p:cNvSpPr>
            <a:spLocks noGrp="1"/>
          </p:cNvSpPr>
          <p:nvPr>
            <p:ph type="sldNum" idx="12"/>
          </p:nvPr>
        </p:nvSpPr>
        <p:spPr>
          <a:xfrm>
            <a:off x="8554442" y="6377984"/>
            <a:ext cx="548700" cy="396300"/>
          </a:xfrm>
        </p:spPr>
        <p:txBody>
          <a:bodyPr/>
          <a:lstStyle/>
          <a:p>
            <a:pPr marL="0" lvl="0" indent="0" algn="ctr" rtl="0">
              <a:spcBef>
                <a:spcPts val="0"/>
              </a:spcBef>
              <a:spcAft>
                <a:spcPts val="0"/>
              </a:spcAft>
              <a:buNone/>
            </a:pPr>
            <a:fld id="{00000000-1234-1234-1234-123412341234}" type="slidenum">
              <a:rPr lang="nl-NL" smtClean="0"/>
              <a:t>5</a:t>
            </a:fld>
            <a:endParaRPr lang="nl-NL" dirty="0"/>
          </a:p>
        </p:txBody>
      </p:sp>
      <p:sp>
        <p:nvSpPr>
          <p:cNvPr id="6" name="Freeform 6">
            <a:extLst>
              <a:ext uri="{FF2B5EF4-FFF2-40B4-BE49-F238E27FC236}">
                <a16:creationId xmlns:a16="http://schemas.microsoft.com/office/drawing/2014/main" id="{9A509D6A-968A-C343-B167-F7D74F37DDF2}"/>
              </a:ext>
            </a:extLst>
          </p:cNvPr>
          <p:cNvSpPr>
            <a:spLocks noChangeAspect="1"/>
          </p:cNvSpPr>
          <p:nvPr/>
        </p:nvSpPr>
        <p:spPr bwMode="auto">
          <a:xfrm>
            <a:off x="1061201" y="992205"/>
            <a:ext cx="1252538" cy="546100"/>
          </a:xfrm>
          <a:custGeom>
            <a:avLst/>
            <a:gdLst/>
            <a:ahLst/>
            <a:cxnLst>
              <a:cxn ang="0">
                <a:pos x="0" y="343"/>
              </a:cxn>
              <a:cxn ang="0">
                <a:pos x="46" y="292"/>
              </a:cxn>
              <a:cxn ang="0">
                <a:pos x="102" y="252"/>
              </a:cxn>
              <a:cxn ang="0">
                <a:pos x="159" y="211"/>
              </a:cxn>
              <a:cxn ang="0">
                <a:pos x="182" y="151"/>
              </a:cxn>
              <a:cxn ang="0">
                <a:pos x="204" y="91"/>
              </a:cxn>
              <a:cxn ang="0">
                <a:pos x="262" y="41"/>
              </a:cxn>
              <a:cxn ang="0">
                <a:pos x="318" y="0"/>
              </a:cxn>
              <a:cxn ang="0">
                <a:pos x="387" y="11"/>
              </a:cxn>
              <a:cxn ang="0">
                <a:pos x="443" y="41"/>
              </a:cxn>
              <a:cxn ang="0">
                <a:pos x="523" y="61"/>
              </a:cxn>
              <a:cxn ang="0">
                <a:pos x="592" y="81"/>
              </a:cxn>
              <a:cxn ang="0">
                <a:pos x="648" y="121"/>
              </a:cxn>
              <a:cxn ang="0">
                <a:pos x="670" y="181"/>
              </a:cxn>
              <a:cxn ang="0">
                <a:pos x="694" y="242"/>
              </a:cxn>
              <a:cxn ang="0">
                <a:pos x="763" y="262"/>
              </a:cxn>
              <a:cxn ang="0">
                <a:pos x="830" y="302"/>
              </a:cxn>
              <a:cxn ang="0">
                <a:pos x="887" y="343"/>
              </a:cxn>
            </a:cxnLst>
            <a:rect l="0" t="0" r="r" b="b"/>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dirty="0">
              <a:solidFill>
                <a:srgbClr val="002060"/>
              </a:solidFill>
            </a:endParaRPr>
          </a:p>
        </p:txBody>
      </p:sp>
      <p:sp>
        <p:nvSpPr>
          <p:cNvPr id="7" name="Rectangle 7">
            <a:extLst>
              <a:ext uri="{FF2B5EF4-FFF2-40B4-BE49-F238E27FC236}">
                <a16:creationId xmlns:a16="http://schemas.microsoft.com/office/drawing/2014/main" id="{2BC48843-48E8-4B4A-B4ED-260A0C4494E3}"/>
              </a:ext>
            </a:extLst>
          </p:cNvPr>
          <p:cNvSpPr>
            <a:spLocks noChangeAspect="1" noChangeArrowheads="1"/>
          </p:cNvSpPr>
          <p:nvPr/>
        </p:nvSpPr>
        <p:spPr bwMode="auto">
          <a:xfrm>
            <a:off x="1489826" y="1470042"/>
            <a:ext cx="431800"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1</a:t>
            </a:r>
            <a:endParaRPr lang="en-US" sz="2400" dirty="0">
              <a:latin typeface="Comfortaa" pitchFamily="2" charset="0"/>
            </a:endParaRPr>
          </a:p>
        </p:txBody>
      </p:sp>
      <p:sp>
        <p:nvSpPr>
          <p:cNvPr id="8" name="Rectangle 10">
            <a:extLst>
              <a:ext uri="{FF2B5EF4-FFF2-40B4-BE49-F238E27FC236}">
                <a16:creationId xmlns:a16="http://schemas.microsoft.com/office/drawing/2014/main" id="{8C528D15-3DA3-C844-8D50-5C17AD561DD4}"/>
              </a:ext>
            </a:extLst>
          </p:cNvPr>
          <p:cNvSpPr>
            <a:spLocks noChangeArrowheads="1"/>
          </p:cNvSpPr>
          <p:nvPr/>
        </p:nvSpPr>
        <p:spPr bwMode="auto">
          <a:xfrm>
            <a:off x="1513638" y="2351898"/>
            <a:ext cx="473075"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2</a:t>
            </a:r>
            <a:endParaRPr lang="en-US" sz="2400" dirty="0">
              <a:latin typeface="Comfortaa" pitchFamily="2" charset="0"/>
            </a:endParaRPr>
          </a:p>
        </p:txBody>
      </p:sp>
      <p:sp>
        <p:nvSpPr>
          <p:cNvPr id="9" name="Freeform 14">
            <a:extLst>
              <a:ext uri="{FF2B5EF4-FFF2-40B4-BE49-F238E27FC236}">
                <a16:creationId xmlns:a16="http://schemas.microsoft.com/office/drawing/2014/main" id="{36251F39-D648-9A43-A548-1491DA453C03}"/>
              </a:ext>
            </a:extLst>
          </p:cNvPr>
          <p:cNvSpPr>
            <a:spLocks/>
          </p:cNvSpPr>
          <p:nvPr/>
        </p:nvSpPr>
        <p:spPr bwMode="auto">
          <a:xfrm>
            <a:off x="991351" y="3384815"/>
            <a:ext cx="1042988" cy="639763"/>
          </a:xfrm>
          <a:custGeom>
            <a:avLst/>
            <a:gdLst/>
            <a:ahLst/>
            <a:cxnLst>
              <a:cxn ang="0">
                <a:pos x="738" y="389"/>
              </a:cxn>
              <a:cxn ang="0">
                <a:pos x="678" y="324"/>
              </a:cxn>
              <a:cxn ang="0">
                <a:pos x="605" y="272"/>
              </a:cxn>
              <a:cxn ang="0">
                <a:pos x="544" y="221"/>
              </a:cxn>
              <a:cxn ang="0">
                <a:pos x="484" y="168"/>
              </a:cxn>
              <a:cxn ang="0">
                <a:pos x="411" y="116"/>
              </a:cxn>
              <a:cxn ang="0">
                <a:pos x="339" y="77"/>
              </a:cxn>
              <a:cxn ang="0">
                <a:pos x="266" y="25"/>
              </a:cxn>
              <a:cxn ang="0">
                <a:pos x="193" y="0"/>
              </a:cxn>
              <a:cxn ang="0">
                <a:pos x="109" y="13"/>
              </a:cxn>
              <a:cxn ang="0">
                <a:pos x="73" y="91"/>
              </a:cxn>
              <a:cxn ang="0">
                <a:pos x="60" y="168"/>
              </a:cxn>
              <a:cxn ang="0">
                <a:pos x="48" y="246"/>
              </a:cxn>
              <a:cxn ang="0">
                <a:pos x="36" y="324"/>
              </a:cxn>
              <a:cxn ang="0">
                <a:pos x="0" y="402"/>
              </a:cxn>
            </a:cxnLst>
            <a:rect l="0" t="0" r="r" b="b"/>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0" name="Freeform 13">
            <a:extLst>
              <a:ext uri="{FF2B5EF4-FFF2-40B4-BE49-F238E27FC236}">
                <a16:creationId xmlns:a16="http://schemas.microsoft.com/office/drawing/2014/main" id="{C43B440D-5D8B-6D4F-9616-9FAA4E5C3DB4}"/>
              </a:ext>
            </a:extLst>
          </p:cNvPr>
          <p:cNvSpPr>
            <a:spLocks/>
          </p:cNvSpPr>
          <p:nvPr/>
        </p:nvSpPr>
        <p:spPr bwMode="auto">
          <a:xfrm>
            <a:off x="1213601" y="1920098"/>
            <a:ext cx="979488" cy="496888"/>
          </a:xfrm>
          <a:custGeom>
            <a:avLst/>
            <a:gdLst/>
            <a:ahLst/>
            <a:cxnLst>
              <a:cxn ang="0">
                <a:pos x="0" y="302"/>
              </a:cxn>
              <a:cxn ang="0">
                <a:pos x="56" y="251"/>
              </a:cxn>
              <a:cxn ang="0">
                <a:pos x="124" y="211"/>
              </a:cxn>
              <a:cxn ang="0">
                <a:pos x="182" y="171"/>
              </a:cxn>
              <a:cxn ang="0">
                <a:pos x="238" y="130"/>
              </a:cxn>
              <a:cxn ang="0">
                <a:pos x="306" y="90"/>
              </a:cxn>
              <a:cxn ang="0">
                <a:pos x="374" y="60"/>
              </a:cxn>
              <a:cxn ang="0">
                <a:pos x="443" y="20"/>
              </a:cxn>
              <a:cxn ang="0">
                <a:pos x="510" y="0"/>
              </a:cxn>
              <a:cxn ang="0">
                <a:pos x="590" y="10"/>
              </a:cxn>
              <a:cxn ang="0">
                <a:pos x="624" y="70"/>
              </a:cxn>
              <a:cxn ang="0">
                <a:pos x="636" y="130"/>
              </a:cxn>
              <a:cxn ang="0">
                <a:pos x="646" y="191"/>
              </a:cxn>
              <a:cxn ang="0">
                <a:pos x="659" y="251"/>
              </a:cxn>
              <a:cxn ang="0">
                <a:pos x="693" y="312"/>
              </a:cxn>
            </a:cxnLst>
            <a:rect l="0" t="0" r="r" b="b"/>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1" name="Rectangle 15">
            <a:extLst>
              <a:ext uri="{FF2B5EF4-FFF2-40B4-BE49-F238E27FC236}">
                <a16:creationId xmlns:a16="http://schemas.microsoft.com/office/drawing/2014/main" id="{DD4D5209-8CA3-8148-8B09-FFBC38AA9047}"/>
              </a:ext>
            </a:extLst>
          </p:cNvPr>
          <p:cNvSpPr>
            <a:spLocks noChangeArrowheads="1"/>
          </p:cNvSpPr>
          <p:nvPr/>
        </p:nvSpPr>
        <p:spPr bwMode="auto">
          <a:xfrm>
            <a:off x="1489826" y="4116145"/>
            <a:ext cx="927100" cy="461963"/>
          </a:xfrm>
          <a:prstGeom prst="rect">
            <a:avLst/>
          </a:prstGeom>
          <a:noFill/>
          <a:ln w="9525">
            <a:noFill/>
            <a:miter lim="800000"/>
            <a:headEnd/>
            <a:tailEnd/>
          </a:ln>
          <a:effectLst/>
        </p:spPr>
        <p:txBody>
          <a:bodyPr wrap="square" lIns="92075" tIns="46038" rIns="92075" bIns="46038">
            <a:spAutoFit/>
          </a:bodyPr>
          <a:lstStyle/>
          <a:p>
            <a:pPr algn="l"/>
            <a:r>
              <a:rPr lang="en-US" sz="2400" dirty="0" err="1">
                <a:latin typeface="Comfortaa" pitchFamily="2" charset="0"/>
              </a:rPr>
              <a:t>x</a:t>
            </a:r>
            <a:r>
              <a:rPr lang="en-US" sz="2400" baseline="-25000" dirty="0" err="1">
                <a:latin typeface="Comfortaa" pitchFamily="2" charset="0"/>
              </a:rPr>
              <a:t>j</a:t>
            </a:r>
            <a:endParaRPr lang="en-US" sz="2400" baseline="-25000" dirty="0">
              <a:latin typeface="Comfortaa" pitchFamily="2" charset="0"/>
            </a:endParaRPr>
          </a:p>
        </p:txBody>
      </p:sp>
      <p:sp>
        <p:nvSpPr>
          <p:cNvPr id="12" name="Line 9">
            <a:extLst>
              <a:ext uri="{FF2B5EF4-FFF2-40B4-BE49-F238E27FC236}">
                <a16:creationId xmlns:a16="http://schemas.microsoft.com/office/drawing/2014/main" id="{EE971904-F84F-A441-977B-21E32817A596}"/>
              </a:ext>
            </a:extLst>
          </p:cNvPr>
          <p:cNvSpPr>
            <a:spLocks noChangeShapeType="1"/>
          </p:cNvSpPr>
          <p:nvPr/>
        </p:nvSpPr>
        <p:spPr bwMode="auto">
          <a:xfrm>
            <a:off x="843713" y="2413810"/>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dirty="0">
              <a:solidFill>
                <a:srgbClr val="002060"/>
              </a:solidFill>
            </a:endParaRPr>
          </a:p>
        </p:txBody>
      </p:sp>
      <p:sp>
        <p:nvSpPr>
          <p:cNvPr id="13" name="Line 12">
            <a:extLst>
              <a:ext uri="{FF2B5EF4-FFF2-40B4-BE49-F238E27FC236}">
                <a16:creationId xmlns:a16="http://schemas.microsoft.com/office/drawing/2014/main" id="{7BFB0FBC-F934-BC4D-9D25-7C9F4E37F755}"/>
              </a:ext>
            </a:extLst>
          </p:cNvPr>
          <p:cNvSpPr>
            <a:spLocks noChangeShapeType="1"/>
          </p:cNvSpPr>
          <p:nvPr/>
        </p:nvSpPr>
        <p:spPr bwMode="auto">
          <a:xfrm>
            <a:off x="880226" y="4013465"/>
            <a:ext cx="1682750"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4" name="Line 4">
            <a:extLst>
              <a:ext uri="{FF2B5EF4-FFF2-40B4-BE49-F238E27FC236}">
                <a16:creationId xmlns:a16="http://schemas.microsoft.com/office/drawing/2014/main" id="{C1AE5237-892B-EE4A-A2FC-502A0D472EF1}"/>
              </a:ext>
            </a:extLst>
          </p:cNvPr>
          <p:cNvSpPr>
            <a:spLocks noChangeAspect="1" noChangeShapeType="1"/>
          </p:cNvSpPr>
          <p:nvPr/>
        </p:nvSpPr>
        <p:spPr bwMode="auto">
          <a:xfrm>
            <a:off x="861176" y="1538305"/>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6" name="Right Brace 15">
            <a:extLst>
              <a:ext uri="{FF2B5EF4-FFF2-40B4-BE49-F238E27FC236}">
                <a16:creationId xmlns:a16="http://schemas.microsoft.com/office/drawing/2014/main" id="{922A37BD-8CDB-7440-89EA-960FD4ED8069}"/>
              </a:ext>
            </a:extLst>
          </p:cNvPr>
          <p:cNvSpPr/>
          <p:nvPr/>
        </p:nvSpPr>
        <p:spPr>
          <a:xfrm>
            <a:off x="2548778" y="1033760"/>
            <a:ext cx="828726" cy="3313366"/>
          </a:xfrm>
          <a:prstGeom prst="rightBrace">
            <a:avLst>
              <a:gd name="adj1" fmla="val 73846"/>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9E25E1-AA97-5940-AF79-6FE1524BF6EB}"/>
                  </a:ext>
                </a:extLst>
              </p:cNvPr>
              <p:cNvSpPr txBox="1"/>
              <p:nvPr/>
            </p:nvSpPr>
            <p:spPr>
              <a:xfrm>
                <a:off x="1615803" y="2976197"/>
                <a:ext cx="10579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4" name="TextBox 23">
                <a:extLst>
                  <a:ext uri="{FF2B5EF4-FFF2-40B4-BE49-F238E27FC236}">
                    <a16:creationId xmlns:a16="http://schemas.microsoft.com/office/drawing/2014/main" id="{D19E25E1-AA97-5940-AF79-6FE1524BF6EB}"/>
                  </a:ext>
                </a:extLst>
              </p:cNvPr>
              <p:cNvSpPr txBox="1">
                <a:spLocks noRot="1" noChangeAspect="1" noMove="1" noResize="1" noEditPoints="1" noAdjustHandles="1" noChangeArrowheads="1" noChangeShapeType="1" noTextEdit="1"/>
              </p:cNvSpPr>
              <p:nvPr/>
            </p:nvSpPr>
            <p:spPr>
              <a:xfrm>
                <a:off x="1615803" y="2976197"/>
                <a:ext cx="105798" cy="215444"/>
              </a:xfrm>
              <a:prstGeom prst="rect">
                <a:avLst/>
              </a:prstGeom>
              <a:blipFill>
                <a:blip r:embed="rId2"/>
                <a:stretch>
                  <a:fillRect l="-20000" r="-20000" b="-5556"/>
                </a:stretch>
              </a:blipFill>
            </p:spPr>
            <p:txBody>
              <a:bodyPr/>
              <a:lstStyle/>
              <a:p>
                <a:r>
                  <a:rPr lang="en-US">
                    <a:noFill/>
                  </a:rPr>
                  <a:t> </a:t>
                </a:r>
              </a:p>
            </p:txBody>
          </p:sp>
        </mc:Fallback>
      </mc:AlternateContent>
      <p:sp>
        <p:nvSpPr>
          <p:cNvPr id="62" name="Rectangle 54">
            <a:extLst>
              <a:ext uri="{FF2B5EF4-FFF2-40B4-BE49-F238E27FC236}">
                <a16:creationId xmlns:a16="http://schemas.microsoft.com/office/drawing/2014/main" id="{AF84C094-64C3-6F43-9DA5-5103EFD29C7E}"/>
              </a:ext>
            </a:extLst>
          </p:cNvPr>
          <p:cNvSpPr>
            <a:spLocks noChangeArrowheads="1"/>
          </p:cNvSpPr>
          <p:nvPr/>
        </p:nvSpPr>
        <p:spPr bwMode="auto">
          <a:xfrm>
            <a:off x="880226" y="255032"/>
            <a:ext cx="1647825"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Input</a:t>
            </a:r>
          </a:p>
        </p:txBody>
      </p:sp>
      <p:cxnSp>
        <p:nvCxnSpPr>
          <p:cNvPr id="71" name="Straight Arrow Connector 70">
            <a:extLst>
              <a:ext uri="{FF2B5EF4-FFF2-40B4-BE49-F238E27FC236}">
                <a16:creationId xmlns:a16="http://schemas.microsoft.com/office/drawing/2014/main" id="{CD345F7E-E107-C548-877B-5FFD70F34622}"/>
              </a:ext>
            </a:extLst>
          </p:cNvPr>
          <p:cNvCxnSpPr/>
          <p:nvPr/>
        </p:nvCxnSpPr>
        <p:spPr>
          <a:xfrm>
            <a:off x="1627938" y="3502882"/>
            <a:ext cx="0" cy="468000"/>
          </a:xfrm>
          <a:prstGeom prst="straightConnector1">
            <a:avLst/>
          </a:prstGeom>
          <a:ln w="25400" cap="rnd">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72" name="Straight Arrow Connector 71">
            <a:extLst>
              <a:ext uri="{FF2B5EF4-FFF2-40B4-BE49-F238E27FC236}">
                <a16:creationId xmlns:a16="http://schemas.microsoft.com/office/drawing/2014/main" id="{E2A7F1CE-4931-1646-B028-4288B7AF1FA1}"/>
              </a:ext>
            </a:extLst>
          </p:cNvPr>
          <p:cNvCxnSpPr>
            <a:cxnSpLocks/>
          </p:cNvCxnSpPr>
          <p:nvPr/>
        </p:nvCxnSpPr>
        <p:spPr>
          <a:xfrm flipH="1">
            <a:off x="1632429" y="1914854"/>
            <a:ext cx="2380" cy="468000"/>
          </a:xfrm>
          <a:prstGeom prst="straightConnector1">
            <a:avLst/>
          </a:prstGeom>
          <a:ln w="25400" cap="rnd">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73" name="Straight Arrow Connector 72">
            <a:extLst>
              <a:ext uri="{FF2B5EF4-FFF2-40B4-BE49-F238E27FC236}">
                <a16:creationId xmlns:a16="http://schemas.microsoft.com/office/drawing/2014/main" id="{BE8DE1E6-460C-C343-8663-CD0CBCB702E5}"/>
              </a:ext>
            </a:extLst>
          </p:cNvPr>
          <p:cNvCxnSpPr>
            <a:cxnSpLocks/>
          </p:cNvCxnSpPr>
          <p:nvPr/>
        </p:nvCxnSpPr>
        <p:spPr>
          <a:xfrm>
            <a:off x="1921626" y="1033760"/>
            <a:ext cx="0" cy="468000"/>
          </a:xfrm>
          <a:prstGeom prst="straightConnector1">
            <a:avLst/>
          </a:prstGeom>
          <a:ln w="25400" cap="rnd">
            <a:solidFill>
              <a:schemeClr val="accent5"/>
            </a:solidFill>
            <a:tailEnd type="triangle"/>
          </a:ln>
        </p:spPr>
        <p:style>
          <a:lnRef idx="1">
            <a:schemeClr val="accent5"/>
          </a:lnRef>
          <a:fillRef idx="0">
            <a:schemeClr val="accent5"/>
          </a:fillRef>
          <a:effectRef idx="0">
            <a:schemeClr val="accent5"/>
          </a:effectRef>
          <a:fontRef idx="minor">
            <a:schemeClr val="tx1"/>
          </a:fontRef>
        </p:style>
      </p:cxnSp>
      <p:sp>
        <p:nvSpPr>
          <p:cNvPr id="74" name="Rectangle 54">
            <a:extLst>
              <a:ext uri="{FF2B5EF4-FFF2-40B4-BE49-F238E27FC236}">
                <a16:creationId xmlns:a16="http://schemas.microsoft.com/office/drawing/2014/main" id="{00D5EC1B-CE14-144C-9EE0-1715D843E880}"/>
              </a:ext>
            </a:extLst>
          </p:cNvPr>
          <p:cNvSpPr>
            <a:spLocks noChangeArrowheads="1"/>
          </p:cNvSpPr>
          <p:nvPr/>
        </p:nvSpPr>
        <p:spPr bwMode="auto">
          <a:xfrm>
            <a:off x="3851564" y="255031"/>
            <a:ext cx="2327366" cy="1447192"/>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Data </a:t>
            </a:r>
          </a:p>
          <a:p>
            <a:pPr algn="ctr"/>
            <a:endParaRPr lang="en-US" sz="1600" dirty="0">
              <a:latin typeface="Comfortaa" pitchFamily="2" charset="0"/>
            </a:endParaRPr>
          </a:p>
          <a:p>
            <a:pPr algn="ctr"/>
            <a:r>
              <a:rPr lang="en-US" sz="1600" b="1" dirty="0">
                <a:solidFill>
                  <a:schemeClr val="accent5"/>
                </a:solidFill>
                <a:latin typeface="Comfortaa" pitchFamily="2" charset="0"/>
              </a:rPr>
              <a:t>Population characteristics and model parameters</a:t>
            </a:r>
          </a:p>
        </p:txBody>
      </p:sp>
      <p:pic>
        <p:nvPicPr>
          <p:cNvPr id="21" name="Picture 20">
            <a:extLst>
              <a:ext uri="{FF2B5EF4-FFF2-40B4-BE49-F238E27FC236}">
                <a16:creationId xmlns:a16="http://schemas.microsoft.com/office/drawing/2014/main" id="{1DD2E966-EEF5-9E40-A563-9583C58D93F3}"/>
              </a:ext>
            </a:extLst>
          </p:cNvPr>
          <p:cNvPicPr>
            <a:picLocks noChangeAspect="1"/>
          </p:cNvPicPr>
          <p:nvPr/>
        </p:nvPicPr>
        <p:blipFill>
          <a:blip r:embed="rId3"/>
          <a:stretch>
            <a:fillRect/>
          </a:stretch>
        </p:blipFill>
        <p:spPr>
          <a:xfrm>
            <a:off x="3574225" y="1741856"/>
            <a:ext cx="2689325" cy="1800000"/>
          </a:xfrm>
          <a:prstGeom prst="rect">
            <a:avLst/>
          </a:prstGeom>
        </p:spPr>
      </p:pic>
    </p:spTree>
    <p:extLst>
      <p:ext uri="{BB962C8B-B14F-4D97-AF65-F5344CB8AC3E}">
        <p14:creationId xmlns:p14="http://schemas.microsoft.com/office/powerpoint/2010/main" val="192991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27B4F0-6B4A-C94C-AF6E-6CC7AA93334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nl-NL" smtClean="0"/>
              <a:t>6</a:t>
            </a:fld>
            <a:endParaRPr lang="nl-NL"/>
          </a:p>
        </p:txBody>
      </p:sp>
      <p:sp>
        <p:nvSpPr>
          <p:cNvPr id="164" name="Rounded Rectangle 163">
            <a:extLst>
              <a:ext uri="{FF2B5EF4-FFF2-40B4-BE49-F238E27FC236}">
                <a16:creationId xmlns:a16="http://schemas.microsoft.com/office/drawing/2014/main" id="{6EC4BC3A-B434-C948-B39C-06E5459A67FA}"/>
              </a:ext>
            </a:extLst>
          </p:cNvPr>
          <p:cNvSpPr/>
          <p:nvPr/>
        </p:nvSpPr>
        <p:spPr>
          <a:xfrm>
            <a:off x="6615930" y="786765"/>
            <a:ext cx="1827953" cy="459740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5" name="Group 164">
            <a:extLst>
              <a:ext uri="{FF2B5EF4-FFF2-40B4-BE49-F238E27FC236}">
                <a16:creationId xmlns:a16="http://schemas.microsoft.com/office/drawing/2014/main" id="{BDD3DA4F-65AB-284F-B111-045F79A3EE85}"/>
              </a:ext>
            </a:extLst>
          </p:cNvPr>
          <p:cNvGrpSpPr/>
          <p:nvPr/>
        </p:nvGrpSpPr>
        <p:grpSpPr>
          <a:xfrm>
            <a:off x="6805782" y="1100389"/>
            <a:ext cx="1469718" cy="4017593"/>
            <a:chOff x="3306983" y="2117726"/>
            <a:chExt cx="1469718" cy="4017593"/>
          </a:xfrm>
        </p:grpSpPr>
        <p:grpSp>
          <p:nvGrpSpPr>
            <p:cNvPr id="166" name="Group 165">
              <a:extLst>
                <a:ext uri="{FF2B5EF4-FFF2-40B4-BE49-F238E27FC236}">
                  <a16:creationId xmlns:a16="http://schemas.microsoft.com/office/drawing/2014/main" id="{438143D8-A2DF-F14A-9E59-9E1D19D2C42B}"/>
                </a:ext>
              </a:extLst>
            </p:cNvPr>
            <p:cNvGrpSpPr/>
            <p:nvPr/>
          </p:nvGrpSpPr>
          <p:grpSpPr>
            <a:xfrm>
              <a:off x="3505200" y="2117726"/>
              <a:ext cx="1024420" cy="854074"/>
              <a:chOff x="3556001" y="2727325"/>
              <a:chExt cx="1416050" cy="2679701"/>
            </a:xfrm>
          </p:grpSpPr>
          <p:sp>
            <p:nvSpPr>
              <p:cNvPr id="241" name="Oval 30">
                <a:extLst>
                  <a:ext uri="{FF2B5EF4-FFF2-40B4-BE49-F238E27FC236}">
                    <a16:creationId xmlns:a16="http://schemas.microsoft.com/office/drawing/2014/main" id="{66F5BEA6-4DA2-8C47-90C4-58D6388E5803}"/>
                  </a:ext>
                </a:extLst>
              </p:cNvPr>
              <p:cNvSpPr>
                <a:spLocks noChangeArrowheads="1"/>
              </p:cNvSpPr>
              <p:nvPr/>
            </p:nvSpPr>
            <p:spPr bwMode="auto">
              <a:xfrm>
                <a:off x="4019551" y="4724400"/>
                <a:ext cx="93663" cy="92075"/>
              </a:xfrm>
              <a:prstGeom prst="ellipse">
                <a:avLst/>
              </a:prstGeom>
              <a:noFill/>
              <a:ln w="19050">
                <a:solidFill>
                  <a:schemeClr val="tx1"/>
                </a:solidFill>
                <a:round/>
                <a:headEnd/>
                <a:tailEnd/>
              </a:ln>
              <a:effectLst/>
            </p:spPr>
            <p:txBody>
              <a:bodyPr wrap="none" anchor="ctr"/>
              <a:lstStyle/>
              <a:p>
                <a:endParaRPr lang="en-US">
                  <a:solidFill>
                    <a:srgbClr val="002060"/>
                  </a:solidFill>
                </a:endParaRPr>
              </a:p>
            </p:txBody>
          </p:sp>
          <p:sp>
            <p:nvSpPr>
              <p:cNvPr id="242" name="Oval 31">
                <a:extLst>
                  <a:ext uri="{FF2B5EF4-FFF2-40B4-BE49-F238E27FC236}">
                    <a16:creationId xmlns:a16="http://schemas.microsoft.com/office/drawing/2014/main" id="{B4942E0A-3108-9E4C-8230-6FF4C2932831}"/>
                  </a:ext>
                </a:extLst>
              </p:cNvPr>
              <p:cNvSpPr>
                <a:spLocks noChangeArrowheads="1"/>
              </p:cNvSpPr>
              <p:nvPr/>
            </p:nvSpPr>
            <p:spPr bwMode="auto">
              <a:xfrm>
                <a:off x="4035426" y="3317875"/>
                <a:ext cx="95250" cy="92075"/>
              </a:xfrm>
              <a:prstGeom prst="ellipse">
                <a:avLst/>
              </a:prstGeom>
              <a:noFill/>
              <a:ln w="19050">
                <a:solidFill>
                  <a:schemeClr val="tx1"/>
                </a:solidFill>
                <a:round/>
                <a:headEnd/>
                <a:tailEnd/>
              </a:ln>
              <a:effectLst/>
            </p:spPr>
            <p:txBody>
              <a:bodyPr wrap="none" anchor="ctr"/>
              <a:lstStyle/>
              <a:p>
                <a:endParaRPr lang="en-US">
                  <a:solidFill>
                    <a:srgbClr val="002060"/>
                  </a:solidFill>
                </a:endParaRPr>
              </a:p>
            </p:txBody>
          </p:sp>
          <p:sp>
            <p:nvSpPr>
              <p:cNvPr id="243" name="Freeform 32">
                <a:extLst>
                  <a:ext uri="{FF2B5EF4-FFF2-40B4-BE49-F238E27FC236}">
                    <a16:creationId xmlns:a16="http://schemas.microsoft.com/office/drawing/2014/main" id="{5DA6361E-F183-1943-831B-B4225471B717}"/>
                  </a:ext>
                </a:extLst>
              </p:cNvPr>
              <p:cNvSpPr>
                <a:spLocks/>
              </p:cNvSpPr>
              <p:nvPr/>
            </p:nvSpPr>
            <p:spPr bwMode="auto">
              <a:xfrm>
                <a:off x="4089401" y="2968625"/>
                <a:ext cx="401638" cy="338138"/>
              </a:xfrm>
              <a:custGeom>
                <a:avLst/>
                <a:gdLst/>
                <a:ahLst/>
                <a:cxnLst>
                  <a:cxn ang="0">
                    <a:pos x="0" y="212"/>
                  </a:cxn>
                  <a:cxn ang="0">
                    <a:pos x="0" y="0"/>
                  </a:cxn>
                  <a:cxn ang="0">
                    <a:pos x="283" y="0"/>
                  </a:cxn>
                </a:cxnLst>
                <a:rect l="0" t="0" r="r" b="b"/>
                <a:pathLst>
                  <a:path w="284" h="213">
                    <a:moveTo>
                      <a:pt x="0" y="212"/>
                    </a:moveTo>
                    <a:lnTo>
                      <a:pt x="0" y="0"/>
                    </a:lnTo>
                    <a:lnTo>
                      <a:pt x="283" y="0"/>
                    </a:lnTo>
                  </a:path>
                </a:pathLst>
              </a:custGeom>
              <a:noFill/>
              <a:ln w="19050" cap="rnd" cmpd="sng">
                <a:solidFill>
                  <a:schemeClr val="tx1"/>
                </a:solidFill>
                <a:prstDash val="solid"/>
                <a:round/>
                <a:headEnd type="none" w="sm" len="sm"/>
                <a:tailEnd type="none" w="sm" len="sm"/>
              </a:ln>
              <a:effectLst/>
            </p:spPr>
            <p:txBody>
              <a:bodyPr/>
              <a:lstStyle/>
              <a:p>
                <a:endParaRPr lang="en-US">
                  <a:solidFill>
                    <a:srgbClr val="002060"/>
                  </a:solidFill>
                </a:endParaRPr>
              </a:p>
            </p:txBody>
          </p:sp>
          <p:sp>
            <p:nvSpPr>
              <p:cNvPr id="244" name="Freeform 33">
                <a:extLst>
                  <a:ext uri="{FF2B5EF4-FFF2-40B4-BE49-F238E27FC236}">
                    <a16:creationId xmlns:a16="http://schemas.microsoft.com/office/drawing/2014/main" id="{BA31C106-1FFD-F741-8539-5C7C22A1C5DA}"/>
                  </a:ext>
                </a:extLst>
              </p:cNvPr>
              <p:cNvSpPr>
                <a:spLocks/>
              </p:cNvSpPr>
              <p:nvPr/>
            </p:nvSpPr>
            <p:spPr bwMode="auto">
              <a:xfrm>
                <a:off x="4089401" y="3432175"/>
                <a:ext cx="401638" cy="338138"/>
              </a:xfrm>
              <a:custGeom>
                <a:avLst/>
                <a:gdLst/>
                <a:ahLst/>
                <a:cxnLst>
                  <a:cxn ang="0">
                    <a:pos x="0" y="0"/>
                  </a:cxn>
                  <a:cxn ang="0">
                    <a:pos x="0" y="212"/>
                  </a:cxn>
                  <a:cxn ang="0">
                    <a:pos x="283" y="212"/>
                  </a:cxn>
                </a:cxnLst>
                <a:rect l="0" t="0" r="r" b="b"/>
                <a:pathLst>
                  <a:path w="284" h="213">
                    <a:moveTo>
                      <a:pt x="0" y="0"/>
                    </a:moveTo>
                    <a:lnTo>
                      <a:pt x="0" y="212"/>
                    </a:lnTo>
                    <a:lnTo>
                      <a:pt x="283" y="212"/>
                    </a:lnTo>
                  </a:path>
                </a:pathLst>
              </a:custGeom>
              <a:noFill/>
              <a:ln w="19050" cap="rnd" cmpd="sng">
                <a:solidFill>
                  <a:schemeClr val="tx1"/>
                </a:solidFill>
                <a:prstDash val="solid"/>
                <a:round/>
                <a:headEnd type="none" w="sm" len="sm"/>
                <a:tailEnd type="none" w="sm" len="sm"/>
              </a:ln>
              <a:effectLst/>
            </p:spPr>
            <p:txBody>
              <a:bodyPr/>
              <a:lstStyle/>
              <a:p>
                <a:endParaRPr lang="en-US">
                  <a:solidFill>
                    <a:srgbClr val="002060"/>
                  </a:solidFill>
                </a:endParaRPr>
              </a:p>
            </p:txBody>
          </p:sp>
          <p:sp>
            <p:nvSpPr>
              <p:cNvPr id="245" name="Freeform 34">
                <a:extLst>
                  <a:ext uri="{FF2B5EF4-FFF2-40B4-BE49-F238E27FC236}">
                    <a16:creationId xmlns:a16="http://schemas.microsoft.com/office/drawing/2014/main" id="{62F0D60E-53D4-D34E-AC17-7A12D606491E}"/>
                  </a:ext>
                </a:extLst>
              </p:cNvPr>
              <p:cNvSpPr>
                <a:spLocks/>
              </p:cNvSpPr>
              <p:nvPr/>
            </p:nvSpPr>
            <p:spPr bwMode="auto">
              <a:xfrm>
                <a:off x="4078288" y="4381500"/>
                <a:ext cx="401638" cy="328613"/>
              </a:xfrm>
              <a:custGeom>
                <a:avLst/>
                <a:gdLst/>
                <a:ahLst/>
                <a:cxnLst>
                  <a:cxn ang="0">
                    <a:pos x="0" y="206"/>
                  </a:cxn>
                  <a:cxn ang="0">
                    <a:pos x="0" y="0"/>
                  </a:cxn>
                  <a:cxn ang="0">
                    <a:pos x="283" y="0"/>
                  </a:cxn>
                </a:cxnLst>
                <a:rect l="0" t="0" r="r" b="b"/>
                <a:pathLst>
                  <a:path w="284" h="207">
                    <a:moveTo>
                      <a:pt x="0" y="206"/>
                    </a:moveTo>
                    <a:lnTo>
                      <a:pt x="0" y="0"/>
                    </a:lnTo>
                    <a:lnTo>
                      <a:pt x="283" y="0"/>
                    </a:lnTo>
                  </a:path>
                </a:pathLst>
              </a:custGeom>
              <a:noFill/>
              <a:ln w="19050" cap="rnd" cmpd="sng">
                <a:solidFill>
                  <a:schemeClr val="tx1"/>
                </a:solidFill>
                <a:prstDash val="solid"/>
                <a:round/>
                <a:headEnd type="none" w="sm" len="sm"/>
                <a:tailEnd type="none" w="sm" len="sm"/>
              </a:ln>
              <a:effectLst/>
            </p:spPr>
            <p:txBody>
              <a:bodyPr/>
              <a:lstStyle/>
              <a:p>
                <a:endParaRPr lang="en-US">
                  <a:solidFill>
                    <a:srgbClr val="002060"/>
                  </a:solidFill>
                </a:endParaRPr>
              </a:p>
            </p:txBody>
          </p:sp>
          <p:sp>
            <p:nvSpPr>
              <p:cNvPr id="246" name="Freeform 35">
                <a:extLst>
                  <a:ext uri="{FF2B5EF4-FFF2-40B4-BE49-F238E27FC236}">
                    <a16:creationId xmlns:a16="http://schemas.microsoft.com/office/drawing/2014/main" id="{45B2AB7A-6F04-854E-9367-9828D90AC11B}"/>
                  </a:ext>
                </a:extLst>
              </p:cNvPr>
              <p:cNvSpPr>
                <a:spLocks/>
              </p:cNvSpPr>
              <p:nvPr/>
            </p:nvSpPr>
            <p:spPr bwMode="auto">
              <a:xfrm>
                <a:off x="4076701" y="4835525"/>
                <a:ext cx="403225" cy="338138"/>
              </a:xfrm>
              <a:custGeom>
                <a:avLst/>
                <a:gdLst/>
                <a:ahLst/>
                <a:cxnLst>
                  <a:cxn ang="0">
                    <a:pos x="0" y="0"/>
                  </a:cxn>
                  <a:cxn ang="0">
                    <a:pos x="0" y="212"/>
                  </a:cxn>
                  <a:cxn ang="0">
                    <a:pos x="284" y="212"/>
                  </a:cxn>
                </a:cxnLst>
                <a:rect l="0" t="0" r="r" b="b"/>
                <a:pathLst>
                  <a:path w="285" h="213">
                    <a:moveTo>
                      <a:pt x="0" y="0"/>
                    </a:moveTo>
                    <a:lnTo>
                      <a:pt x="0" y="212"/>
                    </a:lnTo>
                    <a:lnTo>
                      <a:pt x="284" y="212"/>
                    </a:lnTo>
                  </a:path>
                </a:pathLst>
              </a:custGeom>
              <a:noFill/>
              <a:ln w="19050" cap="rnd" cmpd="sng">
                <a:solidFill>
                  <a:schemeClr val="tx1"/>
                </a:solidFill>
                <a:prstDash val="solid"/>
                <a:round/>
                <a:headEnd type="none" w="sm" len="sm"/>
                <a:tailEnd type="none" w="sm" len="sm"/>
              </a:ln>
              <a:effectLst/>
            </p:spPr>
            <p:txBody>
              <a:bodyPr/>
              <a:lstStyle/>
              <a:p>
                <a:endParaRPr lang="en-US">
                  <a:solidFill>
                    <a:srgbClr val="002060"/>
                  </a:solidFill>
                </a:endParaRPr>
              </a:p>
            </p:txBody>
          </p:sp>
          <p:sp>
            <p:nvSpPr>
              <p:cNvPr id="247" name="Oval 36">
                <a:extLst>
                  <a:ext uri="{FF2B5EF4-FFF2-40B4-BE49-F238E27FC236}">
                    <a16:creationId xmlns:a16="http://schemas.microsoft.com/office/drawing/2014/main" id="{8FEEB806-C2DC-D947-AD86-F88A3BA5C15D}"/>
                  </a:ext>
                </a:extLst>
              </p:cNvPr>
              <p:cNvSpPr>
                <a:spLocks noChangeArrowheads="1"/>
              </p:cNvSpPr>
              <p:nvPr/>
            </p:nvSpPr>
            <p:spPr bwMode="auto">
              <a:xfrm>
                <a:off x="4495801" y="5145088"/>
                <a:ext cx="96838" cy="41275"/>
              </a:xfrm>
              <a:prstGeom prst="ellipse">
                <a:avLst/>
              </a:prstGeom>
              <a:noFill/>
              <a:ln w="19050">
                <a:solidFill>
                  <a:schemeClr val="tx1"/>
                </a:solidFill>
                <a:round/>
                <a:headEnd/>
                <a:tailEnd/>
              </a:ln>
              <a:effectLst/>
            </p:spPr>
            <p:txBody>
              <a:bodyPr wrap="none" anchor="ctr"/>
              <a:lstStyle/>
              <a:p>
                <a:endParaRPr lang="en-US">
                  <a:solidFill>
                    <a:srgbClr val="002060"/>
                  </a:solidFill>
                </a:endParaRPr>
              </a:p>
            </p:txBody>
          </p:sp>
          <p:sp>
            <p:nvSpPr>
              <p:cNvPr id="248" name="Freeform 37">
                <a:extLst>
                  <a:ext uri="{FF2B5EF4-FFF2-40B4-BE49-F238E27FC236}">
                    <a16:creationId xmlns:a16="http://schemas.microsoft.com/office/drawing/2014/main" id="{3A3134EF-2D7C-884C-ADEF-49A302E82B18}"/>
                  </a:ext>
                </a:extLst>
              </p:cNvPr>
              <p:cNvSpPr>
                <a:spLocks/>
              </p:cNvSpPr>
              <p:nvPr/>
            </p:nvSpPr>
            <p:spPr bwMode="auto">
              <a:xfrm>
                <a:off x="4552951" y="4929188"/>
                <a:ext cx="401638" cy="201613"/>
              </a:xfrm>
              <a:custGeom>
                <a:avLst/>
                <a:gdLst/>
                <a:ahLst/>
                <a:cxnLst>
                  <a:cxn ang="0">
                    <a:pos x="0" y="126"/>
                  </a:cxn>
                  <a:cxn ang="0">
                    <a:pos x="0" y="0"/>
                  </a:cxn>
                  <a:cxn ang="0">
                    <a:pos x="284" y="0"/>
                  </a:cxn>
                </a:cxnLst>
                <a:rect l="0" t="0" r="r" b="b"/>
                <a:pathLst>
                  <a:path w="285" h="127">
                    <a:moveTo>
                      <a:pt x="0" y="126"/>
                    </a:moveTo>
                    <a:lnTo>
                      <a:pt x="0" y="0"/>
                    </a:lnTo>
                    <a:lnTo>
                      <a:pt x="284" y="0"/>
                    </a:lnTo>
                  </a:path>
                </a:pathLst>
              </a:custGeom>
              <a:noFill/>
              <a:ln w="19050" cap="rnd" cmpd="sng">
                <a:solidFill>
                  <a:schemeClr val="tx1"/>
                </a:solidFill>
                <a:prstDash val="solid"/>
                <a:round/>
                <a:headEnd type="none" w="sm" len="sm"/>
                <a:tailEnd type="none" w="sm" len="sm"/>
              </a:ln>
              <a:effectLst/>
            </p:spPr>
            <p:txBody>
              <a:bodyPr/>
              <a:lstStyle/>
              <a:p>
                <a:endParaRPr lang="en-US">
                  <a:solidFill>
                    <a:srgbClr val="002060"/>
                  </a:solidFill>
                </a:endParaRPr>
              </a:p>
            </p:txBody>
          </p:sp>
          <p:sp>
            <p:nvSpPr>
              <p:cNvPr id="249" name="Freeform 38">
                <a:extLst>
                  <a:ext uri="{FF2B5EF4-FFF2-40B4-BE49-F238E27FC236}">
                    <a16:creationId xmlns:a16="http://schemas.microsoft.com/office/drawing/2014/main" id="{1AB003E5-D552-4041-A61F-230AF27F2277}"/>
                  </a:ext>
                </a:extLst>
              </p:cNvPr>
              <p:cNvSpPr>
                <a:spLocks/>
              </p:cNvSpPr>
              <p:nvPr/>
            </p:nvSpPr>
            <p:spPr bwMode="auto">
              <a:xfrm>
                <a:off x="4552951" y="5205413"/>
                <a:ext cx="401638" cy="201613"/>
              </a:xfrm>
              <a:custGeom>
                <a:avLst/>
                <a:gdLst/>
                <a:ahLst/>
                <a:cxnLst>
                  <a:cxn ang="0">
                    <a:pos x="0" y="0"/>
                  </a:cxn>
                  <a:cxn ang="0">
                    <a:pos x="0" y="126"/>
                  </a:cxn>
                  <a:cxn ang="0">
                    <a:pos x="284" y="126"/>
                  </a:cxn>
                </a:cxnLst>
                <a:rect l="0" t="0" r="r" b="b"/>
                <a:pathLst>
                  <a:path w="285" h="127">
                    <a:moveTo>
                      <a:pt x="0" y="0"/>
                    </a:moveTo>
                    <a:lnTo>
                      <a:pt x="0" y="126"/>
                    </a:lnTo>
                    <a:lnTo>
                      <a:pt x="284" y="126"/>
                    </a:lnTo>
                  </a:path>
                </a:pathLst>
              </a:custGeom>
              <a:noFill/>
              <a:ln w="19050" cap="rnd" cmpd="sng">
                <a:solidFill>
                  <a:schemeClr val="tx1"/>
                </a:solidFill>
                <a:prstDash val="solid"/>
                <a:round/>
                <a:headEnd type="none" w="sm" len="sm"/>
                <a:tailEnd type="none" w="sm" len="sm"/>
              </a:ln>
              <a:effectLst/>
            </p:spPr>
            <p:txBody>
              <a:bodyPr/>
              <a:lstStyle/>
              <a:p>
                <a:endParaRPr lang="en-US">
                  <a:solidFill>
                    <a:srgbClr val="002060"/>
                  </a:solidFill>
                </a:endParaRPr>
              </a:p>
            </p:txBody>
          </p:sp>
          <p:sp>
            <p:nvSpPr>
              <p:cNvPr id="250" name="Oval 39">
                <a:extLst>
                  <a:ext uri="{FF2B5EF4-FFF2-40B4-BE49-F238E27FC236}">
                    <a16:creationId xmlns:a16="http://schemas.microsoft.com/office/drawing/2014/main" id="{AC8AAEC5-D8D7-294D-8AFA-F90F344230F9}"/>
                  </a:ext>
                </a:extLst>
              </p:cNvPr>
              <p:cNvSpPr>
                <a:spLocks noChangeArrowheads="1"/>
              </p:cNvSpPr>
              <p:nvPr/>
            </p:nvSpPr>
            <p:spPr bwMode="auto">
              <a:xfrm>
                <a:off x="4487863" y="4360863"/>
                <a:ext cx="96838" cy="41275"/>
              </a:xfrm>
              <a:prstGeom prst="ellipse">
                <a:avLst/>
              </a:prstGeom>
              <a:noFill/>
              <a:ln w="19050">
                <a:solidFill>
                  <a:schemeClr val="tx1"/>
                </a:solidFill>
                <a:round/>
                <a:headEnd/>
                <a:tailEnd/>
              </a:ln>
              <a:effectLst/>
            </p:spPr>
            <p:txBody>
              <a:bodyPr wrap="none" anchor="ctr"/>
              <a:lstStyle/>
              <a:p>
                <a:endParaRPr lang="en-US">
                  <a:solidFill>
                    <a:srgbClr val="002060"/>
                  </a:solidFill>
                </a:endParaRPr>
              </a:p>
            </p:txBody>
          </p:sp>
          <p:sp>
            <p:nvSpPr>
              <p:cNvPr id="251" name="Freeform 40">
                <a:extLst>
                  <a:ext uri="{FF2B5EF4-FFF2-40B4-BE49-F238E27FC236}">
                    <a16:creationId xmlns:a16="http://schemas.microsoft.com/office/drawing/2014/main" id="{92E40439-47C7-C348-8EDC-DF13DC50B508}"/>
                  </a:ext>
                </a:extLst>
              </p:cNvPr>
              <p:cNvSpPr>
                <a:spLocks/>
              </p:cNvSpPr>
              <p:nvPr/>
            </p:nvSpPr>
            <p:spPr bwMode="auto">
              <a:xfrm>
                <a:off x="4546601" y="4144963"/>
                <a:ext cx="401638" cy="201613"/>
              </a:xfrm>
              <a:custGeom>
                <a:avLst/>
                <a:gdLst/>
                <a:ahLst/>
                <a:cxnLst>
                  <a:cxn ang="0">
                    <a:pos x="0" y="126"/>
                  </a:cxn>
                  <a:cxn ang="0">
                    <a:pos x="0" y="0"/>
                  </a:cxn>
                  <a:cxn ang="0">
                    <a:pos x="283" y="0"/>
                  </a:cxn>
                </a:cxnLst>
                <a:rect l="0" t="0" r="r" b="b"/>
                <a:pathLst>
                  <a:path w="284" h="127">
                    <a:moveTo>
                      <a:pt x="0" y="126"/>
                    </a:moveTo>
                    <a:lnTo>
                      <a:pt x="0" y="0"/>
                    </a:lnTo>
                    <a:lnTo>
                      <a:pt x="283" y="0"/>
                    </a:lnTo>
                  </a:path>
                </a:pathLst>
              </a:custGeom>
              <a:noFill/>
              <a:ln w="19050" cap="rnd" cmpd="sng">
                <a:solidFill>
                  <a:schemeClr val="tx1"/>
                </a:solidFill>
                <a:prstDash val="solid"/>
                <a:round/>
                <a:headEnd type="none" w="sm" len="sm"/>
                <a:tailEnd type="none" w="sm" len="sm"/>
              </a:ln>
              <a:effectLst/>
            </p:spPr>
            <p:txBody>
              <a:bodyPr/>
              <a:lstStyle/>
              <a:p>
                <a:endParaRPr lang="en-US">
                  <a:solidFill>
                    <a:srgbClr val="002060"/>
                  </a:solidFill>
                </a:endParaRPr>
              </a:p>
            </p:txBody>
          </p:sp>
          <p:sp>
            <p:nvSpPr>
              <p:cNvPr id="252" name="Freeform 41">
                <a:extLst>
                  <a:ext uri="{FF2B5EF4-FFF2-40B4-BE49-F238E27FC236}">
                    <a16:creationId xmlns:a16="http://schemas.microsoft.com/office/drawing/2014/main" id="{BF49004F-B5D1-4541-BB4F-80B5AE7F392E}"/>
                  </a:ext>
                </a:extLst>
              </p:cNvPr>
              <p:cNvSpPr>
                <a:spLocks/>
              </p:cNvSpPr>
              <p:nvPr/>
            </p:nvSpPr>
            <p:spPr bwMode="auto">
              <a:xfrm>
                <a:off x="4546601" y="4421188"/>
                <a:ext cx="401638" cy="200025"/>
              </a:xfrm>
              <a:custGeom>
                <a:avLst/>
                <a:gdLst/>
                <a:ahLst/>
                <a:cxnLst>
                  <a:cxn ang="0">
                    <a:pos x="0" y="0"/>
                  </a:cxn>
                  <a:cxn ang="0">
                    <a:pos x="0" y="125"/>
                  </a:cxn>
                  <a:cxn ang="0">
                    <a:pos x="283" y="125"/>
                  </a:cxn>
                </a:cxnLst>
                <a:rect l="0" t="0" r="r" b="b"/>
                <a:pathLst>
                  <a:path w="284" h="126">
                    <a:moveTo>
                      <a:pt x="0" y="0"/>
                    </a:moveTo>
                    <a:lnTo>
                      <a:pt x="0" y="125"/>
                    </a:lnTo>
                    <a:lnTo>
                      <a:pt x="283" y="125"/>
                    </a:lnTo>
                  </a:path>
                </a:pathLst>
              </a:custGeom>
              <a:noFill/>
              <a:ln w="19050" cap="rnd" cmpd="sng">
                <a:solidFill>
                  <a:schemeClr val="tx1"/>
                </a:solidFill>
                <a:prstDash val="solid"/>
                <a:round/>
                <a:headEnd type="none" w="sm" len="sm"/>
                <a:tailEnd type="none" w="sm" len="sm"/>
              </a:ln>
              <a:effectLst/>
            </p:spPr>
            <p:txBody>
              <a:bodyPr/>
              <a:lstStyle/>
              <a:p>
                <a:endParaRPr lang="en-US">
                  <a:solidFill>
                    <a:srgbClr val="002060"/>
                  </a:solidFill>
                </a:endParaRPr>
              </a:p>
            </p:txBody>
          </p:sp>
          <p:sp>
            <p:nvSpPr>
              <p:cNvPr id="253" name="Oval 42">
                <a:extLst>
                  <a:ext uri="{FF2B5EF4-FFF2-40B4-BE49-F238E27FC236}">
                    <a16:creationId xmlns:a16="http://schemas.microsoft.com/office/drawing/2014/main" id="{39B26AD3-49F6-AF4F-8CEB-4B31CF16AE00}"/>
                  </a:ext>
                </a:extLst>
              </p:cNvPr>
              <p:cNvSpPr>
                <a:spLocks noChangeArrowheads="1"/>
              </p:cNvSpPr>
              <p:nvPr/>
            </p:nvSpPr>
            <p:spPr bwMode="auto">
              <a:xfrm>
                <a:off x="4511676" y="3743325"/>
                <a:ext cx="96838" cy="41275"/>
              </a:xfrm>
              <a:prstGeom prst="ellipse">
                <a:avLst/>
              </a:prstGeom>
              <a:noFill/>
              <a:ln w="19050">
                <a:solidFill>
                  <a:schemeClr val="tx1"/>
                </a:solidFill>
                <a:round/>
                <a:headEnd/>
                <a:tailEnd/>
              </a:ln>
              <a:effectLst/>
            </p:spPr>
            <p:txBody>
              <a:bodyPr wrap="none" anchor="ctr"/>
              <a:lstStyle/>
              <a:p>
                <a:endParaRPr lang="en-US">
                  <a:solidFill>
                    <a:srgbClr val="002060"/>
                  </a:solidFill>
                </a:endParaRPr>
              </a:p>
            </p:txBody>
          </p:sp>
          <p:sp>
            <p:nvSpPr>
              <p:cNvPr id="254" name="Freeform 43">
                <a:extLst>
                  <a:ext uri="{FF2B5EF4-FFF2-40B4-BE49-F238E27FC236}">
                    <a16:creationId xmlns:a16="http://schemas.microsoft.com/office/drawing/2014/main" id="{EF1FC345-7AA9-8947-976D-35BFBEB5F325}"/>
                  </a:ext>
                </a:extLst>
              </p:cNvPr>
              <p:cNvSpPr>
                <a:spLocks/>
              </p:cNvSpPr>
              <p:nvPr/>
            </p:nvSpPr>
            <p:spPr bwMode="auto">
              <a:xfrm>
                <a:off x="4568826" y="3527425"/>
                <a:ext cx="403225" cy="201613"/>
              </a:xfrm>
              <a:custGeom>
                <a:avLst/>
                <a:gdLst/>
                <a:ahLst/>
                <a:cxnLst>
                  <a:cxn ang="0">
                    <a:pos x="0" y="126"/>
                  </a:cxn>
                  <a:cxn ang="0">
                    <a:pos x="0" y="0"/>
                  </a:cxn>
                  <a:cxn ang="0">
                    <a:pos x="285" y="0"/>
                  </a:cxn>
                </a:cxnLst>
                <a:rect l="0" t="0" r="r" b="b"/>
                <a:pathLst>
                  <a:path w="286" h="127">
                    <a:moveTo>
                      <a:pt x="0" y="126"/>
                    </a:moveTo>
                    <a:lnTo>
                      <a:pt x="0" y="0"/>
                    </a:lnTo>
                    <a:lnTo>
                      <a:pt x="285" y="0"/>
                    </a:lnTo>
                  </a:path>
                </a:pathLst>
              </a:custGeom>
              <a:noFill/>
              <a:ln w="19050" cap="rnd" cmpd="sng">
                <a:solidFill>
                  <a:schemeClr val="tx1"/>
                </a:solidFill>
                <a:prstDash val="solid"/>
                <a:round/>
                <a:headEnd type="none" w="sm" len="sm"/>
                <a:tailEnd type="none" w="sm" len="sm"/>
              </a:ln>
              <a:effectLst/>
            </p:spPr>
            <p:txBody>
              <a:bodyPr/>
              <a:lstStyle/>
              <a:p>
                <a:endParaRPr lang="en-US">
                  <a:solidFill>
                    <a:srgbClr val="002060"/>
                  </a:solidFill>
                </a:endParaRPr>
              </a:p>
            </p:txBody>
          </p:sp>
          <p:sp>
            <p:nvSpPr>
              <p:cNvPr id="255" name="Freeform 44">
                <a:extLst>
                  <a:ext uri="{FF2B5EF4-FFF2-40B4-BE49-F238E27FC236}">
                    <a16:creationId xmlns:a16="http://schemas.microsoft.com/office/drawing/2014/main" id="{3A767800-EF52-F34F-9CAB-339AB93F3336}"/>
                  </a:ext>
                </a:extLst>
              </p:cNvPr>
              <p:cNvSpPr>
                <a:spLocks/>
              </p:cNvSpPr>
              <p:nvPr/>
            </p:nvSpPr>
            <p:spPr bwMode="auto">
              <a:xfrm>
                <a:off x="4568826" y="3803650"/>
                <a:ext cx="403225" cy="200025"/>
              </a:xfrm>
              <a:custGeom>
                <a:avLst/>
                <a:gdLst/>
                <a:ahLst/>
                <a:cxnLst>
                  <a:cxn ang="0">
                    <a:pos x="0" y="0"/>
                  </a:cxn>
                  <a:cxn ang="0">
                    <a:pos x="0" y="125"/>
                  </a:cxn>
                  <a:cxn ang="0">
                    <a:pos x="285" y="125"/>
                  </a:cxn>
                </a:cxnLst>
                <a:rect l="0" t="0" r="r" b="b"/>
                <a:pathLst>
                  <a:path w="286" h="126">
                    <a:moveTo>
                      <a:pt x="0" y="0"/>
                    </a:moveTo>
                    <a:lnTo>
                      <a:pt x="0" y="125"/>
                    </a:lnTo>
                    <a:lnTo>
                      <a:pt x="285" y="125"/>
                    </a:lnTo>
                  </a:path>
                </a:pathLst>
              </a:custGeom>
              <a:noFill/>
              <a:ln w="19050" cap="rnd" cmpd="sng">
                <a:solidFill>
                  <a:schemeClr val="tx1"/>
                </a:solidFill>
                <a:prstDash val="solid"/>
                <a:round/>
                <a:headEnd type="none" w="sm" len="sm"/>
                <a:tailEnd type="none" w="sm" len="sm"/>
              </a:ln>
              <a:effectLst/>
            </p:spPr>
            <p:txBody>
              <a:bodyPr/>
              <a:lstStyle/>
              <a:p>
                <a:endParaRPr lang="en-US">
                  <a:solidFill>
                    <a:srgbClr val="002060"/>
                  </a:solidFill>
                </a:endParaRPr>
              </a:p>
            </p:txBody>
          </p:sp>
          <p:sp>
            <p:nvSpPr>
              <p:cNvPr id="256" name="Oval 45">
                <a:extLst>
                  <a:ext uri="{FF2B5EF4-FFF2-40B4-BE49-F238E27FC236}">
                    <a16:creationId xmlns:a16="http://schemas.microsoft.com/office/drawing/2014/main" id="{0300B739-8F9B-7145-9212-A2F1727D3A69}"/>
                  </a:ext>
                </a:extLst>
              </p:cNvPr>
              <p:cNvSpPr>
                <a:spLocks noChangeArrowheads="1"/>
              </p:cNvSpPr>
              <p:nvPr/>
            </p:nvSpPr>
            <p:spPr bwMode="auto">
              <a:xfrm>
                <a:off x="4511676" y="2944813"/>
                <a:ext cx="96838" cy="41275"/>
              </a:xfrm>
              <a:prstGeom prst="ellipse">
                <a:avLst/>
              </a:prstGeom>
              <a:noFill/>
              <a:ln w="19050">
                <a:solidFill>
                  <a:schemeClr val="tx1"/>
                </a:solidFill>
                <a:round/>
                <a:headEnd/>
                <a:tailEnd/>
              </a:ln>
              <a:effectLst/>
            </p:spPr>
            <p:txBody>
              <a:bodyPr wrap="none" anchor="ctr"/>
              <a:lstStyle/>
              <a:p>
                <a:endParaRPr lang="en-US">
                  <a:solidFill>
                    <a:srgbClr val="002060"/>
                  </a:solidFill>
                </a:endParaRPr>
              </a:p>
            </p:txBody>
          </p:sp>
          <p:sp>
            <p:nvSpPr>
              <p:cNvPr id="257" name="Freeform 46">
                <a:extLst>
                  <a:ext uri="{FF2B5EF4-FFF2-40B4-BE49-F238E27FC236}">
                    <a16:creationId xmlns:a16="http://schemas.microsoft.com/office/drawing/2014/main" id="{CAF385C2-C7C3-FF42-8519-7E825A8D1A08}"/>
                  </a:ext>
                </a:extLst>
              </p:cNvPr>
              <p:cNvSpPr>
                <a:spLocks/>
              </p:cNvSpPr>
              <p:nvPr/>
            </p:nvSpPr>
            <p:spPr bwMode="auto">
              <a:xfrm>
                <a:off x="4568826" y="2727325"/>
                <a:ext cx="403225" cy="201613"/>
              </a:xfrm>
              <a:custGeom>
                <a:avLst/>
                <a:gdLst/>
                <a:ahLst/>
                <a:cxnLst>
                  <a:cxn ang="0">
                    <a:pos x="0" y="126"/>
                  </a:cxn>
                  <a:cxn ang="0">
                    <a:pos x="0" y="0"/>
                  </a:cxn>
                  <a:cxn ang="0">
                    <a:pos x="285" y="0"/>
                  </a:cxn>
                </a:cxnLst>
                <a:rect l="0" t="0" r="r" b="b"/>
                <a:pathLst>
                  <a:path w="286" h="127">
                    <a:moveTo>
                      <a:pt x="0" y="126"/>
                    </a:moveTo>
                    <a:lnTo>
                      <a:pt x="0" y="0"/>
                    </a:lnTo>
                    <a:lnTo>
                      <a:pt x="285" y="0"/>
                    </a:lnTo>
                  </a:path>
                </a:pathLst>
              </a:custGeom>
              <a:noFill/>
              <a:ln w="19050" cap="rnd" cmpd="sng">
                <a:solidFill>
                  <a:schemeClr val="tx1"/>
                </a:solidFill>
                <a:prstDash val="solid"/>
                <a:round/>
                <a:headEnd type="none" w="sm" len="sm"/>
                <a:tailEnd type="none" w="sm" len="sm"/>
              </a:ln>
              <a:effectLst/>
            </p:spPr>
            <p:txBody>
              <a:bodyPr/>
              <a:lstStyle/>
              <a:p>
                <a:endParaRPr lang="en-US">
                  <a:solidFill>
                    <a:srgbClr val="002060"/>
                  </a:solidFill>
                </a:endParaRPr>
              </a:p>
            </p:txBody>
          </p:sp>
          <p:sp>
            <p:nvSpPr>
              <p:cNvPr id="258" name="Freeform 47">
                <a:extLst>
                  <a:ext uri="{FF2B5EF4-FFF2-40B4-BE49-F238E27FC236}">
                    <a16:creationId xmlns:a16="http://schemas.microsoft.com/office/drawing/2014/main" id="{343490F4-B956-4447-AC79-DDCA95E3490D}"/>
                  </a:ext>
                </a:extLst>
              </p:cNvPr>
              <p:cNvSpPr>
                <a:spLocks/>
              </p:cNvSpPr>
              <p:nvPr/>
            </p:nvSpPr>
            <p:spPr bwMode="auto">
              <a:xfrm>
                <a:off x="4568826" y="3003550"/>
                <a:ext cx="403225" cy="201613"/>
              </a:xfrm>
              <a:custGeom>
                <a:avLst/>
                <a:gdLst/>
                <a:ahLst/>
                <a:cxnLst>
                  <a:cxn ang="0">
                    <a:pos x="0" y="0"/>
                  </a:cxn>
                  <a:cxn ang="0">
                    <a:pos x="0" y="126"/>
                  </a:cxn>
                  <a:cxn ang="0">
                    <a:pos x="285" y="126"/>
                  </a:cxn>
                </a:cxnLst>
                <a:rect l="0" t="0" r="r" b="b"/>
                <a:pathLst>
                  <a:path w="286" h="127">
                    <a:moveTo>
                      <a:pt x="0" y="0"/>
                    </a:moveTo>
                    <a:lnTo>
                      <a:pt x="0" y="126"/>
                    </a:lnTo>
                    <a:lnTo>
                      <a:pt x="285" y="126"/>
                    </a:lnTo>
                  </a:path>
                </a:pathLst>
              </a:custGeom>
              <a:noFill/>
              <a:ln w="19050" cap="rnd" cmpd="sng">
                <a:solidFill>
                  <a:schemeClr val="tx1"/>
                </a:solidFill>
                <a:prstDash val="solid"/>
                <a:round/>
                <a:headEnd type="none" w="sm" len="sm"/>
                <a:tailEnd type="none" w="sm" len="sm"/>
              </a:ln>
              <a:effectLst/>
            </p:spPr>
            <p:txBody>
              <a:bodyPr/>
              <a:lstStyle/>
              <a:p>
                <a:endParaRPr lang="en-US">
                  <a:solidFill>
                    <a:srgbClr val="002060"/>
                  </a:solidFill>
                </a:endParaRPr>
              </a:p>
            </p:txBody>
          </p:sp>
          <p:sp>
            <p:nvSpPr>
              <p:cNvPr id="259" name="Oval 48">
                <a:extLst>
                  <a:ext uri="{FF2B5EF4-FFF2-40B4-BE49-F238E27FC236}">
                    <a16:creationId xmlns:a16="http://schemas.microsoft.com/office/drawing/2014/main" id="{FF5BED38-EFBD-9041-849A-2910E8E53C35}"/>
                  </a:ext>
                </a:extLst>
              </p:cNvPr>
              <p:cNvSpPr>
                <a:spLocks noChangeArrowheads="1"/>
              </p:cNvSpPr>
              <p:nvPr/>
            </p:nvSpPr>
            <p:spPr bwMode="auto">
              <a:xfrm>
                <a:off x="3556001" y="4021138"/>
                <a:ext cx="95250" cy="92075"/>
              </a:xfrm>
              <a:prstGeom prst="ellipse">
                <a:avLst/>
              </a:prstGeom>
              <a:noFill/>
              <a:ln w="19050">
                <a:solidFill>
                  <a:schemeClr val="tx1"/>
                </a:solidFill>
                <a:round/>
                <a:headEnd/>
                <a:tailEnd/>
              </a:ln>
              <a:effectLst/>
            </p:spPr>
            <p:txBody>
              <a:bodyPr wrap="none" anchor="ctr"/>
              <a:lstStyle/>
              <a:p>
                <a:endParaRPr lang="en-US">
                  <a:solidFill>
                    <a:srgbClr val="002060"/>
                  </a:solidFill>
                </a:endParaRPr>
              </a:p>
            </p:txBody>
          </p:sp>
          <p:sp>
            <p:nvSpPr>
              <p:cNvPr id="260" name="Freeform 49">
                <a:extLst>
                  <a:ext uri="{FF2B5EF4-FFF2-40B4-BE49-F238E27FC236}">
                    <a16:creationId xmlns:a16="http://schemas.microsoft.com/office/drawing/2014/main" id="{6206BC65-3776-4041-9C93-8DDB269C76F1}"/>
                  </a:ext>
                </a:extLst>
              </p:cNvPr>
              <p:cNvSpPr>
                <a:spLocks/>
              </p:cNvSpPr>
              <p:nvPr/>
            </p:nvSpPr>
            <p:spPr bwMode="auto">
              <a:xfrm>
                <a:off x="3608388" y="3382963"/>
                <a:ext cx="414338" cy="622300"/>
              </a:xfrm>
              <a:custGeom>
                <a:avLst/>
                <a:gdLst/>
                <a:ahLst/>
                <a:cxnLst>
                  <a:cxn ang="0">
                    <a:pos x="0" y="391"/>
                  </a:cxn>
                  <a:cxn ang="0">
                    <a:pos x="0" y="0"/>
                  </a:cxn>
                  <a:cxn ang="0">
                    <a:pos x="292" y="0"/>
                  </a:cxn>
                </a:cxnLst>
                <a:rect l="0" t="0" r="r" b="b"/>
                <a:pathLst>
                  <a:path w="293" h="392">
                    <a:moveTo>
                      <a:pt x="0" y="391"/>
                    </a:moveTo>
                    <a:lnTo>
                      <a:pt x="0" y="0"/>
                    </a:lnTo>
                    <a:lnTo>
                      <a:pt x="292" y="0"/>
                    </a:lnTo>
                  </a:path>
                </a:pathLst>
              </a:custGeom>
              <a:noFill/>
              <a:ln w="19050" cap="rnd" cmpd="sng">
                <a:solidFill>
                  <a:schemeClr val="tx1"/>
                </a:solidFill>
                <a:prstDash val="solid"/>
                <a:round/>
                <a:headEnd type="none" w="sm" len="sm"/>
                <a:tailEnd type="none" w="sm" len="sm"/>
              </a:ln>
              <a:effectLst/>
            </p:spPr>
            <p:txBody>
              <a:bodyPr/>
              <a:lstStyle/>
              <a:p>
                <a:endParaRPr lang="en-US" dirty="0">
                  <a:solidFill>
                    <a:srgbClr val="002060"/>
                  </a:solidFill>
                </a:endParaRPr>
              </a:p>
            </p:txBody>
          </p:sp>
          <p:sp>
            <p:nvSpPr>
              <p:cNvPr id="261" name="Freeform 50">
                <a:extLst>
                  <a:ext uri="{FF2B5EF4-FFF2-40B4-BE49-F238E27FC236}">
                    <a16:creationId xmlns:a16="http://schemas.microsoft.com/office/drawing/2014/main" id="{EE339FF0-83E5-3247-BF6C-F20733B250F7}"/>
                  </a:ext>
                </a:extLst>
              </p:cNvPr>
              <p:cNvSpPr>
                <a:spLocks/>
              </p:cNvSpPr>
              <p:nvPr/>
            </p:nvSpPr>
            <p:spPr bwMode="auto">
              <a:xfrm>
                <a:off x="3608388" y="4152900"/>
                <a:ext cx="395288" cy="620713"/>
              </a:xfrm>
              <a:custGeom>
                <a:avLst/>
                <a:gdLst/>
                <a:ahLst/>
                <a:cxnLst>
                  <a:cxn ang="0">
                    <a:pos x="0" y="0"/>
                  </a:cxn>
                  <a:cxn ang="0">
                    <a:pos x="0" y="390"/>
                  </a:cxn>
                  <a:cxn ang="0">
                    <a:pos x="279" y="390"/>
                  </a:cxn>
                </a:cxnLst>
                <a:rect l="0" t="0" r="r" b="b"/>
                <a:pathLst>
                  <a:path w="280" h="391">
                    <a:moveTo>
                      <a:pt x="0" y="0"/>
                    </a:moveTo>
                    <a:lnTo>
                      <a:pt x="0" y="390"/>
                    </a:lnTo>
                    <a:lnTo>
                      <a:pt x="279" y="390"/>
                    </a:lnTo>
                  </a:path>
                </a:pathLst>
              </a:custGeom>
              <a:noFill/>
              <a:ln w="19050" cap="rnd" cmpd="sng">
                <a:solidFill>
                  <a:schemeClr val="tx1"/>
                </a:solidFill>
                <a:prstDash val="solid"/>
                <a:round/>
                <a:headEnd type="none" w="sm" len="sm"/>
                <a:tailEnd type="none" w="sm" len="sm"/>
              </a:ln>
              <a:effectLst/>
            </p:spPr>
            <p:txBody>
              <a:bodyPr/>
              <a:lstStyle/>
              <a:p>
                <a:endParaRPr lang="en-US">
                  <a:solidFill>
                    <a:srgbClr val="002060"/>
                  </a:solidFill>
                </a:endParaRPr>
              </a:p>
            </p:txBody>
          </p:sp>
        </p:grpSp>
        <p:grpSp>
          <p:nvGrpSpPr>
            <p:cNvPr id="167" name="Group 166">
              <a:extLst>
                <a:ext uri="{FF2B5EF4-FFF2-40B4-BE49-F238E27FC236}">
                  <a16:creationId xmlns:a16="http://schemas.microsoft.com/office/drawing/2014/main" id="{CF0AA7CE-F67D-BD47-AD8B-BCAF7BE347CD}"/>
                </a:ext>
              </a:extLst>
            </p:cNvPr>
            <p:cNvGrpSpPr/>
            <p:nvPr/>
          </p:nvGrpSpPr>
          <p:grpSpPr>
            <a:xfrm>
              <a:off x="3306983" y="4504558"/>
              <a:ext cx="1327029" cy="1630761"/>
              <a:chOff x="-13671" y="1602112"/>
              <a:chExt cx="5161934" cy="4493888"/>
            </a:xfrm>
          </p:grpSpPr>
          <p:grpSp>
            <p:nvGrpSpPr>
              <p:cNvPr id="183" name="Group 3">
                <a:extLst>
                  <a:ext uri="{FF2B5EF4-FFF2-40B4-BE49-F238E27FC236}">
                    <a16:creationId xmlns:a16="http://schemas.microsoft.com/office/drawing/2014/main" id="{DA0EFA80-815B-0D49-A2D5-CDF5D930B546}"/>
                  </a:ext>
                </a:extLst>
              </p:cNvPr>
              <p:cNvGrpSpPr>
                <a:grpSpLocks/>
              </p:cNvGrpSpPr>
              <p:nvPr/>
            </p:nvGrpSpPr>
            <p:grpSpPr bwMode="auto">
              <a:xfrm>
                <a:off x="1897063" y="1730375"/>
                <a:ext cx="3251200" cy="4365625"/>
                <a:chOff x="1670" y="946"/>
                <a:chExt cx="1154" cy="3218"/>
              </a:xfrm>
            </p:grpSpPr>
            <p:sp>
              <p:nvSpPr>
                <p:cNvPr id="187" name="Oval 4">
                  <a:extLst>
                    <a:ext uri="{FF2B5EF4-FFF2-40B4-BE49-F238E27FC236}">
                      <a16:creationId xmlns:a16="http://schemas.microsoft.com/office/drawing/2014/main" id="{7183C574-450E-FB4B-A364-E76C79481AC7}"/>
                    </a:ext>
                  </a:extLst>
                </p:cNvPr>
                <p:cNvSpPr>
                  <a:spLocks noChangeArrowheads="1"/>
                </p:cNvSpPr>
                <p:nvPr/>
              </p:nvSpPr>
              <p:spPr bwMode="auto">
                <a:xfrm>
                  <a:off x="1670" y="2148"/>
                  <a:ext cx="141" cy="71"/>
                </a:xfrm>
                <a:prstGeom prst="ellipse">
                  <a:avLst/>
                </a:prstGeom>
                <a:solidFill>
                  <a:schemeClr val="accent1"/>
                </a:solidFill>
                <a:ln w="6350">
                  <a:noFill/>
                  <a:round/>
                  <a:headEnd/>
                  <a:tailEnd/>
                </a:ln>
                <a:effectLst/>
              </p:spPr>
              <p:txBody>
                <a:bodyPr wrap="none" anchor="ctr"/>
                <a:lstStyle/>
                <a:p>
                  <a:endParaRPr lang="en-US" sz="500">
                    <a:solidFill>
                      <a:srgbClr val="002060"/>
                    </a:solidFill>
                  </a:endParaRPr>
                </a:p>
              </p:txBody>
            </p:sp>
            <p:sp>
              <p:nvSpPr>
                <p:cNvPr id="188" name="Oval 5">
                  <a:extLst>
                    <a:ext uri="{FF2B5EF4-FFF2-40B4-BE49-F238E27FC236}">
                      <a16:creationId xmlns:a16="http://schemas.microsoft.com/office/drawing/2014/main" id="{35E7ED36-1E75-334E-B87A-1D619E5FAC1C}"/>
                    </a:ext>
                  </a:extLst>
                </p:cNvPr>
                <p:cNvSpPr>
                  <a:spLocks noChangeArrowheads="1"/>
                </p:cNvSpPr>
                <p:nvPr/>
              </p:nvSpPr>
              <p:spPr bwMode="auto">
                <a:xfrm>
                  <a:off x="2178" y="2139"/>
                  <a:ext cx="140" cy="71"/>
                </a:xfrm>
                <a:prstGeom prst="ellipse">
                  <a:avLst/>
                </a:prstGeom>
                <a:solidFill>
                  <a:schemeClr val="accent2"/>
                </a:solidFill>
                <a:ln w="6350">
                  <a:solidFill>
                    <a:schemeClr val="tx1"/>
                  </a:solidFill>
                  <a:round/>
                  <a:headEnd/>
                  <a:tailEnd/>
                </a:ln>
                <a:effectLst/>
              </p:spPr>
              <p:txBody>
                <a:bodyPr wrap="none" anchor="ctr"/>
                <a:lstStyle/>
                <a:p>
                  <a:endParaRPr lang="en-US" sz="500">
                    <a:solidFill>
                      <a:srgbClr val="002060"/>
                    </a:solidFill>
                  </a:endParaRPr>
                </a:p>
              </p:txBody>
            </p:sp>
            <p:sp>
              <p:nvSpPr>
                <p:cNvPr id="189" name="Oval 6">
                  <a:extLst>
                    <a:ext uri="{FF2B5EF4-FFF2-40B4-BE49-F238E27FC236}">
                      <a16:creationId xmlns:a16="http://schemas.microsoft.com/office/drawing/2014/main" id="{B7D977B6-AE1C-FE48-BFE2-37064EA1C0E9}"/>
                    </a:ext>
                  </a:extLst>
                </p:cNvPr>
                <p:cNvSpPr>
                  <a:spLocks noChangeArrowheads="1"/>
                </p:cNvSpPr>
                <p:nvPr/>
              </p:nvSpPr>
              <p:spPr bwMode="auto">
                <a:xfrm>
                  <a:off x="2682" y="2139"/>
                  <a:ext cx="142" cy="71"/>
                </a:xfrm>
                <a:prstGeom prst="ellipse">
                  <a:avLst/>
                </a:prstGeom>
                <a:solidFill>
                  <a:schemeClr val="accent6"/>
                </a:solidFill>
                <a:ln w="6350">
                  <a:solidFill>
                    <a:schemeClr val="tx1"/>
                  </a:solidFill>
                  <a:round/>
                  <a:headEnd/>
                  <a:tailEnd/>
                </a:ln>
                <a:effectLst/>
              </p:spPr>
              <p:txBody>
                <a:bodyPr wrap="none" anchor="ctr"/>
                <a:lstStyle/>
                <a:p>
                  <a:endParaRPr lang="en-US" sz="500">
                    <a:solidFill>
                      <a:srgbClr val="002060"/>
                    </a:solidFill>
                  </a:endParaRPr>
                </a:p>
              </p:txBody>
            </p:sp>
            <p:sp>
              <p:nvSpPr>
                <p:cNvPr id="190" name="Oval 7">
                  <a:extLst>
                    <a:ext uri="{FF2B5EF4-FFF2-40B4-BE49-F238E27FC236}">
                      <a16:creationId xmlns:a16="http://schemas.microsoft.com/office/drawing/2014/main" id="{C8C74280-2BDB-C34C-99F1-9D477F5C09F7}"/>
                    </a:ext>
                  </a:extLst>
                </p:cNvPr>
                <p:cNvSpPr>
                  <a:spLocks noChangeArrowheads="1"/>
                </p:cNvSpPr>
                <p:nvPr/>
              </p:nvSpPr>
              <p:spPr bwMode="auto">
                <a:xfrm>
                  <a:off x="1670" y="2394"/>
                  <a:ext cx="141" cy="71"/>
                </a:xfrm>
                <a:prstGeom prst="ellipse">
                  <a:avLst/>
                </a:prstGeom>
                <a:solidFill>
                  <a:schemeClr val="accent1"/>
                </a:solidFill>
                <a:ln w="6350">
                  <a:noFill/>
                  <a:round/>
                  <a:headEnd/>
                  <a:tailEnd/>
                </a:ln>
                <a:effectLst/>
              </p:spPr>
              <p:txBody>
                <a:bodyPr wrap="none" anchor="ctr"/>
                <a:lstStyle/>
                <a:p>
                  <a:endParaRPr lang="en-US" sz="500">
                    <a:solidFill>
                      <a:srgbClr val="002060"/>
                    </a:solidFill>
                  </a:endParaRPr>
                </a:p>
              </p:txBody>
            </p:sp>
            <p:sp>
              <p:nvSpPr>
                <p:cNvPr id="191" name="Oval 8">
                  <a:extLst>
                    <a:ext uri="{FF2B5EF4-FFF2-40B4-BE49-F238E27FC236}">
                      <a16:creationId xmlns:a16="http://schemas.microsoft.com/office/drawing/2014/main" id="{DAA5583D-B05B-BF44-ABE8-AF4AA42E2FB9}"/>
                    </a:ext>
                  </a:extLst>
                </p:cNvPr>
                <p:cNvSpPr>
                  <a:spLocks noChangeArrowheads="1"/>
                </p:cNvSpPr>
                <p:nvPr/>
              </p:nvSpPr>
              <p:spPr bwMode="auto">
                <a:xfrm>
                  <a:off x="2177" y="2394"/>
                  <a:ext cx="141" cy="71"/>
                </a:xfrm>
                <a:prstGeom prst="ellipse">
                  <a:avLst/>
                </a:prstGeom>
                <a:solidFill>
                  <a:schemeClr val="accent2"/>
                </a:solidFill>
                <a:ln w="6350">
                  <a:solidFill>
                    <a:schemeClr val="tx1"/>
                  </a:solidFill>
                  <a:round/>
                  <a:headEnd/>
                  <a:tailEnd/>
                </a:ln>
                <a:effectLst/>
              </p:spPr>
              <p:txBody>
                <a:bodyPr wrap="none" anchor="ctr"/>
                <a:lstStyle/>
                <a:p>
                  <a:endParaRPr lang="en-US" sz="500">
                    <a:solidFill>
                      <a:srgbClr val="002060"/>
                    </a:solidFill>
                  </a:endParaRPr>
                </a:p>
              </p:txBody>
            </p:sp>
            <p:sp>
              <p:nvSpPr>
                <p:cNvPr id="192" name="Oval 9">
                  <a:extLst>
                    <a:ext uri="{FF2B5EF4-FFF2-40B4-BE49-F238E27FC236}">
                      <a16:creationId xmlns:a16="http://schemas.microsoft.com/office/drawing/2014/main" id="{84BF382D-4593-DC46-B6AC-3B2BA93E7FAF}"/>
                    </a:ext>
                  </a:extLst>
                </p:cNvPr>
                <p:cNvSpPr>
                  <a:spLocks noChangeArrowheads="1"/>
                </p:cNvSpPr>
                <p:nvPr/>
              </p:nvSpPr>
              <p:spPr bwMode="auto">
                <a:xfrm>
                  <a:off x="2682" y="2394"/>
                  <a:ext cx="141" cy="71"/>
                </a:xfrm>
                <a:prstGeom prst="ellipse">
                  <a:avLst/>
                </a:prstGeom>
                <a:solidFill>
                  <a:schemeClr val="accent6"/>
                </a:solidFill>
                <a:ln w="6350">
                  <a:solidFill>
                    <a:schemeClr val="tx1"/>
                  </a:solidFill>
                  <a:round/>
                  <a:headEnd/>
                  <a:tailEnd/>
                </a:ln>
                <a:effectLst/>
              </p:spPr>
              <p:txBody>
                <a:bodyPr wrap="none" anchor="ctr"/>
                <a:lstStyle/>
                <a:p>
                  <a:endParaRPr lang="en-US" sz="500">
                    <a:solidFill>
                      <a:srgbClr val="002060"/>
                    </a:solidFill>
                  </a:endParaRPr>
                </a:p>
              </p:txBody>
            </p:sp>
            <p:sp>
              <p:nvSpPr>
                <p:cNvPr id="193" name="Oval 10">
                  <a:extLst>
                    <a:ext uri="{FF2B5EF4-FFF2-40B4-BE49-F238E27FC236}">
                      <a16:creationId xmlns:a16="http://schemas.microsoft.com/office/drawing/2014/main" id="{20F9218A-F3C1-1A43-B47E-FBF5A5437ACA}"/>
                    </a:ext>
                  </a:extLst>
                </p:cNvPr>
                <p:cNvSpPr>
                  <a:spLocks noChangeArrowheads="1"/>
                </p:cNvSpPr>
                <p:nvPr/>
              </p:nvSpPr>
              <p:spPr bwMode="auto">
                <a:xfrm>
                  <a:off x="1670" y="2652"/>
                  <a:ext cx="141" cy="71"/>
                </a:xfrm>
                <a:prstGeom prst="ellipse">
                  <a:avLst/>
                </a:prstGeom>
                <a:solidFill>
                  <a:schemeClr val="accent1"/>
                </a:solidFill>
                <a:ln w="6350">
                  <a:noFill/>
                  <a:round/>
                  <a:headEnd/>
                  <a:tailEnd/>
                </a:ln>
                <a:effectLst/>
              </p:spPr>
              <p:txBody>
                <a:bodyPr wrap="none" anchor="ctr"/>
                <a:lstStyle/>
                <a:p>
                  <a:endParaRPr lang="en-US" sz="500">
                    <a:solidFill>
                      <a:srgbClr val="002060"/>
                    </a:solidFill>
                  </a:endParaRPr>
                </a:p>
              </p:txBody>
            </p:sp>
            <p:sp>
              <p:nvSpPr>
                <p:cNvPr id="194" name="Oval 11">
                  <a:extLst>
                    <a:ext uri="{FF2B5EF4-FFF2-40B4-BE49-F238E27FC236}">
                      <a16:creationId xmlns:a16="http://schemas.microsoft.com/office/drawing/2014/main" id="{72978939-A2CB-524A-8241-DBEA83B425D3}"/>
                    </a:ext>
                  </a:extLst>
                </p:cNvPr>
                <p:cNvSpPr>
                  <a:spLocks noChangeArrowheads="1"/>
                </p:cNvSpPr>
                <p:nvPr/>
              </p:nvSpPr>
              <p:spPr bwMode="auto">
                <a:xfrm>
                  <a:off x="2177" y="2652"/>
                  <a:ext cx="141" cy="71"/>
                </a:xfrm>
                <a:prstGeom prst="ellipse">
                  <a:avLst/>
                </a:prstGeom>
                <a:solidFill>
                  <a:schemeClr val="accent2"/>
                </a:solidFill>
                <a:ln w="6350">
                  <a:solidFill>
                    <a:schemeClr val="tx1"/>
                  </a:solidFill>
                  <a:round/>
                  <a:headEnd/>
                  <a:tailEnd/>
                </a:ln>
                <a:effectLst/>
              </p:spPr>
              <p:txBody>
                <a:bodyPr wrap="none" anchor="ctr"/>
                <a:lstStyle/>
                <a:p>
                  <a:endParaRPr lang="en-US" sz="500">
                    <a:solidFill>
                      <a:srgbClr val="002060"/>
                    </a:solidFill>
                  </a:endParaRPr>
                </a:p>
              </p:txBody>
            </p:sp>
            <p:sp>
              <p:nvSpPr>
                <p:cNvPr id="195" name="Oval 12">
                  <a:extLst>
                    <a:ext uri="{FF2B5EF4-FFF2-40B4-BE49-F238E27FC236}">
                      <a16:creationId xmlns:a16="http://schemas.microsoft.com/office/drawing/2014/main" id="{81C05966-6628-2F41-82C9-EB94AA59B7C1}"/>
                    </a:ext>
                  </a:extLst>
                </p:cNvPr>
                <p:cNvSpPr>
                  <a:spLocks noChangeArrowheads="1"/>
                </p:cNvSpPr>
                <p:nvPr/>
              </p:nvSpPr>
              <p:spPr bwMode="auto">
                <a:xfrm>
                  <a:off x="2682" y="2652"/>
                  <a:ext cx="141" cy="71"/>
                </a:xfrm>
                <a:prstGeom prst="ellipse">
                  <a:avLst/>
                </a:prstGeom>
                <a:solidFill>
                  <a:schemeClr val="accent6"/>
                </a:solidFill>
                <a:ln w="6350">
                  <a:solidFill>
                    <a:schemeClr val="tx1"/>
                  </a:solidFill>
                  <a:round/>
                  <a:headEnd/>
                  <a:tailEnd/>
                </a:ln>
                <a:effectLst/>
              </p:spPr>
              <p:txBody>
                <a:bodyPr wrap="none" anchor="ctr"/>
                <a:lstStyle/>
                <a:p>
                  <a:endParaRPr lang="en-US" sz="500">
                    <a:solidFill>
                      <a:srgbClr val="002060"/>
                    </a:solidFill>
                  </a:endParaRPr>
                </a:p>
              </p:txBody>
            </p:sp>
            <p:sp>
              <p:nvSpPr>
                <p:cNvPr id="196" name="Oval 13">
                  <a:extLst>
                    <a:ext uri="{FF2B5EF4-FFF2-40B4-BE49-F238E27FC236}">
                      <a16:creationId xmlns:a16="http://schemas.microsoft.com/office/drawing/2014/main" id="{9F04D0D4-AAB8-2546-9FCF-9FC1C966E1CC}"/>
                    </a:ext>
                  </a:extLst>
                </p:cNvPr>
                <p:cNvSpPr>
                  <a:spLocks noChangeArrowheads="1"/>
                </p:cNvSpPr>
                <p:nvPr/>
              </p:nvSpPr>
              <p:spPr bwMode="auto">
                <a:xfrm>
                  <a:off x="1670" y="2899"/>
                  <a:ext cx="141" cy="72"/>
                </a:xfrm>
                <a:prstGeom prst="ellipse">
                  <a:avLst/>
                </a:prstGeom>
                <a:solidFill>
                  <a:schemeClr val="accent1"/>
                </a:solidFill>
                <a:ln w="6350">
                  <a:noFill/>
                  <a:round/>
                  <a:headEnd/>
                  <a:tailEnd/>
                </a:ln>
                <a:effectLst/>
              </p:spPr>
              <p:txBody>
                <a:bodyPr wrap="none" anchor="ctr"/>
                <a:lstStyle/>
                <a:p>
                  <a:endParaRPr lang="en-US" sz="500">
                    <a:solidFill>
                      <a:srgbClr val="002060"/>
                    </a:solidFill>
                  </a:endParaRPr>
                </a:p>
              </p:txBody>
            </p:sp>
            <p:sp>
              <p:nvSpPr>
                <p:cNvPr id="197" name="Oval 14">
                  <a:extLst>
                    <a:ext uri="{FF2B5EF4-FFF2-40B4-BE49-F238E27FC236}">
                      <a16:creationId xmlns:a16="http://schemas.microsoft.com/office/drawing/2014/main" id="{8649D7A0-CA41-0549-B1C1-FF847405A285}"/>
                    </a:ext>
                  </a:extLst>
                </p:cNvPr>
                <p:cNvSpPr>
                  <a:spLocks noChangeArrowheads="1"/>
                </p:cNvSpPr>
                <p:nvPr/>
              </p:nvSpPr>
              <p:spPr bwMode="auto">
                <a:xfrm>
                  <a:off x="2177" y="2899"/>
                  <a:ext cx="141" cy="72"/>
                </a:xfrm>
                <a:prstGeom prst="ellipse">
                  <a:avLst/>
                </a:prstGeom>
                <a:solidFill>
                  <a:schemeClr val="accent2"/>
                </a:solidFill>
                <a:ln w="6350">
                  <a:solidFill>
                    <a:schemeClr val="tx1"/>
                  </a:solidFill>
                  <a:round/>
                  <a:headEnd/>
                  <a:tailEnd/>
                </a:ln>
                <a:effectLst/>
              </p:spPr>
              <p:txBody>
                <a:bodyPr wrap="none" anchor="ctr"/>
                <a:lstStyle/>
                <a:p>
                  <a:endParaRPr lang="en-US" sz="500">
                    <a:solidFill>
                      <a:srgbClr val="002060"/>
                    </a:solidFill>
                  </a:endParaRPr>
                </a:p>
              </p:txBody>
            </p:sp>
            <p:sp>
              <p:nvSpPr>
                <p:cNvPr id="198" name="Oval 15">
                  <a:extLst>
                    <a:ext uri="{FF2B5EF4-FFF2-40B4-BE49-F238E27FC236}">
                      <a16:creationId xmlns:a16="http://schemas.microsoft.com/office/drawing/2014/main" id="{3E262613-E3FE-1548-8500-B310C2D47C44}"/>
                    </a:ext>
                  </a:extLst>
                </p:cNvPr>
                <p:cNvSpPr>
                  <a:spLocks noChangeArrowheads="1"/>
                </p:cNvSpPr>
                <p:nvPr/>
              </p:nvSpPr>
              <p:spPr bwMode="auto">
                <a:xfrm>
                  <a:off x="2682" y="2899"/>
                  <a:ext cx="141" cy="72"/>
                </a:xfrm>
                <a:prstGeom prst="ellipse">
                  <a:avLst/>
                </a:prstGeom>
                <a:solidFill>
                  <a:schemeClr val="accent6"/>
                </a:solidFill>
                <a:ln w="6350">
                  <a:solidFill>
                    <a:schemeClr val="tx1"/>
                  </a:solidFill>
                  <a:round/>
                  <a:headEnd/>
                  <a:tailEnd/>
                </a:ln>
                <a:effectLst/>
              </p:spPr>
              <p:txBody>
                <a:bodyPr wrap="none" anchor="ctr"/>
                <a:lstStyle/>
                <a:p>
                  <a:endParaRPr lang="en-US" sz="500">
                    <a:solidFill>
                      <a:srgbClr val="002060"/>
                    </a:solidFill>
                  </a:endParaRPr>
                </a:p>
              </p:txBody>
            </p:sp>
            <p:sp>
              <p:nvSpPr>
                <p:cNvPr id="199" name="Line 16">
                  <a:extLst>
                    <a:ext uri="{FF2B5EF4-FFF2-40B4-BE49-F238E27FC236}">
                      <a16:creationId xmlns:a16="http://schemas.microsoft.com/office/drawing/2014/main" id="{D482520C-AAF1-574D-AF4E-EDF0A6C9498E}"/>
                    </a:ext>
                  </a:extLst>
                </p:cNvPr>
                <p:cNvSpPr>
                  <a:spLocks noChangeShapeType="1"/>
                </p:cNvSpPr>
                <p:nvPr/>
              </p:nvSpPr>
              <p:spPr bwMode="auto">
                <a:xfrm>
                  <a:off x="1738" y="2253"/>
                  <a:ext cx="0" cy="11"/>
                </a:xfrm>
                <a:prstGeom prst="line">
                  <a:avLst/>
                </a:prstGeom>
                <a:noFill/>
                <a:ln w="6350">
                  <a:solidFill>
                    <a:schemeClr val="tx1"/>
                  </a:solidFill>
                  <a:round/>
                  <a:headEnd type="none" w="sm" len="sm"/>
                  <a:tailEnd type="none" w="sm" len="sm"/>
                </a:ln>
                <a:effectLst/>
              </p:spPr>
              <p:txBody>
                <a:bodyPr wrap="none" anchor="ctr"/>
                <a:lstStyle/>
                <a:p>
                  <a:endParaRPr lang="en-US" sz="500">
                    <a:solidFill>
                      <a:srgbClr val="002060"/>
                    </a:solidFill>
                  </a:endParaRPr>
                </a:p>
              </p:txBody>
            </p:sp>
            <p:sp>
              <p:nvSpPr>
                <p:cNvPr id="200" name="Freeform 17">
                  <a:extLst>
                    <a:ext uri="{FF2B5EF4-FFF2-40B4-BE49-F238E27FC236}">
                      <a16:creationId xmlns:a16="http://schemas.microsoft.com/office/drawing/2014/main" id="{227459E1-898E-6043-82F8-4446B91130AD}"/>
                    </a:ext>
                  </a:extLst>
                </p:cNvPr>
                <p:cNvSpPr>
                  <a:spLocks/>
                </p:cNvSpPr>
                <p:nvPr/>
              </p:nvSpPr>
              <p:spPr bwMode="auto">
                <a:xfrm>
                  <a:off x="1697" y="2264"/>
                  <a:ext cx="64" cy="101"/>
                </a:xfrm>
                <a:custGeom>
                  <a:avLst/>
                  <a:gdLst/>
                  <a:ahLst/>
                  <a:cxnLst>
                    <a:cxn ang="0">
                      <a:pos x="31" y="100"/>
                    </a:cxn>
                    <a:cxn ang="0">
                      <a:pos x="63" y="0"/>
                    </a:cxn>
                    <a:cxn ang="0">
                      <a:pos x="0" y="0"/>
                    </a:cxn>
                    <a:cxn ang="0">
                      <a:pos x="31" y="100"/>
                    </a:cxn>
                  </a:cxnLst>
                  <a:rect l="0" t="0" r="r" b="b"/>
                  <a:pathLst>
                    <a:path w="64" h="101">
                      <a:moveTo>
                        <a:pt x="31" y="100"/>
                      </a:moveTo>
                      <a:lnTo>
                        <a:pt x="63" y="0"/>
                      </a:lnTo>
                      <a:lnTo>
                        <a:pt x="0" y="0"/>
                      </a:lnTo>
                      <a:lnTo>
                        <a:pt x="31" y="100"/>
                      </a:lnTo>
                    </a:path>
                  </a:pathLst>
                </a:custGeom>
                <a:solidFill>
                  <a:schemeClr val="tx1"/>
                </a:solidFill>
                <a:ln w="6350" cap="rnd" cmpd="sng">
                  <a:solidFill>
                    <a:schemeClr val="tx1"/>
                  </a:solidFill>
                  <a:prstDash val="solid"/>
                  <a:round/>
                  <a:headEnd/>
                  <a:tailEnd/>
                </a:ln>
                <a:effectLst/>
              </p:spPr>
              <p:txBody>
                <a:bodyPr/>
                <a:lstStyle/>
                <a:p>
                  <a:endParaRPr lang="en-US" sz="500">
                    <a:solidFill>
                      <a:srgbClr val="002060"/>
                    </a:solidFill>
                  </a:endParaRPr>
                </a:p>
              </p:txBody>
            </p:sp>
            <p:sp>
              <p:nvSpPr>
                <p:cNvPr id="201" name="Line 18">
                  <a:extLst>
                    <a:ext uri="{FF2B5EF4-FFF2-40B4-BE49-F238E27FC236}">
                      <a16:creationId xmlns:a16="http://schemas.microsoft.com/office/drawing/2014/main" id="{8DBF1400-0D06-F64F-9D64-3AD9600A425C}"/>
                    </a:ext>
                  </a:extLst>
                </p:cNvPr>
                <p:cNvSpPr>
                  <a:spLocks noChangeShapeType="1"/>
                </p:cNvSpPr>
                <p:nvPr/>
              </p:nvSpPr>
              <p:spPr bwMode="auto">
                <a:xfrm>
                  <a:off x="1742" y="2501"/>
                  <a:ext cx="0" cy="19"/>
                </a:xfrm>
                <a:prstGeom prst="line">
                  <a:avLst/>
                </a:prstGeom>
                <a:noFill/>
                <a:ln w="6350">
                  <a:solidFill>
                    <a:schemeClr val="tx1"/>
                  </a:solidFill>
                  <a:round/>
                  <a:headEnd type="none" w="sm" len="sm"/>
                  <a:tailEnd type="none" w="sm" len="sm"/>
                </a:ln>
                <a:effectLst/>
              </p:spPr>
              <p:txBody>
                <a:bodyPr wrap="none" anchor="ctr"/>
                <a:lstStyle/>
                <a:p>
                  <a:endParaRPr lang="en-US" sz="500">
                    <a:solidFill>
                      <a:srgbClr val="002060"/>
                    </a:solidFill>
                  </a:endParaRPr>
                </a:p>
              </p:txBody>
            </p:sp>
            <p:sp>
              <p:nvSpPr>
                <p:cNvPr id="202" name="Freeform 19">
                  <a:extLst>
                    <a:ext uri="{FF2B5EF4-FFF2-40B4-BE49-F238E27FC236}">
                      <a16:creationId xmlns:a16="http://schemas.microsoft.com/office/drawing/2014/main" id="{1307AC9F-6860-BF46-A91F-260E7ADA1BEE}"/>
                    </a:ext>
                  </a:extLst>
                </p:cNvPr>
                <p:cNvSpPr>
                  <a:spLocks/>
                </p:cNvSpPr>
                <p:nvPr/>
              </p:nvSpPr>
              <p:spPr bwMode="auto">
                <a:xfrm>
                  <a:off x="1710" y="2520"/>
                  <a:ext cx="65" cy="102"/>
                </a:xfrm>
                <a:custGeom>
                  <a:avLst/>
                  <a:gdLst/>
                  <a:ahLst/>
                  <a:cxnLst>
                    <a:cxn ang="0">
                      <a:pos x="32" y="101"/>
                    </a:cxn>
                    <a:cxn ang="0">
                      <a:pos x="64" y="0"/>
                    </a:cxn>
                    <a:cxn ang="0">
                      <a:pos x="0" y="0"/>
                    </a:cxn>
                    <a:cxn ang="0">
                      <a:pos x="32" y="101"/>
                    </a:cxn>
                  </a:cxnLst>
                  <a:rect l="0" t="0" r="r" b="b"/>
                  <a:pathLst>
                    <a:path w="65" h="102">
                      <a:moveTo>
                        <a:pt x="32" y="101"/>
                      </a:moveTo>
                      <a:lnTo>
                        <a:pt x="64" y="0"/>
                      </a:lnTo>
                      <a:lnTo>
                        <a:pt x="0" y="0"/>
                      </a:lnTo>
                      <a:lnTo>
                        <a:pt x="32" y="101"/>
                      </a:lnTo>
                    </a:path>
                  </a:pathLst>
                </a:custGeom>
                <a:solidFill>
                  <a:schemeClr val="tx1"/>
                </a:solidFill>
                <a:ln w="6350" cap="rnd" cmpd="sng">
                  <a:solidFill>
                    <a:schemeClr val="tx1"/>
                  </a:solidFill>
                  <a:prstDash val="solid"/>
                  <a:round/>
                  <a:headEnd/>
                  <a:tailEnd/>
                </a:ln>
                <a:effectLst/>
              </p:spPr>
              <p:txBody>
                <a:bodyPr/>
                <a:lstStyle/>
                <a:p>
                  <a:endParaRPr lang="en-US" sz="500">
                    <a:solidFill>
                      <a:srgbClr val="002060"/>
                    </a:solidFill>
                  </a:endParaRPr>
                </a:p>
              </p:txBody>
            </p:sp>
            <p:sp>
              <p:nvSpPr>
                <p:cNvPr id="203" name="Oval 20">
                  <a:extLst>
                    <a:ext uri="{FF2B5EF4-FFF2-40B4-BE49-F238E27FC236}">
                      <a16:creationId xmlns:a16="http://schemas.microsoft.com/office/drawing/2014/main" id="{A766C09D-D302-2942-B647-41BDB14C2347}"/>
                    </a:ext>
                  </a:extLst>
                </p:cNvPr>
                <p:cNvSpPr>
                  <a:spLocks noChangeArrowheads="1"/>
                </p:cNvSpPr>
                <p:nvPr/>
              </p:nvSpPr>
              <p:spPr bwMode="auto">
                <a:xfrm>
                  <a:off x="1670" y="3341"/>
                  <a:ext cx="141" cy="71"/>
                </a:xfrm>
                <a:prstGeom prst="ellipse">
                  <a:avLst/>
                </a:prstGeom>
                <a:solidFill>
                  <a:schemeClr val="accent1"/>
                </a:solidFill>
                <a:ln w="6350">
                  <a:noFill/>
                  <a:round/>
                  <a:headEnd/>
                  <a:tailEnd/>
                </a:ln>
                <a:effectLst/>
              </p:spPr>
              <p:txBody>
                <a:bodyPr wrap="none" anchor="ctr"/>
                <a:lstStyle/>
                <a:p>
                  <a:endParaRPr lang="en-US" sz="500">
                    <a:solidFill>
                      <a:srgbClr val="002060"/>
                    </a:solidFill>
                  </a:endParaRPr>
                </a:p>
              </p:txBody>
            </p:sp>
            <p:sp>
              <p:nvSpPr>
                <p:cNvPr id="204" name="Oval 21">
                  <a:extLst>
                    <a:ext uri="{FF2B5EF4-FFF2-40B4-BE49-F238E27FC236}">
                      <a16:creationId xmlns:a16="http://schemas.microsoft.com/office/drawing/2014/main" id="{ABE1F266-A415-054E-A2BB-0AD969E9379D}"/>
                    </a:ext>
                  </a:extLst>
                </p:cNvPr>
                <p:cNvSpPr>
                  <a:spLocks noChangeArrowheads="1"/>
                </p:cNvSpPr>
                <p:nvPr/>
              </p:nvSpPr>
              <p:spPr bwMode="auto">
                <a:xfrm>
                  <a:off x="2178" y="3332"/>
                  <a:ext cx="140" cy="71"/>
                </a:xfrm>
                <a:prstGeom prst="ellipse">
                  <a:avLst/>
                </a:prstGeom>
                <a:solidFill>
                  <a:schemeClr val="accent2"/>
                </a:solidFill>
                <a:ln w="6350">
                  <a:solidFill>
                    <a:schemeClr val="tx1"/>
                  </a:solidFill>
                  <a:round/>
                  <a:headEnd/>
                  <a:tailEnd/>
                </a:ln>
                <a:effectLst/>
              </p:spPr>
              <p:txBody>
                <a:bodyPr wrap="none" anchor="ctr"/>
                <a:lstStyle/>
                <a:p>
                  <a:endParaRPr lang="en-US" sz="500">
                    <a:solidFill>
                      <a:srgbClr val="002060"/>
                    </a:solidFill>
                  </a:endParaRPr>
                </a:p>
              </p:txBody>
            </p:sp>
            <p:sp>
              <p:nvSpPr>
                <p:cNvPr id="205" name="Oval 22">
                  <a:extLst>
                    <a:ext uri="{FF2B5EF4-FFF2-40B4-BE49-F238E27FC236}">
                      <a16:creationId xmlns:a16="http://schemas.microsoft.com/office/drawing/2014/main" id="{A53D4565-68BC-3E4A-90DE-368E740DB250}"/>
                    </a:ext>
                  </a:extLst>
                </p:cNvPr>
                <p:cNvSpPr>
                  <a:spLocks noChangeArrowheads="1"/>
                </p:cNvSpPr>
                <p:nvPr/>
              </p:nvSpPr>
              <p:spPr bwMode="auto">
                <a:xfrm>
                  <a:off x="2682" y="3332"/>
                  <a:ext cx="142" cy="71"/>
                </a:xfrm>
                <a:prstGeom prst="ellipse">
                  <a:avLst/>
                </a:prstGeom>
                <a:solidFill>
                  <a:schemeClr val="accent6"/>
                </a:solidFill>
                <a:ln w="6350">
                  <a:solidFill>
                    <a:schemeClr val="tx1"/>
                  </a:solidFill>
                  <a:round/>
                  <a:headEnd/>
                  <a:tailEnd/>
                </a:ln>
                <a:effectLst/>
              </p:spPr>
              <p:txBody>
                <a:bodyPr wrap="none" anchor="ctr"/>
                <a:lstStyle/>
                <a:p>
                  <a:endParaRPr lang="en-US" sz="500">
                    <a:solidFill>
                      <a:srgbClr val="002060"/>
                    </a:solidFill>
                  </a:endParaRPr>
                </a:p>
              </p:txBody>
            </p:sp>
            <p:sp>
              <p:nvSpPr>
                <p:cNvPr id="206" name="Oval 23">
                  <a:extLst>
                    <a:ext uri="{FF2B5EF4-FFF2-40B4-BE49-F238E27FC236}">
                      <a16:creationId xmlns:a16="http://schemas.microsoft.com/office/drawing/2014/main" id="{0952E848-BD83-0342-A05C-2CE22A9470DE}"/>
                    </a:ext>
                  </a:extLst>
                </p:cNvPr>
                <p:cNvSpPr>
                  <a:spLocks noChangeArrowheads="1"/>
                </p:cNvSpPr>
                <p:nvPr/>
              </p:nvSpPr>
              <p:spPr bwMode="auto">
                <a:xfrm>
                  <a:off x="1670" y="3587"/>
                  <a:ext cx="141" cy="71"/>
                </a:xfrm>
                <a:prstGeom prst="ellipse">
                  <a:avLst/>
                </a:prstGeom>
                <a:solidFill>
                  <a:schemeClr val="accent1"/>
                </a:solidFill>
                <a:ln w="6350">
                  <a:noFill/>
                  <a:round/>
                  <a:headEnd/>
                  <a:tailEnd/>
                </a:ln>
                <a:effectLst/>
              </p:spPr>
              <p:txBody>
                <a:bodyPr wrap="none" anchor="ctr"/>
                <a:lstStyle/>
                <a:p>
                  <a:endParaRPr lang="en-US" sz="500">
                    <a:solidFill>
                      <a:srgbClr val="002060"/>
                    </a:solidFill>
                  </a:endParaRPr>
                </a:p>
              </p:txBody>
            </p:sp>
            <p:sp>
              <p:nvSpPr>
                <p:cNvPr id="207" name="Oval 24">
                  <a:extLst>
                    <a:ext uri="{FF2B5EF4-FFF2-40B4-BE49-F238E27FC236}">
                      <a16:creationId xmlns:a16="http://schemas.microsoft.com/office/drawing/2014/main" id="{CB903EE9-9F3B-8A46-85F8-A6E5C816F197}"/>
                    </a:ext>
                  </a:extLst>
                </p:cNvPr>
                <p:cNvSpPr>
                  <a:spLocks noChangeArrowheads="1"/>
                </p:cNvSpPr>
                <p:nvPr/>
              </p:nvSpPr>
              <p:spPr bwMode="auto">
                <a:xfrm>
                  <a:off x="2177" y="3587"/>
                  <a:ext cx="141" cy="71"/>
                </a:xfrm>
                <a:prstGeom prst="ellipse">
                  <a:avLst/>
                </a:prstGeom>
                <a:solidFill>
                  <a:schemeClr val="accent2"/>
                </a:solidFill>
                <a:ln w="6350">
                  <a:solidFill>
                    <a:schemeClr val="tx1"/>
                  </a:solidFill>
                  <a:round/>
                  <a:headEnd/>
                  <a:tailEnd/>
                </a:ln>
                <a:effectLst/>
              </p:spPr>
              <p:txBody>
                <a:bodyPr wrap="none" anchor="ctr"/>
                <a:lstStyle/>
                <a:p>
                  <a:endParaRPr lang="en-US" sz="500">
                    <a:solidFill>
                      <a:srgbClr val="002060"/>
                    </a:solidFill>
                  </a:endParaRPr>
                </a:p>
              </p:txBody>
            </p:sp>
            <p:sp>
              <p:nvSpPr>
                <p:cNvPr id="208" name="Oval 25">
                  <a:extLst>
                    <a:ext uri="{FF2B5EF4-FFF2-40B4-BE49-F238E27FC236}">
                      <a16:creationId xmlns:a16="http://schemas.microsoft.com/office/drawing/2014/main" id="{39175B4F-980D-9043-9CE6-0233028419B7}"/>
                    </a:ext>
                  </a:extLst>
                </p:cNvPr>
                <p:cNvSpPr>
                  <a:spLocks noChangeArrowheads="1"/>
                </p:cNvSpPr>
                <p:nvPr/>
              </p:nvSpPr>
              <p:spPr bwMode="auto">
                <a:xfrm>
                  <a:off x="2682" y="3587"/>
                  <a:ext cx="141" cy="71"/>
                </a:xfrm>
                <a:prstGeom prst="ellipse">
                  <a:avLst/>
                </a:prstGeom>
                <a:solidFill>
                  <a:schemeClr val="accent6"/>
                </a:solidFill>
                <a:ln w="6350">
                  <a:solidFill>
                    <a:schemeClr val="tx1"/>
                  </a:solidFill>
                  <a:round/>
                  <a:headEnd/>
                  <a:tailEnd/>
                </a:ln>
                <a:effectLst/>
              </p:spPr>
              <p:txBody>
                <a:bodyPr wrap="none" anchor="ctr"/>
                <a:lstStyle/>
                <a:p>
                  <a:endParaRPr lang="en-US" sz="500">
                    <a:solidFill>
                      <a:srgbClr val="002060"/>
                    </a:solidFill>
                  </a:endParaRPr>
                </a:p>
              </p:txBody>
            </p:sp>
            <p:sp>
              <p:nvSpPr>
                <p:cNvPr id="209" name="Oval 26">
                  <a:extLst>
                    <a:ext uri="{FF2B5EF4-FFF2-40B4-BE49-F238E27FC236}">
                      <a16:creationId xmlns:a16="http://schemas.microsoft.com/office/drawing/2014/main" id="{7BFBE3A7-D70A-E140-B536-F900BC27AA22}"/>
                    </a:ext>
                  </a:extLst>
                </p:cNvPr>
                <p:cNvSpPr>
                  <a:spLocks noChangeArrowheads="1"/>
                </p:cNvSpPr>
                <p:nvPr/>
              </p:nvSpPr>
              <p:spPr bwMode="auto">
                <a:xfrm>
                  <a:off x="1670" y="3844"/>
                  <a:ext cx="141" cy="72"/>
                </a:xfrm>
                <a:prstGeom prst="ellipse">
                  <a:avLst/>
                </a:prstGeom>
                <a:solidFill>
                  <a:schemeClr val="accent1"/>
                </a:solidFill>
                <a:ln w="6350">
                  <a:noFill/>
                  <a:round/>
                  <a:headEnd/>
                  <a:tailEnd/>
                </a:ln>
                <a:effectLst/>
              </p:spPr>
              <p:txBody>
                <a:bodyPr wrap="none" anchor="ctr"/>
                <a:lstStyle/>
                <a:p>
                  <a:endParaRPr lang="en-US" sz="500">
                    <a:solidFill>
                      <a:srgbClr val="002060"/>
                    </a:solidFill>
                  </a:endParaRPr>
                </a:p>
              </p:txBody>
            </p:sp>
            <p:sp>
              <p:nvSpPr>
                <p:cNvPr id="210" name="Oval 27">
                  <a:extLst>
                    <a:ext uri="{FF2B5EF4-FFF2-40B4-BE49-F238E27FC236}">
                      <a16:creationId xmlns:a16="http://schemas.microsoft.com/office/drawing/2014/main" id="{E66CE6C0-D8AF-CA41-BB38-F726C3FC2188}"/>
                    </a:ext>
                  </a:extLst>
                </p:cNvPr>
                <p:cNvSpPr>
                  <a:spLocks noChangeArrowheads="1"/>
                </p:cNvSpPr>
                <p:nvPr/>
              </p:nvSpPr>
              <p:spPr bwMode="auto">
                <a:xfrm>
                  <a:off x="2177" y="3844"/>
                  <a:ext cx="141" cy="72"/>
                </a:xfrm>
                <a:prstGeom prst="ellipse">
                  <a:avLst/>
                </a:prstGeom>
                <a:solidFill>
                  <a:schemeClr val="accent2"/>
                </a:solidFill>
                <a:ln w="6350">
                  <a:solidFill>
                    <a:schemeClr val="tx1"/>
                  </a:solidFill>
                  <a:round/>
                  <a:headEnd/>
                  <a:tailEnd/>
                </a:ln>
                <a:effectLst/>
              </p:spPr>
              <p:txBody>
                <a:bodyPr wrap="none" anchor="ctr"/>
                <a:lstStyle/>
                <a:p>
                  <a:endParaRPr lang="en-US" sz="500">
                    <a:solidFill>
                      <a:srgbClr val="002060"/>
                    </a:solidFill>
                  </a:endParaRPr>
                </a:p>
              </p:txBody>
            </p:sp>
            <p:sp>
              <p:nvSpPr>
                <p:cNvPr id="211" name="Oval 28">
                  <a:extLst>
                    <a:ext uri="{FF2B5EF4-FFF2-40B4-BE49-F238E27FC236}">
                      <a16:creationId xmlns:a16="http://schemas.microsoft.com/office/drawing/2014/main" id="{60F1B4E9-76E1-5D49-8DB0-2753F67F15E5}"/>
                    </a:ext>
                  </a:extLst>
                </p:cNvPr>
                <p:cNvSpPr>
                  <a:spLocks noChangeArrowheads="1"/>
                </p:cNvSpPr>
                <p:nvPr/>
              </p:nvSpPr>
              <p:spPr bwMode="auto">
                <a:xfrm>
                  <a:off x="2682" y="3844"/>
                  <a:ext cx="141" cy="72"/>
                </a:xfrm>
                <a:prstGeom prst="ellipse">
                  <a:avLst/>
                </a:prstGeom>
                <a:solidFill>
                  <a:schemeClr val="accent6"/>
                </a:solidFill>
                <a:ln w="6350">
                  <a:solidFill>
                    <a:schemeClr val="tx1"/>
                  </a:solidFill>
                  <a:round/>
                  <a:headEnd/>
                  <a:tailEnd/>
                </a:ln>
                <a:effectLst/>
              </p:spPr>
              <p:txBody>
                <a:bodyPr wrap="none" anchor="ctr"/>
                <a:lstStyle/>
                <a:p>
                  <a:endParaRPr lang="en-US" sz="500">
                    <a:solidFill>
                      <a:srgbClr val="002060"/>
                    </a:solidFill>
                  </a:endParaRPr>
                </a:p>
              </p:txBody>
            </p:sp>
            <p:sp>
              <p:nvSpPr>
                <p:cNvPr id="212" name="Oval 29">
                  <a:extLst>
                    <a:ext uri="{FF2B5EF4-FFF2-40B4-BE49-F238E27FC236}">
                      <a16:creationId xmlns:a16="http://schemas.microsoft.com/office/drawing/2014/main" id="{CCD0E5A8-5993-0143-AFAC-5C87DEE0C378}"/>
                    </a:ext>
                  </a:extLst>
                </p:cNvPr>
                <p:cNvSpPr>
                  <a:spLocks noChangeArrowheads="1"/>
                </p:cNvSpPr>
                <p:nvPr/>
              </p:nvSpPr>
              <p:spPr bwMode="auto">
                <a:xfrm>
                  <a:off x="1670" y="4092"/>
                  <a:ext cx="141" cy="72"/>
                </a:xfrm>
                <a:prstGeom prst="ellipse">
                  <a:avLst/>
                </a:prstGeom>
                <a:solidFill>
                  <a:schemeClr val="accent1"/>
                </a:solidFill>
                <a:ln w="6350">
                  <a:noFill/>
                  <a:round/>
                  <a:headEnd/>
                  <a:tailEnd/>
                </a:ln>
                <a:effectLst/>
              </p:spPr>
              <p:txBody>
                <a:bodyPr wrap="none" anchor="ctr"/>
                <a:lstStyle/>
                <a:p>
                  <a:endParaRPr lang="en-US" sz="500">
                    <a:solidFill>
                      <a:srgbClr val="002060"/>
                    </a:solidFill>
                  </a:endParaRPr>
                </a:p>
              </p:txBody>
            </p:sp>
            <p:sp>
              <p:nvSpPr>
                <p:cNvPr id="213" name="Oval 30">
                  <a:extLst>
                    <a:ext uri="{FF2B5EF4-FFF2-40B4-BE49-F238E27FC236}">
                      <a16:creationId xmlns:a16="http://schemas.microsoft.com/office/drawing/2014/main" id="{F59B649A-AAED-DB46-B2AF-9EC0981CE22B}"/>
                    </a:ext>
                  </a:extLst>
                </p:cNvPr>
                <p:cNvSpPr>
                  <a:spLocks noChangeArrowheads="1"/>
                </p:cNvSpPr>
                <p:nvPr/>
              </p:nvSpPr>
              <p:spPr bwMode="auto">
                <a:xfrm>
                  <a:off x="2177" y="4092"/>
                  <a:ext cx="141" cy="72"/>
                </a:xfrm>
                <a:prstGeom prst="ellipse">
                  <a:avLst/>
                </a:prstGeom>
                <a:solidFill>
                  <a:schemeClr val="accent2"/>
                </a:solidFill>
                <a:ln w="6350">
                  <a:solidFill>
                    <a:schemeClr val="tx1"/>
                  </a:solidFill>
                  <a:round/>
                  <a:headEnd/>
                  <a:tailEnd/>
                </a:ln>
                <a:effectLst/>
              </p:spPr>
              <p:txBody>
                <a:bodyPr wrap="none" anchor="ctr"/>
                <a:lstStyle/>
                <a:p>
                  <a:endParaRPr lang="en-US" sz="500">
                    <a:solidFill>
                      <a:srgbClr val="002060"/>
                    </a:solidFill>
                  </a:endParaRPr>
                </a:p>
              </p:txBody>
            </p:sp>
            <p:sp>
              <p:nvSpPr>
                <p:cNvPr id="214" name="Oval 31">
                  <a:extLst>
                    <a:ext uri="{FF2B5EF4-FFF2-40B4-BE49-F238E27FC236}">
                      <a16:creationId xmlns:a16="http://schemas.microsoft.com/office/drawing/2014/main" id="{D40AE89D-035C-884D-A49B-C2B0B11B2A09}"/>
                    </a:ext>
                  </a:extLst>
                </p:cNvPr>
                <p:cNvSpPr>
                  <a:spLocks noChangeArrowheads="1"/>
                </p:cNvSpPr>
                <p:nvPr/>
              </p:nvSpPr>
              <p:spPr bwMode="auto">
                <a:xfrm>
                  <a:off x="2682" y="4092"/>
                  <a:ext cx="141" cy="72"/>
                </a:xfrm>
                <a:prstGeom prst="ellipse">
                  <a:avLst/>
                </a:prstGeom>
                <a:solidFill>
                  <a:schemeClr val="accent6"/>
                </a:solidFill>
                <a:ln w="6350">
                  <a:solidFill>
                    <a:schemeClr val="tx1"/>
                  </a:solidFill>
                  <a:round/>
                  <a:headEnd/>
                  <a:tailEnd/>
                </a:ln>
                <a:effectLst/>
              </p:spPr>
              <p:txBody>
                <a:bodyPr wrap="none" anchor="ctr"/>
                <a:lstStyle/>
                <a:p>
                  <a:endParaRPr lang="en-US" sz="500">
                    <a:solidFill>
                      <a:srgbClr val="002060"/>
                    </a:solidFill>
                  </a:endParaRPr>
                </a:p>
              </p:txBody>
            </p:sp>
            <p:sp>
              <p:nvSpPr>
                <p:cNvPr id="215" name="Line 32">
                  <a:extLst>
                    <a:ext uri="{FF2B5EF4-FFF2-40B4-BE49-F238E27FC236}">
                      <a16:creationId xmlns:a16="http://schemas.microsoft.com/office/drawing/2014/main" id="{62763E61-5094-5F49-9200-DD11BD9D16CC}"/>
                    </a:ext>
                  </a:extLst>
                </p:cNvPr>
                <p:cNvSpPr>
                  <a:spLocks noChangeShapeType="1"/>
                </p:cNvSpPr>
                <p:nvPr/>
              </p:nvSpPr>
              <p:spPr bwMode="auto">
                <a:xfrm>
                  <a:off x="1738" y="3447"/>
                  <a:ext cx="0" cy="10"/>
                </a:xfrm>
                <a:prstGeom prst="line">
                  <a:avLst/>
                </a:prstGeom>
                <a:noFill/>
                <a:ln w="6350">
                  <a:solidFill>
                    <a:schemeClr val="tx1"/>
                  </a:solidFill>
                  <a:round/>
                  <a:headEnd type="none" w="sm" len="sm"/>
                  <a:tailEnd type="none" w="sm" len="sm"/>
                </a:ln>
                <a:effectLst/>
              </p:spPr>
              <p:txBody>
                <a:bodyPr wrap="none" anchor="ctr"/>
                <a:lstStyle/>
                <a:p>
                  <a:endParaRPr lang="en-US" sz="500">
                    <a:solidFill>
                      <a:srgbClr val="002060"/>
                    </a:solidFill>
                  </a:endParaRPr>
                </a:p>
              </p:txBody>
            </p:sp>
            <p:sp>
              <p:nvSpPr>
                <p:cNvPr id="216" name="Freeform 33">
                  <a:extLst>
                    <a:ext uri="{FF2B5EF4-FFF2-40B4-BE49-F238E27FC236}">
                      <a16:creationId xmlns:a16="http://schemas.microsoft.com/office/drawing/2014/main" id="{B193ACB6-18C2-CD4F-9420-694D6263686A}"/>
                    </a:ext>
                  </a:extLst>
                </p:cNvPr>
                <p:cNvSpPr>
                  <a:spLocks/>
                </p:cNvSpPr>
                <p:nvPr/>
              </p:nvSpPr>
              <p:spPr bwMode="auto">
                <a:xfrm>
                  <a:off x="1707" y="3457"/>
                  <a:ext cx="64" cy="101"/>
                </a:xfrm>
                <a:custGeom>
                  <a:avLst/>
                  <a:gdLst/>
                  <a:ahLst/>
                  <a:cxnLst>
                    <a:cxn ang="0">
                      <a:pos x="31" y="100"/>
                    </a:cxn>
                    <a:cxn ang="0">
                      <a:pos x="63" y="0"/>
                    </a:cxn>
                    <a:cxn ang="0">
                      <a:pos x="0" y="0"/>
                    </a:cxn>
                    <a:cxn ang="0">
                      <a:pos x="31" y="100"/>
                    </a:cxn>
                  </a:cxnLst>
                  <a:rect l="0" t="0" r="r" b="b"/>
                  <a:pathLst>
                    <a:path w="64" h="101">
                      <a:moveTo>
                        <a:pt x="31" y="100"/>
                      </a:moveTo>
                      <a:lnTo>
                        <a:pt x="63" y="0"/>
                      </a:lnTo>
                      <a:lnTo>
                        <a:pt x="0" y="0"/>
                      </a:lnTo>
                      <a:lnTo>
                        <a:pt x="31" y="100"/>
                      </a:lnTo>
                    </a:path>
                  </a:pathLst>
                </a:custGeom>
                <a:solidFill>
                  <a:schemeClr val="tx1"/>
                </a:solidFill>
                <a:ln w="6350" cap="rnd" cmpd="sng">
                  <a:solidFill>
                    <a:schemeClr val="tx1"/>
                  </a:solidFill>
                  <a:prstDash val="solid"/>
                  <a:round/>
                  <a:headEnd/>
                  <a:tailEnd/>
                </a:ln>
                <a:effectLst/>
              </p:spPr>
              <p:txBody>
                <a:bodyPr/>
                <a:lstStyle/>
                <a:p>
                  <a:endParaRPr lang="en-US" sz="500">
                    <a:solidFill>
                      <a:srgbClr val="002060"/>
                    </a:solidFill>
                  </a:endParaRPr>
                </a:p>
              </p:txBody>
            </p:sp>
            <p:sp>
              <p:nvSpPr>
                <p:cNvPr id="217" name="Line 34">
                  <a:extLst>
                    <a:ext uri="{FF2B5EF4-FFF2-40B4-BE49-F238E27FC236}">
                      <a16:creationId xmlns:a16="http://schemas.microsoft.com/office/drawing/2014/main" id="{117081A0-ADFB-F641-B574-9AE7F5E4B303}"/>
                    </a:ext>
                  </a:extLst>
                </p:cNvPr>
                <p:cNvSpPr>
                  <a:spLocks noChangeShapeType="1"/>
                </p:cNvSpPr>
                <p:nvPr/>
              </p:nvSpPr>
              <p:spPr bwMode="auto">
                <a:xfrm>
                  <a:off x="1742" y="3695"/>
                  <a:ext cx="0" cy="19"/>
                </a:xfrm>
                <a:prstGeom prst="line">
                  <a:avLst/>
                </a:prstGeom>
                <a:noFill/>
                <a:ln w="6350">
                  <a:solidFill>
                    <a:schemeClr val="tx1"/>
                  </a:solidFill>
                  <a:round/>
                  <a:headEnd type="none" w="sm" len="sm"/>
                  <a:tailEnd type="none" w="sm" len="sm"/>
                </a:ln>
                <a:effectLst/>
              </p:spPr>
              <p:txBody>
                <a:bodyPr wrap="none" anchor="ctr"/>
                <a:lstStyle/>
                <a:p>
                  <a:endParaRPr lang="en-US" sz="500">
                    <a:solidFill>
                      <a:srgbClr val="002060"/>
                    </a:solidFill>
                  </a:endParaRPr>
                </a:p>
              </p:txBody>
            </p:sp>
            <p:sp>
              <p:nvSpPr>
                <p:cNvPr id="218" name="Freeform 35">
                  <a:extLst>
                    <a:ext uri="{FF2B5EF4-FFF2-40B4-BE49-F238E27FC236}">
                      <a16:creationId xmlns:a16="http://schemas.microsoft.com/office/drawing/2014/main" id="{647C9708-170C-1F4D-B796-5C5F0E10E68D}"/>
                    </a:ext>
                  </a:extLst>
                </p:cNvPr>
                <p:cNvSpPr>
                  <a:spLocks/>
                </p:cNvSpPr>
                <p:nvPr/>
              </p:nvSpPr>
              <p:spPr bwMode="auto">
                <a:xfrm>
                  <a:off x="1710" y="3714"/>
                  <a:ext cx="65" cy="100"/>
                </a:xfrm>
                <a:custGeom>
                  <a:avLst/>
                  <a:gdLst/>
                  <a:ahLst/>
                  <a:cxnLst>
                    <a:cxn ang="0">
                      <a:pos x="32" y="99"/>
                    </a:cxn>
                    <a:cxn ang="0">
                      <a:pos x="64" y="0"/>
                    </a:cxn>
                    <a:cxn ang="0">
                      <a:pos x="0" y="0"/>
                    </a:cxn>
                    <a:cxn ang="0">
                      <a:pos x="32" y="99"/>
                    </a:cxn>
                  </a:cxnLst>
                  <a:rect l="0" t="0" r="r" b="b"/>
                  <a:pathLst>
                    <a:path w="65" h="100">
                      <a:moveTo>
                        <a:pt x="32" y="99"/>
                      </a:moveTo>
                      <a:lnTo>
                        <a:pt x="64" y="0"/>
                      </a:lnTo>
                      <a:lnTo>
                        <a:pt x="0" y="0"/>
                      </a:lnTo>
                      <a:lnTo>
                        <a:pt x="32" y="99"/>
                      </a:lnTo>
                    </a:path>
                  </a:pathLst>
                </a:custGeom>
                <a:solidFill>
                  <a:schemeClr val="tx1"/>
                </a:solidFill>
                <a:ln w="6350" cap="rnd" cmpd="sng">
                  <a:solidFill>
                    <a:schemeClr val="tx1"/>
                  </a:solidFill>
                  <a:prstDash val="solid"/>
                  <a:round/>
                  <a:headEnd/>
                  <a:tailEnd/>
                </a:ln>
                <a:effectLst/>
              </p:spPr>
              <p:txBody>
                <a:bodyPr/>
                <a:lstStyle/>
                <a:p>
                  <a:endParaRPr lang="en-US" sz="500" dirty="0">
                    <a:solidFill>
                      <a:srgbClr val="002060"/>
                    </a:solidFill>
                  </a:endParaRPr>
                </a:p>
              </p:txBody>
            </p:sp>
            <p:sp>
              <p:nvSpPr>
                <p:cNvPr id="219" name="Oval 36">
                  <a:extLst>
                    <a:ext uri="{FF2B5EF4-FFF2-40B4-BE49-F238E27FC236}">
                      <a16:creationId xmlns:a16="http://schemas.microsoft.com/office/drawing/2014/main" id="{F29382EB-2DB0-C040-9DDA-C960A052F716}"/>
                    </a:ext>
                  </a:extLst>
                </p:cNvPr>
                <p:cNvSpPr>
                  <a:spLocks noChangeArrowheads="1"/>
                </p:cNvSpPr>
                <p:nvPr/>
              </p:nvSpPr>
              <p:spPr bwMode="auto">
                <a:xfrm>
                  <a:off x="1670" y="955"/>
                  <a:ext cx="141" cy="71"/>
                </a:xfrm>
                <a:prstGeom prst="ellipse">
                  <a:avLst/>
                </a:prstGeom>
                <a:solidFill>
                  <a:schemeClr val="accent1"/>
                </a:solidFill>
                <a:ln w="6350">
                  <a:solidFill>
                    <a:schemeClr val="tx1"/>
                  </a:solidFill>
                  <a:round/>
                  <a:headEnd/>
                  <a:tailEnd/>
                </a:ln>
                <a:effectLst/>
              </p:spPr>
              <p:txBody>
                <a:bodyPr wrap="none" anchor="ctr"/>
                <a:lstStyle/>
                <a:p>
                  <a:endParaRPr lang="en-US" sz="500" dirty="0">
                    <a:solidFill>
                      <a:srgbClr val="002060"/>
                    </a:solidFill>
                  </a:endParaRPr>
                </a:p>
              </p:txBody>
            </p:sp>
            <p:sp>
              <p:nvSpPr>
                <p:cNvPr id="220" name="Oval 37">
                  <a:extLst>
                    <a:ext uri="{FF2B5EF4-FFF2-40B4-BE49-F238E27FC236}">
                      <a16:creationId xmlns:a16="http://schemas.microsoft.com/office/drawing/2014/main" id="{9E91794B-5179-C946-8DB7-D40A9DF58349}"/>
                    </a:ext>
                  </a:extLst>
                </p:cNvPr>
                <p:cNvSpPr>
                  <a:spLocks noChangeArrowheads="1"/>
                </p:cNvSpPr>
                <p:nvPr/>
              </p:nvSpPr>
              <p:spPr bwMode="auto">
                <a:xfrm>
                  <a:off x="2178" y="946"/>
                  <a:ext cx="140" cy="71"/>
                </a:xfrm>
                <a:prstGeom prst="ellipse">
                  <a:avLst/>
                </a:prstGeom>
                <a:solidFill>
                  <a:schemeClr val="accent2"/>
                </a:solidFill>
                <a:ln w="6350">
                  <a:solidFill>
                    <a:schemeClr val="tx1"/>
                  </a:solidFill>
                  <a:round/>
                  <a:headEnd/>
                  <a:tailEnd/>
                </a:ln>
                <a:effectLst/>
              </p:spPr>
              <p:txBody>
                <a:bodyPr wrap="none" anchor="ctr"/>
                <a:lstStyle/>
                <a:p>
                  <a:endParaRPr lang="en-US" sz="500">
                    <a:solidFill>
                      <a:srgbClr val="002060"/>
                    </a:solidFill>
                  </a:endParaRPr>
                </a:p>
              </p:txBody>
            </p:sp>
            <p:sp>
              <p:nvSpPr>
                <p:cNvPr id="221" name="Oval 38">
                  <a:extLst>
                    <a:ext uri="{FF2B5EF4-FFF2-40B4-BE49-F238E27FC236}">
                      <a16:creationId xmlns:a16="http://schemas.microsoft.com/office/drawing/2014/main" id="{449FCF93-3D72-7941-AB6E-97F20140836B}"/>
                    </a:ext>
                  </a:extLst>
                </p:cNvPr>
                <p:cNvSpPr>
                  <a:spLocks noChangeArrowheads="1"/>
                </p:cNvSpPr>
                <p:nvPr/>
              </p:nvSpPr>
              <p:spPr bwMode="auto">
                <a:xfrm>
                  <a:off x="2682" y="946"/>
                  <a:ext cx="142" cy="71"/>
                </a:xfrm>
                <a:prstGeom prst="ellipse">
                  <a:avLst/>
                </a:prstGeom>
                <a:solidFill>
                  <a:schemeClr val="accent6"/>
                </a:solidFill>
                <a:ln w="6350">
                  <a:solidFill>
                    <a:schemeClr val="tx1"/>
                  </a:solidFill>
                  <a:round/>
                  <a:headEnd/>
                  <a:tailEnd/>
                </a:ln>
                <a:effectLst/>
              </p:spPr>
              <p:txBody>
                <a:bodyPr wrap="none" anchor="ctr"/>
                <a:lstStyle/>
                <a:p>
                  <a:endParaRPr lang="en-US" sz="500" dirty="0">
                    <a:solidFill>
                      <a:srgbClr val="002060"/>
                    </a:solidFill>
                  </a:endParaRPr>
                </a:p>
              </p:txBody>
            </p:sp>
            <p:sp>
              <p:nvSpPr>
                <p:cNvPr id="222" name="Oval 39">
                  <a:extLst>
                    <a:ext uri="{FF2B5EF4-FFF2-40B4-BE49-F238E27FC236}">
                      <a16:creationId xmlns:a16="http://schemas.microsoft.com/office/drawing/2014/main" id="{65F45436-50B1-CA41-9842-E9CD17EAABF1}"/>
                    </a:ext>
                  </a:extLst>
                </p:cNvPr>
                <p:cNvSpPr>
                  <a:spLocks noChangeArrowheads="1"/>
                </p:cNvSpPr>
                <p:nvPr/>
              </p:nvSpPr>
              <p:spPr bwMode="auto">
                <a:xfrm>
                  <a:off x="1670" y="1200"/>
                  <a:ext cx="141" cy="71"/>
                </a:xfrm>
                <a:prstGeom prst="ellipse">
                  <a:avLst/>
                </a:prstGeom>
                <a:solidFill>
                  <a:schemeClr val="accent1"/>
                </a:solidFill>
                <a:ln w="6350">
                  <a:solidFill>
                    <a:schemeClr val="tx1"/>
                  </a:solidFill>
                  <a:round/>
                  <a:headEnd/>
                  <a:tailEnd/>
                </a:ln>
                <a:effectLst/>
              </p:spPr>
              <p:txBody>
                <a:bodyPr wrap="none" anchor="ctr"/>
                <a:lstStyle/>
                <a:p>
                  <a:endParaRPr lang="en-US" sz="500">
                    <a:solidFill>
                      <a:srgbClr val="002060"/>
                    </a:solidFill>
                  </a:endParaRPr>
                </a:p>
              </p:txBody>
            </p:sp>
            <p:sp>
              <p:nvSpPr>
                <p:cNvPr id="223" name="Oval 40">
                  <a:extLst>
                    <a:ext uri="{FF2B5EF4-FFF2-40B4-BE49-F238E27FC236}">
                      <a16:creationId xmlns:a16="http://schemas.microsoft.com/office/drawing/2014/main" id="{AEE6FC8D-4934-4E47-9799-B70D96A0820B}"/>
                    </a:ext>
                  </a:extLst>
                </p:cNvPr>
                <p:cNvSpPr>
                  <a:spLocks noChangeArrowheads="1"/>
                </p:cNvSpPr>
                <p:nvPr/>
              </p:nvSpPr>
              <p:spPr bwMode="auto">
                <a:xfrm>
                  <a:off x="2177" y="1200"/>
                  <a:ext cx="141" cy="71"/>
                </a:xfrm>
                <a:prstGeom prst="ellipse">
                  <a:avLst/>
                </a:prstGeom>
                <a:solidFill>
                  <a:schemeClr val="accent2"/>
                </a:solidFill>
                <a:ln w="6350">
                  <a:solidFill>
                    <a:schemeClr val="tx1"/>
                  </a:solidFill>
                  <a:round/>
                  <a:headEnd/>
                  <a:tailEnd/>
                </a:ln>
                <a:effectLst/>
              </p:spPr>
              <p:txBody>
                <a:bodyPr wrap="none" anchor="ctr"/>
                <a:lstStyle/>
                <a:p>
                  <a:endParaRPr lang="en-US" sz="500">
                    <a:solidFill>
                      <a:srgbClr val="002060"/>
                    </a:solidFill>
                  </a:endParaRPr>
                </a:p>
              </p:txBody>
            </p:sp>
            <p:sp>
              <p:nvSpPr>
                <p:cNvPr id="224" name="Oval 41">
                  <a:extLst>
                    <a:ext uri="{FF2B5EF4-FFF2-40B4-BE49-F238E27FC236}">
                      <a16:creationId xmlns:a16="http://schemas.microsoft.com/office/drawing/2014/main" id="{686B273E-D394-944B-B4D8-81E62418A33C}"/>
                    </a:ext>
                  </a:extLst>
                </p:cNvPr>
                <p:cNvSpPr>
                  <a:spLocks noChangeArrowheads="1"/>
                </p:cNvSpPr>
                <p:nvPr/>
              </p:nvSpPr>
              <p:spPr bwMode="auto">
                <a:xfrm>
                  <a:off x="2682" y="1200"/>
                  <a:ext cx="141" cy="71"/>
                </a:xfrm>
                <a:prstGeom prst="ellipse">
                  <a:avLst/>
                </a:prstGeom>
                <a:solidFill>
                  <a:schemeClr val="accent6"/>
                </a:solidFill>
                <a:ln w="6350">
                  <a:solidFill>
                    <a:schemeClr val="tx1"/>
                  </a:solidFill>
                  <a:round/>
                  <a:headEnd/>
                  <a:tailEnd/>
                </a:ln>
                <a:effectLst/>
              </p:spPr>
              <p:txBody>
                <a:bodyPr wrap="none" anchor="ctr"/>
                <a:lstStyle/>
                <a:p>
                  <a:endParaRPr lang="en-US" sz="500">
                    <a:solidFill>
                      <a:srgbClr val="002060"/>
                    </a:solidFill>
                  </a:endParaRPr>
                </a:p>
              </p:txBody>
            </p:sp>
            <p:sp>
              <p:nvSpPr>
                <p:cNvPr id="225" name="Oval 42">
                  <a:extLst>
                    <a:ext uri="{FF2B5EF4-FFF2-40B4-BE49-F238E27FC236}">
                      <a16:creationId xmlns:a16="http://schemas.microsoft.com/office/drawing/2014/main" id="{E43FCBE3-6823-1645-9395-7519965D6EF7}"/>
                    </a:ext>
                  </a:extLst>
                </p:cNvPr>
                <p:cNvSpPr>
                  <a:spLocks noChangeArrowheads="1"/>
                </p:cNvSpPr>
                <p:nvPr/>
              </p:nvSpPr>
              <p:spPr bwMode="auto">
                <a:xfrm>
                  <a:off x="1670" y="1458"/>
                  <a:ext cx="141" cy="71"/>
                </a:xfrm>
                <a:prstGeom prst="ellipse">
                  <a:avLst/>
                </a:prstGeom>
                <a:solidFill>
                  <a:schemeClr val="accent1"/>
                </a:solidFill>
                <a:ln w="6350">
                  <a:solidFill>
                    <a:schemeClr val="tx1"/>
                  </a:solidFill>
                  <a:round/>
                  <a:headEnd/>
                  <a:tailEnd/>
                </a:ln>
                <a:effectLst/>
              </p:spPr>
              <p:txBody>
                <a:bodyPr wrap="none" anchor="ctr"/>
                <a:lstStyle/>
                <a:p>
                  <a:endParaRPr lang="en-US" sz="500" dirty="0">
                    <a:solidFill>
                      <a:srgbClr val="002060"/>
                    </a:solidFill>
                  </a:endParaRPr>
                </a:p>
              </p:txBody>
            </p:sp>
            <p:sp>
              <p:nvSpPr>
                <p:cNvPr id="226" name="Oval 43">
                  <a:extLst>
                    <a:ext uri="{FF2B5EF4-FFF2-40B4-BE49-F238E27FC236}">
                      <a16:creationId xmlns:a16="http://schemas.microsoft.com/office/drawing/2014/main" id="{93D1A3C9-5CEC-FD49-B242-39FE3EA486E4}"/>
                    </a:ext>
                  </a:extLst>
                </p:cNvPr>
                <p:cNvSpPr>
                  <a:spLocks noChangeArrowheads="1"/>
                </p:cNvSpPr>
                <p:nvPr/>
              </p:nvSpPr>
              <p:spPr bwMode="auto">
                <a:xfrm>
                  <a:off x="2177" y="1458"/>
                  <a:ext cx="141" cy="71"/>
                </a:xfrm>
                <a:prstGeom prst="ellipse">
                  <a:avLst/>
                </a:prstGeom>
                <a:solidFill>
                  <a:schemeClr val="accent2"/>
                </a:solidFill>
                <a:ln w="6350">
                  <a:solidFill>
                    <a:schemeClr val="tx1"/>
                  </a:solidFill>
                  <a:round/>
                  <a:headEnd/>
                  <a:tailEnd/>
                </a:ln>
                <a:effectLst/>
              </p:spPr>
              <p:txBody>
                <a:bodyPr wrap="none" anchor="ctr"/>
                <a:lstStyle/>
                <a:p>
                  <a:endParaRPr lang="en-US" sz="500">
                    <a:solidFill>
                      <a:srgbClr val="002060"/>
                    </a:solidFill>
                  </a:endParaRPr>
                </a:p>
              </p:txBody>
            </p:sp>
            <p:sp>
              <p:nvSpPr>
                <p:cNvPr id="227" name="Oval 44">
                  <a:extLst>
                    <a:ext uri="{FF2B5EF4-FFF2-40B4-BE49-F238E27FC236}">
                      <a16:creationId xmlns:a16="http://schemas.microsoft.com/office/drawing/2014/main" id="{F93353CA-5346-3F47-8564-C59E8E4AA0D3}"/>
                    </a:ext>
                  </a:extLst>
                </p:cNvPr>
                <p:cNvSpPr>
                  <a:spLocks noChangeArrowheads="1"/>
                </p:cNvSpPr>
                <p:nvPr/>
              </p:nvSpPr>
              <p:spPr bwMode="auto">
                <a:xfrm>
                  <a:off x="2682" y="1458"/>
                  <a:ext cx="141" cy="71"/>
                </a:xfrm>
                <a:prstGeom prst="ellipse">
                  <a:avLst/>
                </a:prstGeom>
                <a:solidFill>
                  <a:schemeClr val="accent6"/>
                </a:solidFill>
                <a:ln w="6350">
                  <a:solidFill>
                    <a:schemeClr val="tx1"/>
                  </a:solidFill>
                  <a:round/>
                  <a:headEnd/>
                  <a:tailEnd/>
                </a:ln>
                <a:effectLst/>
              </p:spPr>
              <p:txBody>
                <a:bodyPr wrap="none" anchor="ctr"/>
                <a:lstStyle/>
                <a:p>
                  <a:endParaRPr lang="en-US" sz="500">
                    <a:solidFill>
                      <a:srgbClr val="002060"/>
                    </a:solidFill>
                  </a:endParaRPr>
                </a:p>
              </p:txBody>
            </p:sp>
            <p:sp>
              <p:nvSpPr>
                <p:cNvPr id="228" name="Oval 45">
                  <a:extLst>
                    <a:ext uri="{FF2B5EF4-FFF2-40B4-BE49-F238E27FC236}">
                      <a16:creationId xmlns:a16="http://schemas.microsoft.com/office/drawing/2014/main" id="{F470AEC4-0C2D-9B45-912B-1C1E5E30F07B}"/>
                    </a:ext>
                  </a:extLst>
                </p:cNvPr>
                <p:cNvSpPr>
                  <a:spLocks noChangeArrowheads="1"/>
                </p:cNvSpPr>
                <p:nvPr/>
              </p:nvSpPr>
              <p:spPr bwMode="auto">
                <a:xfrm>
                  <a:off x="1670" y="1705"/>
                  <a:ext cx="141" cy="72"/>
                </a:xfrm>
                <a:prstGeom prst="ellipse">
                  <a:avLst/>
                </a:prstGeom>
                <a:solidFill>
                  <a:schemeClr val="accent1"/>
                </a:solidFill>
                <a:ln w="6350">
                  <a:noFill/>
                  <a:round/>
                  <a:headEnd/>
                  <a:tailEnd/>
                </a:ln>
                <a:effectLst/>
              </p:spPr>
              <p:txBody>
                <a:bodyPr wrap="none" anchor="ctr"/>
                <a:lstStyle/>
                <a:p>
                  <a:endParaRPr lang="en-US" sz="500">
                    <a:solidFill>
                      <a:srgbClr val="002060"/>
                    </a:solidFill>
                  </a:endParaRPr>
                </a:p>
              </p:txBody>
            </p:sp>
            <p:sp>
              <p:nvSpPr>
                <p:cNvPr id="229" name="Oval 46">
                  <a:extLst>
                    <a:ext uri="{FF2B5EF4-FFF2-40B4-BE49-F238E27FC236}">
                      <a16:creationId xmlns:a16="http://schemas.microsoft.com/office/drawing/2014/main" id="{EF0992E8-A5DD-034A-BABE-10E066A6BE61}"/>
                    </a:ext>
                  </a:extLst>
                </p:cNvPr>
                <p:cNvSpPr>
                  <a:spLocks noChangeArrowheads="1"/>
                </p:cNvSpPr>
                <p:nvPr/>
              </p:nvSpPr>
              <p:spPr bwMode="auto">
                <a:xfrm>
                  <a:off x="2177" y="1705"/>
                  <a:ext cx="141" cy="72"/>
                </a:xfrm>
                <a:prstGeom prst="ellipse">
                  <a:avLst/>
                </a:prstGeom>
                <a:solidFill>
                  <a:schemeClr val="accent2"/>
                </a:solidFill>
                <a:ln w="6350">
                  <a:solidFill>
                    <a:schemeClr val="tx1"/>
                  </a:solidFill>
                  <a:round/>
                  <a:headEnd/>
                  <a:tailEnd/>
                </a:ln>
                <a:effectLst/>
              </p:spPr>
              <p:txBody>
                <a:bodyPr wrap="none" anchor="ctr"/>
                <a:lstStyle/>
                <a:p>
                  <a:endParaRPr lang="en-US" sz="500">
                    <a:solidFill>
                      <a:srgbClr val="002060"/>
                    </a:solidFill>
                  </a:endParaRPr>
                </a:p>
              </p:txBody>
            </p:sp>
            <p:sp>
              <p:nvSpPr>
                <p:cNvPr id="230" name="Oval 47">
                  <a:extLst>
                    <a:ext uri="{FF2B5EF4-FFF2-40B4-BE49-F238E27FC236}">
                      <a16:creationId xmlns:a16="http://schemas.microsoft.com/office/drawing/2014/main" id="{690F9250-C9C5-7942-8A60-D81D3514249E}"/>
                    </a:ext>
                  </a:extLst>
                </p:cNvPr>
                <p:cNvSpPr>
                  <a:spLocks noChangeArrowheads="1"/>
                </p:cNvSpPr>
                <p:nvPr/>
              </p:nvSpPr>
              <p:spPr bwMode="auto">
                <a:xfrm>
                  <a:off x="2682" y="1705"/>
                  <a:ext cx="141" cy="72"/>
                </a:xfrm>
                <a:prstGeom prst="ellipse">
                  <a:avLst/>
                </a:prstGeom>
                <a:solidFill>
                  <a:schemeClr val="accent6"/>
                </a:solidFill>
                <a:ln w="6350">
                  <a:solidFill>
                    <a:schemeClr val="tx1"/>
                  </a:solidFill>
                  <a:round/>
                  <a:headEnd/>
                  <a:tailEnd/>
                </a:ln>
                <a:effectLst/>
              </p:spPr>
              <p:txBody>
                <a:bodyPr wrap="none" anchor="ctr"/>
                <a:lstStyle/>
                <a:p>
                  <a:endParaRPr lang="en-US" sz="500">
                    <a:solidFill>
                      <a:srgbClr val="002060"/>
                    </a:solidFill>
                  </a:endParaRPr>
                </a:p>
              </p:txBody>
            </p:sp>
            <p:sp>
              <p:nvSpPr>
                <p:cNvPr id="231" name="Line 48">
                  <a:extLst>
                    <a:ext uri="{FF2B5EF4-FFF2-40B4-BE49-F238E27FC236}">
                      <a16:creationId xmlns:a16="http://schemas.microsoft.com/office/drawing/2014/main" id="{9C57A8CA-426F-AF48-BEB2-4838A22E0EC5}"/>
                    </a:ext>
                  </a:extLst>
                </p:cNvPr>
                <p:cNvSpPr>
                  <a:spLocks noChangeShapeType="1"/>
                </p:cNvSpPr>
                <p:nvPr/>
              </p:nvSpPr>
              <p:spPr bwMode="auto">
                <a:xfrm>
                  <a:off x="1738" y="1060"/>
                  <a:ext cx="0" cy="10"/>
                </a:xfrm>
                <a:prstGeom prst="line">
                  <a:avLst/>
                </a:prstGeom>
                <a:noFill/>
                <a:ln w="6350">
                  <a:solidFill>
                    <a:schemeClr val="tx1"/>
                  </a:solidFill>
                  <a:round/>
                  <a:headEnd type="none" w="sm" len="sm"/>
                  <a:tailEnd type="none" w="sm" len="sm"/>
                </a:ln>
                <a:effectLst/>
              </p:spPr>
              <p:txBody>
                <a:bodyPr wrap="none" anchor="ctr"/>
                <a:lstStyle/>
                <a:p>
                  <a:endParaRPr lang="en-US" sz="500">
                    <a:solidFill>
                      <a:srgbClr val="002060"/>
                    </a:solidFill>
                  </a:endParaRPr>
                </a:p>
              </p:txBody>
            </p:sp>
            <p:sp>
              <p:nvSpPr>
                <p:cNvPr id="232" name="Freeform 49">
                  <a:extLst>
                    <a:ext uri="{FF2B5EF4-FFF2-40B4-BE49-F238E27FC236}">
                      <a16:creationId xmlns:a16="http://schemas.microsoft.com/office/drawing/2014/main" id="{262D266A-37C5-A743-832F-1BB838258245}"/>
                    </a:ext>
                  </a:extLst>
                </p:cNvPr>
                <p:cNvSpPr>
                  <a:spLocks/>
                </p:cNvSpPr>
                <p:nvPr/>
              </p:nvSpPr>
              <p:spPr bwMode="auto">
                <a:xfrm>
                  <a:off x="1707" y="1070"/>
                  <a:ext cx="64" cy="101"/>
                </a:xfrm>
                <a:custGeom>
                  <a:avLst/>
                  <a:gdLst/>
                  <a:ahLst/>
                  <a:cxnLst>
                    <a:cxn ang="0">
                      <a:pos x="31" y="100"/>
                    </a:cxn>
                    <a:cxn ang="0">
                      <a:pos x="63" y="0"/>
                    </a:cxn>
                    <a:cxn ang="0">
                      <a:pos x="0" y="0"/>
                    </a:cxn>
                    <a:cxn ang="0">
                      <a:pos x="31" y="100"/>
                    </a:cxn>
                  </a:cxnLst>
                  <a:rect l="0" t="0" r="r" b="b"/>
                  <a:pathLst>
                    <a:path w="64" h="101">
                      <a:moveTo>
                        <a:pt x="31" y="100"/>
                      </a:moveTo>
                      <a:lnTo>
                        <a:pt x="63" y="0"/>
                      </a:lnTo>
                      <a:lnTo>
                        <a:pt x="0" y="0"/>
                      </a:lnTo>
                      <a:lnTo>
                        <a:pt x="31" y="100"/>
                      </a:lnTo>
                    </a:path>
                  </a:pathLst>
                </a:custGeom>
                <a:solidFill>
                  <a:schemeClr val="tx1"/>
                </a:solidFill>
                <a:ln w="6350" cap="rnd" cmpd="sng">
                  <a:solidFill>
                    <a:schemeClr val="tx1"/>
                  </a:solidFill>
                  <a:prstDash val="solid"/>
                  <a:round/>
                  <a:headEnd/>
                  <a:tailEnd/>
                </a:ln>
                <a:effectLst/>
              </p:spPr>
              <p:txBody>
                <a:bodyPr/>
                <a:lstStyle/>
                <a:p>
                  <a:endParaRPr lang="en-US" sz="500">
                    <a:solidFill>
                      <a:srgbClr val="002060"/>
                    </a:solidFill>
                  </a:endParaRPr>
                </a:p>
              </p:txBody>
            </p:sp>
            <p:sp>
              <p:nvSpPr>
                <p:cNvPr id="233" name="Line 50">
                  <a:extLst>
                    <a:ext uri="{FF2B5EF4-FFF2-40B4-BE49-F238E27FC236}">
                      <a16:creationId xmlns:a16="http://schemas.microsoft.com/office/drawing/2014/main" id="{D4F48818-1288-9143-A3EC-FD3DBD50DD17}"/>
                    </a:ext>
                  </a:extLst>
                </p:cNvPr>
                <p:cNvSpPr>
                  <a:spLocks noChangeShapeType="1"/>
                </p:cNvSpPr>
                <p:nvPr/>
              </p:nvSpPr>
              <p:spPr bwMode="auto">
                <a:xfrm>
                  <a:off x="1833" y="1272"/>
                  <a:ext cx="242" cy="107"/>
                </a:xfrm>
                <a:prstGeom prst="line">
                  <a:avLst/>
                </a:prstGeom>
                <a:noFill/>
                <a:ln w="6350">
                  <a:solidFill>
                    <a:schemeClr val="tx1"/>
                  </a:solidFill>
                  <a:round/>
                  <a:headEnd type="none" w="sm" len="sm"/>
                  <a:tailEnd type="none" w="sm" len="sm"/>
                </a:ln>
                <a:effectLst/>
              </p:spPr>
              <p:txBody>
                <a:bodyPr wrap="none" anchor="ctr"/>
                <a:lstStyle/>
                <a:p>
                  <a:endParaRPr lang="en-US" sz="500">
                    <a:solidFill>
                      <a:srgbClr val="002060"/>
                    </a:solidFill>
                  </a:endParaRPr>
                </a:p>
              </p:txBody>
            </p:sp>
            <p:sp>
              <p:nvSpPr>
                <p:cNvPr id="234" name="Freeform 51">
                  <a:extLst>
                    <a:ext uri="{FF2B5EF4-FFF2-40B4-BE49-F238E27FC236}">
                      <a16:creationId xmlns:a16="http://schemas.microsoft.com/office/drawing/2014/main" id="{C403A8D1-B1EC-6048-8F98-D1BCE6496B26}"/>
                    </a:ext>
                  </a:extLst>
                </p:cNvPr>
                <p:cNvSpPr>
                  <a:spLocks/>
                </p:cNvSpPr>
                <p:nvPr/>
              </p:nvSpPr>
              <p:spPr bwMode="auto">
                <a:xfrm>
                  <a:off x="2059" y="1358"/>
                  <a:ext cx="128" cy="72"/>
                </a:xfrm>
                <a:custGeom>
                  <a:avLst/>
                  <a:gdLst/>
                  <a:ahLst/>
                  <a:cxnLst>
                    <a:cxn ang="0">
                      <a:pos x="127" y="71"/>
                    </a:cxn>
                    <a:cxn ang="0">
                      <a:pos x="31" y="0"/>
                    </a:cxn>
                    <a:cxn ang="0">
                      <a:pos x="0" y="44"/>
                    </a:cxn>
                    <a:cxn ang="0">
                      <a:pos x="127" y="71"/>
                    </a:cxn>
                  </a:cxnLst>
                  <a:rect l="0" t="0" r="r" b="b"/>
                  <a:pathLst>
                    <a:path w="128" h="72">
                      <a:moveTo>
                        <a:pt x="127" y="71"/>
                      </a:moveTo>
                      <a:lnTo>
                        <a:pt x="31" y="0"/>
                      </a:lnTo>
                      <a:lnTo>
                        <a:pt x="0" y="44"/>
                      </a:lnTo>
                      <a:lnTo>
                        <a:pt x="127" y="71"/>
                      </a:lnTo>
                    </a:path>
                  </a:pathLst>
                </a:custGeom>
                <a:solidFill>
                  <a:schemeClr val="tx1"/>
                </a:solidFill>
                <a:ln w="6350" cap="rnd" cmpd="sng">
                  <a:solidFill>
                    <a:schemeClr val="tx1"/>
                  </a:solidFill>
                  <a:prstDash val="solid"/>
                  <a:round/>
                  <a:headEnd/>
                  <a:tailEnd/>
                </a:ln>
                <a:effectLst/>
              </p:spPr>
              <p:txBody>
                <a:bodyPr/>
                <a:lstStyle/>
                <a:p>
                  <a:endParaRPr lang="en-US" sz="500">
                    <a:solidFill>
                      <a:srgbClr val="002060"/>
                    </a:solidFill>
                  </a:endParaRPr>
                </a:p>
              </p:txBody>
            </p:sp>
            <p:sp>
              <p:nvSpPr>
                <p:cNvPr id="235" name="Line 52">
                  <a:extLst>
                    <a:ext uri="{FF2B5EF4-FFF2-40B4-BE49-F238E27FC236}">
                      <a16:creationId xmlns:a16="http://schemas.microsoft.com/office/drawing/2014/main" id="{F37F545E-1BD5-274C-9554-F3B501D6B94E}"/>
                    </a:ext>
                  </a:extLst>
                </p:cNvPr>
                <p:cNvSpPr>
                  <a:spLocks noChangeShapeType="1"/>
                </p:cNvSpPr>
                <p:nvPr/>
              </p:nvSpPr>
              <p:spPr bwMode="auto">
                <a:xfrm>
                  <a:off x="2351" y="1538"/>
                  <a:ext cx="219" cy="97"/>
                </a:xfrm>
                <a:prstGeom prst="line">
                  <a:avLst/>
                </a:prstGeom>
                <a:noFill/>
                <a:ln w="6350">
                  <a:solidFill>
                    <a:schemeClr val="tx1"/>
                  </a:solidFill>
                  <a:round/>
                  <a:headEnd type="none" w="sm" len="sm"/>
                  <a:tailEnd type="none" w="sm" len="sm"/>
                </a:ln>
                <a:effectLst/>
              </p:spPr>
              <p:txBody>
                <a:bodyPr wrap="none" anchor="ctr"/>
                <a:lstStyle/>
                <a:p>
                  <a:endParaRPr lang="en-US" sz="500">
                    <a:solidFill>
                      <a:srgbClr val="002060"/>
                    </a:solidFill>
                  </a:endParaRPr>
                </a:p>
              </p:txBody>
            </p:sp>
            <p:sp>
              <p:nvSpPr>
                <p:cNvPr id="236" name="Freeform 53">
                  <a:extLst>
                    <a:ext uri="{FF2B5EF4-FFF2-40B4-BE49-F238E27FC236}">
                      <a16:creationId xmlns:a16="http://schemas.microsoft.com/office/drawing/2014/main" id="{644A2959-F72B-E342-81B0-44372C30AB17}"/>
                    </a:ext>
                  </a:extLst>
                </p:cNvPr>
                <p:cNvSpPr>
                  <a:spLocks/>
                </p:cNvSpPr>
                <p:nvPr/>
              </p:nvSpPr>
              <p:spPr bwMode="auto">
                <a:xfrm>
                  <a:off x="2554" y="1613"/>
                  <a:ext cx="127" cy="72"/>
                </a:xfrm>
                <a:custGeom>
                  <a:avLst/>
                  <a:gdLst/>
                  <a:ahLst/>
                  <a:cxnLst>
                    <a:cxn ang="0">
                      <a:pos x="126" y="71"/>
                    </a:cxn>
                    <a:cxn ang="0">
                      <a:pos x="31" y="0"/>
                    </a:cxn>
                    <a:cxn ang="0">
                      <a:pos x="0" y="44"/>
                    </a:cxn>
                    <a:cxn ang="0">
                      <a:pos x="126" y="71"/>
                    </a:cxn>
                  </a:cxnLst>
                  <a:rect l="0" t="0" r="r" b="b"/>
                  <a:pathLst>
                    <a:path w="127" h="72">
                      <a:moveTo>
                        <a:pt x="126" y="71"/>
                      </a:moveTo>
                      <a:lnTo>
                        <a:pt x="31" y="0"/>
                      </a:lnTo>
                      <a:lnTo>
                        <a:pt x="0" y="44"/>
                      </a:lnTo>
                      <a:lnTo>
                        <a:pt x="126" y="71"/>
                      </a:lnTo>
                    </a:path>
                  </a:pathLst>
                </a:custGeom>
                <a:solidFill>
                  <a:schemeClr val="tx1"/>
                </a:solidFill>
                <a:ln w="6350" cap="rnd" cmpd="sng">
                  <a:solidFill>
                    <a:schemeClr val="tx1"/>
                  </a:solidFill>
                  <a:prstDash val="solid"/>
                  <a:round/>
                  <a:headEnd/>
                  <a:tailEnd/>
                </a:ln>
                <a:effectLst/>
              </p:spPr>
              <p:txBody>
                <a:bodyPr/>
                <a:lstStyle/>
                <a:p>
                  <a:endParaRPr lang="en-US" sz="500">
                    <a:solidFill>
                      <a:srgbClr val="002060"/>
                    </a:solidFill>
                  </a:endParaRPr>
                </a:p>
              </p:txBody>
            </p:sp>
            <p:sp>
              <p:nvSpPr>
                <p:cNvPr id="237" name="Line 54">
                  <a:extLst>
                    <a:ext uri="{FF2B5EF4-FFF2-40B4-BE49-F238E27FC236}">
                      <a16:creationId xmlns:a16="http://schemas.microsoft.com/office/drawing/2014/main" id="{F1BBD938-082D-C24F-B73F-F014E3E8D239}"/>
                    </a:ext>
                  </a:extLst>
                </p:cNvPr>
                <p:cNvSpPr>
                  <a:spLocks noChangeShapeType="1"/>
                </p:cNvSpPr>
                <p:nvPr/>
              </p:nvSpPr>
              <p:spPr bwMode="auto">
                <a:xfrm>
                  <a:off x="1845" y="2722"/>
                  <a:ext cx="689" cy="156"/>
                </a:xfrm>
                <a:prstGeom prst="line">
                  <a:avLst/>
                </a:prstGeom>
                <a:solidFill>
                  <a:schemeClr val="tx1"/>
                </a:solidFill>
                <a:ln w="6350">
                  <a:solidFill>
                    <a:schemeClr val="tx1"/>
                  </a:solidFill>
                  <a:round/>
                  <a:headEnd type="none" w="sm" len="sm"/>
                  <a:tailEnd type="none" w="sm" len="sm"/>
                </a:ln>
                <a:effectLst/>
              </p:spPr>
              <p:txBody>
                <a:bodyPr wrap="none" anchor="ctr"/>
                <a:lstStyle/>
                <a:p>
                  <a:endParaRPr lang="en-US" sz="500">
                    <a:solidFill>
                      <a:srgbClr val="002060"/>
                    </a:solidFill>
                  </a:endParaRPr>
                </a:p>
              </p:txBody>
            </p:sp>
            <p:sp>
              <p:nvSpPr>
                <p:cNvPr id="238" name="Freeform 55">
                  <a:extLst>
                    <a:ext uri="{FF2B5EF4-FFF2-40B4-BE49-F238E27FC236}">
                      <a16:creationId xmlns:a16="http://schemas.microsoft.com/office/drawing/2014/main" id="{2BAAA140-C062-DF41-936B-C64376CBBBA6}"/>
                    </a:ext>
                  </a:extLst>
                </p:cNvPr>
                <p:cNvSpPr>
                  <a:spLocks/>
                </p:cNvSpPr>
                <p:nvPr/>
              </p:nvSpPr>
              <p:spPr bwMode="auto">
                <a:xfrm>
                  <a:off x="2526" y="2854"/>
                  <a:ext cx="132" cy="53"/>
                </a:xfrm>
                <a:custGeom>
                  <a:avLst/>
                  <a:gdLst/>
                  <a:ahLst/>
                  <a:cxnLst>
                    <a:cxn ang="0">
                      <a:pos x="131" y="52"/>
                    </a:cxn>
                    <a:cxn ang="0">
                      <a:pos x="17" y="0"/>
                    </a:cxn>
                    <a:cxn ang="0">
                      <a:pos x="0" y="48"/>
                    </a:cxn>
                    <a:cxn ang="0">
                      <a:pos x="131" y="52"/>
                    </a:cxn>
                  </a:cxnLst>
                  <a:rect l="0" t="0" r="r" b="b"/>
                  <a:pathLst>
                    <a:path w="132" h="53">
                      <a:moveTo>
                        <a:pt x="131" y="52"/>
                      </a:moveTo>
                      <a:lnTo>
                        <a:pt x="17" y="0"/>
                      </a:lnTo>
                      <a:lnTo>
                        <a:pt x="0" y="48"/>
                      </a:lnTo>
                      <a:lnTo>
                        <a:pt x="131" y="52"/>
                      </a:lnTo>
                    </a:path>
                  </a:pathLst>
                </a:custGeom>
                <a:solidFill>
                  <a:schemeClr val="tx1"/>
                </a:solidFill>
                <a:ln w="6350" cap="rnd" cmpd="sng">
                  <a:solidFill>
                    <a:schemeClr val="tx1"/>
                  </a:solidFill>
                  <a:prstDash val="solid"/>
                  <a:round/>
                  <a:headEnd/>
                  <a:tailEnd/>
                </a:ln>
                <a:effectLst/>
              </p:spPr>
              <p:txBody>
                <a:bodyPr/>
                <a:lstStyle/>
                <a:p>
                  <a:endParaRPr lang="en-US" sz="500">
                    <a:solidFill>
                      <a:srgbClr val="002060"/>
                    </a:solidFill>
                  </a:endParaRPr>
                </a:p>
              </p:txBody>
            </p:sp>
            <p:sp>
              <p:nvSpPr>
                <p:cNvPr id="239" name="Line 56">
                  <a:extLst>
                    <a:ext uri="{FF2B5EF4-FFF2-40B4-BE49-F238E27FC236}">
                      <a16:creationId xmlns:a16="http://schemas.microsoft.com/office/drawing/2014/main" id="{C48559E1-F636-B347-AA76-56A3E91D8287}"/>
                    </a:ext>
                  </a:extLst>
                </p:cNvPr>
                <p:cNvSpPr>
                  <a:spLocks noChangeShapeType="1"/>
                </p:cNvSpPr>
                <p:nvPr/>
              </p:nvSpPr>
              <p:spPr bwMode="auto">
                <a:xfrm>
                  <a:off x="1833" y="3925"/>
                  <a:ext cx="231" cy="106"/>
                </a:xfrm>
                <a:prstGeom prst="line">
                  <a:avLst/>
                </a:prstGeom>
                <a:solidFill>
                  <a:schemeClr val="tx1"/>
                </a:solidFill>
                <a:ln w="6350">
                  <a:solidFill>
                    <a:schemeClr val="tx1"/>
                  </a:solidFill>
                  <a:round/>
                  <a:headEnd type="none" w="sm" len="sm"/>
                  <a:tailEnd type="none" w="sm" len="sm"/>
                </a:ln>
                <a:effectLst/>
              </p:spPr>
              <p:txBody>
                <a:bodyPr wrap="none" anchor="ctr"/>
                <a:lstStyle/>
                <a:p>
                  <a:endParaRPr lang="en-US" sz="500">
                    <a:solidFill>
                      <a:srgbClr val="002060"/>
                    </a:solidFill>
                  </a:endParaRPr>
                </a:p>
              </p:txBody>
            </p:sp>
            <p:sp>
              <p:nvSpPr>
                <p:cNvPr id="240" name="Freeform 57">
                  <a:extLst>
                    <a:ext uri="{FF2B5EF4-FFF2-40B4-BE49-F238E27FC236}">
                      <a16:creationId xmlns:a16="http://schemas.microsoft.com/office/drawing/2014/main" id="{211127B7-DE37-2947-A8AD-ABB16CB82B70}"/>
                    </a:ext>
                  </a:extLst>
                </p:cNvPr>
                <p:cNvSpPr>
                  <a:spLocks/>
                </p:cNvSpPr>
                <p:nvPr/>
              </p:nvSpPr>
              <p:spPr bwMode="auto">
                <a:xfrm>
                  <a:off x="2048" y="4008"/>
                  <a:ext cx="127" cy="73"/>
                </a:xfrm>
                <a:custGeom>
                  <a:avLst/>
                  <a:gdLst/>
                  <a:ahLst/>
                  <a:cxnLst>
                    <a:cxn ang="0">
                      <a:pos x="126" y="72"/>
                    </a:cxn>
                    <a:cxn ang="0">
                      <a:pos x="32" y="0"/>
                    </a:cxn>
                    <a:cxn ang="0">
                      <a:pos x="0" y="44"/>
                    </a:cxn>
                    <a:cxn ang="0">
                      <a:pos x="126" y="72"/>
                    </a:cxn>
                  </a:cxnLst>
                  <a:rect l="0" t="0" r="r" b="b"/>
                  <a:pathLst>
                    <a:path w="127" h="73">
                      <a:moveTo>
                        <a:pt x="126" y="72"/>
                      </a:moveTo>
                      <a:lnTo>
                        <a:pt x="32" y="0"/>
                      </a:lnTo>
                      <a:lnTo>
                        <a:pt x="0" y="44"/>
                      </a:lnTo>
                      <a:lnTo>
                        <a:pt x="126" y="72"/>
                      </a:lnTo>
                    </a:path>
                  </a:pathLst>
                </a:custGeom>
                <a:solidFill>
                  <a:schemeClr val="tx1"/>
                </a:solidFill>
                <a:ln w="6350" cap="rnd" cmpd="sng">
                  <a:solidFill>
                    <a:schemeClr val="tx1"/>
                  </a:solidFill>
                  <a:prstDash val="solid"/>
                  <a:round/>
                  <a:headEnd/>
                  <a:tailEnd/>
                </a:ln>
                <a:effectLst/>
              </p:spPr>
              <p:txBody>
                <a:bodyPr/>
                <a:lstStyle/>
                <a:p>
                  <a:endParaRPr lang="en-US" sz="500">
                    <a:solidFill>
                      <a:srgbClr val="002060"/>
                    </a:solidFill>
                  </a:endParaRPr>
                </a:p>
              </p:txBody>
            </p:sp>
          </p:grpSp>
          <p:sp>
            <p:nvSpPr>
              <p:cNvPr id="184" name="Text Box 58">
                <a:extLst>
                  <a:ext uri="{FF2B5EF4-FFF2-40B4-BE49-F238E27FC236}">
                    <a16:creationId xmlns:a16="http://schemas.microsoft.com/office/drawing/2014/main" id="{A923C514-F663-024C-8526-1938BBD344DB}"/>
                  </a:ext>
                </a:extLst>
              </p:cNvPr>
              <p:cNvSpPr txBox="1">
                <a:spLocks noChangeArrowheads="1"/>
              </p:cNvSpPr>
              <p:nvPr/>
            </p:nvSpPr>
            <p:spPr bwMode="auto">
              <a:xfrm>
                <a:off x="69992" y="1602112"/>
                <a:ext cx="1884349" cy="508884"/>
              </a:xfrm>
              <a:prstGeom prst="rect">
                <a:avLst/>
              </a:prstGeom>
              <a:noFill/>
              <a:ln w="6350">
                <a:noFill/>
                <a:miter lim="800000"/>
                <a:headEnd type="none" w="sm" len="sm"/>
                <a:tailEnd type="none" w="sm" len="sm"/>
              </a:ln>
              <a:effectLst/>
            </p:spPr>
            <p:txBody>
              <a:bodyPr wrap="none">
                <a:spAutoFit/>
              </a:bodyPr>
              <a:lstStyle/>
              <a:p>
                <a:pPr algn="l"/>
                <a:r>
                  <a:rPr lang="nl-NL" sz="600" b="1" dirty="0" err="1">
                    <a:solidFill>
                      <a:schemeClr val="tx1">
                        <a:lumMod val="75000"/>
                      </a:schemeClr>
                    </a:solidFill>
                    <a:latin typeface="Poppins ExtraLight" pitchFamily="2" charset="77"/>
                    <a:cs typeface="Poppins ExtraLight" pitchFamily="2" charset="77"/>
                  </a:rPr>
                  <a:t>Patient</a:t>
                </a:r>
                <a:r>
                  <a:rPr lang="nl-NL" sz="600" b="1" dirty="0">
                    <a:solidFill>
                      <a:schemeClr val="tx1">
                        <a:lumMod val="75000"/>
                      </a:schemeClr>
                    </a:solidFill>
                    <a:latin typeface="Poppins ExtraLight" pitchFamily="2" charset="77"/>
                    <a:cs typeface="Poppins ExtraLight" pitchFamily="2" charset="77"/>
                  </a:rPr>
                  <a:t> 1</a:t>
                </a:r>
              </a:p>
            </p:txBody>
          </p:sp>
          <p:sp>
            <p:nvSpPr>
              <p:cNvPr id="185" name="Text Box 59">
                <a:extLst>
                  <a:ext uri="{FF2B5EF4-FFF2-40B4-BE49-F238E27FC236}">
                    <a16:creationId xmlns:a16="http://schemas.microsoft.com/office/drawing/2014/main" id="{3062EBBF-8C4E-C54B-8395-6F178E3785AB}"/>
                  </a:ext>
                </a:extLst>
              </p:cNvPr>
              <p:cNvSpPr txBox="1">
                <a:spLocks noChangeArrowheads="1"/>
              </p:cNvSpPr>
              <p:nvPr/>
            </p:nvSpPr>
            <p:spPr bwMode="auto">
              <a:xfrm>
                <a:off x="-13671" y="3236493"/>
                <a:ext cx="1977880" cy="508884"/>
              </a:xfrm>
              <a:prstGeom prst="rect">
                <a:avLst/>
              </a:prstGeom>
              <a:noFill/>
              <a:ln w="6350">
                <a:noFill/>
                <a:miter lim="800000"/>
                <a:headEnd type="none" w="sm" len="sm"/>
                <a:tailEnd type="none" w="sm" len="sm"/>
              </a:ln>
              <a:effectLst/>
            </p:spPr>
            <p:txBody>
              <a:bodyPr wrap="none">
                <a:spAutoFit/>
              </a:bodyPr>
              <a:lstStyle/>
              <a:p>
                <a:pPr algn="l"/>
                <a:r>
                  <a:rPr lang="nl-NL" sz="600" b="1" dirty="0" err="1">
                    <a:solidFill>
                      <a:schemeClr val="tx1">
                        <a:lumMod val="75000"/>
                      </a:schemeClr>
                    </a:solidFill>
                    <a:latin typeface="Poppins ExtraLight" pitchFamily="2" charset="77"/>
                    <a:cs typeface="Poppins ExtraLight" pitchFamily="2" charset="77"/>
                  </a:rPr>
                  <a:t>Patient</a:t>
                </a:r>
                <a:r>
                  <a:rPr lang="nl-NL" sz="600" b="1" dirty="0">
                    <a:solidFill>
                      <a:schemeClr val="tx1">
                        <a:lumMod val="75000"/>
                      </a:schemeClr>
                    </a:solidFill>
                    <a:latin typeface="Poppins ExtraLight" pitchFamily="2" charset="77"/>
                    <a:cs typeface="Poppins ExtraLight" pitchFamily="2" charset="77"/>
                  </a:rPr>
                  <a:t> 2</a:t>
                </a:r>
              </a:p>
            </p:txBody>
          </p:sp>
          <p:sp>
            <p:nvSpPr>
              <p:cNvPr id="186" name="Text Box 60">
                <a:extLst>
                  <a:ext uri="{FF2B5EF4-FFF2-40B4-BE49-F238E27FC236}">
                    <a16:creationId xmlns:a16="http://schemas.microsoft.com/office/drawing/2014/main" id="{F34A6FD5-B01B-CC46-9AB3-B95719F8D0E1}"/>
                  </a:ext>
                </a:extLst>
              </p:cNvPr>
              <p:cNvSpPr txBox="1">
                <a:spLocks noChangeArrowheads="1"/>
              </p:cNvSpPr>
              <p:nvPr/>
            </p:nvSpPr>
            <p:spPr bwMode="auto">
              <a:xfrm>
                <a:off x="164550" y="4745685"/>
                <a:ext cx="1871878" cy="508884"/>
              </a:xfrm>
              <a:prstGeom prst="rect">
                <a:avLst/>
              </a:prstGeom>
              <a:noFill/>
              <a:ln w="6350">
                <a:noFill/>
                <a:miter lim="800000"/>
                <a:headEnd type="none" w="sm" len="sm"/>
                <a:tailEnd type="none" w="sm" len="sm"/>
              </a:ln>
              <a:effectLst/>
            </p:spPr>
            <p:txBody>
              <a:bodyPr wrap="none">
                <a:spAutoFit/>
              </a:bodyPr>
              <a:lstStyle/>
              <a:p>
                <a:pPr algn="l"/>
                <a:r>
                  <a:rPr lang="nl-NL" sz="600" b="1" dirty="0" err="1">
                    <a:solidFill>
                      <a:schemeClr val="tx1">
                        <a:lumMod val="75000"/>
                      </a:schemeClr>
                    </a:solidFill>
                    <a:latin typeface="Poppins ExtraLight" pitchFamily="2" charset="77"/>
                    <a:cs typeface="Poppins ExtraLight" pitchFamily="2" charset="77"/>
                  </a:rPr>
                  <a:t>Patient</a:t>
                </a:r>
                <a:r>
                  <a:rPr lang="nl-NL" sz="600" b="1" dirty="0">
                    <a:solidFill>
                      <a:schemeClr val="tx1">
                        <a:lumMod val="75000"/>
                      </a:schemeClr>
                    </a:solidFill>
                    <a:latin typeface="Poppins ExtraLight" pitchFamily="2" charset="77"/>
                    <a:cs typeface="Poppins ExtraLight" pitchFamily="2" charset="77"/>
                  </a:rPr>
                  <a:t> i</a:t>
                </a:r>
              </a:p>
            </p:txBody>
          </p:sp>
        </p:grpSp>
        <p:grpSp>
          <p:nvGrpSpPr>
            <p:cNvPr id="168" name="Group 167">
              <a:extLst>
                <a:ext uri="{FF2B5EF4-FFF2-40B4-BE49-F238E27FC236}">
                  <a16:creationId xmlns:a16="http://schemas.microsoft.com/office/drawing/2014/main" id="{1F7771C3-77BA-C942-8D1A-2084939779BC}"/>
                </a:ext>
              </a:extLst>
            </p:cNvPr>
            <p:cNvGrpSpPr/>
            <p:nvPr/>
          </p:nvGrpSpPr>
          <p:grpSpPr>
            <a:xfrm>
              <a:off x="3343272" y="3231972"/>
              <a:ext cx="1433429" cy="1052355"/>
              <a:chOff x="4016143" y="3689946"/>
              <a:chExt cx="1272021" cy="896646"/>
            </a:xfrm>
          </p:grpSpPr>
          <p:sp>
            <p:nvSpPr>
              <p:cNvPr id="169" name="Arc 1028">
                <a:extLst>
                  <a:ext uri="{FF2B5EF4-FFF2-40B4-BE49-F238E27FC236}">
                    <a16:creationId xmlns:a16="http://schemas.microsoft.com/office/drawing/2014/main" id="{623929B3-9A95-BB48-BD0A-BC50E91E63F0}"/>
                  </a:ext>
                </a:extLst>
              </p:cNvPr>
              <p:cNvSpPr>
                <a:spLocks/>
              </p:cNvSpPr>
              <p:nvPr/>
            </p:nvSpPr>
            <p:spPr bwMode="auto">
              <a:xfrm>
                <a:off x="4499105" y="3689946"/>
                <a:ext cx="258964" cy="194084"/>
              </a:xfrm>
              <a:custGeom>
                <a:avLst/>
                <a:gdLst>
                  <a:gd name="G0" fmla="+- 21600 0 0"/>
                  <a:gd name="G1" fmla="+- 21600 0 0"/>
                  <a:gd name="G2" fmla="+- 21600 0 0"/>
                  <a:gd name="T0" fmla="*/ 6555 w 43200"/>
                  <a:gd name="T1" fmla="*/ 37099 h 40104"/>
                  <a:gd name="T2" fmla="*/ 32743 w 43200"/>
                  <a:gd name="T3" fmla="*/ 40104 h 40104"/>
                  <a:gd name="T4" fmla="*/ 21600 w 43200"/>
                  <a:gd name="T5" fmla="*/ 21600 h 40104"/>
                </a:gdLst>
                <a:ahLst/>
                <a:cxnLst>
                  <a:cxn ang="0">
                    <a:pos x="T0" y="T1"/>
                  </a:cxn>
                  <a:cxn ang="0">
                    <a:pos x="T2" y="T3"/>
                  </a:cxn>
                  <a:cxn ang="0">
                    <a:pos x="T4" y="T5"/>
                  </a:cxn>
                </a:cxnLst>
                <a:rect l="0" t="0" r="r" b="b"/>
                <a:pathLst>
                  <a:path w="43200" h="40104" fill="none"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path>
                  <a:path w="43200" h="40104" stroke="0"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lnTo>
                      <a:pt x="21600" y="21600"/>
                    </a:lnTo>
                    <a:close/>
                  </a:path>
                </a:pathLst>
              </a:custGeom>
              <a:noFill/>
              <a:ln w="9525" cap="rnd">
                <a:solidFill>
                  <a:schemeClr val="tx1"/>
                </a:solidFill>
                <a:round/>
                <a:headEnd type="none" w="sm" len="sm"/>
                <a:tailEnd type="none" w="sm" len="sm"/>
              </a:ln>
              <a:effectLst/>
            </p:spPr>
            <p:txBody>
              <a:bodyPr wrap="none" anchor="ctr"/>
              <a:lstStyle/>
              <a:p>
                <a:pPr algn="ctr"/>
                <a:endParaRPr lang="en-GB" sz="1100" dirty="0">
                  <a:solidFill>
                    <a:srgbClr val="002060"/>
                  </a:solidFill>
                </a:endParaRPr>
              </a:p>
            </p:txBody>
          </p:sp>
          <p:sp>
            <p:nvSpPr>
              <p:cNvPr id="170" name="Oval 1029">
                <a:extLst>
                  <a:ext uri="{FF2B5EF4-FFF2-40B4-BE49-F238E27FC236}">
                    <a16:creationId xmlns:a16="http://schemas.microsoft.com/office/drawing/2014/main" id="{A7462131-62E5-3243-A600-CE9FDC031CEE}"/>
                  </a:ext>
                </a:extLst>
              </p:cNvPr>
              <p:cNvSpPr>
                <a:spLocks noChangeArrowheads="1"/>
              </p:cNvSpPr>
              <p:nvPr/>
            </p:nvSpPr>
            <p:spPr bwMode="auto">
              <a:xfrm>
                <a:off x="4161405" y="4267200"/>
                <a:ext cx="363764" cy="202960"/>
              </a:xfrm>
              <a:prstGeom prst="ellipse">
                <a:avLst/>
              </a:prstGeom>
              <a:solidFill>
                <a:schemeClr val="accent2"/>
              </a:solidFill>
              <a:ln w="9525">
                <a:solidFill>
                  <a:schemeClr val="tx1"/>
                </a:solidFill>
                <a:round/>
                <a:headEnd/>
                <a:tailEnd/>
              </a:ln>
              <a:effectLst/>
            </p:spPr>
            <p:txBody>
              <a:bodyPr wrap="none" anchor="ctr"/>
              <a:lstStyle/>
              <a:p>
                <a:pPr algn="ctr"/>
                <a:r>
                  <a:rPr lang="en-US" sz="900" dirty="0">
                    <a:solidFill>
                      <a:schemeClr val="bg1"/>
                    </a:solidFill>
                  </a:rPr>
                  <a:t>sick</a:t>
                </a:r>
              </a:p>
            </p:txBody>
          </p:sp>
          <p:sp>
            <p:nvSpPr>
              <p:cNvPr id="171" name="Arc 1030">
                <a:extLst>
                  <a:ext uri="{FF2B5EF4-FFF2-40B4-BE49-F238E27FC236}">
                    <a16:creationId xmlns:a16="http://schemas.microsoft.com/office/drawing/2014/main" id="{92B98FDB-768F-8647-9ECE-84B0038A9BD5}"/>
                  </a:ext>
                </a:extLst>
              </p:cNvPr>
              <p:cNvSpPr>
                <a:spLocks/>
              </p:cNvSpPr>
              <p:nvPr/>
            </p:nvSpPr>
            <p:spPr bwMode="auto">
              <a:xfrm>
                <a:off x="4016143" y="4377607"/>
                <a:ext cx="259371" cy="208985"/>
              </a:xfrm>
              <a:custGeom>
                <a:avLst/>
                <a:gdLst>
                  <a:gd name="G0" fmla="+- 21600 0 0"/>
                  <a:gd name="G1" fmla="+- 21600 0 0"/>
                  <a:gd name="G2" fmla="+- 21600 0 0"/>
                  <a:gd name="T0" fmla="*/ 42540 w 43200"/>
                  <a:gd name="T1" fmla="*/ 16301 h 43200"/>
                  <a:gd name="T2" fmla="*/ 21538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path>
                  <a:path w="43200" h="43200" stroke="0"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lnTo>
                      <a:pt x="21600" y="21600"/>
                    </a:lnTo>
                    <a:close/>
                  </a:path>
                </a:pathLst>
              </a:custGeom>
              <a:noFill/>
              <a:ln w="9525" cap="rnd">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172" name="Oval 1031">
                <a:extLst>
                  <a:ext uri="{FF2B5EF4-FFF2-40B4-BE49-F238E27FC236}">
                    <a16:creationId xmlns:a16="http://schemas.microsoft.com/office/drawing/2014/main" id="{8BA66573-4F09-0843-B36D-D225418A06AA}"/>
                  </a:ext>
                </a:extLst>
              </p:cNvPr>
              <p:cNvSpPr>
                <a:spLocks noChangeArrowheads="1"/>
              </p:cNvSpPr>
              <p:nvPr/>
            </p:nvSpPr>
            <p:spPr bwMode="auto">
              <a:xfrm>
                <a:off x="4728194" y="4278792"/>
                <a:ext cx="356945" cy="201343"/>
              </a:xfrm>
              <a:prstGeom prst="ellipse">
                <a:avLst/>
              </a:prstGeom>
              <a:solidFill>
                <a:schemeClr val="accent6"/>
              </a:solidFill>
              <a:ln w="9525">
                <a:solidFill>
                  <a:schemeClr val="tx1"/>
                </a:solidFill>
                <a:round/>
                <a:headEnd/>
                <a:tailEnd/>
              </a:ln>
              <a:effectLst/>
            </p:spPr>
            <p:txBody>
              <a:bodyPr wrap="none" anchor="ctr"/>
              <a:lstStyle/>
              <a:p>
                <a:pPr algn="ctr"/>
                <a:r>
                  <a:rPr lang="en-US" sz="900" dirty="0">
                    <a:solidFill>
                      <a:schemeClr val="bg1"/>
                    </a:solidFill>
                  </a:rPr>
                  <a:t>dead</a:t>
                </a:r>
              </a:p>
            </p:txBody>
          </p:sp>
          <p:sp>
            <p:nvSpPr>
              <p:cNvPr id="173" name="Arc 1032">
                <a:extLst>
                  <a:ext uri="{FF2B5EF4-FFF2-40B4-BE49-F238E27FC236}">
                    <a16:creationId xmlns:a16="http://schemas.microsoft.com/office/drawing/2014/main" id="{F3351E31-76E8-2141-AB57-28F2694D521C}"/>
                  </a:ext>
                </a:extLst>
              </p:cNvPr>
              <p:cNvSpPr>
                <a:spLocks/>
              </p:cNvSpPr>
              <p:nvPr/>
            </p:nvSpPr>
            <p:spPr bwMode="auto">
              <a:xfrm>
                <a:off x="5029200" y="4363015"/>
                <a:ext cx="258964" cy="208985"/>
              </a:xfrm>
              <a:custGeom>
                <a:avLst/>
                <a:gdLst>
                  <a:gd name="G0" fmla="+- 21598 0 0"/>
                  <a:gd name="G1" fmla="+- 21600 0 0"/>
                  <a:gd name="G2" fmla="+- 21600 0 0"/>
                  <a:gd name="T0" fmla="*/ 15982 w 43198"/>
                  <a:gd name="T1" fmla="*/ 743 h 43200"/>
                  <a:gd name="T2" fmla="*/ 0 w 43198"/>
                  <a:gd name="T3" fmla="*/ 21916 h 43200"/>
                  <a:gd name="T4" fmla="*/ 21598 w 43198"/>
                  <a:gd name="T5" fmla="*/ 21600 h 43200"/>
                </a:gdLst>
                <a:ahLst/>
                <a:cxnLst>
                  <a:cxn ang="0">
                    <a:pos x="T0" y="T1"/>
                  </a:cxn>
                  <a:cxn ang="0">
                    <a:pos x="T2" y="T3"/>
                  </a:cxn>
                  <a:cxn ang="0">
                    <a:pos x="T4" y="T5"/>
                  </a:cxn>
                </a:cxnLst>
                <a:rect l="0" t="0" r="r" b="b"/>
                <a:pathLst>
                  <a:path w="43198" h="43200" fill="none"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path>
                  <a:path w="43198" h="43200" stroke="0"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lnTo>
                      <a:pt x="21598" y="21600"/>
                    </a:lnTo>
                    <a:close/>
                  </a:path>
                </a:pathLst>
              </a:custGeom>
              <a:noFill/>
              <a:ln w="9525" cap="rnd">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174" name="Line 1039">
                <a:extLst>
                  <a:ext uri="{FF2B5EF4-FFF2-40B4-BE49-F238E27FC236}">
                    <a16:creationId xmlns:a16="http://schemas.microsoft.com/office/drawing/2014/main" id="{83DDEB9F-BFB9-1D48-9AA7-EA3A7145DD9B}"/>
                  </a:ext>
                </a:extLst>
              </p:cNvPr>
              <p:cNvSpPr>
                <a:spLocks noChangeShapeType="1"/>
              </p:cNvSpPr>
              <p:nvPr/>
            </p:nvSpPr>
            <p:spPr bwMode="auto">
              <a:xfrm flipH="1">
                <a:off x="4430142" y="4004476"/>
                <a:ext cx="106273" cy="201344"/>
              </a:xfrm>
              <a:prstGeom prst="line">
                <a:avLst/>
              </a:prstGeom>
              <a:noFill/>
              <a:ln w="9525">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175" name="Freeform 1040">
                <a:extLst>
                  <a:ext uri="{FF2B5EF4-FFF2-40B4-BE49-F238E27FC236}">
                    <a16:creationId xmlns:a16="http://schemas.microsoft.com/office/drawing/2014/main" id="{EE52C845-4AE4-DB4E-B783-ECFB09CCD04B}"/>
                  </a:ext>
                </a:extLst>
              </p:cNvPr>
              <p:cNvSpPr>
                <a:spLocks/>
              </p:cNvSpPr>
              <p:nvPr/>
            </p:nvSpPr>
            <p:spPr bwMode="auto">
              <a:xfrm>
                <a:off x="4390674" y="4184048"/>
                <a:ext cx="70034" cy="92458"/>
              </a:xfrm>
              <a:custGeom>
                <a:avLst/>
                <a:gdLst/>
                <a:ahLst/>
                <a:cxnLst>
                  <a:cxn ang="0">
                    <a:pos x="0" y="241"/>
                  </a:cxn>
                  <a:cxn ang="0">
                    <a:pos x="186" y="47"/>
                  </a:cxn>
                  <a:cxn ang="0">
                    <a:pos x="49" y="0"/>
                  </a:cxn>
                  <a:cxn ang="0">
                    <a:pos x="0" y="241"/>
                  </a:cxn>
                </a:cxnLst>
                <a:rect l="0" t="0" r="r" b="b"/>
                <a:pathLst>
                  <a:path w="187" h="242">
                    <a:moveTo>
                      <a:pt x="0" y="241"/>
                    </a:moveTo>
                    <a:lnTo>
                      <a:pt x="186" y="47"/>
                    </a:lnTo>
                    <a:lnTo>
                      <a:pt x="49" y="0"/>
                    </a:lnTo>
                    <a:lnTo>
                      <a:pt x="0" y="241"/>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176" name="Line 1041">
                <a:extLst>
                  <a:ext uri="{FF2B5EF4-FFF2-40B4-BE49-F238E27FC236}">
                    <a16:creationId xmlns:a16="http://schemas.microsoft.com/office/drawing/2014/main" id="{ED7BFA83-F17C-9C4E-945C-93EF30480E6B}"/>
                  </a:ext>
                </a:extLst>
              </p:cNvPr>
              <p:cNvSpPr>
                <a:spLocks noChangeShapeType="1"/>
              </p:cNvSpPr>
              <p:nvPr/>
            </p:nvSpPr>
            <p:spPr bwMode="auto">
              <a:xfrm>
                <a:off x="4656124" y="4004476"/>
                <a:ext cx="106680" cy="201344"/>
              </a:xfrm>
              <a:prstGeom prst="line">
                <a:avLst/>
              </a:prstGeom>
              <a:noFill/>
              <a:ln w="9525">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177" name="Freeform 1042">
                <a:extLst>
                  <a:ext uri="{FF2B5EF4-FFF2-40B4-BE49-F238E27FC236}">
                    <a16:creationId xmlns:a16="http://schemas.microsoft.com/office/drawing/2014/main" id="{D484E142-203F-564C-BEFF-043050DAE03C}"/>
                  </a:ext>
                </a:extLst>
              </p:cNvPr>
              <p:cNvSpPr>
                <a:spLocks/>
              </p:cNvSpPr>
              <p:nvPr/>
            </p:nvSpPr>
            <p:spPr bwMode="auto">
              <a:xfrm>
                <a:off x="4737152" y="4197032"/>
                <a:ext cx="70034" cy="92458"/>
              </a:xfrm>
              <a:custGeom>
                <a:avLst/>
                <a:gdLst/>
                <a:ahLst/>
                <a:cxnLst>
                  <a:cxn ang="0">
                    <a:pos x="185" y="241"/>
                  </a:cxn>
                  <a:cxn ang="0">
                    <a:pos x="136" y="0"/>
                  </a:cxn>
                  <a:cxn ang="0">
                    <a:pos x="0" y="47"/>
                  </a:cxn>
                  <a:cxn ang="0">
                    <a:pos x="185" y="241"/>
                  </a:cxn>
                </a:cxnLst>
                <a:rect l="0" t="0" r="r" b="b"/>
                <a:pathLst>
                  <a:path w="186" h="242">
                    <a:moveTo>
                      <a:pt x="185" y="241"/>
                    </a:moveTo>
                    <a:lnTo>
                      <a:pt x="136" y="0"/>
                    </a:lnTo>
                    <a:lnTo>
                      <a:pt x="0" y="47"/>
                    </a:lnTo>
                    <a:lnTo>
                      <a:pt x="185" y="241"/>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178" name="Freeform 1054">
                <a:extLst>
                  <a:ext uri="{FF2B5EF4-FFF2-40B4-BE49-F238E27FC236}">
                    <a16:creationId xmlns:a16="http://schemas.microsoft.com/office/drawing/2014/main" id="{9717D115-FA67-904F-8A35-2AF8450973E3}"/>
                  </a:ext>
                </a:extLst>
              </p:cNvPr>
              <p:cNvSpPr>
                <a:spLocks/>
              </p:cNvSpPr>
              <p:nvPr/>
            </p:nvSpPr>
            <p:spPr bwMode="auto">
              <a:xfrm rot="21390931">
                <a:off x="4711028" y="3820949"/>
                <a:ext cx="55973" cy="51061"/>
              </a:xfrm>
              <a:custGeom>
                <a:avLst/>
                <a:gdLst/>
                <a:ahLst/>
                <a:cxnLst>
                  <a:cxn ang="0">
                    <a:pos x="0" y="154"/>
                  </a:cxn>
                  <a:cxn ang="0">
                    <a:pos x="182" y="56"/>
                  </a:cxn>
                  <a:cxn ang="0">
                    <a:pos x="103" y="0"/>
                  </a:cxn>
                  <a:cxn ang="0">
                    <a:pos x="0" y="154"/>
                  </a:cxn>
                </a:cxnLst>
                <a:rect l="0" t="0" r="r" b="b"/>
                <a:pathLst>
                  <a:path w="183" h="155">
                    <a:moveTo>
                      <a:pt x="0" y="154"/>
                    </a:moveTo>
                    <a:lnTo>
                      <a:pt x="182" y="56"/>
                    </a:lnTo>
                    <a:lnTo>
                      <a:pt x="103" y="0"/>
                    </a:lnTo>
                    <a:lnTo>
                      <a:pt x="0" y="154"/>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179" name="Freeform 1056">
                <a:extLst>
                  <a:ext uri="{FF2B5EF4-FFF2-40B4-BE49-F238E27FC236}">
                    <a16:creationId xmlns:a16="http://schemas.microsoft.com/office/drawing/2014/main" id="{00DE9F85-3EDB-994B-8035-4C899861D811}"/>
                  </a:ext>
                </a:extLst>
              </p:cNvPr>
              <p:cNvSpPr>
                <a:spLocks/>
              </p:cNvSpPr>
              <p:nvPr/>
            </p:nvSpPr>
            <p:spPr bwMode="auto">
              <a:xfrm>
                <a:off x="4246636" y="4457961"/>
                <a:ext cx="40571" cy="38954"/>
              </a:xfrm>
              <a:custGeom>
                <a:avLst/>
                <a:gdLst/>
                <a:ahLst/>
                <a:cxnLst>
                  <a:cxn ang="0">
                    <a:pos x="67" y="0"/>
                  </a:cxn>
                  <a:cxn ang="0">
                    <a:pos x="0" y="167"/>
                  </a:cxn>
                  <a:cxn ang="0">
                    <a:pos x="107" y="172"/>
                  </a:cxn>
                  <a:cxn ang="0">
                    <a:pos x="67" y="0"/>
                  </a:cxn>
                </a:cxnLst>
                <a:rect l="0" t="0" r="r" b="b"/>
                <a:pathLst>
                  <a:path w="108" h="173">
                    <a:moveTo>
                      <a:pt x="67" y="0"/>
                    </a:moveTo>
                    <a:lnTo>
                      <a:pt x="0" y="167"/>
                    </a:lnTo>
                    <a:lnTo>
                      <a:pt x="107" y="172"/>
                    </a:lnTo>
                    <a:lnTo>
                      <a:pt x="67" y="0"/>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180" name="Freeform 1058">
                <a:extLst>
                  <a:ext uri="{FF2B5EF4-FFF2-40B4-BE49-F238E27FC236}">
                    <a16:creationId xmlns:a16="http://schemas.microsoft.com/office/drawing/2014/main" id="{6400E17C-1852-0948-B0BC-B6165FF24D68}"/>
                  </a:ext>
                </a:extLst>
              </p:cNvPr>
              <p:cNvSpPr>
                <a:spLocks/>
              </p:cNvSpPr>
              <p:nvPr/>
            </p:nvSpPr>
            <p:spPr bwMode="auto">
              <a:xfrm>
                <a:off x="5100572" y="4343400"/>
                <a:ext cx="81028" cy="32857"/>
              </a:xfrm>
              <a:custGeom>
                <a:avLst/>
                <a:gdLst/>
                <a:ahLst/>
                <a:cxnLst>
                  <a:cxn ang="0">
                    <a:pos x="0" y="47"/>
                  </a:cxn>
                  <a:cxn ang="0">
                    <a:pos x="214" y="85"/>
                  </a:cxn>
                  <a:cxn ang="0">
                    <a:pos x="211" y="0"/>
                  </a:cxn>
                  <a:cxn ang="0">
                    <a:pos x="0" y="47"/>
                  </a:cxn>
                </a:cxnLst>
                <a:rect l="0" t="0" r="r" b="b"/>
                <a:pathLst>
                  <a:path w="215" h="86">
                    <a:moveTo>
                      <a:pt x="0" y="47"/>
                    </a:moveTo>
                    <a:lnTo>
                      <a:pt x="214" y="85"/>
                    </a:lnTo>
                    <a:lnTo>
                      <a:pt x="211" y="0"/>
                    </a:lnTo>
                    <a:lnTo>
                      <a:pt x="0" y="47"/>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cxnSp>
            <p:nvCxnSpPr>
              <p:cNvPr id="181" name="Straight Arrow Connector 180">
                <a:extLst>
                  <a:ext uri="{FF2B5EF4-FFF2-40B4-BE49-F238E27FC236}">
                    <a16:creationId xmlns:a16="http://schemas.microsoft.com/office/drawing/2014/main" id="{20DFABC3-E34E-B249-B8B1-D009AE871C5C}"/>
                  </a:ext>
                </a:extLst>
              </p:cNvPr>
              <p:cNvCxnSpPr>
                <a:cxnSpLocks/>
                <a:stCxn id="170" idx="6"/>
                <a:endCxn id="172" idx="2"/>
              </p:cNvCxnSpPr>
              <p:nvPr/>
            </p:nvCxnSpPr>
            <p:spPr bwMode="auto">
              <a:xfrm>
                <a:off x="4525169" y="4368680"/>
                <a:ext cx="203025" cy="107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2" name="Oval 1027">
                <a:extLst>
                  <a:ext uri="{FF2B5EF4-FFF2-40B4-BE49-F238E27FC236}">
                    <a16:creationId xmlns:a16="http://schemas.microsoft.com/office/drawing/2014/main" id="{9E1F81C8-2DF9-754A-9F6E-489AE7272001}"/>
                  </a:ext>
                </a:extLst>
              </p:cNvPr>
              <p:cNvSpPr>
                <a:spLocks noChangeArrowheads="1"/>
              </p:cNvSpPr>
              <p:nvPr/>
            </p:nvSpPr>
            <p:spPr bwMode="auto">
              <a:xfrm>
                <a:off x="4454572" y="3864260"/>
                <a:ext cx="321263" cy="207837"/>
              </a:xfrm>
              <a:prstGeom prst="ellipse">
                <a:avLst/>
              </a:prstGeom>
              <a:solidFill>
                <a:schemeClr val="accent1"/>
              </a:solidFill>
              <a:ln w="9525">
                <a:solidFill>
                  <a:schemeClr val="tx1"/>
                </a:solidFill>
                <a:round/>
                <a:headEnd/>
                <a:tailEnd/>
              </a:ln>
              <a:effectLst/>
            </p:spPr>
            <p:txBody>
              <a:bodyPr wrap="none" anchor="ctr"/>
              <a:lstStyle/>
              <a:p>
                <a:pPr algn="ctr"/>
                <a:r>
                  <a:rPr lang="en-US" sz="900" dirty="0">
                    <a:solidFill>
                      <a:schemeClr val="bg1"/>
                    </a:solidFill>
                  </a:rPr>
                  <a:t>well</a:t>
                </a:r>
              </a:p>
            </p:txBody>
          </p:sp>
        </p:grpSp>
      </p:grpSp>
      <p:sp>
        <p:nvSpPr>
          <p:cNvPr id="138" name="Freeform 6">
            <a:extLst>
              <a:ext uri="{FF2B5EF4-FFF2-40B4-BE49-F238E27FC236}">
                <a16:creationId xmlns:a16="http://schemas.microsoft.com/office/drawing/2014/main" id="{31A1E045-ADD2-1744-BED4-8C5DB9B107B8}"/>
              </a:ext>
            </a:extLst>
          </p:cNvPr>
          <p:cNvSpPr>
            <a:spLocks noChangeAspect="1"/>
          </p:cNvSpPr>
          <p:nvPr/>
        </p:nvSpPr>
        <p:spPr bwMode="auto">
          <a:xfrm>
            <a:off x="1061201" y="992205"/>
            <a:ext cx="1252538" cy="546100"/>
          </a:xfrm>
          <a:custGeom>
            <a:avLst/>
            <a:gdLst/>
            <a:ahLst/>
            <a:cxnLst>
              <a:cxn ang="0">
                <a:pos x="0" y="343"/>
              </a:cxn>
              <a:cxn ang="0">
                <a:pos x="46" y="292"/>
              </a:cxn>
              <a:cxn ang="0">
                <a:pos x="102" y="252"/>
              </a:cxn>
              <a:cxn ang="0">
                <a:pos x="159" y="211"/>
              </a:cxn>
              <a:cxn ang="0">
                <a:pos x="182" y="151"/>
              </a:cxn>
              <a:cxn ang="0">
                <a:pos x="204" y="91"/>
              </a:cxn>
              <a:cxn ang="0">
                <a:pos x="262" y="41"/>
              </a:cxn>
              <a:cxn ang="0">
                <a:pos x="318" y="0"/>
              </a:cxn>
              <a:cxn ang="0">
                <a:pos x="387" y="11"/>
              </a:cxn>
              <a:cxn ang="0">
                <a:pos x="443" y="41"/>
              </a:cxn>
              <a:cxn ang="0">
                <a:pos x="523" y="61"/>
              </a:cxn>
              <a:cxn ang="0">
                <a:pos x="592" y="81"/>
              </a:cxn>
              <a:cxn ang="0">
                <a:pos x="648" y="121"/>
              </a:cxn>
              <a:cxn ang="0">
                <a:pos x="670" y="181"/>
              </a:cxn>
              <a:cxn ang="0">
                <a:pos x="694" y="242"/>
              </a:cxn>
              <a:cxn ang="0">
                <a:pos x="763" y="262"/>
              </a:cxn>
              <a:cxn ang="0">
                <a:pos x="830" y="302"/>
              </a:cxn>
              <a:cxn ang="0">
                <a:pos x="887" y="343"/>
              </a:cxn>
            </a:cxnLst>
            <a:rect l="0" t="0" r="r" b="b"/>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dirty="0">
              <a:solidFill>
                <a:srgbClr val="002060"/>
              </a:solidFill>
            </a:endParaRPr>
          </a:p>
        </p:txBody>
      </p:sp>
      <p:sp>
        <p:nvSpPr>
          <p:cNvPr id="139" name="Rectangle 7">
            <a:extLst>
              <a:ext uri="{FF2B5EF4-FFF2-40B4-BE49-F238E27FC236}">
                <a16:creationId xmlns:a16="http://schemas.microsoft.com/office/drawing/2014/main" id="{AF2628D0-4447-284A-93E3-8C2A7F6DFB83}"/>
              </a:ext>
            </a:extLst>
          </p:cNvPr>
          <p:cNvSpPr>
            <a:spLocks noChangeAspect="1" noChangeArrowheads="1"/>
          </p:cNvSpPr>
          <p:nvPr/>
        </p:nvSpPr>
        <p:spPr bwMode="auto">
          <a:xfrm>
            <a:off x="1489826" y="1470042"/>
            <a:ext cx="431800"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1</a:t>
            </a:r>
            <a:endParaRPr lang="en-US" sz="2400" dirty="0">
              <a:latin typeface="Comfortaa" pitchFamily="2" charset="0"/>
            </a:endParaRPr>
          </a:p>
        </p:txBody>
      </p:sp>
      <p:sp>
        <p:nvSpPr>
          <p:cNvPr id="140" name="Rectangle 10">
            <a:extLst>
              <a:ext uri="{FF2B5EF4-FFF2-40B4-BE49-F238E27FC236}">
                <a16:creationId xmlns:a16="http://schemas.microsoft.com/office/drawing/2014/main" id="{7E7E5C08-6779-5B4E-B7FC-3246AEE9CC1A}"/>
              </a:ext>
            </a:extLst>
          </p:cNvPr>
          <p:cNvSpPr>
            <a:spLocks noChangeArrowheads="1"/>
          </p:cNvSpPr>
          <p:nvPr/>
        </p:nvSpPr>
        <p:spPr bwMode="auto">
          <a:xfrm>
            <a:off x="1513638" y="2351898"/>
            <a:ext cx="473075"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2</a:t>
            </a:r>
            <a:endParaRPr lang="en-US" sz="2400" dirty="0">
              <a:latin typeface="Comfortaa" pitchFamily="2" charset="0"/>
            </a:endParaRPr>
          </a:p>
        </p:txBody>
      </p:sp>
      <p:sp>
        <p:nvSpPr>
          <p:cNvPr id="141" name="Freeform 14">
            <a:extLst>
              <a:ext uri="{FF2B5EF4-FFF2-40B4-BE49-F238E27FC236}">
                <a16:creationId xmlns:a16="http://schemas.microsoft.com/office/drawing/2014/main" id="{F699DC87-A24A-6446-ABB3-59C2B4BF6CFF}"/>
              </a:ext>
            </a:extLst>
          </p:cNvPr>
          <p:cNvSpPr>
            <a:spLocks/>
          </p:cNvSpPr>
          <p:nvPr/>
        </p:nvSpPr>
        <p:spPr bwMode="auto">
          <a:xfrm>
            <a:off x="991351" y="3384815"/>
            <a:ext cx="1042988" cy="639763"/>
          </a:xfrm>
          <a:custGeom>
            <a:avLst/>
            <a:gdLst/>
            <a:ahLst/>
            <a:cxnLst>
              <a:cxn ang="0">
                <a:pos x="738" y="389"/>
              </a:cxn>
              <a:cxn ang="0">
                <a:pos x="678" y="324"/>
              </a:cxn>
              <a:cxn ang="0">
                <a:pos x="605" y="272"/>
              </a:cxn>
              <a:cxn ang="0">
                <a:pos x="544" y="221"/>
              </a:cxn>
              <a:cxn ang="0">
                <a:pos x="484" y="168"/>
              </a:cxn>
              <a:cxn ang="0">
                <a:pos x="411" y="116"/>
              </a:cxn>
              <a:cxn ang="0">
                <a:pos x="339" y="77"/>
              </a:cxn>
              <a:cxn ang="0">
                <a:pos x="266" y="25"/>
              </a:cxn>
              <a:cxn ang="0">
                <a:pos x="193" y="0"/>
              </a:cxn>
              <a:cxn ang="0">
                <a:pos x="109" y="13"/>
              </a:cxn>
              <a:cxn ang="0">
                <a:pos x="73" y="91"/>
              </a:cxn>
              <a:cxn ang="0">
                <a:pos x="60" y="168"/>
              </a:cxn>
              <a:cxn ang="0">
                <a:pos x="48" y="246"/>
              </a:cxn>
              <a:cxn ang="0">
                <a:pos x="36" y="324"/>
              </a:cxn>
              <a:cxn ang="0">
                <a:pos x="0" y="402"/>
              </a:cxn>
            </a:cxnLst>
            <a:rect l="0" t="0" r="r" b="b"/>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42" name="Freeform 13">
            <a:extLst>
              <a:ext uri="{FF2B5EF4-FFF2-40B4-BE49-F238E27FC236}">
                <a16:creationId xmlns:a16="http://schemas.microsoft.com/office/drawing/2014/main" id="{2342DD8D-B091-EC4C-B956-3952CBA1DF80}"/>
              </a:ext>
            </a:extLst>
          </p:cNvPr>
          <p:cNvSpPr>
            <a:spLocks/>
          </p:cNvSpPr>
          <p:nvPr/>
        </p:nvSpPr>
        <p:spPr bwMode="auto">
          <a:xfrm>
            <a:off x="1213601" y="1920098"/>
            <a:ext cx="979488" cy="496888"/>
          </a:xfrm>
          <a:custGeom>
            <a:avLst/>
            <a:gdLst/>
            <a:ahLst/>
            <a:cxnLst>
              <a:cxn ang="0">
                <a:pos x="0" y="302"/>
              </a:cxn>
              <a:cxn ang="0">
                <a:pos x="56" y="251"/>
              </a:cxn>
              <a:cxn ang="0">
                <a:pos x="124" y="211"/>
              </a:cxn>
              <a:cxn ang="0">
                <a:pos x="182" y="171"/>
              </a:cxn>
              <a:cxn ang="0">
                <a:pos x="238" y="130"/>
              </a:cxn>
              <a:cxn ang="0">
                <a:pos x="306" y="90"/>
              </a:cxn>
              <a:cxn ang="0">
                <a:pos x="374" y="60"/>
              </a:cxn>
              <a:cxn ang="0">
                <a:pos x="443" y="20"/>
              </a:cxn>
              <a:cxn ang="0">
                <a:pos x="510" y="0"/>
              </a:cxn>
              <a:cxn ang="0">
                <a:pos x="590" y="10"/>
              </a:cxn>
              <a:cxn ang="0">
                <a:pos x="624" y="70"/>
              </a:cxn>
              <a:cxn ang="0">
                <a:pos x="636" y="130"/>
              </a:cxn>
              <a:cxn ang="0">
                <a:pos x="646" y="191"/>
              </a:cxn>
              <a:cxn ang="0">
                <a:pos x="659" y="251"/>
              </a:cxn>
              <a:cxn ang="0">
                <a:pos x="693" y="312"/>
              </a:cxn>
            </a:cxnLst>
            <a:rect l="0" t="0" r="r" b="b"/>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43" name="Rectangle 15">
            <a:extLst>
              <a:ext uri="{FF2B5EF4-FFF2-40B4-BE49-F238E27FC236}">
                <a16:creationId xmlns:a16="http://schemas.microsoft.com/office/drawing/2014/main" id="{D0CE328D-316D-2A42-A926-9CAA36BFC549}"/>
              </a:ext>
            </a:extLst>
          </p:cNvPr>
          <p:cNvSpPr>
            <a:spLocks noChangeArrowheads="1"/>
          </p:cNvSpPr>
          <p:nvPr/>
        </p:nvSpPr>
        <p:spPr bwMode="auto">
          <a:xfrm>
            <a:off x="1489826" y="4116145"/>
            <a:ext cx="927100" cy="461963"/>
          </a:xfrm>
          <a:prstGeom prst="rect">
            <a:avLst/>
          </a:prstGeom>
          <a:noFill/>
          <a:ln w="9525">
            <a:noFill/>
            <a:miter lim="800000"/>
            <a:headEnd/>
            <a:tailEnd/>
          </a:ln>
          <a:effectLst/>
        </p:spPr>
        <p:txBody>
          <a:bodyPr wrap="square" lIns="92075" tIns="46038" rIns="92075" bIns="46038">
            <a:spAutoFit/>
          </a:bodyPr>
          <a:lstStyle/>
          <a:p>
            <a:pPr algn="l"/>
            <a:r>
              <a:rPr lang="en-US" sz="2400" dirty="0" err="1">
                <a:latin typeface="Comfortaa" pitchFamily="2" charset="0"/>
              </a:rPr>
              <a:t>x</a:t>
            </a:r>
            <a:r>
              <a:rPr lang="en-US" sz="2400" baseline="-25000" dirty="0" err="1">
                <a:latin typeface="Comfortaa" pitchFamily="2" charset="0"/>
              </a:rPr>
              <a:t>j</a:t>
            </a:r>
            <a:endParaRPr lang="en-US" sz="2400" baseline="-25000" dirty="0">
              <a:latin typeface="Comfortaa" pitchFamily="2" charset="0"/>
            </a:endParaRPr>
          </a:p>
        </p:txBody>
      </p:sp>
      <p:sp>
        <p:nvSpPr>
          <p:cNvPr id="144" name="Line 9">
            <a:extLst>
              <a:ext uri="{FF2B5EF4-FFF2-40B4-BE49-F238E27FC236}">
                <a16:creationId xmlns:a16="http://schemas.microsoft.com/office/drawing/2014/main" id="{7667AB97-5FD6-4140-A2F6-FF4969F78D00}"/>
              </a:ext>
            </a:extLst>
          </p:cNvPr>
          <p:cNvSpPr>
            <a:spLocks noChangeShapeType="1"/>
          </p:cNvSpPr>
          <p:nvPr/>
        </p:nvSpPr>
        <p:spPr bwMode="auto">
          <a:xfrm>
            <a:off x="843713" y="2413810"/>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dirty="0">
              <a:solidFill>
                <a:srgbClr val="002060"/>
              </a:solidFill>
            </a:endParaRPr>
          </a:p>
        </p:txBody>
      </p:sp>
      <p:sp>
        <p:nvSpPr>
          <p:cNvPr id="145" name="Line 12">
            <a:extLst>
              <a:ext uri="{FF2B5EF4-FFF2-40B4-BE49-F238E27FC236}">
                <a16:creationId xmlns:a16="http://schemas.microsoft.com/office/drawing/2014/main" id="{F152F7DB-A87F-D347-9E89-935E7E0C9AA6}"/>
              </a:ext>
            </a:extLst>
          </p:cNvPr>
          <p:cNvSpPr>
            <a:spLocks noChangeShapeType="1"/>
          </p:cNvSpPr>
          <p:nvPr/>
        </p:nvSpPr>
        <p:spPr bwMode="auto">
          <a:xfrm>
            <a:off x="880226" y="4013465"/>
            <a:ext cx="1682750"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46" name="Line 4">
            <a:extLst>
              <a:ext uri="{FF2B5EF4-FFF2-40B4-BE49-F238E27FC236}">
                <a16:creationId xmlns:a16="http://schemas.microsoft.com/office/drawing/2014/main" id="{FD1E995D-D9CB-8341-B54D-762BF9688C17}"/>
              </a:ext>
            </a:extLst>
          </p:cNvPr>
          <p:cNvSpPr>
            <a:spLocks noChangeAspect="1" noChangeShapeType="1"/>
          </p:cNvSpPr>
          <p:nvPr/>
        </p:nvSpPr>
        <p:spPr bwMode="auto">
          <a:xfrm>
            <a:off x="861176" y="1538305"/>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47" name="Right Brace 146">
            <a:extLst>
              <a:ext uri="{FF2B5EF4-FFF2-40B4-BE49-F238E27FC236}">
                <a16:creationId xmlns:a16="http://schemas.microsoft.com/office/drawing/2014/main" id="{4F9020FF-9611-4342-92D9-FFD8F4E29A67}"/>
              </a:ext>
            </a:extLst>
          </p:cNvPr>
          <p:cNvSpPr/>
          <p:nvPr/>
        </p:nvSpPr>
        <p:spPr>
          <a:xfrm>
            <a:off x="2548778" y="1033760"/>
            <a:ext cx="828726" cy="3313366"/>
          </a:xfrm>
          <a:prstGeom prst="rightBrace">
            <a:avLst>
              <a:gd name="adj1" fmla="val 73846"/>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02DFEE7D-BFFA-724F-9193-17E2889516C6}"/>
                  </a:ext>
                </a:extLst>
              </p:cNvPr>
              <p:cNvSpPr txBox="1"/>
              <p:nvPr/>
            </p:nvSpPr>
            <p:spPr>
              <a:xfrm>
                <a:off x="1615803" y="2976197"/>
                <a:ext cx="10579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48" name="TextBox 147">
                <a:extLst>
                  <a:ext uri="{FF2B5EF4-FFF2-40B4-BE49-F238E27FC236}">
                    <a16:creationId xmlns:a16="http://schemas.microsoft.com/office/drawing/2014/main" id="{02DFEE7D-BFFA-724F-9193-17E2889516C6}"/>
                  </a:ext>
                </a:extLst>
              </p:cNvPr>
              <p:cNvSpPr txBox="1">
                <a:spLocks noRot="1" noChangeAspect="1" noMove="1" noResize="1" noEditPoints="1" noAdjustHandles="1" noChangeArrowheads="1" noChangeShapeType="1" noTextEdit="1"/>
              </p:cNvSpPr>
              <p:nvPr/>
            </p:nvSpPr>
            <p:spPr>
              <a:xfrm>
                <a:off x="1615803" y="2976197"/>
                <a:ext cx="105798" cy="215444"/>
              </a:xfrm>
              <a:prstGeom prst="rect">
                <a:avLst/>
              </a:prstGeom>
              <a:blipFill>
                <a:blip r:embed="rId2"/>
                <a:stretch>
                  <a:fillRect l="-20000" r="-20000" b="-5556"/>
                </a:stretch>
              </a:blipFill>
            </p:spPr>
            <p:txBody>
              <a:bodyPr/>
              <a:lstStyle/>
              <a:p>
                <a:r>
                  <a:rPr lang="en-US">
                    <a:noFill/>
                  </a:rPr>
                  <a:t> </a:t>
                </a:r>
              </a:p>
            </p:txBody>
          </p:sp>
        </mc:Fallback>
      </mc:AlternateContent>
      <p:cxnSp>
        <p:nvCxnSpPr>
          <p:cNvPr id="149" name="Straight Arrow Connector 148">
            <a:extLst>
              <a:ext uri="{FF2B5EF4-FFF2-40B4-BE49-F238E27FC236}">
                <a16:creationId xmlns:a16="http://schemas.microsoft.com/office/drawing/2014/main" id="{3F37D52E-3E59-8D42-BF0E-C5796C28427A}"/>
              </a:ext>
            </a:extLst>
          </p:cNvPr>
          <p:cNvCxnSpPr>
            <a:cxnSpLocks/>
          </p:cNvCxnSpPr>
          <p:nvPr/>
        </p:nvCxnSpPr>
        <p:spPr>
          <a:xfrm flipH="1">
            <a:off x="4968054" y="3607552"/>
            <a:ext cx="1" cy="1055250"/>
          </a:xfrm>
          <a:prstGeom prst="straightConnector1">
            <a:avLst/>
          </a:prstGeom>
          <a:ln w="28575" cap="rnd">
            <a:tailEnd type="triangle"/>
          </a:ln>
        </p:spPr>
        <p:style>
          <a:lnRef idx="1">
            <a:schemeClr val="accent1"/>
          </a:lnRef>
          <a:fillRef idx="0">
            <a:schemeClr val="accent1"/>
          </a:fillRef>
          <a:effectRef idx="0">
            <a:schemeClr val="accent1"/>
          </a:effectRef>
          <a:fontRef idx="minor">
            <a:schemeClr val="tx1"/>
          </a:fontRef>
        </p:style>
      </p:cxnSp>
      <p:sp>
        <p:nvSpPr>
          <p:cNvPr id="150" name="Rectangle 54">
            <a:extLst>
              <a:ext uri="{FF2B5EF4-FFF2-40B4-BE49-F238E27FC236}">
                <a16:creationId xmlns:a16="http://schemas.microsoft.com/office/drawing/2014/main" id="{242CFAD9-B8ED-CF4B-B45F-58826B6572A6}"/>
              </a:ext>
            </a:extLst>
          </p:cNvPr>
          <p:cNvSpPr>
            <a:spLocks noChangeArrowheads="1"/>
          </p:cNvSpPr>
          <p:nvPr/>
        </p:nvSpPr>
        <p:spPr bwMode="auto">
          <a:xfrm>
            <a:off x="880226" y="255032"/>
            <a:ext cx="1647825"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Input</a:t>
            </a:r>
          </a:p>
        </p:txBody>
      </p:sp>
      <p:cxnSp>
        <p:nvCxnSpPr>
          <p:cNvPr id="151" name="Straight Arrow Connector 150">
            <a:extLst>
              <a:ext uri="{FF2B5EF4-FFF2-40B4-BE49-F238E27FC236}">
                <a16:creationId xmlns:a16="http://schemas.microsoft.com/office/drawing/2014/main" id="{6265C6E1-374C-9041-9206-8BE865B5A430}"/>
              </a:ext>
            </a:extLst>
          </p:cNvPr>
          <p:cNvCxnSpPr/>
          <p:nvPr/>
        </p:nvCxnSpPr>
        <p:spPr>
          <a:xfrm>
            <a:off x="1627938" y="3502882"/>
            <a:ext cx="0" cy="468000"/>
          </a:xfrm>
          <a:prstGeom prst="straightConnector1">
            <a:avLst/>
          </a:prstGeom>
          <a:ln w="25400" cap="rnd">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152" name="Straight Arrow Connector 151">
            <a:extLst>
              <a:ext uri="{FF2B5EF4-FFF2-40B4-BE49-F238E27FC236}">
                <a16:creationId xmlns:a16="http://schemas.microsoft.com/office/drawing/2014/main" id="{63A6F4A7-4557-A440-BDE6-DE9DC2603F9A}"/>
              </a:ext>
            </a:extLst>
          </p:cNvPr>
          <p:cNvCxnSpPr>
            <a:cxnSpLocks/>
          </p:cNvCxnSpPr>
          <p:nvPr/>
        </p:nvCxnSpPr>
        <p:spPr>
          <a:xfrm flipH="1">
            <a:off x="1632429" y="1914854"/>
            <a:ext cx="2380" cy="468000"/>
          </a:xfrm>
          <a:prstGeom prst="straightConnector1">
            <a:avLst/>
          </a:prstGeom>
          <a:ln w="25400" cap="rnd">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153" name="Straight Arrow Connector 152">
            <a:extLst>
              <a:ext uri="{FF2B5EF4-FFF2-40B4-BE49-F238E27FC236}">
                <a16:creationId xmlns:a16="http://schemas.microsoft.com/office/drawing/2014/main" id="{1D6C67E5-D725-9041-A6D6-AE8A67CF990C}"/>
              </a:ext>
            </a:extLst>
          </p:cNvPr>
          <p:cNvCxnSpPr>
            <a:cxnSpLocks/>
          </p:cNvCxnSpPr>
          <p:nvPr/>
        </p:nvCxnSpPr>
        <p:spPr>
          <a:xfrm>
            <a:off x="1921626" y="1033760"/>
            <a:ext cx="0" cy="468000"/>
          </a:xfrm>
          <a:prstGeom prst="straightConnector1">
            <a:avLst/>
          </a:prstGeom>
          <a:ln w="25400" cap="rnd">
            <a:solidFill>
              <a:schemeClr val="accent5"/>
            </a:solidFill>
            <a:tailEnd type="triangle"/>
          </a:ln>
        </p:spPr>
        <p:style>
          <a:lnRef idx="1">
            <a:schemeClr val="accent5"/>
          </a:lnRef>
          <a:fillRef idx="0">
            <a:schemeClr val="accent5"/>
          </a:fillRef>
          <a:effectRef idx="0">
            <a:schemeClr val="accent5"/>
          </a:effectRef>
          <a:fontRef idx="minor">
            <a:schemeClr val="tx1"/>
          </a:fontRef>
        </p:style>
      </p:cxnSp>
      <p:sp>
        <p:nvSpPr>
          <p:cNvPr id="154" name="Rectangle 54">
            <a:extLst>
              <a:ext uri="{FF2B5EF4-FFF2-40B4-BE49-F238E27FC236}">
                <a16:creationId xmlns:a16="http://schemas.microsoft.com/office/drawing/2014/main" id="{A9015635-0585-074B-83EB-AE829FD623C4}"/>
              </a:ext>
            </a:extLst>
          </p:cNvPr>
          <p:cNvSpPr>
            <a:spLocks noChangeArrowheads="1"/>
          </p:cNvSpPr>
          <p:nvPr/>
        </p:nvSpPr>
        <p:spPr bwMode="auto">
          <a:xfrm>
            <a:off x="3851564" y="255031"/>
            <a:ext cx="2327366" cy="1447192"/>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Data </a:t>
            </a:r>
          </a:p>
          <a:p>
            <a:pPr algn="ctr"/>
            <a:endParaRPr lang="en-US" sz="1600" dirty="0">
              <a:latin typeface="Comfortaa" pitchFamily="2" charset="0"/>
            </a:endParaRPr>
          </a:p>
          <a:p>
            <a:pPr algn="ctr"/>
            <a:r>
              <a:rPr lang="en-US" sz="1600" b="1" dirty="0">
                <a:solidFill>
                  <a:schemeClr val="accent5"/>
                </a:solidFill>
                <a:latin typeface="Comfortaa" pitchFamily="2" charset="0"/>
              </a:rPr>
              <a:t>Population characteristics and model parameters</a:t>
            </a:r>
          </a:p>
        </p:txBody>
      </p:sp>
      <p:sp>
        <p:nvSpPr>
          <p:cNvPr id="156" name="Rectangle 54">
            <a:extLst>
              <a:ext uri="{FF2B5EF4-FFF2-40B4-BE49-F238E27FC236}">
                <a16:creationId xmlns:a16="http://schemas.microsoft.com/office/drawing/2014/main" id="{ECADE35D-531A-724B-A1E6-3D96FB847ECF}"/>
              </a:ext>
            </a:extLst>
          </p:cNvPr>
          <p:cNvSpPr>
            <a:spLocks noChangeArrowheads="1"/>
          </p:cNvSpPr>
          <p:nvPr/>
        </p:nvSpPr>
        <p:spPr bwMode="auto">
          <a:xfrm>
            <a:off x="6982493" y="5521401"/>
            <a:ext cx="2057400" cy="462307"/>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Model</a:t>
            </a:r>
          </a:p>
        </p:txBody>
      </p:sp>
      <p:grpSp>
        <p:nvGrpSpPr>
          <p:cNvPr id="157" name="Group 156">
            <a:extLst>
              <a:ext uri="{FF2B5EF4-FFF2-40B4-BE49-F238E27FC236}">
                <a16:creationId xmlns:a16="http://schemas.microsoft.com/office/drawing/2014/main" id="{41C2D8C1-F658-D344-9E4B-57D933189F77}"/>
              </a:ext>
            </a:extLst>
          </p:cNvPr>
          <p:cNvGrpSpPr/>
          <p:nvPr/>
        </p:nvGrpSpPr>
        <p:grpSpPr>
          <a:xfrm>
            <a:off x="4258125" y="4805807"/>
            <a:ext cx="1616671" cy="1193893"/>
            <a:chOff x="4050587" y="4995892"/>
            <a:chExt cx="1616671" cy="1193893"/>
          </a:xfrm>
        </p:grpSpPr>
        <p:sp>
          <p:nvSpPr>
            <p:cNvPr id="158" name="Rounded Rectangle 157">
              <a:extLst>
                <a:ext uri="{FF2B5EF4-FFF2-40B4-BE49-F238E27FC236}">
                  <a16:creationId xmlns:a16="http://schemas.microsoft.com/office/drawing/2014/main" id="{FBA8A54F-3974-0043-97A8-74C34D9E109B}"/>
                </a:ext>
              </a:extLst>
            </p:cNvPr>
            <p:cNvSpPr/>
            <p:nvPr/>
          </p:nvSpPr>
          <p:spPr>
            <a:xfrm>
              <a:off x="4050587" y="4995892"/>
              <a:ext cx="1616671" cy="1193893"/>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159" name="Group 158">
              <a:extLst>
                <a:ext uri="{FF2B5EF4-FFF2-40B4-BE49-F238E27FC236}">
                  <a16:creationId xmlns:a16="http://schemas.microsoft.com/office/drawing/2014/main" id="{44C6EE92-FC0F-D24F-9D03-6CF2CDA932AA}"/>
                </a:ext>
              </a:extLst>
            </p:cNvPr>
            <p:cNvGrpSpPr/>
            <p:nvPr/>
          </p:nvGrpSpPr>
          <p:grpSpPr>
            <a:xfrm>
              <a:off x="4137734" y="5035070"/>
              <a:ext cx="1433429" cy="1052355"/>
              <a:chOff x="4016143" y="3689946"/>
              <a:chExt cx="1272021" cy="896646"/>
            </a:xfrm>
          </p:grpSpPr>
          <p:sp>
            <p:nvSpPr>
              <p:cNvPr id="160" name="Arc 1028">
                <a:extLst>
                  <a:ext uri="{FF2B5EF4-FFF2-40B4-BE49-F238E27FC236}">
                    <a16:creationId xmlns:a16="http://schemas.microsoft.com/office/drawing/2014/main" id="{920B8988-9AE2-494C-B12B-49B7CE59A68C}"/>
                  </a:ext>
                </a:extLst>
              </p:cNvPr>
              <p:cNvSpPr>
                <a:spLocks/>
              </p:cNvSpPr>
              <p:nvPr/>
            </p:nvSpPr>
            <p:spPr bwMode="auto">
              <a:xfrm>
                <a:off x="4499105" y="3689946"/>
                <a:ext cx="258964" cy="194084"/>
              </a:xfrm>
              <a:custGeom>
                <a:avLst/>
                <a:gdLst>
                  <a:gd name="G0" fmla="+- 21600 0 0"/>
                  <a:gd name="G1" fmla="+- 21600 0 0"/>
                  <a:gd name="G2" fmla="+- 21600 0 0"/>
                  <a:gd name="T0" fmla="*/ 6555 w 43200"/>
                  <a:gd name="T1" fmla="*/ 37099 h 40104"/>
                  <a:gd name="T2" fmla="*/ 32743 w 43200"/>
                  <a:gd name="T3" fmla="*/ 40104 h 40104"/>
                  <a:gd name="T4" fmla="*/ 21600 w 43200"/>
                  <a:gd name="T5" fmla="*/ 21600 h 40104"/>
                </a:gdLst>
                <a:ahLst/>
                <a:cxnLst>
                  <a:cxn ang="0">
                    <a:pos x="T0" y="T1"/>
                  </a:cxn>
                  <a:cxn ang="0">
                    <a:pos x="T2" y="T3"/>
                  </a:cxn>
                  <a:cxn ang="0">
                    <a:pos x="T4" y="T5"/>
                  </a:cxn>
                </a:cxnLst>
                <a:rect l="0" t="0" r="r" b="b"/>
                <a:pathLst>
                  <a:path w="43200" h="40104" fill="none"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path>
                  <a:path w="43200" h="40104" stroke="0"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lnTo>
                      <a:pt x="21600" y="21600"/>
                    </a:lnTo>
                    <a:close/>
                  </a:path>
                </a:pathLst>
              </a:custGeom>
              <a:noFill/>
              <a:ln w="9525" cap="rnd">
                <a:solidFill>
                  <a:schemeClr val="tx1"/>
                </a:solidFill>
                <a:round/>
                <a:headEnd type="none" w="sm" len="sm"/>
                <a:tailEnd type="none" w="sm" len="sm"/>
              </a:ln>
              <a:effectLst/>
            </p:spPr>
            <p:txBody>
              <a:bodyPr wrap="none" anchor="ctr"/>
              <a:lstStyle/>
              <a:p>
                <a:pPr algn="ctr"/>
                <a:endParaRPr lang="en-GB" sz="1100" dirty="0">
                  <a:solidFill>
                    <a:srgbClr val="002060"/>
                  </a:solidFill>
                </a:endParaRPr>
              </a:p>
            </p:txBody>
          </p:sp>
          <p:sp>
            <p:nvSpPr>
              <p:cNvPr id="161" name="Oval 1029">
                <a:extLst>
                  <a:ext uri="{FF2B5EF4-FFF2-40B4-BE49-F238E27FC236}">
                    <a16:creationId xmlns:a16="http://schemas.microsoft.com/office/drawing/2014/main" id="{7943E2DE-4E91-EA48-9C43-E079F12F1762}"/>
                  </a:ext>
                </a:extLst>
              </p:cNvPr>
              <p:cNvSpPr>
                <a:spLocks noChangeArrowheads="1"/>
              </p:cNvSpPr>
              <p:nvPr/>
            </p:nvSpPr>
            <p:spPr bwMode="auto">
              <a:xfrm>
                <a:off x="4161405" y="4267200"/>
                <a:ext cx="363764" cy="202960"/>
              </a:xfrm>
              <a:prstGeom prst="ellipse">
                <a:avLst/>
              </a:prstGeom>
              <a:solidFill>
                <a:schemeClr val="accent2"/>
              </a:solidFill>
              <a:ln w="9525">
                <a:solidFill>
                  <a:schemeClr val="tx1"/>
                </a:solidFill>
                <a:round/>
                <a:headEnd/>
                <a:tailEnd/>
              </a:ln>
              <a:effectLst/>
            </p:spPr>
            <p:txBody>
              <a:bodyPr wrap="none" anchor="ctr"/>
              <a:lstStyle/>
              <a:p>
                <a:pPr algn="ctr"/>
                <a:r>
                  <a:rPr lang="en-US" sz="900" dirty="0">
                    <a:solidFill>
                      <a:schemeClr val="bg1"/>
                    </a:solidFill>
                  </a:rPr>
                  <a:t>sick</a:t>
                </a:r>
              </a:p>
            </p:txBody>
          </p:sp>
          <p:sp>
            <p:nvSpPr>
              <p:cNvPr id="162" name="Arc 1030">
                <a:extLst>
                  <a:ext uri="{FF2B5EF4-FFF2-40B4-BE49-F238E27FC236}">
                    <a16:creationId xmlns:a16="http://schemas.microsoft.com/office/drawing/2014/main" id="{7F1A9122-ED4A-CF4C-A4AB-79BC1B5B0B38}"/>
                  </a:ext>
                </a:extLst>
              </p:cNvPr>
              <p:cNvSpPr>
                <a:spLocks/>
              </p:cNvSpPr>
              <p:nvPr/>
            </p:nvSpPr>
            <p:spPr bwMode="auto">
              <a:xfrm>
                <a:off x="4016143" y="4377607"/>
                <a:ext cx="259371" cy="208985"/>
              </a:xfrm>
              <a:custGeom>
                <a:avLst/>
                <a:gdLst>
                  <a:gd name="G0" fmla="+- 21600 0 0"/>
                  <a:gd name="G1" fmla="+- 21600 0 0"/>
                  <a:gd name="G2" fmla="+- 21600 0 0"/>
                  <a:gd name="T0" fmla="*/ 42540 w 43200"/>
                  <a:gd name="T1" fmla="*/ 16301 h 43200"/>
                  <a:gd name="T2" fmla="*/ 21538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path>
                  <a:path w="43200" h="43200" stroke="0"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lnTo>
                      <a:pt x="21600" y="21600"/>
                    </a:lnTo>
                    <a:close/>
                  </a:path>
                </a:pathLst>
              </a:custGeom>
              <a:noFill/>
              <a:ln w="9525" cap="rnd">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163" name="Oval 1031">
                <a:extLst>
                  <a:ext uri="{FF2B5EF4-FFF2-40B4-BE49-F238E27FC236}">
                    <a16:creationId xmlns:a16="http://schemas.microsoft.com/office/drawing/2014/main" id="{13716C00-353C-6C49-8993-9D7CE0A62765}"/>
                  </a:ext>
                </a:extLst>
              </p:cNvPr>
              <p:cNvSpPr>
                <a:spLocks noChangeArrowheads="1"/>
              </p:cNvSpPr>
              <p:nvPr/>
            </p:nvSpPr>
            <p:spPr bwMode="auto">
              <a:xfrm>
                <a:off x="4728194" y="4278792"/>
                <a:ext cx="356945" cy="201343"/>
              </a:xfrm>
              <a:prstGeom prst="ellipse">
                <a:avLst/>
              </a:prstGeom>
              <a:solidFill>
                <a:schemeClr val="accent6"/>
              </a:solidFill>
              <a:ln w="9525">
                <a:solidFill>
                  <a:schemeClr val="tx1"/>
                </a:solidFill>
                <a:round/>
                <a:headEnd/>
                <a:tailEnd/>
              </a:ln>
              <a:effectLst/>
            </p:spPr>
            <p:txBody>
              <a:bodyPr wrap="none" anchor="ctr"/>
              <a:lstStyle/>
              <a:p>
                <a:pPr algn="ctr"/>
                <a:r>
                  <a:rPr lang="en-US" sz="900" dirty="0">
                    <a:solidFill>
                      <a:schemeClr val="bg1"/>
                    </a:solidFill>
                  </a:rPr>
                  <a:t>dead</a:t>
                </a:r>
              </a:p>
            </p:txBody>
          </p:sp>
          <p:sp>
            <p:nvSpPr>
              <p:cNvPr id="263" name="Arc 1032">
                <a:extLst>
                  <a:ext uri="{FF2B5EF4-FFF2-40B4-BE49-F238E27FC236}">
                    <a16:creationId xmlns:a16="http://schemas.microsoft.com/office/drawing/2014/main" id="{2744F178-046E-4547-80FB-58CD2C9CC601}"/>
                  </a:ext>
                </a:extLst>
              </p:cNvPr>
              <p:cNvSpPr>
                <a:spLocks/>
              </p:cNvSpPr>
              <p:nvPr/>
            </p:nvSpPr>
            <p:spPr bwMode="auto">
              <a:xfrm>
                <a:off x="5029200" y="4363015"/>
                <a:ext cx="258964" cy="208985"/>
              </a:xfrm>
              <a:custGeom>
                <a:avLst/>
                <a:gdLst>
                  <a:gd name="G0" fmla="+- 21598 0 0"/>
                  <a:gd name="G1" fmla="+- 21600 0 0"/>
                  <a:gd name="G2" fmla="+- 21600 0 0"/>
                  <a:gd name="T0" fmla="*/ 15982 w 43198"/>
                  <a:gd name="T1" fmla="*/ 743 h 43200"/>
                  <a:gd name="T2" fmla="*/ 0 w 43198"/>
                  <a:gd name="T3" fmla="*/ 21916 h 43200"/>
                  <a:gd name="T4" fmla="*/ 21598 w 43198"/>
                  <a:gd name="T5" fmla="*/ 21600 h 43200"/>
                </a:gdLst>
                <a:ahLst/>
                <a:cxnLst>
                  <a:cxn ang="0">
                    <a:pos x="T0" y="T1"/>
                  </a:cxn>
                  <a:cxn ang="0">
                    <a:pos x="T2" y="T3"/>
                  </a:cxn>
                  <a:cxn ang="0">
                    <a:pos x="T4" y="T5"/>
                  </a:cxn>
                </a:cxnLst>
                <a:rect l="0" t="0" r="r" b="b"/>
                <a:pathLst>
                  <a:path w="43198" h="43200" fill="none"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path>
                  <a:path w="43198" h="43200" stroke="0"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lnTo>
                      <a:pt x="21598" y="21600"/>
                    </a:lnTo>
                    <a:close/>
                  </a:path>
                </a:pathLst>
              </a:custGeom>
              <a:noFill/>
              <a:ln w="9525" cap="rnd">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265" name="Line 1039">
                <a:extLst>
                  <a:ext uri="{FF2B5EF4-FFF2-40B4-BE49-F238E27FC236}">
                    <a16:creationId xmlns:a16="http://schemas.microsoft.com/office/drawing/2014/main" id="{9F3EBB73-DB8A-174F-877A-E549E53739C9}"/>
                  </a:ext>
                </a:extLst>
              </p:cNvPr>
              <p:cNvSpPr>
                <a:spLocks noChangeShapeType="1"/>
              </p:cNvSpPr>
              <p:nvPr/>
            </p:nvSpPr>
            <p:spPr bwMode="auto">
              <a:xfrm flipH="1">
                <a:off x="4430142" y="4004476"/>
                <a:ext cx="106273" cy="201344"/>
              </a:xfrm>
              <a:prstGeom prst="line">
                <a:avLst/>
              </a:prstGeom>
              <a:noFill/>
              <a:ln w="9525">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266" name="Freeform 1040">
                <a:extLst>
                  <a:ext uri="{FF2B5EF4-FFF2-40B4-BE49-F238E27FC236}">
                    <a16:creationId xmlns:a16="http://schemas.microsoft.com/office/drawing/2014/main" id="{025C04F4-4BD1-9540-BC72-07BEE5220B87}"/>
                  </a:ext>
                </a:extLst>
              </p:cNvPr>
              <p:cNvSpPr>
                <a:spLocks/>
              </p:cNvSpPr>
              <p:nvPr/>
            </p:nvSpPr>
            <p:spPr bwMode="auto">
              <a:xfrm>
                <a:off x="4390674" y="4184048"/>
                <a:ext cx="70034" cy="92458"/>
              </a:xfrm>
              <a:custGeom>
                <a:avLst/>
                <a:gdLst/>
                <a:ahLst/>
                <a:cxnLst>
                  <a:cxn ang="0">
                    <a:pos x="0" y="241"/>
                  </a:cxn>
                  <a:cxn ang="0">
                    <a:pos x="186" y="47"/>
                  </a:cxn>
                  <a:cxn ang="0">
                    <a:pos x="49" y="0"/>
                  </a:cxn>
                  <a:cxn ang="0">
                    <a:pos x="0" y="241"/>
                  </a:cxn>
                </a:cxnLst>
                <a:rect l="0" t="0" r="r" b="b"/>
                <a:pathLst>
                  <a:path w="187" h="242">
                    <a:moveTo>
                      <a:pt x="0" y="241"/>
                    </a:moveTo>
                    <a:lnTo>
                      <a:pt x="186" y="47"/>
                    </a:lnTo>
                    <a:lnTo>
                      <a:pt x="49" y="0"/>
                    </a:lnTo>
                    <a:lnTo>
                      <a:pt x="0" y="241"/>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267" name="Line 1041">
                <a:extLst>
                  <a:ext uri="{FF2B5EF4-FFF2-40B4-BE49-F238E27FC236}">
                    <a16:creationId xmlns:a16="http://schemas.microsoft.com/office/drawing/2014/main" id="{C50BCCDC-C038-CE49-B868-462E053A911D}"/>
                  </a:ext>
                </a:extLst>
              </p:cNvPr>
              <p:cNvSpPr>
                <a:spLocks noChangeShapeType="1"/>
              </p:cNvSpPr>
              <p:nvPr/>
            </p:nvSpPr>
            <p:spPr bwMode="auto">
              <a:xfrm>
                <a:off x="4656124" y="4004476"/>
                <a:ext cx="106680" cy="201344"/>
              </a:xfrm>
              <a:prstGeom prst="line">
                <a:avLst/>
              </a:prstGeom>
              <a:noFill/>
              <a:ln w="9525">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268" name="Freeform 1042">
                <a:extLst>
                  <a:ext uri="{FF2B5EF4-FFF2-40B4-BE49-F238E27FC236}">
                    <a16:creationId xmlns:a16="http://schemas.microsoft.com/office/drawing/2014/main" id="{AE57F66F-F5D1-4141-BB29-87EE411745EE}"/>
                  </a:ext>
                </a:extLst>
              </p:cNvPr>
              <p:cNvSpPr>
                <a:spLocks/>
              </p:cNvSpPr>
              <p:nvPr/>
            </p:nvSpPr>
            <p:spPr bwMode="auto">
              <a:xfrm>
                <a:off x="4737152" y="4197032"/>
                <a:ext cx="70034" cy="92458"/>
              </a:xfrm>
              <a:custGeom>
                <a:avLst/>
                <a:gdLst/>
                <a:ahLst/>
                <a:cxnLst>
                  <a:cxn ang="0">
                    <a:pos x="185" y="241"/>
                  </a:cxn>
                  <a:cxn ang="0">
                    <a:pos x="136" y="0"/>
                  </a:cxn>
                  <a:cxn ang="0">
                    <a:pos x="0" y="47"/>
                  </a:cxn>
                  <a:cxn ang="0">
                    <a:pos x="185" y="241"/>
                  </a:cxn>
                </a:cxnLst>
                <a:rect l="0" t="0" r="r" b="b"/>
                <a:pathLst>
                  <a:path w="186" h="242">
                    <a:moveTo>
                      <a:pt x="185" y="241"/>
                    </a:moveTo>
                    <a:lnTo>
                      <a:pt x="136" y="0"/>
                    </a:lnTo>
                    <a:lnTo>
                      <a:pt x="0" y="47"/>
                    </a:lnTo>
                    <a:lnTo>
                      <a:pt x="185" y="241"/>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269" name="Freeform 1054">
                <a:extLst>
                  <a:ext uri="{FF2B5EF4-FFF2-40B4-BE49-F238E27FC236}">
                    <a16:creationId xmlns:a16="http://schemas.microsoft.com/office/drawing/2014/main" id="{F920BA7A-6839-1748-96F7-6EEDAF99CF1C}"/>
                  </a:ext>
                </a:extLst>
              </p:cNvPr>
              <p:cNvSpPr>
                <a:spLocks/>
              </p:cNvSpPr>
              <p:nvPr/>
            </p:nvSpPr>
            <p:spPr bwMode="auto">
              <a:xfrm rot="21390931">
                <a:off x="4711028" y="3820949"/>
                <a:ext cx="55973" cy="51061"/>
              </a:xfrm>
              <a:custGeom>
                <a:avLst/>
                <a:gdLst/>
                <a:ahLst/>
                <a:cxnLst>
                  <a:cxn ang="0">
                    <a:pos x="0" y="154"/>
                  </a:cxn>
                  <a:cxn ang="0">
                    <a:pos x="182" y="56"/>
                  </a:cxn>
                  <a:cxn ang="0">
                    <a:pos x="103" y="0"/>
                  </a:cxn>
                  <a:cxn ang="0">
                    <a:pos x="0" y="154"/>
                  </a:cxn>
                </a:cxnLst>
                <a:rect l="0" t="0" r="r" b="b"/>
                <a:pathLst>
                  <a:path w="183" h="155">
                    <a:moveTo>
                      <a:pt x="0" y="154"/>
                    </a:moveTo>
                    <a:lnTo>
                      <a:pt x="182" y="56"/>
                    </a:lnTo>
                    <a:lnTo>
                      <a:pt x="103" y="0"/>
                    </a:lnTo>
                    <a:lnTo>
                      <a:pt x="0" y="154"/>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270" name="Freeform 1056">
                <a:extLst>
                  <a:ext uri="{FF2B5EF4-FFF2-40B4-BE49-F238E27FC236}">
                    <a16:creationId xmlns:a16="http://schemas.microsoft.com/office/drawing/2014/main" id="{0DD3E369-3729-F04F-80E6-4D90AAB86095}"/>
                  </a:ext>
                </a:extLst>
              </p:cNvPr>
              <p:cNvSpPr>
                <a:spLocks/>
              </p:cNvSpPr>
              <p:nvPr/>
            </p:nvSpPr>
            <p:spPr bwMode="auto">
              <a:xfrm>
                <a:off x="4246636" y="4457961"/>
                <a:ext cx="40571" cy="38954"/>
              </a:xfrm>
              <a:custGeom>
                <a:avLst/>
                <a:gdLst/>
                <a:ahLst/>
                <a:cxnLst>
                  <a:cxn ang="0">
                    <a:pos x="67" y="0"/>
                  </a:cxn>
                  <a:cxn ang="0">
                    <a:pos x="0" y="167"/>
                  </a:cxn>
                  <a:cxn ang="0">
                    <a:pos x="107" y="172"/>
                  </a:cxn>
                  <a:cxn ang="0">
                    <a:pos x="67" y="0"/>
                  </a:cxn>
                </a:cxnLst>
                <a:rect l="0" t="0" r="r" b="b"/>
                <a:pathLst>
                  <a:path w="108" h="173">
                    <a:moveTo>
                      <a:pt x="67" y="0"/>
                    </a:moveTo>
                    <a:lnTo>
                      <a:pt x="0" y="167"/>
                    </a:lnTo>
                    <a:lnTo>
                      <a:pt x="107" y="172"/>
                    </a:lnTo>
                    <a:lnTo>
                      <a:pt x="67" y="0"/>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271" name="Freeform 1058">
                <a:extLst>
                  <a:ext uri="{FF2B5EF4-FFF2-40B4-BE49-F238E27FC236}">
                    <a16:creationId xmlns:a16="http://schemas.microsoft.com/office/drawing/2014/main" id="{2C287C59-873A-9843-A988-301A32DF2D4E}"/>
                  </a:ext>
                </a:extLst>
              </p:cNvPr>
              <p:cNvSpPr>
                <a:spLocks/>
              </p:cNvSpPr>
              <p:nvPr/>
            </p:nvSpPr>
            <p:spPr bwMode="auto">
              <a:xfrm>
                <a:off x="5100572" y="4343400"/>
                <a:ext cx="81028" cy="32857"/>
              </a:xfrm>
              <a:custGeom>
                <a:avLst/>
                <a:gdLst/>
                <a:ahLst/>
                <a:cxnLst>
                  <a:cxn ang="0">
                    <a:pos x="0" y="47"/>
                  </a:cxn>
                  <a:cxn ang="0">
                    <a:pos x="214" y="85"/>
                  </a:cxn>
                  <a:cxn ang="0">
                    <a:pos x="211" y="0"/>
                  </a:cxn>
                  <a:cxn ang="0">
                    <a:pos x="0" y="47"/>
                  </a:cxn>
                </a:cxnLst>
                <a:rect l="0" t="0" r="r" b="b"/>
                <a:pathLst>
                  <a:path w="215" h="86">
                    <a:moveTo>
                      <a:pt x="0" y="47"/>
                    </a:moveTo>
                    <a:lnTo>
                      <a:pt x="214" y="85"/>
                    </a:lnTo>
                    <a:lnTo>
                      <a:pt x="211" y="0"/>
                    </a:lnTo>
                    <a:lnTo>
                      <a:pt x="0" y="47"/>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cxnSp>
            <p:nvCxnSpPr>
              <p:cNvPr id="272" name="Straight Arrow Connector 271">
                <a:extLst>
                  <a:ext uri="{FF2B5EF4-FFF2-40B4-BE49-F238E27FC236}">
                    <a16:creationId xmlns:a16="http://schemas.microsoft.com/office/drawing/2014/main" id="{65759174-9598-C340-A4A2-2501E263462B}"/>
                  </a:ext>
                </a:extLst>
              </p:cNvPr>
              <p:cNvCxnSpPr>
                <a:cxnSpLocks/>
                <a:stCxn id="161" idx="6"/>
                <a:endCxn id="163" idx="2"/>
              </p:cNvCxnSpPr>
              <p:nvPr/>
            </p:nvCxnSpPr>
            <p:spPr bwMode="auto">
              <a:xfrm>
                <a:off x="4525169" y="4368680"/>
                <a:ext cx="203025" cy="107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73" name="Oval 1027">
                <a:extLst>
                  <a:ext uri="{FF2B5EF4-FFF2-40B4-BE49-F238E27FC236}">
                    <a16:creationId xmlns:a16="http://schemas.microsoft.com/office/drawing/2014/main" id="{A63FE4CE-8B9F-824B-BD15-2CA7C9FC1D78}"/>
                  </a:ext>
                </a:extLst>
              </p:cNvPr>
              <p:cNvSpPr>
                <a:spLocks noChangeArrowheads="1"/>
              </p:cNvSpPr>
              <p:nvPr/>
            </p:nvSpPr>
            <p:spPr bwMode="auto">
              <a:xfrm>
                <a:off x="4454572" y="3864260"/>
                <a:ext cx="321263" cy="207837"/>
              </a:xfrm>
              <a:prstGeom prst="ellipse">
                <a:avLst/>
              </a:prstGeom>
              <a:solidFill>
                <a:schemeClr val="accent1"/>
              </a:solidFill>
              <a:ln w="9525">
                <a:solidFill>
                  <a:schemeClr val="tx1"/>
                </a:solidFill>
                <a:round/>
                <a:headEnd/>
                <a:tailEnd/>
              </a:ln>
              <a:effectLst/>
            </p:spPr>
            <p:txBody>
              <a:bodyPr wrap="none" anchor="ctr"/>
              <a:lstStyle/>
              <a:p>
                <a:pPr algn="ctr"/>
                <a:r>
                  <a:rPr lang="en-US" sz="900" dirty="0">
                    <a:solidFill>
                      <a:schemeClr val="bg1"/>
                    </a:solidFill>
                  </a:rPr>
                  <a:t>well</a:t>
                </a:r>
              </a:p>
            </p:txBody>
          </p:sp>
        </p:grpSp>
      </p:grpSp>
      <p:pic>
        <p:nvPicPr>
          <p:cNvPr id="137" name="Picture 136">
            <a:extLst>
              <a:ext uri="{FF2B5EF4-FFF2-40B4-BE49-F238E27FC236}">
                <a16:creationId xmlns:a16="http://schemas.microsoft.com/office/drawing/2014/main" id="{3AE2B8C3-059E-6241-8320-614F37824210}"/>
              </a:ext>
            </a:extLst>
          </p:cNvPr>
          <p:cNvPicPr>
            <a:picLocks noChangeAspect="1"/>
          </p:cNvPicPr>
          <p:nvPr/>
        </p:nvPicPr>
        <p:blipFill>
          <a:blip r:embed="rId3"/>
          <a:stretch>
            <a:fillRect/>
          </a:stretch>
        </p:blipFill>
        <p:spPr>
          <a:xfrm>
            <a:off x="3574225" y="1741856"/>
            <a:ext cx="2689325" cy="1800000"/>
          </a:xfrm>
          <a:prstGeom prst="rect">
            <a:avLst/>
          </a:prstGeom>
        </p:spPr>
      </p:pic>
    </p:spTree>
    <p:extLst>
      <p:ext uri="{BB962C8B-B14F-4D97-AF65-F5344CB8AC3E}">
        <p14:creationId xmlns:p14="http://schemas.microsoft.com/office/powerpoint/2010/main" val="403580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29114 0.35394 " pathEditMode="relative" ptsTypes="AA">
                                      <p:cBhvr>
                                        <p:cTn id="6" dur="2000" fill="hold"/>
                                        <p:tgtEl>
                                          <p:spTgt spid="164"/>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29114 0.35394 " pathEditMode="relative" ptsTypes="AA">
                                      <p:cBhvr>
                                        <p:cTn id="8" dur="2000" fill="hold"/>
                                        <p:tgtEl>
                                          <p:spTgt spid="165"/>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6" presetClass="exit" presetSubtype="32" fill="hold" grpId="1" nodeType="clickEffect">
                                  <p:stCondLst>
                                    <p:cond delay="0"/>
                                  </p:stCondLst>
                                  <p:childTnLst>
                                    <p:animEffect transition="out" filter="circle(out)">
                                      <p:cBhvr>
                                        <p:cTn id="12" dur="2000"/>
                                        <p:tgtEl>
                                          <p:spTgt spid="164"/>
                                        </p:tgtEl>
                                      </p:cBhvr>
                                    </p:animEffect>
                                    <p:set>
                                      <p:cBhvr>
                                        <p:cTn id="13" dur="1" fill="hold">
                                          <p:stCondLst>
                                            <p:cond delay="1999"/>
                                          </p:stCondLst>
                                        </p:cTn>
                                        <p:tgtEl>
                                          <p:spTgt spid="164"/>
                                        </p:tgtEl>
                                        <p:attrNameLst>
                                          <p:attrName>style.visibility</p:attrName>
                                        </p:attrNameLst>
                                      </p:cBhvr>
                                      <p:to>
                                        <p:strVal val="hidden"/>
                                      </p:to>
                                    </p:set>
                                  </p:childTnLst>
                                </p:cTn>
                              </p:par>
                              <p:par>
                                <p:cTn id="14" presetID="6" presetClass="exit" presetSubtype="32" fill="hold" nodeType="withEffect">
                                  <p:stCondLst>
                                    <p:cond delay="0"/>
                                  </p:stCondLst>
                                  <p:childTnLst>
                                    <p:animEffect transition="out" filter="circle(out)">
                                      <p:cBhvr>
                                        <p:cTn id="15" dur="2000"/>
                                        <p:tgtEl>
                                          <p:spTgt spid="165"/>
                                        </p:tgtEl>
                                      </p:cBhvr>
                                    </p:animEffect>
                                    <p:set>
                                      <p:cBhvr>
                                        <p:cTn id="16" dur="1" fill="hold">
                                          <p:stCondLst>
                                            <p:cond delay="1999"/>
                                          </p:stCondLst>
                                        </p:cTn>
                                        <p:tgtEl>
                                          <p:spTgt spid="165"/>
                                        </p:tgtEl>
                                        <p:attrNameLst>
                                          <p:attrName>style.visibility</p:attrName>
                                        </p:attrNameLst>
                                      </p:cBhvr>
                                      <p:to>
                                        <p:strVal val="hidden"/>
                                      </p:to>
                                    </p:set>
                                  </p:childTnLst>
                                </p:cTn>
                              </p:par>
                              <p:par>
                                <p:cTn id="17" presetID="9" presetClass="entr" presetSubtype="0" fill="hold" nodeType="withEffect">
                                  <p:stCondLst>
                                    <p:cond delay="1000"/>
                                  </p:stCondLst>
                                  <p:childTnLst>
                                    <p:set>
                                      <p:cBhvr>
                                        <p:cTn id="18" dur="1" fill="hold">
                                          <p:stCondLst>
                                            <p:cond delay="0"/>
                                          </p:stCondLst>
                                        </p:cTn>
                                        <p:tgtEl>
                                          <p:spTgt spid="157"/>
                                        </p:tgtEl>
                                        <p:attrNameLst>
                                          <p:attrName>style.visibility</p:attrName>
                                        </p:attrNameLst>
                                      </p:cBhvr>
                                      <p:to>
                                        <p:strVal val="visible"/>
                                      </p:to>
                                    </p:set>
                                    <p:animEffect transition="in" filter="dissolve">
                                      <p:cBhvr>
                                        <p:cTn id="19" dur="500"/>
                                        <p:tgtEl>
                                          <p:spTgt spid="157"/>
                                        </p:tgtEl>
                                      </p:cBhvr>
                                    </p:animEffect>
                                  </p:childTnLst>
                                </p:cTn>
                              </p:par>
                              <p:par>
                                <p:cTn id="20" presetID="1" presetClass="entr" presetSubtype="0" fill="hold" nodeType="withEffect">
                                  <p:stCondLst>
                                    <p:cond delay="0"/>
                                  </p:stCondLst>
                                  <p:childTnLst>
                                    <p:set>
                                      <p:cBhvr>
                                        <p:cTn id="21" dur="1" fill="hold">
                                          <p:stCondLst>
                                            <p:cond delay="0"/>
                                          </p:stCondLst>
                                        </p:cTn>
                                        <p:tgtEl>
                                          <p:spTgt spid="14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xit" presetSubtype="0" fill="hold" grpId="2" nodeType="clickEffect">
                                  <p:stCondLst>
                                    <p:cond delay="0"/>
                                  </p:stCondLst>
                                  <p:childTnLst>
                                    <p:animEffect transition="out" filter="dissolve">
                                      <p:cBhvr>
                                        <p:cTn id="25" dur="500"/>
                                        <p:tgtEl>
                                          <p:spTgt spid="164"/>
                                        </p:tgtEl>
                                      </p:cBhvr>
                                    </p:animEffect>
                                    <p:set>
                                      <p:cBhvr>
                                        <p:cTn id="26" dur="1" fill="hold">
                                          <p:stCondLst>
                                            <p:cond delay="499"/>
                                          </p:stCondLst>
                                        </p:cTn>
                                        <p:tgtEl>
                                          <p:spTgt spid="1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164" grpId="1" animBg="1"/>
      <p:bldP spid="164"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27B4F0-6B4A-C94C-AF6E-6CC7AA93334C}"/>
              </a:ext>
            </a:extLst>
          </p:cNvPr>
          <p:cNvSpPr>
            <a:spLocks noGrp="1"/>
          </p:cNvSpPr>
          <p:nvPr>
            <p:ph type="sldNum" idx="12"/>
          </p:nvPr>
        </p:nvSpPr>
        <p:spPr>
          <a:xfrm>
            <a:off x="8554442" y="6377984"/>
            <a:ext cx="548700" cy="396300"/>
          </a:xfrm>
        </p:spPr>
        <p:txBody>
          <a:bodyPr/>
          <a:lstStyle/>
          <a:p>
            <a:pPr marL="0" lvl="0" indent="0" algn="ctr" rtl="0">
              <a:spcBef>
                <a:spcPts val="0"/>
              </a:spcBef>
              <a:spcAft>
                <a:spcPts val="0"/>
              </a:spcAft>
              <a:buNone/>
            </a:pPr>
            <a:fld id="{00000000-1234-1234-1234-123412341234}" type="slidenum">
              <a:rPr lang="nl-NL" smtClean="0"/>
              <a:t>7</a:t>
            </a:fld>
            <a:endParaRPr lang="nl-NL" dirty="0"/>
          </a:p>
        </p:txBody>
      </p:sp>
      <p:sp>
        <p:nvSpPr>
          <p:cNvPr id="6" name="Freeform 6">
            <a:extLst>
              <a:ext uri="{FF2B5EF4-FFF2-40B4-BE49-F238E27FC236}">
                <a16:creationId xmlns:a16="http://schemas.microsoft.com/office/drawing/2014/main" id="{9A509D6A-968A-C343-B167-F7D74F37DDF2}"/>
              </a:ext>
            </a:extLst>
          </p:cNvPr>
          <p:cNvSpPr>
            <a:spLocks noChangeAspect="1"/>
          </p:cNvSpPr>
          <p:nvPr/>
        </p:nvSpPr>
        <p:spPr bwMode="auto">
          <a:xfrm>
            <a:off x="1061201" y="992205"/>
            <a:ext cx="1252538" cy="546100"/>
          </a:xfrm>
          <a:custGeom>
            <a:avLst/>
            <a:gdLst/>
            <a:ahLst/>
            <a:cxnLst>
              <a:cxn ang="0">
                <a:pos x="0" y="343"/>
              </a:cxn>
              <a:cxn ang="0">
                <a:pos x="46" y="292"/>
              </a:cxn>
              <a:cxn ang="0">
                <a:pos x="102" y="252"/>
              </a:cxn>
              <a:cxn ang="0">
                <a:pos x="159" y="211"/>
              </a:cxn>
              <a:cxn ang="0">
                <a:pos x="182" y="151"/>
              </a:cxn>
              <a:cxn ang="0">
                <a:pos x="204" y="91"/>
              </a:cxn>
              <a:cxn ang="0">
                <a:pos x="262" y="41"/>
              </a:cxn>
              <a:cxn ang="0">
                <a:pos x="318" y="0"/>
              </a:cxn>
              <a:cxn ang="0">
                <a:pos x="387" y="11"/>
              </a:cxn>
              <a:cxn ang="0">
                <a:pos x="443" y="41"/>
              </a:cxn>
              <a:cxn ang="0">
                <a:pos x="523" y="61"/>
              </a:cxn>
              <a:cxn ang="0">
                <a:pos x="592" y="81"/>
              </a:cxn>
              <a:cxn ang="0">
                <a:pos x="648" y="121"/>
              </a:cxn>
              <a:cxn ang="0">
                <a:pos x="670" y="181"/>
              </a:cxn>
              <a:cxn ang="0">
                <a:pos x="694" y="242"/>
              </a:cxn>
              <a:cxn ang="0">
                <a:pos x="763" y="262"/>
              </a:cxn>
              <a:cxn ang="0">
                <a:pos x="830" y="302"/>
              </a:cxn>
              <a:cxn ang="0">
                <a:pos x="887" y="343"/>
              </a:cxn>
            </a:cxnLst>
            <a:rect l="0" t="0" r="r" b="b"/>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dirty="0">
              <a:solidFill>
                <a:srgbClr val="002060"/>
              </a:solidFill>
            </a:endParaRPr>
          </a:p>
        </p:txBody>
      </p:sp>
      <p:sp>
        <p:nvSpPr>
          <p:cNvPr id="7" name="Rectangle 7">
            <a:extLst>
              <a:ext uri="{FF2B5EF4-FFF2-40B4-BE49-F238E27FC236}">
                <a16:creationId xmlns:a16="http://schemas.microsoft.com/office/drawing/2014/main" id="{2BC48843-48E8-4B4A-B4ED-260A0C4494E3}"/>
              </a:ext>
            </a:extLst>
          </p:cNvPr>
          <p:cNvSpPr>
            <a:spLocks noChangeAspect="1" noChangeArrowheads="1"/>
          </p:cNvSpPr>
          <p:nvPr/>
        </p:nvSpPr>
        <p:spPr bwMode="auto">
          <a:xfrm>
            <a:off x="1489826" y="1470042"/>
            <a:ext cx="431800"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1</a:t>
            </a:r>
            <a:endParaRPr lang="en-US" sz="2400" dirty="0">
              <a:latin typeface="Comfortaa" pitchFamily="2" charset="0"/>
            </a:endParaRPr>
          </a:p>
        </p:txBody>
      </p:sp>
      <p:sp>
        <p:nvSpPr>
          <p:cNvPr id="8" name="Rectangle 10">
            <a:extLst>
              <a:ext uri="{FF2B5EF4-FFF2-40B4-BE49-F238E27FC236}">
                <a16:creationId xmlns:a16="http://schemas.microsoft.com/office/drawing/2014/main" id="{8C528D15-3DA3-C844-8D50-5C17AD561DD4}"/>
              </a:ext>
            </a:extLst>
          </p:cNvPr>
          <p:cNvSpPr>
            <a:spLocks noChangeArrowheads="1"/>
          </p:cNvSpPr>
          <p:nvPr/>
        </p:nvSpPr>
        <p:spPr bwMode="auto">
          <a:xfrm>
            <a:off x="1513638" y="2351898"/>
            <a:ext cx="473075"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2</a:t>
            </a:r>
            <a:endParaRPr lang="en-US" sz="2400" dirty="0">
              <a:latin typeface="Comfortaa" pitchFamily="2" charset="0"/>
            </a:endParaRPr>
          </a:p>
        </p:txBody>
      </p:sp>
      <p:sp>
        <p:nvSpPr>
          <p:cNvPr id="9" name="Freeform 14">
            <a:extLst>
              <a:ext uri="{FF2B5EF4-FFF2-40B4-BE49-F238E27FC236}">
                <a16:creationId xmlns:a16="http://schemas.microsoft.com/office/drawing/2014/main" id="{36251F39-D648-9A43-A548-1491DA453C03}"/>
              </a:ext>
            </a:extLst>
          </p:cNvPr>
          <p:cNvSpPr>
            <a:spLocks/>
          </p:cNvSpPr>
          <p:nvPr/>
        </p:nvSpPr>
        <p:spPr bwMode="auto">
          <a:xfrm>
            <a:off x="991351" y="3384815"/>
            <a:ext cx="1042988" cy="639763"/>
          </a:xfrm>
          <a:custGeom>
            <a:avLst/>
            <a:gdLst/>
            <a:ahLst/>
            <a:cxnLst>
              <a:cxn ang="0">
                <a:pos x="738" y="389"/>
              </a:cxn>
              <a:cxn ang="0">
                <a:pos x="678" y="324"/>
              </a:cxn>
              <a:cxn ang="0">
                <a:pos x="605" y="272"/>
              </a:cxn>
              <a:cxn ang="0">
                <a:pos x="544" y="221"/>
              </a:cxn>
              <a:cxn ang="0">
                <a:pos x="484" y="168"/>
              </a:cxn>
              <a:cxn ang="0">
                <a:pos x="411" y="116"/>
              </a:cxn>
              <a:cxn ang="0">
                <a:pos x="339" y="77"/>
              </a:cxn>
              <a:cxn ang="0">
                <a:pos x="266" y="25"/>
              </a:cxn>
              <a:cxn ang="0">
                <a:pos x="193" y="0"/>
              </a:cxn>
              <a:cxn ang="0">
                <a:pos x="109" y="13"/>
              </a:cxn>
              <a:cxn ang="0">
                <a:pos x="73" y="91"/>
              </a:cxn>
              <a:cxn ang="0">
                <a:pos x="60" y="168"/>
              </a:cxn>
              <a:cxn ang="0">
                <a:pos x="48" y="246"/>
              </a:cxn>
              <a:cxn ang="0">
                <a:pos x="36" y="324"/>
              </a:cxn>
              <a:cxn ang="0">
                <a:pos x="0" y="402"/>
              </a:cxn>
            </a:cxnLst>
            <a:rect l="0" t="0" r="r" b="b"/>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0" name="Freeform 13">
            <a:extLst>
              <a:ext uri="{FF2B5EF4-FFF2-40B4-BE49-F238E27FC236}">
                <a16:creationId xmlns:a16="http://schemas.microsoft.com/office/drawing/2014/main" id="{C43B440D-5D8B-6D4F-9616-9FAA4E5C3DB4}"/>
              </a:ext>
            </a:extLst>
          </p:cNvPr>
          <p:cNvSpPr>
            <a:spLocks/>
          </p:cNvSpPr>
          <p:nvPr/>
        </p:nvSpPr>
        <p:spPr bwMode="auto">
          <a:xfrm>
            <a:off x="1213601" y="1920098"/>
            <a:ext cx="979488" cy="496888"/>
          </a:xfrm>
          <a:custGeom>
            <a:avLst/>
            <a:gdLst/>
            <a:ahLst/>
            <a:cxnLst>
              <a:cxn ang="0">
                <a:pos x="0" y="302"/>
              </a:cxn>
              <a:cxn ang="0">
                <a:pos x="56" y="251"/>
              </a:cxn>
              <a:cxn ang="0">
                <a:pos x="124" y="211"/>
              </a:cxn>
              <a:cxn ang="0">
                <a:pos x="182" y="171"/>
              </a:cxn>
              <a:cxn ang="0">
                <a:pos x="238" y="130"/>
              </a:cxn>
              <a:cxn ang="0">
                <a:pos x="306" y="90"/>
              </a:cxn>
              <a:cxn ang="0">
                <a:pos x="374" y="60"/>
              </a:cxn>
              <a:cxn ang="0">
                <a:pos x="443" y="20"/>
              </a:cxn>
              <a:cxn ang="0">
                <a:pos x="510" y="0"/>
              </a:cxn>
              <a:cxn ang="0">
                <a:pos x="590" y="10"/>
              </a:cxn>
              <a:cxn ang="0">
                <a:pos x="624" y="70"/>
              </a:cxn>
              <a:cxn ang="0">
                <a:pos x="636" y="130"/>
              </a:cxn>
              <a:cxn ang="0">
                <a:pos x="646" y="191"/>
              </a:cxn>
              <a:cxn ang="0">
                <a:pos x="659" y="251"/>
              </a:cxn>
              <a:cxn ang="0">
                <a:pos x="693" y="312"/>
              </a:cxn>
            </a:cxnLst>
            <a:rect l="0" t="0" r="r" b="b"/>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1" name="Rectangle 15">
            <a:extLst>
              <a:ext uri="{FF2B5EF4-FFF2-40B4-BE49-F238E27FC236}">
                <a16:creationId xmlns:a16="http://schemas.microsoft.com/office/drawing/2014/main" id="{DD4D5209-8CA3-8148-8B09-FFBC38AA9047}"/>
              </a:ext>
            </a:extLst>
          </p:cNvPr>
          <p:cNvSpPr>
            <a:spLocks noChangeArrowheads="1"/>
          </p:cNvSpPr>
          <p:nvPr/>
        </p:nvSpPr>
        <p:spPr bwMode="auto">
          <a:xfrm>
            <a:off x="1489826" y="4116145"/>
            <a:ext cx="927100" cy="461963"/>
          </a:xfrm>
          <a:prstGeom prst="rect">
            <a:avLst/>
          </a:prstGeom>
          <a:noFill/>
          <a:ln w="9525">
            <a:noFill/>
            <a:miter lim="800000"/>
            <a:headEnd/>
            <a:tailEnd/>
          </a:ln>
          <a:effectLst/>
        </p:spPr>
        <p:txBody>
          <a:bodyPr wrap="square" lIns="92075" tIns="46038" rIns="92075" bIns="46038">
            <a:spAutoFit/>
          </a:bodyPr>
          <a:lstStyle/>
          <a:p>
            <a:pPr algn="l"/>
            <a:r>
              <a:rPr lang="en-US" sz="2400" dirty="0" err="1">
                <a:latin typeface="Comfortaa" pitchFamily="2" charset="0"/>
              </a:rPr>
              <a:t>x</a:t>
            </a:r>
            <a:r>
              <a:rPr lang="en-US" sz="2400" baseline="-25000" dirty="0" err="1">
                <a:latin typeface="Comfortaa" pitchFamily="2" charset="0"/>
              </a:rPr>
              <a:t>j</a:t>
            </a:r>
            <a:endParaRPr lang="en-US" sz="2400" baseline="-25000" dirty="0">
              <a:latin typeface="Comfortaa" pitchFamily="2" charset="0"/>
            </a:endParaRPr>
          </a:p>
        </p:txBody>
      </p:sp>
      <p:sp>
        <p:nvSpPr>
          <p:cNvPr id="12" name="Line 9">
            <a:extLst>
              <a:ext uri="{FF2B5EF4-FFF2-40B4-BE49-F238E27FC236}">
                <a16:creationId xmlns:a16="http://schemas.microsoft.com/office/drawing/2014/main" id="{EE971904-F84F-A441-977B-21E32817A596}"/>
              </a:ext>
            </a:extLst>
          </p:cNvPr>
          <p:cNvSpPr>
            <a:spLocks noChangeShapeType="1"/>
          </p:cNvSpPr>
          <p:nvPr/>
        </p:nvSpPr>
        <p:spPr bwMode="auto">
          <a:xfrm>
            <a:off x="843713" y="2413810"/>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dirty="0">
              <a:solidFill>
                <a:srgbClr val="002060"/>
              </a:solidFill>
            </a:endParaRPr>
          </a:p>
        </p:txBody>
      </p:sp>
      <p:sp>
        <p:nvSpPr>
          <p:cNvPr id="13" name="Line 12">
            <a:extLst>
              <a:ext uri="{FF2B5EF4-FFF2-40B4-BE49-F238E27FC236}">
                <a16:creationId xmlns:a16="http://schemas.microsoft.com/office/drawing/2014/main" id="{7BFB0FBC-F934-BC4D-9D25-7C9F4E37F755}"/>
              </a:ext>
            </a:extLst>
          </p:cNvPr>
          <p:cNvSpPr>
            <a:spLocks noChangeShapeType="1"/>
          </p:cNvSpPr>
          <p:nvPr/>
        </p:nvSpPr>
        <p:spPr bwMode="auto">
          <a:xfrm>
            <a:off x="880226" y="4013465"/>
            <a:ext cx="1682750"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4" name="Line 4">
            <a:extLst>
              <a:ext uri="{FF2B5EF4-FFF2-40B4-BE49-F238E27FC236}">
                <a16:creationId xmlns:a16="http://schemas.microsoft.com/office/drawing/2014/main" id="{C1AE5237-892B-EE4A-A2FC-502A0D472EF1}"/>
              </a:ext>
            </a:extLst>
          </p:cNvPr>
          <p:cNvSpPr>
            <a:spLocks noChangeAspect="1" noChangeShapeType="1"/>
          </p:cNvSpPr>
          <p:nvPr/>
        </p:nvSpPr>
        <p:spPr bwMode="auto">
          <a:xfrm>
            <a:off x="861176" y="1538305"/>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6" name="Right Brace 15">
            <a:extLst>
              <a:ext uri="{FF2B5EF4-FFF2-40B4-BE49-F238E27FC236}">
                <a16:creationId xmlns:a16="http://schemas.microsoft.com/office/drawing/2014/main" id="{922A37BD-8CDB-7440-89EA-960FD4ED8069}"/>
              </a:ext>
            </a:extLst>
          </p:cNvPr>
          <p:cNvSpPr/>
          <p:nvPr/>
        </p:nvSpPr>
        <p:spPr>
          <a:xfrm>
            <a:off x="2548778" y="1033760"/>
            <a:ext cx="828726" cy="3313366"/>
          </a:xfrm>
          <a:prstGeom prst="rightBrace">
            <a:avLst>
              <a:gd name="adj1" fmla="val 73846"/>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9E25E1-AA97-5940-AF79-6FE1524BF6EB}"/>
                  </a:ext>
                </a:extLst>
              </p:cNvPr>
              <p:cNvSpPr txBox="1"/>
              <p:nvPr/>
            </p:nvSpPr>
            <p:spPr>
              <a:xfrm>
                <a:off x="1615803" y="2976197"/>
                <a:ext cx="10579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4" name="TextBox 23">
                <a:extLst>
                  <a:ext uri="{FF2B5EF4-FFF2-40B4-BE49-F238E27FC236}">
                    <a16:creationId xmlns:a16="http://schemas.microsoft.com/office/drawing/2014/main" id="{D19E25E1-AA97-5940-AF79-6FE1524BF6EB}"/>
                  </a:ext>
                </a:extLst>
              </p:cNvPr>
              <p:cNvSpPr txBox="1">
                <a:spLocks noRot="1" noChangeAspect="1" noMove="1" noResize="1" noEditPoints="1" noAdjustHandles="1" noChangeArrowheads="1" noChangeShapeType="1" noTextEdit="1"/>
              </p:cNvSpPr>
              <p:nvPr/>
            </p:nvSpPr>
            <p:spPr>
              <a:xfrm>
                <a:off x="1615803" y="2976197"/>
                <a:ext cx="105798" cy="215444"/>
              </a:xfrm>
              <a:prstGeom prst="rect">
                <a:avLst/>
              </a:prstGeom>
              <a:blipFill>
                <a:blip r:embed="rId2"/>
                <a:stretch>
                  <a:fillRect l="-20000" r="-20000" b="-5556"/>
                </a:stretch>
              </a:blipFill>
            </p:spPr>
            <p:txBody>
              <a:bodyPr/>
              <a:lstStyle/>
              <a:p>
                <a:r>
                  <a:rPr lang="en-US">
                    <a:noFill/>
                  </a:rPr>
                  <a:t> </a:t>
                </a:r>
              </a:p>
            </p:txBody>
          </p:sp>
        </mc:Fallback>
      </mc:AlternateContent>
      <p:grpSp>
        <p:nvGrpSpPr>
          <p:cNvPr id="490" name="Group 489">
            <a:extLst>
              <a:ext uri="{FF2B5EF4-FFF2-40B4-BE49-F238E27FC236}">
                <a16:creationId xmlns:a16="http://schemas.microsoft.com/office/drawing/2014/main" id="{2C3EAAF6-A8C1-7640-B581-2F7B48253FE6}"/>
              </a:ext>
            </a:extLst>
          </p:cNvPr>
          <p:cNvGrpSpPr/>
          <p:nvPr/>
        </p:nvGrpSpPr>
        <p:grpSpPr>
          <a:xfrm>
            <a:off x="4258125" y="4805807"/>
            <a:ext cx="1616671" cy="1193893"/>
            <a:chOff x="4050587" y="4995892"/>
            <a:chExt cx="1616671" cy="1193893"/>
          </a:xfrm>
        </p:grpSpPr>
        <p:sp>
          <p:nvSpPr>
            <p:cNvPr id="264" name="Rounded Rectangle 263">
              <a:extLst>
                <a:ext uri="{FF2B5EF4-FFF2-40B4-BE49-F238E27FC236}">
                  <a16:creationId xmlns:a16="http://schemas.microsoft.com/office/drawing/2014/main" id="{575AE87F-49E4-C141-BE5F-838C4829FE92}"/>
                </a:ext>
              </a:extLst>
            </p:cNvPr>
            <p:cNvSpPr/>
            <p:nvPr/>
          </p:nvSpPr>
          <p:spPr>
            <a:xfrm>
              <a:off x="4050587" y="4995892"/>
              <a:ext cx="1616671" cy="1193893"/>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475" name="Group 474">
              <a:extLst>
                <a:ext uri="{FF2B5EF4-FFF2-40B4-BE49-F238E27FC236}">
                  <a16:creationId xmlns:a16="http://schemas.microsoft.com/office/drawing/2014/main" id="{B8993AD0-4793-4240-ADF2-2C41DEFEFB62}"/>
                </a:ext>
              </a:extLst>
            </p:cNvPr>
            <p:cNvGrpSpPr/>
            <p:nvPr/>
          </p:nvGrpSpPr>
          <p:grpSpPr>
            <a:xfrm>
              <a:off x="4137734" y="5035070"/>
              <a:ext cx="1433429" cy="1052355"/>
              <a:chOff x="4016143" y="3689946"/>
              <a:chExt cx="1272021" cy="896646"/>
            </a:xfrm>
          </p:grpSpPr>
          <p:sp>
            <p:nvSpPr>
              <p:cNvPr id="476" name="Arc 1028">
                <a:extLst>
                  <a:ext uri="{FF2B5EF4-FFF2-40B4-BE49-F238E27FC236}">
                    <a16:creationId xmlns:a16="http://schemas.microsoft.com/office/drawing/2014/main" id="{943903BD-1ED4-024B-BA77-FA90F0AA5D91}"/>
                  </a:ext>
                </a:extLst>
              </p:cNvPr>
              <p:cNvSpPr>
                <a:spLocks/>
              </p:cNvSpPr>
              <p:nvPr/>
            </p:nvSpPr>
            <p:spPr bwMode="auto">
              <a:xfrm>
                <a:off x="4499105" y="3689946"/>
                <a:ext cx="258964" cy="194084"/>
              </a:xfrm>
              <a:custGeom>
                <a:avLst/>
                <a:gdLst>
                  <a:gd name="G0" fmla="+- 21600 0 0"/>
                  <a:gd name="G1" fmla="+- 21600 0 0"/>
                  <a:gd name="G2" fmla="+- 21600 0 0"/>
                  <a:gd name="T0" fmla="*/ 6555 w 43200"/>
                  <a:gd name="T1" fmla="*/ 37099 h 40104"/>
                  <a:gd name="T2" fmla="*/ 32743 w 43200"/>
                  <a:gd name="T3" fmla="*/ 40104 h 40104"/>
                  <a:gd name="T4" fmla="*/ 21600 w 43200"/>
                  <a:gd name="T5" fmla="*/ 21600 h 40104"/>
                </a:gdLst>
                <a:ahLst/>
                <a:cxnLst>
                  <a:cxn ang="0">
                    <a:pos x="T0" y="T1"/>
                  </a:cxn>
                  <a:cxn ang="0">
                    <a:pos x="T2" y="T3"/>
                  </a:cxn>
                  <a:cxn ang="0">
                    <a:pos x="T4" y="T5"/>
                  </a:cxn>
                </a:cxnLst>
                <a:rect l="0" t="0" r="r" b="b"/>
                <a:pathLst>
                  <a:path w="43200" h="40104" fill="none"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path>
                  <a:path w="43200" h="40104" stroke="0"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lnTo>
                      <a:pt x="21600" y="21600"/>
                    </a:lnTo>
                    <a:close/>
                  </a:path>
                </a:pathLst>
              </a:custGeom>
              <a:noFill/>
              <a:ln w="9525" cap="rnd">
                <a:solidFill>
                  <a:schemeClr val="tx1"/>
                </a:solidFill>
                <a:round/>
                <a:headEnd type="none" w="sm" len="sm"/>
                <a:tailEnd type="none" w="sm" len="sm"/>
              </a:ln>
              <a:effectLst/>
            </p:spPr>
            <p:txBody>
              <a:bodyPr wrap="none" anchor="ctr"/>
              <a:lstStyle/>
              <a:p>
                <a:pPr algn="ctr"/>
                <a:endParaRPr lang="en-GB" sz="1100" dirty="0">
                  <a:solidFill>
                    <a:srgbClr val="002060"/>
                  </a:solidFill>
                </a:endParaRPr>
              </a:p>
            </p:txBody>
          </p:sp>
          <p:sp>
            <p:nvSpPr>
              <p:cNvPr id="477" name="Oval 1029">
                <a:extLst>
                  <a:ext uri="{FF2B5EF4-FFF2-40B4-BE49-F238E27FC236}">
                    <a16:creationId xmlns:a16="http://schemas.microsoft.com/office/drawing/2014/main" id="{BA0153E9-463F-584B-8906-7974FE488D4A}"/>
                  </a:ext>
                </a:extLst>
              </p:cNvPr>
              <p:cNvSpPr>
                <a:spLocks noChangeArrowheads="1"/>
              </p:cNvSpPr>
              <p:nvPr/>
            </p:nvSpPr>
            <p:spPr bwMode="auto">
              <a:xfrm>
                <a:off x="4161405" y="4267200"/>
                <a:ext cx="363764" cy="202960"/>
              </a:xfrm>
              <a:prstGeom prst="ellipse">
                <a:avLst/>
              </a:prstGeom>
              <a:solidFill>
                <a:schemeClr val="accent2"/>
              </a:solidFill>
              <a:ln w="9525">
                <a:solidFill>
                  <a:schemeClr val="tx1"/>
                </a:solidFill>
                <a:round/>
                <a:headEnd/>
                <a:tailEnd/>
              </a:ln>
              <a:effectLst/>
            </p:spPr>
            <p:txBody>
              <a:bodyPr wrap="none" anchor="ctr"/>
              <a:lstStyle/>
              <a:p>
                <a:pPr algn="ctr"/>
                <a:r>
                  <a:rPr lang="en-US" sz="900" dirty="0">
                    <a:solidFill>
                      <a:schemeClr val="bg1"/>
                    </a:solidFill>
                  </a:rPr>
                  <a:t>sick</a:t>
                </a:r>
              </a:p>
            </p:txBody>
          </p:sp>
          <p:sp>
            <p:nvSpPr>
              <p:cNvPr id="478" name="Arc 1030">
                <a:extLst>
                  <a:ext uri="{FF2B5EF4-FFF2-40B4-BE49-F238E27FC236}">
                    <a16:creationId xmlns:a16="http://schemas.microsoft.com/office/drawing/2014/main" id="{172F66A3-678D-814B-8375-820CDF0BA20C}"/>
                  </a:ext>
                </a:extLst>
              </p:cNvPr>
              <p:cNvSpPr>
                <a:spLocks/>
              </p:cNvSpPr>
              <p:nvPr/>
            </p:nvSpPr>
            <p:spPr bwMode="auto">
              <a:xfrm>
                <a:off x="4016143" y="4377607"/>
                <a:ext cx="259371" cy="208985"/>
              </a:xfrm>
              <a:custGeom>
                <a:avLst/>
                <a:gdLst>
                  <a:gd name="G0" fmla="+- 21600 0 0"/>
                  <a:gd name="G1" fmla="+- 21600 0 0"/>
                  <a:gd name="G2" fmla="+- 21600 0 0"/>
                  <a:gd name="T0" fmla="*/ 42540 w 43200"/>
                  <a:gd name="T1" fmla="*/ 16301 h 43200"/>
                  <a:gd name="T2" fmla="*/ 21538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path>
                  <a:path w="43200" h="43200" stroke="0"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lnTo>
                      <a:pt x="21600" y="21600"/>
                    </a:lnTo>
                    <a:close/>
                  </a:path>
                </a:pathLst>
              </a:custGeom>
              <a:noFill/>
              <a:ln w="9525" cap="rnd">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479" name="Oval 1031">
                <a:extLst>
                  <a:ext uri="{FF2B5EF4-FFF2-40B4-BE49-F238E27FC236}">
                    <a16:creationId xmlns:a16="http://schemas.microsoft.com/office/drawing/2014/main" id="{EC01D4C8-AD58-AA4C-A108-93396A9E8BB3}"/>
                  </a:ext>
                </a:extLst>
              </p:cNvPr>
              <p:cNvSpPr>
                <a:spLocks noChangeArrowheads="1"/>
              </p:cNvSpPr>
              <p:nvPr/>
            </p:nvSpPr>
            <p:spPr bwMode="auto">
              <a:xfrm>
                <a:off x="4728194" y="4278792"/>
                <a:ext cx="356945" cy="201343"/>
              </a:xfrm>
              <a:prstGeom prst="ellipse">
                <a:avLst/>
              </a:prstGeom>
              <a:solidFill>
                <a:schemeClr val="accent6"/>
              </a:solidFill>
              <a:ln w="9525">
                <a:solidFill>
                  <a:schemeClr val="tx1"/>
                </a:solidFill>
                <a:round/>
                <a:headEnd/>
                <a:tailEnd/>
              </a:ln>
              <a:effectLst/>
            </p:spPr>
            <p:txBody>
              <a:bodyPr wrap="none" anchor="ctr"/>
              <a:lstStyle/>
              <a:p>
                <a:pPr algn="ctr"/>
                <a:r>
                  <a:rPr lang="en-US" sz="900" dirty="0">
                    <a:solidFill>
                      <a:schemeClr val="bg1"/>
                    </a:solidFill>
                  </a:rPr>
                  <a:t>dead</a:t>
                </a:r>
              </a:p>
            </p:txBody>
          </p:sp>
          <p:sp>
            <p:nvSpPr>
              <p:cNvPr id="480" name="Arc 1032">
                <a:extLst>
                  <a:ext uri="{FF2B5EF4-FFF2-40B4-BE49-F238E27FC236}">
                    <a16:creationId xmlns:a16="http://schemas.microsoft.com/office/drawing/2014/main" id="{60A2C920-456C-054A-BDD6-A32227DE7CF8}"/>
                  </a:ext>
                </a:extLst>
              </p:cNvPr>
              <p:cNvSpPr>
                <a:spLocks/>
              </p:cNvSpPr>
              <p:nvPr/>
            </p:nvSpPr>
            <p:spPr bwMode="auto">
              <a:xfrm>
                <a:off x="5029200" y="4363015"/>
                <a:ext cx="258964" cy="208985"/>
              </a:xfrm>
              <a:custGeom>
                <a:avLst/>
                <a:gdLst>
                  <a:gd name="G0" fmla="+- 21598 0 0"/>
                  <a:gd name="G1" fmla="+- 21600 0 0"/>
                  <a:gd name="G2" fmla="+- 21600 0 0"/>
                  <a:gd name="T0" fmla="*/ 15982 w 43198"/>
                  <a:gd name="T1" fmla="*/ 743 h 43200"/>
                  <a:gd name="T2" fmla="*/ 0 w 43198"/>
                  <a:gd name="T3" fmla="*/ 21916 h 43200"/>
                  <a:gd name="T4" fmla="*/ 21598 w 43198"/>
                  <a:gd name="T5" fmla="*/ 21600 h 43200"/>
                </a:gdLst>
                <a:ahLst/>
                <a:cxnLst>
                  <a:cxn ang="0">
                    <a:pos x="T0" y="T1"/>
                  </a:cxn>
                  <a:cxn ang="0">
                    <a:pos x="T2" y="T3"/>
                  </a:cxn>
                  <a:cxn ang="0">
                    <a:pos x="T4" y="T5"/>
                  </a:cxn>
                </a:cxnLst>
                <a:rect l="0" t="0" r="r" b="b"/>
                <a:pathLst>
                  <a:path w="43198" h="43200" fill="none"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path>
                  <a:path w="43198" h="43200" stroke="0"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lnTo>
                      <a:pt x="21598" y="21600"/>
                    </a:lnTo>
                    <a:close/>
                  </a:path>
                </a:pathLst>
              </a:custGeom>
              <a:noFill/>
              <a:ln w="9525" cap="rnd">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481" name="Line 1039">
                <a:extLst>
                  <a:ext uri="{FF2B5EF4-FFF2-40B4-BE49-F238E27FC236}">
                    <a16:creationId xmlns:a16="http://schemas.microsoft.com/office/drawing/2014/main" id="{1B2C1183-4631-0543-934E-C4F4573C68D2}"/>
                  </a:ext>
                </a:extLst>
              </p:cNvPr>
              <p:cNvSpPr>
                <a:spLocks noChangeShapeType="1"/>
              </p:cNvSpPr>
              <p:nvPr/>
            </p:nvSpPr>
            <p:spPr bwMode="auto">
              <a:xfrm flipH="1">
                <a:off x="4430142" y="4004476"/>
                <a:ext cx="106273" cy="201344"/>
              </a:xfrm>
              <a:prstGeom prst="line">
                <a:avLst/>
              </a:prstGeom>
              <a:noFill/>
              <a:ln w="9525">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482" name="Freeform 1040">
                <a:extLst>
                  <a:ext uri="{FF2B5EF4-FFF2-40B4-BE49-F238E27FC236}">
                    <a16:creationId xmlns:a16="http://schemas.microsoft.com/office/drawing/2014/main" id="{08BA0466-21F1-6146-80E8-5EC441AE299A}"/>
                  </a:ext>
                </a:extLst>
              </p:cNvPr>
              <p:cNvSpPr>
                <a:spLocks/>
              </p:cNvSpPr>
              <p:nvPr/>
            </p:nvSpPr>
            <p:spPr bwMode="auto">
              <a:xfrm>
                <a:off x="4390674" y="4184048"/>
                <a:ext cx="70034" cy="92458"/>
              </a:xfrm>
              <a:custGeom>
                <a:avLst/>
                <a:gdLst/>
                <a:ahLst/>
                <a:cxnLst>
                  <a:cxn ang="0">
                    <a:pos x="0" y="241"/>
                  </a:cxn>
                  <a:cxn ang="0">
                    <a:pos x="186" y="47"/>
                  </a:cxn>
                  <a:cxn ang="0">
                    <a:pos x="49" y="0"/>
                  </a:cxn>
                  <a:cxn ang="0">
                    <a:pos x="0" y="241"/>
                  </a:cxn>
                </a:cxnLst>
                <a:rect l="0" t="0" r="r" b="b"/>
                <a:pathLst>
                  <a:path w="187" h="242">
                    <a:moveTo>
                      <a:pt x="0" y="241"/>
                    </a:moveTo>
                    <a:lnTo>
                      <a:pt x="186" y="47"/>
                    </a:lnTo>
                    <a:lnTo>
                      <a:pt x="49" y="0"/>
                    </a:lnTo>
                    <a:lnTo>
                      <a:pt x="0" y="241"/>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483" name="Line 1041">
                <a:extLst>
                  <a:ext uri="{FF2B5EF4-FFF2-40B4-BE49-F238E27FC236}">
                    <a16:creationId xmlns:a16="http://schemas.microsoft.com/office/drawing/2014/main" id="{C90C35A0-AF77-B847-AA94-451BA106BC36}"/>
                  </a:ext>
                </a:extLst>
              </p:cNvPr>
              <p:cNvSpPr>
                <a:spLocks noChangeShapeType="1"/>
              </p:cNvSpPr>
              <p:nvPr/>
            </p:nvSpPr>
            <p:spPr bwMode="auto">
              <a:xfrm>
                <a:off x="4656124" y="4004476"/>
                <a:ext cx="106680" cy="201344"/>
              </a:xfrm>
              <a:prstGeom prst="line">
                <a:avLst/>
              </a:prstGeom>
              <a:noFill/>
              <a:ln w="9525">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484" name="Freeform 1042">
                <a:extLst>
                  <a:ext uri="{FF2B5EF4-FFF2-40B4-BE49-F238E27FC236}">
                    <a16:creationId xmlns:a16="http://schemas.microsoft.com/office/drawing/2014/main" id="{90AF6A41-CE7A-E243-BF0D-60DD5B5890C1}"/>
                  </a:ext>
                </a:extLst>
              </p:cNvPr>
              <p:cNvSpPr>
                <a:spLocks/>
              </p:cNvSpPr>
              <p:nvPr/>
            </p:nvSpPr>
            <p:spPr bwMode="auto">
              <a:xfrm>
                <a:off x="4737152" y="4197032"/>
                <a:ext cx="70034" cy="92458"/>
              </a:xfrm>
              <a:custGeom>
                <a:avLst/>
                <a:gdLst/>
                <a:ahLst/>
                <a:cxnLst>
                  <a:cxn ang="0">
                    <a:pos x="185" y="241"/>
                  </a:cxn>
                  <a:cxn ang="0">
                    <a:pos x="136" y="0"/>
                  </a:cxn>
                  <a:cxn ang="0">
                    <a:pos x="0" y="47"/>
                  </a:cxn>
                  <a:cxn ang="0">
                    <a:pos x="185" y="241"/>
                  </a:cxn>
                </a:cxnLst>
                <a:rect l="0" t="0" r="r" b="b"/>
                <a:pathLst>
                  <a:path w="186" h="242">
                    <a:moveTo>
                      <a:pt x="185" y="241"/>
                    </a:moveTo>
                    <a:lnTo>
                      <a:pt x="136" y="0"/>
                    </a:lnTo>
                    <a:lnTo>
                      <a:pt x="0" y="47"/>
                    </a:lnTo>
                    <a:lnTo>
                      <a:pt x="185" y="241"/>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485" name="Freeform 1054">
                <a:extLst>
                  <a:ext uri="{FF2B5EF4-FFF2-40B4-BE49-F238E27FC236}">
                    <a16:creationId xmlns:a16="http://schemas.microsoft.com/office/drawing/2014/main" id="{A9EDD525-5E42-3946-9E14-25A4D9A5E88F}"/>
                  </a:ext>
                </a:extLst>
              </p:cNvPr>
              <p:cNvSpPr>
                <a:spLocks/>
              </p:cNvSpPr>
              <p:nvPr/>
            </p:nvSpPr>
            <p:spPr bwMode="auto">
              <a:xfrm rot="21390931">
                <a:off x="4711028" y="3820949"/>
                <a:ext cx="55973" cy="51061"/>
              </a:xfrm>
              <a:custGeom>
                <a:avLst/>
                <a:gdLst/>
                <a:ahLst/>
                <a:cxnLst>
                  <a:cxn ang="0">
                    <a:pos x="0" y="154"/>
                  </a:cxn>
                  <a:cxn ang="0">
                    <a:pos x="182" y="56"/>
                  </a:cxn>
                  <a:cxn ang="0">
                    <a:pos x="103" y="0"/>
                  </a:cxn>
                  <a:cxn ang="0">
                    <a:pos x="0" y="154"/>
                  </a:cxn>
                </a:cxnLst>
                <a:rect l="0" t="0" r="r" b="b"/>
                <a:pathLst>
                  <a:path w="183" h="155">
                    <a:moveTo>
                      <a:pt x="0" y="154"/>
                    </a:moveTo>
                    <a:lnTo>
                      <a:pt x="182" y="56"/>
                    </a:lnTo>
                    <a:lnTo>
                      <a:pt x="103" y="0"/>
                    </a:lnTo>
                    <a:lnTo>
                      <a:pt x="0" y="154"/>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486" name="Freeform 1056">
                <a:extLst>
                  <a:ext uri="{FF2B5EF4-FFF2-40B4-BE49-F238E27FC236}">
                    <a16:creationId xmlns:a16="http://schemas.microsoft.com/office/drawing/2014/main" id="{AF12F0CC-3E0E-B246-A5FE-613ACF7A8D68}"/>
                  </a:ext>
                </a:extLst>
              </p:cNvPr>
              <p:cNvSpPr>
                <a:spLocks/>
              </p:cNvSpPr>
              <p:nvPr/>
            </p:nvSpPr>
            <p:spPr bwMode="auto">
              <a:xfrm>
                <a:off x="4246636" y="4457961"/>
                <a:ext cx="40571" cy="38954"/>
              </a:xfrm>
              <a:custGeom>
                <a:avLst/>
                <a:gdLst/>
                <a:ahLst/>
                <a:cxnLst>
                  <a:cxn ang="0">
                    <a:pos x="67" y="0"/>
                  </a:cxn>
                  <a:cxn ang="0">
                    <a:pos x="0" y="167"/>
                  </a:cxn>
                  <a:cxn ang="0">
                    <a:pos x="107" y="172"/>
                  </a:cxn>
                  <a:cxn ang="0">
                    <a:pos x="67" y="0"/>
                  </a:cxn>
                </a:cxnLst>
                <a:rect l="0" t="0" r="r" b="b"/>
                <a:pathLst>
                  <a:path w="108" h="173">
                    <a:moveTo>
                      <a:pt x="67" y="0"/>
                    </a:moveTo>
                    <a:lnTo>
                      <a:pt x="0" y="167"/>
                    </a:lnTo>
                    <a:lnTo>
                      <a:pt x="107" y="172"/>
                    </a:lnTo>
                    <a:lnTo>
                      <a:pt x="67" y="0"/>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487" name="Freeform 1058">
                <a:extLst>
                  <a:ext uri="{FF2B5EF4-FFF2-40B4-BE49-F238E27FC236}">
                    <a16:creationId xmlns:a16="http://schemas.microsoft.com/office/drawing/2014/main" id="{26012B2B-AF06-3F45-99F1-EAC1C2ED4A7A}"/>
                  </a:ext>
                </a:extLst>
              </p:cNvPr>
              <p:cNvSpPr>
                <a:spLocks/>
              </p:cNvSpPr>
              <p:nvPr/>
            </p:nvSpPr>
            <p:spPr bwMode="auto">
              <a:xfrm>
                <a:off x="5100572" y="4343400"/>
                <a:ext cx="81028" cy="32857"/>
              </a:xfrm>
              <a:custGeom>
                <a:avLst/>
                <a:gdLst/>
                <a:ahLst/>
                <a:cxnLst>
                  <a:cxn ang="0">
                    <a:pos x="0" y="47"/>
                  </a:cxn>
                  <a:cxn ang="0">
                    <a:pos x="214" y="85"/>
                  </a:cxn>
                  <a:cxn ang="0">
                    <a:pos x="211" y="0"/>
                  </a:cxn>
                  <a:cxn ang="0">
                    <a:pos x="0" y="47"/>
                  </a:cxn>
                </a:cxnLst>
                <a:rect l="0" t="0" r="r" b="b"/>
                <a:pathLst>
                  <a:path w="215" h="86">
                    <a:moveTo>
                      <a:pt x="0" y="47"/>
                    </a:moveTo>
                    <a:lnTo>
                      <a:pt x="214" y="85"/>
                    </a:lnTo>
                    <a:lnTo>
                      <a:pt x="211" y="0"/>
                    </a:lnTo>
                    <a:lnTo>
                      <a:pt x="0" y="47"/>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cxnSp>
            <p:nvCxnSpPr>
              <p:cNvPr id="488" name="Straight Arrow Connector 487">
                <a:extLst>
                  <a:ext uri="{FF2B5EF4-FFF2-40B4-BE49-F238E27FC236}">
                    <a16:creationId xmlns:a16="http://schemas.microsoft.com/office/drawing/2014/main" id="{34985B7A-21B1-5B48-86E5-5ED2CA892589}"/>
                  </a:ext>
                </a:extLst>
              </p:cNvPr>
              <p:cNvCxnSpPr>
                <a:cxnSpLocks/>
                <a:stCxn id="477" idx="6"/>
                <a:endCxn id="479" idx="2"/>
              </p:cNvCxnSpPr>
              <p:nvPr/>
            </p:nvCxnSpPr>
            <p:spPr bwMode="auto">
              <a:xfrm>
                <a:off x="4525169" y="4368680"/>
                <a:ext cx="203025" cy="107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89" name="Oval 1027">
                <a:extLst>
                  <a:ext uri="{FF2B5EF4-FFF2-40B4-BE49-F238E27FC236}">
                    <a16:creationId xmlns:a16="http://schemas.microsoft.com/office/drawing/2014/main" id="{5A13C881-45D6-DB48-9BD7-78352A3E1151}"/>
                  </a:ext>
                </a:extLst>
              </p:cNvPr>
              <p:cNvSpPr>
                <a:spLocks noChangeArrowheads="1"/>
              </p:cNvSpPr>
              <p:nvPr/>
            </p:nvSpPr>
            <p:spPr bwMode="auto">
              <a:xfrm>
                <a:off x="4454572" y="3864260"/>
                <a:ext cx="321263" cy="207837"/>
              </a:xfrm>
              <a:prstGeom prst="ellipse">
                <a:avLst/>
              </a:prstGeom>
              <a:solidFill>
                <a:schemeClr val="accent1"/>
              </a:solidFill>
              <a:ln w="9525">
                <a:solidFill>
                  <a:schemeClr val="tx1"/>
                </a:solidFill>
                <a:round/>
                <a:headEnd/>
                <a:tailEnd/>
              </a:ln>
              <a:effectLst/>
            </p:spPr>
            <p:txBody>
              <a:bodyPr wrap="none" anchor="ctr"/>
              <a:lstStyle/>
              <a:p>
                <a:pPr algn="ctr"/>
                <a:r>
                  <a:rPr lang="en-US" sz="900" dirty="0">
                    <a:solidFill>
                      <a:schemeClr val="bg1"/>
                    </a:solidFill>
                  </a:rPr>
                  <a:t>well</a:t>
                </a:r>
              </a:p>
            </p:txBody>
          </p:sp>
        </p:grpSp>
      </p:grpSp>
      <p:cxnSp>
        <p:nvCxnSpPr>
          <p:cNvPr id="492" name="Straight Arrow Connector 491">
            <a:extLst>
              <a:ext uri="{FF2B5EF4-FFF2-40B4-BE49-F238E27FC236}">
                <a16:creationId xmlns:a16="http://schemas.microsoft.com/office/drawing/2014/main" id="{04502AF6-A931-454A-9ADE-083806981A88}"/>
              </a:ext>
            </a:extLst>
          </p:cNvPr>
          <p:cNvCxnSpPr>
            <a:cxnSpLocks/>
          </p:cNvCxnSpPr>
          <p:nvPr/>
        </p:nvCxnSpPr>
        <p:spPr>
          <a:xfrm flipH="1">
            <a:off x="4968054" y="3607552"/>
            <a:ext cx="1" cy="1055250"/>
          </a:xfrm>
          <a:prstGeom prst="straightConnector1">
            <a:avLst/>
          </a:prstGeom>
          <a:ln w="28575" cap="rnd">
            <a:tailEnd type="triangle"/>
          </a:ln>
        </p:spPr>
        <p:style>
          <a:lnRef idx="1">
            <a:schemeClr val="accent1"/>
          </a:lnRef>
          <a:fillRef idx="0">
            <a:schemeClr val="accent1"/>
          </a:fillRef>
          <a:effectRef idx="0">
            <a:schemeClr val="accent1"/>
          </a:effectRef>
          <a:fontRef idx="minor">
            <a:schemeClr val="tx1"/>
          </a:fontRef>
        </p:style>
      </p:cxnSp>
      <p:sp>
        <p:nvSpPr>
          <p:cNvPr id="135" name="Right Brace 134">
            <a:extLst>
              <a:ext uri="{FF2B5EF4-FFF2-40B4-BE49-F238E27FC236}">
                <a16:creationId xmlns:a16="http://schemas.microsoft.com/office/drawing/2014/main" id="{0E03AE8F-C93F-4048-B3D5-BC76A93A0CA6}"/>
              </a:ext>
            </a:extLst>
          </p:cNvPr>
          <p:cNvSpPr/>
          <p:nvPr/>
        </p:nvSpPr>
        <p:spPr>
          <a:xfrm>
            <a:off x="6313829" y="1806544"/>
            <a:ext cx="498122" cy="4200258"/>
          </a:xfrm>
          <a:prstGeom prst="rightBrace">
            <a:avLst>
              <a:gd name="adj1" fmla="val 99954"/>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6" name="Rectangle 54">
            <a:extLst>
              <a:ext uri="{FF2B5EF4-FFF2-40B4-BE49-F238E27FC236}">
                <a16:creationId xmlns:a16="http://schemas.microsoft.com/office/drawing/2014/main" id="{D3DE97BD-663A-B446-A693-83C7EE1B8E4D}"/>
              </a:ext>
            </a:extLst>
          </p:cNvPr>
          <p:cNvSpPr>
            <a:spLocks noChangeArrowheads="1"/>
          </p:cNvSpPr>
          <p:nvPr/>
        </p:nvSpPr>
        <p:spPr bwMode="auto">
          <a:xfrm>
            <a:off x="7088372" y="255031"/>
            <a:ext cx="1608031"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Outputs</a:t>
            </a:r>
          </a:p>
        </p:txBody>
      </p:sp>
      <p:sp>
        <p:nvSpPr>
          <p:cNvPr id="137" name="Rectangle 56">
            <a:extLst>
              <a:ext uri="{FF2B5EF4-FFF2-40B4-BE49-F238E27FC236}">
                <a16:creationId xmlns:a16="http://schemas.microsoft.com/office/drawing/2014/main" id="{FB55BDF7-6709-CE45-B380-33FA224F782B}"/>
              </a:ext>
            </a:extLst>
          </p:cNvPr>
          <p:cNvSpPr>
            <a:spLocks noChangeArrowheads="1"/>
          </p:cNvSpPr>
          <p:nvPr/>
        </p:nvSpPr>
        <p:spPr bwMode="auto">
          <a:xfrm>
            <a:off x="7329566" y="3970882"/>
            <a:ext cx="101441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Cost</a:t>
            </a:r>
          </a:p>
        </p:txBody>
      </p:sp>
      <p:sp>
        <p:nvSpPr>
          <p:cNvPr id="138" name="Rectangle 58">
            <a:extLst>
              <a:ext uri="{FF2B5EF4-FFF2-40B4-BE49-F238E27FC236}">
                <a16:creationId xmlns:a16="http://schemas.microsoft.com/office/drawing/2014/main" id="{BD1C2C98-D528-A14C-8F4B-4650287808B6}"/>
              </a:ext>
            </a:extLst>
          </p:cNvPr>
          <p:cNvSpPr>
            <a:spLocks noChangeArrowheads="1"/>
          </p:cNvSpPr>
          <p:nvPr/>
        </p:nvSpPr>
        <p:spPr bwMode="auto">
          <a:xfrm>
            <a:off x="7329566" y="2487145"/>
            <a:ext cx="121126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Effect</a:t>
            </a:r>
          </a:p>
        </p:txBody>
      </p:sp>
      <p:sp>
        <p:nvSpPr>
          <p:cNvPr id="139" name="Line 57">
            <a:extLst>
              <a:ext uri="{FF2B5EF4-FFF2-40B4-BE49-F238E27FC236}">
                <a16:creationId xmlns:a16="http://schemas.microsoft.com/office/drawing/2014/main" id="{187CD9E4-AFB6-9A49-B454-40F134BAC93B}"/>
              </a:ext>
            </a:extLst>
          </p:cNvPr>
          <p:cNvSpPr>
            <a:spLocks noChangeShapeType="1"/>
          </p:cNvSpPr>
          <p:nvPr/>
        </p:nvSpPr>
        <p:spPr bwMode="auto">
          <a:xfrm>
            <a:off x="7072391" y="2487145"/>
            <a:ext cx="1684338"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144" name="Line 55">
            <a:extLst>
              <a:ext uri="{FF2B5EF4-FFF2-40B4-BE49-F238E27FC236}">
                <a16:creationId xmlns:a16="http://schemas.microsoft.com/office/drawing/2014/main" id="{9780A1E2-FA04-6D41-906A-2378C4F2BB0B}"/>
              </a:ext>
            </a:extLst>
          </p:cNvPr>
          <p:cNvSpPr>
            <a:spLocks noChangeShapeType="1"/>
          </p:cNvSpPr>
          <p:nvPr/>
        </p:nvSpPr>
        <p:spPr bwMode="auto">
          <a:xfrm>
            <a:off x="7088372" y="3927566"/>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60" name="Rectangle 54">
            <a:extLst>
              <a:ext uri="{FF2B5EF4-FFF2-40B4-BE49-F238E27FC236}">
                <a16:creationId xmlns:a16="http://schemas.microsoft.com/office/drawing/2014/main" id="{2C564F38-A3FE-8744-8E18-7BAA8FA4DDFD}"/>
              </a:ext>
            </a:extLst>
          </p:cNvPr>
          <p:cNvSpPr>
            <a:spLocks noChangeArrowheads="1"/>
          </p:cNvSpPr>
          <p:nvPr/>
        </p:nvSpPr>
        <p:spPr bwMode="auto">
          <a:xfrm>
            <a:off x="4481156" y="6169705"/>
            <a:ext cx="2057400" cy="462307"/>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Model</a:t>
            </a:r>
          </a:p>
        </p:txBody>
      </p:sp>
      <p:sp>
        <p:nvSpPr>
          <p:cNvPr id="62" name="Rectangle 54">
            <a:extLst>
              <a:ext uri="{FF2B5EF4-FFF2-40B4-BE49-F238E27FC236}">
                <a16:creationId xmlns:a16="http://schemas.microsoft.com/office/drawing/2014/main" id="{AF84C094-64C3-6F43-9DA5-5103EFD29C7E}"/>
              </a:ext>
            </a:extLst>
          </p:cNvPr>
          <p:cNvSpPr>
            <a:spLocks noChangeArrowheads="1"/>
          </p:cNvSpPr>
          <p:nvPr/>
        </p:nvSpPr>
        <p:spPr bwMode="auto">
          <a:xfrm>
            <a:off x="880226" y="255032"/>
            <a:ext cx="1647825"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Input</a:t>
            </a:r>
          </a:p>
        </p:txBody>
      </p:sp>
      <p:cxnSp>
        <p:nvCxnSpPr>
          <p:cNvPr id="59" name="Straight Arrow Connector 58">
            <a:extLst>
              <a:ext uri="{FF2B5EF4-FFF2-40B4-BE49-F238E27FC236}">
                <a16:creationId xmlns:a16="http://schemas.microsoft.com/office/drawing/2014/main" id="{9B083D34-62DE-3746-B4D1-B28ABF143EE4}"/>
              </a:ext>
            </a:extLst>
          </p:cNvPr>
          <p:cNvCxnSpPr/>
          <p:nvPr/>
        </p:nvCxnSpPr>
        <p:spPr>
          <a:xfrm>
            <a:off x="7888796" y="4615324"/>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3" name="Straight Arrow Connector 62">
            <a:extLst>
              <a:ext uri="{FF2B5EF4-FFF2-40B4-BE49-F238E27FC236}">
                <a16:creationId xmlns:a16="http://schemas.microsoft.com/office/drawing/2014/main" id="{BB390055-76EC-BB4C-9D3D-7A21C7B510FC}"/>
              </a:ext>
            </a:extLst>
          </p:cNvPr>
          <p:cNvCxnSpPr/>
          <p:nvPr/>
        </p:nvCxnSpPr>
        <p:spPr>
          <a:xfrm>
            <a:off x="8435057" y="3254648"/>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4" name="Straight Arrow Connector 63">
            <a:extLst>
              <a:ext uri="{FF2B5EF4-FFF2-40B4-BE49-F238E27FC236}">
                <a16:creationId xmlns:a16="http://schemas.microsoft.com/office/drawing/2014/main" id="{523C5395-E584-BB4C-9149-D84AD1E45A6A}"/>
              </a:ext>
            </a:extLst>
          </p:cNvPr>
          <p:cNvCxnSpPr/>
          <p:nvPr/>
        </p:nvCxnSpPr>
        <p:spPr>
          <a:xfrm>
            <a:off x="7858144" y="1789221"/>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sp>
        <p:nvSpPr>
          <p:cNvPr id="68" name="Line 55">
            <a:extLst>
              <a:ext uri="{FF2B5EF4-FFF2-40B4-BE49-F238E27FC236}">
                <a16:creationId xmlns:a16="http://schemas.microsoft.com/office/drawing/2014/main" id="{60150C66-79E0-A149-BCC3-D10A440B158D}"/>
              </a:ext>
            </a:extLst>
          </p:cNvPr>
          <p:cNvSpPr>
            <a:spLocks noChangeShapeType="1"/>
          </p:cNvSpPr>
          <p:nvPr/>
        </p:nvSpPr>
        <p:spPr bwMode="auto">
          <a:xfrm>
            <a:off x="6995893" y="5278059"/>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a:solidFill>
                <a:srgbClr val="002060"/>
              </a:solidFill>
            </a:endParaRPr>
          </a:p>
        </p:txBody>
      </p:sp>
      <p:sp>
        <p:nvSpPr>
          <p:cNvPr id="69" name="Rectangle 56">
            <a:extLst>
              <a:ext uri="{FF2B5EF4-FFF2-40B4-BE49-F238E27FC236}">
                <a16:creationId xmlns:a16="http://schemas.microsoft.com/office/drawing/2014/main" id="{94931776-F546-8D48-B996-F6653FEB9202}"/>
              </a:ext>
            </a:extLst>
          </p:cNvPr>
          <p:cNvSpPr>
            <a:spLocks noChangeArrowheads="1"/>
          </p:cNvSpPr>
          <p:nvPr/>
        </p:nvSpPr>
        <p:spPr bwMode="auto">
          <a:xfrm>
            <a:off x="7365780" y="5260597"/>
            <a:ext cx="1014413" cy="400752"/>
          </a:xfrm>
          <a:prstGeom prst="rect">
            <a:avLst/>
          </a:prstGeom>
          <a:noFill/>
          <a:ln w="9525">
            <a:noFill/>
            <a:miter lim="800000"/>
            <a:headEnd/>
            <a:tailEnd/>
          </a:ln>
          <a:effectLst/>
        </p:spPr>
        <p:txBody>
          <a:bodyPr wrap="square" lIns="92075" tIns="46038" rIns="92075" bIns="46038">
            <a:spAutoFit/>
          </a:bodyPr>
          <a:lstStyle/>
          <a:p>
            <a:pPr algn="l"/>
            <a:r>
              <a:rPr lang="en-US" sz="2000" dirty="0">
                <a:solidFill>
                  <a:schemeClr val="tx1">
                    <a:lumMod val="75000"/>
                  </a:schemeClr>
                </a:solidFill>
                <a:latin typeface="Comfortaa" pitchFamily="2" charset="0"/>
              </a:rPr>
              <a:t>NMB</a:t>
            </a:r>
          </a:p>
        </p:txBody>
      </p:sp>
      <p:cxnSp>
        <p:nvCxnSpPr>
          <p:cNvPr id="71" name="Straight Arrow Connector 70">
            <a:extLst>
              <a:ext uri="{FF2B5EF4-FFF2-40B4-BE49-F238E27FC236}">
                <a16:creationId xmlns:a16="http://schemas.microsoft.com/office/drawing/2014/main" id="{CD345F7E-E107-C548-877B-5FFD70F34622}"/>
              </a:ext>
            </a:extLst>
          </p:cNvPr>
          <p:cNvCxnSpPr/>
          <p:nvPr/>
        </p:nvCxnSpPr>
        <p:spPr>
          <a:xfrm>
            <a:off x="1627938" y="3502882"/>
            <a:ext cx="0" cy="468000"/>
          </a:xfrm>
          <a:prstGeom prst="straightConnector1">
            <a:avLst/>
          </a:prstGeom>
          <a:ln w="25400" cap="rnd">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72" name="Straight Arrow Connector 71">
            <a:extLst>
              <a:ext uri="{FF2B5EF4-FFF2-40B4-BE49-F238E27FC236}">
                <a16:creationId xmlns:a16="http://schemas.microsoft.com/office/drawing/2014/main" id="{E2A7F1CE-4931-1646-B028-4288B7AF1FA1}"/>
              </a:ext>
            </a:extLst>
          </p:cNvPr>
          <p:cNvCxnSpPr>
            <a:cxnSpLocks/>
          </p:cNvCxnSpPr>
          <p:nvPr/>
        </p:nvCxnSpPr>
        <p:spPr>
          <a:xfrm flipH="1">
            <a:off x="1632429" y="1914854"/>
            <a:ext cx="2380" cy="468000"/>
          </a:xfrm>
          <a:prstGeom prst="straightConnector1">
            <a:avLst/>
          </a:prstGeom>
          <a:ln w="25400" cap="rnd">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73" name="Straight Arrow Connector 72">
            <a:extLst>
              <a:ext uri="{FF2B5EF4-FFF2-40B4-BE49-F238E27FC236}">
                <a16:creationId xmlns:a16="http://schemas.microsoft.com/office/drawing/2014/main" id="{BE8DE1E6-460C-C343-8663-CD0CBCB702E5}"/>
              </a:ext>
            </a:extLst>
          </p:cNvPr>
          <p:cNvCxnSpPr>
            <a:cxnSpLocks/>
          </p:cNvCxnSpPr>
          <p:nvPr/>
        </p:nvCxnSpPr>
        <p:spPr>
          <a:xfrm>
            <a:off x="1921626" y="1033760"/>
            <a:ext cx="0" cy="468000"/>
          </a:xfrm>
          <a:prstGeom prst="straightConnector1">
            <a:avLst/>
          </a:prstGeom>
          <a:ln w="25400" cap="rnd">
            <a:solidFill>
              <a:schemeClr val="accent5"/>
            </a:solidFill>
            <a:tailEnd type="triangle"/>
          </a:ln>
        </p:spPr>
        <p:style>
          <a:lnRef idx="1">
            <a:schemeClr val="accent5"/>
          </a:lnRef>
          <a:fillRef idx="0">
            <a:schemeClr val="accent5"/>
          </a:fillRef>
          <a:effectRef idx="0">
            <a:schemeClr val="accent5"/>
          </a:effectRef>
          <a:fontRef idx="minor">
            <a:schemeClr val="tx1"/>
          </a:fontRef>
        </p:style>
      </p:cxnSp>
      <p:sp>
        <p:nvSpPr>
          <p:cNvPr id="74" name="Rectangle 54">
            <a:extLst>
              <a:ext uri="{FF2B5EF4-FFF2-40B4-BE49-F238E27FC236}">
                <a16:creationId xmlns:a16="http://schemas.microsoft.com/office/drawing/2014/main" id="{00D5EC1B-CE14-144C-9EE0-1715D843E880}"/>
              </a:ext>
            </a:extLst>
          </p:cNvPr>
          <p:cNvSpPr>
            <a:spLocks noChangeArrowheads="1"/>
          </p:cNvSpPr>
          <p:nvPr/>
        </p:nvSpPr>
        <p:spPr bwMode="auto">
          <a:xfrm>
            <a:off x="3851564" y="255031"/>
            <a:ext cx="2327366" cy="1447192"/>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Data </a:t>
            </a:r>
          </a:p>
          <a:p>
            <a:pPr algn="ctr"/>
            <a:endParaRPr lang="en-US" sz="1600" dirty="0">
              <a:latin typeface="Comfortaa" pitchFamily="2" charset="0"/>
            </a:endParaRPr>
          </a:p>
          <a:p>
            <a:pPr algn="ctr"/>
            <a:r>
              <a:rPr lang="en-US" sz="1600" b="1" dirty="0">
                <a:solidFill>
                  <a:schemeClr val="accent5"/>
                </a:solidFill>
                <a:latin typeface="Comfortaa" pitchFamily="2" charset="0"/>
              </a:rPr>
              <a:t>Population characteristics and model parameters</a:t>
            </a:r>
          </a:p>
        </p:txBody>
      </p:sp>
      <p:sp>
        <p:nvSpPr>
          <p:cNvPr id="50" name="TextBox 49">
            <a:extLst>
              <a:ext uri="{FF2B5EF4-FFF2-40B4-BE49-F238E27FC236}">
                <a16:creationId xmlns:a16="http://schemas.microsoft.com/office/drawing/2014/main" id="{17F8CB70-FE0D-3A48-843E-4695EBA2F356}"/>
              </a:ext>
            </a:extLst>
          </p:cNvPr>
          <p:cNvSpPr txBox="1"/>
          <p:nvPr/>
        </p:nvSpPr>
        <p:spPr>
          <a:xfrm>
            <a:off x="840432" y="6541859"/>
            <a:ext cx="2499402" cy="307777"/>
          </a:xfrm>
          <a:prstGeom prst="rect">
            <a:avLst/>
          </a:prstGeom>
          <a:noFill/>
        </p:spPr>
        <p:txBody>
          <a:bodyPr wrap="none" rtlCol="0">
            <a:spAutoFit/>
          </a:bodyPr>
          <a:lstStyle/>
          <a:p>
            <a:r>
              <a:rPr lang="en-US" dirty="0">
                <a:latin typeface="Poppins ExtraLight" pitchFamily="2" charset="77"/>
                <a:ea typeface="Verdana" panose="020B0604030504040204" pitchFamily="34" charset="0"/>
                <a:cs typeface="Poppins ExtraLight" pitchFamily="2" charset="77"/>
              </a:rPr>
              <a:t>NMB: Net monetary benefit</a:t>
            </a:r>
          </a:p>
        </p:txBody>
      </p:sp>
      <p:pic>
        <p:nvPicPr>
          <p:cNvPr id="51" name="Picture 50">
            <a:extLst>
              <a:ext uri="{FF2B5EF4-FFF2-40B4-BE49-F238E27FC236}">
                <a16:creationId xmlns:a16="http://schemas.microsoft.com/office/drawing/2014/main" id="{37A0114F-F347-8B4F-B02D-F436462C05BD}"/>
              </a:ext>
            </a:extLst>
          </p:cNvPr>
          <p:cNvPicPr>
            <a:picLocks noChangeAspect="1"/>
          </p:cNvPicPr>
          <p:nvPr/>
        </p:nvPicPr>
        <p:blipFill>
          <a:blip r:embed="rId3"/>
          <a:stretch>
            <a:fillRect/>
          </a:stretch>
        </p:blipFill>
        <p:spPr>
          <a:xfrm>
            <a:off x="3574225" y="1741856"/>
            <a:ext cx="2689325" cy="1800000"/>
          </a:xfrm>
          <a:prstGeom prst="rect">
            <a:avLst/>
          </a:prstGeom>
        </p:spPr>
      </p:pic>
    </p:spTree>
    <p:extLst>
      <p:ext uri="{BB962C8B-B14F-4D97-AF65-F5344CB8AC3E}">
        <p14:creationId xmlns:p14="http://schemas.microsoft.com/office/powerpoint/2010/main" val="406915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p:bldP spid="137" grpId="0"/>
      <p:bldP spid="138" grpId="0"/>
      <p:bldP spid="139" grpId="0" animBg="1"/>
      <p:bldP spid="144" grpId="0" animBg="1"/>
      <p:bldP spid="68" grpId="0" animBg="1"/>
      <p:bldP spid="6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27B4F0-6B4A-C94C-AF6E-6CC7AA93334C}"/>
              </a:ext>
            </a:extLst>
          </p:cNvPr>
          <p:cNvSpPr>
            <a:spLocks noGrp="1"/>
          </p:cNvSpPr>
          <p:nvPr>
            <p:ph type="sldNum" idx="12"/>
          </p:nvPr>
        </p:nvSpPr>
        <p:spPr>
          <a:xfrm>
            <a:off x="8554442" y="6377984"/>
            <a:ext cx="548700" cy="396300"/>
          </a:xfrm>
        </p:spPr>
        <p:txBody>
          <a:bodyPr/>
          <a:lstStyle/>
          <a:p>
            <a:pPr marL="0" lvl="0" indent="0" algn="ctr" rtl="0">
              <a:spcBef>
                <a:spcPts val="0"/>
              </a:spcBef>
              <a:spcAft>
                <a:spcPts val="0"/>
              </a:spcAft>
              <a:buNone/>
            </a:pPr>
            <a:fld id="{00000000-1234-1234-1234-123412341234}" type="slidenum">
              <a:rPr lang="nl-NL" smtClean="0"/>
              <a:t>8</a:t>
            </a:fld>
            <a:endParaRPr lang="nl-NL" dirty="0"/>
          </a:p>
        </p:txBody>
      </p:sp>
      <p:sp>
        <p:nvSpPr>
          <p:cNvPr id="6" name="Freeform 6">
            <a:extLst>
              <a:ext uri="{FF2B5EF4-FFF2-40B4-BE49-F238E27FC236}">
                <a16:creationId xmlns:a16="http://schemas.microsoft.com/office/drawing/2014/main" id="{9A509D6A-968A-C343-B167-F7D74F37DDF2}"/>
              </a:ext>
            </a:extLst>
          </p:cNvPr>
          <p:cNvSpPr>
            <a:spLocks noChangeAspect="1"/>
          </p:cNvSpPr>
          <p:nvPr/>
        </p:nvSpPr>
        <p:spPr bwMode="auto">
          <a:xfrm>
            <a:off x="1061201" y="992205"/>
            <a:ext cx="1252538" cy="546100"/>
          </a:xfrm>
          <a:custGeom>
            <a:avLst/>
            <a:gdLst/>
            <a:ahLst/>
            <a:cxnLst>
              <a:cxn ang="0">
                <a:pos x="0" y="343"/>
              </a:cxn>
              <a:cxn ang="0">
                <a:pos x="46" y="292"/>
              </a:cxn>
              <a:cxn ang="0">
                <a:pos x="102" y="252"/>
              </a:cxn>
              <a:cxn ang="0">
                <a:pos x="159" y="211"/>
              </a:cxn>
              <a:cxn ang="0">
                <a:pos x="182" y="151"/>
              </a:cxn>
              <a:cxn ang="0">
                <a:pos x="204" y="91"/>
              </a:cxn>
              <a:cxn ang="0">
                <a:pos x="262" y="41"/>
              </a:cxn>
              <a:cxn ang="0">
                <a:pos x="318" y="0"/>
              </a:cxn>
              <a:cxn ang="0">
                <a:pos x="387" y="11"/>
              </a:cxn>
              <a:cxn ang="0">
                <a:pos x="443" y="41"/>
              </a:cxn>
              <a:cxn ang="0">
                <a:pos x="523" y="61"/>
              </a:cxn>
              <a:cxn ang="0">
                <a:pos x="592" y="81"/>
              </a:cxn>
              <a:cxn ang="0">
                <a:pos x="648" y="121"/>
              </a:cxn>
              <a:cxn ang="0">
                <a:pos x="670" y="181"/>
              </a:cxn>
              <a:cxn ang="0">
                <a:pos x="694" y="242"/>
              </a:cxn>
              <a:cxn ang="0">
                <a:pos x="763" y="262"/>
              </a:cxn>
              <a:cxn ang="0">
                <a:pos x="830" y="302"/>
              </a:cxn>
              <a:cxn ang="0">
                <a:pos x="887" y="343"/>
              </a:cxn>
            </a:cxnLst>
            <a:rect l="0" t="0" r="r" b="b"/>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dirty="0">
              <a:solidFill>
                <a:srgbClr val="002060"/>
              </a:solidFill>
            </a:endParaRPr>
          </a:p>
        </p:txBody>
      </p:sp>
      <p:sp>
        <p:nvSpPr>
          <p:cNvPr id="7" name="Rectangle 7">
            <a:extLst>
              <a:ext uri="{FF2B5EF4-FFF2-40B4-BE49-F238E27FC236}">
                <a16:creationId xmlns:a16="http://schemas.microsoft.com/office/drawing/2014/main" id="{2BC48843-48E8-4B4A-B4ED-260A0C4494E3}"/>
              </a:ext>
            </a:extLst>
          </p:cNvPr>
          <p:cNvSpPr>
            <a:spLocks noChangeAspect="1" noChangeArrowheads="1"/>
          </p:cNvSpPr>
          <p:nvPr/>
        </p:nvSpPr>
        <p:spPr bwMode="auto">
          <a:xfrm>
            <a:off x="1489826" y="1470042"/>
            <a:ext cx="431800"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1</a:t>
            </a:r>
            <a:endParaRPr lang="en-US" sz="2400" dirty="0">
              <a:latin typeface="Comfortaa" pitchFamily="2" charset="0"/>
            </a:endParaRPr>
          </a:p>
        </p:txBody>
      </p:sp>
      <p:sp>
        <p:nvSpPr>
          <p:cNvPr id="8" name="Rectangle 10">
            <a:extLst>
              <a:ext uri="{FF2B5EF4-FFF2-40B4-BE49-F238E27FC236}">
                <a16:creationId xmlns:a16="http://schemas.microsoft.com/office/drawing/2014/main" id="{8C528D15-3DA3-C844-8D50-5C17AD561DD4}"/>
              </a:ext>
            </a:extLst>
          </p:cNvPr>
          <p:cNvSpPr>
            <a:spLocks noChangeArrowheads="1"/>
          </p:cNvSpPr>
          <p:nvPr/>
        </p:nvSpPr>
        <p:spPr bwMode="auto">
          <a:xfrm>
            <a:off x="1513638" y="2351898"/>
            <a:ext cx="473075"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2</a:t>
            </a:r>
            <a:endParaRPr lang="en-US" sz="2400" dirty="0">
              <a:latin typeface="Comfortaa" pitchFamily="2" charset="0"/>
            </a:endParaRPr>
          </a:p>
        </p:txBody>
      </p:sp>
      <p:sp>
        <p:nvSpPr>
          <p:cNvPr id="9" name="Freeform 14">
            <a:extLst>
              <a:ext uri="{FF2B5EF4-FFF2-40B4-BE49-F238E27FC236}">
                <a16:creationId xmlns:a16="http://schemas.microsoft.com/office/drawing/2014/main" id="{36251F39-D648-9A43-A548-1491DA453C03}"/>
              </a:ext>
            </a:extLst>
          </p:cNvPr>
          <p:cNvSpPr>
            <a:spLocks/>
          </p:cNvSpPr>
          <p:nvPr/>
        </p:nvSpPr>
        <p:spPr bwMode="auto">
          <a:xfrm>
            <a:off x="991351" y="3384815"/>
            <a:ext cx="1042988" cy="639763"/>
          </a:xfrm>
          <a:custGeom>
            <a:avLst/>
            <a:gdLst/>
            <a:ahLst/>
            <a:cxnLst>
              <a:cxn ang="0">
                <a:pos x="738" y="389"/>
              </a:cxn>
              <a:cxn ang="0">
                <a:pos x="678" y="324"/>
              </a:cxn>
              <a:cxn ang="0">
                <a:pos x="605" y="272"/>
              </a:cxn>
              <a:cxn ang="0">
                <a:pos x="544" y="221"/>
              </a:cxn>
              <a:cxn ang="0">
                <a:pos x="484" y="168"/>
              </a:cxn>
              <a:cxn ang="0">
                <a:pos x="411" y="116"/>
              </a:cxn>
              <a:cxn ang="0">
                <a:pos x="339" y="77"/>
              </a:cxn>
              <a:cxn ang="0">
                <a:pos x="266" y="25"/>
              </a:cxn>
              <a:cxn ang="0">
                <a:pos x="193" y="0"/>
              </a:cxn>
              <a:cxn ang="0">
                <a:pos x="109" y="13"/>
              </a:cxn>
              <a:cxn ang="0">
                <a:pos x="73" y="91"/>
              </a:cxn>
              <a:cxn ang="0">
                <a:pos x="60" y="168"/>
              </a:cxn>
              <a:cxn ang="0">
                <a:pos x="48" y="246"/>
              </a:cxn>
              <a:cxn ang="0">
                <a:pos x="36" y="324"/>
              </a:cxn>
              <a:cxn ang="0">
                <a:pos x="0" y="402"/>
              </a:cxn>
            </a:cxnLst>
            <a:rect l="0" t="0" r="r" b="b"/>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0" name="Freeform 13">
            <a:extLst>
              <a:ext uri="{FF2B5EF4-FFF2-40B4-BE49-F238E27FC236}">
                <a16:creationId xmlns:a16="http://schemas.microsoft.com/office/drawing/2014/main" id="{C43B440D-5D8B-6D4F-9616-9FAA4E5C3DB4}"/>
              </a:ext>
            </a:extLst>
          </p:cNvPr>
          <p:cNvSpPr>
            <a:spLocks/>
          </p:cNvSpPr>
          <p:nvPr/>
        </p:nvSpPr>
        <p:spPr bwMode="auto">
          <a:xfrm>
            <a:off x="1213601" y="1920098"/>
            <a:ext cx="979488" cy="496888"/>
          </a:xfrm>
          <a:custGeom>
            <a:avLst/>
            <a:gdLst/>
            <a:ahLst/>
            <a:cxnLst>
              <a:cxn ang="0">
                <a:pos x="0" y="302"/>
              </a:cxn>
              <a:cxn ang="0">
                <a:pos x="56" y="251"/>
              </a:cxn>
              <a:cxn ang="0">
                <a:pos x="124" y="211"/>
              </a:cxn>
              <a:cxn ang="0">
                <a:pos x="182" y="171"/>
              </a:cxn>
              <a:cxn ang="0">
                <a:pos x="238" y="130"/>
              </a:cxn>
              <a:cxn ang="0">
                <a:pos x="306" y="90"/>
              </a:cxn>
              <a:cxn ang="0">
                <a:pos x="374" y="60"/>
              </a:cxn>
              <a:cxn ang="0">
                <a:pos x="443" y="20"/>
              </a:cxn>
              <a:cxn ang="0">
                <a:pos x="510" y="0"/>
              </a:cxn>
              <a:cxn ang="0">
                <a:pos x="590" y="10"/>
              </a:cxn>
              <a:cxn ang="0">
                <a:pos x="624" y="70"/>
              </a:cxn>
              <a:cxn ang="0">
                <a:pos x="636" y="130"/>
              </a:cxn>
              <a:cxn ang="0">
                <a:pos x="646" y="191"/>
              </a:cxn>
              <a:cxn ang="0">
                <a:pos x="659" y="251"/>
              </a:cxn>
              <a:cxn ang="0">
                <a:pos x="693" y="312"/>
              </a:cxn>
            </a:cxnLst>
            <a:rect l="0" t="0" r="r" b="b"/>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1" name="Rectangle 15">
            <a:extLst>
              <a:ext uri="{FF2B5EF4-FFF2-40B4-BE49-F238E27FC236}">
                <a16:creationId xmlns:a16="http://schemas.microsoft.com/office/drawing/2014/main" id="{DD4D5209-8CA3-8148-8B09-FFBC38AA9047}"/>
              </a:ext>
            </a:extLst>
          </p:cNvPr>
          <p:cNvSpPr>
            <a:spLocks noChangeArrowheads="1"/>
          </p:cNvSpPr>
          <p:nvPr/>
        </p:nvSpPr>
        <p:spPr bwMode="auto">
          <a:xfrm>
            <a:off x="1489826" y="4116145"/>
            <a:ext cx="927100" cy="461963"/>
          </a:xfrm>
          <a:prstGeom prst="rect">
            <a:avLst/>
          </a:prstGeom>
          <a:noFill/>
          <a:ln w="9525">
            <a:noFill/>
            <a:miter lim="800000"/>
            <a:headEnd/>
            <a:tailEnd/>
          </a:ln>
          <a:effectLst/>
        </p:spPr>
        <p:txBody>
          <a:bodyPr wrap="square" lIns="92075" tIns="46038" rIns="92075" bIns="46038">
            <a:spAutoFit/>
          </a:bodyPr>
          <a:lstStyle/>
          <a:p>
            <a:pPr algn="l"/>
            <a:r>
              <a:rPr lang="en-US" sz="2400" dirty="0" err="1">
                <a:latin typeface="Comfortaa" pitchFamily="2" charset="0"/>
              </a:rPr>
              <a:t>x</a:t>
            </a:r>
            <a:r>
              <a:rPr lang="en-US" sz="2400" baseline="-25000" dirty="0" err="1">
                <a:latin typeface="Comfortaa" pitchFamily="2" charset="0"/>
              </a:rPr>
              <a:t>j</a:t>
            </a:r>
            <a:endParaRPr lang="en-US" sz="2400" baseline="-25000" dirty="0">
              <a:latin typeface="Comfortaa" pitchFamily="2" charset="0"/>
            </a:endParaRPr>
          </a:p>
        </p:txBody>
      </p:sp>
      <p:sp>
        <p:nvSpPr>
          <p:cNvPr id="12" name="Line 9">
            <a:extLst>
              <a:ext uri="{FF2B5EF4-FFF2-40B4-BE49-F238E27FC236}">
                <a16:creationId xmlns:a16="http://schemas.microsoft.com/office/drawing/2014/main" id="{EE971904-F84F-A441-977B-21E32817A596}"/>
              </a:ext>
            </a:extLst>
          </p:cNvPr>
          <p:cNvSpPr>
            <a:spLocks noChangeShapeType="1"/>
          </p:cNvSpPr>
          <p:nvPr/>
        </p:nvSpPr>
        <p:spPr bwMode="auto">
          <a:xfrm>
            <a:off x="843713" y="2413810"/>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dirty="0">
              <a:solidFill>
                <a:srgbClr val="002060"/>
              </a:solidFill>
            </a:endParaRPr>
          </a:p>
        </p:txBody>
      </p:sp>
      <p:sp>
        <p:nvSpPr>
          <p:cNvPr id="13" name="Line 12">
            <a:extLst>
              <a:ext uri="{FF2B5EF4-FFF2-40B4-BE49-F238E27FC236}">
                <a16:creationId xmlns:a16="http://schemas.microsoft.com/office/drawing/2014/main" id="{7BFB0FBC-F934-BC4D-9D25-7C9F4E37F755}"/>
              </a:ext>
            </a:extLst>
          </p:cNvPr>
          <p:cNvSpPr>
            <a:spLocks noChangeShapeType="1"/>
          </p:cNvSpPr>
          <p:nvPr/>
        </p:nvSpPr>
        <p:spPr bwMode="auto">
          <a:xfrm>
            <a:off x="880226" y="4013465"/>
            <a:ext cx="1682750"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4" name="Line 4">
            <a:extLst>
              <a:ext uri="{FF2B5EF4-FFF2-40B4-BE49-F238E27FC236}">
                <a16:creationId xmlns:a16="http://schemas.microsoft.com/office/drawing/2014/main" id="{C1AE5237-892B-EE4A-A2FC-502A0D472EF1}"/>
              </a:ext>
            </a:extLst>
          </p:cNvPr>
          <p:cNvSpPr>
            <a:spLocks noChangeAspect="1" noChangeShapeType="1"/>
          </p:cNvSpPr>
          <p:nvPr/>
        </p:nvSpPr>
        <p:spPr bwMode="auto">
          <a:xfrm>
            <a:off x="861176" y="1538305"/>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6" name="Right Brace 15">
            <a:extLst>
              <a:ext uri="{FF2B5EF4-FFF2-40B4-BE49-F238E27FC236}">
                <a16:creationId xmlns:a16="http://schemas.microsoft.com/office/drawing/2014/main" id="{922A37BD-8CDB-7440-89EA-960FD4ED8069}"/>
              </a:ext>
            </a:extLst>
          </p:cNvPr>
          <p:cNvSpPr/>
          <p:nvPr/>
        </p:nvSpPr>
        <p:spPr>
          <a:xfrm>
            <a:off x="2548778" y="1033760"/>
            <a:ext cx="828726" cy="3313366"/>
          </a:xfrm>
          <a:prstGeom prst="rightBrace">
            <a:avLst>
              <a:gd name="adj1" fmla="val 73846"/>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9E25E1-AA97-5940-AF79-6FE1524BF6EB}"/>
                  </a:ext>
                </a:extLst>
              </p:cNvPr>
              <p:cNvSpPr txBox="1"/>
              <p:nvPr/>
            </p:nvSpPr>
            <p:spPr>
              <a:xfrm>
                <a:off x="1615803" y="2976197"/>
                <a:ext cx="10579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4" name="TextBox 23">
                <a:extLst>
                  <a:ext uri="{FF2B5EF4-FFF2-40B4-BE49-F238E27FC236}">
                    <a16:creationId xmlns:a16="http://schemas.microsoft.com/office/drawing/2014/main" id="{D19E25E1-AA97-5940-AF79-6FE1524BF6EB}"/>
                  </a:ext>
                </a:extLst>
              </p:cNvPr>
              <p:cNvSpPr txBox="1">
                <a:spLocks noRot="1" noChangeAspect="1" noMove="1" noResize="1" noEditPoints="1" noAdjustHandles="1" noChangeArrowheads="1" noChangeShapeType="1" noTextEdit="1"/>
              </p:cNvSpPr>
              <p:nvPr/>
            </p:nvSpPr>
            <p:spPr>
              <a:xfrm>
                <a:off x="1615803" y="2976197"/>
                <a:ext cx="105798" cy="215444"/>
              </a:xfrm>
              <a:prstGeom prst="rect">
                <a:avLst/>
              </a:prstGeom>
              <a:blipFill>
                <a:blip r:embed="rId2"/>
                <a:stretch>
                  <a:fillRect l="-20000" r="-20000" b="-5556"/>
                </a:stretch>
              </a:blipFill>
            </p:spPr>
            <p:txBody>
              <a:bodyPr/>
              <a:lstStyle/>
              <a:p>
                <a:r>
                  <a:rPr lang="en-US">
                    <a:noFill/>
                  </a:rPr>
                  <a:t> </a:t>
                </a:r>
              </a:p>
            </p:txBody>
          </p:sp>
        </mc:Fallback>
      </mc:AlternateContent>
      <p:grpSp>
        <p:nvGrpSpPr>
          <p:cNvPr id="490" name="Group 489">
            <a:extLst>
              <a:ext uri="{FF2B5EF4-FFF2-40B4-BE49-F238E27FC236}">
                <a16:creationId xmlns:a16="http://schemas.microsoft.com/office/drawing/2014/main" id="{2C3EAAF6-A8C1-7640-B581-2F7B48253FE6}"/>
              </a:ext>
            </a:extLst>
          </p:cNvPr>
          <p:cNvGrpSpPr/>
          <p:nvPr/>
        </p:nvGrpSpPr>
        <p:grpSpPr>
          <a:xfrm>
            <a:off x="4258125" y="4805807"/>
            <a:ext cx="1616671" cy="1193893"/>
            <a:chOff x="4050587" y="4995892"/>
            <a:chExt cx="1616671" cy="1193893"/>
          </a:xfrm>
        </p:grpSpPr>
        <p:sp>
          <p:nvSpPr>
            <p:cNvPr id="264" name="Rounded Rectangle 263">
              <a:extLst>
                <a:ext uri="{FF2B5EF4-FFF2-40B4-BE49-F238E27FC236}">
                  <a16:creationId xmlns:a16="http://schemas.microsoft.com/office/drawing/2014/main" id="{575AE87F-49E4-C141-BE5F-838C4829FE92}"/>
                </a:ext>
              </a:extLst>
            </p:cNvPr>
            <p:cNvSpPr/>
            <p:nvPr/>
          </p:nvSpPr>
          <p:spPr>
            <a:xfrm>
              <a:off x="4050587" y="4995892"/>
              <a:ext cx="1616671" cy="1193893"/>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475" name="Group 474">
              <a:extLst>
                <a:ext uri="{FF2B5EF4-FFF2-40B4-BE49-F238E27FC236}">
                  <a16:creationId xmlns:a16="http://schemas.microsoft.com/office/drawing/2014/main" id="{B8993AD0-4793-4240-ADF2-2C41DEFEFB62}"/>
                </a:ext>
              </a:extLst>
            </p:cNvPr>
            <p:cNvGrpSpPr/>
            <p:nvPr/>
          </p:nvGrpSpPr>
          <p:grpSpPr>
            <a:xfrm>
              <a:off x="4137734" y="5035070"/>
              <a:ext cx="1433429" cy="1052355"/>
              <a:chOff x="4016143" y="3689946"/>
              <a:chExt cx="1272021" cy="896646"/>
            </a:xfrm>
          </p:grpSpPr>
          <p:sp>
            <p:nvSpPr>
              <p:cNvPr id="476" name="Arc 1028">
                <a:extLst>
                  <a:ext uri="{FF2B5EF4-FFF2-40B4-BE49-F238E27FC236}">
                    <a16:creationId xmlns:a16="http://schemas.microsoft.com/office/drawing/2014/main" id="{943903BD-1ED4-024B-BA77-FA90F0AA5D91}"/>
                  </a:ext>
                </a:extLst>
              </p:cNvPr>
              <p:cNvSpPr>
                <a:spLocks/>
              </p:cNvSpPr>
              <p:nvPr/>
            </p:nvSpPr>
            <p:spPr bwMode="auto">
              <a:xfrm>
                <a:off x="4499105" y="3689946"/>
                <a:ext cx="258964" cy="194084"/>
              </a:xfrm>
              <a:custGeom>
                <a:avLst/>
                <a:gdLst>
                  <a:gd name="G0" fmla="+- 21600 0 0"/>
                  <a:gd name="G1" fmla="+- 21600 0 0"/>
                  <a:gd name="G2" fmla="+- 21600 0 0"/>
                  <a:gd name="T0" fmla="*/ 6555 w 43200"/>
                  <a:gd name="T1" fmla="*/ 37099 h 40104"/>
                  <a:gd name="T2" fmla="*/ 32743 w 43200"/>
                  <a:gd name="T3" fmla="*/ 40104 h 40104"/>
                  <a:gd name="T4" fmla="*/ 21600 w 43200"/>
                  <a:gd name="T5" fmla="*/ 21600 h 40104"/>
                </a:gdLst>
                <a:ahLst/>
                <a:cxnLst>
                  <a:cxn ang="0">
                    <a:pos x="T0" y="T1"/>
                  </a:cxn>
                  <a:cxn ang="0">
                    <a:pos x="T2" y="T3"/>
                  </a:cxn>
                  <a:cxn ang="0">
                    <a:pos x="T4" y="T5"/>
                  </a:cxn>
                </a:cxnLst>
                <a:rect l="0" t="0" r="r" b="b"/>
                <a:pathLst>
                  <a:path w="43200" h="40104" fill="none"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path>
                  <a:path w="43200" h="40104" stroke="0"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lnTo>
                      <a:pt x="21600" y="21600"/>
                    </a:lnTo>
                    <a:close/>
                  </a:path>
                </a:pathLst>
              </a:custGeom>
              <a:noFill/>
              <a:ln w="9525" cap="rnd">
                <a:solidFill>
                  <a:schemeClr val="tx1"/>
                </a:solidFill>
                <a:round/>
                <a:headEnd type="none" w="sm" len="sm"/>
                <a:tailEnd type="none" w="sm" len="sm"/>
              </a:ln>
              <a:effectLst/>
            </p:spPr>
            <p:txBody>
              <a:bodyPr wrap="none" anchor="ctr"/>
              <a:lstStyle/>
              <a:p>
                <a:pPr algn="ctr"/>
                <a:endParaRPr lang="en-GB" sz="1100" dirty="0">
                  <a:solidFill>
                    <a:srgbClr val="002060"/>
                  </a:solidFill>
                </a:endParaRPr>
              </a:p>
            </p:txBody>
          </p:sp>
          <p:sp>
            <p:nvSpPr>
              <p:cNvPr id="477" name="Oval 1029">
                <a:extLst>
                  <a:ext uri="{FF2B5EF4-FFF2-40B4-BE49-F238E27FC236}">
                    <a16:creationId xmlns:a16="http://schemas.microsoft.com/office/drawing/2014/main" id="{BA0153E9-463F-584B-8906-7974FE488D4A}"/>
                  </a:ext>
                </a:extLst>
              </p:cNvPr>
              <p:cNvSpPr>
                <a:spLocks noChangeArrowheads="1"/>
              </p:cNvSpPr>
              <p:nvPr/>
            </p:nvSpPr>
            <p:spPr bwMode="auto">
              <a:xfrm>
                <a:off x="4161405" y="4267200"/>
                <a:ext cx="363764" cy="202960"/>
              </a:xfrm>
              <a:prstGeom prst="ellipse">
                <a:avLst/>
              </a:prstGeom>
              <a:solidFill>
                <a:schemeClr val="accent2"/>
              </a:solidFill>
              <a:ln w="9525">
                <a:solidFill>
                  <a:schemeClr val="tx1"/>
                </a:solidFill>
                <a:round/>
                <a:headEnd/>
                <a:tailEnd/>
              </a:ln>
              <a:effectLst/>
            </p:spPr>
            <p:txBody>
              <a:bodyPr wrap="none" anchor="ctr"/>
              <a:lstStyle/>
              <a:p>
                <a:pPr algn="ctr"/>
                <a:r>
                  <a:rPr lang="en-US" sz="900" dirty="0">
                    <a:solidFill>
                      <a:schemeClr val="bg1"/>
                    </a:solidFill>
                  </a:rPr>
                  <a:t>sick</a:t>
                </a:r>
              </a:p>
            </p:txBody>
          </p:sp>
          <p:sp>
            <p:nvSpPr>
              <p:cNvPr id="478" name="Arc 1030">
                <a:extLst>
                  <a:ext uri="{FF2B5EF4-FFF2-40B4-BE49-F238E27FC236}">
                    <a16:creationId xmlns:a16="http://schemas.microsoft.com/office/drawing/2014/main" id="{172F66A3-678D-814B-8375-820CDF0BA20C}"/>
                  </a:ext>
                </a:extLst>
              </p:cNvPr>
              <p:cNvSpPr>
                <a:spLocks/>
              </p:cNvSpPr>
              <p:nvPr/>
            </p:nvSpPr>
            <p:spPr bwMode="auto">
              <a:xfrm>
                <a:off x="4016143" y="4377607"/>
                <a:ext cx="259371" cy="208985"/>
              </a:xfrm>
              <a:custGeom>
                <a:avLst/>
                <a:gdLst>
                  <a:gd name="G0" fmla="+- 21600 0 0"/>
                  <a:gd name="G1" fmla="+- 21600 0 0"/>
                  <a:gd name="G2" fmla="+- 21600 0 0"/>
                  <a:gd name="T0" fmla="*/ 42540 w 43200"/>
                  <a:gd name="T1" fmla="*/ 16301 h 43200"/>
                  <a:gd name="T2" fmla="*/ 21538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path>
                  <a:path w="43200" h="43200" stroke="0"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lnTo>
                      <a:pt x="21600" y="21600"/>
                    </a:lnTo>
                    <a:close/>
                  </a:path>
                </a:pathLst>
              </a:custGeom>
              <a:noFill/>
              <a:ln w="9525" cap="rnd">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479" name="Oval 1031">
                <a:extLst>
                  <a:ext uri="{FF2B5EF4-FFF2-40B4-BE49-F238E27FC236}">
                    <a16:creationId xmlns:a16="http://schemas.microsoft.com/office/drawing/2014/main" id="{EC01D4C8-AD58-AA4C-A108-93396A9E8BB3}"/>
                  </a:ext>
                </a:extLst>
              </p:cNvPr>
              <p:cNvSpPr>
                <a:spLocks noChangeArrowheads="1"/>
              </p:cNvSpPr>
              <p:nvPr/>
            </p:nvSpPr>
            <p:spPr bwMode="auto">
              <a:xfrm>
                <a:off x="4728194" y="4278792"/>
                <a:ext cx="356945" cy="201343"/>
              </a:xfrm>
              <a:prstGeom prst="ellipse">
                <a:avLst/>
              </a:prstGeom>
              <a:solidFill>
                <a:schemeClr val="accent6"/>
              </a:solidFill>
              <a:ln w="9525">
                <a:solidFill>
                  <a:schemeClr val="tx1"/>
                </a:solidFill>
                <a:round/>
                <a:headEnd/>
                <a:tailEnd/>
              </a:ln>
              <a:effectLst/>
            </p:spPr>
            <p:txBody>
              <a:bodyPr wrap="none" anchor="ctr"/>
              <a:lstStyle/>
              <a:p>
                <a:pPr algn="ctr"/>
                <a:r>
                  <a:rPr lang="en-US" sz="900" dirty="0">
                    <a:solidFill>
                      <a:schemeClr val="bg1"/>
                    </a:solidFill>
                  </a:rPr>
                  <a:t>dead</a:t>
                </a:r>
              </a:p>
            </p:txBody>
          </p:sp>
          <p:sp>
            <p:nvSpPr>
              <p:cNvPr id="480" name="Arc 1032">
                <a:extLst>
                  <a:ext uri="{FF2B5EF4-FFF2-40B4-BE49-F238E27FC236}">
                    <a16:creationId xmlns:a16="http://schemas.microsoft.com/office/drawing/2014/main" id="{60A2C920-456C-054A-BDD6-A32227DE7CF8}"/>
                  </a:ext>
                </a:extLst>
              </p:cNvPr>
              <p:cNvSpPr>
                <a:spLocks/>
              </p:cNvSpPr>
              <p:nvPr/>
            </p:nvSpPr>
            <p:spPr bwMode="auto">
              <a:xfrm>
                <a:off x="5029200" y="4363015"/>
                <a:ext cx="258964" cy="208985"/>
              </a:xfrm>
              <a:custGeom>
                <a:avLst/>
                <a:gdLst>
                  <a:gd name="G0" fmla="+- 21598 0 0"/>
                  <a:gd name="G1" fmla="+- 21600 0 0"/>
                  <a:gd name="G2" fmla="+- 21600 0 0"/>
                  <a:gd name="T0" fmla="*/ 15982 w 43198"/>
                  <a:gd name="T1" fmla="*/ 743 h 43200"/>
                  <a:gd name="T2" fmla="*/ 0 w 43198"/>
                  <a:gd name="T3" fmla="*/ 21916 h 43200"/>
                  <a:gd name="T4" fmla="*/ 21598 w 43198"/>
                  <a:gd name="T5" fmla="*/ 21600 h 43200"/>
                </a:gdLst>
                <a:ahLst/>
                <a:cxnLst>
                  <a:cxn ang="0">
                    <a:pos x="T0" y="T1"/>
                  </a:cxn>
                  <a:cxn ang="0">
                    <a:pos x="T2" y="T3"/>
                  </a:cxn>
                  <a:cxn ang="0">
                    <a:pos x="T4" y="T5"/>
                  </a:cxn>
                </a:cxnLst>
                <a:rect l="0" t="0" r="r" b="b"/>
                <a:pathLst>
                  <a:path w="43198" h="43200" fill="none"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path>
                  <a:path w="43198" h="43200" stroke="0"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lnTo>
                      <a:pt x="21598" y="21600"/>
                    </a:lnTo>
                    <a:close/>
                  </a:path>
                </a:pathLst>
              </a:custGeom>
              <a:noFill/>
              <a:ln w="9525" cap="rnd">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481" name="Line 1039">
                <a:extLst>
                  <a:ext uri="{FF2B5EF4-FFF2-40B4-BE49-F238E27FC236}">
                    <a16:creationId xmlns:a16="http://schemas.microsoft.com/office/drawing/2014/main" id="{1B2C1183-4631-0543-934E-C4F4573C68D2}"/>
                  </a:ext>
                </a:extLst>
              </p:cNvPr>
              <p:cNvSpPr>
                <a:spLocks noChangeShapeType="1"/>
              </p:cNvSpPr>
              <p:nvPr/>
            </p:nvSpPr>
            <p:spPr bwMode="auto">
              <a:xfrm flipH="1">
                <a:off x="4430142" y="4004476"/>
                <a:ext cx="106273" cy="201344"/>
              </a:xfrm>
              <a:prstGeom prst="line">
                <a:avLst/>
              </a:prstGeom>
              <a:noFill/>
              <a:ln w="9525">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482" name="Freeform 1040">
                <a:extLst>
                  <a:ext uri="{FF2B5EF4-FFF2-40B4-BE49-F238E27FC236}">
                    <a16:creationId xmlns:a16="http://schemas.microsoft.com/office/drawing/2014/main" id="{08BA0466-21F1-6146-80E8-5EC441AE299A}"/>
                  </a:ext>
                </a:extLst>
              </p:cNvPr>
              <p:cNvSpPr>
                <a:spLocks/>
              </p:cNvSpPr>
              <p:nvPr/>
            </p:nvSpPr>
            <p:spPr bwMode="auto">
              <a:xfrm>
                <a:off x="4390674" y="4184048"/>
                <a:ext cx="70034" cy="92458"/>
              </a:xfrm>
              <a:custGeom>
                <a:avLst/>
                <a:gdLst/>
                <a:ahLst/>
                <a:cxnLst>
                  <a:cxn ang="0">
                    <a:pos x="0" y="241"/>
                  </a:cxn>
                  <a:cxn ang="0">
                    <a:pos x="186" y="47"/>
                  </a:cxn>
                  <a:cxn ang="0">
                    <a:pos x="49" y="0"/>
                  </a:cxn>
                  <a:cxn ang="0">
                    <a:pos x="0" y="241"/>
                  </a:cxn>
                </a:cxnLst>
                <a:rect l="0" t="0" r="r" b="b"/>
                <a:pathLst>
                  <a:path w="187" h="242">
                    <a:moveTo>
                      <a:pt x="0" y="241"/>
                    </a:moveTo>
                    <a:lnTo>
                      <a:pt x="186" y="47"/>
                    </a:lnTo>
                    <a:lnTo>
                      <a:pt x="49" y="0"/>
                    </a:lnTo>
                    <a:lnTo>
                      <a:pt x="0" y="241"/>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483" name="Line 1041">
                <a:extLst>
                  <a:ext uri="{FF2B5EF4-FFF2-40B4-BE49-F238E27FC236}">
                    <a16:creationId xmlns:a16="http://schemas.microsoft.com/office/drawing/2014/main" id="{C90C35A0-AF77-B847-AA94-451BA106BC36}"/>
                  </a:ext>
                </a:extLst>
              </p:cNvPr>
              <p:cNvSpPr>
                <a:spLocks noChangeShapeType="1"/>
              </p:cNvSpPr>
              <p:nvPr/>
            </p:nvSpPr>
            <p:spPr bwMode="auto">
              <a:xfrm>
                <a:off x="4656124" y="4004476"/>
                <a:ext cx="106680" cy="201344"/>
              </a:xfrm>
              <a:prstGeom prst="line">
                <a:avLst/>
              </a:prstGeom>
              <a:noFill/>
              <a:ln w="9525">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484" name="Freeform 1042">
                <a:extLst>
                  <a:ext uri="{FF2B5EF4-FFF2-40B4-BE49-F238E27FC236}">
                    <a16:creationId xmlns:a16="http://schemas.microsoft.com/office/drawing/2014/main" id="{90AF6A41-CE7A-E243-BF0D-60DD5B5890C1}"/>
                  </a:ext>
                </a:extLst>
              </p:cNvPr>
              <p:cNvSpPr>
                <a:spLocks/>
              </p:cNvSpPr>
              <p:nvPr/>
            </p:nvSpPr>
            <p:spPr bwMode="auto">
              <a:xfrm>
                <a:off x="4737152" y="4197032"/>
                <a:ext cx="70034" cy="92458"/>
              </a:xfrm>
              <a:custGeom>
                <a:avLst/>
                <a:gdLst/>
                <a:ahLst/>
                <a:cxnLst>
                  <a:cxn ang="0">
                    <a:pos x="185" y="241"/>
                  </a:cxn>
                  <a:cxn ang="0">
                    <a:pos x="136" y="0"/>
                  </a:cxn>
                  <a:cxn ang="0">
                    <a:pos x="0" y="47"/>
                  </a:cxn>
                  <a:cxn ang="0">
                    <a:pos x="185" y="241"/>
                  </a:cxn>
                </a:cxnLst>
                <a:rect l="0" t="0" r="r" b="b"/>
                <a:pathLst>
                  <a:path w="186" h="242">
                    <a:moveTo>
                      <a:pt x="185" y="241"/>
                    </a:moveTo>
                    <a:lnTo>
                      <a:pt x="136" y="0"/>
                    </a:lnTo>
                    <a:lnTo>
                      <a:pt x="0" y="47"/>
                    </a:lnTo>
                    <a:lnTo>
                      <a:pt x="185" y="241"/>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485" name="Freeform 1054">
                <a:extLst>
                  <a:ext uri="{FF2B5EF4-FFF2-40B4-BE49-F238E27FC236}">
                    <a16:creationId xmlns:a16="http://schemas.microsoft.com/office/drawing/2014/main" id="{A9EDD525-5E42-3946-9E14-25A4D9A5E88F}"/>
                  </a:ext>
                </a:extLst>
              </p:cNvPr>
              <p:cNvSpPr>
                <a:spLocks/>
              </p:cNvSpPr>
              <p:nvPr/>
            </p:nvSpPr>
            <p:spPr bwMode="auto">
              <a:xfrm rot="21390931">
                <a:off x="4711028" y="3820949"/>
                <a:ext cx="55973" cy="51061"/>
              </a:xfrm>
              <a:custGeom>
                <a:avLst/>
                <a:gdLst/>
                <a:ahLst/>
                <a:cxnLst>
                  <a:cxn ang="0">
                    <a:pos x="0" y="154"/>
                  </a:cxn>
                  <a:cxn ang="0">
                    <a:pos x="182" y="56"/>
                  </a:cxn>
                  <a:cxn ang="0">
                    <a:pos x="103" y="0"/>
                  </a:cxn>
                  <a:cxn ang="0">
                    <a:pos x="0" y="154"/>
                  </a:cxn>
                </a:cxnLst>
                <a:rect l="0" t="0" r="r" b="b"/>
                <a:pathLst>
                  <a:path w="183" h="155">
                    <a:moveTo>
                      <a:pt x="0" y="154"/>
                    </a:moveTo>
                    <a:lnTo>
                      <a:pt x="182" y="56"/>
                    </a:lnTo>
                    <a:lnTo>
                      <a:pt x="103" y="0"/>
                    </a:lnTo>
                    <a:lnTo>
                      <a:pt x="0" y="154"/>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486" name="Freeform 1056">
                <a:extLst>
                  <a:ext uri="{FF2B5EF4-FFF2-40B4-BE49-F238E27FC236}">
                    <a16:creationId xmlns:a16="http://schemas.microsoft.com/office/drawing/2014/main" id="{AF12F0CC-3E0E-B246-A5FE-613ACF7A8D68}"/>
                  </a:ext>
                </a:extLst>
              </p:cNvPr>
              <p:cNvSpPr>
                <a:spLocks/>
              </p:cNvSpPr>
              <p:nvPr/>
            </p:nvSpPr>
            <p:spPr bwMode="auto">
              <a:xfrm>
                <a:off x="4246636" y="4457961"/>
                <a:ext cx="40571" cy="38954"/>
              </a:xfrm>
              <a:custGeom>
                <a:avLst/>
                <a:gdLst/>
                <a:ahLst/>
                <a:cxnLst>
                  <a:cxn ang="0">
                    <a:pos x="67" y="0"/>
                  </a:cxn>
                  <a:cxn ang="0">
                    <a:pos x="0" y="167"/>
                  </a:cxn>
                  <a:cxn ang="0">
                    <a:pos x="107" y="172"/>
                  </a:cxn>
                  <a:cxn ang="0">
                    <a:pos x="67" y="0"/>
                  </a:cxn>
                </a:cxnLst>
                <a:rect l="0" t="0" r="r" b="b"/>
                <a:pathLst>
                  <a:path w="108" h="173">
                    <a:moveTo>
                      <a:pt x="67" y="0"/>
                    </a:moveTo>
                    <a:lnTo>
                      <a:pt x="0" y="167"/>
                    </a:lnTo>
                    <a:lnTo>
                      <a:pt x="107" y="172"/>
                    </a:lnTo>
                    <a:lnTo>
                      <a:pt x="67" y="0"/>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487" name="Freeform 1058">
                <a:extLst>
                  <a:ext uri="{FF2B5EF4-FFF2-40B4-BE49-F238E27FC236}">
                    <a16:creationId xmlns:a16="http://schemas.microsoft.com/office/drawing/2014/main" id="{26012B2B-AF06-3F45-99F1-EAC1C2ED4A7A}"/>
                  </a:ext>
                </a:extLst>
              </p:cNvPr>
              <p:cNvSpPr>
                <a:spLocks/>
              </p:cNvSpPr>
              <p:nvPr/>
            </p:nvSpPr>
            <p:spPr bwMode="auto">
              <a:xfrm>
                <a:off x="5100572" y="4343400"/>
                <a:ext cx="81028" cy="32857"/>
              </a:xfrm>
              <a:custGeom>
                <a:avLst/>
                <a:gdLst/>
                <a:ahLst/>
                <a:cxnLst>
                  <a:cxn ang="0">
                    <a:pos x="0" y="47"/>
                  </a:cxn>
                  <a:cxn ang="0">
                    <a:pos x="214" y="85"/>
                  </a:cxn>
                  <a:cxn ang="0">
                    <a:pos x="211" y="0"/>
                  </a:cxn>
                  <a:cxn ang="0">
                    <a:pos x="0" y="47"/>
                  </a:cxn>
                </a:cxnLst>
                <a:rect l="0" t="0" r="r" b="b"/>
                <a:pathLst>
                  <a:path w="215" h="86">
                    <a:moveTo>
                      <a:pt x="0" y="47"/>
                    </a:moveTo>
                    <a:lnTo>
                      <a:pt x="214" y="85"/>
                    </a:lnTo>
                    <a:lnTo>
                      <a:pt x="211" y="0"/>
                    </a:lnTo>
                    <a:lnTo>
                      <a:pt x="0" y="47"/>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cxnSp>
            <p:nvCxnSpPr>
              <p:cNvPr id="488" name="Straight Arrow Connector 487">
                <a:extLst>
                  <a:ext uri="{FF2B5EF4-FFF2-40B4-BE49-F238E27FC236}">
                    <a16:creationId xmlns:a16="http://schemas.microsoft.com/office/drawing/2014/main" id="{34985B7A-21B1-5B48-86E5-5ED2CA892589}"/>
                  </a:ext>
                </a:extLst>
              </p:cNvPr>
              <p:cNvCxnSpPr>
                <a:cxnSpLocks/>
                <a:stCxn id="477" idx="6"/>
                <a:endCxn id="479" idx="2"/>
              </p:cNvCxnSpPr>
              <p:nvPr/>
            </p:nvCxnSpPr>
            <p:spPr bwMode="auto">
              <a:xfrm>
                <a:off x="4525169" y="4368680"/>
                <a:ext cx="203025" cy="107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89" name="Oval 1027">
                <a:extLst>
                  <a:ext uri="{FF2B5EF4-FFF2-40B4-BE49-F238E27FC236}">
                    <a16:creationId xmlns:a16="http://schemas.microsoft.com/office/drawing/2014/main" id="{5A13C881-45D6-DB48-9BD7-78352A3E1151}"/>
                  </a:ext>
                </a:extLst>
              </p:cNvPr>
              <p:cNvSpPr>
                <a:spLocks noChangeArrowheads="1"/>
              </p:cNvSpPr>
              <p:nvPr/>
            </p:nvSpPr>
            <p:spPr bwMode="auto">
              <a:xfrm>
                <a:off x="4454572" y="3864260"/>
                <a:ext cx="321263" cy="207837"/>
              </a:xfrm>
              <a:prstGeom prst="ellipse">
                <a:avLst/>
              </a:prstGeom>
              <a:solidFill>
                <a:schemeClr val="accent1"/>
              </a:solidFill>
              <a:ln w="9525">
                <a:solidFill>
                  <a:schemeClr val="tx1"/>
                </a:solidFill>
                <a:round/>
                <a:headEnd/>
                <a:tailEnd/>
              </a:ln>
              <a:effectLst/>
            </p:spPr>
            <p:txBody>
              <a:bodyPr wrap="none" anchor="ctr"/>
              <a:lstStyle/>
              <a:p>
                <a:pPr algn="ctr"/>
                <a:r>
                  <a:rPr lang="en-US" sz="900" dirty="0">
                    <a:solidFill>
                      <a:schemeClr val="bg1"/>
                    </a:solidFill>
                  </a:rPr>
                  <a:t>well</a:t>
                </a:r>
              </a:p>
            </p:txBody>
          </p:sp>
        </p:grpSp>
      </p:grpSp>
      <p:cxnSp>
        <p:nvCxnSpPr>
          <p:cNvPr id="492" name="Straight Arrow Connector 491">
            <a:extLst>
              <a:ext uri="{FF2B5EF4-FFF2-40B4-BE49-F238E27FC236}">
                <a16:creationId xmlns:a16="http://schemas.microsoft.com/office/drawing/2014/main" id="{04502AF6-A931-454A-9ADE-083806981A88}"/>
              </a:ext>
            </a:extLst>
          </p:cNvPr>
          <p:cNvCxnSpPr>
            <a:cxnSpLocks/>
          </p:cNvCxnSpPr>
          <p:nvPr/>
        </p:nvCxnSpPr>
        <p:spPr>
          <a:xfrm flipH="1">
            <a:off x="4968054" y="3607552"/>
            <a:ext cx="1" cy="1055250"/>
          </a:xfrm>
          <a:prstGeom prst="straightConnector1">
            <a:avLst/>
          </a:prstGeom>
          <a:ln w="28575" cap="rnd">
            <a:tailEnd type="triangle"/>
          </a:ln>
        </p:spPr>
        <p:style>
          <a:lnRef idx="1">
            <a:schemeClr val="accent1"/>
          </a:lnRef>
          <a:fillRef idx="0">
            <a:schemeClr val="accent1"/>
          </a:fillRef>
          <a:effectRef idx="0">
            <a:schemeClr val="accent1"/>
          </a:effectRef>
          <a:fontRef idx="minor">
            <a:schemeClr val="tx1"/>
          </a:fontRef>
        </p:style>
      </p:cxnSp>
      <p:sp>
        <p:nvSpPr>
          <p:cNvPr id="135" name="Right Brace 134">
            <a:extLst>
              <a:ext uri="{FF2B5EF4-FFF2-40B4-BE49-F238E27FC236}">
                <a16:creationId xmlns:a16="http://schemas.microsoft.com/office/drawing/2014/main" id="{0E03AE8F-C93F-4048-B3D5-BC76A93A0CA6}"/>
              </a:ext>
            </a:extLst>
          </p:cNvPr>
          <p:cNvSpPr/>
          <p:nvPr/>
        </p:nvSpPr>
        <p:spPr>
          <a:xfrm>
            <a:off x="6313829" y="1806544"/>
            <a:ext cx="498122" cy="4200258"/>
          </a:xfrm>
          <a:prstGeom prst="rightBrace">
            <a:avLst>
              <a:gd name="adj1" fmla="val 99954"/>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6" name="Rectangle 54">
            <a:extLst>
              <a:ext uri="{FF2B5EF4-FFF2-40B4-BE49-F238E27FC236}">
                <a16:creationId xmlns:a16="http://schemas.microsoft.com/office/drawing/2014/main" id="{D3DE97BD-663A-B446-A693-83C7EE1B8E4D}"/>
              </a:ext>
            </a:extLst>
          </p:cNvPr>
          <p:cNvSpPr>
            <a:spLocks noChangeArrowheads="1"/>
          </p:cNvSpPr>
          <p:nvPr/>
        </p:nvSpPr>
        <p:spPr bwMode="auto">
          <a:xfrm>
            <a:off x="7088372" y="255031"/>
            <a:ext cx="1608031"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Outputs</a:t>
            </a:r>
          </a:p>
        </p:txBody>
      </p:sp>
      <p:sp>
        <p:nvSpPr>
          <p:cNvPr id="137" name="Rectangle 56">
            <a:extLst>
              <a:ext uri="{FF2B5EF4-FFF2-40B4-BE49-F238E27FC236}">
                <a16:creationId xmlns:a16="http://schemas.microsoft.com/office/drawing/2014/main" id="{FB55BDF7-6709-CE45-B380-33FA224F782B}"/>
              </a:ext>
            </a:extLst>
          </p:cNvPr>
          <p:cNvSpPr>
            <a:spLocks noChangeArrowheads="1"/>
          </p:cNvSpPr>
          <p:nvPr/>
        </p:nvSpPr>
        <p:spPr bwMode="auto">
          <a:xfrm>
            <a:off x="7329566" y="3970882"/>
            <a:ext cx="101441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Cost</a:t>
            </a:r>
          </a:p>
        </p:txBody>
      </p:sp>
      <p:sp>
        <p:nvSpPr>
          <p:cNvPr id="138" name="Rectangle 58">
            <a:extLst>
              <a:ext uri="{FF2B5EF4-FFF2-40B4-BE49-F238E27FC236}">
                <a16:creationId xmlns:a16="http://schemas.microsoft.com/office/drawing/2014/main" id="{BD1C2C98-D528-A14C-8F4B-4650287808B6}"/>
              </a:ext>
            </a:extLst>
          </p:cNvPr>
          <p:cNvSpPr>
            <a:spLocks noChangeArrowheads="1"/>
          </p:cNvSpPr>
          <p:nvPr/>
        </p:nvSpPr>
        <p:spPr bwMode="auto">
          <a:xfrm>
            <a:off x="7329566" y="2487145"/>
            <a:ext cx="121126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Effect</a:t>
            </a:r>
          </a:p>
        </p:txBody>
      </p:sp>
      <p:sp>
        <p:nvSpPr>
          <p:cNvPr id="139" name="Line 57">
            <a:extLst>
              <a:ext uri="{FF2B5EF4-FFF2-40B4-BE49-F238E27FC236}">
                <a16:creationId xmlns:a16="http://schemas.microsoft.com/office/drawing/2014/main" id="{187CD9E4-AFB6-9A49-B454-40F134BAC93B}"/>
              </a:ext>
            </a:extLst>
          </p:cNvPr>
          <p:cNvSpPr>
            <a:spLocks noChangeShapeType="1"/>
          </p:cNvSpPr>
          <p:nvPr/>
        </p:nvSpPr>
        <p:spPr bwMode="auto">
          <a:xfrm>
            <a:off x="7072391" y="2487145"/>
            <a:ext cx="1684338"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144" name="Line 55">
            <a:extLst>
              <a:ext uri="{FF2B5EF4-FFF2-40B4-BE49-F238E27FC236}">
                <a16:creationId xmlns:a16="http://schemas.microsoft.com/office/drawing/2014/main" id="{9780A1E2-FA04-6D41-906A-2378C4F2BB0B}"/>
              </a:ext>
            </a:extLst>
          </p:cNvPr>
          <p:cNvSpPr>
            <a:spLocks noChangeShapeType="1"/>
          </p:cNvSpPr>
          <p:nvPr/>
        </p:nvSpPr>
        <p:spPr bwMode="auto">
          <a:xfrm>
            <a:off x="7088372" y="3927566"/>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60" name="Rectangle 54">
            <a:extLst>
              <a:ext uri="{FF2B5EF4-FFF2-40B4-BE49-F238E27FC236}">
                <a16:creationId xmlns:a16="http://schemas.microsoft.com/office/drawing/2014/main" id="{2C564F38-A3FE-8744-8E18-7BAA8FA4DDFD}"/>
              </a:ext>
            </a:extLst>
          </p:cNvPr>
          <p:cNvSpPr>
            <a:spLocks noChangeArrowheads="1"/>
          </p:cNvSpPr>
          <p:nvPr/>
        </p:nvSpPr>
        <p:spPr bwMode="auto">
          <a:xfrm>
            <a:off x="4481156" y="6169705"/>
            <a:ext cx="2057400" cy="462307"/>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Model</a:t>
            </a:r>
          </a:p>
        </p:txBody>
      </p:sp>
      <p:sp>
        <p:nvSpPr>
          <p:cNvPr id="62" name="Rectangle 54">
            <a:extLst>
              <a:ext uri="{FF2B5EF4-FFF2-40B4-BE49-F238E27FC236}">
                <a16:creationId xmlns:a16="http://schemas.microsoft.com/office/drawing/2014/main" id="{AF84C094-64C3-6F43-9DA5-5103EFD29C7E}"/>
              </a:ext>
            </a:extLst>
          </p:cNvPr>
          <p:cNvSpPr>
            <a:spLocks noChangeArrowheads="1"/>
          </p:cNvSpPr>
          <p:nvPr/>
        </p:nvSpPr>
        <p:spPr bwMode="auto">
          <a:xfrm>
            <a:off x="880226" y="255032"/>
            <a:ext cx="1647825"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Input</a:t>
            </a:r>
          </a:p>
        </p:txBody>
      </p:sp>
      <p:cxnSp>
        <p:nvCxnSpPr>
          <p:cNvPr id="59" name="Straight Arrow Connector 58">
            <a:extLst>
              <a:ext uri="{FF2B5EF4-FFF2-40B4-BE49-F238E27FC236}">
                <a16:creationId xmlns:a16="http://schemas.microsoft.com/office/drawing/2014/main" id="{9B083D34-62DE-3746-B4D1-B28ABF143EE4}"/>
              </a:ext>
            </a:extLst>
          </p:cNvPr>
          <p:cNvCxnSpPr/>
          <p:nvPr/>
        </p:nvCxnSpPr>
        <p:spPr>
          <a:xfrm>
            <a:off x="7888796" y="4615324"/>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3" name="Straight Arrow Connector 62">
            <a:extLst>
              <a:ext uri="{FF2B5EF4-FFF2-40B4-BE49-F238E27FC236}">
                <a16:creationId xmlns:a16="http://schemas.microsoft.com/office/drawing/2014/main" id="{BB390055-76EC-BB4C-9D3D-7A21C7B510FC}"/>
              </a:ext>
            </a:extLst>
          </p:cNvPr>
          <p:cNvCxnSpPr/>
          <p:nvPr/>
        </p:nvCxnSpPr>
        <p:spPr>
          <a:xfrm>
            <a:off x="8435057" y="3254648"/>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4" name="Straight Arrow Connector 63">
            <a:extLst>
              <a:ext uri="{FF2B5EF4-FFF2-40B4-BE49-F238E27FC236}">
                <a16:creationId xmlns:a16="http://schemas.microsoft.com/office/drawing/2014/main" id="{523C5395-E584-BB4C-9149-D84AD1E45A6A}"/>
              </a:ext>
            </a:extLst>
          </p:cNvPr>
          <p:cNvCxnSpPr/>
          <p:nvPr/>
        </p:nvCxnSpPr>
        <p:spPr>
          <a:xfrm>
            <a:off x="7858144" y="1789221"/>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sp>
        <p:nvSpPr>
          <p:cNvPr id="68" name="Line 55">
            <a:extLst>
              <a:ext uri="{FF2B5EF4-FFF2-40B4-BE49-F238E27FC236}">
                <a16:creationId xmlns:a16="http://schemas.microsoft.com/office/drawing/2014/main" id="{60150C66-79E0-A149-BCC3-D10A440B158D}"/>
              </a:ext>
            </a:extLst>
          </p:cNvPr>
          <p:cNvSpPr>
            <a:spLocks noChangeShapeType="1"/>
          </p:cNvSpPr>
          <p:nvPr/>
        </p:nvSpPr>
        <p:spPr bwMode="auto">
          <a:xfrm>
            <a:off x="6995893" y="5278059"/>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a:solidFill>
                <a:srgbClr val="002060"/>
              </a:solidFill>
            </a:endParaRPr>
          </a:p>
        </p:txBody>
      </p:sp>
      <p:sp>
        <p:nvSpPr>
          <p:cNvPr id="69" name="Rectangle 56">
            <a:extLst>
              <a:ext uri="{FF2B5EF4-FFF2-40B4-BE49-F238E27FC236}">
                <a16:creationId xmlns:a16="http://schemas.microsoft.com/office/drawing/2014/main" id="{94931776-F546-8D48-B996-F6653FEB9202}"/>
              </a:ext>
            </a:extLst>
          </p:cNvPr>
          <p:cNvSpPr>
            <a:spLocks noChangeArrowheads="1"/>
          </p:cNvSpPr>
          <p:nvPr/>
        </p:nvSpPr>
        <p:spPr bwMode="auto">
          <a:xfrm>
            <a:off x="7365780" y="5260597"/>
            <a:ext cx="1014413" cy="400752"/>
          </a:xfrm>
          <a:prstGeom prst="rect">
            <a:avLst/>
          </a:prstGeom>
          <a:noFill/>
          <a:ln w="9525">
            <a:noFill/>
            <a:miter lim="800000"/>
            <a:headEnd/>
            <a:tailEnd/>
          </a:ln>
          <a:effectLst/>
        </p:spPr>
        <p:txBody>
          <a:bodyPr wrap="square" lIns="92075" tIns="46038" rIns="92075" bIns="46038">
            <a:spAutoFit/>
          </a:bodyPr>
          <a:lstStyle/>
          <a:p>
            <a:pPr algn="l"/>
            <a:r>
              <a:rPr lang="en-US" sz="2000" dirty="0">
                <a:solidFill>
                  <a:schemeClr val="tx1">
                    <a:lumMod val="75000"/>
                  </a:schemeClr>
                </a:solidFill>
                <a:latin typeface="Comfortaa" pitchFamily="2" charset="0"/>
              </a:rPr>
              <a:t>NMB</a:t>
            </a:r>
          </a:p>
        </p:txBody>
      </p:sp>
      <p:sp>
        <p:nvSpPr>
          <p:cNvPr id="74" name="Rectangle 54">
            <a:extLst>
              <a:ext uri="{FF2B5EF4-FFF2-40B4-BE49-F238E27FC236}">
                <a16:creationId xmlns:a16="http://schemas.microsoft.com/office/drawing/2014/main" id="{00D5EC1B-CE14-144C-9EE0-1715D843E880}"/>
              </a:ext>
            </a:extLst>
          </p:cNvPr>
          <p:cNvSpPr>
            <a:spLocks noChangeArrowheads="1"/>
          </p:cNvSpPr>
          <p:nvPr/>
        </p:nvSpPr>
        <p:spPr bwMode="auto">
          <a:xfrm>
            <a:off x="3851564" y="255031"/>
            <a:ext cx="2327366" cy="1447192"/>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Data </a:t>
            </a:r>
          </a:p>
          <a:p>
            <a:pPr algn="ctr"/>
            <a:endParaRPr lang="en-US" sz="1600" dirty="0">
              <a:latin typeface="Comfortaa" pitchFamily="2" charset="0"/>
            </a:endParaRPr>
          </a:p>
          <a:p>
            <a:pPr algn="ctr"/>
            <a:r>
              <a:rPr lang="en-US" sz="1600" b="1" dirty="0">
                <a:solidFill>
                  <a:schemeClr val="accent5"/>
                </a:solidFill>
                <a:latin typeface="Comfortaa" pitchFamily="2" charset="0"/>
              </a:rPr>
              <a:t>Population characteristics and model parameters</a:t>
            </a:r>
          </a:p>
        </p:txBody>
      </p:sp>
      <p:cxnSp>
        <p:nvCxnSpPr>
          <p:cNvPr id="76" name="Straight Arrow Connector 75">
            <a:extLst>
              <a:ext uri="{FF2B5EF4-FFF2-40B4-BE49-F238E27FC236}">
                <a16:creationId xmlns:a16="http://schemas.microsoft.com/office/drawing/2014/main" id="{14544451-26FD-644E-9B8B-77C7BDE3F998}"/>
              </a:ext>
            </a:extLst>
          </p:cNvPr>
          <p:cNvCxnSpPr/>
          <p:nvPr/>
        </p:nvCxnSpPr>
        <p:spPr>
          <a:xfrm>
            <a:off x="1437438" y="3502882"/>
            <a:ext cx="0" cy="468000"/>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77" name="Straight Arrow Connector 76">
            <a:extLst>
              <a:ext uri="{FF2B5EF4-FFF2-40B4-BE49-F238E27FC236}">
                <a16:creationId xmlns:a16="http://schemas.microsoft.com/office/drawing/2014/main" id="{8AD2EBA4-EDB2-4B4E-B609-9CA26D3696E1}"/>
              </a:ext>
            </a:extLst>
          </p:cNvPr>
          <p:cNvCxnSpPr>
            <a:cxnSpLocks/>
          </p:cNvCxnSpPr>
          <p:nvPr/>
        </p:nvCxnSpPr>
        <p:spPr>
          <a:xfrm flipH="1">
            <a:off x="1901803" y="1900287"/>
            <a:ext cx="2380" cy="468000"/>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78" name="Straight Arrow Connector 77">
            <a:extLst>
              <a:ext uri="{FF2B5EF4-FFF2-40B4-BE49-F238E27FC236}">
                <a16:creationId xmlns:a16="http://schemas.microsoft.com/office/drawing/2014/main" id="{3D546020-B169-244D-AF80-D47E03FA3248}"/>
              </a:ext>
            </a:extLst>
          </p:cNvPr>
          <p:cNvCxnSpPr>
            <a:cxnSpLocks/>
          </p:cNvCxnSpPr>
          <p:nvPr/>
        </p:nvCxnSpPr>
        <p:spPr>
          <a:xfrm>
            <a:off x="1546182" y="1033760"/>
            <a:ext cx="0" cy="468000"/>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pic>
        <p:nvPicPr>
          <p:cNvPr id="50" name="Picture 49">
            <a:extLst>
              <a:ext uri="{FF2B5EF4-FFF2-40B4-BE49-F238E27FC236}">
                <a16:creationId xmlns:a16="http://schemas.microsoft.com/office/drawing/2014/main" id="{A5CC8EDB-AF3D-DB44-8DE7-D6CE9B7CFBBF}"/>
              </a:ext>
            </a:extLst>
          </p:cNvPr>
          <p:cNvPicPr>
            <a:picLocks noChangeAspect="1"/>
          </p:cNvPicPr>
          <p:nvPr/>
        </p:nvPicPr>
        <p:blipFill>
          <a:blip r:embed="rId3"/>
          <a:stretch>
            <a:fillRect/>
          </a:stretch>
        </p:blipFill>
        <p:spPr>
          <a:xfrm>
            <a:off x="3574225" y="1741856"/>
            <a:ext cx="2689325" cy="1800000"/>
          </a:xfrm>
          <a:prstGeom prst="rect">
            <a:avLst/>
          </a:prstGeom>
        </p:spPr>
      </p:pic>
    </p:spTree>
    <p:extLst>
      <p:ext uri="{BB962C8B-B14F-4D97-AF65-F5344CB8AC3E}">
        <p14:creationId xmlns:p14="http://schemas.microsoft.com/office/powerpoint/2010/main" val="23746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27B4F0-6B4A-C94C-AF6E-6CC7AA93334C}"/>
              </a:ext>
            </a:extLst>
          </p:cNvPr>
          <p:cNvSpPr>
            <a:spLocks noGrp="1"/>
          </p:cNvSpPr>
          <p:nvPr>
            <p:ph type="sldNum" idx="12"/>
          </p:nvPr>
        </p:nvSpPr>
        <p:spPr>
          <a:xfrm>
            <a:off x="8554442" y="6377984"/>
            <a:ext cx="548700" cy="396300"/>
          </a:xfrm>
        </p:spPr>
        <p:txBody>
          <a:bodyPr/>
          <a:lstStyle/>
          <a:p>
            <a:pPr marL="0" lvl="0" indent="0" algn="ctr" rtl="0">
              <a:spcBef>
                <a:spcPts val="0"/>
              </a:spcBef>
              <a:spcAft>
                <a:spcPts val="0"/>
              </a:spcAft>
              <a:buNone/>
            </a:pPr>
            <a:fld id="{00000000-1234-1234-1234-123412341234}" type="slidenum">
              <a:rPr lang="nl-NL" smtClean="0"/>
              <a:t>9</a:t>
            </a:fld>
            <a:endParaRPr lang="nl-NL" dirty="0"/>
          </a:p>
        </p:txBody>
      </p:sp>
      <p:sp>
        <p:nvSpPr>
          <p:cNvPr id="6" name="Freeform 6">
            <a:extLst>
              <a:ext uri="{FF2B5EF4-FFF2-40B4-BE49-F238E27FC236}">
                <a16:creationId xmlns:a16="http://schemas.microsoft.com/office/drawing/2014/main" id="{9A509D6A-968A-C343-B167-F7D74F37DDF2}"/>
              </a:ext>
            </a:extLst>
          </p:cNvPr>
          <p:cNvSpPr>
            <a:spLocks noChangeAspect="1"/>
          </p:cNvSpPr>
          <p:nvPr/>
        </p:nvSpPr>
        <p:spPr bwMode="auto">
          <a:xfrm>
            <a:off x="1061201" y="992205"/>
            <a:ext cx="1252538" cy="546100"/>
          </a:xfrm>
          <a:custGeom>
            <a:avLst/>
            <a:gdLst/>
            <a:ahLst/>
            <a:cxnLst>
              <a:cxn ang="0">
                <a:pos x="0" y="343"/>
              </a:cxn>
              <a:cxn ang="0">
                <a:pos x="46" y="292"/>
              </a:cxn>
              <a:cxn ang="0">
                <a:pos x="102" y="252"/>
              </a:cxn>
              <a:cxn ang="0">
                <a:pos x="159" y="211"/>
              </a:cxn>
              <a:cxn ang="0">
                <a:pos x="182" y="151"/>
              </a:cxn>
              <a:cxn ang="0">
                <a:pos x="204" y="91"/>
              </a:cxn>
              <a:cxn ang="0">
                <a:pos x="262" y="41"/>
              </a:cxn>
              <a:cxn ang="0">
                <a:pos x="318" y="0"/>
              </a:cxn>
              <a:cxn ang="0">
                <a:pos x="387" y="11"/>
              </a:cxn>
              <a:cxn ang="0">
                <a:pos x="443" y="41"/>
              </a:cxn>
              <a:cxn ang="0">
                <a:pos x="523" y="61"/>
              </a:cxn>
              <a:cxn ang="0">
                <a:pos x="592" y="81"/>
              </a:cxn>
              <a:cxn ang="0">
                <a:pos x="648" y="121"/>
              </a:cxn>
              <a:cxn ang="0">
                <a:pos x="670" y="181"/>
              </a:cxn>
              <a:cxn ang="0">
                <a:pos x="694" y="242"/>
              </a:cxn>
              <a:cxn ang="0">
                <a:pos x="763" y="262"/>
              </a:cxn>
              <a:cxn ang="0">
                <a:pos x="830" y="302"/>
              </a:cxn>
              <a:cxn ang="0">
                <a:pos x="887" y="343"/>
              </a:cxn>
            </a:cxnLst>
            <a:rect l="0" t="0" r="r" b="b"/>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dirty="0">
              <a:solidFill>
                <a:srgbClr val="002060"/>
              </a:solidFill>
            </a:endParaRPr>
          </a:p>
        </p:txBody>
      </p:sp>
      <p:sp>
        <p:nvSpPr>
          <p:cNvPr id="7" name="Rectangle 7">
            <a:extLst>
              <a:ext uri="{FF2B5EF4-FFF2-40B4-BE49-F238E27FC236}">
                <a16:creationId xmlns:a16="http://schemas.microsoft.com/office/drawing/2014/main" id="{2BC48843-48E8-4B4A-B4ED-260A0C4494E3}"/>
              </a:ext>
            </a:extLst>
          </p:cNvPr>
          <p:cNvSpPr>
            <a:spLocks noChangeAspect="1" noChangeArrowheads="1"/>
          </p:cNvSpPr>
          <p:nvPr/>
        </p:nvSpPr>
        <p:spPr bwMode="auto">
          <a:xfrm>
            <a:off x="1489826" y="1470042"/>
            <a:ext cx="431800"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1</a:t>
            </a:r>
            <a:endParaRPr lang="en-US" sz="2400" dirty="0">
              <a:latin typeface="Comfortaa" pitchFamily="2" charset="0"/>
            </a:endParaRPr>
          </a:p>
        </p:txBody>
      </p:sp>
      <p:sp>
        <p:nvSpPr>
          <p:cNvPr id="8" name="Rectangle 10">
            <a:extLst>
              <a:ext uri="{FF2B5EF4-FFF2-40B4-BE49-F238E27FC236}">
                <a16:creationId xmlns:a16="http://schemas.microsoft.com/office/drawing/2014/main" id="{8C528D15-3DA3-C844-8D50-5C17AD561DD4}"/>
              </a:ext>
            </a:extLst>
          </p:cNvPr>
          <p:cNvSpPr>
            <a:spLocks noChangeArrowheads="1"/>
          </p:cNvSpPr>
          <p:nvPr/>
        </p:nvSpPr>
        <p:spPr bwMode="auto">
          <a:xfrm>
            <a:off x="1513638" y="2351898"/>
            <a:ext cx="473075"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2</a:t>
            </a:r>
            <a:endParaRPr lang="en-US" sz="2400" dirty="0">
              <a:latin typeface="Comfortaa" pitchFamily="2" charset="0"/>
            </a:endParaRPr>
          </a:p>
        </p:txBody>
      </p:sp>
      <p:sp>
        <p:nvSpPr>
          <p:cNvPr id="9" name="Freeform 14">
            <a:extLst>
              <a:ext uri="{FF2B5EF4-FFF2-40B4-BE49-F238E27FC236}">
                <a16:creationId xmlns:a16="http://schemas.microsoft.com/office/drawing/2014/main" id="{36251F39-D648-9A43-A548-1491DA453C03}"/>
              </a:ext>
            </a:extLst>
          </p:cNvPr>
          <p:cNvSpPr>
            <a:spLocks/>
          </p:cNvSpPr>
          <p:nvPr/>
        </p:nvSpPr>
        <p:spPr bwMode="auto">
          <a:xfrm>
            <a:off x="991351" y="3384815"/>
            <a:ext cx="1042988" cy="639763"/>
          </a:xfrm>
          <a:custGeom>
            <a:avLst/>
            <a:gdLst/>
            <a:ahLst/>
            <a:cxnLst>
              <a:cxn ang="0">
                <a:pos x="738" y="389"/>
              </a:cxn>
              <a:cxn ang="0">
                <a:pos x="678" y="324"/>
              </a:cxn>
              <a:cxn ang="0">
                <a:pos x="605" y="272"/>
              </a:cxn>
              <a:cxn ang="0">
                <a:pos x="544" y="221"/>
              </a:cxn>
              <a:cxn ang="0">
                <a:pos x="484" y="168"/>
              </a:cxn>
              <a:cxn ang="0">
                <a:pos x="411" y="116"/>
              </a:cxn>
              <a:cxn ang="0">
                <a:pos x="339" y="77"/>
              </a:cxn>
              <a:cxn ang="0">
                <a:pos x="266" y="25"/>
              </a:cxn>
              <a:cxn ang="0">
                <a:pos x="193" y="0"/>
              </a:cxn>
              <a:cxn ang="0">
                <a:pos x="109" y="13"/>
              </a:cxn>
              <a:cxn ang="0">
                <a:pos x="73" y="91"/>
              </a:cxn>
              <a:cxn ang="0">
                <a:pos x="60" y="168"/>
              </a:cxn>
              <a:cxn ang="0">
                <a:pos x="48" y="246"/>
              </a:cxn>
              <a:cxn ang="0">
                <a:pos x="36" y="324"/>
              </a:cxn>
              <a:cxn ang="0">
                <a:pos x="0" y="402"/>
              </a:cxn>
            </a:cxnLst>
            <a:rect l="0" t="0" r="r" b="b"/>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0" name="Freeform 13">
            <a:extLst>
              <a:ext uri="{FF2B5EF4-FFF2-40B4-BE49-F238E27FC236}">
                <a16:creationId xmlns:a16="http://schemas.microsoft.com/office/drawing/2014/main" id="{C43B440D-5D8B-6D4F-9616-9FAA4E5C3DB4}"/>
              </a:ext>
            </a:extLst>
          </p:cNvPr>
          <p:cNvSpPr>
            <a:spLocks/>
          </p:cNvSpPr>
          <p:nvPr/>
        </p:nvSpPr>
        <p:spPr bwMode="auto">
          <a:xfrm>
            <a:off x="1213601" y="1920098"/>
            <a:ext cx="979488" cy="496888"/>
          </a:xfrm>
          <a:custGeom>
            <a:avLst/>
            <a:gdLst/>
            <a:ahLst/>
            <a:cxnLst>
              <a:cxn ang="0">
                <a:pos x="0" y="302"/>
              </a:cxn>
              <a:cxn ang="0">
                <a:pos x="56" y="251"/>
              </a:cxn>
              <a:cxn ang="0">
                <a:pos x="124" y="211"/>
              </a:cxn>
              <a:cxn ang="0">
                <a:pos x="182" y="171"/>
              </a:cxn>
              <a:cxn ang="0">
                <a:pos x="238" y="130"/>
              </a:cxn>
              <a:cxn ang="0">
                <a:pos x="306" y="90"/>
              </a:cxn>
              <a:cxn ang="0">
                <a:pos x="374" y="60"/>
              </a:cxn>
              <a:cxn ang="0">
                <a:pos x="443" y="20"/>
              </a:cxn>
              <a:cxn ang="0">
                <a:pos x="510" y="0"/>
              </a:cxn>
              <a:cxn ang="0">
                <a:pos x="590" y="10"/>
              </a:cxn>
              <a:cxn ang="0">
                <a:pos x="624" y="70"/>
              </a:cxn>
              <a:cxn ang="0">
                <a:pos x="636" y="130"/>
              </a:cxn>
              <a:cxn ang="0">
                <a:pos x="646" y="191"/>
              </a:cxn>
              <a:cxn ang="0">
                <a:pos x="659" y="251"/>
              </a:cxn>
              <a:cxn ang="0">
                <a:pos x="693" y="312"/>
              </a:cxn>
            </a:cxnLst>
            <a:rect l="0" t="0" r="r" b="b"/>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1" name="Rectangle 15">
            <a:extLst>
              <a:ext uri="{FF2B5EF4-FFF2-40B4-BE49-F238E27FC236}">
                <a16:creationId xmlns:a16="http://schemas.microsoft.com/office/drawing/2014/main" id="{DD4D5209-8CA3-8148-8B09-FFBC38AA9047}"/>
              </a:ext>
            </a:extLst>
          </p:cNvPr>
          <p:cNvSpPr>
            <a:spLocks noChangeArrowheads="1"/>
          </p:cNvSpPr>
          <p:nvPr/>
        </p:nvSpPr>
        <p:spPr bwMode="auto">
          <a:xfrm>
            <a:off x="1489826" y="4116145"/>
            <a:ext cx="927100" cy="461963"/>
          </a:xfrm>
          <a:prstGeom prst="rect">
            <a:avLst/>
          </a:prstGeom>
          <a:noFill/>
          <a:ln w="9525">
            <a:noFill/>
            <a:miter lim="800000"/>
            <a:headEnd/>
            <a:tailEnd/>
          </a:ln>
          <a:effectLst/>
        </p:spPr>
        <p:txBody>
          <a:bodyPr wrap="square" lIns="92075" tIns="46038" rIns="92075" bIns="46038">
            <a:spAutoFit/>
          </a:bodyPr>
          <a:lstStyle/>
          <a:p>
            <a:pPr algn="l"/>
            <a:r>
              <a:rPr lang="en-US" sz="2400" dirty="0" err="1">
                <a:latin typeface="Comfortaa" pitchFamily="2" charset="0"/>
              </a:rPr>
              <a:t>x</a:t>
            </a:r>
            <a:r>
              <a:rPr lang="en-US" sz="2400" baseline="-25000" dirty="0" err="1">
                <a:latin typeface="Comfortaa" pitchFamily="2" charset="0"/>
              </a:rPr>
              <a:t>j</a:t>
            </a:r>
            <a:endParaRPr lang="en-US" sz="2400" baseline="-25000" dirty="0">
              <a:latin typeface="Comfortaa" pitchFamily="2" charset="0"/>
            </a:endParaRPr>
          </a:p>
        </p:txBody>
      </p:sp>
      <p:sp>
        <p:nvSpPr>
          <p:cNvPr id="12" name="Line 9">
            <a:extLst>
              <a:ext uri="{FF2B5EF4-FFF2-40B4-BE49-F238E27FC236}">
                <a16:creationId xmlns:a16="http://schemas.microsoft.com/office/drawing/2014/main" id="{EE971904-F84F-A441-977B-21E32817A596}"/>
              </a:ext>
            </a:extLst>
          </p:cNvPr>
          <p:cNvSpPr>
            <a:spLocks noChangeShapeType="1"/>
          </p:cNvSpPr>
          <p:nvPr/>
        </p:nvSpPr>
        <p:spPr bwMode="auto">
          <a:xfrm>
            <a:off x="843713" y="2413810"/>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dirty="0">
              <a:solidFill>
                <a:srgbClr val="002060"/>
              </a:solidFill>
            </a:endParaRPr>
          </a:p>
        </p:txBody>
      </p:sp>
      <p:sp>
        <p:nvSpPr>
          <p:cNvPr id="13" name="Line 12">
            <a:extLst>
              <a:ext uri="{FF2B5EF4-FFF2-40B4-BE49-F238E27FC236}">
                <a16:creationId xmlns:a16="http://schemas.microsoft.com/office/drawing/2014/main" id="{7BFB0FBC-F934-BC4D-9D25-7C9F4E37F755}"/>
              </a:ext>
            </a:extLst>
          </p:cNvPr>
          <p:cNvSpPr>
            <a:spLocks noChangeShapeType="1"/>
          </p:cNvSpPr>
          <p:nvPr/>
        </p:nvSpPr>
        <p:spPr bwMode="auto">
          <a:xfrm>
            <a:off x="880226" y="4013465"/>
            <a:ext cx="1682750"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4" name="Line 4">
            <a:extLst>
              <a:ext uri="{FF2B5EF4-FFF2-40B4-BE49-F238E27FC236}">
                <a16:creationId xmlns:a16="http://schemas.microsoft.com/office/drawing/2014/main" id="{C1AE5237-892B-EE4A-A2FC-502A0D472EF1}"/>
              </a:ext>
            </a:extLst>
          </p:cNvPr>
          <p:cNvSpPr>
            <a:spLocks noChangeAspect="1" noChangeShapeType="1"/>
          </p:cNvSpPr>
          <p:nvPr/>
        </p:nvSpPr>
        <p:spPr bwMode="auto">
          <a:xfrm>
            <a:off x="861176" y="1538305"/>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6" name="Right Brace 15">
            <a:extLst>
              <a:ext uri="{FF2B5EF4-FFF2-40B4-BE49-F238E27FC236}">
                <a16:creationId xmlns:a16="http://schemas.microsoft.com/office/drawing/2014/main" id="{922A37BD-8CDB-7440-89EA-960FD4ED8069}"/>
              </a:ext>
            </a:extLst>
          </p:cNvPr>
          <p:cNvSpPr/>
          <p:nvPr/>
        </p:nvSpPr>
        <p:spPr>
          <a:xfrm>
            <a:off x="2548778" y="1033760"/>
            <a:ext cx="828726" cy="3313366"/>
          </a:xfrm>
          <a:prstGeom prst="rightBrace">
            <a:avLst>
              <a:gd name="adj1" fmla="val 73846"/>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9E25E1-AA97-5940-AF79-6FE1524BF6EB}"/>
                  </a:ext>
                </a:extLst>
              </p:cNvPr>
              <p:cNvSpPr txBox="1"/>
              <p:nvPr/>
            </p:nvSpPr>
            <p:spPr>
              <a:xfrm>
                <a:off x="1615803" y="2976197"/>
                <a:ext cx="10579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4" name="TextBox 23">
                <a:extLst>
                  <a:ext uri="{FF2B5EF4-FFF2-40B4-BE49-F238E27FC236}">
                    <a16:creationId xmlns:a16="http://schemas.microsoft.com/office/drawing/2014/main" id="{D19E25E1-AA97-5940-AF79-6FE1524BF6EB}"/>
                  </a:ext>
                </a:extLst>
              </p:cNvPr>
              <p:cNvSpPr txBox="1">
                <a:spLocks noRot="1" noChangeAspect="1" noMove="1" noResize="1" noEditPoints="1" noAdjustHandles="1" noChangeArrowheads="1" noChangeShapeType="1" noTextEdit="1"/>
              </p:cNvSpPr>
              <p:nvPr/>
            </p:nvSpPr>
            <p:spPr>
              <a:xfrm>
                <a:off x="1615803" y="2976197"/>
                <a:ext cx="105798" cy="215444"/>
              </a:xfrm>
              <a:prstGeom prst="rect">
                <a:avLst/>
              </a:prstGeom>
              <a:blipFill>
                <a:blip r:embed="rId2"/>
                <a:stretch>
                  <a:fillRect l="-20000" r="-20000" b="-5556"/>
                </a:stretch>
              </a:blipFill>
            </p:spPr>
            <p:txBody>
              <a:bodyPr/>
              <a:lstStyle/>
              <a:p>
                <a:r>
                  <a:rPr lang="en-US">
                    <a:noFill/>
                  </a:rPr>
                  <a:t> </a:t>
                </a:r>
              </a:p>
            </p:txBody>
          </p:sp>
        </mc:Fallback>
      </mc:AlternateContent>
      <p:grpSp>
        <p:nvGrpSpPr>
          <p:cNvPr id="490" name="Group 489">
            <a:extLst>
              <a:ext uri="{FF2B5EF4-FFF2-40B4-BE49-F238E27FC236}">
                <a16:creationId xmlns:a16="http://schemas.microsoft.com/office/drawing/2014/main" id="{2C3EAAF6-A8C1-7640-B581-2F7B48253FE6}"/>
              </a:ext>
            </a:extLst>
          </p:cNvPr>
          <p:cNvGrpSpPr/>
          <p:nvPr/>
        </p:nvGrpSpPr>
        <p:grpSpPr>
          <a:xfrm>
            <a:off x="4258125" y="4805807"/>
            <a:ext cx="1616671" cy="1193893"/>
            <a:chOff x="4050587" y="4995892"/>
            <a:chExt cx="1616671" cy="1193893"/>
          </a:xfrm>
        </p:grpSpPr>
        <p:sp>
          <p:nvSpPr>
            <p:cNvPr id="264" name="Rounded Rectangle 263">
              <a:extLst>
                <a:ext uri="{FF2B5EF4-FFF2-40B4-BE49-F238E27FC236}">
                  <a16:creationId xmlns:a16="http://schemas.microsoft.com/office/drawing/2014/main" id="{575AE87F-49E4-C141-BE5F-838C4829FE92}"/>
                </a:ext>
              </a:extLst>
            </p:cNvPr>
            <p:cNvSpPr/>
            <p:nvPr/>
          </p:nvSpPr>
          <p:spPr>
            <a:xfrm>
              <a:off x="4050587" y="4995892"/>
              <a:ext cx="1616671" cy="1193893"/>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475" name="Group 474">
              <a:extLst>
                <a:ext uri="{FF2B5EF4-FFF2-40B4-BE49-F238E27FC236}">
                  <a16:creationId xmlns:a16="http://schemas.microsoft.com/office/drawing/2014/main" id="{B8993AD0-4793-4240-ADF2-2C41DEFEFB62}"/>
                </a:ext>
              </a:extLst>
            </p:cNvPr>
            <p:cNvGrpSpPr/>
            <p:nvPr/>
          </p:nvGrpSpPr>
          <p:grpSpPr>
            <a:xfrm>
              <a:off x="4137734" y="5035070"/>
              <a:ext cx="1433429" cy="1052355"/>
              <a:chOff x="4016143" y="3689946"/>
              <a:chExt cx="1272021" cy="896646"/>
            </a:xfrm>
          </p:grpSpPr>
          <p:sp>
            <p:nvSpPr>
              <p:cNvPr id="476" name="Arc 1028">
                <a:extLst>
                  <a:ext uri="{FF2B5EF4-FFF2-40B4-BE49-F238E27FC236}">
                    <a16:creationId xmlns:a16="http://schemas.microsoft.com/office/drawing/2014/main" id="{943903BD-1ED4-024B-BA77-FA90F0AA5D91}"/>
                  </a:ext>
                </a:extLst>
              </p:cNvPr>
              <p:cNvSpPr>
                <a:spLocks/>
              </p:cNvSpPr>
              <p:nvPr/>
            </p:nvSpPr>
            <p:spPr bwMode="auto">
              <a:xfrm>
                <a:off x="4499105" y="3689946"/>
                <a:ext cx="258964" cy="194084"/>
              </a:xfrm>
              <a:custGeom>
                <a:avLst/>
                <a:gdLst>
                  <a:gd name="G0" fmla="+- 21600 0 0"/>
                  <a:gd name="G1" fmla="+- 21600 0 0"/>
                  <a:gd name="G2" fmla="+- 21600 0 0"/>
                  <a:gd name="T0" fmla="*/ 6555 w 43200"/>
                  <a:gd name="T1" fmla="*/ 37099 h 40104"/>
                  <a:gd name="T2" fmla="*/ 32743 w 43200"/>
                  <a:gd name="T3" fmla="*/ 40104 h 40104"/>
                  <a:gd name="T4" fmla="*/ 21600 w 43200"/>
                  <a:gd name="T5" fmla="*/ 21600 h 40104"/>
                </a:gdLst>
                <a:ahLst/>
                <a:cxnLst>
                  <a:cxn ang="0">
                    <a:pos x="T0" y="T1"/>
                  </a:cxn>
                  <a:cxn ang="0">
                    <a:pos x="T2" y="T3"/>
                  </a:cxn>
                  <a:cxn ang="0">
                    <a:pos x="T4" y="T5"/>
                  </a:cxn>
                </a:cxnLst>
                <a:rect l="0" t="0" r="r" b="b"/>
                <a:pathLst>
                  <a:path w="43200" h="40104" fill="none"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path>
                  <a:path w="43200" h="40104" stroke="0"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lnTo>
                      <a:pt x="21600" y="21600"/>
                    </a:lnTo>
                    <a:close/>
                  </a:path>
                </a:pathLst>
              </a:custGeom>
              <a:noFill/>
              <a:ln w="9525" cap="rnd">
                <a:solidFill>
                  <a:schemeClr val="tx1"/>
                </a:solidFill>
                <a:round/>
                <a:headEnd type="none" w="sm" len="sm"/>
                <a:tailEnd type="none" w="sm" len="sm"/>
              </a:ln>
              <a:effectLst/>
            </p:spPr>
            <p:txBody>
              <a:bodyPr wrap="none" anchor="ctr"/>
              <a:lstStyle/>
              <a:p>
                <a:pPr algn="ctr"/>
                <a:endParaRPr lang="en-GB" sz="1100" dirty="0">
                  <a:solidFill>
                    <a:srgbClr val="002060"/>
                  </a:solidFill>
                </a:endParaRPr>
              </a:p>
            </p:txBody>
          </p:sp>
          <p:sp>
            <p:nvSpPr>
              <p:cNvPr id="477" name="Oval 1029">
                <a:extLst>
                  <a:ext uri="{FF2B5EF4-FFF2-40B4-BE49-F238E27FC236}">
                    <a16:creationId xmlns:a16="http://schemas.microsoft.com/office/drawing/2014/main" id="{BA0153E9-463F-584B-8906-7974FE488D4A}"/>
                  </a:ext>
                </a:extLst>
              </p:cNvPr>
              <p:cNvSpPr>
                <a:spLocks noChangeArrowheads="1"/>
              </p:cNvSpPr>
              <p:nvPr/>
            </p:nvSpPr>
            <p:spPr bwMode="auto">
              <a:xfrm>
                <a:off x="4161405" y="4267200"/>
                <a:ext cx="363764" cy="202960"/>
              </a:xfrm>
              <a:prstGeom prst="ellipse">
                <a:avLst/>
              </a:prstGeom>
              <a:solidFill>
                <a:schemeClr val="accent2"/>
              </a:solidFill>
              <a:ln w="9525">
                <a:solidFill>
                  <a:schemeClr val="tx1"/>
                </a:solidFill>
                <a:round/>
                <a:headEnd/>
                <a:tailEnd/>
              </a:ln>
              <a:effectLst/>
            </p:spPr>
            <p:txBody>
              <a:bodyPr wrap="none" anchor="ctr"/>
              <a:lstStyle/>
              <a:p>
                <a:pPr algn="ctr"/>
                <a:r>
                  <a:rPr lang="en-US" sz="900" dirty="0">
                    <a:solidFill>
                      <a:schemeClr val="bg1"/>
                    </a:solidFill>
                  </a:rPr>
                  <a:t>sick</a:t>
                </a:r>
              </a:p>
            </p:txBody>
          </p:sp>
          <p:sp>
            <p:nvSpPr>
              <p:cNvPr id="478" name="Arc 1030">
                <a:extLst>
                  <a:ext uri="{FF2B5EF4-FFF2-40B4-BE49-F238E27FC236}">
                    <a16:creationId xmlns:a16="http://schemas.microsoft.com/office/drawing/2014/main" id="{172F66A3-678D-814B-8375-820CDF0BA20C}"/>
                  </a:ext>
                </a:extLst>
              </p:cNvPr>
              <p:cNvSpPr>
                <a:spLocks/>
              </p:cNvSpPr>
              <p:nvPr/>
            </p:nvSpPr>
            <p:spPr bwMode="auto">
              <a:xfrm>
                <a:off x="4016143" y="4377607"/>
                <a:ext cx="259371" cy="208985"/>
              </a:xfrm>
              <a:custGeom>
                <a:avLst/>
                <a:gdLst>
                  <a:gd name="G0" fmla="+- 21600 0 0"/>
                  <a:gd name="G1" fmla="+- 21600 0 0"/>
                  <a:gd name="G2" fmla="+- 21600 0 0"/>
                  <a:gd name="T0" fmla="*/ 42540 w 43200"/>
                  <a:gd name="T1" fmla="*/ 16301 h 43200"/>
                  <a:gd name="T2" fmla="*/ 21538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path>
                  <a:path w="43200" h="43200" stroke="0"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lnTo>
                      <a:pt x="21600" y="21600"/>
                    </a:lnTo>
                    <a:close/>
                  </a:path>
                </a:pathLst>
              </a:custGeom>
              <a:noFill/>
              <a:ln w="9525" cap="rnd">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479" name="Oval 1031">
                <a:extLst>
                  <a:ext uri="{FF2B5EF4-FFF2-40B4-BE49-F238E27FC236}">
                    <a16:creationId xmlns:a16="http://schemas.microsoft.com/office/drawing/2014/main" id="{EC01D4C8-AD58-AA4C-A108-93396A9E8BB3}"/>
                  </a:ext>
                </a:extLst>
              </p:cNvPr>
              <p:cNvSpPr>
                <a:spLocks noChangeArrowheads="1"/>
              </p:cNvSpPr>
              <p:nvPr/>
            </p:nvSpPr>
            <p:spPr bwMode="auto">
              <a:xfrm>
                <a:off x="4728194" y="4278792"/>
                <a:ext cx="356945" cy="201343"/>
              </a:xfrm>
              <a:prstGeom prst="ellipse">
                <a:avLst/>
              </a:prstGeom>
              <a:solidFill>
                <a:schemeClr val="accent6"/>
              </a:solidFill>
              <a:ln w="9525">
                <a:solidFill>
                  <a:schemeClr val="tx1"/>
                </a:solidFill>
                <a:round/>
                <a:headEnd/>
                <a:tailEnd/>
              </a:ln>
              <a:effectLst/>
            </p:spPr>
            <p:txBody>
              <a:bodyPr wrap="none" anchor="ctr"/>
              <a:lstStyle/>
              <a:p>
                <a:pPr algn="ctr"/>
                <a:r>
                  <a:rPr lang="en-US" sz="900" dirty="0">
                    <a:solidFill>
                      <a:schemeClr val="bg1"/>
                    </a:solidFill>
                  </a:rPr>
                  <a:t>dead</a:t>
                </a:r>
              </a:p>
            </p:txBody>
          </p:sp>
          <p:sp>
            <p:nvSpPr>
              <p:cNvPr id="480" name="Arc 1032">
                <a:extLst>
                  <a:ext uri="{FF2B5EF4-FFF2-40B4-BE49-F238E27FC236}">
                    <a16:creationId xmlns:a16="http://schemas.microsoft.com/office/drawing/2014/main" id="{60A2C920-456C-054A-BDD6-A32227DE7CF8}"/>
                  </a:ext>
                </a:extLst>
              </p:cNvPr>
              <p:cNvSpPr>
                <a:spLocks/>
              </p:cNvSpPr>
              <p:nvPr/>
            </p:nvSpPr>
            <p:spPr bwMode="auto">
              <a:xfrm>
                <a:off x="5029200" y="4363015"/>
                <a:ext cx="258964" cy="208985"/>
              </a:xfrm>
              <a:custGeom>
                <a:avLst/>
                <a:gdLst>
                  <a:gd name="G0" fmla="+- 21598 0 0"/>
                  <a:gd name="G1" fmla="+- 21600 0 0"/>
                  <a:gd name="G2" fmla="+- 21600 0 0"/>
                  <a:gd name="T0" fmla="*/ 15982 w 43198"/>
                  <a:gd name="T1" fmla="*/ 743 h 43200"/>
                  <a:gd name="T2" fmla="*/ 0 w 43198"/>
                  <a:gd name="T3" fmla="*/ 21916 h 43200"/>
                  <a:gd name="T4" fmla="*/ 21598 w 43198"/>
                  <a:gd name="T5" fmla="*/ 21600 h 43200"/>
                </a:gdLst>
                <a:ahLst/>
                <a:cxnLst>
                  <a:cxn ang="0">
                    <a:pos x="T0" y="T1"/>
                  </a:cxn>
                  <a:cxn ang="0">
                    <a:pos x="T2" y="T3"/>
                  </a:cxn>
                  <a:cxn ang="0">
                    <a:pos x="T4" y="T5"/>
                  </a:cxn>
                </a:cxnLst>
                <a:rect l="0" t="0" r="r" b="b"/>
                <a:pathLst>
                  <a:path w="43198" h="43200" fill="none"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path>
                  <a:path w="43198" h="43200" stroke="0"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lnTo>
                      <a:pt x="21598" y="21600"/>
                    </a:lnTo>
                    <a:close/>
                  </a:path>
                </a:pathLst>
              </a:custGeom>
              <a:noFill/>
              <a:ln w="9525" cap="rnd">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481" name="Line 1039">
                <a:extLst>
                  <a:ext uri="{FF2B5EF4-FFF2-40B4-BE49-F238E27FC236}">
                    <a16:creationId xmlns:a16="http://schemas.microsoft.com/office/drawing/2014/main" id="{1B2C1183-4631-0543-934E-C4F4573C68D2}"/>
                  </a:ext>
                </a:extLst>
              </p:cNvPr>
              <p:cNvSpPr>
                <a:spLocks noChangeShapeType="1"/>
              </p:cNvSpPr>
              <p:nvPr/>
            </p:nvSpPr>
            <p:spPr bwMode="auto">
              <a:xfrm flipH="1">
                <a:off x="4430142" y="4004476"/>
                <a:ext cx="106273" cy="201344"/>
              </a:xfrm>
              <a:prstGeom prst="line">
                <a:avLst/>
              </a:prstGeom>
              <a:noFill/>
              <a:ln w="9525">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482" name="Freeform 1040">
                <a:extLst>
                  <a:ext uri="{FF2B5EF4-FFF2-40B4-BE49-F238E27FC236}">
                    <a16:creationId xmlns:a16="http://schemas.microsoft.com/office/drawing/2014/main" id="{08BA0466-21F1-6146-80E8-5EC441AE299A}"/>
                  </a:ext>
                </a:extLst>
              </p:cNvPr>
              <p:cNvSpPr>
                <a:spLocks/>
              </p:cNvSpPr>
              <p:nvPr/>
            </p:nvSpPr>
            <p:spPr bwMode="auto">
              <a:xfrm>
                <a:off x="4390674" y="4184048"/>
                <a:ext cx="70034" cy="92458"/>
              </a:xfrm>
              <a:custGeom>
                <a:avLst/>
                <a:gdLst/>
                <a:ahLst/>
                <a:cxnLst>
                  <a:cxn ang="0">
                    <a:pos x="0" y="241"/>
                  </a:cxn>
                  <a:cxn ang="0">
                    <a:pos x="186" y="47"/>
                  </a:cxn>
                  <a:cxn ang="0">
                    <a:pos x="49" y="0"/>
                  </a:cxn>
                  <a:cxn ang="0">
                    <a:pos x="0" y="241"/>
                  </a:cxn>
                </a:cxnLst>
                <a:rect l="0" t="0" r="r" b="b"/>
                <a:pathLst>
                  <a:path w="187" h="242">
                    <a:moveTo>
                      <a:pt x="0" y="241"/>
                    </a:moveTo>
                    <a:lnTo>
                      <a:pt x="186" y="47"/>
                    </a:lnTo>
                    <a:lnTo>
                      <a:pt x="49" y="0"/>
                    </a:lnTo>
                    <a:lnTo>
                      <a:pt x="0" y="241"/>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483" name="Line 1041">
                <a:extLst>
                  <a:ext uri="{FF2B5EF4-FFF2-40B4-BE49-F238E27FC236}">
                    <a16:creationId xmlns:a16="http://schemas.microsoft.com/office/drawing/2014/main" id="{C90C35A0-AF77-B847-AA94-451BA106BC36}"/>
                  </a:ext>
                </a:extLst>
              </p:cNvPr>
              <p:cNvSpPr>
                <a:spLocks noChangeShapeType="1"/>
              </p:cNvSpPr>
              <p:nvPr/>
            </p:nvSpPr>
            <p:spPr bwMode="auto">
              <a:xfrm>
                <a:off x="4656124" y="4004476"/>
                <a:ext cx="106680" cy="201344"/>
              </a:xfrm>
              <a:prstGeom prst="line">
                <a:avLst/>
              </a:prstGeom>
              <a:noFill/>
              <a:ln w="9525">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484" name="Freeform 1042">
                <a:extLst>
                  <a:ext uri="{FF2B5EF4-FFF2-40B4-BE49-F238E27FC236}">
                    <a16:creationId xmlns:a16="http://schemas.microsoft.com/office/drawing/2014/main" id="{90AF6A41-CE7A-E243-BF0D-60DD5B5890C1}"/>
                  </a:ext>
                </a:extLst>
              </p:cNvPr>
              <p:cNvSpPr>
                <a:spLocks/>
              </p:cNvSpPr>
              <p:nvPr/>
            </p:nvSpPr>
            <p:spPr bwMode="auto">
              <a:xfrm>
                <a:off x="4737152" y="4197032"/>
                <a:ext cx="70034" cy="92458"/>
              </a:xfrm>
              <a:custGeom>
                <a:avLst/>
                <a:gdLst/>
                <a:ahLst/>
                <a:cxnLst>
                  <a:cxn ang="0">
                    <a:pos x="185" y="241"/>
                  </a:cxn>
                  <a:cxn ang="0">
                    <a:pos x="136" y="0"/>
                  </a:cxn>
                  <a:cxn ang="0">
                    <a:pos x="0" y="47"/>
                  </a:cxn>
                  <a:cxn ang="0">
                    <a:pos x="185" y="241"/>
                  </a:cxn>
                </a:cxnLst>
                <a:rect l="0" t="0" r="r" b="b"/>
                <a:pathLst>
                  <a:path w="186" h="242">
                    <a:moveTo>
                      <a:pt x="185" y="241"/>
                    </a:moveTo>
                    <a:lnTo>
                      <a:pt x="136" y="0"/>
                    </a:lnTo>
                    <a:lnTo>
                      <a:pt x="0" y="47"/>
                    </a:lnTo>
                    <a:lnTo>
                      <a:pt x="185" y="241"/>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485" name="Freeform 1054">
                <a:extLst>
                  <a:ext uri="{FF2B5EF4-FFF2-40B4-BE49-F238E27FC236}">
                    <a16:creationId xmlns:a16="http://schemas.microsoft.com/office/drawing/2014/main" id="{A9EDD525-5E42-3946-9E14-25A4D9A5E88F}"/>
                  </a:ext>
                </a:extLst>
              </p:cNvPr>
              <p:cNvSpPr>
                <a:spLocks/>
              </p:cNvSpPr>
              <p:nvPr/>
            </p:nvSpPr>
            <p:spPr bwMode="auto">
              <a:xfrm rot="21390931">
                <a:off x="4711028" y="3820949"/>
                <a:ext cx="55973" cy="51061"/>
              </a:xfrm>
              <a:custGeom>
                <a:avLst/>
                <a:gdLst/>
                <a:ahLst/>
                <a:cxnLst>
                  <a:cxn ang="0">
                    <a:pos x="0" y="154"/>
                  </a:cxn>
                  <a:cxn ang="0">
                    <a:pos x="182" y="56"/>
                  </a:cxn>
                  <a:cxn ang="0">
                    <a:pos x="103" y="0"/>
                  </a:cxn>
                  <a:cxn ang="0">
                    <a:pos x="0" y="154"/>
                  </a:cxn>
                </a:cxnLst>
                <a:rect l="0" t="0" r="r" b="b"/>
                <a:pathLst>
                  <a:path w="183" h="155">
                    <a:moveTo>
                      <a:pt x="0" y="154"/>
                    </a:moveTo>
                    <a:lnTo>
                      <a:pt x="182" y="56"/>
                    </a:lnTo>
                    <a:lnTo>
                      <a:pt x="103" y="0"/>
                    </a:lnTo>
                    <a:lnTo>
                      <a:pt x="0" y="154"/>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486" name="Freeform 1056">
                <a:extLst>
                  <a:ext uri="{FF2B5EF4-FFF2-40B4-BE49-F238E27FC236}">
                    <a16:creationId xmlns:a16="http://schemas.microsoft.com/office/drawing/2014/main" id="{AF12F0CC-3E0E-B246-A5FE-613ACF7A8D68}"/>
                  </a:ext>
                </a:extLst>
              </p:cNvPr>
              <p:cNvSpPr>
                <a:spLocks/>
              </p:cNvSpPr>
              <p:nvPr/>
            </p:nvSpPr>
            <p:spPr bwMode="auto">
              <a:xfrm>
                <a:off x="4246636" y="4457961"/>
                <a:ext cx="40571" cy="38954"/>
              </a:xfrm>
              <a:custGeom>
                <a:avLst/>
                <a:gdLst/>
                <a:ahLst/>
                <a:cxnLst>
                  <a:cxn ang="0">
                    <a:pos x="67" y="0"/>
                  </a:cxn>
                  <a:cxn ang="0">
                    <a:pos x="0" y="167"/>
                  </a:cxn>
                  <a:cxn ang="0">
                    <a:pos x="107" y="172"/>
                  </a:cxn>
                  <a:cxn ang="0">
                    <a:pos x="67" y="0"/>
                  </a:cxn>
                </a:cxnLst>
                <a:rect l="0" t="0" r="r" b="b"/>
                <a:pathLst>
                  <a:path w="108" h="173">
                    <a:moveTo>
                      <a:pt x="67" y="0"/>
                    </a:moveTo>
                    <a:lnTo>
                      <a:pt x="0" y="167"/>
                    </a:lnTo>
                    <a:lnTo>
                      <a:pt x="107" y="172"/>
                    </a:lnTo>
                    <a:lnTo>
                      <a:pt x="67" y="0"/>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487" name="Freeform 1058">
                <a:extLst>
                  <a:ext uri="{FF2B5EF4-FFF2-40B4-BE49-F238E27FC236}">
                    <a16:creationId xmlns:a16="http://schemas.microsoft.com/office/drawing/2014/main" id="{26012B2B-AF06-3F45-99F1-EAC1C2ED4A7A}"/>
                  </a:ext>
                </a:extLst>
              </p:cNvPr>
              <p:cNvSpPr>
                <a:spLocks/>
              </p:cNvSpPr>
              <p:nvPr/>
            </p:nvSpPr>
            <p:spPr bwMode="auto">
              <a:xfrm>
                <a:off x="5100572" y="4343400"/>
                <a:ext cx="81028" cy="32857"/>
              </a:xfrm>
              <a:custGeom>
                <a:avLst/>
                <a:gdLst/>
                <a:ahLst/>
                <a:cxnLst>
                  <a:cxn ang="0">
                    <a:pos x="0" y="47"/>
                  </a:cxn>
                  <a:cxn ang="0">
                    <a:pos x="214" y="85"/>
                  </a:cxn>
                  <a:cxn ang="0">
                    <a:pos x="211" y="0"/>
                  </a:cxn>
                  <a:cxn ang="0">
                    <a:pos x="0" y="47"/>
                  </a:cxn>
                </a:cxnLst>
                <a:rect l="0" t="0" r="r" b="b"/>
                <a:pathLst>
                  <a:path w="215" h="86">
                    <a:moveTo>
                      <a:pt x="0" y="47"/>
                    </a:moveTo>
                    <a:lnTo>
                      <a:pt x="214" y="85"/>
                    </a:lnTo>
                    <a:lnTo>
                      <a:pt x="211" y="0"/>
                    </a:lnTo>
                    <a:lnTo>
                      <a:pt x="0" y="47"/>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cxnSp>
            <p:nvCxnSpPr>
              <p:cNvPr id="488" name="Straight Arrow Connector 487">
                <a:extLst>
                  <a:ext uri="{FF2B5EF4-FFF2-40B4-BE49-F238E27FC236}">
                    <a16:creationId xmlns:a16="http://schemas.microsoft.com/office/drawing/2014/main" id="{34985B7A-21B1-5B48-86E5-5ED2CA892589}"/>
                  </a:ext>
                </a:extLst>
              </p:cNvPr>
              <p:cNvCxnSpPr>
                <a:cxnSpLocks/>
                <a:stCxn id="477" idx="6"/>
                <a:endCxn id="479" idx="2"/>
              </p:cNvCxnSpPr>
              <p:nvPr/>
            </p:nvCxnSpPr>
            <p:spPr bwMode="auto">
              <a:xfrm>
                <a:off x="4525169" y="4368680"/>
                <a:ext cx="203025" cy="107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89" name="Oval 1027">
                <a:extLst>
                  <a:ext uri="{FF2B5EF4-FFF2-40B4-BE49-F238E27FC236}">
                    <a16:creationId xmlns:a16="http://schemas.microsoft.com/office/drawing/2014/main" id="{5A13C881-45D6-DB48-9BD7-78352A3E1151}"/>
                  </a:ext>
                </a:extLst>
              </p:cNvPr>
              <p:cNvSpPr>
                <a:spLocks noChangeArrowheads="1"/>
              </p:cNvSpPr>
              <p:nvPr/>
            </p:nvSpPr>
            <p:spPr bwMode="auto">
              <a:xfrm>
                <a:off x="4454572" y="3864260"/>
                <a:ext cx="321263" cy="207837"/>
              </a:xfrm>
              <a:prstGeom prst="ellipse">
                <a:avLst/>
              </a:prstGeom>
              <a:solidFill>
                <a:schemeClr val="accent1"/>
              </a:solidFill>
              <a:ln w="9525">
                <a:solidFill>
                  <a:schemeClr val="tx1"/>
                </a:solidFill>
                <a:round/>
                <a:headEnd/>
                <a:tailEnd/>
              </a:ln>
              <a:effectLst/>
            </p:spPr>
            <p:txBody>
              <a:bodyPr wrap="none" anchor="ctr"/>
              <a:lstStyle/>
              <a:p>
                <a:pPr algn="ctr"/>
                <a:r>
                  <a:rPr lang="en-US" sz="900" dirty="0">
                    <a:solidFill>
                      <a:schemeClr val="bg1"/>
                    </a:solidFill>
                  </a:rPr>
                  <a:t>well</a:t>
                </a:r>
              </a:p>
            </p:txBody>
          </p:sp>
        </p:grpSp>
      </p:grpSp>
      <p:cxnSp>
        <p:nvCxnSpPr>
          <p:cNvPr id="492" name="Straight Arrow Connector 491">
            <a:extLst>
              <a:ext uri="{FF2B5EF4-FFF2-40B4-BE49-F238E27FC236}">
                <a16:creationId xmlns:a16="http://schemas.microsoft.com/office/drawing/2014/main" id="{04502AF6-A931-454A-9ADE-083806981A88}"/>
              </a:ext>
            </a:extLst>
          </p:cNvPr>
          <p:cNvCxnSpPr>
            <a:cxnSpLocks/>
          </p:cNvCxnSpPr>
          <p:nvPr/>
        </p:nvCxnSpPr>
        <p:spPr>
          <a:xfrm flipH="1">
            <a:off x="4968054" y="3607552"/>
            <a:ext cx="1" cy="1055250"/>
          </a:xfrm>
          <a:prstGeom prst="straightConnector1">
            <a:avLst/>
          </a:prstGeom>
          <a:ln w="28575" cap="rnd">
            <a:tailEnd type="triangle"/>
          </a:ln>
        </p:spPr>
        <p:style>
          <a:lnRef idx="1">
            <a:schemeClr val="accent1"/>
          </a:lnRef>
          <a:fillRef idx="0">
            <a:schemeClr val="accent1"/>
          </a:fillRef>
          <a:effectRef idx="0">
            <a:schemeClr val="accent1"/>
          </a:effectRef>
          <a:fontRef idx="minor">
            <a:schemeClr val="tx1"/>
          </a:fontRef>
        </p:style>
      </p:cxnSp>
      <p:sp>
        <p:nvSpPr>
          <p:cNvPr id="135" name="Right Brace 134">
            <a:extLst>
              <a:ext uri="{FF2B5EF4-FFF2-40B4-BE49-F238E27FC236}">
                <a16:creationId xmlns:a16="http://schemas.microsoft.com/office/drawing/2014/main" id="{0E03AE8F-C93F-4048-B3D5-BC76A93A0CA6}"/>
              </a:ext>
            </a:extLst>
          </p:cNvPr>
          <p:cNvSpPr/>
          <p:nvPr/>
        </p:nvSpPr>
        <p:spPr>
          <a:xfrm>
            <a:off x="6313829" y="1806544"/>
            <a:ext cx="498122" cy="4200258"/>
          </a:xfrm>
          <a:prstGeom prst="rightBrace">
            <a:avLst>
              <a:gd name="adj1" fmla="val 99954"/>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6" name="Rectangle 54">
            <a:extLst>
              <a:ext uri="{FF2B5EF4-FFF2-40B4-BE49-F238E27FC236}">
                <a16:creationId xmlns:a16="http://schemas.microsoft.com/office/drawing/2014/main" id="{D3DE97BD-663A-B446-A693-83C7EE1B8E4D}"/>
              </a:ext>
            </a:extLst>
          </p:cNvPr>
          <p:cNvSpPr>
            <a:spLocks noChangeArrowheads="1"/>
          </p:cNvSpPr>
          <p:nvPr/>
        </p:nvSpPr>
        <p:spPr bwMode="auto">
          <a:xfrm>
            <a:off x="7088372" y="255031"/>
            <a:ext cx="1608031"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Outputs</a:t>
            </a:r>
          </a:p>
        </p:txBody>
      </p:sp>
      <p:sp>
        <p:nvSpPr>
          <p:cNvPr id="137" name="Rectangle 56">
            <a:extLst>
              <a:ext uri="{FF2B5EF4-FFF2-40B4-BE49-F238E27FC236}">
                <a16:creationId xmlns:a16="http://schemas.microsoft.com/office/drawing/2014/main" id="{FB55BDF7-6709-CE45-B380-33FA224F782B}"/>
              </a:ext>
            </a:extLst>
          </p:cNvPr>
          <p:cNvSpPr>
            <a:spLocks noChangeArrowheads="1"/>
          </p:cNvSpPr>
          <p:nvPr/>
        </p:nvSpPr>
        <p:spPr bwMode="auto">
          <a:xfrm>
            <a:off x="7329566" y="3970882"/>
            <a:ext cx="101441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Cost</a:t>
            </a:r>
          </a:p>
        </p:txBody>
      </p:sp>
      <p:sp>
        <p:nvSpPr>
          <p:cNvPr id="138" name="Rectangle 58">
            <a:extLst>
              <a:ext uri="{FF2B5EF4-FFF2-40B4-BE49-F238E27FC236}">
                <a16:creationId xmlns:a16="http://schemas.microsoft.com/office/drawing/2014/main" id="{BD1C2C98-D528-A14C-8F4B-4650287808B6}"/>
              </a:ext>
            </a:extLst>
          </p:cNvPr>
          <p:cNvSpPr>
            <a:spLocks noChangeArrowheads="1"/>
          </p:cNvSpPr>
          <p:nvPr/>
        </p:nvSpPr>
        <p:spPr bwMode="auto">
          <a:xfrm>
            <a:off x="7329566" y="2487145"/>
            <a:ext cx="121126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Effect</a:t>
            </a:r>
          </a:p>
        </p:txBody>
      </p:sp>
      <p:sp>
        <p:nvSpPr>
          <p:cNvPr id="139" name="Line 57">
            <a:extLst>
              <a:ext uri="{FF2B5EF4-FFF2-40B4-BE49-F238E27FC236}">
                <a16:creationId xmlns:a16="http://schemas.microsoft.com/office/drawing/2014/main" id="{187CD9E4-AFB6-9A49-B454-40F134BAC93B}"/>
              </a:ext>
            </a:extLst>
          </p:cNvPr>
          <p:cNvSpPr>
            <a:spLocks noChangeShapeType="1"/>
          </p:cNvSpPr>
          <p:nvPr/>
        </p:nvSpPr>
        <p:spPr bwMode="auto">
          <a:xfrm>
            <a:off x="7072391" y="2487145"/>
            <a:ext cx="1684338"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144" name="Line 55">
            <a:extLst>
              <a:ext uri="{FF2B5EF4-FFF2-40B4-BE49-F238E27FC236}">
                <a16:creationId xmlns:a16="http://schemas.microsoft.com/office/drawing/2014/main" id="{9780A1E2-FA04-6D41-906A-2378C4F2BB0B}"/>
              </a:ext>
            </a:extLst>
          </p:cNvPr>
          <p:cNvSpPr>
            <a:spLocks noChangeShapeType="1"/>
          </p:cNvSpPr>
          <p:nvPr/>
        </p:nvSpPr>
        <p:spPr bwMode="auto">
          <a:xfrm>
            <a:off x="7088372" y="3927566"/>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60" name="Rectangle 54">
            <a:extLst>
              <a:ext uri="{FF2B5EF4-FFF2-40B4-BE49-F238E27FC236}">
                <a16:creationId xmlns:a16="http://schemas.microsoft.com/office/drawing/2014/main" id="{2C564F38-A3FE-8744-8E18-7BAA8FA4DDFD}"/>
              </a:ext>
            </a:extLst>
          </p:cNvPr>
          <p:cNvSpPr>
            <a:spLocks noChangeArrowheads="1"/>
          </p:cNvSpPr>
          <p:nvPr/>
        </p:nvSpPr>
        <p:spPr bwMode="auto">
          <a:xfrm>
            <a:off x="4481156" y="6169705"/>
            <a:ext cx="2057400" cy="462307"/>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Model</a:t>
            </a:r>
          </a:p>
        </p:txBody>
      </p:sp>
      <p:sp>
        <p:nvSpPr>
          <p:cNvPr id="62" name="Rectangle 54">
            <a:extLst>
              <a:ext uri="{FF2B5EF4-FFF2-40B4-BE49-F238E27FC236}">
                <a16:creationId xmlns:a16="http://schemas.microsoft.com/office/drawing/2014/main" id="{AF84C094-64C3-6F43-9DA5-5103EFD29C7E}"/>
              </a:ext>
            </a:extLst>
          </p:cNvPr>
          <p:cNvSpPr>
            <a:spLocks noChangeArrowheads="1"/>
          </p:cNvSpPr>
          <p:nvPr/>
        </p:nvSpPr>
        <p:spPr bwMode="auto">
          <a:xfrm>
            <a:off x="880226" y="255032"/>
            <a:ext cx="1647825"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Input</a:t>
            </a:r>
          </a:p>
        </p:txBody>
      </p:sp>
      <p:cxnSp>
        <p:nvCxnSpPr>
          <p:cNvPr id="56" name="Straight Arrow Connector 55">
            <a:extLst>
              <a:ext uri="{FF2B5EF4-FFF2-40B4-BE49-F238E27FC236}">
                <a16:creationId xmlns:a16="http://schemas.microsoft.com/office/drawing/2014/main" id="{C572BB77-0678-0E44-83DD-433F9CB70F75}"/>
              </a:ext>
            </a:extLst>
          </p:cNvPr>
          <p:cNvCxnSpPr/>
          <p:nvPr/>
        </p:nvCxnSpPr>
        <p:spPr>
          <a:xfrm>
            <a:off x="7787196" y="4611543"/>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7" name="Straight Arrow Connector 56">
            <a:extLst>
              <a:ext uri="{FF2B5EF4-FFF2-40B4-BE49-F238E27FC236}">
                <a16:creationId xmlns:a16="http://schemas.microsoft.com/office/drawing/2014/main" id="{E1A7077B-8A21-204C-B6D5-F4E9BBC955E0}"/>
              </a:ext>
            </a:extLst>
          </p:cNvPr>
          <p:cNvCxnSpPr/>
          <p:nvPr/>
        </p:nvCxnSpPr>
        <p:spPr>
          <a:xfrm>
            <a:off x="8204040" y="3251758"/>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8" name="Straight Arrow Connector 57">
            <a:extLst>
              <a:ext uri="{FF2B5EF4-FFF2-40B4-BE49-F238E27FC236}">
                <a16:creationId xmlns:a16="http://schemas.microsoft.com/office/drawing/2014/main" id="{71C960C7-DDF6-054D-A71E-5EB9CB44A7CA}"/>
              </a:ext>
            </a:extLst>
          </p:cNvPr>
          <p:cNvCxnSpPr/>
          <p:nvPr/>
        </p:nvCxnSpPr>
        <p:spPr>
          <a:xfrm>
            <a:off x="7687584" y="1789221"/>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9" name="Straight Arrow Connector 58">
            <a:extLst>
              <a:ext uri="{FF2B5EF4-FFF2-40B4-BE49-F238E27FC236}">
                <a16:creationId xmlns:a16="http://schemas.microsoft.com/office/drawing/2014/main" id="{9B083D34-62DE-3746-B4D1-B28ABF143EE4}"/>
              </a:ext>
            </a:extLst>
          </p:cNvPr>
          <p:cNvCxnSpPr/>
          <p:nvPr/>
        </p:nvCxnSpPr>
        <p:spPr>
          <a:xfrm>
            <a:off x="7888796" y="4615324"/>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3" name="Straight Arrow Connector 62">
            <a:extLst>
              <a:ext uri="{FF2B5EF4-FFF2-40B4-BE49-F238E27FC236}">
                <a16:creationId xmlns:a16="http://schemas.microsoft.com/office/drawing/2014/main" id="{BB390055-76EC-BB4C-9D3D-7A21C7B510FC}"/>
              </a:ext>
            </a:extLst>
          </p:cNvPr>
          <p:cNvCxnSpPr/>
          <p:nvPr/>
        </p:nvCxnSpPr>
        <p:spPr>
          <a:xfrm>
            <a:off x="8435057" y="3254648"/>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4" name="Straight Arrow Connector 63">
            <a:extLst>
              <a:ext uri="{FF2B5EF4-FFF2-40B4-BE49-F238E27FC236}">
                <a16:creationId xmlns:a16="http://schemas.microsoft.com/office/drawing/2014/main" id="{523C5395-E584-BB4C-9149-D84AD1E45A6A}"/>
              </a:ext>
            </a:extLst>
          </p:cNvPr>
          <p:cNvCxnSpPr/>
          <p:nvPr/>
        </p:nvCxnSpPr>
        <p:spPr>
          <a:xfrm>
            <a:off x="7858144" y="1789221"/>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sp>
        <p:nvSpPr>
          <p:cNvPr id="68" name="Line 55">
            <a:extLst>
              <a:ext uri="{FF2B5EF4-FFF2-40B4-BE49-F238E27FC236}">
                <a16:creationId xmlns:a16="http://schemas.microsoft.com/office/drawing/2014/main" id="{60150C66-79E0-A149-BCC3-D10A440B158D}"/>
              </a:ext>
            </a:extLst>
          </p:cNvPr>
          <p:cNvSpPr>
            <a:spLocks noChangeShapeType="1"/>
          </p:cNvSpPr>
          <p:nvPr/>
        </p:nvSpPr>
        <p:spPr bwMode="auto">
          <a:xfrm>
            <a:off x="6995893" y="5278059"/>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a:solidFill>
                <a:srgbClr val="002060"/>
              </a:solidFill>
            </a:endParaRPr>
          </a:p>
        </p:txBody>
      </p:sp>
      <p:sp>
        <p:nvSpPr>
          <p:cNvPr id="69" name="Rectangle 56">
            <a:extLst>
              <a:ext uri="{FF2B5EF4-FFF2-40B4-BE49-F238E27FC236}">
                <a16:creationId xmlns:a16="http://schemas.microsoft.com/office/drawing/2014/main" id="{94931776-F546-8D48-B996-F6653FEB9202}"/>
              </a:ext>
            </a:extLst>
          </p:cNvPr>
          <p:cNvSpPr>
            <a:spLocks noChangeArrowheads="1"/>
          </p:cNvSpPr>
          <p:nvPr/>
        </p:nvSpPr>
        <p:spPr bwMode="auto">
          <a:xfrm>
            <a:off x="7365780" y="5260597"/>
            <a:ext cx="1014413" cy="400752"/>
          </a:xfrm>
          <a:prstGeom prst="rect">
            <a:avLst/>
          </a:prstGeom>
          <a:noFill/>
          <a:ln w="9525">
            <a:noFill/>
            <a:miter lim="800000"/>
            <a:headEnd/>
            <a:tailEnd/>
          </a:ln>
          <a:effectLst/>
        </p:spPr>
        <p:txBody>
          <a:bodyPr wrap="square" lIns="92075" tIns="46038" rIns="92075" bIns="46038">
            <a:spAutoFit/>
          </a:bodyPr>
          <a:lstStyle/>
          <a:p>
            <a:pPr algn="l"/>
            <a:r>
              <a:rPr lang="en-US" sz="2000" dirty="0">
                <a:solidFill>
                  <a:schemeClr val="tx1">
                    <a:lumMod val="75000"/>
                  </a:schemeClr>
                </a:solidFill>
                <a:latin typeface="Comfortaa" pitchFamily="2" charset="0"/>
              </a:rPr>
              <a:t>NMB</a:t>
            </a:r>
          </a:p>
        </p:txBody>
      </p:sp>
      <p:cxnSp>
        <p:nvCxnSpPr>
          <p:cNvPr id="71" name="Straight Arrow Connector 70">
            <a:extLst>
              <a:ext uri="{FF2B5EF4-FFF2-40B4-BE49-F238E27FC236}">
                <a16:creationId xmlns:a16="http://schemas.microsoft.com/office/drawing/2014/main" id="{CD345F7E-E107-C548-877B-5FFD70F34622}"/>
              </a:ext>
            </a:extLst>
          </p:cNvPr>
          <p:cNvCxnSpPr/>
          <p:nvPr/>
        </p:nvCxnSpPr>
        <p:spPr>
          <a:xfrm>
            <a:off x="1437438" y="3502882"/>
            <a:ext cx="0" cy="468000"/>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72" name="Straight Arrow Connector 71">
            <a:extLst>
              <a:ext uri="{FF2B5EF4-FFF2-40B4-BE49-F238E27FC236}">
                <a16:creationId xmlns:a16="http://schemas.microsoft.com/office/drawing/2014/main" id="{E2A7F1CE-4931-1646-B028-4288B7AF1FA1}"/>
              </a:ext>
            </a:extLst>
          </p:cNvPr>
          <p:cNvCxnSpPr>
            <a:cxnSpLocks/>
          </p:cNvCxnSpPr>
          <p:nvPr/>
        </p:nvCxnSpPr>
        <p:spPr>
          <a:xfrm flipH="1">
            <a:off x="1901803" y="1900287"/>
            <a:ext cx="2380" cy="468000"/>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73" name="Straight Arrow Connector 72">
            <a:extLst>
              <a:ext uri="{FF2B5EF4-FFF2-40B4-BE49-F238E27FC236}">
                <a16:creationId xmlns:a16="http://schemas.microsoft.com/office/drawing/2014/main" id="{BE8DE1E6-460C-C343-8663-CD0CBCB702E5}"/>
              </a:ext>
            </a:extLst>
          </p:cNvPr>
          <p:cNvCxnSpPr>
            <a:cxnSpLocks/>
          </p:cNvCxnSpPr>
          <p:nvPr/>
        </p:nvCxnSpPr>
        <p:spPr>
          <a:xfrm>
            <a:off x="1546182" y="1033760"/>
            <a:ext cx="0" cy="468000"/>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sp>
        <p:nvSpPr>
          <p:cNvPr id="74" name="Rectangle 54">
            <a:extLst>
              <a:ext uri="{FF2B5EF4-FFF2-40B4-BE49-F238E27FC236}">
                <a16:creationId xmlns:a16="http://schemas.microsoft.com/office/drawing/2014/main" id="{00D5EC1B-CE14-144C-9EE0-1715D843E880}"/>
              </a:ext>
            </a:extLst>
          </p:cNvPr>
          <p:cNvSpPr>
            <a:spLocks noChangeArrowheads="1"/>
          </p:cNvSpPr>
          <p:nvPr/>
        </p:nvSpPr>
        <p:spPr bwMode="auto">
          <a:xfrm>
            <a:off x="3851564" y="255031"/>
            <a:ext cx="2327366" cy="1447192"/>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Data </a:t>
            </a:r>
          </a:p>
          <a:p>
            <a:pPr algn="ctr"/>
            <a:endParaRPr lang="en-US" sz="1600" dirty="0">
              <a:solidFill>
                <a:schemeClr val="accent2"/>
              </a:solidFill>
              <a:latin typeface="Comfortaa" pitchFamily="2" charset="0"/>
            </a:endParaRPr>
          </a:p>
          <a:p>
            <a:pPr algn="ctr"/>
            <a:r>
              <a:rPr lang="en-US" sz="1600" b="1" dirty="0">
                <a:solidFill>
                  <a:schemeClr val="accent2"/>
                </a:solidFill>
                <a:latin typeface="Comfortaa" pitchFamily="2" charset="0"/>
              </a:rPr>
              <a:t>Population characteristics and model parameters</a:t>
            </a:r>
          </a:p>
        </p:txBody>
      </p:sp>
      <p:pic>
        <p:nvPicPr>
          <p:cNvPr id="54" name="Picture 53">
            <a:extLst>
              <a:ext uri="{FF2B5EF4-FFF2-40B4-BE49-F238E27FC236}">
                <a16:creationId xmlns:a16="http://schemas.microsoft.com/office/drawing/2014/main" id="{FBA08A47-4C11-BA49-9E74-47B9EF39C383}"/>
              </a:ext>
            </a:extLst>
          </p:cNvPr>
          <p:cNvPicPr>
            <a:picLocks noChangeAspect="1"/>
          </p:cNvPicPr>
          <p:nvPr/>
        </p:nvPicPr>
        <p:blipFill>
          <a:blip r:embed="rId3"/>
          <a:stretch>
            <a:fillRect/>
          </a:stretch>
        </p:blipFill>
        <p:spPr>
          <a:xfrm>
            <a:off x="3580447" y="1747880"/>
            <a:ext cx="2689325" cy="1800000"/>
          </a:xfrm>
          <a:prstGeom prst="rect">
            <a:avLst/>
          </a:prstGeom>
        </p:spPr>
      </p:pic>
    </p:spTree>
    <p:extLst>
      <p:ext uri="{BB962C8B-B14F-4D97-AF65-F5344CB8AC3E}">
        <p14:creationId xmlns:p14="http://schemas.microsoft.com/office/powerpoint/2010/main" val="98449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RTH Template presentation">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DARTH">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8811</TotalTime>
  <Words>273</Words>
  <Application>Microsoft Macintosh PowerPoint</Application>
  <PresentationFormat>On-screen Show (4:3)</PresentationFormat>
  <Paragraphs>130</Paragraphs>
  <Slides>12</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Verdana</vt:lpstr>
      <vt:lpstr>Comfortaa</vt:lpstr>
      <vt:lpstr>Poppins ExtraLight</vt:lpstr>
      <vt:lpstr>Cambria Math</vt:lpstr>
      <vt:lpstr>Calibri</vt:lpstr>
      <vt:lpstr>DARTH Template presentation</vt:lpstr>
      <vt:lpstr>ThemeDARTH</vt:lpstr>
      <vt:lpstr>Make your model a function</vt:lpstr>
      <vt:lpstr>Functions in R </vt:lpstr>
      <vt:lpstr>Remember: Structure of our code </vt:lpstr>
      <vt:lpstr>Remember: Structure of our code </vt:lpstr>
      <vt:lpstr>PowerPoint Presentation</vt:lpstr>
      <vt:lpstr>PowerPoint Presentation</vt:lpstr>
      <vt:lpstr>PowerPoint Presentation</vt:lpstr>
      <vt:lpstr>PowerPoint Presentation</vt:lpstr>
      <vt:lpstr>PowerPoint Presentation</vt:lpstr>
      <vt:lpstr>PowerPoint Presentation</vt:lpstr>
      <vt:lpstr>PSA &amp; R</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Microsimulation modeling in R</dc:title>
  <cp:lastModifiedBy>Eline Krijkamp</cp:lastModifiedBy>
  <cp:revision>141</cp:revision>
  <cp:lastPrinted>2021-11-02T18:25:05Z</cp:lastPrinted>
  <dcterms:modified xsi:type="dcterms:W3CDTF">2022-12-07T12:36:54Z</dcterms:modified>
</cp:coreProperties>
</file>