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7"/>
  </p:notesMasterIdLst>
  <p:sldIdLst>
    <p:sldId id="256" r:id="rId2"/>
    <p:sldId id="620" r:id="rId3"/>
    <p:sldId id="369" r:id="rId4"/>
    <p:sldId id="294" r:id="rId5"/>
    <p:sldId id="311" r:id="rId6"/>
    <p:sldId id="442" r:id="rId7"/>
    <p:sldId id="443" r:id="rId8"/>
    <p:sldId id="472" r:id="rId9"/>
    <p:sldId id="473" r:id="rId10"/>
    <p:sldId id="445" r:id="rId11"/>
    <p:sldId id="446" r:id="rId12"/>
    <p:sldId id="606" r:id="rId13"/>
    <p:sldId id="607" r:id="rId14"/>
    <p:sldId id="264"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p:restoredTop sz="94646"/>
  </p:normalViewPr>
  <p:slideViewPr>
    <p:cSldViewPr snapToGrid="0" snapToObjects="1">
      <p:cViewPr varScale="1">
        <p:scale>
          <a:sx n="76" d="100"/>
          <a:sy n="76" d="100"/>
        </p:scale>
        <p:origin x="680" y="184"/>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2/3/20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10</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13</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extLst>
      <p:ext uri="{BB962C8B-B14F-4D97-AF65-F5344CB8AC3E}">
        <p14:creationId xmlns:p14="http://schemas.microsoft.com/office/powerpoint/2010/main" val="48590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3</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4</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5</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6</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7</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8</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9</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2/3/20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2/3/20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2/3/20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9090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2/3/20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2/3/20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D7B798B-8967-4EDE-918B-8E7C60DB7AA6}" type="datetime1">
              <a:rPr lang="en-US" smtClean="0"/>
              <a:t>2/3/20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2/3/20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2/3/20</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b="1" dirty="0"/>
              <a:t>Using R for decision modeling in health technology assessment</a:t>
            </a:r>
            <a:endParaRPr lang="en-US" dirty="0"/>
          </a:p>
          <a:p>
            <a:endParaRPr lang="en-US" dirty="0"/>
          </a:p>
          <a:p>
            <a:r>
              <a:rPr lang="en-US" dirty="0"/>
              <a:t>CE16 NIHES</a:t>
            </a:r>
          </a:p>
          <a:p>
            <a:r>
              <a:rPr lang="en-US" dirty="0"/>
              <a:t>February, 2020</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Cost-effectiveness and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Survive</a:t>
            </a:r>
          </a:p>
        </p:txBody>
      </p:sp>
      <p:sp>
        <p:nvSpPr>
          <p:cNvPr id="2" name="Slide Number Placeholder 1"/>
          <p:cNvSpPr>
            <a:spLocks noGrp="1"/>
          </p:cNvSpPr>
          <p:nvPr>
            <p:ph type="sldNum" sz="quarter" idx="12"/>
          </p:nvPr>
        </p:nvSpPr>
        <p:spPr/>
        <p:txBody>
          <a:bodyPr/>
          <a:lstStyle/>
          <a:p>
            <a:fld id="{0798D939-2D9E-2142-A80A-FFDECD1E5A9B}" type="slidenum">
              <a:rPr lang="en-US" smtClean="0"/>
              <a:t>10</a:t>
            </a:fld>
            <a:endParaRPr lang="en-US"/>
          </a:p>
        </p:txBody>
      </p:sp>
      <p:sp>
        <p:nvSpPr>
          <p:cNvPr id="39" name="Rectangle 34">
            <a:extLst>
              <a:ext uri="{FF2B5EF4-FFF2-40B4-BE49-F238E27FC236}">
                <a16:creationId xmlns:a16="http://schemas.microsoft.com/office/drawing/2014/main" id="{9C5D82C3-8FF9-304C-AD5F-27C0C04753F2}"/>
              </a:ext>
            </a:extLst>
          </p:cNvPr>
          <p:cNvSpPr>
            <a:spLocks noChangeArrowheads="1"/>
          </p:cNvSpPr>
          <p:nvPr/>
        </p:nvSpPr>
        <p:spPr bwMode="auto">
          <a:xfrm>
            <a:off x="4138189" y="5934016"/>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Tree>
    <p:extLst>
      <p:ext uri="{BB962C8B-B14F-4D97-AF65-F5344CB8AC3E}">
        <p14:creationId xmlns:p14="http://schemas.microsoft.com/office/powerpoint/2010/main" val="3038785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
        <p:nvSpPr>
          <p:cNvPr id="49" name="Rectangle 34">
            <a:extLst>
              <a:ext uri="{FF2B5EF4-FFF2-40B4-BE49-F238E27FC236}">
                <a16:creationId xmlns:a16="http://schemas.microsoft.com/office/drawing/2014/main" id="{E9B383F5-4F0C-1640-864E-F26797BA157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0" name="Rectangle 44">
            <a:extLst>
              <a:ext uri="{FF2B5EF4-FFF2-40B4-BE49-F238E27FC236}">
                <a16:creationId xmlns:a16="http://schemas.microsoft.com/office/drawing/2014/main" id="{C86F9BBD-958B-3742-8925-75509A6FDFE8}"/>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6179629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113760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105659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7" y="5240338"/>
            <a:ext cx="981075"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993774"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Survive</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0.1919</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13</a:t>
            </a:fld>
            <a:endParaRPr lang="en-US"/>
          </a:p>
        </p:txBody>
      </p:sp>
      <p:sp>
        <p:nvSpPr>
          <p:cNvPr id="53" name="Rectangle 34">
            <a:extLst>
              <a:ext uri="{FF2B5EF4-FFF2-40B4-BE49-F238E27FC236}">
                <a16:creationId xmlns:a16="http://schemas.microsoft.com/office/drawing/2014/main" id="{10EF4A75-2434-E54B-8C17-1778F62BB3A3}"/>
              </a:ext>
            </a:extLst>
          </p:cNvPr>
          <p:cNvSpPr>
            <a:spLocks noChangeArrowheads="1"/>
          </p:cNvSpPr>
          <p:nvPr/>
        </p:nvSpPr>
        <p:spPr bwMode="auto">
          <a:xfrm>
            <a:off x="4149088" y="6191310"/>
            <a:ext cx="189314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death</a:t>
            </a:r>
          </a:p>
        </p:txBody>
      </p:sp>
      <p:sp>
        <p:nvSpPr>
          <p:cNvPr id="55" name="Rectangle 44">
            <a:extLst>
              <a:ext uri="{FF2B5EF4-FFF2-40B4-BE49-F238E27FC236}">
                <a16:creationId xmlns:a16="http://schemas.microsoft.com/office/drawing/2014/main" id="{7132811A-F620-FF47-AAD6-4632EC301886}"/>
              </a:ext>
            </a:extLst>
          </p:cNvPr>
          <p:cNvSpPr>
            <a:spLocks noChangeArrowheads="1"/>
          </p:cNvSpPr>
          <p:nvPr/>
        </p:nvSpPr>
        <p:spPr bwMode="auto">
          <a:xfrm>
            <a:off x="6019800" y="5377725"/>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OVE</a:t>
            </a:r>
          </a:p>
        </p:txBody>
      </p:sp>
    </p:spTree>
    <p:extLst>
      <p:ext uri="{BB962C8B-B14F-4D97-AF65-F5344CB8AC3E}">
        <p14:creationId xmlns:p14="http://schemas.microsoft.com/office/powerpoint/2010/main" val="15258591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47183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extLst>
      <p:ext uri="{BB962C8B-B14F-4D97-AF65-F5344CB8AC3E}">
        <p14:creationId xmlns:p14="http://schemas.microsoft.com/office/powerpoint/2010/main" val="405522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r>
              <a:rPr lang="en-US" altLang="en-US" sz="2400" dirty="0"/>
              <a:t>Used to combine knowledge about decision problem from many sources</a:t>
            </a:r>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128941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type="body"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severe sequelae in 71%; for OVE the figure is 1%.  </a:t>
            </a:r>
          </a:p>
          <a:p>
            <a:pPr marL="0" indent="0">
              <a:spcBef>
                <a:spcPct val="45000"/>
              </a:spcBef>
              <a:buFont typeface="Monotype Sorts" pitchFamily="2" charset="2"/>
              <a:buNone/>
            </a:pPr>
            <a:r>
              <a:rPr lang="en-US" altLang="en-US" sz="2400" b="0" dirty="0"/>
              <a:t>A drug, vidarabine, decreases severe sequelae due to HVE from 71% down to 36%.  </a:t>
            </a:r>
          </a:p>
          <a:p>
            <a:pPr marL="0" indent="0">
              <a:spcBef>
                <a:spcPct val="45000"/>
              </a:spcBef>
              <a:buFont typeface="Monotype Sorts" pitchFamily="2" charset="2"/>
              <a:buNone/>
            </a:pPr>
            <a:r>
              <a:rPr lang="en-US" altLang="en-US" sz="2400" b="0" dirty="0"/>
              <a:t>Side effects cause an increase in severe </a:t>
            </a:r>
            <a:r>
              <a:rPr lang="en-US" altLang="en-US" sz="2400" b="0" dirty="0" err="1"/>
              <a:t>sequale</a:t>
            </a:r>
            <a:r>
              <a:rPr lang="en-US" altLang="en-US" sz="2400" b="0" dirty="0"/>
              <a:t> among OVE patients treated with vidarabine from 1% to 20%.</a:t>
            </a:r>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2" name="TextBox 1"/>
          <p:cNvSpPr txBox="1"/>
          <p:nvPr/>
        </p:nvSpPr>
        <p:spPr>
          <a:xfrm>
            <a:off x="1554163" y="6278847"/>
            <a:ext cx="4302140" cy="400110"/>
          </a:xfrm>
          <a:prstGeom prst="rect">
            <a:avLst/>
          </a:prstGeom>
          <a:noFill/>
        </p:spPr>
        <p:txBody>
          <a:bodyPr wrap="none" rtlCol="0">
            <a:spAutoFit/>
          </a:bodyPr>
          <a:lstStyle/>
          <a:p>
            <a:r>
              <a:rPr lang="en-US" sz="2000" dirty="0"/>
              <a:t>Outcome = </a:t>
            </a:r>
            <a:r>
              <a:rPr lang="en-US" sz="2000" dirty="0" err="1"/>
              <a:t>Pr</a:t>
            </a:r>
            <a:r>
              <a:rPr lang="en-US" sz="2000" dirty="0"/>
              <a:t>(severe sequelae)</a:t>
            </a:r>
          </a:p>
        </p:txBody>
      </p:sp>
      <p:sp>
        <p:nvSpPr>
          <p:cNvPr id="3" name="Slide Number Placeholder 2"/>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21459685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type="body"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risk of mortality of 0.5%. </a:t>
            </a:r>
          </a:p>
        </p:txBody>
      </p:sp>
      <p:sp>
        <p:nvSpPr>
          <p:cNvPr id="2" name="Slide Number Placeholder 1"/>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405005565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7509</TotalTime>
  <Words>459</Words>
  <Application>Microsoft Macintosh PowerPoint</Application>
  <PresentationFormat>On-screen Show (4:3)</PresentationFormat>
  <Paragraphs>220</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Monotype Sorts</vt:lpstr>
      <vt:lpstr>Times New Roman</vt:lpstr>
      <vt:lpstr>Verdana</vt:lpstr>
      <vt:lpstr>ThemeDARTH</vt:lpstr>
      <vt:lpstr>Cost-effectiveness and Decision Modeling</vt:lpstr>
      <vt:lpstr>Building Decision Models in R</vt:lpstr>
      <vt:lpstr>Decision Tree (a type of model)</vt:lpstr>
      <vt:lpstr>Simple Decision Tree</vt:lpstr>
      <vt:lpstr>To treat or not to treat</vt:lpstr>
      <vt:lpstr>PowerPoint Presentation</vt:lpstr>
      <vt:lpstr>PowerPoint Presentation</vt:lpstr>
      <vt:lpstr>There is a third option</vt:lpstr>
      <vt:lpstr>PowerPoint Presentation</vt:lpstr>
      <vt:lpstr>PowerPoint Presentation</vt:lpstr>
      <vt:lpstr>PowerPoint Presentation</vt:lpstr>
      <vt:lpstr>PowerPoint Presentation</vt:lpstr>
      <vt:lpstr>PowerPoint Presentation</vt:lpstr>
      <vt:lpstr>R Session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126</cp:revision>
  <dcterms:created xsi:type="dcterms:W3CDTF">2018-07-06T17:43:18Z</dcterms:created>
  <dcterms:modified xsi:type="dcterms:W3CDTF">2020-02-03T19:48:50Z</dcterms:modified>
</cp:coreProperties>
</file>