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2"/>
  </p:notesMasterIdLst>
  <p:sldIdLst>
    <p:sldId id="256" r:id="rId2"/>
    <p:sldId id="663" r:id="rId3"/>
    <p:sldId id="285" r:id="rId4"/>
    <p:sldId id="277" r:id="rId5"/>
    <p:sldId id="278" r:id="rId6"/>
    <p:sldId id="280" r:id="rId7"/>
    <p:sldId id="281" r:id="rId8"/>
    <p:sldId id="297"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0"/>
    <p:restoredTop sz="94646"/>
  </p:normalViewPr>
  <p:slideViewPr>
    <p:cSldViewPr snapToGrid="0" snapToObjects="1">
      <p:cViewPr varScale="1">
        <p:scale>
          <a:sx n="71" d="100"/>
          <a:sy n="71" d="100"/>
        </p:scale>
        <p:origin x="58" y="3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67116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11/5/2020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11/5/2020</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11/5/2020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2466955" y="1431424"/>
          <a:ext cx="9711499"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2480501" y="452470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322243" y="4980651"/>
            <a:ext cx="948267"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322243" y="4980651"/>
            <a:ext cx="948267"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11/5/2020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11/5/2020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11/5/2020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in R workshop</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3324224" y="800102"/>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126731327"/>
      </p:ext>
    </p:extLst>
  </p:cSld>
  <p:clrMapOvr>
    <a:masterClrMapping/>
  </p:clrMapOvr>
  <mc:AlternateContent xmlns:mc="http://schemas.openxmlformats.org/markup-compatibility/2006" xmlns:p14="http://schemas.microsoft.com/office/powerpoint/2010/main">
    <mc:Choice Requires="p14">
      <p:transition spd="slow" p14:dur="1500" advTm="6923"/>
    </mc:Choice>
    <mc:Fallback xmlns="">
      <p:transition spd="slow" advTm="69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911424"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mc:AlternateContent xmlns:mc="http://schemas.openxmlformats.org/markup-compatibility/2006" xmlns:p14="http://schemas.microsoft.com/office/powerpoint/2010/main">
    <mc:Choice Requires="p14">
      <p:transition spd="slow" p14:dur="2000" advTm="70985"/>
    </mc:Choice>
    <mc:Fallback xmlns="">
      <p:transition spd="slow" advTm="7098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2364432" y="1417638"/>
            <a:ext cx="7620000" cy="5344903"/>
          </a:xfrm>
        </p:spPr>
        <p:txBody>
          <a:bodyPr>
            <a:normAutofit fontScale="92500"/>
          </a:bodyPr>
          <a:lstStyle/>
          <a:p>
            <a:r>
              <a:rPr lang="en-US" dirty="0"/>
              <a:t>What is the optimal strategy across a plausible range of input parameter?</a:t>
            </a:r>
          </a:p>
          <a:p>
            <a:pPr lvl="1"/>
            <a:r>
              <a:rPr lang="en-US" dirty="0"/>
              <a:t>Deterministic sensitivity analysis (DSA)</a:t>
            </a:r>
          </a:p>
          <a:p>
            <a:pPr lvl="2"/>
            <a:r>
              <a:rPr lang="en-US" dirty="0"/>
              <a:t>One-way analysis: vary one parameter, hold rest fixed</a:t>
            </a:r>
          </a:p>
          <a:p>
            <a:pPr lvl="2"/>
            <a:r>
              <a:rPr lang="en-US" dirty="0"/>
              <a:t>Two-way analysis: vary two parameters, hold rest fixed</a:t>
            </a:r>
          </a:p>
          <a:p>
            <a:endParaRPr lang="el-GR" dirty="0"/>
          </a:p>
          <a:p>
            <a:r>
              <a:rPr lang="en-US" dirty="0"/>
              <a:t>What is the uncertainty around the CEA outcomes ?</a:t>
            </a:r>
          </a:p>
          <a:p>
            <a:pPr lvl="1"/>
            <a:r>
              <a:rPr lang="en-US" dirty="0"/>
              <a:t>Probabilistic sensitivity analysis (PSA)</a:t>
            </a:r>
          </a:p>
          <a:p>
            <a:pPr lvl="2"/>
            <a:r>
              <a:rPr lang="en-US" dirty="0"/>
              <a:t>Simultaneously vary input parameters by randomly sampling from appropriate probability distributions</a:t>
            </a:r>
          </a:p>
          <a:p>
            <a:pPr lvl="2"/>
            <a:r>
              <a:rPr lang="en-US" dirty="0"/>
              <a:t>How often is each alternative cost-effective?</a:t>
            </a:r>
          </a:p>
          <a:p>
            <a:pPr lvl="2"/>
            <a:r>
              <a:rPr lang="en-US" dirty="0"/>
              <a:t>What strategy has the highest expected net benefit</a:t>
            </a:r>
          </a:p>
          <a:p>
            <a:pPr lvl="1"/>
            <a:endParaRPr lang="en-US" dirty="0"/>
          </a:p>
          <a:p>
            <a:r>
              <a:rPr lang="en-US" dirty="0"/>
              <a:t>What is the optimal value of input parameter given </a:t>
            </a:r>
            <a:r>
              <a:rPr lang="el-GR" dirty="0"/>
              <a:t>λ?</a:t>
            </a:r>
            <a:endParaRPr lang="en-US" dirty="0"/>
          </a:p>
          <a:p>
            <a:pPr lvl="1"/>
            <a:r>
              <a:rPr lang="en-US" dirty="0"/>
              <a:t>Threshold Analysis </a:t>
            </a:r>
          </a:p>
          <a:p>
            <a:pPr lvl="1"/>
            <a:endParaRPr lang="en-US" dirty="0"/>
          </a:p>
        </p:txBody>
      </p:sp>
    </p:spTree>
    <p:custDataLst>
      <p:tags r:id="rId1"/>
    </p:custDataLst>
    <p:extLst>
      <p:ext uri="{BB962C8B-B14F-4D97-AF65-F5344CB8AC3E}">
        <p14:creationId xmlns:p14="http://schemas.microsoft.com/office/powerpoint/2010/main" val="577747724"/>
      </p:ext>
    </p:extLst>
  </p:cSld>
  <p:clrMapOvr>
    <a:masterClrMapping/>
  </p:clrMapOvr>
  <mc:AlternateContent xmlns:mc="http://schemas.openxmlformats.org/markup-compatibility/2006" xmlns:p14="http://schemas.microsoft.com/office/powerpoint/2010/main">
    <mc:Choice Requires="p14">
      <p:transition spd="slow" p14:dur="2000" advTm="38535"/>
    </mc:Choice>
    <mc:Fallback xmlns="">
      <p:transition spd="slow" advTm="385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1357690" y="2854950"/>
            <a:ext cx="7852200" cy="1148100"/>
          </a:xfrm>
          <a:prstGeom prst="rect">
            <a:avLst/>
          </a:prstGeom>
        </p:spPr>
        <p:txBody>
          <a:bodyPr spcFirstLastPara="1" vert="horz" wrap="square" lIns="91425" tIns="91425" rIns="91425" bIns="91425" rtlCol="0" anchor="ctr" anchorCtr="0">
            <a:noAutofit/>
          </a:bodyPr>
          <a:lstStyle/>
          <a:p>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10014250" y="6241346"/>
            <a:ext cx="548700" cy="524700"/>
          </a:xfrm>
          <a:prstGeom prst="rect">
            <a:avLst/>
          </a:prstGeom>
        </p:spPr>
        <p:txBody>
          <a:bodyPr spcFirstLastPara="1" vert="horz" wrap="square" lIns="0" tIns="0" rIns="0" bIns="0" rtlCol="0" anchor="ctr" anchorCtr="0">
            <a:noAutofit/>
          </a:bodyPr>
          <a:lstStyle/>
          <a:p>
            <a:fld id="{00000000-1234-1234-1234-123412341234}" type="slidenum">
              <a:rPr lang="nl-NL"/>
              <a:pPr/>
              <a:t>3</a:t>
            </a:fld>
            <a:endParaRPr/>
          </a:p>
        </p:txBody>
      </p:sp>
    </p:spTree>
    <p:extLst>
      <p:ext uri="{BB962C8B-B14F-4D97-AF65-F5344CB8AC3E}">
        <p14:creationId xmlns:p14="http://schemas.microsoft.com/office/powerpoint/2010/main" val="486168290"/>
      </p:ext>
    </p:extLst>
  </p:cSld>
  <p:clrMapOvr>
    <a:masterClrMapping/>
  </p:clrMapOvr>
  <mc:AlternateContent xmlns:mc="http://schemas.openxmlformats.org/markup-compatibility/2006" xmlns:p14="http://schemas.microsoft.com/office/powerpoint/2010/main">
    <mc:Choice Requires="p14">
      <p:transition spd="slow" p14:dur="2000" advTm="3935"/>
    </mc:Choice>
    <mc:Fallback xmlns="">
      <p:transition spd="slow" advTm="39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1319404"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custDataLst>
      <p:tags r:id="rId1"/>
    </p:custDataLst>
    <p:extLst>
      <p:ext uri="{BB962C8B-B14F-4D97-AF65-F5344CB8AC3E}">
        <p14:creationId xmlns:p14="http://schemas.microsoft.com/office/powerpoint/2010/main" val="1174370554"/>
      </p:ext>
    </p:extLst>
  </p:cSld>
  <p:clrMapOvr>
    <a:masterClrMapping/>
  </p:clrMapOvr>
  <mc:AlternateContent xmlns:mc="http://schemas.openxmlformats.org/markup-compatibility/2006" xmlns:p14="http://schemas.microsoft.com/office/powerpoint/2010/main">
    <mc:Choice Requires="p14">
      <p:transition spd="slow" p14:dur="2000" advTm="66195"/>
    </mc:Choice>
    <mc:Fallback xmlns="">
      <p:transition spd="slow" advTm="661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094684237"/>
              </p:ext>
            </p:extLst>
          </p:nvPr>
        </p:nvGraphicFramePr>
        <p:xfrm>
          <a:off x="1042393"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222142"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mc:AlternateContent xmlns:mc="http://schemas.openxmlformats.org/markup-compatibility/2006" xmlns:p14="http://schemas.microsoft.com/office/powerpoint/2010/main">
    <mc:Choice Requires="p14">
      <p:transition spd="slow" p14:dur="2000" advTm="14661"/>
    </mc:Choice>
    <mc:Fallback xmlns="">
      <p:transition spd="slow" advTm="146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1959365342"/>
              </p:ext>
            </p:extLst>
          </p:nvPr>
        </p:nvGraphicFramePr>
        <p:xfrm>
          <a:off x="1034709"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711609"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11609"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11609"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11609"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7109"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97109"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7109"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97109"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14789309"/>
      </p:ext>
    </p:extLst>
  </p:cSld>
  <p:clrMapOvr>
    <a:masterClrMapping/>
  </p:clrMapOvr>
  <mc:AlternateContent xmlns:mc="http://schemas.openxmlformats.org/markup-compatibility/2006" xmlns:p14="http://schemas.microsoft.com/office/powerpoint/2010/main">
    <mc:Choice Requires="p14">
      <p:transition spd="slow" p14:dur="2000" advTm="58240"/>
    </mc:Choice>
    <mc:Fallback xmlns="">
      <p:transition spd="slow" advTm="58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1004364"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788274"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58180"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10198" y="5880370"/>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335880" y="5475664"/>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232528"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534274" y="4240378"/>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858958" y="4899652"/>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85829" y="6216556"/>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16579935"/>
      </p:ext>
    </p:extLst>
  </p:cSld>
  <p:clrMapOvr>
    <a:masterClrMapping/>
  </p:clrMapOvr>
  <mc:AlternateContent xmlns:mc="http://schemas.openxmlformats.org/markup-compatibility/2006" xmlns:p14="http://schemas.microsoft.com/office/powerpoint/2010/main">
    <mc:Choice Requires="p14">
      <p:transition spd="slow" p14:dur="2000" advTm="25482"/>
    </mc:Choice>
    <mc:Fallback xmlns="">
      <p:transition spd="slow" advTm="254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253012" y="1235948"/>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mc:AlternateContent xmlns:mc="http://schemas.openxmlformats.org/markup-compatibility/2006" xmlns:p14="http://schemas.microsoft.com/office/powerpoint/2010/main">
    <mc:Choice Requires="p14">
      <p:transition spd="slow" p14:dur="2000" advTm="44847"/>
    </mc:Choice>
    <mc:Fallback xmlns="">
      <p:transition spd="slow" advTm="448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a:xfrm>
            <a:off x="1120576" y="1417638"/>
            <a:ext cx="8615095" cy="4983162"/>
          </a:xfrm>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custDataLst>
      <p:tags r:id="rId1"/>
    </p:custDataLst>
    <p:extLst>
      <p:ext uri="{BB962C8B-B14F-4D97-AF65-F5344CB8AC3E}">
        <p14:creationId xmlns:p14="http://schemas.microsoft.com/office/powerpoint/2010/main" val="1373747161"/>
      </p:ext>
    </p:extLst>
  </p:cSld>
  <p:clrMapOvr>
    <a:masterClrMapping/>
  </p:clrMapOvr>
  <mc:AlternateContent xmlns:mc="http://schemas.openxmlformats.org/markup-compatibility/2006" xmlns:p14="http://schemas.microsoft.com/office/powerpoint/2010/main">
    <mc:Choice Requires="p14">
      <p:transition spd="slow" p14:dur="2000" advTm="115947"/>
    </mc:Choice>
    <mc:Fallback xmlns="">
      <p:transition spd="slow" advTm="115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5|8.5|17|4.7|27.2"/>
</p:tagLst>
</file>

<file path=ppt/tags/tag2.xml><?xml version="1.0" encoding="utf-8"?>
<p:tagLst xmlns:a="http://schemas.openxmlformats.org/drawingml/2006/main" xmlns:r="http://schemas.openxmlformats.org/officeDocument/2006/relationships" xmlns:p="http://schemas.openxmlformats.org/presentationml/2006/main">
  <p:tag name="TIMING" val="|47.1|11.8"/>
</p:tagLst>
</file>

<file path=ppt/tags/tag3.xml><?xml version="1.0" encoding="utf-8"?>
<p:tagLst xmlns:a="http://schemas.openxmlformats.org/drawingml/2006/main" xmlns:r="http://schemas.openxmlformats.org/officeDocument/2006/relationships" xmlns:p="http://schemas.openxmlformats.org/presentationml/2006/main">
  <p:tag name="TIMING" val="|30.8|3.4|7.3|11.5|0.8"/>
</p:tagLst>
</file>

<file path=ppt/tags/tag4.xml><?xml version="1.0" encoding="utf-8"?>
<p:tagLst xmlns:a="http://schemas.openxmlformats.org/drawingml/2006/main" xmlns:r="http://schemas.openxmlformats.org/officeDocument/2006/relationships" xmlns:p="http://schemas.openxmlformats.org/presentationml/2006/main">
  <p:tag name="TIMING" val="|6.2|6.9|4.2|6.7"/>
</p:tagLst>
</file>

<file path=ppt/tags/tag5.xml><?xml version="1.0" encoding="utf-8"?>
<p:tagLst xmlns:a="http://schemas.openxmlformats.org/drawingml/2006/main" xmlns:r="http://schemas.openxmlformats.org/officeDocument/2006/relationships" xmlns:p="http://schemas.openxmlformats.org/presentationml/2006/main">
  <p:tag name="TIMING" val="|15.2|11.4|14.1|4.5|5.3|1.2|41.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3116</TotalTime>
  <Words>477</Words>
  <Application>Microsoft Office PowerPoint</Application>
  <PresentationFormat>Widescreen</PresentationFormat>
  <Paragraphs>124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Constantia</vt:lpstr>
      <vt:lpstr>Verdana</vt:lpstr>
      <vt:lpstr>ThemeDARTH</vt:lpstr>
      <vt:lpstr>Sensitivity Analysis in R</vt:lpstr>
      <vt:lpstr>Sensitivity Analysis</vt:lpstr>
      <vt:lpstr>Deterministic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122</cp:revision>
  <dcterms:created xsi:type="dcterms:W3CDTF">2018-07-06T17:43:18Z</dcterms:created>
  <dcterms:modified xsi:type="dcterms:W3CDTF">2020-11-05T17:37:30Z</dcterms:modified>
</cp:coreProperties>
</file>