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264" r:id="rId3"/>
    <p:sldId id="263" r:id="rId4"/>
    <p:sldId id="258" r:id="rId5"/>
    <p:sldId id="261" r:id="rId6"/>
    <p:sldId id="266" r:id="rId7"/>
    <p:sldId id="260" r:id="rId8"/>
    <p:sldId id="262" r:id="rId9"/>
    <p:sldId id="265"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3137" autoAdjust="0"/>
  </p:normalViewPr>
  <p:slideViewPr>
    <p:cSldViewPr>
      <p:cViewPr varScale="1">
        <p:scale>
          <a:sx n="146" d="100"/>
          <a:sy n="146" d="100"/>
        </p:scale>
        <p:origin x="302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C03ACDBE-EA86-3249-9D29-36D9554B6A28}" type="datetimeFigureOut">
              <a:rPr lang="nl-NL" smtClean="0"/>
              <a:t>15-12-2021</a:t>
            </a:fld>
            <a:endParaRPr lang="nl-NL"/>
          </a:p>
        </p:txBody>
      </p:sp>
      <p:sp>
        <p:nvSpPr>
          <p:cNvPr id="4" name="Tijdelijke aanduiding voor dia-afbeelding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29D2D7D-9E25-784A-BDE6-E2665D926441}" type="slidenum">
              <a:rPr lang="nl-NL" smtClean="0"/>
              <a:t>‹#›</a:t>
            </a:fld>
            <a:endParaRPr lang="nl-NL"/>
          </a:p>
        </p:txBody>
      </p:sp>
    </p:spTree>
    <p:extLst>
      <p:ext uri="{BB962C8B-B14F-4D97-AF65-F5344CB8AC3E}">
        <p14:creationId xmlns:p14="http://schemas.microsoft.com/office/powerpoint/2010/main" val="287635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1</a:t>
            </a:fld>
            <a:endParaRPr lang="nl-NL"/>
          </a:p>
        </p:txBody>
      </p:sp>
    </p:spTree>
    <p:extLst>
      <p:ext uri="{BB962C8B-B14F-4D97-AF65-F5344CB8AC3E}">
        <p14:creationId xmlns:p14="http://schemas.microsoft.com/office/powerpoint/2010/main" val="45530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3</a:t>
            </a:fld>
            <a:endParaRPr lang="nl-NL"/>
          </a:p>
        </p:txBody>
      </p:sp>
    </p:spTree>
    <p:extLst>
      <p:ext uri="{BB962C8B-B14F-4D97-AF65-F5344CB8AC3E}">
        <p14:creationId xmlns:p14="http://schemas.microsoft.com/office/powerpoint/2010/main" val="357823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Without </a:t>
            </a:r>
            <a:r>
              <a:rPr lang="nl-NL" dirty="0" err="1"/>
              <a:t>the</a:t>
            </a:r>
            <a:r>
              <a:rPr lang="nl-NL" dirty="0"/>
              <a:t> </a:t>
            </a:r>
            <a:r>
              <a:rPr lang="nl-NL" dirty="0" err="1"/>
              <a:t>u.S</a:t>
            </a:r>
            <a:r>
              <a:rPr lang="nl-NL" dirty="0"/>
              <a:t> </a:t>
            </a:r>
            <a:r>
              <a:rPr lang="nl-NL" dirty="0" err="1"/>
              <a:t>and</a:t>
            </a:r>
            <a:r>
              <a:rPr lang="nl-NL" dirty="0"/>
              <a:t> </a:t>
            </a:r>
            <a:r>
              <a:rPr lang="nl-NL" dirty="0" err="1"/>
              <a:t>c.S</a:t>
            </a:r>
            <a:r>
              <a:rPr lang="nl-NL" dirty="0"/>
              <a:t> </a:t>
            </a:r>
            <a:r>
              <a:rPr lang="nl-NL" dirty="0" err="1"/>
              <a:t>and</a:t>
            </a:r>
            <a:r>
              <a:rPr lang="nl-NL" dirty="0"/>
              <a:t> </a:t>
            </a:r>
            <a:r>
              <a:rPr lang="nl-NL" dirty="0" err="1"/>
              <a:t>whithout</a:t>
            </a:r>
            <a:r>
              <a:rPr lang="nl-NL" dirty="0"/>
              <a:t> </a:t>
            </a:r>
            <a:r>
              <a:rPr lang="nl-NL" dirty="0" err="1"/>
              <a:t>underlying</a:t>
            </a:r>
            <a:r>
              <a:rPr lang="nl-NL" dirty="0"/>
              <a:t> p.S1D </a:t>
            </a:r>
            <a:r>
              <a:rPr lang="nl-NL" dirty="0" err="1"/>
              <a:t>and</a:t>
            </a:r>
            <a:r>
              <a:rPr lang="nl-NL" dirty="0"/>
              <a:t> p.S2D</a:t>
            </a:r>
          </a:p>
        </p:txBody>
      </p:sp>
      <p:sp>
        <p:nvSpPr>
          <p:cNvPr id="4" name="Tijdelijke aanduiding voor dianummer 3"/>
          <p:cNvSpPr>
            <a:spLocks noGrp="1"/>
          </p:cNvSpPr>
          <p:nvPr>
            <p:ph type="sldNum" sz="quarter" idx="5"/>
          </p:nvPr>
        </p:nvSpPr>
        <p:spPr/>
        <p:txBody>
          <a:bodyPr/>
          <a:lstStyle/>
          <a:p>
            <a:fld id="{029D2D7D-9E25-784A-BDE6-E2665D926441}" type="slidenum">
              <a:rPr lang="nl-NL" smtClean="0"/>
              <a:t>5</a:t>
            </a:fld>
            <a:endParaRPr lang="nl-NL"/>
          </a:p>
        </p:txBody>
      </p:sp>
    </p:spTree>
    <p:extLst>
      <p:ext uri="{BB962C8B-B14F-4D97-AF65-F5344CB8AC3E}">
        <p14:creationId xmlns:p14="http://schemas.microsoft.com/office/powerpoint/2010/main" val="141907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Without </a:t>
            </a:r>
            <a:r>
              <a:rPr lang="nl-NL" dirty="0" err="1"/>
              <a:t>the</a:t>
            </a:r>
            <a:r>
              <a:rPr lang="nl-NL" dirty="0"/>
              <a:t> </a:t>
            </a:r>
            <a:r>
              <a:rPr lang="nl-NL" dirty="0" err="1"/>
              <a:t>u.S</a:t>
            </a:r>
            <a:r>
              <a:rPr lang="nl-NL" dirty="0"/>
              <a:t> </a:t>
            </a:r>
            <a:r>
              <a:rPr lang="nl-NL" dirty="0" err="1"/>
              <a:t>and</a:t>
            </a:r>
            <a:r>
              <a:rPr lang="nl-NL" dirty="0"/>
              <a:t> </a:t>
            </a:r>
            <a:r>
              <a:rPr lang="nl-NL" dirty="0" err="1"/>
              <a:t>c.S</a:t>
            </a:r>
            <a:r>
              <a:rPr lang="nl-NL" dirty="0"/>
              <a:t> </a:t>
            </a:r>
            <a:r>
              <a:rPr lang="nl-NL" dirty="0" err="1"/>
              <a:t>and</a:t>
            </a:r>
            <a:r>
              <a:rPr lang="nl-NL" dirty="0"/>
              <a:t> </a:t>
            </a:r>
            <a:r>
              <a:rPr lang="nl-NL" dirty="0" err="1"/>
              <a:t>whithout</a:t>
            </a:r>
            <a:r>
              <a:rPr lang="nl-NL" dirty="0"/>
              <a:t> </a:t>
            </a:r>
            <a:r>
              <a:rPr lang="nl-NL" dirty="0" err="1"/>
              <a:t>underlying</a:t>
            </a:r>
            <a:r>
              <a:rPr lang="nl-NL" dirty="0"/>
              <a:t> p.S1D </a:t>
            </a:r>
            <a:r>
              <a:rPr lang="nl-NL" dirty="0" err="1"/>
              <a:t>and</a:t>
            </a:r>
            <a:r>
              <a:rPr lang="nl-NL" dirty="0"/>
              <a:t> p.S2D</a:t>
            </a:r>
          </a:p>
        </p:txBody>
      </p:sp>
      <p:sp>
        <p:nvSpPr>
          <p:cNvPr id="4" name="Tijdelijke aanduiding voor dianummer 3"/>
          <p:cNvSpPr>
            <a:spLocks noGrp="1"/>
          </p:cNvSpPr>
          <p:nvPr>
            <p:ph type="sldNum" sz="quarter" idx="5"/>
          </p:nvPr>
        </p:nvSpPr>
        <p:spPr/>
        <p:txBody>
          <a:bodyPr/>
          <a:lstStyle/>
          <a:p>
            <a:fld id="{029D2D7D-9E25-784A-BDE6-E2665D926441}" type="slidenum">
              <a:rPr lang="nl-NL" smtClean="0"/>
              <a:t>6</a:t>
            </a:fld>
            <a:endParaRPr lang="nl-NL"/>
          </a:p>
        </p:txBody>
      </p:sp>
    </p:spTree>
    <p:extLst>
      <p:ext uri="{BB962C8B-B14F-4D97-AF65-F5344CB8AC3E}">
        <p14:creationId xmlns:p14="http://schemas.microsoft.com/office/powerpoint/2010/main" val="413981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7</a:t>
            </a:fld>
            <a:endParaRPr lang="nl-NL"/>
          </a:p>
        </p:txBody>
      </p:sp>
    </p:spTree>
    <p:extLst>
      <p:ext uri="{BB962C8B-B14F-4D97-AF65-F5344CB8AC3E}">
        <p14:creationId xmlns:p14="http://schemas.microsoft.com/office/powerpoint/2010/main" val="240330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8</a:t>
            </a:fld>
            <a:endParaRPr lang="nl-NL"/>
          </a:p>
        </p:txBody>
      </p:sp>
    </p:spTree>
    <p:extLst>
      <p:ext uri="{BB962C8B-B14F-4D97-AF65-F5344CB8AC3E}">
        <p14:creationId xmlns:p14="http://schemas.microsoft.com/office/powerpoint/2010/main" val="189356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9</a:t>
            </a:fld>
            <a:endParaRPr lang="nl-NL"/>
          </a:p>
        </p:txBody>
      </p:sp>
    </p:spTree>
    <p:extLst>
      <p:ext uri="{BB962C8B-B14F-4D97-AF65-F5344CB8AC3E}">
        <p14:creationId xmlns:p14="http://schemas.microsoft.com/office/powerpoint/2010/main" val="97109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7870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404108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14269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47441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10910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445B1-D892-4EBD-91A7-43FEDEEFA162}"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180550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445B1-D892-4EBD-91A7-43FEDEEFA162}" type="datetimeFigureOut">
              <a:rPr lang="en-US" smtClean="0"/>
              <a:t>12/15/21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95901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445B1-D892-4EBD-91A7-43FEDEEFA162}" type="datetimeFigureOut">
              <a:rPr lang="en-US" smtClean="0"/>
              <a:t>12/15/21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46186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445B1-D892-4EBD-91A7-43FEDEEFA162}" type="datetimeFigureOut">
              <a:rPr lang="en-US" smtClean="0"/>
              <a:t>12/15/21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21840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445B1-D892-4EBD-91A7-43FEDEEFA162}"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53790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445B1-D892-4EBD-91A7-43FEDEEFA162}"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76986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445B1-D892-4EBD-91A7-43FEDEEFA162}" type="datetimeFigureOut">
              <a:rPr lang="en-US" smtClean="0"/>
              <a:t>12/15/21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39078-E01A-42EE-B733-39F01AD981CB}" type="slidenum">
              <a:rPr lang="en-US" smtClean="0"/>
              <a:t>‹#›</a:t>
            </a:fld>
            <a:endParaRPr lang="en-US"/>
          </a:p>
        </p:txBody>
      </p:sp>
    </p:spTree>
    <p:extLst>
      <p:ext uri="{BB962C8B-B14F-4D97-AF65-F5344CB8AC3E}">
        <p14:creationId xmlns:p14="http://schemas.microsoft.com/office/powerpoint/2010/main" val="142957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 = NEW</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cxnSp>
        <p:nvCxnSpPr>
          <p:cNvPr id="47" name="Kromme verbindingslijn 17">
            <a:extLst>
              <a:ext uri="{FF2B5EF4-FFF2-40B4-BE49-F238E27FC236}">
                <a16:creationId xmlns:a16="http://schemas.microsoft.com/office/drawing/2014/main" id="{B419D0F9-0318-B64B-874B-83BAC8E3DA55}"/>
              </a:ext>
            </a:extLst>
          </p:cNvPr>
          <p:cNvCxnSpPr>
            <a:cxnSpLocks/>
          </p:cNvCxnSpPr>
          <p:nvPr/>
        </p:nvCxnSpPr>
        <p:spPr>
          <a:xfrm flipH="1">
            <a:off x="6738738" y="3146814"/>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Curved Connector 51">
            <a:extLst>
              <a:ext uri="{FF2B5EF4-FFF2-40B4-BE49-F238E27FC236}">
                <a16:creationId xmlns:a16="http://schemas.microsoft.com/office/drawing/2014/main" id="{13BC1E49-E3AE-554C-AFE2-0CDD39BC55B7}"/>
              </a:ext>
            </a:extLst>
          </p:cNvPr>
          <p:cNvCxnSpPr>
            <a:cxnSpLocks noChangeAspect="1"/>
          </p:cNvCxnSpPr>
          <p:nvPr/>
        </p:nvCxnSpPr>
        <p:spPr>
          <a:xfrm rot="5400000" flipH="1" flipV="1">
            <a:off x="6527515" y="2187497"/>
            <a:ext cx="298593" cy="648000"/>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1" name="Rechte verbindingslijn met pijl 99">
            <a:extLst>
              <a:ext uri="{FF2B5EF4-FFF2-40B4-BE49-F238E27FC236}">
                <a16:creationId xmlns:a16="http://schemas.microsoft.com/office/drawing/2014/main" id="{2EE45395-B282-9D45-AF02-732E942BF85C}"/>
              </a:ext>
            </a:extLst>
          </p:cNvPr>
          <p:cNvCxnSpPr>
            <a:cxnSpLocks/>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32">
            <a:extLst>
              <a:ext uri="{FF2B5EF4-FFF2-40B4-BE49-F238E27FC236}">
                <a16:creationId xmlns:a16="http://schemas.microsoft.com/office/drawing/2014/main" id="{DEDCB01C-34F5-C34D-8922-312BADF11968}"/>
              </a:ext>
            </a:extLst>
          </p:cNvPr>
          <p:cNvSpPr txBox="1"/>
          <p:nvPr/>
        </p:nvSpPr>
        <p:spPr>
          <a:xfrm>
            <a:off x="6765353" y="286259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Tree>
    <p:extLst>
      <p:ext uri="{BB962C8B-B14F-4D97-AF65-F5344CB8AC3E}">
        <p14:creationId xmlns:p14="http://schemas.microsoft.com/office/powerpoint/2010/main" val="204735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88902393-CFCF-F541-99FB-BE5B3D75C0A6}"/>
              </a:ext>
            </a:extLst>
          </p:cNvPr>
          <p:cNvSpPr txBox="1"/>
          <p:nvPr/>
        </p:nvSpPr>
        <p:spPr>
          <a:xfrm>
            <a:off x="328181" y="2133600"/>
            <a:ext cx="8487637" cy="1789160"/>
          </a:xfrm>
          <a:prstGeom prst="rect">
            <a:avLst/>
          </a:prstGeom>
          <a:solidFill>
            <a:srgbClr val="FF0000"/>
          </a:solidFill>
        </p:spPr>
        <p:txBody>
          <a:bodyPr wrap="square" rtlCol="0">
            <a:spAutoFit/>
          </a:bodyPr>
          <a:lstStyle/>
          <a:p>
            <a:endParaRPr lang="nl-NL" dirty="0"/>
          </a:p>
        </p:txBody>
      </p:sp>
      <p:sp>
        <p:nvSpPr>
          <p:cNvPr id="2" name="Titel 1">
            <a:extLst>
              <a:ext uri="{FF2B5EF4-FFF2-40B4-BE49-F238E27FC236}">
                <a16:creationId xmlns:a16="http://schemas.microsoft.com/office/drawing/2014/main" id="{E2829099-38FC-5C41-94FD-D23F00AD8E21}"/>
              </a:ext>
            </a:extLst>
          </p:cNvPr>
          <p:cNvSpPr>
            <a:spLocks noGrp="1"/>
          </p:cNvSpPr>
          <p:nvPr>
            <p:ph type="title"/>
          </p:nvPr>
        </p:nvSpPr>
        <p:spPr>
          <a:xfrm>
            <a:off x="457200" y="2310114"/>
            <a:ext cx="8229600" cy="1143000"/>
          </a:xfrm>
        </p:spPr>
        <p:txBody>
          <a:bodyPr/>
          <a:lstStyle/>
          <a:p>
            <a:r>
              <a:rPr lang="nl-NL" dirty="0"/>
              <a:t>OLD</a:t>
            </a:r>
          </a:p>
        </p:txBody>
      </p:sp>
    </p:spTree>
    <p:extLst>
      <p:ext uri="{BB962C8B-B14F-4D97-AF65-F5344CB8AC3E}">
        <p14:creationId xmlns:p14="http://schemas.microsoft.com/office/powerpoint/2010/main" val="41248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 = OLD</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7432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sp>
        <p:nvSpPr>
          <p:cNvPr id="8" name="Rectangle 7">
            <a:extLst>
              <a:ext uri="{FF2B5EF4-FFF2-40B4-BE49-F238E27FC236}">
                <a16:creationId xmlns:a16="http://schemas.microsoft.com/office/drawing/2014/main" id="{630E0ED7-322D-9649-B7DA-E8C29B33EB2F}"/>
              </a:ext>
            </a:extLst>
          </p:cNvPr>
          <p:cNvSpPr/>
          <p:nvPr/>
        </p:nvSpPr>
        <p:spPr>
          <a:xfrm>
            <a:off x="4896199" y="1600200"/>
            <a:ext cx="4247801" cy="2667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14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eperen 71"/>
          <p:cNvGrpSpPr/>
          <p:nvPr/>
        </p:nvGrpSpPr>
        <p:grpSpPr>
          <a:xfrm>
            <a:off x="1569779" y="2149180"/>
            <a:ext cx="4359054" cy="3079160"/>
            <a:chOff x="1447800" y="609600"/>
            <a:chExt cx="4359054" cy="3079160"/>
          </a:xfrm>
        </p:grpSpPr>
        <p:grpSp>
          <p:nvGrpSpPr>
            <p:cNvPr id="14" name="Group 13"/>
            <p:cNvGrpSpPr/>
            <p:nvPr/>
          </p:nvGrpSpPr>
          <p:grpSpPr>
            <a:xfrm>
              <a:off x="1447800" y="609600"/>
              <a:ext cx="4359054" cy="3079160"/>
              <a:chOff x="990600" y="533400"/>
              <a:chExt cx="5446178" cy="3559809"/>
            </a:xfrm>
          </p:grpSpPr>
          <p:sp>
            <p:nvSpPr>
              <p:cNvPr id="5" name="Oval 4"/>
              <p:cNvSpPr/>
              <p:nvPr/>
            </p:nvSpPr>
            <p:spPr>
              <a:xfrm>
                <a:off x="3178678" y="299592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79"/>
                <a:ext cx="1767802" cy="1020343"/>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79"/>
                <a:ext cx="31618" cy="859650"/>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93314" y="2136279"/>
                <a:ext cx="1649105" cy="102034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918716" y="2621270"/>
                <a:ext cx="687870" cy="302447"/>
              </a:xfrm>
              <a:prstGeom prst="rect">
                <a:avLst/>
              </a:prstGeom>
              <a:noFill/>
            </p:spPr>
            <p:txBody>
              <a:bodyPr wrap="square" rtlCol="0">
                <a:spAutoFit/>
              </a:bodyPr>
              <a:lstStyle/>
              <a:p>
                <a:r>
                  <a:rPr lang="en-US" sz="1100" dirty="0" err="1"/>
                  <a:t>p.HD</a:t>
                </a:r>
                <a:endParaRPr lang="en-US" sz="1100" dirty="0"/>
              </a:p>
            </p:txBody>
          </p:sp>
          <p:sp>
            <p:nvSpPr>
              <p:cNvPr id="32" name="TextBox 31"/>
              <p:cNvSpPr txBox="1"/>
              <p:nvPr/>
            </p:nvSpPr>
            <p:spPr>
              <a:xfrm rot="19772351">
                <a:off x="4109011" y="2628413"/>
                <a:ext cx="1877714" cy="302447"/>
              </a:xfrm>
              <a:prstGeom prst="rect">
                <a:avLst/>
              </a:prstGeom>
              <a:noFill/>
            </p:spPr>
            <p:txBody>
              <a:bodyPr wrap="square" rtlCol="0">
                <a:spAutoFit/>
              </a:bodyPr>
              <a:lstStyle/>
              <a:p>
                <a:pPr algn="ctr"/>
                <a:r>
                  <a:rPr lang="en-US" sz="1100" u="sng" dirty="0"/>
                  <a:t>p.</a:t>
                </a:r>
                <a:r>
                  <a:rPr lang="en-US" sz="1100" dirty="0"/>
                  <a:t>S2D</a:t>
                </a:r>
              </a:p>
            </p:txBody>
          </p:sp>
          <p:sp>
            <p:nvSpPr>
              <p:cNvPr id="33" name="TextBox 32"/>
              <p:cNvSpPr txBox="1"/>
              <p:nvPr/>
            </p:nvSpPr>
            <p:spPr>
              <a:xfrm rot="16016836">
                <a:off x="3078865" y="2370781"/>
                <a:ext cx="1076150" cy="326854"/>
              </a:xfrm>
              <a:prstGeom prst="rect">
                <a:avLst/>
              </a:prstGeom>
              <a:noFill/>
            </p:spPr>
            <p:txBody>
              <a:bodyPr wrap="square" rtlCol="0">
                <a:spAutoFit/>
              </a:bodyPr>
              <a:lstStyle/>
              <a:p>
                <a:pPr algn="ctr"/>
                <a:r>
                  <a:rPr lang="en-US" sz="1100" u="sng" dirty="0"/>
                  <a:t>p.</a:t>
                </a:r>
                <a:r>
                  <a:rPr lang="en-US" sz="1100" dirty="0"/>
                  <a:t>S1D</a:t>
                </a:r>
              </a:p>
            </p:txBody>
          </p:sp>
          <p:sp>
            <p:nvSpPr>
              <p:cNvPr id="34" name="TextBox 33"/>
              <p:cNvSpPr txBox="1"/>
              <p:nvPr/>
            </p:nvSpPr>
            <p:spPr>
              <a:xfrm>
                <a:off x="2227656" y="561201"/>
                <a:ext cx="1201344" cy="276999"/>
              </a:xfrm>
              <a:prstGeom prst="rect">
                <a:avLst/>
              </a:prstGeom>
              <a:noFill/>
            </p:spPr>
            <p:txBody>
              <a:bodyPr wrap="square" rtlCol="0">
                <a:spAutoFit/>
              </a:bodyPr>
              <a:lstStyle/>
              <a:p>
                <a:r>
                  <a:rPr lang="en-US" sz="1100" dirty="0"/>
                  <a:t>p.HS1</a:t>
                </a:r>
              </a:p>
            </p:txBody>
          </p:sp>
          <p:sp>
            <p:nvSpPr>
              <p:cNvPr id="35" name="TextBox 34"/>
              <p:cNvSpPr txBox="1"/>
              <p:nvPr/>
            </p:nvSpPr>
            <p:spPr>
              <a:xfrm>
                <a:off x="4361256" y="533400"/>
                <a:ext cx="1201344" cy="269572"/>
              </a:xfrm>
              <a:prstGeom prst="rect">
                <a:avLst/>
              </a:prstGeom>
              <a:noFill/>
            </p:spPr>
            <p:txBody>
              <a:bodyPr wrap="square" rtlCol="0">
                <a:spAutoFit/>
              </a:bodyPr>
              <a:lstStyle/>
              <a:p>
                <a:r>
                  <a:rPr lang="en-US" sz="1100" dirty="0"/>
                  <a:t>p.S1S2</a:t>
                </a:r>
              </a:p>
            </p:txBody>
          </p:sp>
          <p:sp>
            <p:nvSpPr>
              <p:cNvPr id="36" name="TextBox 35"/>
              <p:cNvSpPr txBox="1"/>
              <p:nvPr/>
            </p:nvSpPr>
            <p:spPr>
              <a:xfrm>
                <a:off x="2133600" y="1905000"/>
                <a:ext cx="1201344" cy="276999"/>
              </a:xfrm>
              <a:prstGeom prst="rect">
                <a:avLst/>
              </a:prstGeom>
              <a:noFill/>
            </p:spPr>
            <p:txBody>
              <a:bodyPr wrap="square" rtlCol="0">
                <a:spAutoFit/>
              </a:bodyPr>
              <a:lstStyle/>
              <a:p>
                <a:pPr algn="ctr"/>
                <a:r>
                  <a:rPr lang="en-US" sz="1100" dirty="0"/>
                  <a:t>p.S1H</a:t>
                </a:r>
              </a:p>
            </p:txBody>
          </p:sp>
          <p:grpSp>
            <p:nvGrpSpPr>
              <p:cNvPr id="9" name="Group 8"/>
              <p:cNvGrpSpPr/>
              <p:nvPr/>
            </p:nvGrpSpPr>
            <p:grpSpPr>
              <a:xfrm>
                <a:off x="990600" y="1038999"/>
                <a:ext cx="1188720" cy="1097280"/>
                <a:chOff x="990600" y="1038999"/>
                <a:chExt cx="1188720" cy="1097280"/>
              </a:xfrm>
            </p:grpSpPr>
            <p:sp>
              <p:nvSpPr>
                <p:cNvPr id="2" name="Oval 1"/>
                <p:cNvSpPr/>
                <p:nvPr/>
              </p:nvSpPr>
              <p:spPr>
                <a:xfrm>
                  <a:off x="990600"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7" name="TextBox 36"/>
                <p:cNvSpPr txBox="1"/>
                <p:nvPr/>
              </p:nvSpPr>
              <p:spPr>
                <a:xfrm>
                  <a:off x="1143000" y="1143000"/>
                  <a:ext cx="914400" cy="276999"/>
                </a:xfrm>
                <a:prstGeom prst="rect">
                  <a:avLst/>
                </a:prstGeom>
                <a:noFill/>
              </p:spPr>
              <p:txBody>
                <a:bodyPr wrap="square" rtlCol="0">
                  <a:spAutoFit/>
                </a:bodyPr>
                <a:lstStyle/>
                <a:p>
                  <a:pPr algn="ctr"/>
                  <a:r>
                    <a:rPr lang="en-US" sz="1100" b="1" dirty="0" err="1"/>
                    <a:t>c.H</a:t>
                  </a:r>
                  <a:r>
                    <a:rPr lang="en-US" sz="1100" b="1" dirty="0"/>
                    <a:t>, </a:t>
                  </a:r>
                  <a:r>
                    <a:rPr lang="en-US" sz="1100" b="1" dirty="0" err="1"/>
                    <a:t>u.H</a:t>
                  </a:r>
                  <a:endParaRPr lang="en-US" sz="1100" b="1" baseline="-25000" dirty="0"/>
                </a:p>
              </p:txBody>
            </p:sp>
          </p:grpSp>
          <p:grpSp>
            <p:nvGrpSpPr>
              <p:cNvPr id="11" name="Group 10"/>
              <p:cNvGrpSpPr/>
              <p:nvPr/>
            </p:nvGrpSpPr>
            <p:grpSpPr>
              <a:xfrm>
                <a:off x="3147060" y="1038999"/>
                <a:ext cx="1188720" cy="1097280"/>
                <a:chOff x="3259750" y="1038999"/>
                <a:chExt cx="1188720" cy="1097280"/>
              </a:xfrm>
            </p:grpSpPr>
            <p:sp>
              <p:nvSpPr>
                <p:cNvPr id="3" name="Oval 2"/>
                <p:cNvSpPr/>
                <p:nvPr/>
              </p:nvSpPr>
              <p:spPr>
                <a:xfrm>
                  <a:off x="3259750"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25" name="TextBox 24"/>
                <p:cNvSpPr txBox="1"/>
                <p:nvPr/>
              </p:nvSpPr>
              <p:spPr>
                <a:xfrm>
                  <a:off x="3280432" y="1170800"/>
                  <a:ext cx="1132113" cy="286569"/>
                </a:xfrm>
                <a:prstGeom prst="rect">
                  <a:avLst/>
                </a:prstGeom>
                <a:noFill/>
              </p:spPr>
              <p:txBody>
                <a:bodyPr wrap="square" rtlCol="0">
                  <a:spAutoFit/>
                </a:bodyPr>
                <a:lstStyle/>
                <a:p>
                  <a:pPr algn="ctr"/>
                  <a:r>
                    <a:rPr lang="en-US" sz="1100" b="1" dirty="0"/>
                    <a:t>c.S1, u.S1</a:t>
                  </a:r>
                  <a:endParaRPr lang="en-US" sz="1100" b="1" baseline="-25000" dirty="0"/>
                </a:p>
              </p:txBody>
            </p:sp>
          </p:grpSp>
          <p:grpSp>
            <p:nvGrpSpPr>
              <p:cNvPr id="12" name="Group 11"/>
              <p:cNvGrpSpPr/>
              <p:nvPr/>
            </p:nvGrpSpPr>
            <p:grpSpPr>
              <a:xfrm>
                <a:off x="5248058" y="1038999"/>
                <a:ext cx="1188720" cy="1097280"/>
                <a:chOff x="5248058" y="1038999"/>
                <a:chExt cx="1188720" cy="1097280"/>
              </a:xfrm>
            </p:grpSpPr>
            <p:sp>
              <p:nvSpPr>
                <p:cNvPr id="4" name="Oval 3"/>
                <p:cNvSpPr/>
                <p:nvPr/>
              </p:nvSpPr>
              <p:spPr>
                <a:xfrm>
                  <a:off x="5248058"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27" name="TextBox 26"/>
                <p:cNvSpPr txBox="1"/>
                <p:nvPr/>
              </p:nvSpPr>
              <p:spPr>
                <a:xfrm>
                  <a:off x="5369978" y="1152801"/>
                  <a:ext cx="1066800" cy="276999"/>
                </a:xfrm>
                <a:prstGeom prst="rect">
                  <a:avLst/>
                </a:prstGeom>
                <a:noFill/>
              </p:spPr>
              <p:txBody>
                <a:bodyPr wrap="square" rtlCol="0">
                  <a:spAutoFit/>
                </a:bodyPr>
                <a:lstStyle/>
                <a:p>
                  <a:pPr algn="ctr"/>
                  <a:r>
                    <a:rPr lang="en-US" sz="1100" b="1" dirty="0"/>
                    <a:t>c.S2, u.S2</a:t>
                  </a:r>
                  <a:endParaRPr lang="en-US" sz="1100" b="1" baseline="-25000" dirty="0"/>
                </a:p>
              </p:txBody>
            </p:sp>
          </p:grpSp>
        </p:grpSp>
        <p:cxnSp>
          <p:nvCxnSpPr>
            <p:cNvPr id="18" name="Kromme verbindingslijn 17"/>
            <p:cNvCxnSpPr>
              <a:stCxn id="4" idx="6"/>
              <a:endCxn id="4" idx="5"/>
            </p:cNvCxnSpPr>
            <p:nvPr/>
          </p:nvCxnSpPr>
          <p:spPr>
            <a:xfrm flipH="1">
              <a:off x="5667519" y="1521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3985906" y="1521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011213" y="3214198"/>
              <a:ext cx="139335" cy="335566"/>
            </a:xfrm>
            <a:prstGeom prst="curvedConnector4">
              <a:avLst>
                <a:gd name="adj1" fmla="val -164065"/>
                <a:gd name="adj2" fmla="val 11871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2259902" y="1521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6" name="Title 5"/>
          <p:cNvSpPr>
            <a:spLocks noGrp="1"/>
          </p:cNvSpPr>
          <p:nvPr>
            <p:ph type="title"/>
          </p:nvPr>
        </p:nvSpPr>
        <p:spPr/>
        <p:txBody>
          <a:bodyPr/>
          <a:lstStyle/>
          <a:p>
            <a:r>
              <a:rPr lang="nl-NL" dirty="0"/>
              <a:t>Simple Sick-</a:t>
            </a:r>
            <a:r>
              <a:rPr lang="nl-NL" dirty="0" err="1"/>
              <a:t>Sicker</a:t>
            </a:r>
            <a:r>
              <a:rPr lang="nl-NL" dirty="0"/>
              <a:t> model</a:t>
            </a:r>
            <a:endParaRPr lang="en-GB" dirty="0"/>
          </a:p>
        </p:txBody>
      </p:sp>
    </p:spTree>
    <p:extLst>
      <p:ext uri="{BB962C8B-B14F-4D97-AF65-F5344CB8AC3E}">
        <p14:creationId xmlns:p14="http://schemas.microsoft.com/office/powerpoint/2010/main" val="259655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nl-NL" dirty="0"/>
              <a:t>Simple Sick-</a:t>
            </a:r>
            <a:r>
              <a:rPr lang="nl-NL" dirty="0" err="1"/>
              <a:t>Sicker</a:t>
            </a:r>
            <a:r>
              <a:rPr lang="nl-NL" dirty="0"/>
              <a:t> model </a:t>
            </a:r>
            <a:r>
              <a:rPr lang="nl-NL" dirty="0" err="1"/>
              <a:t>with</a:t>
            </a:r>
            <a:r>
              <a:rPr lang="nl-NL" dirty="0"/>
              <a:t> state-resident </a:t>
            </a:r>
            <a:r>
              <a:rPr lang="nl-NL"/>
              <a:t>mortality</a:t>
            </a:r>
            <a:endParaRPr lang="en-GB" dirty="0"/>
          </a:p>
        </p:txBody>
      </p:sp>
      <p:grpSp>
        <p:nvGrpSpPr>
          <p:cNvPr id="21" name="Groep 20">
            <a:extLst>
              <a:ext uri="{FF2B5EF4-FFF2-40B4-BE49-F238E27FC236}">
                <a16:creationId xmlns:a16="http://schemas.microsoft.com/office/drawing/2014/main" id="{F44A5528-8785-724D-8952-8D035DEF239E}"/>
              </a:ext>
            </a:extLst>
          </p:cNvPr>
          <p:cNvGrpSpPr/>
          <p:nvPr/>
        </p:nvGrpSpPr>
        <p:grpSpPr>
          <a:xfrm>
            <a:off x="2362200" y="2491183"/>
            <a:ext cx="4359054" cy="3147617"/>
            <a:chOff x="2362200" y="2491183"/>
            <a:chExt cx="4359054" cy="3147617"/>
          </a:xfrm>
        </p:grpSpPr>
        <p:grpSp>
          <p:nvGrpSpPr>
            <p:cNvPr id="14" name="Group 13"/>
            <p:cNvGrpSpPr/>
            <p:nvPr/>
          </p:nvGrpSpPr>
          <p:grpSpPr>
            <a:xfrm>
              <a:off x="2362200" y="2491183"/>
              <a:ext cx="4359054" cy="3147617"/>
              <a:chOff x="990600" y="506327"/>
              <a:chExt cx="5446178" cy="3638957"/>
            </a:xfrm>
          </p:grpSpPr>
          <p:sp>
            <p:nvSpPr>
              <p:cNvPr id="5" name="Oval 4"/>
              <p:cNvSpPr/>
              <p:nvPr/>
            </p:nvSpPr>
            <p:spPr>
              <a:xfrm>
                <a:off x="3148859" y="3048003"/>
                <a:ext cx="1188720" cy="1097281"/>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80"/>
                <a:ext cx="1737983" cy="1072416"/>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80"/>
                <a:ext cx="1799" cy="91172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63495" y="2136280"/>
                <a:ext cx="1678924" cy="1072416"/>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302375" y="2672366"/>
                <a:ext cx="2088904" cy="302447"/>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453859">
                <a:off x="4099687" y="2603825"/>
                <a:ext cx="1962767" cy="302447"/>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16200000">
                <a:off x="3165288" y="2432617"/>
                <a:ext cx="910429" cy="326854"/>
              </a:xfrm>
              <a:prstGeom prst="rect">
                <a:avLst/>
              </a:prstGeom>
              <a:noFill/>
            </p:spPr>
            <p:txBody>
              <a:bodyPr wrap="square" rtlCol="0">
                <a:spAutoFit/>
              </a:bodyPr>
              <a:lstStyle/>
              <a:p>
                <a:pPr algn="ctr"/>
                <a:r>
                  <a:rPr lang="en-US" sz="1100" b="1" dirty="0"/>
                  <a:t>p_S1</a:t>
                </a:r>
                <a:r>
                  <a:rPr lang="en-US" sz="1100" b="1" baseline="-25000" dirty="0"/>
                  <a:t>T</a:t>
                </a:r>
                <a:r>
                  <a:rPr lang="en-US" sz="1100" b="1" dirty="0"/>
                  <a:t>D</a:t>
                </a:r>
              </a:p>
            </p:txBody>
          </p:sp>
          <p:sp>
            <p:nvSpPr>
              <p:cNvPr id="34" name="TextBox 33"/>
              <p:cNvSpPr txBox="1"/>
              <p:nvPr/>
            </p:nvSpPr>
            <p:spPr>
              <a:xfrm>
                <a:off x="1584961" y="506327"/>
                <a:ext cx="2156461" cy="302447"/>
              </a:xfrm>
              <a:prstGeom prst="rect">
                <a:avLst/>
              </a:prstGeom>
              <a:noFill/>
            </p:spPr>
            <p:txBody>
              <a:bodyPr wrap="square" rtlCol="0">
                <a:spAutoFit/>
              </a:bodyPr>
              <a:lstStyle/>
              <a:p>
                <a:pPr algn="ctr"/>
                <a:r>
                  <a:rPr lang="en-US" sz="1100" dirty="0"/>
                  <a:t>p_HS1</a:t>
                </a:r>
              </a:p>
            </p:txBody>
          </p:sp>
          <p:sp>
            <p:nvSpPr>
              <p:cNvPr id="35" name="TextBox 34"/>
              <p:cNvSpPr txBox="1"/>
              <p:nvPr/>
            </p:nvSpPr>
            <p:spPr>
              <a:xfrm>
                <a:off x="3751512" y="516834"/>
                <a:ext cx="2090907" cy="302447"/>
              </a:xfrm>
              <a:prstGeom prst="rect">
                <a:avLst/>
              </a:prstGeom>
              <a:noFill/>
            </p:spPr>
            <p:txBody>
              <a:bodyPr wrap="square" rtlCol="0">
                <a:spAutoFit/>
              </a:bodyPr>
              <a:lstStyle/>
              <a:p>
                <a:pPr algn="ctr"/>
                <a:r>
                  <a:rPr lang="en-US" sz="1100" dirty="0"/>
                  <a:t>p_S1S2</a:t>
                </a:r>
              </a:p>
            </p:txBody>
          </p:sp>
          <p:sp>
            <p:nvSpPr>
              <p:cNvPr id="36" name="TextBox 35"/>
              <p:cNvSpPr txBox="1"/>
              <p:nvPr/>
            </p:nvSpPr>
            <p:spPr>
              <a:xfrm>
                <a:off x="2133600" y="1905000"/>
                <a:ext cx="1201344" cy="302447"/>
              </a:xfrm>
              <a:prstGeom prst="rect">
                <a:avLst/>
              </a:prstGeom>
              <a:noFill/>
            </p:spPr>
            <p:txBody>
              <a:bodyPr wrap="square" rtlCol="0">
                <a:spAutoFit/>
              </a:bodyPr>
              <a:lstStyle/>
              <a:p>
                <a:pPr algn="ctr"/>
                <a:r>
                  <a:rPr lang="en-US" sz="1100" dirty="0"/>
                  <a:t>p_S1H</a:t>
                </a:r>
              </a:p>
            </p:txBody>
          </p:sp>
          <p:sp>
            <p:nvSpPr>
              <p:cNvPr id="2" name="Oval 1"/>
              <p:cNvSpPr/>
              <p:nvPr/>
            </p:nvSpPr>
            <p:spPr>
              <a:xfrm>
                <a:off x="99060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 name="Oval 2"/>
              <p:cNvSpPr/>
              <p:nvPr/>
            </p:nvSpPr>
            <p:spPr>
              <a:xfrm>
                <a:off x="314706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4" name="Oval 3"/>
              <p:cNvSpPr/>
              <p:nvPr/>
            </p:nvSpPr>
            <p:spPr>
              <a:xfrm>
                <a:off x="5248058"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grpSp>
        <p:cxnSp>
          <p:nvCxnSpPr>
            <p:cNvPr id="18" name="Kromme verbindingslijn 17"/>
            <p:cNvCxnSpPr>
              <a:stCxn id="4" idx="6"/>
              <a:endCxn id="4" idx="5"/>
            </p:cNvCxnSpPr>
            <p:nvPr/>
          </p:nvCxnSpPr>
          <p:spPr>
            <a:xfrm flipH="1">
              <a:off x="6581919" y="3426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4900306" y="3426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3174302" y="3426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Kromme verbindingslijn 37">
              <a:extLst>
                <a:ext uri="{FF2B5EF4-FFF2-40B4-BE49-F238E27FC236}">
                  <a16:creationId xmlns:a16="http://schemas.microsoft.com/office/drawing/2014/main" id="{FF7DB5B2-7255-9947-8272-ECCFB80DC445}"/>
                </a:ext>
              </a:extLst>
            </p:cNvPr>
            <p:cNvCxnSpPr/>
            <p:nvPr/>
          </p:nvCxnSpPr>
          <p:spPr>
            <a:xfrm flipH="1">
              <a:off x="4904191" y="5152388"/>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5" name="TextBox 24">
            <a:extLst>
              <a:ext uri="{FF2B5EF4-FFF2-40B4-BE49-F238E27FC236}">
                <a16:creationId xmlns:a16="http://schemas.microsoft.com/office/drawing/2014/main" id="{2807EE03-33A1-8B43-A0B0-C371AAB62312}"/>
              </a:ext>
            </a:extLst>
          </p:cNvPr>
          <p:cNvSpPr txBox="1"/>
          <p:nvPr/>
        </p:nvSpPr>
        <p:spPr>
          <a:xfrm>
            <a:off x="158396" y="5583116"/>
            <a:ext cx="5328004" cy="261610"/>
          </a:xfrm>
          <a:prstGeom prst="rect">
            <a:avLst/>
          </a:prstGeom>
          <a:noFill/>
        </p:spPr>
        <p:txBody>
          <a:bodyPr wrap="square" rtlCol="0">
            <a:spAutoFit/>
          </a:bodyPr>
          <a:lstStyle/>
          <a:p>
            <a:pPr algn="ctr"/>
            <a:r>
              <a:rPr lang="en-US" sz="1100" b="1" dirty="0"/>
              <a:t>p_S1</a:t>
            </a:r>
            <a:r>
              <a:rPr lang="en-US" sz="1100" b="1" baseline="-25000" dirty="0"/>
              <a:t>T</a:t>
            </a:r>
            <a:r>
              <a:rPr lang="en-US" sz="1100" b="1" dirty="0"/>
              <a:t>D : </a:t>
            </a:r>
          </a:p>
        </p:txBody>
      </p:sp>
    </p:spTree>
    <p:extLst>
      <p:ext uri="{BB962C8B-B14F-4D97-AF65-F5344CB8AC3E}">
        <p14:creationId xmlns:p14="http://schemas.microsoft.com/office/powerpoint/2010/main" val="195079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Simple Sick-</a:t>
            </a:r>
            <a:r>
              <a:rPr lang="nl-NL" dirty="0" err="1"/>
              <a:t>Sicker</a:t>
            </a:r>
            <a:r>
              <a:rPr lang="nl-NL" dirty="0"/>
              <a:t> model</a:t>
            </a:r>
            <a:endParaRPr lang="en-GB" dirty="0"/>
          </a:p>
        </p:txBody>
      </p:sp>
      <p:grpSp>
        <p:nvGrpSpPr>
          <p:cNvPr id="21" name="Groep 20">
            <a:extLst>
              <a:ext uri="{FF2B5EF4-FFF2-40B4-BE49-F238E27FC236}">
                <a16:creationId xmlns:a16="http://schemas.microsoft.com/office/drawing/2014/main" id="{F44A5528-8785-724D-8952-8D035DEF239E}"/>
              </a:ext>
            </a:extLst>
          </p:cNvPr>
          <p:cNvGrpSpPr/>
          <p:nvPr/>
        </p:nvGrpSpPr>
        <p:grpSpPr>
          <a:xfrm>
            <a:off x="2362200" y="2491183"/>
            <a:ext cx="4359054" cy="3147617"/>
            <a:chOff x="2362200" y="2491183"/>
            <a:chExt cx="4359054" cy="3147617"/>
          </a:xfrm>
        </p:grpSpPr>
        <p:grpSp>
          <p:nvGrpSpPr>
            <p:cNvPr id="14" name="Group 13"/>
            <p:cNvGrpSpPr/>
            <p:nvPr/>
          </p:nvGrpSpPr>
          <p:grpSpPr>
            <a:xfrm>
              <a:off x="2362200" y="2491183"/>
              <a:ext cx="4359054" cy="3147617"/>
              <a:chOff x="990600" y="506327"/>
              <a:chExt cx="5446178" cy="3638957"/>
            </a:xfrm>
          </p:grpSpPr>
          <p:sp>
            <p:nvSpPr>
              <p:cNvPr id="5" name="Oval 4"/>
              <p:cNvSpPr/>
              <p:nvPr/>
            </p:nvSpPr>
            <p:spPr>
              <a:xfrm>
                <a:off x="3148859" y="3048003"/>
                <a:ext cx="1188720" cy="1097281"/>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80"/>
                <a:ext cx="1737983" cy="1072416"/>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80"/>
                <a:ext cx="1799" cy="91172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63495" y="2136280"/>
                <a:ext cx="1678924" cy="1072416"/>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302375" y="2672366"/>
                <a:ext cx="2088904" cy="302447"/>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453859">
                <a:off x="4099687" y="2603825"/>
                <a:ext cx="1962767" cy="302447"/>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16200000">
                <a:off x="3165288" y="2432617"/>
                <a:ext cx="910429" cy="326854"/>
              </a:xfrm>
              <a:prstGeom prst="rect">
                <a:avLst/>
              </a:prstGeom>
              <a:noFill/>
            </p:spPr>
            <p:txBody>
              <a:bodyPr wrap="square" rtlCol="0">
                <a:spAutoFit/>
              </a:bodyPr>
              <a:lstStyle/>
              <a:p>
                <a:pPr algn="ctr"/>
                <a:r>
                  <a:rPr lang="en-US" sz="1100" dirty="0"/>
                  <a:t>p_S1D</a:t>
                </a:r>
              </a:p>
            </p:txBody>
          </p:sp>
          <p:sp>
            <p:nvSpPr>
              <p:cNvPr id="34" name="TextBox 33"/>
              <p:cNvSpPr txBox="1"/>
              <p:nvPr/>
            </p:nvSpPr>
            <p:spPr>
              <a:xfrm>
                <a:off x="1584961" y="506327"/>
                <a:ext cx="2156461" cy="302447"/>
              </a:xfrm>
              <a:prstGeom prst="rect">
                <a:avLst/>
              </a:prstGeom>
              <a:noFill/>
            </p:spPr>
            <p:txBody>
              <a:bodyPr wrap="square" rtlCol="0">
                <a:spAutoFit/>
              </a:bodyPr>
              <a:lstStyle/>
              <a:p>
                <a:pPr algn="ctr"/>
                <a:r>
                  <a:rPr lang="en-US" sz="1100" dirty="0"/>
                  <a:t>p_HS1</a:t>
                </a:r>
              </a:p>
            </p:txBody>
          </p:sp>
          <p:sp>
            <p:nvSpPr>
              <p:cNvPr id="35" name="TextBox 34"/>
              <p:cNvSpPr txBox="1"/>
              <p:nvPr/>
            </p:nvSpPr>
            <p:spPr>
              <a:xfrm>
                <a:off x="3751512" y="516834"/>
                <a:ext cx="2090907" cy="302447"/>
              </a:xfrm>
              <a:prstGeom prst="rect">
                <a:avLst/>
              </a:prstGeom>
              <a:noFill/>
            </p:spPr>
            <p:txBody>
              <a:bodyPr wrap="square" rtlCol="0">
                <a:spAutoFit/>
              </a:bodyPr>
              <a:lstStyle/>
              <a:p>
                <a:pPr algn="ctr"/>
                <a:r>
                  <a:rPr lang="en-US" sz="1100" dirty="0"/>
                  <a:t>p_S1S2</a:t>
                </a:r>
              </a:p>
            </p:txBody>
          </p:sp>
          <p:sp>
            <p:nvSpPr>
              <p:cNvPr id="36" name="TextBox 35"/>
              <p:cNvSpPr txBox="1"/>
              <p:nvPr/>
            </p:nvSpPr>
            <p:spPr>
              <a:xfrm>
                <a:off x="2133600" y="1905000"/>
                <a:ext cx="1201344" cy="302447"/>
              </a:xfrm>
              <a:prstGeom prst="rect">
                <a:avLst/>
              </a:prstGeom>
              <a:noFill/>
            </p:spPr>
            <p:txBody>
              <a:bodyPr wrap="square" rtlCol="0">
                <a:spAutoFit/>
              </a:bodyPr>
              <a:lstStyle/>
              <a:p>
                <a:pPr algn="ctr"/>
                <a:r>
                  <a:rPr lang="en-US" sz="1100" dirty="0"/>
                  <a:t>p_S1H</a:t>
                </a:r>
              </a:p>
            </p:txBody>
          </p:sp>
          <p:sp>
            <p:nvSpPr>
              <p:cNvPr id="2" name="Oval 1"/>
              <p:cNvSpPr/>
              <p:nvPr/>
            </p:nvSpPr>
            <p:spPr>
              <a:xfrm>
                <a:off x="99060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 name="Oval 2"/>
              <p:cNvSpPr/>
              <p:nvPr/>
            </p:nvSpPr>
            <p:spPr>
              <a:xfrm>
                <a:off x="314706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4" name="Oval 3"/>
              <p:cNvSpPr/>
              <p:nvPr/>
            </p:nvSpPr>
            <p:spPr>
              <a:xfrm>
                <a:off x="5248058"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grpSp>
        <p:cxnSp>
          <p:nvCxnSpPr>
            <p:cNvPr id="18" name="Kromme verbindingslijn 17"/>
            <p:cNvCxnSpPr>
              <a:stCxn id="4" idx="6"/>
              <a:endCxn id="4" idx="5"/>
            </p:cNvCxnSpPr>
            <p:nvPr/>
          </p:nvCxnSpPr>
          <p:spPr>
            <a:xfrm flipH="1">
              <a:off x="6581919" y="3426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4900306" y="3426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3174302" y="3426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Kromme verbindingslijn 37">
              <a:extLst>
                <a:ext uri="{FF2B5EF4-FFF2-40B4-BE49-F238E27FC236}">
                  <a16:creationId xmlns:a16="http://schemas.microsoft.com/office/drawing/2014/main" id="{FF7DB5B2-7255-9947-8272-ECCFB80DC445}"/>
                </a:ext>
              </a:extLst>
            </p:cNvPr>
            <p:cNvCxnSpPr/>
            <p:nvPr/>
          </p:nvCxnSpPr>
          <p:spPr>
            <a:xfrm flipH="1">
              <a:off x="4904191" y="5152388"/>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7417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0" y="1752600"/>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409859" y="421018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p_S1H</a:t>
            </a:r>
          </a:p>
        </p:txBody>
      </p:sp>
      <p:grpSp>
        <p:nvGrpSpPr>
          <p:cNvPr id="168" name="Group 167"/>
          <p:cNvGrpSpPr/>
          <p:nvPr/>
        </p:nvGrpSpPr>
        <p:grpSpPr>
          <a:xfrm>
            <a:off x="1760962" y="2666253"/>
            <a:ext cx="1142838" cy="949124"/>
            <a:chOff x="1760962" y="2666253"/>
            <a:chExt cx="1142838" cy="949124"/>
          </a:xfrm>
        </p:grpSpPr>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25" name="TextBox 24"/>
            <p:cNvSpPr txBox="1"/>
            <p:nvPr/>
          </p:nvSpPr>
          <p:spPr>
            <a:xfrm>
              <a:off x="1760962" y="2769461"/>
              <a:ext cx="1142838" cy="261610"/>
            </a:xfrm>
            <a:prstGeom prst="rect">
              <a:avLst/>
            </a:prstGeom>
            <a:noFill/>
          </p:spPr>
          <p:txBody>
            <a:bodyPr wrap="square" rtlCol="0">
              <a:spAutoFit/>
            </a:bodyPr>
            <a:lstStyle/>
            <a:p>
              <a:pPr algn="ctr"/>
              <a:r>
                <a:rPr lang="en-US" sz="1050" b="1" dirty="0"/>
                <a:t>c_S1</a:t>
              </a:r>
              <a:r>
                <a:rPr lang="en-US" sz="1050" b="1" baseline="-25000" dirty="0"/>
                <a:t>1</a:t>
              </a:r>
              <a:r>
                <a:rPr lang="en-US" sz="1050" b="1" dirty="0"/>
                <a:t>, u_S1</a:t>
              </a:r>
              <a:r>
                <a:rPr lang="en-US" sz="1050" b="1" baseline="-25000" dirty="0"/>
                <a:t>1</a:t>
              </a:r>
            </a:p>
          </p:txBody>
        </p:sp>
      </p:grpSp>
      <p:grpSp>
        <p:nvGrpSpPr>
          <p:cNvPr id="177" name="Group 176"/>
          <p:cNvGrpSpPr/>
          <p:nvPr/>
        </p:nvGrpSpPr>
        <p:grpSpPr>
          <a:xfrm>
            <a:off x="7620000" y="2655453"/>
            <a:ext cx="980869" cy="949124"/>
            <a:chOff x="7620000" y="2655453"/>
            <a:chExt cx="980869" cy="949124"/>
          </a:xfrm>
        </p:grpSpPr>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27" name="TextBox 26"/>
            <p:cNvSpPr txBox="1"/>
            <p:nvPr/>
          </p:nvSpPr>
          <p:spPr>
            <a:xfrm>
              <a:off x="7620000" y="2773431"/>
              <a:ext cx="961168" cy="261610"/>
            </a:xfrm>
            <a:prstGeom prst="rect">
              <a:avLst/>
            </a:prstGeom>
            <a:noFill/>
          </p:spPr>
          <p:txBody>
            <a:bodyPr wrap="square" rtlCol="0">
              <a:spAutoFit/>
            </a:bodyPr>
            <a:lstStyle/>
            <a:p>
              <a:pPr algn="ctr"/>
              <a:r>
                <a:rPr lang="en-US" sz="1050" b="1" dirty="0"/>
                <a:t>c_S2, u_S2</a:t>
              </a:r>
              <a:endParaRPr lang="en-US" sz="1050" b="1" baseline="-25000" dirty="0"/>
            </a:p>
          </p:txBody>
        </p:sp>
      </p:grpSp>
      <p:sp>
        <p:nvSpPr>
          <p:cNvPr id="34" name="TextBox 33"/>
          <p:cNvSpPr txBox="1"/>
          <p:nvPr/>
        </p:nvSpPr>
        <p:spPr>
          <a:xfrm>
            <a:off x="990600"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ysDash"/>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stCxn id="42" idx="6"/>
            <a:endCxn id="53" idx="2"/>
          </p:cNvCxnSpPr>
          <p:nvPr/>
        </p:nvCxnSpPr>
        <p:spPr>
          <a:xfrm flipV="1">
            <a:off x="5263027" y="3140318"/>
            <a:ext cx="650625" cy="25368"/>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Tekstvak 95">
            <a:extLst>
              <a:ext uri="{FF2B5EF4-FFF2-40B4-BE49-F238E27FC236}">
                <a16:creationId xmlns:a16="http://schemas.microsoft.com/office/drawing/2014/main" id="{83B10F1F-3E8A-C748-9624-9949F6B4CEF1}"/>
              </a:ext>
            </a:extLst>
          </p:cNvPr>
          <p:cNvSpPr txBox="1"/>
          <p:nvPr/>
        </p:nvSpPr>
        <p:spPr>
          <a:xfrm>
            <a:off x="5263027" y="2842973"/>
            <a:ext cx="745035" cy="369332"/>
          </a:xfrm>
          <a:prstGeom prst="rect">
            <a:avLst/>
          </a:prstGeom>
          <a:noFill/>
        </p:spPr>
        <p:txBody>
          <a:bodyPr wrap="square" rtlCol="0">
            <a:spAutoFit/>
          </a:bodyPr>
          <a:lstStyle/>
          <a:p>
            <a:pPr algn="ctr"/>
            <a:r>
              <a:rPr lang="nl-NL" dirty="0"/>
              <a:t>…</a:t>
            </a:r>
          </a:p>
        </p:txBody>
      </p:sp>
      <p:cxnSp>
        <p:nvCxnSpPr>
          <p:cNvPr id="100" name="Rechte verbindingslijn met pijl 99">
            <a:extLst>
              <a:ext uri="{FF2B5EF4-FFF2-40B4-BE49-F238E27FC236}">
                <a16:creationId xmlns:a16="http://schemas.microsoft.com/office/drawing/2014/main" id="{7D423A6B-6922-7A4B-BA5E-218D907C06FB}"/>
              </a:ext>
            </a:extLst>
          </p:cNvPr>
          <p:cNvCxnSpPr>
            <a:stCxn id="53" idx="6"/>
            <a:endCxn id="4" idx="2"/>
          </p:cNvCxnSpPr>
          <p:nvPr/>
        </p:nvCxnSpPr>
        <p:spPr>
          <a:xfrm flipV="1">
            <a:off x="6865089" y="3130015"/>
            <a:ext cx="784343" cy="10303"/>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14880"/>
            <a:ext cx="1880884" cy="140990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grpSp>
          <p:nvGrpSpPr>
            <p:cNvPr id="167" name="Group 166"/>
            <p:cNvGrpSpPr/>
            <p:nvPr/>
          </p:nvGrpSpPr>
          <p:grpSpPr>
            <a:xfrm>
              <a:off x="371271" y="2653382"/>
              <a:ext cx="951437" cy="949124"/>
              <a:chOff x="371271" y="2653382"/>
              <a:chExt cx="951437"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7" name="TextBox 36"/>
              <p:cNvSpPr txBox="1"/>
              <p:nvPr/>
            </p:nvSpPr>
            <p:spPr>
              <a:xfrm>
                <a:off x="481052" y="2713118"/>
                <a:ext cx="799953" cy="261610"/>
              </a:xfrm>
              <a:prstGeom prst="rect">
                <a:avLst/>
              </a:prstGeom>
              <a:noFill/>
            </p:spPr>
            <p:txBody>
              <a:bodyPr wrap="square" rtlCol="0">
                <a:spAutoFit/>
              </a:bodyPr>
              <a:lstStyle/>
              <a:p>
                <a:pPr algn="ctr"/>
                <a:r>
                  <a:rPr lang="en-US" sz="1050" b="1" dirty="0" err="1"/>
                  <a:t>c_H</a:t>
                </a:r>
                <a:r>
                  <a:rPr lang="en-US" sz="1050" b="1" dirty="0"/>
                  <a:t>, </a:t>
                </a:r>
                <a:r>
                  <a:rPr lang="en-US" sz="1050" b="1" dirty="0" err="1"/>
                  <a:t>u_H</a:t>
                </a:r>
                <a:endParaRPr lang="en-US" sz="1050" b="1" baseline="-25000" dirty="0"/>
              </a:p>
            </p:txBody>
          </p:sp>
        </p:gr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grpSp>
        <p:nvGrpSpPr>
          <p:cNvPr id="169" name="Group 168"/>
          <p:cNvGrpSpPr/>
          <p:nvPr/>
        </p:nvGrpSpPr>
        <p:grpSpPr>
          <a:xfrm>
            <a:off x="3042685" y="2681904"/>
            <a:ext cx="1081869" cy="949124"/>
            <a:chOff x="3042685" y="2681904"/>
            <a:chExt cx="1081869" cy="949124"/>
          </a:xfrm>
        </p:grpSpPr>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57" name="TextBox 24">
              <a:extLst>
                <a:ext uri="{FF2B5EF4-FFF2-40B4-BE49-F238E27FC236}">
                  <a16:creationId xmlns:a16="http://schemas.microsoft.com/office/drawing/2014/main" id="{2D5B589B-E86B-DF43-8CC1-7A01E9870A46}"/>
                </a:ext>
              </a:extLst>
            </p:cNvPr>
            <p:cNvSpPr txBox="1"/>
            <p:nvPr/>
          </p:nvSpPr>
          <p:spPr>
            <a:xfrm>
              <a:off x="3042685" y="2768119"/>
              <a:ext cx="1081869" cy="261610"/>
            </a:xfrm>
            <a:prstGeom prst="rect">
              <a:avLst/>
            </a:prstGeom>
            <a:noFill/>
          </p:spPr>
          <p:txBody>
            <a:bodyPr wrap="square" rtlCol="0">
              <a:spAutoFit/>
            </a:bodyPr>
            <a:lstStyle/>
            <a:p>
              <a:pPr algn="ctr"/>
              <a:r>
                <a:rPr lang="en-US" sz="1050" b="1" dirty="0"/>
                <a:t>c_S1</a:t>
              </a:r>
              <a:r>
                <a:rPr lang="en-US" sz="1050" b="1" baseline="-25000" dirty="0"/>
                <a:t>2</a:t>
              </a:r>
              <a:r>
                <a:rPr lang="en-US" sz="1050" b="1" dirty="0"/>
                <a:t>, u_S1</a:t>
              </a:r>
              <a:r>
                <a:rPr lang="en-US" sz="1050" b="1" baseline="-25000" dirty="0"/>
                <a:t>2</a:t>
              </a:r>
            </a:p>
          </p:txBody>
        </p:sp>
      </p:grpSp>
      <p:grpSp>
        <p:nvGrpSpPr>
          <p:cNvPr id="170" name="Group 169"/>
          <p:cNvGrpSpPr/>
          <p:nvPr/>
        </p:nvGrpSpPr>
        <p:grpSpPr>
          <a:xfrm>
            <a:off x="4200755" y="2691124"/>
            <a:ext cx="1184724" cy="949124"/>
            <a:chOff x="4200755" y="2691124"/>
            <a:chExt cx="1184724" cy="949124"/>
          </a:xfrm>
        </p:grpSpPr>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8" name="TextBox 24">
              <a:extLst>
                <a:ext uri="{FF2B5EF4-FFF2-40B4-BE49-F238E27FC236}">
                  <a16:creationId xmlns:a16="http://schemas.microsoft.com/office/drawing/2014/main" id="{1CC499E2-C644-3848-AB78-34C1B90D5A8D}"/>
                </a:ext>
              </a:extLst>
            </p:cNvPr>
            <p:cNvSpPr txBox="1"/>
            <p:nvPr/>
          </p:nvSpPr>
          <p:spPr>
            <a:xfrm>
              <a:off x="4200755" y="2771966"/>
              <a:ext cx="1184724" cy="253916"/>
            </a:xfrm>
            <a:prstGeom prst="rect">
              <a:avLst/>
            </a:prstGeom>
            <a:noFill/>
          </p:spPr>
          <p:txBody>
            <a:bodyPr wrap="square" rtlCol="0">
              <a:spAutoFit/>
            </a:bodyPr>
            <a:lstStyle/>
            <a:p>
              <a:pPr algn="ctr"/>
              <a:r>
                <a:rPr lang="en-US" sz="1050" b="1" dirty="0"/>
                <a:t>c_S1</a:t>
              </a:r>
              <a:r>
                <a:rPr lang="en-US" sz="1050" b="1" baseline="-25000" dirty="0"/>
                <a:t>3</a:t>
              </a:r>
              <a:r>
                <a:rPr lang="en-US" sz="1050" b="1" dirty="0"/>
                <a:t>, u_S1</a:t>
              </a:r>
              <a:r>
                <a:rPr lang="en-US" sz="1050" b="1" baseline="-25000" dirty="0"/>
                <a:t>3</a:t>
              </a:r>
            </a:p>
          </p:txBody>
        </p:sp>
      </p:grpSp>
      <p:grpSp>
        <p:nvGrpSpPr>
          <p:cNvPr id="176" name="Group 175"/>
          <p:cNvGrpSpPr/>
          <p:nvPr/>
        </p:nvGrpSpPr>
        <p:grpSpPr>
          <a:xfrm>
            <a:off x="5867400" y="2665756"/>
            <a:ext cx="1120141" cy="949124"/>
            <a:chOff x="6084262" y="2665756"/>
            <a:chExt cx="1120141" cy="949124"/>
          </a:xfrm>
        </p:grpSpPr>
        <p:sp>
          <p:nvSpPr>
            <p:cNvPr id="53" name="Oval 2">
              <a:extLst>
                <a:ext uri="{FF2B5EF4-FFF2-40B4-BE49-F238E27FC236}">
                  <a16:creationId xmlns:a16="http://schemas.microsoft.com/office/drawing/2014/main" id="{FF797F99-EEFF-2149-B2FD-900CBEB4C675}"/>
                </a:ext>
              </a:extLst>
            </p:cNvPr>
            <p:cNvSpPr/>
            <p:nvPr/>
          </p:nvSpPr>
          <p:spPr>
            <a:xfrm>
              <a:off x="6130514" y="266575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59" name="TextBox 24">
              <a:extLst>
                <a:ext uri="{FF2B5EF4-FFF2-40B4-BE49-F238E27FC236}">
                  <a16:creationId xmlns:a16="http://schemas.microsoft.com/office/drawing/2014/main" id="{9CF01442-9641-7C40-9603-4A2E5B14DD64}"/>
                </a:ext>
              </a:extLst>
            </p:cNvPr>
            <p:cNvSpPr txBox="1"/>
            <p:nvPr/>
          </p:nvSpPr>
          <p:spPr>
            <a:xfrm>
              <a:off x="6084262" y="2754238"/>
              <a:ext cx="1120141" cy="261610"/>
            </a:xfrm>
            <a:prstGeom prst="rect">
              <a:avLst/>
            </a:prstGeom>
            <a:noFill/>
          </p:spPr>
          <p:txBody>
            <a:bodyPr wrap="square" rtlCol="0">
              <a:spAutoFit/>
            </a:bodyPr>
            <a:lstStyle/>
            <a:p>
              <a:pPr algn="ctr"/>
              <a:r>
                <a:rPr lang="en-US" sz="1050" b="1" dirty="0"/>
                <a:t>c_S1</a:t>
              </a:r>
              <a:r>
                <a:rPr lang="en-US" sz="1050" b="1" baseline="-25000" dirty="0"/>
                <a:t>Τ</a:t>
              </a:r>
              <a:r>
                <a:rPr lang="en-US" sz="1050" b="1" dirty="0"/>
                <a:t>, u_S1</a:t>
              </a:r>
              <a:r>
                <a:rPr lang="en-US" sz="1050" b="1" baseline="-25000" dirty="0"/>
                <a:t>Τ</a:t>
              </a:r>
            </a:p>
          </p:txBody>
        </p:sp>
      </p:gr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27471"/>
            <a:chOff x="714217" y="2263653"/>
            <a:chExt cx="5675155" cy="427471"/>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87608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166" name="TextBox 32">
            <a:extLst>
              <a:ext uri="{FF2B5EF4-FFF2-40B4-BE49-F238E27FC236}">
                <a16:creationId xmlns:a16="http://schemas.microsoft.com/office/drawing/2014/main" id="{59E29753-7585-EE48-8AD2-1443DA68EE13}"/>
              </a:ext>
            </a:extLst>
          </p:cNvPr>
          <p:cNvSpPr txBox="1"/>
          <p:nvPr/>
        </p:nvSpPr>
        <p:spPr>
          <a:xfrm>
            <a:off x="6705600" y="2905125"/>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Tree>
    <p:extLst>
      <p:ext uri="{BB962C8B-B14F-4D97-AF65-F5344CB8AC3E}">
        <p14:creationId xmlns:p14="http://schemas.microsoft.com/office/powerpoint/2010/main" val="228069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0" y="1752600"/>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p_S1H</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ysDash"/>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a:endCxn id="53" idx="2"/>
          </p:cNvCxnSpPr>
          <p:nvPr/>
        </p:nvCxnSpPr>
        <p:spPr>
          <a:xfrm>
            <a:off x="5263027" y="3165686"/>
            <a:ext cx="650625" cy="17352"/>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72" name="Tekstvak 71">
            <a:extLst>
              <a:ext uri="{FF2B5EF4-FFF2-40B4-BE49-F238E27FC236}">
                <a16:creationId xmlns:a16="http://schemas.microsoft.com/office/drawing/2014/main" id="{62B56534-DCE4-314B-9A79-268BAA7C6163}"/>
              </a:ext>
            </a:extLst>
          </p:cNvPr>
          <p:cNvSpPr txBox="1"/>
          <p:nvPr/>
        </p:nvSpPr>
        <p:spPr>
          <a:xfrm>
            <a:off x="5263028" y="2842972"/>
            <a:ext cx="637640" cy="369332"/>
          </a:xfrm>
          <a:prstGeom prst="rect">
            <a:avLst/>
          </a:prstGeom>
          <a:noFill/>
        </p:spPr>
        <p:txBody>
          <a:bodyPr wrap="square" rtlCol="0">
            <a:spAutoFit/>
          </a:bodyPr>
          <a:lstStyle/>
          <a:p>
            <a:pPr algn="ctr"/>
            <a:r>
              <a:rPr lang="nl-NL" dirty="0"/>
              <a:t>…</a:t>
            </a:r>
          </a:p>
        </p:txBody>
      </p:sp>
    </p:spTree>
    <p:extLst>
      <p:ext uri="{BB962C8B-B14F-4D97-AF65-F5344CB8AC3E}">
        <p14:creationId xmlns:p14="http://schemas.microsoft.com/office/powerpoint/2010/main" val="287536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a:t>
            </a:r>
            <a:r>
              <a:rPr lang="en-US" sz="1100" baseline="-25000" dirty="0"/>
              <a:t>1</a:t>
            </a:r>
            <a:r>
              <a:rPr lang="en-US" sz="1100" dirty="0"/>
              <a:t>H</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spTree>
    <p:extLst>
      <p:ext uri="{BB962C8B-B14F-4D97-AF65-F5344CB8AC3E}">
        <p14:creationId xmlns:p14="http://schemas.microsoft.com/office/powerpoint/2010/main" val="1197772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1368</Words>
  <Application>Microsoft Macintosh PowerPoint</Application>
  <PresentationFormat>On-screen Show (4:3)</PresentationFormat>
  <Paragraphs>237</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Sick – Sicker with tunnels = NEW</vt:lpstr>
      <vt:lpstr>OLD</vt:lpstr>
      <vt:lpstr>Sick – Sicker with tunnels = OLD</vt:lpstr>
      <vt:lpstr>Simple Sick-Sicker model</vt:lpstr>
      <vt:lpstr>Simple Sick-Sicker model with state-resident mortality</vt:lpstr>
      <vt:lpstr>Simple Sick-Sicker model</vt:lpstr>
      <vt:lpstr>Sick – Sicker with tunnels</vt:lpstr>
      <vt:lpstr>Sick – Sicker with tunnels</vt:lpstr>
      <vt:lpstr>Sick – Sicker with tunnels</vt:lpstr>
    </vt:vector>
  </TitlesOfParts>
  <Company>University of Minnesota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 Enns</dc:creator>
  <cp:lastModifiedBy>Eline Krijkamp</cp:lastModifiedBy>
  <cp:revision>121</cp:revision>
  <cp:lastPrinted>2013-04-10T16:24:19Z</cp:lastPrinted>
  <dcterms:created xsi:type="dcterms:W3CDTF">2013-04-10T15:38:11Z</dcterms:created>
  <dcterms:modified xsi:type="dcterms:W3CDTF">2021-12-15T16:49:54Z</dcterms:modified>
</cp:coreProperties>
</file>