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6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4"/>
    <p:sldMasterId id="2147483902" r:id="rId5"/>
    <p:sldMasterId id="2147483692" r:id="rId6"/>
    <p:sldMasterId id="2147483755" r:id="rId7"/>
    <p:sldMasterId id="2147483695" r:id="rId8"/>
    <p:sldMasterId id="2147483909" r:id="rId9"/>
    <p:sldMasterId id="2147483815" r:id="rId10"/>
  </p:sldMasterIdLst>
  <p:notesMasterIdLst>
    <p:notesMasterId r:id="rId20"/>
  </p:notesMasterIdLst>
  <p:handoutMasterIdLst>
    <p:handoutMasterId r:id="rId21"/>
  </p:handoutMasterIdLst>
  <p:sldIdLst>
    <p:sldId id="312" r:id="rId11"/>
    <p:sldId id="2141411934" r:id="rId12"/>
    <p:sldId id="2141411925" r:id="rId13"/>
    <p:sldId id="2141411927" r:id="rId14"/>
    <p:sldId id="2141411929" r:id="rId15"/>
    <p:sldId id="2141411930" r:id="rId16"/>
    <p:sldId id="2141411937" r:id="rId17"/>
    <p:sldId id="2141411938" r:id="rId18"/>
    <p:sldId id="2141411939" r:id="rId19"/>
  </p:sldIdLst>
  <p:sldSz cx="12192000" cy="6858000"/>
  <p:notesSz cx="7010400" cy="9296400"/>
  <p:defaultTextStyle>
    <a:defPPr>
      <a:defRPr lang="en-US"/>
    </a:defPPr>
    <a:lvl1pPr marL="0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1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8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4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9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5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1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7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1" userDrawn="1">
          <p15:clr>
            <a:srgbClr val="A4A3A4"/>
          </p15:clr>
        </p15:guide>
        <p15:guide id="2" pos="595" userDrawn="1">
          <p15:clr>
            <a:srgbClr val="A4A3A4"/>
          </p15:clr>
        </p15:guide>
        <p15:guide id="3" pos="714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n, Feng [GCSOUS]" initials="PF[" lastIdx="11" clrIdx="0">
    <p:extLst>
      <p:ext uri="{19B8F6BF-5375-455C-9EA6-DF929625EA0E}">
        <p15:presenceInfo xmlns:p15="http://schemas.microsoft.com/office/powerpoint/2012/main" userId="S-1-5-21-1614895754-2146847981-1606980848-1224970" providerId="AD"/>
      </p:ext>
    </p:extLst>
  </p:cmAuthor>
  <p:cmAuthor id="2" name="Dimova, Mariya [JACFR]" initials="DM[" lastIdx="1" clrIdx="1">
    <p:extLst>
      <p:ext uri="{19B8F6BF-5375-455C-9EA6-DF929625EA0E}">
        <p15:presenceInfo xmlns:p15="http://schemas.microsoft.com/office/powerpoint/2012/main" userId="S-1-5-21-2335664087-1377083882-2996952026-1129270" providerId="AD"/>
      </p:ext>
    </p:extLst>
  </p:cmAuthor>
  <p:cmAuthor id="3" name="Phelps, Hilary [GCSOUS]" initials="PH[" lastIdx="1" clrIdx="2">
    <p:extLst>
      <p:ext uri="{19B8F6BF-5375-455C-9EA6-DF929625EA0E}">
        <p15:presenceInfo xmlns:p15="http://schemas.microsoft.com/office/powerpoint/2012/main" userId="S::HPhelps@its.jnj.com::2086b23e-5204-488f-907e-cce4d8f765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57A"/>
    <a:srgbClr val="CB7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6" autoAdjust="0"/>
    <p:restoredTop sz="96374" autoAdjust="0"/>
  </p:normalViewPr>
  <p:slideViewPr>
    <p:cSldViewPr snapToGrid="0">
      <p:cViewPr varScale="1">
        <p:scale>
          <a:sx n="122" d="100"/>
          <a:sy n="122" d="100"/>
        </p:scale>
        <p:origin x="228" y="96"/>
      </p:cViewPr>
      <p:guideLst>
        <p:guide orient="horz" pos="1391"/>
        <p:guide pos="595"/>
        <p:guide pos="71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124"/>
    </p:cViewPr>
  </p:sorterViewPr>
  <p:notesViewPr>
    <p:cSldViewPr>
      <p:cViewPr varScale="1">
        <p:scale>
          <a:sx n="23" d="100"/>
          <a:sy n="23" d="100"/>
        </p:scale>
        <p:origin x="-702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Verdan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E8302-FAB6-49C8-8345-847646CBD023}" type="datetimeFigureOut">
              <a:rPr lang="en-US" smtClean="0">
                <a:latin typeface="Verdana"/>
              </a:rPr>
              <a:pPr/>
              <a:t>4/21/2021</a:t>
            </a:fld>
            <a:endParaRPr lang="en-US" dirty="0">
              <a:latin typeface="Verdan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551"/>
            <a:ext cx="3037840" cy="464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30551"/>
            <a:ext cx="3037840" cy="464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EEFC9-BB70-4DFF-BB32-59575CB10BE6}" type="slidenum">
              <a:rPr lang="en-US" smtClean="0">
                <a:latin typeface="Verdana"/>
              </a:rPr>
              <a:pPr/>
              <a:t>‹#›</a:t>
            </a:fld>
            <a:endParaRPr lang="en-US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021437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Verdan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Verdana"/>
              </a:defRPr>
            </a:lvl1pPr>
          </a:lstStyle>
          <a:p>
            <a:fld id="{182997B8-C321-429B-8575-1DC3C049F63E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Verdan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Verdana"/>
              </a:defRPr>
            </a:lvl1pPr>
          </a:lstStyle>
          <a:p>
            <a:fld id="{65BB8463-FF47-4AB8-A37C-6B473AF28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331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91" rtl="0" eaLnBrk="1" latinLnBrk="0" hangingPunct="1">
      <a:defRPr sz="1200" kern="1200">
        <a:solidFill>
          <a:schemeClr val="tx1"/>
        </a:solidFill>
        <a:latin typeface="Verdana"/>
        <a:ea typeface="+mn-ea"/>
        <a:cs typeface="+mn-cs"/>
      </a:defRPr>
    </a:lvl1pPr>
    <a:lvl2pPr marL="457146" algn="l" defTabSz="914291" rtl="0" eaLnBrk="1" latinLnBrk="0" hangingPunct="1">
      <a:defRPr sz="1200" kern="1200">
        <a:solidFill>
          <a:schemeClr val="tx1"/>
        </a:solidFill>
        <a:latin typeface="Verdana"/>
        <a:ea typeface="+mn-ea"/>
        <a:cs typeface="+mn-cs"/>
      </a:defRPr>
    </a:lvl2pPr>
    <a:lvl3pPr marL="914291" algn="l" defTabSz="914291" rtl="0" eaLnBrk="1" latinLnBrk="0" hangingPunct="1">
      <a:defRPr sz="1200" kern="1200">
        <a:solidFill>
          <a:schemeClr val="tx1"/>
        </a:solidFill>
        <a:latin typeface="Verdana"/>
        <a:ea typeface="+mn-ea"/>
        <a:cs typeface="+mn-cs"/>
      </a:defRPr>
    </a:lvl3pPr>
    <a:lvl4pPr marL="1371438" algn="l" defTabSz="914291" rtl="0" eaLnBrk="1" latinLnBrk="0" hangingPunct="1">
      <a:defRPr sz="1200" kern="1200">
        <a:solidFill>
          <a:schemeClr val="tx1"/>
        </a:solidFill>
        <a:latin typeface="Verdana"/>
        <a:ea typeface="+mn-ea"/>
        <a:cs typeface="+mn-cs"/>
      </a:defRPr>
    </a:lvl4pPr>
    <a:lvl5pPr marL="1828584" algn="l" defTabSz="914291" rtl="0" eaLnBrk="1" latinLnBrk="0" hangingPunct="1">
      <a:defRPr sz="1200" kern="1200">
        <a:solidFill>
          <a:schemeClr val="tx1"/>
        </a:solidFill>
        <a:latin typeface="Verdana"/>
        <a:ea typeface="+mn-ea"/>
        <a:cs typeface="+mn-cs"/>
      </a:defRPr>
    </a:lvl5pPr>
    <a:lvl6pPr marL="2285729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5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1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7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horizontal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59317" y="5087424"/>
            <a:ext cx="5545667" cy="390739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/>
              <a:t>Presentation Subtitle goes here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58801" y="5519738"/>
            <a:ext cx="7036284" cy="596900"/>
          </a:xfrm>
        </p:spPr>
        <p:txBody>
          <a:bodyPr>
            <a:normAutofit/>
          </a:bodyPr>
          <a:lstStyle>
            <a:lvl1pPr>
              <a:defRPr sz="1300" b="0" i="0" baseline="0"/>
            </a:lvl1pPr>
          </a:lstStyle>
          <a:p>
            <a:pPr lvl="0"/>
            <a:r>
              <a:rPr lang="en-US" dirty="0"/>
              <a:t>Presenter Title | Legal Entity | 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58730" y="3402345"/>
            <a:ext cx="9890607" cy="1251002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872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98999" y="6365828"/>
            <a:ext cx="600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Verdana"/>
                <a:cs typeface="Verdana"/>
              </a:defRPr>
            </a:lvl1pPr>
          </a:lstStyle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619691" y="1229455"/>
            <a:ext cx="109904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/>
              <a:t>Click to edit Master text styles.</a:t>
            </a:r>
          </a:p>
        </p:txBody>
      </p:sp>
    </p:spTree>
    <p:extLst>
      <p:ext uri="{BB962C8B-B14F-4D97-AF65-F5344CB8AC3E}">
        <p14:creationId xmlns:p14="http://schemas.microsoft.com/office/powerpoint/2010/main" val="274932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620185" y="1279525"/>
            <a:ext cx="5471583" cy="4576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343651" y="1279525"/>
            <a:ext cx="5342467" cy="45862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1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5038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enwickTime_is_-NowII-VERT-PPT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56"/>
          <a:stretch/>
        </p:blipFill>
        <p:spPr>
          <a:xfrm>
            <a:off x="1" y="0"/>
            <a:ext cx="2818156" cy="6858000"/>
          </a:xfrm>
          <a:prstGeom prst="rect">
            <a:avLst/>
          </a:prstGeom>
        </p:spPr>
      </p:pic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3726360" y="2131238"/>
            <a:ext cx="76020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chemeClr val="bg2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 sz="3000" dirty="0"/>
              <a:t>Presentation Title </a:t>
            </a:r>
            <a:br>
              <a:rPr lang="en-US" sz="3000" dirty="0"/>
            </a:br>
            <a:r>
              <a:rPr lang="en-US" sz="3000" dirty="0"/>
              <a:t>goes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rot="5400000">
            <a:off x="-519202" y="3100207"/>
            <a:ext cx="6858001" cy="657584"/>
          </a:xfrm>
          <a:prstGeom prst="rect">
            <a:avLst/>
          </a:prstGeom>
        </p:spPr>
      </p:pic>
      <p:pic>
        <p:nvPicPr>
          <p:cNvPr id="5" name="Picture 4" descr="Janssen_Consumer_RGB-01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373" y="5975877"/>
            <a:ext cx="1832652" cy="587992"/>
          </a:xfrm>
          <a:prstGeom prst="rect">
            <a:avLst/>
          </a:prstGeom>
        </p:spPr>
      </p:pic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3929560" y="2283638"/>
            <a:ext cx="76020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chemeClr val="bg2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 sz="3000" dirty="0"/>
              <a:t>Presentation Title </a:t>
            </a:r>
            <a:br>
              <a:rPr lang="en-US" sz="3000" dirty="0"/>
            </a:br>
            <a:r>
              <a:rPr lang="en-US" sz="3000" dirty="0"/>
              <a:t>goes here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37467" y="2473325"/>
            <a:ext cx="7973484" cy="1677988"/>
          </a:xfrm>
          <a:prstGeom prst="rect">
            <a:avLst/>
          </a:prstGeom>
        </p:spPr>
        <p:txBody>
          <a:bodyPr vert="horz"/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Presentation Title </a:t>
            </a:r>
            <a:br>
              <a:rPr lang="en-US" dirty="0"/>
            </a:br>
            <a:r>
              <a:rPr lang="en-US" dirty="0"/>
              <a:t>goes here</a:t>
            </a:r>
            <a:endParaRPr lang="en-US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40661" y="4281855"/>
            <a:ext cx="5545667" cy="390739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/>
              <a:t>Presentation Subtitle goes here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3440145" y="4714169"/>
            <a:ext cx="7036284" cy="5969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0" i="0" baseline="0"/>
            </a:lvl1pPr>
          </a:lstStyle>
          <a:p>
            <a:pPr lvl="0"/>
            <a:r>
              <a:rPr lang="en-US" dirty="0"/>
              <a:t>Presenter Title | Legal Entity | Date</a:t>
            </a:r>
          </a:p>
        </p:txBody>
      </p:sp>
    </p:spTree>
    <p:extLst>
      <p:ext uri="{BB962C8B-B14F-4D97-AF65-F5344CB8AC3E}">
        <p14:creationId xmlns:p14="http://schemas.microsoft.com/office/powerpoint/2010/main" val="40641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divider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74076" y="4743914"/>
            <a:ext cx="5453096" cy="433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Presentation 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11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lai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051775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594847" y="2066831"/>
            <a:ext cx="10096500" cy="5397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32884" y="3572903"/>
            <a:ext cx="10437283" cy="427038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607484" y="4047206"/>
            <a:ext cx="10488083" cy="482600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607484" y="4965701"/>
            <a:ext cx="10538883" cy="568325"/>
          </a:xfrm>
        </p:spPr>
        <p:txBody>
          <a:bodyPr>
            <a:normAutofit/>
          </a:bodyPr>
          <a:lstStyle>
            <a:lvl1pPr>
              <a:defRPr sz="1500" b="0" i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030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anssen logo – professional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003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divider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74076" y="4743914"/>
            <a:ext cx="5453096" cy="433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Presentation 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9321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/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98999" y="6365828"/>
            <a:ext cx="600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Verdana"/>
                <a:cs typeface="Verdana"/>
              </a:defRPr>
            </a:lvl1pPr>
          </a:lstStyle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" hasCustomPrompt="1"/>
          </p:nvPr>
        </p:nvSpPr>
        <p:spPr>
          <a:xfrm>
            <a:off x="619691" y="1229455"/>
            <a:ext cx="109904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0466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98999" y="6365828"/>
            <a:ext cx="600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Verdana"/>
                <a:cs typeface="Verdana"/>
              </a:defRPr>
            </a:lvl1pPr>
          </a:lstStyle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619691" y="1229455"/>
            <a:ext cx="109904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/>
              <a:t>Click to edit Master text styles.</a:t>
            </a:r>
          </a:p>
        </p:txBody>
      </p:sp>
    </p:spTree>
    <p:extLst>
      <p:ext uri="{BB962C8B-B14F-4D97-AF65-F5344CB8AC3E}">
        <p14:creationId xmlns:p14="http://schemas.microsoft.com/office/powerpoint/2010/main" val="184545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620185" y="1279525"/>
            <a:ext cx="5471583" cy="4576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343651" y="1279525"/>
            <a:ext cx="5342467" cy="45862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4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/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98999" y="6365828"/>
            <a:ext cx="600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Verdana"/>
                <a:cs typeface="Verdana"/>
              </a:defRPr>
            </a:lvl1pPr>
          </a:lstStyle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" hasCustomPrompt="1"/>
          </p:nvPr>
        </p:nvSpPr>
        <p:spPr>
          <a:xfrm>
            <a:off x="619691" y="1229455"/>
            <a:ext cx="109904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0848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enwickTime_is_-NowII-PP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505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52800"/>
            <a:ext cx="12192000" cy="14478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6085" y="3486723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Presentation 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idx="1"/>
          </p:nvPr>
        </p:nvSpPr>
        <p:spPr>
          <a:xfrm>
            <a:off x="554682" y="5087554"/>
            <a:ext cx="7293189" cy="968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Presentation Title goes here</a:t>
            </a:r>
          </a:p>
        </p:txBody>
      </p:sp>
      <p:pic>
        <p:nvPicPr>
          <p:cNvPr id="11" name="Picture 10" descr="Janssen Horizontal RGB-01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7919" y="6024002"/>
            <a:ext cx="3308116" cy="60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4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15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chemeClr val="bg2"/>
          </a:solidFill>
          <a:latin typeface="Verdana"/>
          <a:ea typeface="+mj-ea"/>
          <a:cs typeface="Verdana"/>
        </a:defRPr>
      </a:lvl1pPr>
    </p:titleStyle>
    <p:bodyStyle>
      <a:lvl1pPr marL="0" marR="0" indent="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None/>
        <a:tabLst/>
        <a:defRPr sz="1600" b="1" kern="1200" baseline="0">
          <a:solidFill>
            <a:schemeClr val="tx1"/>
          </a:solidFill>
          <a:latin typeface="Verdana"/>
          <a:ea typeface="+mn-ea"/>
          <a:cs typeface="Verdana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607055" y="1608546"/>
            <a:ext cx="109880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6" name="Picture 15" descr="Janssen Horizontal RGB-01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7919" y="6024002"/>
            <a:ext cx="3308116" cy="60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7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500" b="1" kern="1200">
          <a:solidFill>
            <a:schemeClr val="accent1"/>
          </a:solidFill>
          <a:latin typeface="Verdana"/>
          <a:ea typeface="+mj-ea"/>
          <a:cs typeface="Verdana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kern="1200">
          <a:solidFill>
            <a:schemeClr val="tx1"/>
          </a:solidFill>
          <a:latin typeface="Verdana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Verdana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Verdana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200" kern="1200">
          <a:solidFill>
            <a:schemeClr val="tx1"/>
          </a:solidFill>
          <a:latin typeface="Verdana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Verdan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anssen_Logo_RGB-01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8386" y="1570910"/>
            <a:ext cx="9022831" cy="331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587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553" y="3205218"/>
            <a:ext cx="8934411" cy="1039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divider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076" y="4743914"/>
            <a:ext cx="5453096" cy="433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Presentation 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04668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chemeClr val="bg2"/>
          </a:solidFill>
          <a:latin typeface="Verdana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600" b="1" kern="1200">
          <a:solidFill>
            <a:schemeClr val="bg2"/>
          </a:solidFill>
          <a:latin typeface="Verdana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600" b="1" kern="1200">
          <a:solidFill>
            <a:schemeClr val="bg2"/>
          </a:solidFill>
          <a:latin typeface="Verdana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600" b="1" kern="1200">
          <a:solidFill>
            <a:schemeClr val="bg2"/>
          </a:solidFill>
          <a:latin typeface="Verdana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600" b="1" kern="1200">
          <a:solidFill>
            <a:schemeClr val="bg2"/>
          </a:solidFill>
          <a:latin typeface="Verdana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600" b="1" kern="1200">
          <a:solidFill>
            <a:schemeClr val="bg2"/>
          </a:solidFill>
          <a:latin typeface="Verdan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r="1674" b="95123"/>
          <a:stretch/>
        </p:blipFill>
        <p:spPr>
          <a:xfrm>
            <a:off x="0" y="6217099"/>
            <a:ext cx="12192000" cy="6503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9689" y="151637"/>
            <a:ext cx="10990479" cy="991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691" y="1229455"/>
            <a:ext cx="109904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4" name="Picture 3" descr="Janssen Horizontal White-01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492" y="6226575"/>
            <a:ext cx="3310872" cy="60654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98999" y="6365828"/>
            <a:ext cx="600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Verdana"/>
                <a:cs typeface="Verdana"/>
              </a:defRPr>
            </a:lvl1pPr>
          </a:lstStyle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9" r:id="rId2"/>
    <p:sldLayoutId id="2147483904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500" b="1" kern="1200">
          <a:solidFill>
            <a:schemeClr val="accent1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/>
          </a:solidFill>
          <a:latin typeface="Verdana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Verdana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200" kern="1200">
          <a:solidFill>
            <a:schemeClr val="tx1"/>
          </a:solidFill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r="1674" b="95123"/>
          <a:stretch/>
        </p:blipFill>
        <p:spPr>
          <a:xfrm>
            <a:off x="0" y="6217099"/>
            <a:ext cx="12192000" cy="6503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9689" y="151637"/>
            <a:ext cx="10990479" cy="991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691" y="1229455"/>
            <a:ext cx="109904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4" name="Picture 3" descr="Janssen Horizontal White-01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492" y="6226575"/>
            <a:ext cx="3310872" cy="60654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98999" y="6365828"/>
            <a:ext cx="600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Verdana"/>
                <a:cs typeface="Verdana"/>
              </a:defRPr>
            </a:lvl1pPr>
          </a:lstStyle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9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500" b="1" kern="1200">
          <a:solidFill>
            <a:srgbClr val="09357A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/>
          </a:solidFill>
          <a:latin typeface="Verdana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Verdana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200" kern="1200">
          <a:solidFill>
            <a:schemeClr val="tx1"/>
          </a:solidFill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1674" b="95123"/>
          <a:stretch/>
        </p:blipFill>
        <p:spPr>
          <a:xfrm>
            <a:off x="0" y="6217099"/>
            <a:ext cx="12192000" cy="650379"/>
          </a:xfrm>
          <a:prstGeom prst="rect">
            <a:avLst/>
          </a:prstGeom>
        </p:spPr>
      </p:pic>
      <p:pic>
        <p:nvPicPr>
          <p:cNvPr id="4" name="Picture 3" descr="Janssen Horizontal White-01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065" y="6226575"/>
            <a:ext cx="3310872" cy="60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0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913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chemeClr val="bg2"/>
          </a:solidFill>
          <a:latin typeface="Verdana"/>
          <a:ea typeface="+mj-ea"/>
          <a:cs typeface="Verdana"/>
        </a:defRPr>
      </a:lvl1pPr>
    </p:titleStyle>
    <p:bodyStyle>
      <a:lvl1pPr marL="0" marR="0" indent="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None/>
        <a:tabLst/>
        <a:defRPr sz="1600" b="1" kern="1200" baseline="0">
          <a:solidFill>
            <a:schemeClr val="tx1"/>
          </a:solidFill>
          <a:latin typeface="Verdana"/>
          <a:ea typeface="+mn-ea"/>
          <a:cs typeface="Verdana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to R for Decision Modeling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58800" y="3429000"/>
            <a:ext cx="10631713" cy="1251002"/>
          </a:xfrm>
        </p:spPr>
        <p:txBody>
          <a:bodyPr>
            <a:normAutofit/>
          </a:bodyPr>
          <a:lstStyle/>
          <a:p>
            <a:r>
              <a:rPr lang="en-US" dirty="0"/>
              <a:t>Oncology modeling platform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95425" y="5011907"/>
            <a:ext cx="350108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0595"/>
            <a:r>
              <a:rPr lang="en-US" sz="900" dirty="0">
                <a:solidFill>
                  <a:srgbClr val="505050"/>
                </a:solidFill>
                <a:latin typeface="Verdana"/>
                <a:cs typeface="Verdana"/>
              </a:rPr>
              <a:t>Rhonda Fenwick, </a:t>
            </a:r>
            <a:r>
              <a:rPr lang="en-US" sz="900" i="1" dirty="0">
                <a:solidFill>
                  <a:srgbClr val="505050"/>
                </a:solidFill>
                <a:latin typeface="Verdana"/>
                <a:cs typeface="Verdana"/>
              </a:rPr>
              <a:t>Time is Now II</a:t>
            </a:r>
            <a:br>
              <a:rPr lang="en-US" sz="900" i="1" dirty="0">
                <a:solidFill>
                  <a:srgbClr val="505050"/>
                </a:solidFill>
                <a:latin typeface="Verdana"/>
                <a:cs typeface="Verdana"/>
              </a:rPr>
            </a:br>
            <a:r>
              <a:rPr lang="en-US" sz="900" dirty="0">
                <a:solidFill>
                  <a:srgbClr val="505050"/>
                </a:solidFill>
                <a:latin typeface="Verdana"/>
                <a:cs typeface="Verdana"/>
              </a:rPr>
              <a:t>Through her art, Rhona has explored psoriasis, a chronic skin disorder she has lived with since the age of six.</a:t>
            </a:r>
          </a:p>
        </p:txBody>
      </p:sp>
    </p:spTree>
    <p:extLst>
      <p:ext uri="{BB962C8B-B14F-4D97-AF65-F5344CB8AC3E}">
        <p14:creationId xmlns:p14="http://schemas.microsoft.com/office/powerpoint/2010/main" val="421690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6ECB1-D97B-4BA9-AA8C-800D58170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Oncology Platform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C10CB-8299-4433-968E-B0499641E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734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7F9C8E-ABA4-4151-A4BD-BA005ECAB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494D1C-3616-4C18-AC01-781FA1CC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Inputs: General Settings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D4E8A9C-2B98-4722-9C26-37E2F20118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787072"/>
              </p:ext>
            </p:extLst>
          </p:nvPr>
        </p:nvGraphicFramePr>
        <p:xfrm>
          <a:off x="708737" y="1175529"/>
          <a:ext cx="10990480" cy="4331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7215">
                  <a:extLst>
                    <a:ext uri="{9D8B030D-6E8A-4147-A177-3AD203B41FA5}">
                      <a16:colId xmlns:a16="http://schemas.microsoft.com/office/drawing/2014/main" val="915058027"/>
                    </a:ext>
                  </a:extLst>
                </a:gridCol>
                <a:gridCol w="7543265">
                  <a:extLst>
                    <a:ext uri="{9D8B030D-6E8A-4147-A177-3AD203B41FA5}">
                      <a16:colId xmlns:a16="http://schemas.microsoft.com/office/drawing/2014/main" val="1589071581"/>
                    </a:ext>
                  </a:extLst>
                </a:gridCol>
              </a:tblGrid>
              <a:tr h="419219">
                <a:tc>
                  <a:txBody>
                    <a:bodyPr/>
                    <a:lstStyle/>
                    <a:p>
                      <a:r>
                        <a:rPr lang="en-US" sz="1800" dirty="0"/>
                        <a:t>Input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Value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38352963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500" dirty="0"/>
                        <a:t>Base case country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u="none" strike="noStrike" dirty="0"/>
                        <a:t>UK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6717707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500" dirty="0"/>
                        <a:t>Target population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Adults with Lung Cancer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0592426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500" dirty="0"/>
                        <a:t>Intervention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u="none" dirty="0"/>
                        <a:t>Intervention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602122602"/>
                  </a:ext>
                </a:extLst>
              </a:tr>
              <a:tr h="711800">
                <a:tc>
                  <a:txBody>
                    <a:bodyPr/>
                    <a:lstStyle/>
                    <a:p>
                      <a:r>
                        <a:rPr lang="en-US" sz="1500" dirty="0"/>
                        <a:t>Comparators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u="none" dirty="0"/>
                        <a:t>Comparator 1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u="none" dirty="0"/>
                        <a:t>Best supportive care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45473598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500" dirty="0"/>
                        <a:t>Perspective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u="none" dirty="0"/>
                        <a:t>Third-party payer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974089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500" dirty="0"/>
                        <a:t>Time horizon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u="none" dirty="0"/>
                        <a:t>Lifetime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1601568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500" dirty="0"/>
                        <a:t>Discounting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u="none" dirty="0"/>
                        <a:t>3.5% for costs and health outcomes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083212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500" dirty="0"/>
                        <a:t>Cycle length (Markov model phase)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u="none" dirty="0"/>
                        <a:t>4 weeks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01501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49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C21407-3BB8-462C-827D-141790E20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B6C811-DA9C-4340-8641-93174549F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738" y="138960"/>
            <a:ext cx="10990479" cy="991363"/>
          </a:xfrm>
        </p:spPr>
        <p:txBody>
          <a:bodyPr/>
          <a:lstStyle/>
          <a:p>
            <a:r>
              <a:rPr lang="en-US" dirty="0"/>
              <a:t>Time homogenous Markov Model</a:t>
            </a:r>
            <a:endParaRPr lang="fr-FR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748473-0027-49D7-8C7B-3644B8C58024}"/>
              </a:ext>
            </a:extLst>
          </p:cNvPr>
          <p:cNvGrpSpPr/>
          <p:nvPr/>
        </p:nvGrpSpPr>
        <p:grpSpPr>
          <a:xfrm>
            <a:off x="3940006" y="1125815"/>
            <a:ext cx="4295337" cy="1953633"/>
            <a:chOff x="1297250" y="1519950"/>
            <a:chExt cx="4329325" cy="1969893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3614BEA-F359-430D-8BE6-3BC7A940B3F7}"/>
                </a:ext>
              </a:extLst>
            </p:cNvPr>
            <p:cNvSpPr/>
            <p:nvPr/>
          </p:nvSpPr>
          <p:spPr>
            <a:xfrm>
              <a:off x="2530043" y="2894484"/>
              <a:ext cx="1836000" cy="475200"/>
            </a:xfrm>
            <a:prstGeom prst="roundRect">
              <a:avLst/>
            </a:prstGeom>
            <a:noFill/>
            <a:ln w="12700">
              <a:solidFill>
                <a:srgbClr val="00206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Death</a:t>
              </a:r>
            </a:p>
            <a:p>
              <a:pPr algn="ctr"/>
              <a:r>
                <a:rPr lang="en-US" sz="1000" b="1" dirty="0">
                  <a:solidFill>
                    <a:schemeClr val="tx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(D)</a:t>
              </a:r>
              <a:endParaRPr lang="en-US" sz="10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CBBDDE3A-CC1B-4050-A1B8-C8F9160BBB0F}"/>
                </a:ext>
              </a:extLst>
            </p:cNvPr>
            <p:cNvSpPr/>
            <p:nvPr/>
          </p:nvSpPr>
          <p:spPr>
            <a:xfrm rot="11675464">
              <a:off x="5142089" y="1892533"/>
              <a:ext cx="484486" cy="223491"/>
            </a:xfrm>
            <a:prstGeom prst="arc">
              <a:avLst>
                <a:gd name="adj1" fmla="val 9519785"/>
                <a:gd name="adj2" fmla="val 20934378"/>
              </a:avLst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A527AD9F-7C81-4FE8-8249-EF6438BB0DAC}"/>
                </a:ext>
              </a:extLst>
            </p:cNvPr>
            <p:cNvSpPr/>
            <p:nvPr/>
          </p:nvSpPr>
          <p:spPr>
            <a:xfrm rot="11675464">
              <a:off x="3899911" y="3266352"/>
              <a:ext cx="484486" cy="223491"/>
            </a:xfrm>
            <a:prstGeom prst="arc">
              <a:avLst>
                <a:gd name="adj1" fmla="val 9519785"/>
                <a:gd name="adj2" fmla="val 20934378"/>
              </a:avLst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61706C8-EEC3-4ADD-8350-E1C646CF2C99}"/>
                </a:ext>
              </a:extLst>
            </p:cNvPr>
            <p:cNvSpPr/>
            <p:nvPr/>
          </p:nvSpPr>
          <p:spPr>
            <a:xfrm>
              <a:off x="1297250" y="1519950"/>
              <a:ext cx="1836000" cy="475200"/>
            </a:xfrm>
            <a:prstGeom prst="roundRect">
              <a:avLst/>
            </a:prstGeom>
            <a:noFill/>
            <a:ln w="12700">
              <a:solidFill>
                <a:srgbClr val="00206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Stable Disease</a:t>
              </a:r>
            </a:p>
            <a:p>
              <a:pPr algn="ctr"/>
              <a:r>
                <a:rPr lang="en-US" sz="1000" b="1" dirty="0">
                  <a:solidFill>
                    <a:schemeClr val="tx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(SD)</a:t>
              </a:r>
              <a:endParaRPr lang="en-US" sz="10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FBB76A5-C52C-4017-8A79-209261EE9562}"/>
                </a:ext>
              </a:extLst>
            </p:cNvPr>
            <p:cNvSpPr/>
            <p:nvPr/>
          </p:nvSpPr>
          <p:spPr>
            <a:xfrm>
              <a:off x="3770469" y="1519950"/>
              <a:ext cx="1836000" cy="475200"/>
            </a:xfrm>
            <a:prstGeom prst="roundRect">
              <a:avLst/>
            </a:prstGeom>
            <a:noFill/>
            <a:ln w="12700">
              <a:solidFill>
                <a:srgbClr val="00206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Progressed Disease</a:t>
              </a:r>
            </a:p>
            <a:p>
              <a:pPr algn="ctr"/>
              <a:r>
                <a:rPr lang="en-US" sz="1000" b="1" dirty="0">
                  <a:solidFill>
                    <a:schemeClr val="tx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(PD)</a:t>
              </a:r>
              <a:endParaRPr lang="en-US" sz="10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B2F10BB1-3867-423E-9651-3750A8B5BF34}"/>
                </a:ext>
              </a:extLst>
            </p:cNvPr>
            <p:cNvSpPr/>
            <p:nvPr/>
          </p:nvSpPr>
          <p:spPr>
            <a:xfrm rot="11675464">
              <a:off x="2684444" y="1904145"/>
              <a:ext cx="484486" cy="223491"/>
            </a:xfrm>
            <a:prstGeom prst="arc">
              <a:avLst>
                <a:gd name="adj1" fmla="val 9519785"/>
                <a:gd name="adj2" fmla="val 20934378"/>
              </a:avLst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569F3B1-25E3-418B-A3FC-D0D2E98AD667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2215242" y="1995150"/>
              <a:ext cx="1232802" cy="89933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80BB24D-8519-46A7-9599-4270791F4AA4}"/>
              </a:ext>
            </a:extLst>
          </p:cNvPr>
          <p:cNvCxnSpPr>
            <a:cxnSpLocks/>
            <a:stCxn id="28" idx="2"/>
            <a:endCxn id="22" idx="0"/>
          </p:cNvCxnSpPr>
          <p:nvPr/>
        </p:nvCxnSpPr>
        <p:spPr>
          <a:xfrm flipH="1">
            <a:off x="6073914" y="1597093"/>
            <a:ext cx="1230688" cy="89191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C8596F-A9AF-40EC-B33F-AF1FC8A28EC3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761592" y="1361454"/>
            <a:ext cx="632217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88E4E13-F6D4-4168-8A76-42743191179E}"/>
              </a:ext>
            </a:extLst>
          </p:cNvPr>
          <p:cNvSpPr txBox="1"/>
          <p:nvPr/>
        </p:nvSpPr>
        <p:spPr>
          <a:xfrm>
            <a:off x="298838" y="2265391"/>
            <a:ext cx="42605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 Best Supportive care (BSC):</a:t>
            </a:r>
          </a:p>
          <a:p>
            <a:r>
              <a:rPr lang="en-US" dirty="0"/>
              <a:t>Find cycle transition probabilities:</a:t>
            </a:r>
          </a:p>
          <a:p>
            <a:r>
              <a:rPr lang="en-US" dirty="0"/>
              <a:t>SD -&gt; PD:	~Exponential with mean 200 days</a:t>
            </a:r>
          </a:p>
          <a:p>
            <a:r>
              <a:rPr lang="en-US" dirty="0"/>
              <a:t>SD -&gt; D:	~Exponential with mean 300 days</a:t>
            </a:r>
          </a:p>
          <a:p>
            <a:r>
              <a:rPr lang="en-US" dirty="0"/>
              <a:t>PD -&gt; D:	~Exponential with mean 100 days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24C0D-BA09-4AF5-9BDF-8839FD58EFDD}"/>
              </a:ext>
            </a:extLst>
          </p:cNvPr>
          <p:cNvSpPr txBox="1"/>
          <p:nvPr/>
        </p:nvSpPr>
        <p:spPr>
          <a:xfrm>
            <a:off x="3255057" y="3727442"/>
            <a:ext cx="43861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 Comparator 1:</a:t>
            </a:r>
          </a:p>
          <a:p>
            <a:r>
              <a:rPr lang="en-US" dirty="0"/>
              <a:t>Find cycle transition probabilities:</a:t>
            </a:r>
          </a:p>
          <a:p>
            <a:r>
              <a:rPr lang="en-US" dirty="0"/>
              <a:t>SD -&gt; PD:	Apply HR=0.8 to the </a:t>
            </a:r>
            <a:r>
              <a:rPr lang="en-US" dirty="0" err="1"/>
              <a:t>dist_n</a:t>
            </a:r>
            <a:r>
              <a:rPr lang="en-US" dirty="0"/>
              <a:t> of BSC </a:t>
            </a:r>
          </a:p>
          <a:p>
            <a:r>
              <a:rPr lang="en-US" dirty="0"/>
              <a:t>SD -&gt; D:	Apply HR=0.9 to the </a:t>
            </a:r>
            <a:r>
              <a:rPr lang="en-US" dirty="0" err="1"/>
              <a:t>dist_n</a:t>
            </a:r>
            <a:r>
              <a:rPr lang="en-US" dirty="0"/>
              <a:t> of BSC</a:t>
            </a:r>
          </a:p>
          <a:p>
            <a:r>
              <a:rPr lang="en-US" dirty="0"/>
              <a:t>PD -&gt; D:	Apply HR=0.95 to the </a:t>
            </a:r>
            <a:r>
              <a:rPr lang="en-US" dirty="0" err="1"/>
              <a:t>dist_n</a:t>
            </a:r>
            <a:r>
              <a:rPr lang="en-US" dirty="0"/>
              <a:t> of BSC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C3D6C2-2BC7-4BC6-A0CA-0EAF2AFF334B}"/>
              </a:ext>
            </a:extLst>
          </p:cNvPr>
          <p:cNvSpPr txBox="1"/>
          <p:nvPr/>
        </p:nvSpPr>
        <p:spPr>
          <a:xfrm>
            <a:off x="7571144" y="4589879"/>
            <a:ext cx="44390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 Intervention</a:t>
            </a:r>
          </a:p>
          <a:p>
            <a:r>
              <a:rPr lang="en-US" dirty="0"/>
              <a:t>Find cycle transition probabilities:</a:t>
            </a:r>
          </a:p>
          <a:p>
            <a:r>
              <a:rPr lang="en-US" dirty="0"/>
              <a:t>SD -&gt; PD:	Apply HR=0.75 to the </a:t>
            </a:r>
            <a:r>
              <a:rPr lang="en-US" dirty="0" err="1"/>
              <a:t>dist_n</a:t>
            </a:r>
            <a:r>
              <a:rPr lang="en-US" dirty="0"/>
              <a:t> of BSC </a:t>
            </a:r>
          </a:p>
          <a:p>
            <a:r>
              <a:rPr lang="en-US" dirty="0"/>
              <a:t>SD -&gt; D:	Apply HR=0.85 to the </a:t>
            </a:r>
            <a:r>
              <a:rPr lang="en-US" dirty="0" err="1"/>
              <a:t>dist_n</a:t>
            </a:r>
            <a:r>
              <a:rPr lang="en-US" dirty="0"/>
              <a:t> of BSC</a:t>
            </a:r>
          </a:p>
          <a:p>
            <a:r>
              <a:rPr lang="en-US" dirty="0"/>
              <a:t>PD -&gt; D:	Apply HR=0.9 to the </a:t>
            </a:r>
            <a:r>
              <a:rPr lang="en-US" dirty="0" err="1"/>
              <a:t>dist_n</a:t>
            </a:r>
            <a:r>
              <a:rPr lang="en-US" dirty="0"/>
              <a:t> of BSC</a:t>
            </a:r>
          </a:p>
        </p:txBody>
      </p:sp>
    </p:spTree>
    <p:extLst>
      <p:ext uri="{BB962C8B-B14F-4D97-AF65-F5344CB8AC3E}">
        <p14:creationId xmlns:p14="http://schemas.microsoft.com/office/powerpoint/2010/main" val="2321227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A2107B-E762-4018-9B6D-2C272843F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58BD7C-05B9-4033-9DBE-E5604192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Inputs: Utility Values</a:t>
            </a:r>
            <a:endParaRPr lang="fr-FR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0C63948-933B-42E3-A1DA-F3D3733D0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411479"/>
              </p:ext>
            </p:extLst>
          </p:nvPr>
        </p:nvGraphicFramePr>
        <p:xfrm>
          <a:off x="706773" y="1562839"/>
          <a:ext cx="6725658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885">
                  <a:extLst>
                    <a:ext uri="{9D8B030D-6E8A-4147-A177-3AD203B41FA5}">
                      <a16:colId xmlns:a16="http://schemas.microsoft.com/office/drawing/2014/main" val="2885920646"/>
                    </a:ext>
                  </a:extLst>
                </a:gridCol>
                <a:gridCol w="1494591">
                  <a:extLst>
                    <a:ext uri="{9D8B030D-6E8A-4147-A177-3AD203B41FA5}">
                      <a16:colId xmlns:a16="http://schemas.microsoft.com/office/drawing/2014/main" val="2101117475"/>
                    </a:ext>
                  </a:extLst>
                </a:gridCol>
                <a:gridCol w="1494591">
                  <a:extLst>
                    <a:ext uri="{9D8B030D-6E8A-4147-A177-3AD203B41FA5}">
                      <a16:colId xmlns:a16="http://schemas.microsoft.com/office/drawing/2014/main" val="3582281350"/>
                    </a:ext>
                  </a:extLst>
                </a:gridCol>
                <a:gridCol w="1494591">
                  <a:extLst>
                    <a:ext uri="{9D8B030D-6E8A-4147-A177-3AD203B41FA5}">
                      <a16:colId xmlns:a16="http://schemas.microsoft.com/office/drawing/2014/main" val="369557873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Utility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Comparator1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94441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1" dirty="0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0.898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3863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1" dirty="0"/>
                        <a:t>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0.797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0.797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0.797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205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8760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1" dirty="0"/>
                        <a:t>AEs (one-off, applied in the 1</a:t>
                      </a:r>
                      <a:r>
                        <a:rPr lang="en-US" sz="1600" b="1" baseline="30000" dirty="0"/>
                        <a:t>st</a:t>
                      </a:r>
                      <a:r>
                        <a:rPr lang="en-US" sz="1600" b="1" dirty="0"/>
                        <a:t> cycle)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-0.025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-0.05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515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01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28A29F-5CDC-4A35-8E46-08F707559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266D4D-1768-4CA2-BEFC-98695A72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Inputs:  Costs</a:t>
            </a:r>
            <a:endParaRPr lang="fr-FR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778400C-CD72-4E5F-B547-D0438C29A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392773"/>
              </p:ext>
            </p:extLst>
          </p:nvPr>
        </p:nvGraphicFramePr>
        <p:xfrm>
          <a:off x="933421" y="1000131"/>
          <a:ext cx="9414147" cy="4666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8048">
                  <a:extLst>
                    <a:ext uri="{9D8B030D-6E8A-4147-A177-3AD203B41FA5}">
                      <a16:colId xmlns:a16="http://schemas.microsoft.com/office/drawing/2014/main" val="2885920646"/>
                    </a:ext>
                  </a:extLst>
                </a:gridCol>
                <a:gridCol w="2092033">
                  <a:extLst>
                    <a:ext uri="{9D8B030D-6E8A-4147-A177-3AD203B41FA5}">
                      <a16:colId xmlns:a16="http://schemas.microsoft.com/office/drawing/2014/main" val="2101117475"/>
                    </a:ext>
                  </a:extLst>
                </a:gridCol>
                <a:gridCol w="2092033">
                  <a:extLst>
                    <a:ext uri="{9D8B030D-6E8A-4147-A177-3AD203B41FA5}">
                      <a16:colId xmlns:a16="http://schemas.microsoft.com/office/drawing/2014/main" val="3695578739"/>
                    </a:ext>
                  </a:extLst>
                </a:gridCol>
                <a:gridCol w="2092033">
                  <a:extLst>
                    <a:ext uri="{9D8B030D-6E8A-4147-A177-3AD203B41FA5}">
                      <a16:colId xmlns:a16="http://schemas.microsoft.com/office/drawing/2014/main" val="3900652565"/>
                    </a:ext>
                  </a:extLst>
                </a:gridCol>
              </a:tblGrid>
              <a:tr h="435814">
                <a:tc>
                  <a:txBody>
                    <a:bodyPr/>
                    <a:lstStyle/>
                    <a:p>
                      <a:r>
                        <a:rPr lang="en-US" dirty="0"/>
                        <a:t>Cost Values (per cycle unless it is one-off cost)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944414"/>
                  </a:ext>
                </a:extLst>
              </a:tr>
              <a:tr h="348651">
                <a:tc>
                  <a:txBody>
                    <a:bodyPr/>
                    <a:lstStyle/>
                    <a:p>
                      <a:r>
                        <a:rPr lang="en-US" sz="1600" b="1" dirty="0"/>
                        <a:t>Medical Resource Utilization Costs in SD (monitoring, tests, </a:t>
                      </a:r>
                      <a:r>
                        <a:rPr lang="en-US" sz="1600" b="1" dirty="0" err="1"/>
                        <a:t>etc</a:t>
                      </a:r>
                      <a:r>
                        <a:rPr lang="en-US" sz="16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386339"/>
                  </a:ext>
                </a:extLst>
              </a:tr>
              <a:tr h="348651">
                <a:tc>
                  <a:txBody>
                    <a:bodyPr/>
                    <a:lstStyle/>
                    <a:p>
                      <a:r>
                        <a:rPr lang="en-US" sz="1600" b="1" dirty="0"/>
                        <a:t>Medical Resource Utilization Costs in PD (monitoring, tests, </a:t>
                      </a:r>
                      <a:r>
                        <a:rPr lang="en-US" sz="1600" b="1" dirty="0" err="1"/>
                        <a:t>etc</a:t>
                      </a:r>
                      <a:r>
                        <a:rPr lang="en-US" sz="16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20505"/>
                  </a:ext>
                </a:extLst>
              </a:tr>
              <a:tr h="348651">
                <a:tc>
                  <a:txBody>
                    <a:bodyPr/>
                    <a:lstStyle/>
                    <a:p>
                      <a:r>
                        <a:rPr lang="en-US" sz="1600" b="1" dirty="0"/>
                        <a:t>Drug acquisition 1L (treatment duration= time spent in 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876069"/>
                  </a:ext>
                </a:extLst>
              </a:tr>
              <a:tr h="55203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Drug administration 1L (treatment duration= time spent in 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124680"/>
                  </a:ext>
                </a:extLst>
              </a:tr>
              <a:tr h="552031">
                <a:tc>
                  <a:txBody>
                    <a:bodyPr/>
                    <a:lstStyle/>
                    <a:p>
                      <a:r>
                        <a:rPr lang="en-US" sz="1600" b="1" dirty="0"/>
                        <a:t>Cumulative Drug acquisition 2L (upon progression, one-off)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6500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469354"/>
                  </a:ext>
                </a:extLst>
              </a:tr>
              <a:tr h="552031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EoL</a:t>
                      </a:r>
                      <a:r>
                        <a:rPr lang="en-US" sz="1600" b="1" dirty="0"/>
                        <a:t> costs (upon death –last cycle: one-off)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4500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4500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4500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53601"/>
                  </a:ext>
                </a:extLst>
              </a:tr>
              <a:tr h="552031">
                <a:tc>
                  <a:txBody>
                    <a:bodyPr/>
                    <a:lstStyle/>
                    <a:p>
                      <a:r>
                        <a:rPr lang="en-US" sz="1600" b="1" dirty="0"/>
                        <a:t>AE costs (one off at the start)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1200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515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70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C21407-3BB8-462C-827D-141790E20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B6C811-DA9C-4340-8641-93174549F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738" y="138960"/>
            <a:ext cx="10990479" cy="991363"/>
          </a:xfrm>
        </p:spPr>
        <p:txBody>
          <a:bodyPr/>
          <a:lstStyle/>
          <a:p>
            <a:r>
              <a:rPr lang="en-US" dirty="0"/>
              <a:t>Time inhomogeneous Markov Model</a:t>
            </a:r>
            <a:endParaRPr lang="fr-FR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748473-0027-49D7-8C7B-3644B8C58024}"/>
              </a:ext>
            </a:extLst>
          </p:cNvPr>
          <p:cNvGrpSpPr/>
          <p:nvPr/>
        </p:nvGrpSpPr>
        <p:grpSpPr>
          <a:xfrm>
            <a:off x="3940006" y="1125815"/>
            <a:ext cx="4295337" cy="1953633"/>
            <a:chOff x="1297250" y="1519950"/>
            <a:chExt cx="4329325" cy="1969893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3614BEA-F359-430D-8BE6-3BC7A940B3F7}"/>
                </a:ext>
              </a:extLst>
            </p:cNvPr>
            <p:cNvSpPr/>
            <p:nvPr/>
          </p:nvSpPr>
          <p:spPr>
            <a:xfrm>
              <a:off x="2530043" y="2894484"/>
              <a:ext cx="1836000" cy="475200"/>
            </a:xfrm>
            <a:prstGeom prst="roundRect">
              <a:avLst/>
            </a:prstGeom>
            <a:noFill/>
            <a:ln w="12700">
              <a:solidFill>
                <a:srgbClr val="00206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Death</a:t>
              </a:r>
            </a:p>
            <a:p>
              <a:pPr algn="ctr"/>
              <a:r>
                <a:rPr lang="en-US" sz="1000" b="1" dirty="0">
                  <a:solidFill>
                    <a:schemeClr val="tx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(D)</a:t>
              </a:r>
              <a:endParaRPr lang="en-US" sz="10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CBBDDE3A-CC1B-4050-A1B8-C8F9160BBB0F}"/>
                </a:ext>
              </a:extLst>
            </p:cNvPr>
            <p:cNvSpPr/>
            <p:nvPr/>
          </p:nvSpPr>
          <p:spPr>
            <a:xfrm rot="11675464">
              <a:off x="5142089" y="1892533"/>
              <a:ext cx="484486" cy="223491"/>
            </a:xfrm>
            <a:prstGeom prst="arc">
              <a:avLst>
                <a:gd name="adj1" fmla="val 9519785"/>
                <a:gd name="adj2" fmla="val 20934378"/>
              </a:avLst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A527AD9F-7C81-4FE8-8249-EF6438BB0DAC}"/>
                </a:ext>
              </a:extLst>
            </p:cNvPr>
            <p:cNvSpPr/>
            <p:nvPr/>
          </p:nvSpPr>
          <p:spPr>
            <a:xfrm rot="11675464">
              <a:off x="3899911" y="3266352"/>
              <a:ext cx="484486" cy="223491"/>
            </a:xfrm>
            <a:prstGeom prst="arc">
              <a:avLst>
                <a:gd name="adj1" fmla="val 9519785"/>
                <a:gd name="adj2" fmla="val 20934378"/>
              </a:avLst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61706C8-EEC3-4ADD-8350-E1C646CF2C99}"/>
                </a:ext>
              </a:extLst>
            </p:cNvPr>
            <p:cNvSpPr/>
            <p:nvPr/>
          </p:nvSpPr>
          <p:spPr>
            <a:xfrm>
              <a:off x="1297250" y="1519950"/>
              <a:ext cx="1836000" cy="475200"/>
            </a:xfrm>
            <a:prstGeom prst="roundRect">
              <a:avLst/>
            </a:prstGeom>
            <a:noFill/>
            <a:ln w="12700">
              <a:solidFill>
                <a:srgbClr val="00206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Stable Disease</a:t>
              </a:r>
            </a:p>
            <a:p>
              <a:pPr algn="ctr"/>
              <a:r>
                <a:rPr lang="en-US" sz="1000" b="1" dirty="0">
                  <a:solidFill>
                    <a:schemeClr val="tx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(SD)</a:t>
              </a:r>
              <a:endParaRPr lang="en-US" sz="10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FBB76A5-C52C-4017-8A79-209261EE9562}"/>
                </a:ext>
              </a:extLst>
            </p:cNvPr>
            <p:cNvSpPr/>
            <p:nvPr/>
          </p:nvSpPr>
          <p:spPr>
            <a:xfrm>
              <a:off x="3770469" y="1519950"/>
              <a:ext cx="1836000" cy="475200"/>
            </a:xfrm>
            <a:prstGeom prst="roundRect">
              <a:avLst/>
            </a:prstGeom>
            <a:noFill/>
            <a:ln w="12700">
              <a:solidFill>
                <a:srgbClr val="00206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Progressed Disease</a:t>
              </a:r>
            </a:p>
            <a:p>
              <a:pPr algn="ctr"/>
              <a:r>
                <a:rPr lang="en-US" sz="1000" b="1" dirty="0">
                  <a:solidFill>
                    <a:schemeClr val="tx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(PD)</a:t>
              </a:r>
              <a:endParaRPr lang="en-US" sz="10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B2F10BB1-3867-423E-9651-3750A8B5BF34}"/>
                </a:ext>
              </a:extLst>
            </p:cNvPr>
            <p:cNvSpPr/>
            <p:nvPr/>
          </p:nvSpPr>
          <p:spPr>
            <a:xfrm rot="11675464">
              <a:off x="2684444" y="1904145"/>
              <a:ext cx="484486" cy="223491"/>
            </a:xfrm>
            <a:prstGeom prst="arc">
              <a:avLst>
                <a:gd name="adj1" fmla="val 9519785"/>
                <a:gd name="adj2" fmla="val 20934378"/>
              </a:avLst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569F3B1-25E3-418B-A3FC-D0D2E98AD667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2215242" y="1995150"/>
              <a:ext cx="1232802" cy="89933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80BB24D-8519-46A7-9599-4270791F4AA4}"/>
              </a:ext>
            </a:extLst>
          </p:cNvPr>
          <p:cNvCxnSpPr>
            <a:cxnSpLocks/>
            <a:stCxn id="28" idx="2"/>
            <a:endCxn id="22" idx="0"/>
          </p:cNvCxnSpPr>
          <p:nvPr/>
        </p:nvCxnSpPr>
        <p:spPr>
          <a:xfrm flipH="1">
            <a:off x="6073914" y="1597093"/>
            <a:ext cx="1230688" cy="89191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C8596F-A9AF-40EC-B33F-AF1FC8A28EC3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761592" y="1361454"/>
            <a:ext cx="632217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88E4E13-F6D4-4168-8A76-42743191179E}"/>
              </a:ext>
            </a:extLst>
          </p:cNvPr>
          <p:cNvSpPr txBox="1"/>
          <p:nvPr/>
        </p:nvSpPr>
        <p:spPr>
          <a:xfrm>
            <a:off x="298838" y="2265391"/>
            <a:ext cx="42605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 Best Supportive care (BSC):</a:t>
            </a:r>
          </a:p>
          <a:p>
            <a:r>
              <a:rPr lang="en-US" dirty="0"/>
              <a:t>Find cycle transition probabilities:</a:t>
            </a:r>
          </a:p>
          <a:p>
            <a:r>
              <a:rPr lang="en-US" dirty="0"/>
              <a:t>SD -&gt; PD:	~Weibull(Shape=1.5, Scale=222)</a:t>
            </a:r>
          </a:p>
          <a:p>
            <a:r>
              <a:rPr lang="en-US" dirty="0"/>
              <a:t>SD -&gt; D:	~Weibull(Shape=1.5, Scale=333)</a:t>
            </a:r>
          </a:p>
          <a:p>
            <a:r>
              <a:rPr lang="en-US" dirty="0"/>
              <a:t>PD -&gt; D:	~Exponential with mean 100 days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24C0D-BA09-4AF5-9BDF-8839FD58EFDD}"/>
              </a:ext>
            </a:extLst>
          </p:cNvPr>
          <p:cNvSpPr txBox="1"/>
          <p:nvPr/>
        </p:nvSpPr>
        <p:spPr>
          <a:xfrm>
            <a:off x="2948475" y="3731378"/>
            <a:ext cx="43861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 Comparator 1:</a:t>
            </a:r>
          </a:p>
          <a:p>
            <a:r>
              <a:rPr lang="en-US" dirty="0"/>
              <a:t>Find cycle transition probabilities:</a:t>
            </a:r>
          </a:p>
          <a:p>
            <a:r>
              <a:rPr lang="en-US" dirty="0"/>
              <a:t>SD -&gt; PD:	Apply HR=0.8 to the </a:t>
            </a:r>
            <a:r>
              <a:rPr lang="en-US" dirty="0" err="1"/>
              <a:t>dist_n</a:t>
            </a:r>
            <a:r>
              <a:rPr lang="en-US" dirty="0"/>
              <a:t> of BSC </a:t>
            </a:r>
          </a:p>
          <a:p>
            <a:r>
              <a:rPr lang="en-US" dirty="0"/>
              <a:t>SD -&gt; D:	Apply HR=0.9 to the </a:t>
            </a:r>
            <a:r>
              <a:rPr lang="en-US" dirty="0" err="1"/>
              <a:t>dist_n</a:t>
            </a:r>
            <a:r>
              <a:rPr lang="en-US" dirty="0"/>
              <a:t> of BSC</a:t>
            </a:r>
          </a:p>
          <a:p>
            <a:r>
              <a:rPr lang="en-US" dirty="0"/>
              <a:t>PD -&gt; D:	Apply HR=0.95 to the </a:t>
            </a:r>
            <a:r>
              <a:rPr lang="en-US" dirty="0" err="1"/>
              <a:t>dist_n</a:t>
            </a:r>
            <a:r>
              <a:rPr lang="en-US" dirty="0"/>
              <a:t> of BSC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C3D6C2-2BC7-4BC6-A0CA-0EAF2AFF334B}"/>
              </a:ext>
            </a:extLst>
          </p:cNvPr>
          <p:cNvSpPr txBox="1"/>
          <p:nvPr/>
        </p:nvSpPr>
        <p:spPr>
          <a:xfrm>
            <a:off x="7571144" y="4589879"/>
            <a:ext cx="44390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 Intervention:</a:t>
            </a:r>
          </a:p>
          <a:p>
            <a:r>
              <a:rPr lang="en-US" dirty="0"/>
              <a:t>Find cycle transition probabilities:</a:t>
            </a:r>
          </a:p>
          <a:p>
            <a:r>
              <a:rPr lang="en-US" dirty="0"/>
              <a:t>SD -&gt; PD:	Apply HR=0.75 to the </a:t>
            </a:r>
            <a:r>
              <a:rPr lang="en-US" dirty="0" err="1"/>
              <a:t>dist_n</a:t>
            </a:r>
            <a:r>
              <a:rPr lang="en-US" dirty="0"/>
              <a:t> of BSC </a:t>
            </a:r>
          </a:p>
          <a:p>
            <a:r>
              <a:rPr lang="en-US" dirty="0"/>
              <a:t>SD -&gt; D:	Apply HR=0.85 to the </a:t>
            </a:r>
            <a:r>
              <a:rPr lang="en-US" dirty="0" err="1"/>
              <a:t>dist_n</a:t>
            </a:r>
            <a:r>
              <a:rPr lang="en-US" dirty="0"/>
              <a:t> of BSC</a:t>
            </a:r>
          </a:p>
          <a:p>
            <a:r>
              <a:rPr lang="en-US" dirty="0"/>
              <a:t>PD -&gt; D:	Apply HR=0.9 to the </a:t>
            </a:r>
            <a:r>
              <a:rPr lang="en-US" dirty="0" err="1"/>
              <a:t>dist_n</a:t>
            </a:r>
            <a:r>
              <a:rPr lang="en-US" dirty="0"/>
              <a:t> of BSC</a:t>
            </a:r>
          </a:p>
        </p:txBody>
      </p:sp>
    </p:spTree>
    <p:extLst>
      <p:ext uri="{BB962C8B-B14F-4D97-AF65-F5344CB8AC3E}">
        <p14:creationId xmlns:p14="http://schemas.microsoft.com/office/powerpoint/2010/main" val="866508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C21407-3BB8-462C-827D-141790E20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B6C811-DA9C-4340-8641-93174549F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738" y="138960"/>
            <a:ext cx="10990479" cy="991363"/>
          </a:xfrm>
        </p:spPr>
        <p:txBody>
          <a:bodyPr/>
          <a:lstStyle/>
          <a:p>
            <a:r>
              <a:rPr lang="en-US" dirty="0"/>
              <a:t>Time inhomogeneous, history Dependent Markov Model</a:t>
            </a:r>
            <a:endParaRPr lang="fr-FR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748473-0027-49D7-8C7B-3644B8C58024}"/>
              </a:ext>
            </a:extLst>
          </p:cNvPr>
          <p:cNvGrpSpPr/>
          <p:nvPr/>
        </p:nvGrpSpPr>
        <p:grpSpPr>
          <a:xfrm>
            <a:off x="3940006" y="1125815"/>
            <a:ext cx="4295337" cy="1953633"/>
            <a:chOff x="1297250" y="1519950"/>
            <a:chExt cx="4329325" cy="1969893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3614BEA-F359-430D-8BE6-3BC7A940B3F7}"/>
                </a:ext>
              </a:extLst>
            </p:cNvPr>
            <p:cNvSpPr/>
            <p:nvPr/>
          </p:nvSpPr>
          <p:spPr>
            <a:xfrm>
              <a:off x="2530043" y="2894484"/>
              <a:ext cx="1836000" cy="475200"/>
            </a:xfrm>
            <a:prstGeom prst="roundRect">
              <a:avLst/>
            </a:prstGeom>
            <a:noFill/>
            <a:ln w="12700">
              <a:solidFill>
                <a:srgbClr val="00206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Death</a:t>
              </a:r>
            </a:p>
            <a:p>
              <a:pPr algn="ctr"/>
              <a:r>
                <a:rPr lang="en-US" sz="1000" b="1" dirty="0">
                  <a:solidFill>
                    <a:schemeClr val="tx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(D)</a:t>
              </a:r>
              <a:endParaRPr lang="en-US" sz="10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CBBDDE3A-CC1B-4050-A1B8-C8F9160BBB0F}"/>
                </a:ext>
              </a:extLst>
            </p:cNvPr>
            <p:cNvSpPr/>
            <p:nvPr/>
          </p:nvSpPr>
          <p:spPr>
            <a:xfrm rot="11675464">
              <a:off x="5142089" y="1892533"/>
              <a:ext cx="484486" cy="223491"/>
            </a:xfrm>
            <a:prstGeom prst="arc">
              <a:avLst>
                <a:gd name="adj1" fmla="val 9519785"/>
                <a:gd name="adj2" fmla="val 20934378"/>
              </a:avLst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A527AD9F-7C81-4FE8-8249-EF6438BB0DAC}"/>
                </a:ext>
              </a:extLst>
            </p:cNvPr>
            <p:cNvSpPr/>
            <p:nvPr/>
          </p:nvSpPr>
          <p:spPr>
            <a:xfrm rot="11675464">
              <a:off x="3899911" y="3266352"/>
              <a:ext cx="484486" cy="223491"/>
            </a:xfrm>
            <a:prstGeom prst="arc">
              <a:avLst>
                <a:gd name="adj1" fmla="val 9519785"/>
                <a:gd name="adj2" fmla="val 20934378"/>
              </a:avLst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61706C8-EEC3-4ADD-8350-E1C646CF2C99}"/>
                </a:ext>
              </a:extLst>
            </p:cNvPr>
            <p:cNvSpPr/>
            <p:nvPr/>
          </p:nvSpPr>
          <p:spPr>
            <a:xfrm>
              <a:off x="1297250" y="1519950"/>
              <a:ext cx="1836000" cy="475200"/>
            </a:xfrm>
            <a:prstGeom prst="roundRect">
              <a:avLst/>
            </a:prstGeom>
            <a:noFill/>
            <a:ln w="12700">
              <a:solidFill>
                <a:srgbClr val="00206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Stable Disease</a:t>
              </a:r>
            </a:p>
            <a:p>
              <a:pPr algn="ctr"/>
              <a:r>
                <a:rPr lang="en-US" sz="1000" b="1" dirty="0">
                  <a:solidFill>
                    <a:schemeClr val="tx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(SD)</a:t>
              </a:r>
              <a:endParaRPr lang="en-US" sz="10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FBB76A5-C52C-4017-8A79-209261EE9562}"/>
                </a:ext>
              </a:extLst>
            </p:cNvPr>
            <p:cNvSpPr/>
            <p:nvPr/>
          </p:nvSpPr>
          <p:spPr>
            <a:xfrm>
              <a:off x="3770469" y="1519950"/>
              <a:ext cx="1836000" cy="475200"/>
            </a:xfrm>
            <a:prstGeom prst="roundRect">
              <a:avLst/>
            </a:prstGeom>
            <a:noFill/>
            <a:ln w="12700">
              <a:solidFill>
                <a:srgbClr val="00206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Progressed Disease</a:t>
              </a:r>
            </a:p>
            <a:p>
              <a:pPr algn="ctr"/>
              <a:r>
                <a:rPr lang="en-US" sz="1000" b="1" dirty="0">
                  <a:solidFill>
                    <a:schemeClr val="tx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(PD)</a:t>
              </a:r>
              <a:endParaRPr lang="en-US" sz="10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B2F10BB1-3867-423E-9651-3750A8B5BF34}"/>
                </a:ext>
              </a:extLst>
            </p:cNvPr>
            <p:cNvSpPr/>
            <p:nvPr/>
          </p:nvSpPr>
          <p:spPr>
            <a:xfrm rot="11675464">
              <a:off x="2684444" y="1904145"/>
              <a:ext cx="484486" cy="223491"/>
            </a:xfrm>
            <a:prstGeom prst="arc">
              <a:avLst>
                <a:gd name="adj1" fmla="val 9519785"/>
                <a:gd name="adj2" fmla="val 20934378"/>
              </a:avLst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569F3B1-25E3-418B-A3FC-D0D2E98AD667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2215242" y="1995150"/>
              <a:ext cx="1232802" cy="89933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80BB24D-8519-46A7-9599-4270791F4AA4}"/>
              </a:ext>
            </a:extLst>
          </p:cNvPr>
          <p:cNvCxnSpPr>
            <a:cxnSpLocks/>
            <a:stCxn id="28" idx="2"/>
            <a:endCxn id="22" idx="0"/>
          </p:cNvCxnSpPr>
          <p:nvPr/>
        </p:nvCxnSpPr>
        <p:spPr>
          <a:xfrm flipH="1">
            <a:off x="6073914" y="1597093"/>
            <a:ext cx="1230688" cy="89191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C8596F-A9AF-40EC-B33F-AF1FC8A28EC3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761592" y="1361454"/>
            <a:ext cx="632217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88E4E13-F6D4-4168-8A76-42743191179E}"/>
              </a:ext>
            </a:extLst>
          </p:cNvPr>
          <p:cNvSpPr txBox="1"/>
          <p:nvPr/>
        </p:nvSpPr>
        <p:spPr>
          <a:xfrm>
            <a:off x="298838" y="2265391"/>
            <a:ext cx="41192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 Best Supportive care (BSC):</a:t>
            </a:r>
          </a:p>
          <a:p>
            <a:r>
              <a:rPr lang="en-US" dirty="0"/>
              <a:t>Find cycle transition probabilities:</a:t>
            </a:r>
          </a:p>
          <a:p>
            <a:r>
              <a:rPr lang="en-US" dirty="0"/>
              <a:t>SD -&gt; PD:	~Weibull(Shape=1.5, Scale=222)</a:t>
            </a:r>
          </a:p>
          <a:p>
            <a:r>
              <a:rPr lang="en-US" dirty="0"/>
              <a:t>SD -&gt; D:	~Weibull(Shape=1.5, Scale=333)</a:t>
            </a:r>
          </a:p>
          <a:p>
            <a:r>
              <a:rPr lang="en-US" dirty="0"/>
              <a:t>PD -&gt; D:	~Weibull(Shape=1.5, Scale=111)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24C0D-BA09-4AF5-9BDF-8839FD58EFDD}"/>
              </a:ext>
            </a:extLst>
          </p:cNvPr>
          <p:cNvSpPr txBox="1"/>
          <p:nvPr/>
        </p:nvSpPr>
        <p:spPr>
          <a:xfrm>
            <a:off x="3103074" y="3749414"/>
            <a:ext cx="43861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 Comparator 1:</a:t>
            </a:r>
          </a:p>
          <a:p>
            <a:r>
              <a:rPr lang="en-US" dirty="0"/>
              <a:t>Find cycle transition probabilities:</a:t>
            </a:r>
          </a:p>
          <a:p>
            <a:r>
              <a:rPr lang="en-US" dirty="0"/>
              <a:t>SD -&gt; PD:	Apply HR=0.8 to the </a:t>
            </a:r>
            <a:r>
              <a:rPr lang="en-US" dirty="0" err="1"/>
              <a:t>dist_n</a:t>
            </a:r>
            <a:r>
              <a:rPr lang="en-US" dirty="0"/>
              <a:t> of BSC </a:t>
            </a:r>
          </a:p>
          <a:p>
            <a:r>
              <a:rPr lang="en-US" dirty="0"/>
              <a:t>SD -&gt; D:	Apply HR=0.9 to the </a:t>
            </a:r>
            <a:r>
              <a:rPr lang="en-US" dirty="0" err="1"/>
              <a:t>dist_n</a:t>
            </a:r>
            <a:r>
              <a:rPr lang="en-US" dirty="0"/>
              <a:t> of BSC</a:t>
            </a:r>
          </a:p>
          <a:p>
            <a:r>
              <a:rPr lang="en-US" dirty="0"/>
              <a:t>PD -&gt; D:	Apply HR=0.95 to the </a:t>
            </a:r>
            <a:r>
              <a:rPr lang="en-US" dirty="0" err="1"/>
              <a:t>dist_n</a:t>
            </a:r>
            <a:r>
              <a:rPr lang="en-US" dirty="0"/>
              <a:t> of BSC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C3D6C2-2BC7-4BC6-A0CA-0EAF2AFF334B}"/>
              </a:ext>
            </a:extLst>
          </p:cNvPr>
          <p:cNvSpPr txBox="1"/>
          <p:nvPr/>
        </p:nvSpPr>
        <p:spPr>
          <a:xfrm>
            <a:off x="7734494" y="4728177"/>
            <a:ext cx="44390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 Intervention:</a:t>
            </a:r>
          </a:p>
          <a:p>
            <a:r>
              <a:rPr lang="en-US" dirty="0"/>
              <a:t>Find cycle transition probabilities:</a:t>
            </a:r>
          </a:p>
          <a:p>
            <a:r>
              <a:rPr lang="en-US" dirty="0"/>
              <a:t>SD -&gt; PD:	Apply HR=0.75 to the </a:t>
            </a:r>
            <a:r>
              <a:rPr lang="en-US" dirty="0" err="1"/>
              <a:t>dist_n</a:t>
            </a:r>
            <a:r>
              <a:rPr lang="en-US" dirty="0"/>
              <a:t> of BSC </a:t>
            </a:r>
          </a:p>
          <a:p>
            <a:r>
              <a:rPr lang="en-US" dirty="0"/>
              <a:t>SD -&gt; D:	Apply HR=0.85 to the </a:t>
            </a:r>
            <a:r>
              <a:rPr lang="en-US" dirty="0" err="1"/>
              <a:t>dist_n</a:t>
            </a:r>
            <a:r>
              <a:rPr lang="en-US" dirty="0"/>
              <a:t> of BSC</a:t>
            </a:r>
          </a:p>
          <a:p>
            <a:r>
              <a:rPr lang="en-US" dirty="0"/>
              <a:t>PD -&gt; D:	Apply HR=0.9 to the </a:t>
            </a:r>
            <a:r>
              <a:rPr lang="en-US" dirty="0" err="1"/>
              <a:t>dist_n</a:t>
            </a:r>
            <a:r>
              <a:rPr lang="en-US" dirty="0"/>
              <a:t> of BSC</a:t>
            </a:r>
          </a:p>
        </p:txBody>
      </p:sp>
    </p:spTree>
    <p:extLst>
      <p:ext uri="{BB962C8B-B14F-4D97-AF65-F5344CB8AC3E}">
        <p14:creationId xmlns:p14="http://schemas.microsoft.com/office/powerpoint/2010/main" val="2033963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C21407-3BB8-462C-827D-141790E20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B6C811-DA9C-4340-8641-93174549F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738" y="138960"/>
            <a:ext cx="10990479" cy="991363"/>
          </a:xfrm>
        </p:spPr>
        <p:txBody>
          <a:bodyPr/>
          <a:lstStyle/>
          <a:p>
            <a:r>
              <a:rPr lang="en-US" dirty="0"/>
              <a:t>PSM Using OS &amp; PFS</a:t>
            </a:r>
            <a:endParaRPr lang="fr-FR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748473-0027-49D7-8C7B-3644B8C58024}"/>
              </a:ext>
            </a:extLst>
          </p:cNvPr>
          <p:cNvGrpSpPr/>
          <p:nvPr/>
        </p:nvGrpSpPr>
        <p:grpSpPr>
          <a:xfrm>
            <a:off x="3940006" y="1125815"/>
            <a:ext cx="4295337" cy="1953633"/>
            <a:chOff x="1297250" y="1519950"/>
            <a:chExt cx="4329325" cy="1969893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3614BEA-F359-430D-8BE6-3BC7A940B3F7}"/>
                </a:ext>
              </a:extLst>
            </p:cNvPr>
            <p:cNvSpPr/>
            <p:nvPr/>
          </p:nvSpPr>
          <p:spPr>
            <a:xfrm>
              <a:off x="2530043" y="2894484"/>
              <a:ext cx="1836000" cy="475200"/>
            </a:xfrm>
            <a:prstGeom prst="roundRect">
              <a:avLst/>
            </a:prstGeom>
            <a:noFill/>
            <a:ln w="12700">
              <a:solidFill>
                <a:srgbClr val="00206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Death</a:t>
              </a:r>
            </a:p>
            <a:p>
              <a:pPr algn="ctr"/>
              <a:r>
                <a:rPr lang="en-US" sz="1000" b="1" dirty="0">
                  <a:solidFill>
                    <a:schemeClr val="tx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(D)</a:t>
              </a:r>
              <a:endParaRPr lang="en-US" sz="10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CBBDDE3A-CC1B-4050-A1B8-C8F9160BBB0F}"/>
                </a:ext>
              </a:extLst>
            </p:cNvPr>
            <p:cNvSpPr/>
            <p:nvPr/>
          </p:nvSpPr>
          <p:spPr>
            <a:xfrm rot="11675464">
              <a:off x="5142089" y="1892533"/>
              <a:ext cx="484486" cy="223491"/>
            </a:xfrm>
            <a:prstGeom prst="arc">
              <a:avLst>
                <a:gd name="adj1" fmla="val 9519785"/>
                <a:gd name="adj2" fmla="val 20934378"/>
              </a:avLst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A527AD9F-7C81-4FE8-8249-EF6438BB0DAC}"/>
                </a:ext>
              </a:extLst>
            </p:cNvPr>
            <p:cNvSpPr/>
            <p:nvPr/>
          </p:nvSpPr>
          <p:spPr>
            <a:xfrm rot="11675464">
              <a:off x="3899911" y="3266352"/>
              <a:ext cx="484486" cy="223491"/>
            </a:xfrm>
            <a:prstGeom prst="arc">
              <a:avLst>
                <a:gd name="adj1" fmla="val 9519785"/>
                <a:gd name="adj2" fmla="val 20934378"/>
              </a:avLst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61706C8-EEC3-4ADD-8350-E1C646CF2C99}"/>
                </a:ext>
              </a:extLst>
            </p:cNvPr>
            <p:cNvSpPr/>
            <p:nvPr/>
          </p:nvSpPr>
          <p:spPr>
            <a:xfrm>
              <a:off x="1297250" y="1519950"/>
              <a:ext cx="1836000" cy="475200"/>
            </a:xfrm>
            <a:prstGeom prst="roundRect">
              <a:avLst/>
            </a:prstGeom>
            <a:noFill/>
            <a:ln w="12700">
              <a:solidFill>
                <a:srgbClr val="00206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Stable Disease</a:t>
              </a:r>
            </a:p>
            <a:p>
              <a:pPr algn="ctr"/>
              <a:r>
                <a:rPr lang="en-US" sz="1000" b="1" dirty="0">
                  <a:solidFill>
                    <a:schemeClr val="tx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(SD)</a:t>
              </a:r>
              <a:endParaRPr lang="en-US" sz="10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FBB76A5-C52C-4017-8A79-209261EE9562}"/>
                </a:ext>
              </a:extLst>
            </p:cNvPr>
            <p:cNvSpPr/>
            <p:nvPr/>
          </p:nvSpPr>
          <p:spPr>
            <a:xfrm>
              <a:off x="3770469" y="1519950"/>
              <a:ext cx="1836000" cy="475200"/>
            </a:xfrm>
            <a:prstGeom prst="roundRect">
              <a:avLst/>
            </a:prstGeom>
            <a:noFill/>
            <a:ln w="12700">
              <a:solidFill>
                <a:srgbClr val="00206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Progressed Disease</a:t>
              </a:r>
            </a:p>
            <a:p>
              <a:pPr algn="ctr"/>
              <a:r>
                <a:rPr lang="en-US" sz="1000" b="1" dirty="0">
                  <a:solidFill>
                    <a:schemeClr val="tx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(PD)</a:t>
              </a:r>
              <a:endParaRPr lang="en-US" sz="10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B2F10BB1-3867-423E-9651-3750A8B5BF34}"/>
                </a:ext>
              </a:extLst>
            </p:cNvPr>
            <p:cNvSpPr/>
            <p:nvPr/>
          </p:nvSpPr>
          <p:spPr>
            <a:xfrm rot="11675464">
              <a:off x="2684444" y="1904145"/>
              <a:ext cx="484486" cy="223491"/>
            </a:xfrm>
            <a:prstGeom prst="arc">
              <a:avLst>
                <a:gd name="adj1" fmla="val 9519785"/>
                <a:gd name="adj2" fmla="val 20934378"/>
              </a:avLst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569F3B1-25E3-418B-A3FC-D0D2E98AD667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2215242" y="1995150"/>
              <a:ext cx="1232802" cy="89933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80BB24D-8519-46A7-9599-4270791F4AA4}"/>
              </a:ext>
            </a:extLst>
          </p:cNvPr>
          <p:cNvCxnSpPr>
            <a:cxnSpLocks/>
            <a:stCxn id="28" idx="2"/>
            <a:endCxn id="22" idx="0"/>
          </p:cNvCxnSpPr>
          <p:nvPr/>
        </p:nvCxnSpPr>
        <p:spPr>
          <a:xfrm flipH="1">
            <a:off x="6073914" y="1597093"/>
            <a:ext cx="1230688" cy="89191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C8596F-A9AF-40EC-B33F-AF1FC8A28EC3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761592" y="1361454"/>
            <a:ext cx="632217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143A1FB-344A-4EED-9CA3-7DDE7F6907AE}"/>
              </a:ext>
            </a:extLst>
          </p:cNvPr>
          <p:cNvSpPr txBox="1"/>
          <p:nvPr/>
        </p:nvSpPr>
        <p:spPr>
          <a:xfrm>
            <a:off x="189427" y="2265391"/>
            <a:ext cx="4883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 Best Supportive care (BSC):</a:t>
            </a:r>
          </a:p>
          <a:p>
            <a:r>
              <a:rPr lang="en-US" dirty="0"/>
              <a:t>Find cycle transition probabilities from PFS and OS</a:t>
            </a:r>
          </a:p>
          <a:p>
            <a:r>
              <a:rPr lang="en-US" dirty="0"/>
              <a:t>PFS:	~Lognormal(</a:t>
            </a:r>
            <a:r>
              <a:rPr lang="en-US" dirty="0" err="1"/>
              <a:t>meanlog</a:t>
            </a:r>
            <a:r>
              <a:rPr lang="en-US" dirty="0"/>
              <a:t>=6.25, </a:t>
            </a:r>
            <a:r>
              <a:rPr lang="en-US" dirty="0" err="1"/>
              <a:t>sdlog</a:t>
            </a:r>
            <a:r>
              <a:rPr lang="en-US" dirty="0"/>
              <a:t>=1.36)</a:t>
            </a:r>
          </a:p>
          <a:p>
            <a:r>
              <a:rPr lang="en-US" dirty="0"/>
              <a:t>OS:	~Weibull(Shape=0.9, Scale=1810)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24562C-4C2D-4962-AC6B-DAB3494CC4F9}"/>
              </a:ext>
            </a:extLst>
          </p:cNvPr>
          <p:cNvSpPr txBox="1"/>
          <p:nvPr/>
        </p:nvSpPr>
        <p:spPr>
          <a:xfrm>
            <a:off x="3103074" y="3749414"/>
            <a:ext cx="4946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 Comparator 1:</a:t>
            </a:r>
          </a:p>
          <a:p>
            <a:r>
              <a:rPr lang="en-US" dirty="0"/>
              <a:t>Find cycle transition probabilities from PFS and OS:</a:t>
            </a:r>
          </a:p>
          <a:p>
            <a:r>
              <a:rPr lang="en-US" dirty="0"/>
              <a:t>PFS:	Apply HR=0.8 to the </a:t>
            </a:r>
            <a:r>
              <a:rPr lang="en-US" dirty="0" err="1"/>
              <a:t>dist_n</a:t>
            </a:r>
            <a:r>
              <a:rPr lang="en-US" dirty="0"/>
              <a:t> of BSC </a:t>
            </a:r>
          </a:p>
          <a:p>
            <a:r>
              <a:rPr lang="en-US" dirty="0"/>
              <a:t>OS:	Apply HR=0.9 to the </a:t>
            </a:r>
            <a:r>
              <a:rPr lang="en-US" dirty="0" err="1"/>
              <a:t>dist_n</a:t>
            </a:r>
            <a:r>
              <a:rPr lang="en-US" dirty="0"/>
              <a:t> of BSC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72A56C-8EC0-4670-AF3A-D812FA5F2F72}"/>
              </a:ext>
            </a:extLst>
          </p:cNvPr>
          <p:cNvSpPr txBox="1"/>
          <p:nvPr/>
        </p:nvSpPr>
        <p:spPr>
          <a:xfrm>
            <a:off x="7146098" y="4966717"/>
            <a:ext cx="4946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 Intervention:</a:t>
            </a:r>
          </a:p>
          <a:p>
            <a:r>
              <a:rPr lang="en-US" dirty="0"/>
              <a:t>Find cycle transition probabilities from PFS and OS:</a:t>
            </a:r>
          </a:p>
          <a:p>
            <a:r>
              <a:rPr lang="en-US" dirty="0"/>
              <a:t>PFS:	Apply HR=0.75 to the </a:t>
            </a:r>
            <a:r>
              <a:rPr lang="en-US" dirty="0" err="1"/>
              <a:t>dist_n</a:t>
            </a:r>
            <a:r>
              <a:rPr lang="en-US" dirty="0"/>
              <a:t> of BSC </a:t>
            </a:r>
          </a:p>
          <a:p>
            <a:r>
              <a:rPr lang="en-US" dirty="0"/>
              <a:t>OS:	Apply HR=0.85 to the </a:t>
            </a:r>
            <a:r>
              <a:rPr lang="en-US" dirty="0" err="1"/>
              <a:t>dist_n</a:t>
            </a:r>
            <a:r>
              <a:rPr lang="en-US" dirty="0"/>
              <a:t> of BSC</a:t>
            </a:r>
          </a:p>
        </p:txBody>
      </p:sp>
    </p:spTree>
    <p:extLst>
      <p:ext uri="{BB962C8B-B14F-4D97-AF65-F5344CB8AC3E}">
        <p14:creationId xmlns:p14="http://schemas.microsoft.com/office/powerpoint/2010/main" val="2107078746"/>
      </p:ext>
    </p:extLst>
  </p:cSld>
  <p:clrMapOvr>
    <a:masterClrMapping/>
  </p:clrMapOvr>
</p:sld>
</file>

<file path=ppt/theme/theme1.xml><?xml version="1.0" encoding="utf-8"?>
<a:theme xmlns:a="http://schemas.openxmlformats.org/drawingml/2006/main" name="Janssen_GCSO2015_Standard_Template">
  <a:themeElements>
    <a:clrScheme name="Jannsen 1">
      <a:dk1>
        <a:srgbClr val="505050"/>
      </a:dk1>
      <a:lt1>
        <a:srgbClr val="FFFFFF"/>
      </a:lt1>
      <a:dk2>
        <a:srgbClr val="505050"/>
      </a:dk2>
      <a:lt2>
        <a:srgbClr val="FFFFFF"/>
      </a:lt2>
      <a:accent1>
        <a:srgbClr val="09357A"/>
      </a:accent1>
      <a:accent2>
        <a:srgbClr val="2A8EBF"/>
      </a:accent2>
      <a:accent3>
        <a:srgbClr val="BFBFBF"/>
      </a:accent3>
      <a:accent4>
        <a:srgbClr val="237D26"/>
      </a:accent4>
      <a:accent5>
        <a:srgbClr val="7FC31C"/>
      </a:accent5>
      <a:accent6>
        <a:srgbClr val="BFE18D"/>
      </a:accent6>
      <a:hlink>
        <a:srgbClr val="2A8EBF"/>
      </a:hlink>
      <a:folHlink>
        <a:srgbClr val="94C6D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slide - plain">
  <a:themeElements>
    <a:clrScheme name="Janssen Color Palette">
      <a:dk1>
        <a:srgbClr val="505050"/>
      </a:dk1>
      <a:lt1>
        <a:srgbClr val="FFFFFF"/>
      </a:lt1>
      <a:dk2>
        <a:srgbClr val="505050"/>
      </a:dk2>
      <a:lt2>
        <a:srgbClr val="FFFFFF"/>
      </a:lt2>
      <a:accent1>
        <a:srgbClr val="09357A"/>
      </a:accent1>
      <a:accent2>
        <a:srgbClr val="2A8EBF"/>
      </a:accent2>
      <a:accent3>
        <a:srgbClr val="BFBFBF"/>
      </a:accent3>
      <a:accent4>
        <a:srgbClr val="237D26"/>
      </a:accent4>
      <a:accent5>
        <a:srgbClr val="7FC31C"/>
      </a:accent5>
      <a:accent6>
        <a:srgbClr val="BFE18D"/>
      </a:accent6>
      <a:hlink>
        <a:srgbClr val="2A8EBF"/>
      </a:hlink>
      <a:folHlink>
        <a:srgbClr val="94C6D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Janssen logo – professional">
  <a:themeElements>
    <a:clrScheme name="Janssen Color Palette">
      <a:dk1>
        <a:srgbClr val="505050"/>
      </a:dk1>
      <a:lt1>
        <a:srgbClr val="FFFFFF"/>
      </a:lt1>
      <a:dk2>
        <a:srgbClr val="505050"/>
      </a:dk2>
      <a:lt2>
        <a:srgbClr val="FFFFFF"/>
      </a:lt2>
      <a:accent1>
        <a:srgbClr val="09357A"/>
      </a:accent1>
      <a:accent2>
        <a:srgbClr val="2A8EBF"/>
      </a:accent2>
      <a:accent3>
        <a:srgbClr val="BFBFBF"/>
      </a:accent3>
      <a:accent4>
        <a:srgbClr val="237D26"/>
      </a:accent4>
      <a:accent5>
        <a:srgbClr val="7FC31C"/>
      </a:accent5>
      <a:accent6>
        <a:srgbClr val="BFE18D"/>
      </a:accent6>
      <a:hlink>
        <a:srgbClr val="2A8EBF"/>
      </a:hlink>
      <a:folHlink>
        <a:srgbClr val="94C6D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Divider Slide">
  <a:themeElements>
    <a:clrScheme name="Janssen Color Palette">
      <a:dk1>
        <a:srgbClr val="505050"/>
      </a:dk1>
      <a:lt1>
        <a:srgbClr val="FFFFFF"/>
      </a:lt1>
      <a:dk2>
        <a:srgbClr val="505050"/>
      </a:dk2>
      <a:lt2>
        <a:srgbClr val="FFFFFF"/>
      </a:lt2>
      <a:accent1>
        <a:srgbClr val="09357A"/>
      </a:accent1>
      <a:accent2>
        <a:srgbClr val="2A8EBF"/>
      </a:accent2>
      <a:accent3>
        <a:srgbClr val="BFBFBF"/>
      </a:accent3>
      <a:accent4>
        <a:srgbClr val="237D26"/>
      </a:accent4>
      <a:accent5>
        <a:srgbClr val="7FC31C"/>
      </a:accent5>
      <a:accent6>
        <a:srgbClr val="BFE18D"/>
      </a:accent6>
      <a:hlink>
        <a:srgbClr val="2A8EBF"/>
      </a:hlink>
      <a:folHlink>
        <a:srgbClr val="94C6D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Content slide – cool palette">
  <a:themeElements>
    <a:clrScheme name="Janssen Color Palette">
      <a:dk1>
        <a:srgbClr val="505050"/>
      </a:dk1>
      <a:lt1>
        <a:srgbClr val="FFFFFF"/>
      </a:lt1>
      <a:dk2>
        <a:srgbClr val="505050"/>
      </a:dk2>
      <a:lt2>
        <a:srgbClr val="FFFFFF"/>
      </a:lt2>
      <a:accent1>
        <a:srgbClr val="09357A"/>
      </a:accent1>
      <a:accent2>
        <a:srgbClr val="2A8EBF"/>
      </a:accent2>
      <a:accent3>
        <a:srgbClr val="BFBFBF"/>
      </a:accent3>
      <a:accent4>
        <a:srgbClr val="237D26"/>
      </a:accent4>
      <a:accent5>
        <a:srgbClr val="7FC31C"/>
      </a:accent5>
      <a:accent6>
        <a:srgbClr val="BFE18D"/>
      </a:accent6>
      <a:hlink>
        <a:srgbClr val="2A8EBF"/>
      </a:hlink>
      <a:folHlink>
        <a:srgbClr val="94C6D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_Content slide – warm palette">
  <a:themeElements>
    <a:clrScheme name="Custom 3">
      <a:dk1>
        <a:srgbClr val="505050"/>
      </a:dk1>
      <a:lt1>
        <a:srgbClr val="FFFFFF"/>
      </a:lt1>
      <a:dk2>
        <a:srgbClr val="505050"/>
      </a:dk2>
      <a:lt2>
        <a:srgbClr val="FFFFFF"/>
      </a:lt2>
      <a:accent1>
        <a:srgbClr val="A82800"/>
      </a:accent1>
      <a:accent2>
        <a:srgbClr val="E65200"/>
      </a:accent2>
      <a:accent3>
        <a:srgbClr val="BFBFBF"/>
      </a:accent3>
      <a:accent4>
        <a:srgbClr val="E6961C"/>
      </a:accent4>
      <a:accent5>
        <a:srgbClr val="FFCC00"/>
      </a:accent5>
      <a:accent6>
        <a:srgbClr val="FDE763"/>
      </a:accent6>
      <a:hlink>
        <a:srgbClr val="2A8EBF"/>
      </a:hlink>
      <a:folHlink>
        <a:srgbClr val="94C6D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Blank slide">
  <a:themeElements>
    <a:clrScheme name="Jannsen 1">
      <a:dk1>
        <a:srgbClr val="505050"/>
      </a:dk1>
      <a:lt1>
        <a:srgbClr val="FFFFFF"/>
      </a:lt1>
      <a:dk2>
        <a:srgbClr val="505050"/>
      </a:dk2>
      <a:lt2>
        <a:srgbClr val="FFFFFF"/>
      </a:lt2>
      <a:accent1>
        <a:srgbClr val="09357A"/>
      </a:accent1>
      <a:accent2>
        <a:srgbClr val="2A8EBF"/>
      </a:accent2>
      <a:accent3>
        <a:srgbClr val="BFBFBF"/>
      </a:accent3>
      <a:accent4>
        <a:srgbClr val="237D26"/>
      </a:accent4>
      <a:accent5>
        <a:srgbClr val="7FC31C"/>
      </a:accent5>
      <a:accent6>
        <a:srgbClr val="BFE18D"/>
      </a:accent6>
      <a:hlink>
        <a:srgbClr val="2A8EBF"/>
      </a:hlink>
      <a:folHlink>
        <a:srgbClr val="94C6D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Janssen Color Palette">
    <a:dk1>
      <a:srgbClr val="505050"/>
    </a:dk1>
    <a:lt1>
      <a:srgbClr val="FFFFFF"/>
    </a:lt1>
    <a:dk2>
      <a:srgbClr val="505050"/>
    </a:dk2>
    <a:lt2>
      <a:srgbClr val="FFFFFF"/>
    </a:lt2>
    <a:accent1>
      <a:srgbClr val="09357A"/>
    </a:accent1>
    <a:accent2>
      <a:srgbClr val="2A8EBF"/>
    </a:accent2>
    <a:accent3>
      <a:srgbClr val="BFBFBF"/>
    </a:accent3>
    <a:accent4>
      <a:srgbClr val="237D26"/>
    </a:accent4>
    <a:accent5>
      <a:srgbClr val="7FC31C"/>
    </a:accent5>
    <a:accent6>
      <a:srgbClr val="BFE18D"/>
    </a:accent6>
    <a:hlink>
      <a:srgbClr val="2A8EBF"/>
    </a:hlink>
    <a:folHlink>
      <a:srgbClr val="94C6D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98565AC7ECDF4981F0D6A591E99BA8" ma:contentTypeVersion="3" ma:contentTypeDescription="Create a new document." ma:contentTypeScope="" ma:versionID="6db58f26a76590bb57602c45ec51225c">
  <xsd:schema xmlns:xsd="http://www.w3.org/2001/XMLSchema" xmlns:xs="http://www.w3.org/2001/XMLSchema" xmlns:p="http://schemas.microsoft.com/office/2006/metadata/properties" xmlns:ns2="fd0c1fb3-3229-44fb-b0d5-f053e089e7dc" targetNamespace="http://schemas.microsoft.com/office/2006/metadata/properties" ma:root="true" ma:fieldsID="0f5870237b2bbff62b47d10be271264a" ns2:_="">
    <xsd:import namespace="fd0c1fb3-3229-44fb-b0d5-f053e089e7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0c1fb3-3229-44fb-b0d5-f053e089e7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C4F97DB-FB4B-45E4-AB9B-FECCA458B0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0c1fb3-3229-44fb-b0d5-f053e089e7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85E7B4-EA47-4740-9DB8-B9FB99208C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631180-9033-40A7-AFF0-B91FF2B74805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952</Words>
  <Application>Microsoft Office PowerPoint</Application>
  <PresentationFormat>Widescreen</PresentationFormat>
  <Paragraphs>170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Verdana</vt:lpstr>
      <vt:lpstr>Wingdings</vt:lpstr>
      <vt:lpstr>Janssen_GCSO2015_Standard_Template</vt:lpstr>
      <vt:lpstr>Title slide - plain</vt:lpstr>
      <vt:lpstr>Janssen logo – professional</vt:lpstr>
      <vt:lpstr>Divider Slide</vt:lpstr>
      <vt:lpstr>Content slide – cool palette</vt:lpstr>
      <vt:lpstr>1_Content slide – warm palette</vt:lpstr>
      <vt:lpstr>Blank slide</vt:lpstr>
      <vt:lpstr>PowerPoint Presentation</vt:lpstr>
      <vt:lpstr>Oncology Platform</vt:lpstr>
      <vt:lpstr>Model Inputs: General Settings</vt:lpstr>
      <vt:lpstr>Time homogenous Markov Model</vt:lpstr>
      <vt:lpstr>Model Inputs: Utility Values</vt:lpstr>
      <vt:lpstr>Model Inputs:  Costs</vt:lpstr>
      <vt:lpstr>Time inhomogeneous Markov Model</vt:lpstr>
      <vt:lpstr>Time inhomogeneous, history Dependent Markov Model</vt:lpstr>
      <vt:lpstr>PSM Using OS &amp; PFS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Dimova, Mariya [JACFR]</dc:creator>
  <cp:lastModifiedBy>Buyukkaramikli, Nasuh [RNDBE]</cp:lastModifiedBy>
  <cp:revision>27</cp:revision>
  <dcterms:created xsi:type="dcterms:W3CDTF">2020-10-14T12:58:57Z</dcterms:created>
  <dcterms:modified xsi:type="dcterms:W3CDTF">2021-04-21T12:57:28Z</dcterms:modified>
</cp:coreProperties>
</file>