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28"/>
  </p:notesMasterIdLst>
  <p:handoutMasterIdLst>
    <p:handoutMasterId r:id="rId29"/>
  </p:handoutMasterIdLst>
  <p:sldIdLst>
    <p:sldId id="256" r:id="rId2"/>
    <p:sldId id="369" r:id="rId3"/>
    <p:sldId id="621" r:id="rId4"/>
    <p:sldId id="622" r:id="rId5"/>
    <p:sldId id="623" r:id="rId6"/>
    <p:sldId id="294" r:id="rId7"/>
    <p:sldId id="626" r:id="rId8"/>
    <p:sldId id="311" r:id="rId9"/>
    <p:sldId id="635" r:id="rId10"/>
    <p:sldId id="637" r:id="rId11"/>
    <p:sldId id="638" r:id="rId12"/>
    <p:sldId id="639" r:id="rId13"/>
    <p:sldId id="640" r:id="rId14"/>
    <p:sldId id="634" r:id="rId15"/>
    <p:sldId id="472" r:id="rId16"/>
    <p:sldId id="627" r:id="rId17"/>
    <p:sldId id="641" r:id="rId18"/>
    <p:sldId id="607" r:id="rId19"/>
    <p:sldId id="642" r:id="rId20"/>
    <p:sldId id="620" r:id="rId21"/>
    <p:sldId id="624" r:id="rId22"/>
    <p:sldId id="631" r:id="rId23"/>
    <p:sldId id="628" r:id="rId24"/>
    <p:sldId id="629" r:id="rId25"/>
    <p:sldId id="625" r:id="rId26"/>
    <p:sldId id="25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73"/>
    <p:restoredTop sz="87226"/>
  </p:normalViewPr>
  <p:slideViewPr>
    <p:cSldViewPr snapToGrid="0" snapToObjects="1">
      <p:cViewPr varScale="1">
        <p:scale>
          <a:sx n="91" d="100"/>
          <a:sy n="91" d="100"/>
        </p:scale>
        <p:origin x="2024" y="176"/>
      </p:cViewPr>
      <p:guideLst/>
    </p:cSldViewPr>
  </p:slideViewPr>
  <p:notesTextViewPr>
    <p:cViewPr>
      <p:scale>
        <a:sx n="1" d="1"/>
        <a:sy n="1" d="1"/>
      </p:scale>
      <p:origin x="0" y="0"/>
    </p:cViewPr>
  </p:notesTextViewPr>
  <p:sorterViewPr>
    <p:cViewPr>
      <p:scale>
        <a:sx n="130" d="100"/>
        <a:sy n="130" d="100"/>
      </p:scale>
      <p:origin x="0" y="-4158"/>
    </p:cViewPr>
  </p:sorterViewPr>
  <p:notesViewPr>
    <p:cSldViewPr snapToGrid="0" snapToObjects="1" showGuides="1">
      <p:cViewPr varScale="1">
        <p:scale>
          <a:sx n="83" d="100"/>
          <a:sy n="83" d="100"/>
        </p:scale>
        <p:origin x="3352"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22E899-3A8A-3C49-9B2C-F230AB7CC1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06F19D6-C408-B345-930C-F6E2263731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7D4625-218C-5B45-A4EE-362122B9F25A}" type="datetimeFigureOut">
              <a:rPr lang="en-US" smtClean="0"/>
              <a:t>5/13/21</a:t>
            </a:fld>
            <a:endParaRPr lang="en-US"/>
          </a:p>
        </p:txBody>
      </p:sp>
      <p:sp>
        <p:nvSpPr>
          <p:cNvPr id="4" name="Footer Placeholder 3">
            <a:extLst>
              <a:ext uri="{FF2B5EF4-FFF2-40B4-BE49-F238E27FC236}">
                <a16:creationId xmlns:a16="http://schemas.microsoft.com/office/drawing/2014/main" id="{AD71CEA2-B87B-464F-8927-EE57085C70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251D73E-EB53-5E44-B21F-B0DE91E66E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9058A-61D4-1242-BF7F-444A2E6E83C7}" type="slidenum">
              <a:rPr lang="en-US" smtClean="0"/>
              <a:t>‹#›</a:t>
            </a:fld>
            <a:endParaRPr lang="en-US"/>
          </a:p>
        </p:txBody>
      </p:sp>
    </p:spTree>
    <p:extLst>
      <p:ext uri="{BB962C8B-B14F-4D97-AF65-F5344CB8AC3E}">
        <p14:creationId xmlns:p14="http://schemas.microsoft.com/office/powerpoint/2010/main" val="30044899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5/13/21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74D0882-8707-8D45-BE02-77FE4BF23ABF}"/>
              </a:ext>
            </a:extLst>
          </p:cNvPr>
          <p:cNvSpPr>
            <a:spLocks noGrp="1" noChangeArrowheads="1"/>
          </p:cNvSpPr>
          <p:nvPr>
            <p:ph type="sldNum" sz="quarter" idx="5"/>
          </p:nvPr>
        </p:nvSpPr>
        <p:spPr>
          <a:ln/>
        </p:spPr>
        <p:txBody>
          <a:bodyPr/>
          <a:lstStyle/>
          <a:p>
            <a:fld id="{EB776F7C-7940-D44B-967C-3DDF402BF390}" type="slidenum">
              <a:rPr lang="en-US" altLang="en-US"/>
              <a:pPr/>
              <a:t>12</a:t>
            </a:fld>
            <a:endParaRPr lang="en-US" altLang="en-US"/>
          </a:p>
        </p:txBody>
      </p:sp>
      <p:sp>
        <p:nvSpPr>
          <p:cNvPr id="440322" name="Rectangle 2">
            <a:extLst>
              <a:ext uri="{FF2B5EF4-FFF2-40B4-BE49-F238E27FC236}">
                <a16:creationId xmlns:a16="http://schemas.microsoft.com/office/drawing/2014/main" id="{A9231327-6E4B-7746-8191-127EFC99D840}"/>
              </a:ext>
            </a:extLst>
          </p:cNvPr>
          <p:cNvSpPr>
            <a:spLocks noGrp="1" noRot="1" noChangeAspect="1" noChangeArrowheads="1" noTextEdit="1"/>
          </p:cNvSpPr>
          <p:nvPr>
            <p:ph type="sldImg"/>
          </p:nvPr>
        </p:nvSpPr>
        <p:spPr>
          <a:xfrm>
            <a:off x="1119188" y="693738"/>
            <a:ext cx="4616450" cy="3462337"/>
          </a:xfrm>
          <a:ln/>
        </p:spPr>
      </p:sp>
      <p:sp>
        <p:nvSpPr>
          <p:cNvPr id="440323" name="Rectangle 3">
            <a:extLst>
              <a:ext uri="{FF2B5EF4-FFF2-40B4-BE49-F238E27FC236}">
                <a16:creationId xmlns:a16="http://schemas.microsoft.com/office/drawing/2014/main" id="{14ED9742-0E11-F94F-B682-FFB6D42F535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93166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74D0882-8707-8D45-BE02-77FE4BF23ABF}"/>
              </a:ext>
            </a:extLst>
          </p:cNvPr>
          <p:cNvSpPr>
            <a:spLocks noGrp="1" noChangeArrowheads="1"/>
          </p:cNvSpPr>
          <p:nvPr>
            <p:ph type="sldNum" sz="quarter" idx="5"/>
          </p:nvPr>
        </p:nvSpPr>
        <p:spPr>
          <a:ln/>
        </p:spPr>
        <p:txBody>
          <a:bodyPr/>
          <a:lstStyle/>
          <a:p>
            <a:fld id="{EB776F7C-7940-D44B-967C-3DDF402BF390}" type="slidenum">
              <a:rPr lang="en-US" altLang="en-US"/>
              <a:pPr/>
              <a:t>13</a:t>
            </a:fld>
            <a:endParaRPr lang="en-US" altLang="en-US"/>
          </a:p>
        </p:txBody>
      </p:sp>
      <p:sp>
        <p:nvSpPr>
          <p:cNvPr id="440322" name="Rectangle 2">
            <a:extLst>
              <a:ext uri="{FF2B5EF4-FFF2-40B4-BE49-F238E27FC236}">
                <a16:creationId xmlns:a16="http://schemas.microsoft.com/office/drawing/2014/main" id="{A9231327-6E4B-7746-8191-127EFC99D840}"/>
              </a:ext>
            </a:extLst>
          </p:cNvPr>
          <p:cNvSpPr>
            <a:spLocks noGrp="1" noRot="1" noChangeAspect="1" noChangeArrowheads="1" noTextEdit="1"/>
          </p:cNvSpPr>
          <p:nvPr>
            <p:ph type="sldImg"/>
          </p:nvPr>
        </p:nvSpPr>
        <p:spPr>
          <a:xfrm>
            <a:off x="1119188" y="693738"/>
            <a:ext cx="4616450" cy="3462337"/>
          </a:xfrm>
          <a:ln/>
        </p:spPr>
      </p:sp>
      <p:sp>
        <p:nvSpPr>
          <p:cNvPr id="440323" name="Rectangle 3">
            <a:extLst>
              <a:ext uri="{FF2B5EF4-FFF2-40B4-BE49-F238E27FC236}">
                <a16:creationId xmlns:a16="http://schemas.microsoft.com/office/drawing/2014/main" id="{14ED9742-0E11-F94F-B682-FFB6D42F535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05257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74D0882-8707-8D45-BE02-77FE4BF23ABF}"/>
              </a:ext>
            </a:extLst>
          </p:cNvPr>
          <p:cNvSpPr>
            <a:spLocks noGrp="1" noChangeArrowheads="1"/>
          </p:cNvSpPr>
          <p:nvPr>
            <p:ph type="sldNum" sz="quarter" idx="5"/>
          </p:nvPr>
        </p:nvSpPr>
        <p:spPr>
          <a:ln/>
        </p:spPr>
        <p:txBody>
          <a:bodyPr/>
          <a:lstStyle/>
          <a:p>
            <a:fld id="{EB776F7C-7940-D44B-967C-3DDF402BF390}" type="slidenum">
              <a:rPr lang="en-US" altLang="en-US"/>
              <a:pPr/>
              <a:t>14</a:t>
            </a:fld>
            <a:endParaRPr lang="en-US" altLang="en-US"/>
          </a:p>
        </p:txBody>
      </p:sp>
      <p:sp>
        <p:nvSpPr>
          <p:cNvPr id="440322" name="Rectangle 2">
            <a:extLst>
              <a:ext uri="{FF2B5EF4-FFF2-40B4-BE49-F238E27FC236}">
                <a16:creationId xmlns:a16="http://schemas.microsoft.com/office/drawing/2014/main" id="{A9231327-6E4B-7746-8191-127EFC99D840}"/>
              </a:ext>
            </a:extLst>
          </p:cNvPr>
          <p:cNvSpPr>
            <a:spLocks noGrp="1" noRot="1" noChangeAspect="1" noChangeArrowheads="1" noTextEdit="1"/>
          </p:cNvSpPr>
          <p:nvPr>
            <p:ph type="sldImg"/>
          </p:nvPr>
        </p:nvSpPr>
        <p:spPr>
          <a:xfrm>
            <a:off x="1119188" y="693738"/>
            <a:ext cx="4616450" cy="3462337"/>
          </a:xfrm>
          <a:ln/>
        </p:spPr>
      </p:sp>
      <p:sp>
        <p:nvSpPr>
          <p:cNvPr id="440323" name="Rectangle 3">
            <a:extLst>
              <a:ext uri="{FF2B5EF4-FFF2-40B4-BE49-F238E27FC236}">
                <a16:creationId xmlns:a16="http://schemas.microsoft.com/office/drawing/2014/main" id="{14ED9742-0E11-F94F-B682-FFB6D42F535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35906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1265242-713B-F643-8F05-9A5195AB1CD2}"/>
              </a:ext>
            </a:extLst>
          </p:cNvPr>
          <p:cNvSpPr>
            <a:spLocks noGrp="1" noChangeArrowheads="1"/>
          </p:cNvSpPr>
          <p:nvPr>
            <p:ph type="sldNum" sz="quarter" idx="5"/>
          </p:nvPr>
        </p:nvSpPr>
        <p:spPr>
          <a:ln/>
        </p:spPr>
        <p:txBody>
          <a:bodyPr/>
          <a:lstStyle/>
          <a:p>
            <a:fld id="{4CE1410A-0EE2-1946-9A45-742DE56FC75A}" type="slidenum">
              <a:rPr lang="en-US" altLang="en-US"/>
              <a:pPr/>
              <a:t>15</a:t>
            </a:fld>
            <a:endParaRPr lang="en-US" altLang="en-US"/>
          </a:p>
        </p:txBody>
      </p:sp>
      <p:sp>
        <p:nvSpPr>
          <p:cNvPr id="178178" name="Rectangle 2">
            <a:extLst>
              <a:ext uri="{FF2B5EF4-FFF2-40B4-BE49-F238E27FC236}">
                <a16:creationId xmlns:a16="http://schemas.microsoft.com/office/drawing/2014/main" id="{30E7B2B6-39EE-474C-9280-604B49190727}"/>
              </a:ext>
            </a:extLst>
          </p:cNvPr>
          <p:cNvSpPr>
            <a:spLocks noGrp="1" noRot="1" noChangeAspect="1" noChangeArrowheads="1" noTextEdit="1"/>
          </p:cNvSpPr>
          <p:nvPr>
            <p:ph type="sldImg"/>
          </p:nvPr>
        </p:nvSpPr>
        <p:spPr>
          <a:xfrm>
            <a:off x="1119188" y="693738"/>
            <a:ext cx="4616450" cy="3462337"/>
          </a:xfrm>
          <a:ln/>
        </p:spPr>
      </p:sp>
      <p:sp>
        <p:nvSpPr>
          <p:cNvPr id="178179" name="Rectangle 3">
            <a:extLst>
              <a:ext uri="{FF2B5EF4-FFF2-40B4-BE49-F238E27FC236}">
                <a16:creationId xmlns:a16="http://schemas.microsoft.com/office/drawing/2014/main" id="{BED907FB-4725-EB46-992C-1C9DDB8FA60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9439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17</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7588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18</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07205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19</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28664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ddbe0e68f_0_16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ddbe0e68f_0_1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nl-NL"/>
              <a:t>Eline</a:t>
            </a:r>
            <a:endParaRPr/>
          </a:p>
        </p:txBody>
      </p:sp>
    </p:spTree>
    <p:extLst>
      <p:ext uri="{BB962C8B-B14F-4D97-AF65-F5344CB8AC3E}">
        <p14:creationId xmlns:p14="http://schemas.microsoft.com/office/powerpoint/2010/main" val="485902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23</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15172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24</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66048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A15DB-E0AF-4B27-96F7-8038C5568058}" type="slidenum">
              <a:rPr lang="en-US" altLang="en-US"/>
              <a:pPr/>
              <a:t>2</a:t>
            </a:fld>
            <a:endParaRPr lang="en-US" altLang="en-US"/>
          </a:p>
        </p:txBody>
      </p:sp>
      <p:sp>
        <p:nvSpPr>
          <p:cNvPr id="259074" name="Rectangle 2"/>
          <p:cNvSpPr>
            <a:spLocks noGrp="1" noRot="1" noChangeAspect="1" noChangeArrowheads="1" noTextEdit="1"/>
          </p:cNvSpPr>
          <p:nvPr>
            <p:ph type="sldImg"/>
          </p:nvPr>
        </p:nvSpPr>
        <p:spPr>
          <a:xfrm>
            <a:off x="1143000" y="685800"/>
            <a:ext cx="4572000" cy="3429000"/>
          </a:xfrm>
          <a:ln/>
        </p:spPr>
      </p:sp>
      <p:sp>
        <p:nvSpPr>
          <p:cNvPr id="259075" name="Rectangle 3"/>
          <p:cNvSpPr>
            <a:spLocks noGrp="1" noChangeArrowheads="1"/>
          </p:cNvSpPr>
          <p:nvPr>
            <p:ph type="body" idx="1"/>
          </p:nvPr>
        </p:nvSpPr>
        <p:spPr/>
        <p:txBody>
          <a:bodyPr/>
          <a:lstStyle/>
          <a:p>
            <a:r>
              <a:rPr lang="en-US" sz="1200" b="0" i="0" u="none" strike="noStrike" kern="1200" dirty="0">
                <a:solidFill>
                  <a:schemeClr val="tx1"/>
                </a:solidFill>
                <a:effectLst/>
                <a:latin typeface="+mn-lt"/>
                <a:ea typeface="+mn-ea"/>
                <a:cs typeface="+mn-cs"/>
              </a:rPr>
              <a:t>So let’s start with: “what is a decision tree”</a:t>
            </a:r>
          </a:p>
          <a:p>
            <a:r>
              <a:rPr lang="en-US" sz="1200" b="0" i="0" u="none" strike="noStrike" kern="1200" dirty="0">
                <a:solidFill>
                  <a:schemeClr val="tx1"/>
                </a:solidFill>
                <a:effectLst/>
                <a:latin typeface="+mn-lt"/>
                <a:ea typeface="+mn-ea"/>
                <a:cs typeface="+mn-cs"/>
              </a:rPr>
              <a:t>A decision tree is a decision support tool that gives a schematic representation of all the important possible consequences of a decision.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can use this decision tree tool combine knowledge about the decision problem from many sources. For example, the treatment effect comes from a clinical trial, while the age specific mortality comes from national observation studies.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And for comparisons of the decision, the tree computes the average outcomes </a:t>
            </a:r>
          </a:p>
        </p:txBody>
      </p:sp>
    </p:spTree>
    <p:extLst>
      <p:ext uri="{BB962C8B-B14F-4D97-AF65-F5344CB8AC3E}">
        <p14:creationId xmlns:p14="http://schemas.microsoft.com/office/powerpoint/2010/main" val="3679838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every decision tree has be split in three components. </a:t>
            </a:r>
          </a:p>
          <a:p>
            <a:endParaRPr lang="en-US" dirty="0"/>
          </a:p>
          <a:p>
            <a:r>
              <a:rPr lang="en-US" dirty="0" err="1"/>
              <a:t>Firstt</a:t>
            </a:r>
            <a:r>
              <a:rPr lang="en-US" dirty="0"/>
              <a:t> we start with the alternative strategies or alternative decision we are considering.</a:t>
            </a:r>
          </a:p>
          <a:p>
            <a:r>
              <a:rPr lang="en-US" dirty="0"/>
              <a:t>Second the event that follow from selecting a strategy and the likelihood of these </a:t>
            </a:r>
            <a:r>
              <a:rPr lang="en-US" dirty="0" err="1"/>
              <a:t>evenst</a:t>
            </a:r>
            <a:r>
              <a:rPr lang="en-US" dirty="0"/>
              <a:t> under the </a:t>
            </a:r>
            <a:r>
              <a:rPr lang="en-US" dirty="0" err="1"/>
              <a:t>cersomstances</a:t>
            </a:r>
            <a:r>
              <a:rPr lang="en-US" dirty="0"/>
              <a:t> of </a:t>
            </a:r>
            <a:r>
              <a:rPr lang="en-US" dirty="0" err="1"/>
              <a:t>slecting</a:t>
            </a:r>
            <a:r>
              <a:rPr lang="en-US" dirty="0"/>
              <a:t> this strategy</a:t>
            </a:r>
          </a:p>
          <a:p>
            <a:r>
              <a:rPr lang="en-US" dirty="0"/>
              <a:t>And third and last the outcomes related to the sequence of events. </a:t>
            </a:r>
          </a:p>
          <a:p>
            <a:endParaRPr lang="en-US" dirty="0"/>
          </a:p>
        </p:txBody>
      </p:sp>
      <p:sp>
        <p:nvSpPr>
          <p:cNvPr id="4" name="Slide Number Placeholder 3"/>
          <p:cNvSpPr>
            <a:spLocks noGrp="1"/>
          </p:cNvSpPr>
          <p:nvPr>
            <p:ph type="sldNum" sz="quarter" idx="5"/>
          </p:nvPr>
        </p:nvSpPr>
        <p:spPr/>
        <p:txBody>
          <a:bodyPr/>
          <a:lstStyle/>
          <a:p>
            <a:fld id="{7F055542-5B12-4B47-9288-A13A79668078}" type="slidenum">
              <a:rPr lang="en-US" smtClean="0"/>
              <a:t>3</a:t>
            </a:fld>
            <a:endParaRPr lang="en-US"/>
          </a:p>
        </p:txBody>
      </p:sp>
    </p:spTree>
    <p:extLst>
      <p:ext uri="{BB962C8B-B14F-4D97-AF65-F5344CB8AC3E}">
        <p14:creationId xmlns:p14="http://schemas.microsoft.com/office/powerpoint/2010/main" val="3466032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055542-5B12-4B47-9288-A13A79668078}" type="slidenum">
              <a:rPr lang="en-US" smtClean="0"/>
              <a:t>4</a:t>
            </a:fld>
            <a:endParaRPr lang="en-US"/>
          </a:p>
        </p:txBody>
      </p:sp>
    </p:spTree>
    <p:extLst>
      <p:ext uri="{BB962C8B-B14F-4D97-AF65-F5344CB8AC3E}">
        <p14:creationId xmlns:p14="http://schemas.microsoft.com/office/powerpoint/2010/main" val="4205102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CEF6441-59E4-9B4B-A385-103E37B4C49B}"/>
              </a:ext>
            </a:extLst>
          </p:cNvPr>
          <p:cNvSpPr>
            <a:spLocks noGrp="1" noChangeArrowheads="1"/>
          </p:cNvSpPr>
          <p:nvPr>
            <p:ph type="sldNum" sz="quarter" idx="5"/>
          </p:nvPr>
        </p:nvSpPr>
        <p:spPr>
          <a:ln/>
        </p:spPr>
        <p:txBody>
          <a:bodyPr/>
          <a:lstStyle/>
          <a:p>
            <a:fld id="{0AC9FEB1-B6EB-B24B-9ED2-2F3931C52B68}" type="slidenum">
              <a:rPr lang="en-US" altLang="en-US"/>
              <a:pPr/>
              <a:t>6</a:t>
            </a:fld>
            <a:endParaRPr lang="en-US" altLang="en-US"/>
          </a:p>
        </p:txBody>
      </p:sp>
      <p:sp>
        <p:nvSpPr>
          <p:cNvPr id="167938" name="Rectangle 2">
            <a:extLst>
              <a:ext uri="{FF2B5EF4-FFF2-40B4-BE49-F238E27FC236}">
                <a16:creationId xmlns:a16="http://schemas.microsoft.com/office/drawing/2014/main" id="{56BE5B1C-C30F-E141-931A-6244169DF067}"/>
              </a:ext>
            </a:extLst>
          </p:cNvPr>
          <p:cNvSpPr>
            <a:spLocks noGrp="1" noRot="1" noChangeAspect="1" noChangeArrowheads="1" noTextEdit="1"/>
          </p:cNvSpPr>
          <p:nvPr>
            <p:ph type="sldImg"/>
          </p:nvPr>
        </p:nvSpPr>
        <p:spPr>
          <a:xfrm>
            <a:off x="1119188" y="693738"/>
            <a:ext cx="4616450" cy="3462337"/>
          </a:xfrm>
          <a:ln/>
        </p:spPr>
      </p:sp>
      <p:sp>
        <p:nvSpPr>
          <p:cNvPr id="167939" name="Rectangle 3">
            <a:extLst>
              <a:ext uri="{FF2B5EF4-FFF2-40B4-BE49-F238E27FC236}">
                <a16:creationId xmlns:a16="http://schemas.microsoft.com/office/drawing/2014/main" id="{8FD47E13-7811-864D-A2F5-BD198CD53EA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3971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DC611B4-2518-1744-82BB-5C1CCA5705D4}"/>
              </a:ext>
            </a:extLst>
          </p:cNvPr>
          <p:cNvSpPr>
            <a:spLocks noGrp="1" noChangeArrowheads="1"/>
          </p:cNvSpPr>
          <p:nvPr>
            <p:ph type="sldNum" sz="quarter" idx="5"/>
          </p:nvPr>
        </p:nvSpPr>
        <p:spPr>
          <a:ln/>
        </p:spPr>
        <p:txBody>
          <a:bodyPr/>
          <a:lstStyle/>
          <a:p>
            <a:fld id="{A39510A2-88E4-FD48-B63A-391E57312344}" type="slidenum">
              <a:rPr lang="en-US" altLang="en-US"/>
              <a:pPr/>
              <a:t>8</a:t>
            </a:fld>
            <a:endParaRPr lang="en-US" altLang="en-US"/>
          </a:p>
        </p:txBody>
      </p:sp>
      <p:sp>
        <p:nvSpPr>
          <p:cNvPr id="176130" name="Rectangle 2">
            <a:extLst>
              <a:ext uri="{FF2B5EF4-FFF2-40B4-BE49-F238E27FC236}">
                <a16:creationId xmlns:a16="http://schemas.microsoft.com/office/drawing/2014/main" id="{63A8A7D9-5A4E-0540-85FB-8310A014A15E}"/>
              </a:ext>
            </a:extLst>
          </p:cNvPr>
          <p:cNvSpPr>
            <a:spLocks noGrp="1" noRot="1" noChangeAspect="1" noChangeArrowheads="1" noTextEdit="1"/>
          </p:cNvSpPr>
          <p:nvPr>
            <p:ph type="sldImg"/>
          </p:nvPr>
        </p:nvSpPr>
        <p:spPr>
          <a:xfrm>
            <a:off x="1119188" y="693738"/>
            <a:ext cx="4616450" cy="3462337"/>
          </a:xfrm>
          <a:ln/>
        </p:spPr>
      </p:sp>
      <p:sp>
        <p:nvSpPr>
          <p:cNvPr id="176131" name="Rectangle 3">
            <a:extLst>
              <a:ext uri="{FF2B5EF4-FFF2-40B4-BE49-F238E27FC236}">
                <a16:creationId xmlns:a16="http://schemas.microsoft.com/office/drawing/2014/main" id="{82CDB835-7A37-0D45-A83B-0E126847146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5286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74D0882-8707-8D45-BE02-77FE4BF23ABF}"/>
              </a:ext>
            </a:extLst>
          </p:cNvPr>
          <p:cNvSpPr>
            <a:spLocks noGrp="1" noChangeArrowheads="1"/>
          </p:cNvSpPr>
          <p:nvPr>
            <p:ph type="sldNum" sz="quarter" idx="5"/>
          </p:nvPr>
        </p:nvSpPr>
        <p:spPr>
          <a:ln/>
        </p:spPr>
        <p:txBody>
          <a:bodyPr/>
          <a:lstStyle/>
          <a:p>
            <a:fld id="{EB776F7C-7940-D44B-967C-3DDF402BF390}" type="slidenum">
              <a:rPr lang="en-US" altLang="en-US"/>
              <a:pPr/>
              <a:t>9</a:t>
            </a:fld>
            <a:endParaRPr lang="en-US" altLang="en-US"/>
          </a:p>
        </p:txBody>
      </p:sp>
      <p:sp>
        <p:nvSpPr>
          <p:cNvPr id="440322" name="Rectangle 2">
            <a:extLst>
              <a:ext uri="{FF2B5EF4-FFF2-40B4-BE49-F238E27FC236}">
                <a16:creationId xmlns:a16="http://schemas.microsoft.com/office/drawing/2014/main" id="{A9231327-6E4B-7746-8191-127EFC99D840}"/>
              </a:ext>
            </a:extLst>
          </p:cNvPr>
          <p:cNvSpPr>
            <a:spLocks noGrp="1" noRot="1" noChangeAspect="1" noChangeArrowheads="1" noTextEdit="1"/>
          </p:cNvSpPr>
          <p:nvPr>
            <p:ph type="sldImg"/>
          </p:nvPr>
        </p:nvSpPr>
        <p:spPr>
          <a:xfrm>
            <a:off x="1119188" y="693738"/>
            <a:ext cx="4616450" cy="3462337"/>
          </a:xfrm>
          <a:ln/>
        </p:spPr>
      </p:sp>
      <p:sp>
        <p:nvSpPr>
          <p:cNvPr id="440323" name="Rectangle 3">
            <a:extLst>
              <a:ext uri="{FF2B5EF4-FFF2-40B4-BE49-F238E27FC236}">
                <a16:creationId xmlns:a16="http://schemas.microsoft.com/office/drawing/2014/main" id="{14ED9742-0E11-F94F-B682-FFB6D42F535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49623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74D0882-8707-8D45-BE02-77FE4BF23ABF}"/>
              </a:ext>
            </a:extLst>
          </p:cNvPr>
          <p:cNvSpPr>
            <a:spLocks noGrp="1" noChangeArrowheads="1"/>
          </p:cNvSpPr>
          <p:nvPr>
            <p:ph type="sldNum" sz="quarter" idx="5"/>
          </p:nvPr>
        </p:nvSpPr>
        <p:spPr>
          <a:ln/>
        </p:spPr>
        <p:txBody>
          <a:bodyPr/>
          <a:lstStyle/>
          <a:p>
            <a:fld id="{EB776F7C-7940-D44B-967C-3DDF402BF390}" type="slidenum">
              <a:rPr lang="en-US" altLang="en-US"/>
              <a:pPr/>
              <a:t>10</a:t>
            </a:fld>
            <a:endParaRPr lang="en-US" altLang="en-US"/>
          </a:p>
        </p:txBody>
      </p:sp>
      <p:sp>
        <p:nvSpPr>
          <p:cNvPr id="440322" name="Rectangle 2">
            <a:extLst>
              <a:ext uri="{FF2B5EF4-FFF2-40B4-BE49-F238E27FC236}">
                <a16:creationId xmlns:a16="http://schemas.microsoft.com/office/drawing/2014/main" id="{A9231327-6E4B-7746-8191-127EFC99D840}"/>
              </a:ext>
            </a:extLst>
          </p:cNvPr>
          <p:cNvSpPr>
            <a:spLocks noGrp="1" noRot="1" noChangeAspect="1" noChangeArrowheads="1" noTextEdit="1"/>
          </p:cNvSpPr>
          <p:nvPr>
            <p:ph type="sldImg"/>
          </p:nvPr>
        </p:nvSpPr>
        <p:spPr>
          <a:xfrm>
            <a:off x="1119188" y="693738"/>
            <a:ext cx="4616450" cy="3462337"/>
          </a:xfrm>
          <a:ln/>
        </p:spPr>
      </p:sp>
      <p:sp>
        <p:nvSpPr>
          <p:cNvPr id="440323" name="Rectangle 3">
            <a:extLst>
              <a:ext uri="{FF2B5EF4-FFF2-40B4-BE49-F238E27FC236}">
                <a16:creationId xmlns:a16="http://schemas.microsoft.com/office/drawing/2014/main" id="{14ED9742-0E11-F94F-B682-FFB6D42F535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88239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74D0882-8707-8D45-BE02-77FE4BF23ABF}"/>
              </a:ext>
            </a:extLst>
          </p:cNvPr>
          <p:cNvSpPr>
            <a:spLocks noGrp="1" noChangeArrowheads="1"/>
          </p:cNvSpPr>
          <p:nvPr>
            <p:ph type="sldNum" sz="quarter" idx="5"/>
          </p:nvPr>
        </p:nvSpPr>
        <p:spPr>
          <a:ln/>
        </p:spPr>
        <p:txBody>
          <a:bodyPr/>
          <a:lstStyle/>
          <a:p>
            <a:fld id="{EB776F7C-7940-D44B-967C-3DDF402BF390}" type="slidenum">
              <a:rPr lang="en-US" altLang="en-US"/>
              <a:pPr/>
              <a:t>11</a:t>
            </a:fld>
            <a:endParaRPr lang="en-US" altLang="en-US"/>
          </a:p>
        </p:txBody>
      </p:sp>
      <p:sp>
        <p:nvSpPr>
          <p:cNvPr id="440322" name="Rectangle 2">
            <a:extLst>
              <a:ext uri="{FF2B5EF4-FFF2-40B4-BE49-F238E27FC236}">
                <a16:creationId xmlns:a16="http://schemas.microsoft.com/office/drawing/2014/main" id="{A9231327-6E4B-7746-8191-127EFC99D840}"/>
              </a:ext>
            </a:extLst>
          </p:cNvPr>
          <p:cNvSpPr>
            <a:spLocks noGrp="1" noRot="1" noChangeAspect="1" noChangeArrowheads="1" noTextEdit="1"/>
          </p:cNvSpPr>
          <p:nvPr>
            <p:ph type="sldImg"/>
          </p:nvPr>
        </p:nvSpPr>
        <p:spPr>
          <a:xfrm>
            <a:off x="1119188" y="693738"/>
            <a:ext cx="4616450" cy="3462337"/>
          </a:xfrm>
          <a:ln/>
        </p:spPr>
      </p:sp>
      <p:sp>
        <p:nvSpPr>
          <p:cNvPr id="440323" name="Rectangle 3">
            <a:extLst>
              <a:ext uri="{FF2B5EF4-FFF2-40B4-BE49-F238E27FC236}">
                <a16:creationId xmlns:a16="http://schemas.microsoft.com/office/drawing/2014/main" id="{14ED9742-0E11-F94F-B682-FFB6D42F535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25489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34AAD-AC3C-4F24-B5C0-1761CB9C20B3}" type="datetime1">
              <a:rPr lang="en-US" smtClean="0"/>
              <a:t>5/13/21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58B934-03E5-4DEE-840D-354C57FF6DD8}" type="datetime1">
              <a:rPr lang="en-US" smtClean="0"/>
              <a:t>5/13/21</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D6EDD-8212-4CC1-A46C-60F2740FE912}" type="datetime1">
              <a:rPr lang="en-US" smtClean="0"/>
              <a:t>5/13/21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9A538-5928-443A-B2DD-6EEAA70C9EA3}" type="datetime1">
              <a:rPr lang="en-US" smtClean="0"/>
              <a:t>5/13/21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9657FAC-F191-4D41-846F-1D23273BCACE}" type="datetime1">
              <a:rPr lang="en-US" smtClean="0"/>
              <a:t>5/13/21</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D98B2-BE87-44A5-9DF5-DF786278A694}" type="datetime1">
              <a:rPr lang="en-US" smtClean="0"/>
              <a:t>5/13/21</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909006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97337994"/>
              </p:ext>
            </p:extLst>
          </p:nvPr>
        </p:nvGraphicFramePr>
        <p:xfrm>
          <a:off x="1860376" y="1553344"/>
          <a:ext cx="7283624" cy="292608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2,3</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4</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2</a:t>
                      </a:r>
                      <a:endParaRPr lang="en-US" sz="1400" b="1" kern="1200" dirty="0">
                        <a:solidFill>
                          <a:srgbClr val="FEF8F3"/>
                        </a:solidFill>
                        <a:effectLst/>
                      </a:endParaRPr>
                    </a:p>
                    <a:p>
                      <a:r>
                        <a:rPr lang="en-US" sz="1400" b="1" kern="1200" dirty="0" err="1">
                          <a:solidFill>
                            <a:srgbClr val="FEF8F3"/>
                          </a:solidFill>
                          <a:effectLst/>
                        </a:rPr>
                        <a:t>Petros</a:t>
                      </a:r>
                      <a:r>
                        <a:rPr lang="en-US" sz="1400" b="1" kern="1200" dirty="0">
                          <a:solidFill>
                            <a:srgbClr val="FEF8F3"/>
                          </a:solidFill>
                          <a:effectLst/>
                        </a:rPr>
                        <a:t> </a:t>
                      </a:r>
                      <a:r>
                        <a:rPr lang="en-US" sz="1400" b="1" kern="1200" dirty="0" err="1">
                          <a:solidFill>
                            <a:srgbClr val="FEF8F3"/>
                          </a:solidFill>
                          <a:effectLst/>
                        </a:rPr>
                        <a:t>Pechlivanoglou</a:t>
                      </a:r>
                      <a:r>
                        <a:rPr lang="en-US" sz="1400" b="1" kern="1200" dirty="0">
                          <a:solidFill>
                            <a:srgbClr val="FEF8F3"/>
                          </a:solidFill>
                          <a:effectLst/>
                        </a:rPr>
                        <a:t>, PhD</a:t>
                      </a:r>
                      <a:r>
                        <a:rPr lang="en-US" sz="1400" b="1" kern="1200" baseline="30000" dirty="0">
                          <a:solidFill>
                            <a:srgbClr val="FEF8F3"/>
                          </a:solidFill>
                          <a:effectLst/>
                        </a:rPr>
                        <a:t>5</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45358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41"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5/13/21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92A12-140A-45AD-91E4-8A60410740A7}" type="datetime1">
              <a:rPr lang="en-US" smtClean="0"/>
              <a:t>5/13/21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46EDC-9F92-40D0-8564-FB2328CFB04E}" type="datetime1">
              <a:rPr lang="en-US" smtClean="0"/>
              <a:t>5/13/21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C3F91-7C8C-4FDC-BEC9-93A5968DD22D}" type="datetime1">
              <a:rPr lang="en-US" smtClean="0"/>
              <a:t>5/13/21</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fld id="{ED7B798B-8967-4EDE-918B-8E7C60DB7AA6}" type="datetime1">
              <a:rPr lang="en-US" smtClean="0"/>
              <a:t>5/13/21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CF9E-F679-44BC-9990-211693B5077A}" type="datetime1">
              <a:rPr lang="en-US" smtClean="0"/>
              <a:t>5/13/21</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F2BFDEF7-F228-4136-A2A2-5D84383ABA85}" type="datetime1">
              <a:rPr lang="en-US" smtClean="0"/>
              <a:t>5/13/21</a:t>
            </a:fld>
            <a:endParaRPr lang="en-US"/>
          </a:p>
        </p:txBody>
      </p:sp>
    </p:spTree>
    <p:extLst>
      <p:ext uri="{BB962C8B-B14F-4D97-AF65-F5344CB8AC3E}">
        <p14:creationId xmlns:p14="http://schemas.microsoft.com/office/powerpoint/2010/main" val="5912624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endParaRPr lang="en-US" dirty="0"/>
          </a:p>
          <a:p>
            <a:r>
              <a:rPr lang="en-US" dirty="0"/>
              <a:t>DARTH workgroup</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4000" dirty="0"/>
              <a:t>D</a:t>
            </a:r>
            <a:r>
              <a:rPr lang="en-CA" altLang="zh-CN" sz="4000" dirty="0" err="1"/>
              <a:t>ecision</a:t>
            </a:r>
            <a:r>
              <a:rPr lang="en-CA" altLang="zh-CN" sz="4000" dirty="0"/>
              <a:t> Tree Modeling in R</a:t>
            </a:r>
            <a:endParaRPr lang="en-US" sz="4000" dirty="0"/>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5D5CC9-1762-4BF1-A596-65132B9AC616}"/>
              </a:ext>
            </a:extLst>
          </p:cNvPr>
          <p:cNvPicPr>
            <a:picLocks noChangeAspect="1"/>
          </p:cNvPicPr>
          <p:nvPr/>
        </p:nvPicPr>
        <p:blipFill>
          <a:blip r:embed="rId3"/>
          <a:stretch>
            <a:fillRect/>
          </a:stretch>
        </p:blipFill>
        <p:spPr>
          <a:xfrm>
            <a:off x="707660" y="236546"/>
            <a:ext cx="8082854" cy="6025400"/>
          </a:xfrm>
          <a:prstGeom prst="rect">
            <a:avLst/>
          </a:prstGeom>
        </p:spPr>
      </p:pic>
      <p:sp>
        <p:nvSpPr>
          <p:cNvPr id="2" name="Slide Number Placeholder 1"/>
          <p:cNvSpPr>
            <a:spLocks noGrp="1"/>
          </p:cNvSpPr>
          <p:nvPr>
            <p:ph type="sldNum" sz="quarter" idx="12"/>
          </p:nvPr>
        </p:nvSpPr>
        <p:spPr/>
        <p:txBody>
          <a:bodyPr/>
          <a:lstStyle/>
          <a:p>
            <a:fld id="{0798D939-2D9E-2142-A80A-FFDECD1E5A9B}" type="slidenum">
              <a:rPr lang="en-US" smtClean="0"/>
              <a:t>10</a:t>
            </a:fld>
            <a:endParaRPr lang="en-US"/>
          </a:p>
        </p:txBody>
      </p:sp>
      <p:sp>
        <p:nvSpPr>
          <p:cNvPr id="3" name="Rectangle 2">
            <a:extLst>
              <a:ext uri="{FF2B5EF4-FFF2-40B4-BE49-F238E27FC236}">
                <a16:creationId xmlns:a16="http://schemas.microsoft.com/office/drawing/2014/main" id="{E15A8B07-E056-284A-AC48-1906E69D0AC7}"/>
              </a:ext>
            </a:extLst>
          </p:cNvPr>
          <p:cNvSpPr/>
          <p:nvPr/>
        </p:nvSpPr>
        <p:spPr>
          <a:xfrm>
            <a:off x="6531089" y="236546"/>
            <a:ext cx="5225821" cy="29427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41A9EDF-A755-1040-AFBC-93190FF96E57}"/>
              </a:ext>
            </a:extLst>
          </p:cNvPr>
          <p:cNvSpPr/>
          <p:nvPr/>
        </p:nvSpPr>
        <p:spPr>
          <a:xfrm>
            <a:off x="6495593" y="3510584"/>
            <a:ext cx="5225821" cy="29427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67162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5D5CC9-1762-4BF1-A596-65132B9AC616}"/>
              </a:ext>
            </a:extLst>
          </p:cNvPr>
          <p:cNvPicPr>
            <a:picLocks noChangeAspect="1"/>
          </p:cNvPicPr>
          <p:nvPr/>
        </p:nvPicPr>
        <p:blipFill>
          <a:blip r:embed="rId3"/>
          <a:stretch>
            <a:fillRect/>
          </a:stretch>
        </p:blipFill>
        <p:spPr>
          <a:xfrm>
            <a:off x="707660" y="236546"/>
            <a:ext cx="8082854" cy="6025400"/>
          </a:xfrm>
          <a:prstGeom prst="rect">
            <a:avLst/>
          </a:prstGeom>
        </p:spPr>
      </p:pic>
      <p:sp>
        <p:nvSpPr>
          <p:cNvPr id="2" name="Slide Number Placeholder 1"/>
          <p:cNvSpPr>
            <a:spLocks noGrp="1"/>
          </p:cNvSpPr>
          <p:nvPr>
            <p:ph type="sldNum" sz="quarter" idx="12"/>
          </p:nvPr>
        </p:nvSpPr>
        <p:spPr/>
        <p:txBody>
          <a:bodyPr/>
          <a:lstStyle/>
          <a:p>
            <a:fld id="{0798D939-2D9E-2142-A80A-FFDECD1E5A9B}" type="slidenum">
              <a:rPr lang="en-US" smtClean="0"/>
              <a:t>11</a:t>
            </a:fld>
            <a:endParaRPr lang="en-US"/>
          </a:p>
        </p:txBody>
      </p:sp>
      <p:sp>
        <p:nvSpPr>
          <p:cNvPr id="10" name="Rectangle 9">
            <a:extLst>
              <a:ext uri="{FF2B5EF4-FFF2-40B4-BE49-F238E27FC236}">
                <a16:creationId xmlns:a16="http://schemas.microsoft.com/office/drawing/2014/main" id="{D41A9EDF-A755-1040-AFBC-93190FF96E57}"/>
              </a:ext>
            </a:extLst>
          </p:cNvPr>
          <p:cNvSpPr/>
          <p:nvPr/>
        </p:nvSpPr>
        <p:spPr>
          <a:xfrm>
            <a:off x="6495593" y="3510584"/>
            <a:ext cx="5225821" cy="29427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839680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5D5CC9-1762-4BF1-A596-65132B9AC616}"/>
              </a:ext>
            </a:extLst>
          </p:cNvPr>
          <p:cNvPicPr>
            <a:picLocks noChangeAspect="1"/>
          </p:cNvPicPr>
          <p:nvPr/>
        </p:nvPicPr>
        <p:blipFill>
          <a:blip r:embed="rId3"/>
          <a:stretch>
            <a:fillRect/>
          </a:stretch>
        </p:blipFill>
        <p:spPr>
          <a:xfrm>
            <a:off x="707660" y="236546"/>
            <a:ext cx="8082854" cy="6025400"/>
          </a:xfrm>
          <a:prstGeom prst="rect">
            <a:avLst/>
          </a:prstGeom>
        </p:spPr>
      </p:pic>
      <p:sp>
        <p:nvSpPr>
          <p:cNvPr id="2" name="Slide Number Placeholder 1"/>
          <p:cNvSpPr>
            <a:spLocks noGrp="1"/>
          </p:cNvSpPr>
          <p:nvPr>
            <p:ph type="sldNum" sz="quarter" idx="12"/>
          </p:nvPr>
        </p:nvSpPr>
        <p:spPr/>
        <p:txBody>
          <a:bodyPr/>
          <a:lstStyle/>
          <a:p>
            <a:fld id="{0798D939-2D9E-2142-A80A-FFDECD1E5A9B}" type="slidenum">
              <a:rPr lang="en-US" smtClean="0"/>
              <a:t>12</a:t>
            </a:fld>
            <a:endParaRPr lang="en-US"/>
          </a:p>
        </p:txBody>
      </p:sp>
    </p:spTree>
    <p:extLst>
      <p:ext uri="{BB962C8B-B14F-4D97-AF65-F5344CB8AC3E}">
        <p14:creationId xmlns:p14="http://schemas.microsoft.com/office/powerpoint/2010/main" val="286236632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5D5CC9-1762-4BF1-A596-65132B9AC616}"/>
              </a:ext>
            </a:extLst>
          </p:cNvPr>
          <p:cNvPicPr>
            <a:picLocks noChangeAspect="1"/>
          </p:cNvPicPr>
          <p:nvPr/>
        </p:nvPicPr>
        <p:blipFill>
          <a:blip r:embed="rId3"/>
          <a:stretch>
            <a:fillRect/>
          </a:stretch>
        </p:blipFill>
        <p:spPr>
          <a:xfrm>
            <a:off x="707660" y="236546"/>
            <a:ext cx="8082854" cy="6025400"/>
          </a:xfrm>
          <a:prstGeom prst="rect">
            <a:avLst/>
          </a:prstGeom>
        </p:spPr>
      </p:pic>
      <p:sp>
        <p:nvSpPr>
          <p:cNvPr id="2" name="Slide Number Placeholder 1"/>
          <p:cNvSpPr>
            <a:spLocks noGrp="1"/>
          </p:cNvSpPr>
          <p:nvPr>
            <p:ph type="sldNum" sz="quarter" idx="12"/>
          </p:nvPr>
        </p:nvSpPr>
        <p:spPr/>
        <p:txBody>
          <a:bodyPr/>
          <a:lstStyle/>
          <a:p>
            <a:fld id="{0798D939-2D9E-2142-A80A-FFDECD1E5A9B}" type="slidenum">
              <a:rPr lang="en-US" smtClean="0"/>
              <a:t>13</a:t>
            </a:fld>
            <a:endParaRPr lang="en-US"/>
          </a:p>
        </p:txBody>
      </p:sp>
      <p:sp>
        <p:nvSpPr>
          <p:cNvPr id="9" name="Rectangle 29">
            <a:extLst>
              <a:ext uri="{FF2B5EF4-FFF2-40B4-BE49-F238E27FC236}">
                <a16:creationId xmlns:a16="http://schemas.microsoft.com/office/drawing/2014/main" id="{74BD2DEE-A18E-469B-94F9-6973D5CA7EE9}"/>
              </a:ext>
            </a:extLst>
          </p:cNvPr>
          <p:cNvSpPr>
            <a:spLocks noChangeArrowheads="1"/>
          </p:cNvSpPr>
          <p:nvPr/>
        </p:nvSpPr>
        <p:spPr bwMode="auto">
          <a:xfrm>
            <a:off x="1618943" y="2964618"/>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 name="Rectangle 26">
            <a:extLst>
              <a:ext uri="{FF2B5EF4-FFF2-40B4-BE49-F238E27FC236}">
                <a16:creationId xmlns:a16="http://schemas.microsoft.com/office/drawing/2014/main" id="{BD93583C-040A-AA47-B9DE-6B5F3960CC98}"/>
              </a:ext>
            </a:extLst>
          </p:cNvPr>
          <p:cNvSpPr>
            <a:spLocks noChangeArrowheads="1"/>
          </p:cNvSpPr>
          <p:nvPr/>
        </p:nvSpPr>
        <p:spPr bwMode="auto">
          <a:xfrm>
            <a:off x="1710844" y="3121745"/>
            <a:ext cx="5470871" cy="463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13" name="Arc 28">
            <a:extLst>
              <a:ext uri="{FF2B5EF4-FFF2-40B4-BE49-F238E27FC236}">
                <a16:creationId xmlns:a16="http://schemas.microsoft.com/office/drawing/2014/main" id="{5541AA82-E9A8-A34D-94EE-7D5B0E1873A7}"/>
              </a:ext>
            </a:extLst>
          </p:cNvPr>
          <p:cNvSpPr>
            <a:spLocks/>
          </p:cNvSpPr>
          <p:nvPr/>
        </p:nvSpPr>
        <p:spPr bwMode="auto">
          <a:xfrm rot="16080000" flipH="1">
            <a:off x="2671000" y="3904076"/>
            <a:ext cx="980196" cy="68016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88863036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5D5CC9-1762-4BF1-A596-65132B9AC616}"/>
              </a:ext>
            </a:extLst>
          </p:cNvPr>
          <p:cNvPicPr>
            <a:picLocks noChangeAspect="1"/>
          </p:cNvPicPr>
          <p:nvPr/>
        </p:nvPicPr>
        <p:blipFill>
          <a:blip r:embed="rId3"/>
          <a:stretch>
            <a:fillRect/>
          </a:stretch>
        </p:blipFill>
        <p:spPr>
          <a:xfrm>
            <a:off x="707660" y="236546"/>
            <a:ext cx="8082854" cy="6025400"/>
          </a:xfrm>
          <a:prstGeom prst="rect">
            <a:avLst/>
          </a:prstGeom>
        </p:spPr>
      </p:pic>
      <p:sp>
        <p:nvSpPr>
          <p:cNvPr id="2" name="Slide Number Placeholder 1"/>
          <p:cNvSpPr>
            <a:spLocks noGrp="1"/>
          </p:cNvSpPr>
          <p:nvPr>
            <p:ph type="sldNum" sz="quarter" idx="12"/>
          </p:nvPr>
        </p:nvSpPr>
        <p:spPr/>
        <p:txBody>
          <a:bodyPr/>
          <a:lstStyle/>
          <a:p>
            <a:fld id="{0798D939-2D9E-2142-A80A-FFDECD1E5A9B}" type="slidenum">
              <a:rPr lang="en-US" smtClean="0"/>
              <a:t>14</a:t>
            </a:fld>
            <a:endParaRPr lang="en-US"/>
          </a:p>
        </p:txBody>
      </p:sp>
      <p:sp>
        <p:nvSpPr>
          <p:cNvPr id="8" name="Arc 28">
            <a:extLst>
              <a:ext uri="{FF2B5EF4-FFF2-40B4-BE49-F238E27FC236}">
                <a16:creationId xmlns:a16="http://schemas.microsoft.com/office/drawing/2014/main" id="{D6528E4E-2D69-4394-8B51-015E1FFCEE4B}"/>
              </a:ext>
            </a:extLst>
          </p:cNvPr>
          <p:cNvSpPr>
            <a:spLocks/>
          </p:cNvSpPr>
          <p:nvPr/>
        </p:nvSpPr>
        <p:spPr bwMode="auto">
          <a:xfrm rot="16080000">
            <a:off x="2251652" y="1847327"/>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29">
            <a:extLst>
              <a:ext uri="{FF2B5EF4-FFF2-40B4-BE49-F238E27FC236}">
                <a16:creationId xmlns:a16="http://schemas.microsoft.com/office/drawing/2014/main" id="{74BD2DEE-A18E-469B-94F9-6973D5CA7EE9}"/>
              </a:ext>
            </a:extLst>
          </p:cNvPr>
          <p:cNvSpPr>
            <a:spLocks noChangeArrowheads="1"/>
          </p:cNvSpPr>
          <p:nvPr/>
        </p:nvSpPr>
        <p:spPr bwMode="auto">
          <a:xfrm>
            <a:off x="1618943" y="2964618"/>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0" name="Rectangle 30">
            <a:extLst>
              <a:ext uri="{FF2B5EF4-FFF2-40B4-BE49-F238E27FC236}">
                <a16:creationId xmlns:a16="http://schemas.microsoft.com/office/drawing/2014/main" id="{BA7F0389-88CE-4B1D-9F7E-1E0487AE9710}"/>
              </a:ext>
            </a:extLst>
          </p:cNvPr>
          <p:cNvSpPr>
            <a:spLocks noChangeArrowheads="1"/>
          </p:cNvSpPr>
          <p:nvPr/>
        </p:nvSpPr>
        <p:spPr bwMode="auto">
          <a:xfrm>
            <a:off x="1618942" y="3106515"/>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0.52*0.71 + 0.48*0.01 = 0.3740</a:t>
            </a:r>
          </a:p>
        </p:txBody>
      </p:sp>
    </p:spTree>
    <p:extLst>
      <p:ext uri="{BB962C8B-B14F-4D97-AF65-F5344CB8AC3E}">
        <p14:creationId xmlns:p14="http://schemas.microsoft.com/office/powerpoint/2010/main" val="217055523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60195D5-39E1-FB4E-AAB8-B58F7613E5C6}"/>
              </a:ext>
            </a:extLst>
          </p:cNvPr>
          <p:cNvSpPr>
            <a:spLocks noChangeArrowheads="1"/>
          </p:cNvSpPr>
          <p:nvPr/>
        </p:nvSpPr>
        <p:spPr bwMode="auto">
          <a:xfrm>
            <a:off x="1004725" y="1760707"/>
            <a:ext cx="6854825" cy="2606675"/>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48131" name="Rectangle 3">
            <a:extLst>
              <a:ext uri="{FF2B5EF4-FFF2-40B4-BE49-F238E27FC236}">
                <a16:creationId xmlns:a16="http://schemas.microsoft.com/office/drawing/2014/main" id="{FBD9D436-F585-5145-81FA-258BB6E3700B}"/>
              </a:ext>
            </a:extLst>
          </p:cNvPr>
          <p:cNvSpPr>
            <a:spLocks noGrp="1" noChangeArrowheads="1"/>
          </p:cNvSpPr>
          <p:nvPr>
            <p:ph type="title"/>
          </p:nvPr>
        </p:nvSpPr>
        <p:spPr>
          <a:xfrm>
            <a:off x="787078" y="228600"/>
            <a:ext cx="7290122" cy="990600"/>
          </a:xfrm>
          <a:noFill/>
          <a:ln/>
        </p:spPr>
        <p:txBody>
          <a:bodyPr/>
          <a:lstStyle/>
          <a:p>
            <a:pPr>
              <a:lnSpc>
                <a:spcPct val="85000"/>
              </a:lnSpc>
            </a:pPr>
            <a:r>
              <a:rPr lang="en-US" altLang="en-US" dirty="0"/>
              <a:t>There is a third option</a:t>
            </a:r>
            <a:endParaRPr lang="en-US" altLang="en-US" sz="4000" b="0" dirty="0">
              <a:solidFill>
                <a:srgbClr val="FFFF00"/>
              </a:solidFill>
              <a:latin typeface="Times New Roman" panose="02020603050405020304" pitchFamily="18" charset="0"/>
            </a:endParaRPr>
          </a:p>
        </p:txBody>
      </p:sp>
      <p:sp>
        <p:nvSpPr>
          <p:cNvPr id="48132" name="Rectangle 4">
            <a:extLst>
              <a:ext uri="{FF2B5EF4-FFF2-40B4-BE49-F238E27FC236}">
                <a16:creationId xmlns:a16="http://schemas.microsoft.com/office/drawing/2014/main" id="{3B20265D-82A2-DA45-997F-15DA5E941E34}"/>
              </a:ext>
            </a:extLst>
          </p:cNvPr>
          <p:cNvSpPr>
            <a:spLocks noGrp="1" noChangeArrowheads="1"/>
          </p:cNvSpPr>
          <p:nvPr>
            <p:ph type="body" idx="1"/>
          </p:nvPr>
        </p:nvSpPr>
        <p:spPr>
          <a:xfrm>
            <a:off x="1004725" y="1940659"/>
            <a:ext cx="6537325" cy="2246769"/>
          </a:xfrm>
          <a:noFill/>
          <a:ln/>
        </p:spPr>
        <p:txBody>
          <a:bodyPr>
            <a:spAutoFit/>
          </a:bodyPr>
          <a:lstStyle/>
          <a:p>
            <a:pPr>
              <a:buFont typeface="Monotype Sorts" pitchFamily="2" charset="2"/>
              <a:buNone/>
            </a:pPr>
            <a:r>
              <a:rPr lang="en-US" altLang="en-US" sz="2800" b="0" dirty="0">
                <a:latin typeface="Times New Roman" panose="02020603050405020304" pitchFamily="18" charset="0"/>
              </a:rPr>
              <a:t>	</a:t>
            </a:r>
            <a:r>
              <a:rPr lang="en-US" altLang="en-US" sz="2800" b="0" dirty="0"/>
              <a:t>It is possible to obtain a definitive diagnosis by means of brain biopsy, but this procedure itself carries a risk of mortality of 0.5%. </a:t>
            </a:r>
          </a:p>
        </p:txBody>
      </p:sp>
      <p:sp>
        <p:nvSpPr>
          <p:cNvPr id="2" name="Slide Number Placeholder 1"/>
          <p:cNvSpPr>
            <a:spLocks noGrp="1"/>
          </p:cNvSpPr>
          <p:nvPr>
            <p:ph type="sldNum" sz="quarter" idx="12"/>
          </p:nvPr>
        </p:nvSpPr>
        <p:spPr/>
        <p:txBody>
          <a:bodyPr/>
          <a:lstStyle/>
          <a:p>
            <a:fld id="{0798D939-2D9E-2142-A80A-FFDECD1E5A9B}" type="slidenum">
              <a:rPr lang="en-US" smtClean="0"/>
              <a:t>15</a:t>
            </a:fld>
            <a:endParaRPr lang="en-US"/>
          </a:p>
        </p:txBody>
      </p:sp>
      <p:sp>
        <p:nvSpPr>
          <p:cNvPr id="6" name="TextBox 5">
            <a:extLst>
              <a:ext uri="{FF2B5EF4-FFF2-40B4-BE49-F238E27FC236}">
                <a16:creationId xmlns:a16="http://schemas.microsoft.com/office/drawing/2014/main" id="{BA573254-8EDF-B74B-93B5-6AE5085244A9}"/>
              </a:ext>
            </a:extLst>
          </p:cNvPr>
          <p:cNvSpPr txBox="1"/>
          <p:nvPr/>
        </p:nvSpPr>
        <p:spPr>
          <a:xfrm>
            <a:off x="1004725" y="4908889"/>
            <a:ext cx="5966057" cy="400110"/>
          </a:xfrm>
          <a:prstGeom prst="rect">
            <a:avLst/>
          </a:prstGeom>
          <a:noFill/>
        </p:spPr>
        <p:txBody>
          <a:bodyPr wrap="none" rtlCol="0">
            <a:spAutoFit/>
          </a:bodyPr>
          <a:lstStyle/>
          <a:p>
            <a:r>
              <a:rPr lang="en-US" sz="2000" dirty="0"/>
              <a:t>Outcome = </a:t>
            </a:r>
            <a:r>
              <a:rPr lang="en-US" sz="2000" dirty="0" err="1"/>
              <a:t>Pr</a:t>
            </a:r>
            <a:r>
              <a:rPr lang="en-US" sz="2000" dirty="0"/>
              <a:t>(severe sequelae and/or dead)</a:t>
            </a:r>
          </a:p>
        </p:txBody>
      </p:sp>
    </p:spTree>
    <p:extLst>
      <p:ext uri="{BB962C8B-B14F-4D97-AF65-F5344CB8AC3E}">
        <p14:creationId xmlns:p14="http://schemas.microsoft.com/office/powerpoint/2010/main" val="1628223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6B57-E1C4-2C40-A1A3-27DF809188F3}"/>
              </a:ext>
            </a:extLst>
          </p:cNvPr>
          <p:cNvSpPr>
            <a:spLocks noGrp="1"/>
          </p:cNvSpPr>
          <p:nvPr>
            <p:ph type="title"/>
          </p:nvPr>
        </p:nvSpPr>
        <p:spPr/>
        <p:txBody>
          <a:bodyPr/>
          <a:lstStyle/>
          <a:p>
            <a:r>
              <a:rPr lang="en-US" dirty="0"/>
              <a:t>Draw the tree</a:t>
            </a:r>
          </a:p>
        </p:txBody>
      </p:sp>
      <p:sp>
        <p:nvSpPr>
          <p:cNvPr id="3" name="Content Placeholder 2">
            <a:extLst>
              <a:ext uri="{FF2B5EF4-FFF2-40B4-BE49-F238E27FC236}">
                <a16:creationId xmlns:a16="http://schemas.microsoft.com/office/drawing/2014/main" id="{3A1D3BA6-C3BA-A140-9BAE-9958CFB91CC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94E0DEC-0C99-144A-88EA-D2E5ACFCE5C5}"/>
              </a:ext>
            </a:extLst>
          </p:cNvPr>
          <p:cNvSpPr>
            <a:spLocks noGrp="1"/>
          </p:cNvSpPr>
          <p:nvPr>
            <p:ph type="sldNum" sz="quarter" idx="12"/>
          </p:nvPr>
        </p:nvSpPr>
        <p:spPr/>
        <p:txBody>
          <a:bodyPr/>
          <a:lstStyle/>
          <a:p>
            <a:fld id="{0798D939-2D9E-2142-A80A-FFDECD1E5A9B}" type="slidenum">
              <a:rPr lang="en-US" smtClean="0"/>
              <a:t>16</a:t>
            </a:fld>
            <a:endParaRPr lang="en-US"/>
          </a:p>
        </p:txBody>
      </p:sp>
    </p:spTree>
    <p:extLst>
      <p:ext uri="{BB962C8B-B14F-4D97-AF65-F5344CB8AC3E}">
        <p14:creationId xmlns:p14="http://schemas.microsoft.com/office/powerpoint/2010/main" val="2591370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C66824D-73E3-F347-B2AD-DB7C741BC5E0}"/>
              </a:ext>
            </a:extLst>
          </p:cNvPr>
          <p:cNvPicPr>
            <a:picLocks noChangeAspect="1"/>
          </p:cNvPicPr>
          <p:nvPr/>
        </p:nvPicPr>
        <p:blipFill>
          <a:blip r:embed="rId3"/>
          <a:stretch>
            <a:fillRect/>
          </a:stretch>
        </p:blipFill>
        <p:spPr>
          <a:xfrm>
            <a:off x="532316" y="0"/>
            <a:ext cx="7743092" cy="6858000"/>
          </a:xfrm>
          <a:prstGeom prst="rect">
            <a:avLst/>
          </a:prstGeom>
        </p:spPr>
      </p:pic>
      <p:sp>
        <p:nvSpPr>
          <p:cNvPr id="12" name="Rectangle 11">
            <a:extLst>
              <a:ext uri="{FF2B5EF4-FFF2-40B4-BE49-F238E27FC236}">
                <a16:creationId xmlns:a16="http://schemas.microsoft.com/office/drawing/2014/main" id="{D6A77C61-5E44-A946-87CC-2F7B4B7E0FC8}"/>
              </a:ext>
            </a:extLst>
          </p:cNvPr>
          <p:cNvSpPr/>
          <p:nvPr/>
        </p:nvSpPr>
        <p:spPr>
          <a:xfrm>
            <a:off x="0" y="0"/>
            <a:ext cx="9444038" cy="3937488"/>
          </a:xfrm>
          <a:prstGeom prst="rect">
            <a:avLst/>
          </a:prstGeom>
          <a:solidFill>
            <a:schemeClr val="bg1">
              <a:lumMod val="85000"/>
              <a:alpha val="45000"/>
            </a:schemeClr>
          </a:solidFill>
          <a:ln>
            <a:noFill/>
          </a:ln>
          <a:effectLst>
            <a:outerShdw blurRad="50800" dist="50800" dir="5400000" algn="ctr" rotWithShape="0">
              <a:srgbClr val="000000">
                <a:alpha val="8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091545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1A7F21-B3A4-4FA0-927B-FA67201517EC}"/>
              </a:ext>
            </a:extLst>
          </p:cNvPr>
          <p:cNvPicPr>
            <a:picLocks noChangeAspect="1"/>
          </p:cNvPicPr>
          <p:nvPr/>
        </p:nvPicPr>
        <p:blipFill>
          <a:blip r:embed="rId3"/>
          <a:stretch>
            <a:fillRect/>
          </a:stretch>
        </p:blipFill>
        <p:spPr>
          <a:xfrm>
            <a:off x="532316" y="0"/>
            <a:ext cx="7743092" cy="6858000"/>
          </a:xfrm>
          <a:prstGeom prst="rect">
            <a:avLst/>
          </a:prstGeom>
        </p:spPr>
      </p:pic>
      <p:grpSp>
        <p:nvGrpSpPr>
          <p:cNvPr id="5" name="Group 4">
            <a:extLst>
              <a:ext uri="{FF2B5EF4-FFF2-40B4-BE49-F238E27FC236}">
                <a16:creationId xmlns:a16="http://schemas.microsoft.com/office/drawing/2014/main" id="{6781ECE3-2160-47DC-A009-5A58724FB524}"/>
              </a:ext>
            </a:extLst>
          </p:cNvPr>
          <p:cNvGrpSpPr/>
          <p:nvPr/>
        </p:nvGrpSpPr>
        <p:grpSpPr>
          <a:xfrm>
            <a:off x="2317983" y="4025210"/>
            <a:ext cx="2389748" cy="1073528"/>
            <a:chOff x="1748389" y="1366226"/>
            <a:chExt cx="2389748" cy="1073528"/>
          </a:xfrm>
          <a:solidFill>
            <a:schemeClr val="bg1"/>
          </a:solidFill>
        </p:grpSpPr>
        <p:sp>
          <p:nvSpPr>
            <p:cNvPr id="56" name="Arc 49">
              <a:extLst>
                <a:ext uri="{FF2B5EF4-FFF2-40B4-BE49-F238E27FC236}">
                  <a16:creationId xmlns:a16="http://schemas.microsoft.com/office/drawing/2014/main" id="{F68DF04B-2378-427F-85F4-52BFF37F2B64}"/>
                </a:ext>
              </a:extLst>
            </p:cNvPr>
            <p:cNvSpPr>
              <a:spLocks/>
            </p:cNvSpPr>
            <p:nvPr/>
          </p:nvSpPr>
          <p:spPr bwMode="auto">
            <a:xfrm>
              <a:off x="3480912" y="1811104"/>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grpFill/>
            <a:ln w="50800" cap="rnd">
              <a:solidFill>
                <a:schemeClr val="tx2"/>
              </a:solidFill>
              <a:round/>
              <a:headEnd type="none" w="sm" len="sm"/>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7" name="Rectangle 50">
              <a:extLst>
                <a:ext uri="{FF2B5EF4-FFF2-40B4-BE49-F238E27FC236}">
                  <a16:creationId xmlns:a16="http://schemas.microsoft.com/office/drawing/2014/main" id="{8E42F548-CF78-44D5-A63E-85A83A399599}"/>
                </a:ext>
              </a:extLst>
            </p:cNvPr>
            <p:cNvSpPr>
              <a:spLocks noChangeArrowheads="1"/>
            </p:cNvSpPr>
            <p:nvPr/>
          </p:nvSpPr>
          <p:spPr bwMode="auto">
            <a:xfrm>
              <a:off x="1748389" y="1366226"/>
              <a:ext cx="1762334" cy="46230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grpSp>
      <p:grpSp>
        <p:nvGrpSpPr>
          <p:cNvPr id="64" name="Group 63">
            <a:extLst>
              <a:ext uri="{FF2B5EF4-FFF2-40B4-BE49-F238E27FC236}">
                <a16:creationId xmlns:a16="http://schemas.microsoft.com/office/drawing/2014/main" id="{426710C8-E8B9-4F0A-A812-C8D6B95B3542}"/>
              </a:ext>
            </a:extLst>
          </p:cNvPr>
          <p:cNvGrpSpPr/>
          <p:nvPr/>
        </p:nvGrpSpPr>
        <p:grpSpPr>
          <a:xfrm>
            <a:off x="0" y="4696690"/>
            <a:ext cx="2982351" cy="1073528"/>
            <a:chOff x="1748389" y="1366226"/>
            <a:chExt cx="2389748" cy="1073528"/>
          </a:xfrm>
        </p:grpSpPr>
        <p:sp>
          <p:nvSpPr>
            <p:cNvPr id="65" name="Arc 49">
              <a:extLst>
                <a:ext uri="{FF2B5EF4-FFF2-40B4-BE49-F238E27FC236}">
                  <a16:creationId xmlns:a16="http://schemas.microsoft.com/office/drawing/2014/main" id="{C8226ECF-03F6-4364-ACFD-1ED8B149EF05}"/>
                </a:ext>
              </a:extLst>
            </p:cNvPr>
            <p:cNvSpPr>
              <a:spLocks/>
            </p:cNvSpPr>
            <p:nvPr/>
          </p:nvSpPr>
          <p:spPr bwMode="auto">
            <a:xfrm>
              <a:off x="3480912" y="1811104"/>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66" name="Rectangle 50">
              <a:extLst>
                <a:ext uri="{FF2B5EF4-FFF2-40B4-BE49-F238E27FC236}">
                  <a16:creationId xmlns:a16="http://schemas.microsoft.com/office/drawing/2014/main" id="{BF35300C-A1B5-48E8-9544-E83F9868D40F}"/>
                </a:ext>
              </a:extLst>
            </p:cNvPr>
            <p:cNvSpPr>
              <a:spLocks noChangeArrowheads="1"/>
            </p:cNvSpPr>
            <p:nvPr/>
          </p:nvSpPr>
          <p:spPr bwMode="auto">
            <a:xfrm>
              <a:off x="1748389" y="1366226"/>
              <a:ext cx="2220662" cy="83163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 * 0.995 + 0.005</a:t>
              </a:r>
            </a:p>
          </p:txBody>
        </p:sp>
      </p:grpSp>
      <p:sp>
        <p:nvSpPr>
          <p:cNvPr id="9" name="Rectangle 8">
            <a:extLst>
              <a:ext uri="{FF2B5EF4-FFF2-40B4-BE49-F238E27FC236}">
                <a16:creationId xmlns:a16="http://schemas.microsoft.com/office/drawing/2014/main" id="{78C01141-BACF-6447-8CA9-8EA3AD92B70A}"/>
              </a:ext>
            </a:extLst>
          </p:cNvPr>
          <p:cNvSpPr/>
          <p:nvPr/>
        </p:nvSpPr>
        <p:spPr>
          <a:xfrm>
            <a:off x="0" y="0"/>
            <a:ext cx="9444038" cy="3937488"/>
          </a:xfrm>
          <a:prstGeom prst="rect">
            <a:avLst/>
          </a:prstGeom>
          <a:solidFill>
            <a:schemeClr val="bg1">
              <a:lumMod val="85000"/>
              <a:alpha val="45000"/>
            </a:schemeClr>
          </a:solidFill>
          <a:ln>
            <a:noFill/>
          </a:ln>
          <a:effectLst>
            <a:outerShdw blurRad="50800" dist="50800" dir="5400000" algn="ctr" rotWithShape="0">
              <a:srgbClr val="000000">
                <a:alpha val="8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2585910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1A7F21-B3A4-4FA0-927B-FA67201517EC}"/>
              </a:ext>
            </a:extLst>
          </p:cNvPr>
          <p:cNvPicPr>
            <a:picLocks noChangeAspect="1"/>
          </p:cNvPicPr>
          <p:nvPr/>
        </p:nvPicPr>
        <p:blipFill>
          <a:blip r:embed="rId3"/>
          <a:stretch>
            <a:fillRect/>
          </a:stretch>
        </p:blipFill>
        <p:spPr>
          <a:xfrm>
            <a:off x="532316" y="0"/>
            <a:ext cx="7743092" cy="6858000"/>
          </a:xfrm>
          <a:prstGeom prst="rect">
            <a:avLst/>
          </a:prstGeom>
        </p:spPr>
      </p:pic>
      <p:grpSp>
        <p:nvGrpSpPr>
          <p:cNvPr id="64" name="Group 63">
            <a:extLst>
              <a:ext uri="{FF2B5EF4-FFF2-40B4-BE49-F238E27FC236}">
                <a16:creationId xmlns:a16="http://schemas.microsoft.com/office/drawing/2014/main" id="{426710C8-E8B9-4F0A-A812-C8D6B95B3542}"/>
              </a:ext>
            </a:extLst>
          </p:cNvPr>
          <p:cNvGrpSpPr/>
          <p:nvPr/>
        </p:nvGrpSpPr>
        <p:grpSpPr>
          <a:xfrm>
            <a:off x="625268" y="4696690"/>
            <a:ext cx="2389748" cy="1073528"/>
            <a:chOff x="1748389" y="1366226"/>
            <a:chExt cx="2389748" cy="1073528"/>
          </a:xfrm>
        </p:grpSpPr>
        <p:sp>
          <p:nvSpPr>
            <p:cNvPr id="65" name="Arc 49">
              <a:extLst>
                <a:ext uri="{FF2B5EF4-FFF2-40B4-BE49-F238E27FC236}">
                  <a16:creationId xmlns:a16="http://schemas.microsoft.com/office/drawing/2014/main" id="{C8226ECF-03F6-4364-ACFD-1ED8B149EF05}"/>
                </a:ext>
              </a:extLst>
            </p:cNvPr>
            <p:cNvSpPr>
              <a:spLocks/>
            </p:cNvSpPr>
            <p:nvPr/>
          </p:nvSpPr>
          <p:spPr bwMode="auto">
            <a:xfrm>
              <a:off x="3480912" y="1811104"/>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66" name="Rectangle 50">
              <a:extLst>
                <a:ext uri="{FF2B5EF4-FFF2-40B4-BE49-F238E27FC236}">
                  <a16:creationId xmlns:a16="http://schemas.microsoft.com/office/drawing/2014/main" id="{BF35300C-A1B5-48E8-9544-E83F9868D40F}"/>
                </a:ext>
              </a:extLst>
            </p:cNvPr>
            <p:cNvSpPr>
              <a:spLocks noChangeArrowheads="1"/>
            </p:cNvSpPr>
            <p:nvPr/>
          </p:nvSpPr>
          <p:spPr bwMode="auto">
            <a:xfrm>
              <a:off x="1748389" y="1366226"/>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0.1960</a:t>
              </a:r>
            </a:p>
          </p:txBody>
        </p:sp>
      </p:grpSp>
      <p:sp>
        <p:nvSpPr>
          <p:cNvPr id="11" name="Arc 49">
            <a:extLst>
              <a:ext uri="{FF2B5EF4-FFF2-40B4-BE49-F238E27FC236}">
                <a16:creationId xmlns:a16="http://schemas.microsoft.com/office/drawing/2014/main" id="{A2E83838-0854-3344-86C4-DBD5C748740F}"/>
              </a:ext>
            </a:extLst>
          </p:cNvPr>
          <p:cNvSpPr>
            <a:spLocks/>
          </p:cNvSpPr>
          <p:nvPr/>
        </p:nvSpPr>
        <p:spPr bwMode="auto">
          <a:xfrm>
            <a:off x="4024610" y="226594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2" name="Arc 49">
            <a:extLst>
              <a:ext uri="{FF2B5EF4-FFF2-40B4-BE49-F238E27FC236}">
                <a16:creationId xmlns:a16="http://schemas.microsoft.com/office/drawing/2014/main" id="{634794E6-1E7D-234D-83B9-7BF5A87B5437}"/>
              </a:ext>
            </a:extLst>
          </p:cNvPr>
          <p:cNvSpPr>
            <a:spLocks/>
          </p:cNvSpPr>
          <p:nvPr/>
        </p:nvSpPr>
        <p:spPr bwMode="auto">
          <a:xfrm>
            <a:off x="4019979" y="192361"/>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3" name="Rectangle 50">
            <a:extLst>
              <a:ext uri="{FF2B5EF4-FFF2-40B4-BE49-F238E27FC236}">
                <a16:creationId xmlns:a16="http://schemas.microsoft.com/office/drawing/2014/main" id="{FD0DE6C0-E7F0-4E43-8AFD-2C3ACCDCA8B8}"/>
              </a:ext>
            </a:extLst>
          </p:cNvPr>
          <p:cNvSpPr>
            <a:spLocks noChangeArrowheads="1"/>
          </p:cNvSpPr>
          <p:nvPr/>
        </p:nvSpPr>
        <p:spPr bwMode="auto">
          <a:xfrm>
            <a:off x="2185192" y="2020635"/>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14" name="Rectangle 50">
            <a:extLst>
              <a:ext uri="{FF2B5EF4-FFF2-40B4-BE49-F238E27FC236}">
                <a16:creationId xmlns:a16="http://schemas.microsoft.com/office/drawing/2014/main" id="{85B86E71-EFD1-7B45-B8AC-7CB6A0CC05DB}"/>
              </a:ext>
            </a:extLst>
          </p:cNvPr>
          <p:cNvSpPr>
            <a:spLocks noChangeArrowheads="1"/>
          </p:cNvSpPr>
          <p:nvPr/>
        </p:nvSpPr>
        <p:spPr bwMode="auto">
          <a:xfrm>
            <a:off x="2185192" y="44379"/>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Tree>
    <p:extLst>
      <p:ext uri="{BB962C8B-B14F-4D97-AF65-F5344CB8AC3E}">
        <p14:creationId xmlns:p14="http://schemas.microsoft.com/office/powerpoint/2010/main" val="34963893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694481" y="655417"/>
            <a:ext cx="7875587" cy="742950"/>
          </a:xfrm>
        </p:spPr>
        <p:txBody>
          <a:bodyPr/>
          <a:lstStyle/>
          <a:p>
            <a:r>
              <a:rPr lang="en-US" altLang="en-US" dirty="0"/>
              <a:t>Decision Tree (a type of model)</a:t>
            </a:r>
          </a:p>
        </p:txBody>
      </p:sp>
      <p:sp>
        <p:nvSpPr>
          <p:cNvPr id="227331" name="Rectangle 3"/>
          <p:cNvSpPr>
            <a:spLocks noGrp="1" noChangeArrowheads="1"/>
          </p:cNvSpPr>
          <p:nvPr>
            <p:ph idx="1"/>
          </p:nvPr>
        </p:nvSpPr>
        <p:spPr>
          <a:xfrm>
            <a:off x="857250" y="1575881"/>
            <a:ext cx="7486650" cy="3796219"/>
          </a:xfrm>
        </p:spPr>
        <p:txBody>
          <a:bodyPr>
            <a:normAutofit/>
          </a:bodyPr>
          <a:lstStyle/>
          <a:p>
            <a:r>
              <a:rPr lang="en-US" altLang="en-US" sz="2400" dirty="0"/>
              <a:t>Schematic representation of all of the important outcomes of a decision (e.g., clinical, economic, non-health sectors)</a:t>
            </a:r>
          </a:p>
          <a:p>
            <a:endParaRPr lang="en-US" altLang="en-US" sz="2400" dirty="0"/>
          </a:p>
          <a:p>
            <a:r>
              <a:rPr lang="en-US" altLang="en-US" sz="2400" dirty="0"/>
              <a:t>Used to combine knowledge about decision problem from many sources</a:t>
            </a:r>
          </a:p>
          <a:p>
            <a:endParaRPr lang="en-US" altLang="en-US" sz="2400" dirty="0"/>
          </a:p>
          <a:p>
            <a:r>
              <a:rPr lang="en-US" altLang="en-US" sz="2400" dirty="0"/>
              <a:t>Computes </a:t>
            </a:r>
            <a:r>
              <a:rPr lang="en-US" altLang="en-US" sz="2400" i="1" dirty="0">
                <a:solidFill>
                  <a:schemeClr val="accent1"/>
                </a:solidFill>
              </a:rPr>
              <a:t>average outcomes </a:t>
            </a:r>
            <a:r>
              <a:rPr lang="en-US" altLang="en-US" sz="2400" dirty="0"/>
              <a:t>(e.g., costs, events, QALYs) from decisions</a:t>
            </a:r>
          </a:p>
        </p:txBody>
      </p:sp>
      <p:sp>
        <p:nvSpPr>
          <p:cNvPr id="2" name="Slide Number Placeholder 1"/>
          <p:cNvSpPr>
            <a:spLocks noGrp="1"/>
          </p:cNvSpPr>
          <p:nvPr>
            <p:ph type="sldNum" sz="quarter" idx="12"/>
          </p:nvPr>
        </p:nvSpPr>
        <p:spPr/>
        <p:txBody>
          <a:bodyPr/>
          <a:lstStyle/>
          <a:p>
            <a:fld id="{0798D939-2D9E-2142-A80A-FFDECD1E5A9B}" type="slidenum">
              <a:rPr lang="en-US" smtClean="0"/>
              <a:t>2</a:t>
            </a:fld>
            <a:endParaRPr lang="en-US"/>
          </a:p>
        </p:txBody>
      </p:sp>
    </p:spTree>
    <p:extLst>
      <p:ext uri="{BB962C8B-B14F-4D97-AF65-F5344CB8AC3E}">
        <p14:creationId xmlns:p14="http://schemas.microsoft.com/office/powerpoint/2010/main" val="1289416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1"/>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err="1"/>
              <a:t>Estimating</a:t>
            </a:r>
            <a:r>
              <a:rPr lang="nl-NL" dirty="0"/>
              <a:t> </a:t>
            </a:r>
            <a:r>
              <a:rPr lang="nl-NL" dirty="0" err="1"/>
              <a:t>decision</a:t>
            </a:r>
            <a:r>
              <a:rPr lang="nl-NL" dirty="0"/>
              <a:t> tree </a:t>
            </a:r>
            <a:r>
              <a:rPr lang="nl-NL" dirty="0" err="1"/>
              <a:t>outcomes</a:t>
            </a:r>
            <a:r>
              <a:rPr lang="nl-NL" dirty="0"/>
              <a:t> in R</a:t>
            </a:r>
            <a:endParaRPr dirty="0"/>
          </a:p>
        </p:txBody>
      </p:sp>
      <p:sp>
        <p:nvSpPr>
          <p:cNvPr id="490" name="Google Shape;490;p71"/>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20</a:t>
            </a:fld>
            <a:endParaRPr/>
          </a:p>
        </p:txBody>
      </p:sp>
    </p:spTree>
    <p:extLst>
      <p:ext uri="{BB962C8B-B14F-4D97-AF65-F5344CB8AC3E}">
        <p14:creationId xmlns:p14="http://schemas.microsoft.com/office/powerpoint/2010/main" val="4055223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5030-EB36-49A3-8D79-8326482205B3}"/>
              </a:ext>
            </a:extLst>
          </p:cNvPr>
          <p:cNvSpPr>
            <a:spLocks noGrp="1"/>
          </p:cNvSpPr>
          <p:nvPr>
            <p:ph type="title"/>
          </p:nvPr>
        </p:nvSpPr>
        <p:spPr/>
        <p:txBody>
          <a:bodyPr/>
          <a:lstStyle/>
          <a:p>
            <a:r>
              <a:rPr lang="en-CA" dirty="0"/>
              <a:t>Compute average outcomes</a:t>
            </a:r>
          </a:p>
        </p:txBody>
      </p:sp>
      <p:sp>
        <p:nvSpPr>
          <p:cNvPr id="3" name="Content Placeholder 2">
            <a:extLst>
              <a:ext uri="{FF2B5EF4-FFF2-40B4-BE49-F238E27FC236}">
                <a16:creationId xmlns:a16="http://schemas.microsoft.com/office/drawing/2014/main" id="{AE3DEB96-FEB9-4CB7-9B08-66A1BC15B3F1}"/>
              </a:ext>
            </a:extLst>
          </p:cNvPr>
          <p:cNvSpPr>
            <a:spLocks noGrp="1"/>
          </p:cNvSpPr>
          <p:nvPr>
            <p:ph idx="1"/>
          </p:nvPr>
        </p:nvSpPr>
        <p:spPr>
          <a:xfrm>
            <a:off x="840432" y="1417638"/>
            <a:ext cx="7719432" cy="5249492"/>
          </a:xfrm>
        </p:spPr>
        <p:txBody>
          <a:bodyPr/>
          <a:lstStyle/>
          <a:p>
            <a:pPr marL="114300" indent="0">
              <a:buNone/>
            </a:pPr>
            <a:r>
              <a:rPr lang="en-US" sz="1800" dirty="0">
                <a:latin typeface="Verdana" panose="020B0604030504040204" pitchFamily="34" charset="0"/>
                <a:ea typeface="Verdana" panose="020B0604030504040204" pitchFamily="34" charset="0"/>
                <a:cs typeface="Verdana" panose="020B0604030504040204" pitchFamily="34" charset="0"/>
              </a:rPr>
              <a:t>The (average) </a:t>
            </a:r>
            <a:r>
              <a:rPr lang="en-US" sz="1800" b="0" i="0" u="none" strike="noStrike" baseline="0" dirty="0">
                <a:latin typeface="Verdana" panose="020B0604030504040204" pitchFamily="34" charset="0"/>
                <a:ea typeface="Verdana" panose="020B0604030504040204" pitchFamily="34" charset="0"/>
                <a:cs typeface="Verdana" panose="020B0604030504040204" pitchFamily="34" charset="0"/>
              </a:rPr>
              <a:t>expected value of the outcomes (i.e. cost, QALYs) of </a:t>
            </a:r>
            <a:r>
              <a:rPr lang="en-US" sz="1800" b="0" i="0" u="none" strike="noStrike" baseline="0" dirty="0">
                <a:solidFill>
                  <a:srgbClr val="FF0000"/>
                </a:solidFill>
                <a:latin typeface="Verdana" panose="020B0604030504040204" pitchFamily="34" charset="0"/>
                <a:ea typeface="Verdana" panose="020B0604030504040204" pitchFamily="34" charset="0"/>
                <a:cs typeface="Verdana" panose="020B0604030504040204" pitchFamily="34" charset="0"/>
              </a:rPr>
              <a:t>a strategy </a:t>
            </a:r>
            <a:r>
              <a:rPr lang="en-US" sz="1800" b="0" i="0" u="none" strike="noStrike" baseline="0" dirty="0">
                <a:latin typeface="Verdana" panose="020B0604030504040204" pitchFamily="34" charset="0"/>
                <a:ea typeface="Verdana" panose="020B0604030504040204" pitchFamily="34" charset="0"/>
                <a:cs typeface="Verdana" panose="020B0604030504040204" pitchFamily="34" charset="0"/>
              </a:rPr>
              <a:t>in a decision tree can be </a:t>
            </a:r>
            <a:r>
              <a:rPr lang="en-CA" sz="1800" b="0" i="0" u="none" strike="noStrike" baseline="0" dirty="0">
                <a:latin typeface="Verdana" panose="020B0604030504040204" pitchFamily="34" charset="0"/>
                <a:ea typeface="Verdana" panose="020B0604030504040204" pitchFamily="34" charset="0"/>
                <a:cs typeface="Verdana" panose="020B0604030504040204" pitchFamily="34" charset="0"/>
              </a:rPr>
              <a:t>calculated by </a:t>
            </a:r>
            <a:r>
              <a:rPr lang="en-CA" sz="1800" dirty="0">
                <a:latin typeface="Verdana" panose="020B0604030504040204" pitchFamily="34" charset="0"/>
                <a:ea typeface="Verdana" panose="020B0604030504040204" pitchFamily="34" charset="0"/>
                <a:cs typeface="Verdana" panose="020B0604030504040204" pitchFamily="34" charset="0"/>
              </a:rPr>
              <a:t>using the below steps:</a:t>
            </a:r>
          </a:p>
          <a:p>
            <a:pPr algn="l"/>
            <a:endParaRPr lang="en-CA" sz="1800" b="0" i="0" u="none" strike="noStrike" baseline="0" dirty="0">
              <a:latin typeface="Verdana" panose="020B0604030504040204" pitchFamily="34" charset="0"/>
              <a:ea typeface="Verdana" panose="020B0604030504040204" pitchFamily="34" charset="0"/>
              <a:cs typeface="Verdana" panose="020B0604030504040204" pitchFamily="34" charset="0"/>
            </a:endParaRPr>
          </a:p>
          <a:p>
            <a:pPr marL="457200" indent="-342900" algn="l">
              <a:buFont typeface="+mj-lt"/>
              <a:buAutoNum type="arabicPeriod"/>
            </a:pPr>
            <a:r>
              <a:rPr lang="en-CA" sz="1800" dirty="0">
                <a:latin typeface="Verdana" panose="020B0604030504040204" pitchFamily="34" charset="0"/>
                <a:ea typeface="Verdana" panose="020B0604030504040204" pitchFamily="34" charset="0"/>
                <a:cs typeface="Verdana" panose="020B0604030504040204" pitchFamily="34" charset="0"/>
              </a:rPr>
              <a:t>Identify all branches in this strategy</a:t>
            </a:r>
          </a:p>
          <a:p>
            <a:pPr marL="457200" indent="-342900" algn="l">
              <a:buFont typeface="+mj-lt"/>
              <a:buAutoNum type="arabicPeriod"/>
            </a:pPr>
            <a:endParaRPr lang="en-CA" sz="1800" dirty="0">
              <a:latin typeface="Verdana" panose="020B0604030504040204" pitchFamily="34" charset="0"/>
              <a:ea typeface="Verdana" panose="020B0604030504040204" pitchFamily="34" charset="0"/>
              <a:cs typeface="Verdana" panose="020B0604030504040204" pitchFamily="34" charset="0"/>
            </a:endParaRPr>
          </a:p>
          <a:p>
            <a:pPr marL="457200" indent="-342900" algn="l">
              <a:buFont typeface="+mj-lt"/>
              <a:buAutoNum type="arabicPeriod"/>
            </a:pPr>
            <a:r>
              <a:rPr lang="en-CA" sz="1800" dirty="0">
                <a:latin typeface="Verdana" panose="020B0604030504040204" pitchFamily="34" charset="0"/>
                <a:ea typeface="Verdana" panose="020B0604030504040204" pitchFamily="34" charset="0"/>
                <a:cs typeface="Verdana" panose="020B0604030504040204" pitchFamily="34" charset="0"/>
              </a:rPr>
              <a:t>M</a:t>
            </a:r>
            <a:r>
              <a:rPr lang="en-CA" sz="1800" b="0" i="0" u="none" strike="noStrike" baseline="0" dirty="0">
                <a:latin typeface="Verdana" panose="020B0604030504040204" pitchFamily="34" charset="0"/>
                <a:ea typeface="Verdana" panose="020B0604030504040204" pitchFamily="34" charset="0"/>
                <a:cs typeface="Verdana" panose="020B0604030504040204" pitchFamily="34" charset="0"/>
              </a:rPr>
              <a:t>ultiply all conditional probabilities in a branch</a:t>
            </a:r>
          </a:p>
          <a:p>
            <a:pPr marL="457200" indent="-342900" algn="l">
              <a:buFont typeface="+mj-lt"/>
              <a:buAutoNum type="arabicPeriod"/>
            </a:pPr>
            <a:endParaRPr lang="en-CA" sz="1800" dirty="0">
              <a:latin typeface="Verdana" panose="020B0604030504040204" pitchFamily="34" charset="0"/>
              <a:ea typeface="Verdana" panose="020B0604030504040204" pitchFamily="34" charset="0"/>
              <a:cs typeface="Verdana" panose="020B0604030504040204" pitchFamily="34" charset="0"/>
            </a:endParaRPr>
          </a:p>
          <a:p>
            <a:pPr marL="457200" indent="-342900" algn="l">
              <a:buFont typeface="+mj-lt"/>
              <a:buAutoNum type="arabicPeriod"/>
            </a:pPr>
            <a:r>
              <a:rPr lang="en-CA" sz="1800" dirty="0">
                <a:latin typeface="Verdana" panose="020B0604030504040204" pitchFamily="34" charset="0"/>
                <a:ea typeface="Verdana" panose="020B0604030504040204" pitchFamily="34" charset="0"/>
                <a:cs typeface="Verdana" panose="020B0604030504040204" pitchFamily="34" charset="0"/>
              </a:rPr>
              <a:t>The product of all conditional probabilities is then multiplied with the outcome value of that branch</a:t>
            </a:r>
          </a:p>
          <a:p>
            <a:pPr marL="457200" indent="-342900" algn="l">
              <a:buFont typeface="+mj-lt"/>
              <a:buAutoNum type="arabicPeriod"/>
            </a:pPr>
            <a:endParaRPr lang="en-CA" sz="1800" dirty="0">
              <a:latin typeface="Verdana" panose="020B0604030504040204" pitchFamily="34" charset="0"/>
              <a:ea typeface="Verdana" panose="020B0604030504040204" pitchFamily="34" charset="0"/>
              <a:cs typeface="Verdana" panose="020B0604030504040204" pitchFamily="34" charset="0"/>
            </a:endParaRPr>
          </a:p>
          <a:p>
            <a:pPr marL="457200" indent="-342900" algn="l">
              <a:buFont typeface="+mj-lt"/>
              <a:buAutoNum type="arabicPeriod"/>
            </a:pPr>
            <a:r>
              <a:rPr lang="en-CA" sz="1800" dirty="0">
                <a:latin typeface="Verdana" panose="020B0604030504040204" pitchFamily="34" charset="0"/>
                <a:ea typeface="Verdana" panose="020B0604030504040204" pitchFamily="34" charset="0"/>
                <a:cs typeface="Verdana" panose="020B0604030504040204" pitchFamily="34" charset="0"/>
              </a:rPr>
              <a:t>Repeat steps 2 and 3 for each branch</a:t>
            </a:r>
          </a:p>
          <a:p>
            <a:pPr marL="457200" indent="-342900" algn="l">
              <a:buFont typeface="+mj-lt"/>
              <a:buAutoNum type="arabicPeriod"/>
            </a:pPr>
            <a:endParaRPr lang="en-CA" sz="1800" dirty="0">
              <a:latin typeface="Verdana" panose="020B0604030504040204" pitchFamily="34" charset="0"/>
              <a:ea typeface="Verdana" panose="020B0604030504040204" pitchFamily="34" charset="0"/>
              <a:cs typeface="Verdana" panose="020B0604030504040204" pitchFamily="34" charset="0"/>
            </a:endParaRPr>
          </a:p>
          <a:p>
            <a:pPr marL="457200" indent="-342900" algn="l">
              <a:buFont typeface="+mj-lt"/>
              <a:buAutoNum type="arabicPeriod"/>
            </a:pPr>
            <a:r>
              <a:rPr lang="en-CA" sz="1800" dirty="0">
                <a:latin typeface="Verdana" panose="020B0604030504040204" pitchFamily="34" charset="0"/>
                <a:ea typeface="Verdana" panose="020B0604030504040204" pitchFamily="34" charset="0"/>
                <a:cs typeface="Verdana" panose="020B0604030504040204" pitchFamily="34" charset="0"/>
              </a:rPr>
              <a:t>Sum (the product of conditional probabilities x outcome) for all branches under this strategy</a:t>
            </a:r>
            <a:endParaRPr lang="en-CA"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3C9993C6-B6B7-45BE-A606-3037E77BB81D}"/>
              </a:ext>
            </a:extLst>
          </p:cNvPr>
          <p:cNvSpPr>
            <a:spLocks noGrp="1"/>
          </p:cNvSpPr>
          <p:nvPr>
            <p:ph type="sldNum" sz="quarter" idx="12"/>
          </p:nvPr>
        </p:nvSpPr>
        <p:spPr/>
        <p:txBody>
          <a:bodyPr/>
          <a:lstStyle/>
          <a:p>
            <a:fld id="{0798D939-2D9E-2142-A80A-FFDECD1E5A9B}" type="slidenum">
              <a:rPr lang="en-US" smtClean="0"/>
              <a:t>21</a:t>
            </a:fld>
            <a:endParaRPr lang="en-US"/>
          </a:p>
        </p:txBody>
      </p:sp>
    </p:spTree>
    <p:extLst>
      <p:ext uri="{BB962C8B-B14F-4D97-AF65-F5344CB8AC3E}">
        <p14:creationId xmlns:p14="http://schemas.microsoft.com/office/powerpoint/2010/main" val="2094674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E521-F3A7-4F63-91E3-42DA38C24BD1}"/>
              </a:ext>
            </a:extLst>
          </p:cNvPr>
          <p:cNvSpPr>
            <a:spLocks noGrp="1"/>
          </p:cNvSpPr>
          <p:nvPr>
            <p:ph type="title"/>
          </p:nvPr>
        </p:nvSpPr>
        <p:spPr>
          <a:xfrm>
            <a:off x="840432" y="274638"/>
            <a:ext cx="7620000" cy="1143000"/>
          </a:xfrm>
        </p:spPr>
        <p:txBody>
          <a:bodyPr anchor="ctr">
            <a:normAutofit/>
          </a:bodyPr>
          <a:lstStyle/>
          <a:p>
            <a:r>
              <a:rPr lang="en-CA" dirty="0"/>
              <a:t>Plot of a sample decision tree</a:t>
            </a:r>
          </a:p>
        </p:txBody>
      </p:sp>
      <p:pic>
        <p:nvPicPr>
          <p:cNvPr id="5" name="Picture 4">
            <a:extLst>
              <a:ext uri="{FF2B5EF4-FFF2-40B4-BE49-F238E27FC236}">
                <a16:creationId xmlns:a16="http://schemas.microsoft.com/office/drawing/2014/main" id="{1FD62397-5140-4FA6-8D76-19B99254C345}"/>
              </a:ext>
            </a:extLst>
          </p:cNvPr>
          <p:cNvPicPr>
            <a:picLocks noChangeAspect="1"/>
          </p:cNvPicPr>
          <p:nvPr/>
        </p:nvPicPr>
        <p:blipFill>
          <a:blip r:embed="rId2"/>
          <a:stretch>
            <a:fillRect/>
          </a:stretch>
        </p:blipFill>
        <p:spPr>
          <a:xfrm>
            <a:off x="840432" y="1937544"/>
            <a:ext cx="7620000" cy="3943349"/>
          </a:xfrm>
          <a:prstGeom prst="rect">
            <a:avLst/>
          </a:prstGeom>
          <a:noFill/>
        </p:spPr>
      </p:pic>
      <p:sp>
        <p:nvSpPr>
          <p:cNvPr id="4" name="Slide Number Placeholder 3">
            <a:extLst>
              <a:ext uri="{FF2B5EF4-FFF2-40B4-BE49-F238E27FC236}">
                <a16:creationId xmlns:a16="http://schemas.microsoft.com/office/drawing/2014/main" id="{478D1644-0C5B-4F77-8163-B01CDE58A1A3}"/>
              </a:ext>
            </a:extLst>
          </p:cNvPr>
          <p:cNvSpPr>
            <a:spLocks noGrp="1"/>
          </p:cNvSpPr>
          <p:nvPr>
            <p:ph type="sldNum" sz="quarter" idx="12"/>
          </p:nvPr>
        </p:nvSpPr>
        <p:spPr>
          <a:xfrm>
            <a:off x="8559864" y="6453336"/>
            <a:ext cx="548640" cy="396240"/>
          </a:xfrm>
        </p:spPr>
        <p:txBody>
          <a:bodyPr anchor="ctr">
            <a:normAutofit/>
          </a:bodyPr>
          <a:lstStyle/>
          <a:p>
            <a:pPr>
              <a:spcAft>
                <a:spcPts val="600"/>
              </a:spcAft>
            </a:pPr>
            <a:fld id="{0798D939-2D9E-2142-A80A-FFDECD1E5A9B}" type="slidenum">
              <a:rPr lang="en-US" smtClean="0"/>
              <a:pPr>
                <a:spcAft>
                  <a:spcPts val="600"/>
                </a:spcAft>
              </a:pPr>
              <a:t>22</a:t>
            </a:fld>
            <a:endParaRPr lang="en-US"/>
          </a:p>
        </p:txBody>
      </p:sp>
    </p:spTree>
    <p:extLst>
      <p:ext uri="{BB962C8B-B14F-4D97-AF65-F5344CB8AC3E}">
        <p14:creationId xmlns:p14="http://schemas.microsoft.com/office/powerpoint/2010/main" val="2230112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9830350F-32B4-AA4F-9FB1-69760002CEC8}"/>
              </a:ext>
            </a:extLst>
          </p:cNvPr>
          <p:cNvPicPr>
            <a:picLocks noChangeAspect="1"/>
          </p:cNvPicPr>
          <p:nvPr/>
        </p:nvPicPr>
        <p:blipFill rotWithShape="1">
          <a:blip r:embed="rId3"/>
          <a:srcRect l="6980" t="60139"/>
          <a:stretch/>
        </p:blipFill>
        <p:spPr>
          <a:xfrm>
            <a:off x="682610" y="2159236"/>
            <a:ext cx="8184268" cy="3106256"/>
          </a:xfrm>
          <a:prstGeom prst="rect">
            <a:avLst/>
          </a:prstGeom>
        </p:spPr>
      </p:pic>
      <p:sp>
        <p:nvSpPr>
          <p:cNvPr id="48" name="Arc 49">
            <a:extLst>
              <a:ext uri="{FF2B5EF4-FFF2-40B4-BE49-F238E27FC236}">
                <a16:creationId xmlns:a16="http://schemas.microsoft.com/office/drawing/2014/main" id="{611926CA-9D6B-D84A-AC7D-6405BEA90B91}"/>
              </a:ext>
            </a:extLst>
          </p:cNvPr>
          <p:cNvSpPr>
            <a:spLocks/>
          </p:cNvSpPr>
          <p:nvPr/>
        </p:nvSpPr>
        <p:spPr bwMode="auto">
          <a:xfrm>
            <a:off x="6049370" y="209701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1" name="Arc 51">
            <a:extLst>
              <a:ext uri="{FF2B5EF4-FFF2-40B4-BE49-F238E27FC236}">
                <a16:creationId xmlns:a16="http://schemas.microsoft.com/office/drawing/2014/main" id="{BAA0F009-3739-B64D-A8B2-792A9FCBB0BC}"/>
              </a:ext>
            </a:extLst>
          </p:cNvPr>
          <p:cNvSpPr>
            <a:spLocks/>
          </p:cNvSpPr>
          <p:nvPr/>
        </p:nvSpPr>
        <p:spPr bwMode="auto">
          <a:xfrm rot="15088034">
            <a:off x="6108128" y="4330829"/>
            <a:ext cx="657225" cy="768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 name="Slide Number Placeholder 1"/>
          <p:cNvSpPr>
            <a:spLocks noGrp="1"/>
          </p:cNvSpPr>
          <p:nvPr>
            <p:ph type="sldNum" sz="quarter" idx="12"/>
          </p:nvPr>
        </p:nvSpPr>
        <p:spPr>
          <a:xfrm>
            <a:off x="8559864" y="6453336"/>
            <a:ext cx="548640" cy="396240"/>
          </a:xfrm>
        </p:spPr>
        <p:txBody>
          <a:bodyPr/>
          <a:lstStyle/>
          <a:p>
            <a:fld id="{0798D939-2D9E-2142-A80A-FFDECD1E5A9B}" type="slidenum">
              <a:rPr lang="en-US" smtClean="0"/>
              <a:t>23</a:t>
            </a:fld>
            <a:endParaRPr lang="en-US"/>
          </a:p>
        </p:txBody>
      </p:sp>
      <p:sp>
        <p:nvSpPr>
          <p:cNvPr id="54" name="Rectangle 25">
            <a:extLst>
              <a:ext uri="{FF2B5EF4-FFF2-40B4-BE49-F238E27FC236}">
                <a16:creationId xmlns:a16="http://schemas.microsoft.com/office/drawing/2014/main" id="{FE85CCA9-1B1E-3C4C-9F16-15991C00B807}"/>
              </a:ext>
            </a:extLst>
          </p:cNvPr>
          <p:cNvSpPr>
            <a:spLocks noChangeArrowheads="1"/>
          </p:cNvSpPr>
          <p:nvPr/>
        </p:nvSpPr>
        <p:spPr bwMode="auto">
          <a:xfrm>
            <a:off x="3636335" y="1496735"/>
            <a:ext cx="3965746" cy="524533"/>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6" name="Rectangle 26">
            <a:extLst>
              <a:ext uri="{FF2B5EF4-FFF2-40B4-BE49-F238E27FC236}">
                <a16:creationId xmlns:a16="http://schemas.microsoft.com/office/drawing/2014/main" id="{BF0F64DE-1ED3-0B46-BC8E-ACB28C6A1C1D}"/>
              </a:ext>
            </a:extLst>
          </p:cNvPr>
          <p:cNvSpPr>
            <a:spLocks noChangeArrowheads="1"/>
          </p:cNvSpPr>
          <p:nvPr/>
        </p:nvSpPr>
        <p:spPr bwMode="auto">
          <a:xfrm>
            <a:off x="2611457" y="1496735"/>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0.995*0.52 = 0.5174</a:t>
            </a:r>
          </a:p>
        </p:txBody>
      </p:sp>
      <p:sp>
        <p:nvSpPr>
          <p:cNvPr id="57" name="Rectangle 25">
            <a:extLst>
              <a:ext uri="{FF2B5EF4-FFF2-40B4-BE49-F238E27FC236}">
                <a16:creationId xmlns:a16="http://schemas.microsoft.com/office/drawing/2014/main" id="{9E82BF6A-5018-1848-A7D0-BC030691B707}"/>
              </a:ext>
            </a:extLst>
          </p:cNvPr>
          <p:cNvSpPr>
            <a:spLocks noChangeArrowheads="1"/>
          </p:cNvSpPr>
          <p:nvPr/>
        </p:nvSpPr>
        <p:spPr bwMode="auto">
          <a:xfrm>
            <a:off x="3338623" y="5356733"/>
            <a:ext cx="4263458"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8" name="Rectangle 26">
            <a:extLst>
              <a:ext uri="{FF2B5EF4-FFF2-40B4-BE49-F238E27FC236}">
                <a16:creationId xmlns:a16="http://schemas.microsoft.com/office/drawing/2014/main" id="{1A026DBC-E8E5-F544-A4A5-AFA0F312D295}"/>
              </a:ext>
            </a:extLst>
          </p:cNvPr>
          <p:cNvSpPr>
            <a:spLocks noChangeArrowheads="1"/>
          </p:cNvSpPr>
          <p:nvPr/>
        </p:nvSpPr>
        <p:spPr bwMode="auto">
          <a:xfrm>
            <a:off x="2497155" y="5581060"/>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0.995*0.48 = 0.4776</a:t>
            </a:r>
          </a:p>
        </p:txBody>
      </p:sp>
    </p:spTree>
    <p:extLst>
      <p:ext uri="{BB962C8B-B14F-4D97-AF65-F5344CB8AC3E}">
        <p14:creationId xmlns:p14="http://schemas.microsoft.com/office/powerpoint/2010/main" val="33360962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7" grpId="0" animBg="1"/>
      <p:bldP spid="5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74D2759C-BCBB-F148-A83A-469DADF94863}"/>
              </a:ext>
            </a:extLst>
          </p:cNvPr>
          <p:cNvPicPr>
            <a:picLocks noChangeAspect="1"/>
          </p:cNvPicPr>
          <p:nvPr/>
        </p:nvPicPr>
        <p:blipFill rotWithShape="1">
          <a:blip r:embed="rId3"/>
          <a:srcRect l="6980" t="60139"/>
          <a:stretch/>
        </p:blipFill>
        <p:spPr>
          <a:xfrm>
            <a:off x="682610" y="2159236"/>
            <a:ext cx="8184268" cy="3106256"/>
          </a:xfrm>
          <a:prstGeom prst="rect">
            <a:avLst/>
          </a:prstGeom>
        </p:spPr>
      </p:pic>
      <p:sp>
        <p:nvSpPr>
          <p:cNvPr id="48" name="Arc 49">
            <a:extLst>
              <a:ext uri="{FF2B5EF4-FFF2-40B4-BE49-F238E27FC236}">
                <a16:creationId xmlns:a16="http://schemas.microsoft.com/office/drawing/2014/main" id="{611926CA-9D6B-D84A-AC7D-6405BEA90B91}"/>
              </a:ext>
            </a:extLst>
          </p:cNvPr>
          <p:cNvSpPr>
            <a:spLocks/>
          </p:cNvSpPr>
          <p:nvPr/>
        </p:nvSpPr>
        <p:spPr bwMode="auto">
          <a:xfrm>
            <a:off x="6023069" y="2144152"/>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dirty="0"/>
          </a:p>
        </p:txBody>
      </p:sp>
      <p:sp>
        <p:nvSpPr>
          <p:cNvPr id="51" name="Arc 51">
            <a:extLst>
              <a:ext uri="{FF2B5EF4-FFF2-40B4-BE49-F238E27FC236}">
                <a16:creationId xmlns:a16="http://schemas.microsoft.com/office/drawing/2014/main" id="{BAA0F009-3739-B64D-A8B2-792A9FCBB0BC}"/>
              </a:ext>
            </a:extLst>
          </p:cNvPr>
          <p:cNvSpPr>
            <a:spLocks/>
          </p:cNvSpPr>
          <p:nvPr/>
        </p:nvSpPr>
        <p:spPr bwMode="auto">
          <a:xfrm rot="15088034">
            <a:off x="6086863" y="4288299"/>
            <a:ext cx="657225" cy="768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 name="Slide Number Placeholder 1"/>
          <p:cNvSpPr>
            <a:spLocks noGrp="1"/>
          </p:cNvSpPr>
          <p:nvPr>
            <p:ph type="sldNum" sz="quarter" idx="12"/>
          </p:nvPr>
        </p:nvSpPr>
        <p:spPr>
          <a:xfrm>
            <a:off x="8559864" y="6453336"/>
            <a:ext cx="548640" cy="396240"/>
          </a:xfrm>
        </p:spPr>
        <p:txBody>
          <a:bodyPr/>
          <a:lstStyle/>
          <a:p>
            <a:fld id="{0798D939-2D9E-2142-A80A-FFDECD1E5A9B}" type="slidenum">
              <a:rPr lang="en-US" smtClean="0"/>
              <a:t>24</a:t>
            </a:fld>
            <a:endParaRPr lang="en-US"/>
          </a:p>
        </p:txBody>
      </p:sp>
      <p:sp>
        <p:nvSpPr>
          <p:cNvPr id="54" name="Rectangle 25">
            <a:extLst>
              <a:ext uri="{FF2B5EF4-FFF2-40B4-BE49-F238E27FC236}">
                <a16:creationId xmlns:a16="http://schemas.microsoft.com/office/drawing/2014/main" id="{FE85CCA9-1B1E-3C4C-9F16-15991C00B807}"/>
              </a:ext>
            </a:extLst>
          </p:cNvPr>
          <p:cNvSpPr>
            <a:spLocks noChangeArrowheads="1"/>
          </p:cNvSpPr>
          <p:nvPr/>
        </p:nvSpPr>
        <p:spPr bwMode="auto">
          <a:xfrm>
            <a:off x="1850064" y="222250"/>
            <a:ext cx="6709799"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6" name="Rectangle 26">
            <a:extLst>
              <a:ext uri="{FF2B5EF4-FFF2-40B4-BE49-F238E27FC236}">
                <a16:creationId xmlns:a16="http://schemas.microsoft.com/office/drawing/2014/main" id="{BF0F64DE-1ED3-0B46-BC8E-ACB28C6A1C1D}"/>
              </a:ext>
            </a:extLst>
          </p:cNvPr>
          <p:cNvSpPr>
            <a:spLocks noChangeArrowheads="1"/>
          </p:cNvSpPr>
          <p:nvPr/>
        </p:nvSpPr>
        <p:spPr bwMode="auto">
          <a:xfrm>
            <a:off x="1850065" y="355977"/>
            <a:ext cx="630176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0.5174*0.36 + 0.477*0.01 = 0.1910</a:t>
            </a:r>
          </a:p>
        </p:txBody>
      </p:sp>
      <p:sp>
        <p:nvSpPr>
          <p:cNvPr id="29" name="Rectangle 50">
            <a:extLst>
              <a:ext uri="{FF2B5EF4-FFF2-40B4-BE49-F238E27FC236}">
                <a16:creationId xmlns:a16="http://schemas.microsoft.com/office/drawing/2014/main" id="{0ACF9088-7974-9948-8CC8-EA1BAAD8E702}"/>
              </a:ext>
            </a:extLst>
          </p:cNvPr>
          <p:cNvSpPr>
            <a:spLocks noChangeArrowheads="1"/>
          </p:cNvSpPr>
          <p:nvPr/>
        </p:nvSpPr>
        <p:spPr bwMode="auto">
          <a:xfrm>
            <a:off x="4747884" y="1647841"/>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0.5174</a:t>
            </a:r>
          </a:p>
        </p:txBody>
      </p:sp>
      <p:sp>
        <p:nvSpPr>
          <p:cNvPr id="30" name="Rectangle 50">
            <a:extLst>
              <a:ext uri="{FF2B5EF4-FFF2-40B4-BE49-F238E27FC236}">
                <a16:creationId xmlns:a16="http://schemas.microsoft.com/office/drawing/2014/main" id="{DD1F65BB-FECE-4D46-A1A3-BB3776079C23}"/>
              </a:ext>
            </a:extLst>
          </p:cNvPr>
          <p:cNvSpPr>
            <a:spLocks noChangeArrowheads="1"/>
          </p:cNvSpPr>
          <p:nvPr/>
        </p:nvSpPr>
        <p:spPr bwMode="auto">
          <a:xfrm>
            <a:off x="5847065" y="5194450"/>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0.4776</a:t>
            </a:r>
          </a:p>
        </p:txBody>
      </p:sp>
      <p:sp>
        <p:nvSpPr>
          <p:cNvPr id="31" name="Arc 49">
            <a:extLst>
              <a:ext uri="{FF2B5EF4-FFF2-40B4-BE49-F238E27FC236}">
                <a16:creationId xmlns:a16="http://schemas.microsoft.com/office/drawing/2014/main" id="{43E42853-F382-CE4D-8993-6AFE55897EB9}"/>
              </a:ext>
            </a:extLst>
          </p:cNvPr>
          <p:cNvSpPr>
            <a:spLocks/>
          </p:cNvSpPr>
          <p:nvPr/>
        </p:nvSpPr>
        <p:spPr bwMode="auto">
          <a:xfrm rot="1570221">
            <a:off x="7985008" y="717686"/>
            <a:ext cx="931818" cy="28293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4" name="Rectangle 50">
            <a:extLst>
              <a:ext uri="{FF2B5EF4-FFF2-40B4-BE49-F238E27FC236}">
                <a16:creationId xmlns:a16="http://schemas.microsoft.com/office/drawing/2014/main" id="{AB55D656-6667-C747-AE34-EF6778C99A29}"/>
              </a:ext>
            </a:extLst>
          </p:cNvPr>
          <p:cNvSpPr>
            <a:spLocks noChangeArrowheads="1"/>
          </p:cNvSpPr>
          <p:nvPr/>
        </p:nvSpPr>
        <p:spPr bwMode="auto">
          <a:xfrm>
            <a:off x="6877087" y="600390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0.005</a:t>
            </a:r>
          </a:p>
        </p:txBody>
      </p:sp>
      <p:sp>
        <p:nvSpPr>
          <p:cNvPr id="35" name="Arc 51">
            <a:extLst>
              <a:ext uri="{FF2B5EF4-FFF2-40B4-BE49-F238E27FC236}">
                <a16:creationId xmlns:a16="http://schemas.microsoft.com/office/drawing/2014/main" id="{FE80AED0-334E-4646-B50D-C54925441C5B}"/>
              </a:ext>
            </a:extLst>
          </p:cNvPr>
          <p:cNvSpPr>
            <a:spLocks/>
          </p:cNvSpPr>
          <p:nvPr/>
        </p:nvSpPr>
        <p:spPr bwMode="auto">
          <a:xfrm rot="13997885">
            <a:off x="7964605" y="5377584"/>
            <a:ext cx="692597" cy="39833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 name="Rectangle 25">
            <a:extLst>
              <a:ext uri="{FF2B5EF4-FFF2-40B4-BE49-F238E27FC236}">
                <a16:creationId xmlns:a16="http://schemas.microsoft.com/office/drawing/2014/main" id="{F3AB0D18-43A5-CF40-88CE-F16DD322ED09}"/>
              </a:ext>
            </a:extLst>
          </p:cNvPr>
          <p:cNvSpPr>
            <a:spLocks noChangeArrowheads="1"/>
          </p:cNvSpPr>
          <p:nvPr/>
        </p:nvSpPr>
        <p:spPr bwMode="auto">
          <a:xfrm>
            <a:off x="1531088" y="5773738"/>
            <a:ext cx="4415482"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7" name="Rectangle 26">
            <a:extLst>
              <a:ext uri="{FF2B5EF4-FFF2-40B4-BE49-F238E27FC236}">
                <a16:creationId xmlns:a16="http://schemas.microsoft.com/office/drawing/2014/main" id="{0925427B-E495-FB41-ABBA-9F38384B4B50}"/>
              </a:ext>
            </a:extLst>
          </p:cNvPr>
          <p:cNvSpPr>
            <a:spLocks noChangeArrowheads="1"/>
          </p:cNvSpPr>
          <p:nvPr/>
        </p:nvSpPr>
        <p:spPr bwMode="auto">
          <a:xfrm>
            <a:off x="1026205" y="5907465"/>
            <a:ext cx="538179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0.1910 + 0.0050 =0.1960</a:t>
            </a:r>
          </a:p>
        </p:txBody>
      </p:sp>
    </p:spTree>
    <p:extLst>
      <p:ext uri="{BB962C8B-B14F-4D97-AF65-F5344CB8AC3E}">
        <p14:creationId xmlns:p14="http://schemas.microsoft.com/office/powerpoint/2010/main" val="3646043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B1C4-4A2F-4F9B-8CD6-73E15777F84E}"/>
              </a:ext>
            </a:extLst>
          </p:cNvPr>
          <p:cNvSpPr>
            <a:spLocks noGrp="1"/>
          </p:cNvSpPr>
          <p:nvPr>
            <p:ph type="title"/>
          </p:nvPr>
        </p:nvSpPr>
        <p:spPr/>
        <p:txBody>
          <a:bodyPr/>
          <a:lstStyle/>
          <a:p>
            <a:r>
              <a:rPr lang="en-CA" dirty="0"/>
              <a:t>Compute average outcomes – in R</a:t>
            </a:r>
          </a:p>
        </p:txBody>
      </p:sp>
      <p:sp>
        <p:nvSpPr>
          <p:cNvPr id="3" name="Content Placeholder 2">
            <a:extLst>
              <a:ext uri="{FF2B5EF4-FFF2-40B4-BE49-F238E27FC236}">
                <a16:creationId xmlns:a16="http://schemas.microsoft.com/office/drawing/2014/main" id="{FF4CE24E-A961-4CDF-B5EF-961D646A4BB6}"/>
              </a:ext>
            </a:extLst>
          </p:cNvPr>
          <p:cNvSpPr>
            <a:spLocks noGrp="1"/>
          </p:cNvSpPr>
          <p:nvPr>
            <p:ph idx="1"/>
          </p:nvPr>
        </p:nvSpPr>
        <p:spPr>
          <a:xfrm>
            <a:off x="840432" y="1656627"/>
            <a:ext cx="7620000" cy="4983162"/>
          </a:xfrm>
        </p:spPr>
        <p:txBody>
          <a:bodyPr/>
          <a:lstStyle/>
          <a:p>
            <a:pPr marL="114300" indent="0">
              <a:buNone/>
            </a:pPr>
            <a:r>
              <a:rPr lang="en-CA" dirty="0"/>
              <a:t>The steps to calculate expected outcome(s) could be done easily in R in the following way:</a:t>
            </a:r>
          </a:p>
          <a:p>
            <a:endParaRPr lang="en-CA" dirty="0"/>
          </a:p>
          <a:p>
            <a:pPr marL="571500" indent="-457200">
              <a:buFont typeface="+mj-lt"/>
              <a:buAutoNum type="arabicPeriod"/>
            </a:pPr>
            <a:r>
              <a:rPr lang="en-CA" dirty="0"/>
              <a:t>Store the product of all conditional probabilities of each branch in a vector</a:t>
            </a:r>
          </a:p>
          <a:p>
            <a:pPr marL="571500" indent="-457200">
              <a:buFont typeface="+mj-lt"/>
              <a:buAutoNum type="arabicPeriod"/>
            </a:pPr>
            <a:endParaRPr lang="en-CA" dirty="0"/>
          </a:p>
          <a:p>
            <a:pPr marL="571500" indent="-457200">
              <a:buFont typeface="+mj-lt"/>
              <a:buAutoNum type="arabicPeriod"/>
            </a:pPr>
            <a:r>
              <a:rPr lang="en-CA" dirty="0"/>
              <a:t>Store the associating outcomes in a vector</a:t>
            </a:r>
          </a:p>
          <a:p>
            <a:pPr marL="571500" indent="-457200">
              <a:buFont typeface="+mj-lt"/>
              <a:buAutoNum type="arabicPeriod"/>
            </a:pPr>
            <a:endParaRPr lang="en-CA" dirty="0"/>
          </a:p>
          <a:p>
            <a:pPr marL="571500" indent="-457200">
              <a:buFont typeface="+mj-lt"/>
              <a:buAutoNum type="arabicPeriod"/>
            </a:pPr>
            <a:r>
              <a:rPr lang="en-CA" dirty="0"/>
              <a:t>Take the product of the two vectors using matrix multiplication.</a:t>
            </a:r>
          </a:p>
        </p:txBody>
      </p:sp>
      <p:sp>
        <p:nvSpPr>
          <p:cNvPr id="4" name="Slide Number Placeholder 3">
            <a:extLst>
              <a:ext uri="{FF2B5EF4-FFF2-40B4-BE49-F238E27FC236}">
                <a16:creationId xmlns:a16="http://schemas.microsoft.com/office/drawing/2014/main" id="{98590198-E805-4FC1-92E3-09CD70C580E6}"/>
              </a:ext>
            </a:extLst>
          </p:cNvPr>
          <p:cNvSpPr>
            <a:spLocks noGrp="1"/>
          </p:cNvSpPr>
          <p:nvPr>
            <p:ph type="sldNum" sz="quarter" idx="12"/>
          </p:nvPr>
        </p:nvSpPr>
        <p:spPr/>
        <p:txBody>
          <a:bodyPr/>
          <a:lstStyle/>
          <a:p>
            <a:fld id="{0798D939-2D9E-2142-A80A-FFDECD1E5A9B}" type="slidenum">
              <a:rPr lang="en-US" smtClean="0"/>
              <a:t>25</a:t>
            </a:fld>
            <a:endParaRPr lang="en-US"/>
          </a:p>
        </p:txBody>
      </p:sp>
    </p:spTree>
    <p:extLst>
      <p:ext uri="{BB962C8B-B14F-4D97-AF65-F5344CB8AC3E}">
        <p14:creationId xmlns:p14="http://schemas.microsoft.com/office/powerpoint/2010/main" val="2407475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26</a:t>
            </a:fld>
            <a:endParaRPr lang="en-US"/>
          </a:p>
        </p:txBody>
      </p:sp>
    </p:spTree>
    <p:extLst>
      <p:ext uri="{BB962C8B-B14F-4D97-AF65-F5344CB8AC3E}">
        <p14:creationId xmlns:p14="http://schemas.microsoft.com/office/powerpoint/2010/main" val="1236097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DF9D-1221-46ED-BB19-18E1868BB9B9}"/>
              </a:ext>
            </a:extLst>
          </p:cNvPr>
          <p:cNvSpPr>
            <a:spLocks noGrp="1"/>
          </p:cNvSpPr>
          <p:nvPr>
            <p:ph type="title"/>
          </p:nvPr>
        </p:nvSpPr>
        <p:spPr/>
        <p:txBody>
          <a:bodyPr/>
          <a:lstStyle/>
          <a:p>
            <a:r>
              <a:rPr lang="en-CA" dirty="0"/>
              <a:t>Components of a decision tree</a:t>
            </a:r>
          </a:p>
        </p:txBody>
      </p:sp>
      <p:sp>
        <p:nvSpPr>
          <p:cNvPr id="3" name="Content Placeholder 2">
            <a:extLst>
              <a:ext uri="{FF2B5EF4-FFF2-40B4-BE49-F238E27FC236}">
                <a16:creationId xmlns:a16="http://schemas.microsoft.com/office/drawing/2014/main" id="{4D9B40B1-307E-46B9-AB46-38A92BA31B10}"/>
              </a:ext>
            </a:extLst>
          </p:cNvPr>
          <p:cNvSpPr>
            <a:spLocks noGrp="1"/>
          </p:cNvSpPr>
          <p:nvPr>
            <p:ph idx="1"/>
          </p:nvPr>
        </p:nvSpPr>
        <p:spPr/>
        <p:txBody>
          <a:bodyPr/>
          <a:lstStyle/>
          <a:p>
            <a:pPr marL="571500" indent="-457200">
              <a:buFont typeface="+mj-lt"/>
              <a:buAutoNum type="arabicPeriod"/>
            </a:pPr>
            <a:r>
              <a:rPr lang="en-CA" dirty="0"/>
              <a:t>The </a:t>
            </a:r>
            <a:r>
              <a:rPr lang="en-CA" dirty="0">
                <a:solidFill>
                  <a:srgbClr val="FF0000"/>
                </a:solidFill>
              </a:rPr>
              <a:t>alternative strategies </a:t>
            </a:r>
            <a:r>
              <a:rPr lang="en-CA" dirty="0"/>
              <a:t>of a decision making process</a:t>
            </a:r>
          </a:p>
          <a:p>
            <a:pPr marL="571500" indent="-457200">
              <a:buFont typeface="+mj-lt"/>
              <a:buAutoNum type="arabicPeriod"/>
            </a:pPr>
            <a:endParaRPr lang="en-CA" dirty="0"/>
          </a:p>
          <a:p>
            <a:pPr marL="571500" indent="-457200">
              <a:buFont typeface="+mj-lt"/>
              <a:buAutoNum type="arabicPeriod"/>
            </a:pPr>
            <a:r>
              <a:rPr lang="en-CA" dirty="0"/>
              <a:t>The </a:t>
            </a:r>
            <a:r>
              <a:rPr lang="en-CA" dirty="0">
                <a:solidFill>
                  <a:srgbClr val="FF0000"/>
                </a:solidFill>
              </a:rPr>
              <a:t>events</a:t>
            </a:r>
            <a:r>
              <a:rPr lang="en-CA" dirty="0"/>
              <a:t> that follow from application of any of these strategies and their </a:t>
            </a:r>
            <a:r>
              <a:rPr lang="en-CA" dirty="0">
                <a:solidFill>
                  <a:srgbClr val="FF0000"/>
                </a:solidFill>
              </a:rPr>
              <a:t>likelihood</a:t>
            </a:r>
          </a:p>
          <a:p>
            <a:pPr marL="571500" indent="-457200">
              <a:buFont typeface="+mj-lt"/>
              <a:buAutoNum type="arabicPeriod"/>
            </a:pPr>
            <a:endParaRPr lang="en-CA" dirty="0"/>
          </a:p>
          <a:p>
            <a:pPr marL="571500" indent="-457200">
              <a:buFont typeface="+mj-lt"/>
              <a:buAutoNum type="arabicPeriod"/>
            </a:pPr>
            <a:r>
              <a:rPr lang="en-CA" dirty="0"/>
              <a:t>The </a:t>
            </a:r>
            <a:r>
              <a:rPr lang="en-CA" dirty="0">
                <a:solidFill>
                  <a:srgbClr val="FF0000"/>
                </a:solidFill>
              </a:rPr>
              <a:t>outcomes</a:t>
            </a:r>
            <a:r>
              <a:rPr lang="en-CA" dirty="0"/>
              <a:t> (for an individual, a cohort or a population)</a:t>
            </a:r>
          </a:p>
          <a:p>
            <a:endParaRPr lang="en-CA" dirty="0"/>
          </a:p>
          <a:p>
            <a:endParaRPr lang="en-CA" dirty="0"/>
          </a:p>
        </p:txBody>
      </p:sp>
      <p:sp>
        <p:nvSpPr>
          <p:cNvPr id="4" name="Slide Number Placeholder 3">
            <a:extLst>
              <a:ext uri="{FF2B5EF4-FFF2-40B4-BE49-F238E27FC236}">
                <a16:creationId xmlns:a16="http://schemas.microsoft.com/office/drawing/2014/main" id="{64E8FEBA-4957-41C0-AB21-0A13070BCCA2}"/>
              </a:ext>
            </a:extLst>
          </p:cNvPr>
          <p:cNvSpPr>
            <a:spLocks noGrp="1"/>
          </p:cNvSpPr>
          <p:nvPr>
            <p:ph type="sldNum" sz="quarter" idx="12"/>
          </p:nvPr>
        </p:nvSpPr>
        <p:spPr/>
        <p:txBody>
          <a:bodyPr/>
          <a:lstStyle/>
          <a:p>
            <a:fld id="{0798D939-2D9E-2142-A80A-FFDECD1E5A9B}" type="slidenum">
              <a:rPr lang="en-US" smtClean="0"/>
              <a:t>3</a:t>
            </a:fld>
            <a:endParaRPr lang="en-US"/>
          </a:p>
        </p:txBody>
      </p:sp>
    </p:spTree>
    <p:extLst>
      <p:ext uri="{BB962C8B-B14F-4D97-AF65-F5344CB8AC3E}">
        <p14:creationId xmlns:p14="http://schemas.microsoft.com/office/powerpoint/2010/main" val="3006655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DF9D-1221-46ED-BB19-18E1868BB9B9}"/>
              </a:ext>
            </a:extLst>
          </p:cNvPr>
          <p:cNvSpPr>
            <a:spLocks noGrp="1"/>
          </p:cNvSpPr>
          <p:nvPr>
            <p:ph type="title"/>
          </p:nvPr>
        </p:nvSpPr>
        <p:spPr/>
        <p:txBody>
          <a:bodyPr/>
          <a:lstStyle/>
          <a:p>
            <a:r>
              <a:rPr lang="en-CA" dirty="0"/>
              <a:t>Structure of a decision tree</a:t>
            </a:r>
          </a:p>
        </p:txBody>
      </p:sp>
      <p:sp>
        <p:nvSpPr>
          <p:cNvPr id="3" name="Content Placeholder 2">
            <a:extLst>
              <a:ext uri="{FF2B5EF4-FFF2-40B4-BE49-F238E27FC236}">
                <a16:creationId xmlns:a16="http://schemas.microsoft.com/office/drawing/2014/main" id="{4D9B40B1-307E-46B9-AB46-38A92BA31B10}"/>
              </a:ext>
            </a:extLst>
          </p:cNvPr>
          <p:cNvSpPr>
            <a:spLocks noGrp="1"/>
          </p:cNvSpPr>
          <p:nvPr>
            <p:ph idx="1"/>
          </p:nvPr>
        </p:nvSpPr>
        <p:spPr/>
        <p:txBody>
          <a:bodyPr>
            <a:normAutofit fontScale="92500"/>
          </a:bodyPr>
          <a:lstStyle/>
          <a:p>
            <a:r>
              <a:rPr lang="en-CA" dirty="0"/>
              <a:t>A tree consists of 3 different types of </a:t>
            </a:r>
            <a:r>
              <a:rPr lang="en-CA" i="1" dirty="0">
                <a:solidFill>
                  <a:srgbClr val="FF0000"/>
                </a:solidFill>
              </a:rPr>
              <a:t>nodes</a:t>
            </a:r>
            <a:r>
              <a:rPr lang="en-CA" dirty="0"/>
              <a:t> connected via </a:t>
            </a:r>
            <a:r>
              <a:rPr lang="en-CA" i="1" dirty="0">
                <a:solidFill>
                  <a:srgbClr val="FF0000"/>
                </a:solidFill>
              </a:rPr>
              <a:t>branches</a:t>
            </a:r>
            <a:r>
              <a:rPr lang="en-CA" dirty="0"/>
              <a:t>:</a:t>
            </a:r>
          </a:p>
          <a:p>
            <a:endParaRPr lang="en-CA" dirty="0"/>
          </a:p>
          <a:p>
            <a:pPr marL="571500" indent="-457200">
              <a:buFont typeface="+mj-lt"/>
              <a:buAutoNum type="arabicPeriod"/>
            </a:pPr>
            <a:r>
              <a:rPr lang="en-CA" dirty="0"/>
              <a:t>A decision tree starts with a </a:t>
            </a:r>
            <a:r>
              <a:rPr lang="en-CA" i="1" dirty="0">
                <a:solidFill>
                  <a:schemeClr val="accent1"/>
                </a:solidFill>
              </a:rPr>
              <a:t>decision node</a:t>
            </a:r>
            <a:r>
              <a:rPr lang="en-CA" dirty="0"/>
              <a:t>, which represents the choices a decision maker has between mutually exclusive strategies</a:t>
            </a:r>
          </a:p>
          <a:p>
            <a:pPr marL="571500" indent="-457200">
              <a:buFont typeface="+mj-lt"/>
              <a:buAutoNum type="arabicPeriod"/>
            </a:pPr>
            <a:endParaRPr lang="en-CA" dirty="0"/>
          </a:p>
          <a:p>
            <a:pPr marL="571500" indent="-457200">
              <a:buFont typeface="+mj-lt"/>
              <a:buAutoNum type="arabicPeriod"/>
            </a:pPr>
            <a:r>
              <a:rPr lang="en-CA" dirty="0"/>
              <a:t>A </a:t>
            </a:r>
            <a:r>
              <a:rPr lang="en-CA" i="1" dirty="0">
                <a:solidFill>
                  <a:schemeClr val="accent1"/>
                </a:solidFill>
              </a:rPr>
              <a:t>chance node</a:t>
            </a:r>
            <a:r>
              <a:rPr lang="en-CA" i="1" dirty="0"/>
              <a:t> </a:t>
            </a:r>
            <a:r>
              <a:rPr lang="en-CA" dirty="0"/>
              <a:t>represents possible events that could occur following a decision or a previous event. We include probabilities of these events in the tree.</a:t>
            </a:r>
          </a:p>
          <a:p>
            <a:pPr marL="571500" indent="-457200">
              <a:buFont typeface="+mj-lt"/>
              <a:buAutoNum type="arabicPeriod"/>
            </a:pPr>
            <a:endParaRPr lang="en-CA" dirty="0"/>
          </a:p>
          <a:p>
            <a:pPr marL="571500" indent="-457200">
              <a:buFont typeface="+mj-lt"/>
              <a:buAutoNum type="arabicPeriod"/>
            </a:pPr>
            <a:r>
              <a:rPr lang="en-CA" dirty="0"/>
              <a:t>A </a:t>
            </a:r>
            <a:r>
              <a:rPr lang="en-CA" i="1" dirty="0">
                <a:solidFill>
                  <a:schemeClr val="accent1"/>
                </a:solidFill>
              </a:rPr>
              <a:t>terminal node </a:t>
            </a:r>
            <a:r>
              <a:rPr lang="en-CA" dirty="0"/>
              <a:t>represents end points of each complete branch and the outcome associated with it.</a:t>
            </a:r>
          </a:p>
          <a:p>
            <a:endParaRPr lang="en-CA" dirty="0"/>
          </a:p>
        </p:txBody>
      </p:sp>
      <p:sp>
        <p:nvSpPr>
          <p:cNvPr id="4" name="Slide Number Placeholder 3">
            <a:extLst>
              <a:ext uri="{FF2B5EF4-FFF2-40B4-BE49-F238E27FC236}">
                <a16:creationId xmlns:a16="http://schemas.microsoft.com/office/drawing/2014/main" id="{64E8FEBA-4957-41C0-AB21-0A13070BCCA2}"/>
              </a:ext>
            </a:extLst>
          </p:cNvPr>
          <p:cNvSpPr>
            <a:spLocks noGrp="1"/>
          </p:cNvSpPr>
          <p:nvPr>
            <p:ph type="sldNum" sz="quarter" idx="12"/>
          </p:nvPr>
        </p:nvSpPr>
        <p:spPr/>
        <p:txBody>
          <a:bodyPr/>
          <a:lstStyle/>
          <a:p>
            <a:fld id="{0798D939-2D9E-2142-A80A-FFDECD1E5A9B}" type="slidenum">
              <a:rPr lang="en-US" smtClean="0"/>
              <a:t>4</a:t>
            </a:fld>
            <a:endParaRPr lang="en-US"/>
          </a:p>
        </p:txBody>
      </p:sp>
      <p:sp>
        <p:nvSpPr>
          <p:cNvPr id="5" name="Rectangle 4">
            <a:extLst>
              <a:ext uri="{FF2B5EF4-FFF2-40B4-BE49-F238E27FC236}">
                <a16:creationId xmlns:a16="http://schemas.microsoft.com/office/drawing/2014/main" id="{7F004BE1-DD56-5F48-A2BC-250F7AD67814}"/>
              </a:ext>
            </a:extLst>
          </p:cNvPr>
          <p:cNvSpPr/>
          <p:nvPr/>
        </p:nvSpPr>
        <p:spPr>
          <a:xfrm>
            <a:off x="8517334" y="2812625"/>
            <a:ext cx="307689" cy="318977"/>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4787A380-6693-404D-AE66-DAA00D3078E9}"/>
              </a:ext>
            </a:extLst>
          </p:cNvPr>
          <p:cNvSpPr/>
          <p:nvPr/>
        </p:nvSpPr>
        <p:spPr>
          <a:xfrm>
            <a:off x="8460432" y="4231758"/>
            <a:ext cx="364591" cy="34024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846C9F01-A239-214A-B431-17204BBA1021}"/>
              </a:ext>
            </a:extLst>
          </p:cNvPr>
          <p:cNvSpPr/>
          <p:nvPr/>
        </p:nvSpPr>
        <p:spPr>
          <a:xfrm rot="16200000">
            <a:off x="8469160" y="5385718"/>
            <a:ext cx="355863" cy="3558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6341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E521-F3A7-4F63-91E3-42DA38C24BD1}"/>
              </a:ext>
            </a:extLst>
          </p:cNvPr>
          <p:cNvSpPr>
            <a:spLocks noGrp="1"/>
          </p:cNvSpPr>
          <p:nvPr>
            <p:ph type="title"/>
          </p:nvPr>
        </p:nvSpPr>
        <p:spPr>
          <a:xfrm>
            <a:off x="840432" y="274638"/>
            <a:ext cx="7620000" cy="1143000"/>
          </a:xfrm>
        </p:spPr>
        <p:txBody>
          <a:bodyPr anchor="ctr">
            <a:normAutofit/>
          </a:bodyPr>
          <a:lstStyle/>
          <a:p>
            <a:r>
              <a:rPr lang="en-CA" dirty="0"/>
              <a:t>Plot of a sample decision tree</a:t>
            </a:r>
          </a:p>
        </p:txBody>
      </p:sp>
      <p:pic>
        <p:nvPicPr>
          <p:cNvPr id="5" name="Picture 4">
            <a:extLst>
              <a:ext uri="{FF2B5EF4-FFF2-40B4-BE49-F238E27FC236}">
                <a16:creationId xmlns:a16="http://schemas.microsoft.com/office/drawing/2014/main" id="{1FD62397-5140-4FA6-8D76-19B99254C345}"/>
              </a:ext>
            </a:extLst>
          </p:cNvPr>
          <p:cNvPicPr>
            <a:picLocks noChangeAspect="1"/>
          </p:cNvPicPr>
          <p:nvPr/>
        </p:nvPicPr>
        <p:blipFill>
          <a:blip r:embed="rId2"/>
          <a:stretch>
            <a:fillRect/>
          </a:stretch>
        </p:blipFill>
        <p:spPr>
          <a:xfrm>
            <a:off x="840432" y="1923256"/>
            <a:ext cx="7620000" cy="3943349"/>
          </a:xfrm>
          <a:prstGeom prst="rect">
            <a:avLst/>
          </a:prstGeom>
          <a:noFill/>
        </p:spPr>
      </p:pic>
      <p:sp>
        <p:nvSpPr>
          <p:cNvPr id="4" name="Slide Number Placeholder 3">
            <a:extLst>
              <a:ext uri="{FF2B5EF4-FFF2-40B4-BE49-F238E27FC236}">
                <a16:creationId xmlns:a16="http://schemas.microsoft.com/office/drawing/2014/main" id="{478D1644-0C5B-4F77-8163-B01CDE58A1A3}"/>
              </a:ext>
            </a:extLst>
          </p:cNvPr>
          <p:cNvSpPr>
            <a:spLocks noGrp="1"/>
          </p:cNvSpPr>
          <p:nvPr>
            <p:ph type="sldNum" sz="quarter" idx="12"/>
          </p:nvPr>
        </p:nvSpPr>
        <p:spPr>
          <a:xfrm>
            <a:off x="8559864" y="6453336"/>
            <a:ext cx="548640" cy="396240"/>
          </a:xfrm>
        </p:spPr>
        <p:txBody>
          <a:bodyPr anchor="ctr">
            <a:normAutofit/>
          </a:bodyPr>
          <a:lstStyle/>
          <a:p>
            <a:pPr>
              <a:spcAft>
                <a:spcPts val="600"/>
              </a:spcAft>
            </a:pPr>
            <a:fld id="{0798D939-2D9E-2142-A80A-FFDECD1E5A9B}" type="slidenum">
              <a:rPr lang="en-US" smtClean="0"/>
              <a:pPr>
                <a:spcAft>
                  <a:spcPts val="600"/>
                </a:spcAft>
              </a:pPr>
              <a:t>5</a:t>
            </a:fld>
            <a:endParaRPr lang="en-US"/>
          </a:p>
        </p:txBody>
      </p:sp>
      <p:sp>
        <p:nvSpPr>
          <p:cNvPr id="3" name="Rectangle 2">
            <a:extLst>
              <a:ext uri="{FF2B5EF4-FFF2-40B4-BE49-F238E27FC236}">
                <a16:creationId xmlns:a16="http://schemas.microsoft.com/office/drawing/2014/main" id="{482D9FEF-330B-F849-B918-6C4E75707119}"/>
              </a:ext>
            </a:extLst>
          </p:cNvPr>
          <p:cNvSpPr/>
          <p:nvPr/>
        </p:nvSpPr>
        <p:spPr>
          <a:xfrm>
            <a:off x="6586538" y="2800351"/>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FA9AB69-C43F-5F4A-8EC6-F86115C81845}"/>
              </a:ext>
            </a:extLst>
          </p:cNvPr>
          <p:cNvSpPr/>
          <p:nvPr/>
        </p:nvSpPr>
        <p:spPr>
          <a:xfrm>
            <a:off x="5024438" y="3533777"/>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4C1F515-8103-094D-B9AC-D03344072142}"/>
              </a:ext>
            </a:extLst>
          </p:cNvPr>
          <p:cNvSpPr/>
          <p:nvPr/>
        </p:nvSpPr>
        <p:spPr>
          <a:xfrm>
            <a:off x="6586538" y="3609181"/>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3999CC-DBC0-8F48-896B-A104AF24B433}"/>
              </a:ext>
            </a:extLst>
          </p:cNvPr>
          <p:cNvSpPr/>
          <p:nvPr/>
        </p:nvSpPr>
        <p:spPr>
          <a:xfrm>
            <a:off x="6586538" y="3929063"/>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E9E2BA-5C23-724B-9077-0C838E6FDEAA}"/>
              </a:ext>
            </a:extLst>
          </p:cNvPr>
          <p:cNvSpPr/>
          <p:nvPr/>
        </p:nvSpPr>
        <p:spPr>
          <a:xfrm>
            <a:off x="6551935" y="4389437"/>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98E1D0-BCBA-604F-B8F8-DA74746B0111}"/>
              </a:ext>
            </a:extLst>
          </p:cNvPr>
          <p:cNvSpPr/>
          <p:nvPr/>
        </p:nvSpPr>
        <p:spPr>
          <a:xfrm>
            <a:off x="5024437" y="4755359"/>
            <a:ext cx="1362075" cy="259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335F0F8-BCA3-8C45-AB46-92FFBA9854C3}"/>
              </a:ext>
            </a:extLst>
          </p:cNvPr>
          <p:cNvSpPr/>
          <p:nvPr/>
        </p:nvSpPr>
        <p:spPr>
          <a:xfrm>
            <a:off x="5129212" y="5197870"/>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E1CAABE-8DBC-8F4D-B2B8-EAD805885075}"/>
              </a:ext>
            </a:extLst>
          </p:cNvPr>
          <p:cNvSpPr/>
          <p:nvPr/>
        </p:nvSpPr>
        <p:spPr>
          <a:xfrm>
            <a:off x="6551935" y="4728367"/>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0B8B6B-2D91-104D-8325-4A541CB2C268}"/>
              </a:ext>
            </a:extLst>
          </p:cNvPr>
          <p:cNvSpPr/>
          <p:nvPr/>
        </p:nvSpPr>
        <p:spPr>
          <a:xfrm>
            <a:off x="6586538" y="3139281"/>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0A363AA-EF94-9144-A6B3-F75DF32D1C5E}"/>
              </a:ext>
            </a:extLst>
          </p:cNvPr>
          <p:cNvSpPr/>
          <p:nvPr/>
        </p:nvSpPr>
        <p:spPr>
          <a:xfrm>
            <a:off x="6586538" y="5183981"/>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6AE6C83-C827-034B-9E54-793F80A69BAC}"/>
              </a:ext>
            </a:extLst>
          </p:cNvPr>
          <p:cNvSpPr/>
          <p:nvPr/>
        </p:nvSpPr>
        <p:spPr>
          <a:xfrm>
            <a:off x="6281738" y="5508623"/>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4EE417E-83D2-E949-B06E-18B40E8F5B38}"/>
              </a:ext>
            </a:extLst>
          </p:cNvPr>
          <p:cNvSpPr/>
          <p:nvPr/>
        </p:nvSpPr>
        <p:spPr>
          <a:xfrm>
            <a:off x="5024438" y="3162299"/>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Event 1</a:t>
            </a:r>
          </a:p>
        </p:txBody>
      </p:sp>
      <p:sp>
        <p:nvSpPr>
          <p:cNvPr id="18" name="Rectangle 17">
            <a:extLst>
              <a:ext uri="{FF2B5EF4-FFF2-40B4-BE49-F238E27FC236}">
                <a16:creationId xmlns:a16="http://schemas.microsoft.com/office/drawing/2014/main" id="{A4C0E0E3-C46C-B54C-8707-E224CDC58A1E}"/>
              </a:ext>
            </a:extLst>
          </p:cNvPr>
          <p:cNvSpPr/>
          <p:nvPr/>
        </p:nvSpPr>
        <p:spPr>
          <a:xfrm>
            <a:off x="5076824" y="4743447"/>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Not Event 1</a:t>
            </a:r>
          </a:p>
        </p:txBody>
      </p:sp>
      <p:sp>
        <p:nvSpPr>
          <p:cNvPr id="19" name="Rectangle 18">
            <a:extLst>
              <a:ext uri="{FF2B5EF4-FFF2-40B4-BE49-F238E27FC236}">
                <a16:creationId xmlns:a16="http://schemas.microsoft.com/office/drawing/2014/main" id="{863F41BD-E89D-5E4C-97F4-A1F51AC4ECAE}"/>
              </a:ext>
            </a:extLst>
          </p:cNvPr>
          <p:cNvSpPr/>
          <p:nvPr/>
        </p:nvSpPr>
        <p:spPr>
          <a:xfrm>
            <a:off x="6586538" y="2770982"/>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Event 2</a:t>
            </a:r>
          </a:p>
        </p:txBody>
      </p:sp>
      <p:sp>
        <p:nvSpPr>
          <p:cNvPr id="20" name="Rectangle 19">
            <a:extLst>
              <a:ext uri="{FF2B5EF4-FFF2-40B4-BE49-F238E27FC236}">
                <a16:creationId xmlns:a16="http://schemas.microsoft.com/office/drawing/2014/main" id="{1D2FE917-1FD5-D84B-8914-F823ED510480}"/>
              </a:ext>
            </a:extLst>
          </p:cNvPr>
          <p:cNvSpPr/>
          <p:nvPr/>
        </p:nvSpPr>
        <p:spPr>
          <a:xfrm>
            <a:off x="6586538" y="3571081"/>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Not Event 2</a:t>
            </a:r>
          </a:p>
        </p:txBody>
      </p:sp>
      <p:sp>
        <p:nvSpPr>
          <p:cNvPr id="21" name="Rectangle 20">
            <a:extLst>
              <a:ext uri="{FF2B5EF4-FFF2-40B4-BE49-F238E27FC236}">
                <a16:creationId xmlns:a16="http://schemas.microsoft.com/office/drawing/2014/main" id="{4D2536C7-C6DE-4746-A1E5-DE7AB681BED1}"/>
              </a:ext>
            </a:extLst>
          </p:cNvPr>
          <p:cNvSpPr/>
          <p:nvPr/>
        </p:nvSpPr>
        <p:spPr>
          <a:xfrm>
            <a:off x="6586538" y="4394199"/>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Event 2</a:t>
            </a:r>
          </a:p>
        </p:txBody>
      </p:sp>
      <p:sp>
        <p:nvSpPr>
          <p:cNvPr id="22" name="Rectangle 21">
            <a:extLst>
              <a:ext uri="{FF2B5EF4-FFF2-40B4-BE49-F238E27FC236}">
                <a16:creationId xmlns:a16="http://schemas.microsoft.com/office/drawing/2014/main" id="{0ED0E58B-AC72-1A4C-BBE5-3C180A9459B2}"/>
              </a:ext>
            </a:extLst>
          </p:cNvPr>
          <p:cNvSpPr/>
          <p:nvPr/>
        </p:nvSpPr>
        <p:spPr>
          <a:xfrm>
            <a:off x="6674495" y="5164533"/>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Not Event 2</a:t>
            </a:r>
          </a:p>
        </p:txBody>
      </p:sp>
      <p:sp>
        <p:nvSpPr>
          <p:cNvPr id="23" name="Rectangle 22">
            <a:extLst>
              <a:ext uri="{FF2B5EF4-FFF2-40B4-BE49-F238E27FC236}">
                <a16:creationId xmlns:a16="http://schemas.microsoft.com/office/drawing/2014/main" id="{FA3695B0-8C8A-E84A-B315-E50B19FEA336}"/>
              </a:ext>
            </a:extLst>
          </p:cNvPr>
          <p:cNvSpPr/>
          <p:nvPr/>
        </p:nvSpPr>
        <p:spPr>
          <a:xfrm>
            <a:off x="3595686" y="1821658"/>
            <a:ext cx="4864745" cy="603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E31D38F6-2F65-BC4D-BF26-B68E5CA9F405}"/>
              </a:ext>
            </a:extLst>
          </p:cNvPr>
          <p:cNvSpPr txBox="1">
            <a:spLocks/>
          </p:cNvSpPr>
          <p:nvPr/>
        </p:nvSpPr>
        <p:spPr>
          <a:xfrm>
            <a:off x="840431" y="5654276"/>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cap="none" spc="-100" baseline="0">
                <a:ln>
                  <a:noFill/>
                </a:ln>
                <a:solidFill>
                  <a:schemeClr val="tx1"/>
                </a:solidFill>
                <a:effectLst/>
                <a:latin typeface="+mj-lt"/>
                <a:ea typeface="+mj-ea"/>
                <a:cs typeface="+mj-cs"/>
              </a:defRPr>
            </a:lvl1pPr>
          </a:lstStyle>
          <a:p>
            <a:r>
              <a:rPr lang="en-CA" sz="2000" dirty="0"/>
              <a:t>Compute average outcomes: a “folding back” method</a:t>
            </a:r>
          </a:p>
        </p:txBody>
      </p:sp>
    </p:spTree>
    <p:extLst>
      <p:ext uri="{BB962C8B-B14F-4D97-AF65-F5344CB8AC3E}">
        <p14:creationId xmlns:p14="http://schemas.microsoft.com/office/powerpoint/2010/main" val="241699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a:extLst>
              <a:ext uri="{FF2B5EF4-FFF2-40B4-BE49-F238E27FC236}">
                <a16:creationId xmlns:a16="http://schemas.microsoft.com/office/drawing/2014/main" id="{2CB16942-92E6-234E-99BD-3270A51CC8C0}"/>
              </a:ext>
            </a:extLst>
          </p:cNvPr>
          <p:cNvSpPr>
            <a:spLocks noChangeArrowheads="1"/>
          </p:cNvSpPr>
          <p:nvPr/>
        </p:nvSpPr>
        <p:spPr bwMode="auto">
          <a:xfrm>
            <a:off x="798259" y="1295400"/>
            <a:ext cx="8035925" cy="5087566"/>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29699" name="Rectangle 1027">
            <a:extLst>
              <a:ext uri="{FF2B5EF4-FFF2-40B4-BE49-F238E27FC236}">
                <a16:creationId xmlns:a16="http://schemas.microsoft.com/office/drawing/2014/main" id="{1F3B474A-5A03-614D-A7F0-2A5D87790A35}"/>
              </a:ext>
            </a:extLst>
          </p:cNvPr>
          <p:cNvSpPr>
            <a:spLocks noGrp="1" noChangeArrowheads="1"/>
          </p:cNvSpPr>
          <p:nvPr>
            <p:ph type="body" idx="1"/>
          </p:nvPr>
        </p:nvSpPr>
        <p:spPr>
          <a:xfrm>
            <a:off x="1104900" y="1685157"/>
            <a:ext cx="7229475" cy="4653582"/>
          </a:xfrm>
          <a:noFill/>
          <a:ln/>
        </p:spPr>
        <p:txBody>
          <a:bodyPr>
            <a:spAutoFit/>
          </a:bodyPr>
          <a:lstStyle/>
          <a:p>
            <a:pPr marL="0" indent="0">
              <a:spcBef>
                <a:spcPct val="45000"/>
              </a:spcBef>
              <a:buFont typeface="Monotype Sorts" pitchFamily="2" charset="2"/>
              <a:buNone/>
            </a:pPr>
            <a:r>
              <a:rPr lang="en-US" altLang="en-US" sz="2400" b="0" dirty="0"/>
              <a:t>Viral encephalitis can be caused by herpes virus (HVE) or other viruses (OVE); </a:t>
            </a:r>
            <a:r>
              <a:rPr lang="en-US" altLang="en-US" sz="2400" b="0" dirty="0" err="1"/>
              <a:t>Pr</a:t>
            </a:r>
            <a:r>
              <a:rPr lang="en-US" altLang="en-US" sz="2400" b="0" dirty="0"/>
              <a:t>(HVE) = 52%.</a:t>
            </a:r>
          </a:p>
          <a:p>
            <a:pPr marL="0" indent="0">
              <a:spcBef>
                <a:spcPct val="45000"/>
              </a:spcBef>
              <a:buFont typeface="Monotype Sorts" pitchFamily="2" charset="2"/>
              <a:buNone/>
            </a:pPr>
            <a:r>
              <a:rPr lang="en-US" altLang="en-US" sz="2400" b="0" dirty="0"/>
              <a:t>Untreated HVE leads to severe sequelae in 71%; for OVE this is 1%.  </a:t>
            </a:r>
          </a:p>
          <a:p>
            <a:pPr marL="0" indent="0">
              <a:spcBef>
                <a:spcPct val="45000"/>
              </a:spcBef>
              <a:buFont typeface="Monotype Sorts" pitchFamily="2" charset="2"/>
              <a:buNone/>
            </a:pPr>
            <a:r>
              <a:rPr lang="en-US" altLang="en-US" sz="2400" b="0" dirty="0"/>
              <a:t>A drug, vidarabine, decreases severe sequelae due to HVE from 71% down to 36%.  </a:t>
            </a:r>
          </a:p>
          <a:p>
            <a:pPr marL="0" indent="0">
              <a:spcBef>
                <a:spcPct val="45000"/>
              </a:spcBef>
              <a:buFont typeface="Monotype Sorts" pitchFamily="2" charset="2"/>
              <a:buNone/>
            </a:pPr>
            <a:r>
              <a:rPr lang="en-US" altLang="en-US" sz="2400" b="0" dirty="0"/>
              <a:t>Side effects cause an increase in severe sequalae among OVE patients treated with vidarabine from 1% to 20%.</a:t>
            </a:r>
          </a:p>
        </p:txBody>
      </p:sp>
      <p:sp>
        <p:nvSpPr>
          <p:cNvPr id="29700"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Simple Decision Tree</a:t>
            </a:r>
          </a:p>
        </p:txBody>
      </p:sp>
      <p:sp>
        <p:nvSpPr>
          <p:cNvPr id="2" name="Slide Number Placeholder 1"/>
          <p:cNvSpPr>
            <a:spLocks noGrp="1"/>
          </p:cNvSpPr>
          <p:nvPr>
            <p:ph type="sldNum" sz="quarter" idx="12"/>
          </p:nvPr>
        </p:nvSpPr>
        <p:spPr/>
        <p:txBody>
          <a:bodyPr/>
          <a:lstStyle/>
          <a:p>
            <a:fld id="{0798D939-2D9E-2142-A80A-FFDECD1E5A9B}" type="slidenum">
              <a:rPr lang="en-US" smtClean="0"/>
              <a:t>6</a:t>
            </a:fld>
            <a:endParaRPr lang="en-US"/>
          </a:p>
        </p:txBody>
      </p:sp>
      <p:sp>
        <p:nvSpPr>
          <p:cNvPr id="3" name="TextBox 2">
            <a:extLst>
              <a:ext uri="{FF2B5EF4-FFF2-40B4-BE49-F238E27FC236}">
                <a16:creationId xmlns:a16="http://schemas.microsoft.com/office/drawing/2014/main" id="{E34C351C-AA3D-7840-BE7D-B38C971CB021}"/>
              </a:ext>
            </a:extLst>
          </p:cNvPr>
          <p:cNvSpPr txBox="1"/>
          <p:nvPr/>
        </p:nvSpPr>
        <p:spPr>
          <a:xfrm>
            <a:off x="3711669" y="6453336"/>
            <a:ext cx="1711944" cy="369332"/>
          </a:xfrm>
          <a:prstGeom prst="rect">
            <a:avLst/>
          </a:prstGeom>
          <a:noFill/>
        </p:spPr>
        <p:txBody>
          <a:bodyPr wrap="none" rtlCol="0">
            <a:spAutoFit/>
          </a:bodyPr>
          <a:lstStyle/>
          <a:p>
            <a:r>
              <a:rPr lang="en-US" dirty="0">
                <a:solidFill>
                  <a:schemeClr val="accent1"/>
                </a:solidFill>
              </a:rPr>
              <a:t>Time to draw</a:t>
            </a:r>
          </a:p>
        </p:txBody>
      </p:sp>
    </p:spTree>
    <p:extLst>
      <p:ext uri="{BB962C8B-B14F-4D97-AF65-F5344CB8AC3E}">
        <p14:creationId xmlns:p14="http://schemas.microsoft.com/office/powerpoint/2010/main" val="24854271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6B57-E1C4-2C40-A1A3-27DF809188F3}"/>
              </a:ext>
            </a:extLst>
          </p:cNvPr>
          <p:cNvSpPr>
            <a:spLocks noGrp="1"/>
          </p:cNvSpPr>
          <p:nvPr>
            <p:ph type="title"/>
          </p:nvPr>
        </p:nvSpPr>
        <p:spPr/>
        <p:txBody>
          <a:bodyPr/>
          <a:lstStyle/>
          <a:p>
            <a:r>
              <a:rPr lang="en-US" dirty="0"/>
              <a:t>Draw the tree</a:t>
            </a:r>
          </a:p>
        </p:txBody>
      </p:sp>
      <p:sp>
        <p:nvSpPr>
          <p:cNvPr id="3" name="Content Placeholder 2">
            <a:extLst>
              <a:ext uri="{FF2B5EF4-FFF2-40B4-BE49-F238E27FC236}">
                <a16:creationId xmlns:a16="http://schemas.microsoft.com/office/drawing/2014/main" id="{3A1D3BA6-C3BA-A140-9BAE-9958CFB91CC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94E0DEC-0C99-144A-88EA-D2E5ACFCE5C5}"/>
              </a:ext>
            </a:extLst>
          </p:cNvPr>
          <p:cNvSpPr>
            <a:spLocks noGrp="1"/>
          </p:cNvSpPr>
          <p:nvPr>
            <p:ph type="sldNum" sz="quarter" idx="12"/>
          </p:nvPr>
        </p:nvSpPr>
        <p:spPr/>
        <p:txBody>
          <a:bodyPr/>
          <a:lstStyle/>
          <a:p>
            <a:fld id="{0798D939-2D9E-2142-A80A-FFDECD1E5A9B}" type="slidenum">
              <a:rPr lang="en-US" smtClean="0"/>
              <a:t>7</a:t>
            </a:fld>
            <a:endParaRPr lang="en-US"/>
          </a:p>
        </p:txBody>
      </p:sp>
    </p:spTree>
    <p:extLst>
      <p:ext uri="{BB962C8B-B14F-4D97-AF65-F5344CB8AC3E}">
        <p14:creationId xmlns:p14="http://schemas.microsoft.com/office/powerpoint/2010/main" val="256222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To treat or not to treat</a:t>
            </a:r>
          </a:p>
        </p:txBody>
      </p:sp>
      <p:sp>
        <p:nvSpPr>
          <p:cNvPr id="2" name="TextBox 1"/>
          <p:cNvSpPr txBox="1"/>
          <p:nvPr/>
        </p:nvSpPr>
        <p:spPr>
          <a:xfrm>
            <a:off x="1554163" y="6278847"/>
            <a:ext cx="4302140" cy="400110"/>
          </a:xfrm>
          <a:prstGeom prst="rect">
            <a:avLst/>
          </a:prstGeom>
          <a:noFill/>
        </p:spPr>
        <p:txBody>
          <a:bodyPr wrap="none" rtlCol="0">
            <a:spAutoFit/>
          </a:bodyPr>
          <a:lstStyle/>
          <a:p>
            <a:r>
              <a:rPr lang="en-US" sz="2000" dirty="0"/>
              <a:t>Outcome = </a:t>
            </a:r>
            <a:r>
              <a:rPr lang="en-US" sz="2000" dirty="0" err="1"/>
              <a:t>Pr</a:t>
            </a:r>
            <a:r>
              <a:rPr lang="en-US" sz="2000" dirty="0"/>
              <a:t>(severe sequelae)</a:t>
            </a:r>
          </a:p>
        </p:txBody>
      </p:sp>
      <p:sp>
        <p:nvSpPr>
          <p:cNvPr id="3" name="Slide Number Placeholder 2"/>
          <p:cNvSpPr>
            <a:spLocks noGrp="1"/>
          </p:cNvSpPr>
          <p:nvPr>
            <p:ph type="sldNum" sz="quarter" idx="12"/>
          </p:nvPr>
        </p:nvSpPr>
        <p:spPr/>
        <p:txBody>
          <a:bodyPr/>
          <a:lstStyle/>
          <a:p>
            <a:fld id="{0798D939-2D9E-2142-A80A-FFDECD1E5A9B}" type="slidenum">
              <a:rPr lang="en-US" smtClean="0"/>
              <a:t>8</a:t>
            </a:fld>
            <a:endParaRPr lang="en-US"/>
          </a:p>
        </p:txBody>
      </p:sp>
      <p:pic>
        <p:nvPicPr>
          <p:cNvPr id="30" name="Picture 29">
            <a:extLst>
              <a:ext uri="{FF2B5EF4-FFF2-40B4-BE49-F238E27FC236}">
                <a16:creationId xmlns:a16="http://schemas.microsoft.com/office/drawing/2014/main" id="{BE09AF89-CCBC-DD47-BC82-4A2C73A9D83C}"/>
              </a:ext>
            </a:extLst>
          </p:cNvPr>
          <p:cNvPicPr>
            <a:picLocks noChangeAspect="1"/>
          </p:cNvPicPr>
          <p:nvPr/>
        </p:nvPicPr>
        <p:blipFill rotWithShape="1">
          <a:blip r:embed="rId3"/>
          <a:srcRect r="60993"/>
          <a:stretch/>
        </p:blipFill>
        <p:spPr>
          <a:xfrm>
            <a:off x="1263833" y="1121547"/>
            <a:ext cx="2511057" cy="4798842"/>
          </a:xfrm>
          <a:prstGeom prst="rect">
            <a:avLst/>
          </a:prstGeom>
        </p:spPr>
      </p:pic>
    </p:spTree>
    <p:extLst>
      <p:ext uri="{BB962C8B-B14F-4D97-AF65-F5344CB8AC3E}">
        <p14:creationId xmlns:p14="http://schemas.microsoft.com/office/powerpoint/2010/main" val="214596855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5D5CC9-1762-4BF1-A596-65132B9AC616}"/>
              </a:ext>
            </a:extLst>
          </p:cNvPr>
          <p:cNvPicPr>
            <a:picLocks noChangeAspect="1"/>
          </p:cNvPicPr>
          <p:nvPr/>
        </p:nvPicPr>
        <p:blipFill>
          <a:blip r:embed="rId3"/>
          <a:stretch>
            <a:fillRect/>
          </a:stretch>
        </p:blipFill>
        <p:spPr>
          <a:xfrm>
            <a:off x="707660" y="236546"/>
            <a:ext cx="8082854" cy="6025400"/>
          </a:xfrm>
          <a:prstGeom prst="rect">
            <a:avLst/>
          </a:prstGeom>
        </p:spPr>
      </p:pic>
      <p:sp>
        <p:nvSpPr>
          <p:cNvPr id="2" name="Slide Number Placeholder 1"/>
          <p:cNvSpPr>
            <a:spLocks noGrp="1"/>
          </p:cNvSpPr>
          <p:nvPr>
            <p:ph type="sldNum" sz="quarter" idx="12"/>
          </p:nvPr>
        </p:nvSpPr>
        <p:spPr/>
        <p:txBody>
          <a:bodyPr/>
          <a:lstStyle/>
          <a:p>
            <a:fld id="{0798D939-2D9E-2142-A80A-FFDECD1E5A9B}" type="slidenum">
              <a:rPr lang="en-US" smtClean="0"/>
              <a:t>9</a:t>
            </a:fld>
            <a:endParaRPr lang="en-US"/>
          </a:p>
        </p:txBody>
      </p:sp>
      <p:sp>
        <p:nvSpPr>
          <p:cNvPr id="3" name="Rectangle 2">
            <a:extLst>
              <a:ext uri="{FF2B5EF4-FFF2-40B4-BE49-F238E27FC236}">
                <a16:creationId xmlns:a16="http://schemas.microsoft.com/office/drawing/2014/main" id="{E15A8B07-E056-284A-AC48-1906E69D0AC7}"/>
              </a:ext>
            </a:extLst>
          </p:cNvPr>
          <p:cNvSpPr/>
          <p:nvPr/>
        </p:nvSpPr>
        <p:spPr>
          <a:xfrm>
            <a:off x="6531089" y="236546"/>
            <a:ext cx="5225821" cy="29427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41A9EDF-A755-1040-AFBC-93190FF96E57}"/>
              </a:ext>
            </a:extLst>
          </p:cNvPr>
          <p:cNvSpPr/>
          <p:nvPr/>
        </p:nvSpPr>
        <p:spPr>
          <a:xfrm>
            <a:off x="5112710" y="3510584"/>
            <a:ext cx="5225821" cy="29427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9399720"/>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otalTime>965</TotalTime>
  <Words>751</Words>
  <Application>Microsoft Macintosh PowerPoint</Application>
  <PresentationFormat>On-screen Show (4:3)</PresentationFormat>
  <Paragraphs>132</Paragraphs>
  <Slides>26</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微软雅黑</vt:lpstr>
      <vt:lpstr>Arial</vt:lpstr>
      <vt:lpstr>Calibri</vt:lpstr>
      <vt:lpstr>Monotype Sorts</vt:lpstr>
      <vt:lpstr>Times New Roman</vt:lpstr>
      <vt:lpstr>Verdana</vt:lpstr>
      <vt:lpstr>ThemeDARTH</vt:lpstr>
      <vt:lpstr>Decision Tree Modeling in R</vt:lpstr>
      <vt:lpstr>Decision Tree (a type of model)</vt:lpstr>
      <vt:lpstr>Components of a decision tree</vt:lpstr>
      <vt:lpstr>Structure of a decision tree</vt:lpstr>
      <vt:lpstr>Plot of a sample decision tree</vt:lpstr>
      <vt:lpstr>Simple Decision Tree</vt:lpstr>
      <vt:lpstr>Draw the tree</vt:lpstr>
      <vt:lpstr>To treat or not to treat</vt:lpstr>
      <vt:lpstr>PowerPoint Presentation</vt:lpstr>
      <vt:lpstr>PowerPoint Presentation</vt:lpstr>
      <vt:lpstr>PowerPoint Presentation</vt:lpstr>
      <vt:lpstr>PowerPoint Presentation</vt:lpstr>
      <vt:lpstr>PowerPoint Presentation</vt:lpstr>
      <vt:lpstr>PowerPoint Presentation</vt:lpstr>
      <vt:lpstr>There is a third option</vt:lpstr>
      <vt:lpstr>Draw the tree</vt:lpstr>
      <vt:lpstr>PowerPoint Presentation</vt:lpstr>
      <vt:lpstr>PowerPoint Presentation</vt:lpstr>
      <vt:lpstr>PowerPoint Presentation</vt:lpstr>
      <vt:lpstr>Estimating decision tree outcomes in R</vt:lpstr>
      <vt:lpstr>Compute average outcomes</vt:lpstr>
      <vt:lpstr>Plot of a sample decision tree</vt:lpstr>
      <vt:lpstr>PowerPoint Presentation</vt:lpstr>
      <vt:lpstr>PowerPoint Presentation</vt:lpstr>
      <vt:lpstr>Compute average outcomes – in R</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Modeling in R</dc:title>
  <dc:creator>Alan Yang</dc:creator>
  <cp:lastModifiedBy>E.M. Krijkamp</cp:lastModifiedBy>
  <cp:revision>45</cp:revision>
  <dcterms:created xsi:type="dcterms:W3CDTF">2020-07-17T19:28:17Z</dcterms:created>
  <dcterms:modified xsi:type="dcterms:W3CDTF">2021-05-13T11:21:39Z</dcterms:modified>
</cp:coreProperties>
</file>