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1.xml" ContentType="application/vnd.openxmlformats-officedocument.drawingml.chart+xml"/>
  <Override PartName="/ppt/notesSlides/notesSlide4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65"/>
  </p:notesMasterIdLst>
  <p:sldIdLst>
    <p:sldId id="256" r:id="rId2"/>
    <p:sldId id="620" r:id="rId3"/>
    <p:sldId id="292" r:id="rId4"/>
    <p:sldId id="293" r:id="rId5"/>
    <p:sldId id="621" r:id="rId6"/>
    <p:sldId id="295" r:id="rId7"/>
    <p:sldId id="619" r:id="rId8"/>
    <p:sldId id="257" r:id="rId9"/>
    <p:sldId id="484" r:id="rId10"/>
    <p:sldId id="273" r:id="rId11"/>
    <p:sldId id="274" r:id="rId12"/>
    <p:sldId id="605" r:id="rId13"/>
    <p:sldId id="270" r:id="rId14"/>
    <p:sldId id="272" r:id="rId15"/>
    <p:sldId id="367" r:id="rId16"/>
    <p:sldId id="483" r:id="rId17"/>
    <p:sldId id="604" r:id="rId18"/>
    <p:sldId id="612" r:id="rId19"/>
    <p:sldId id="369" r:id="rId20"/>
    <p:sldId id="275" r:id="rId21"/>
    <p:sldId id="308" r:id="rId22"/>
    <p:sldId id="278" r:id="rId23"/>
    <p:sldId id="279" r:id="rId24"/>
    <p:sldId id="280" r:id="rId25"/>
    <p:sldId id="281" r:id="rId26"/>
    <p:sldId id="282" r:id="rId27"/>
    <p:sldId id="309" r:id="rId28"/>
    <p:sldId id="294" r:id="rId29"/>
    <p:sldId id="311" r:id="rId30"/>
    <p:sldId id="442" r:id="rId31"/>
    <p:sldId id="443" r:id="rId32"/>
    <p:sldId id="470" r:id="rId33"/>
    <p:sldId id="608" r:id="rId34"/>
    <p:sldId id="472" r:id="rId35"/>
    <p:sldId id="473" r:id="rId36"/>
    <p:sldId id="445" r:id="rId37"/>
    <p:sldId id="446" r:id="rId38"/>
    <p:sldId id="606" r:id="rId39"/>
    <p:sldId id="607" r:id="rId40"/>
    <p:sldId id="437" r:id="rId41"/>
    <p:sldId id="477" r:id="rId42"/>
    <p:sldId id="265" r:id="rId43"/>
    <p:sldId id="283" r:id="rId44"/>
    <p:sldId id="284" r:id="rId45"/>
    <p:sldId id="286" r:id="rId46"/>
    <p:sldId id="287" r:id="rId47"/>
    <p:sldId id="288" r:id="rId48"/>
    <p:sldId id="289" r:id="rId49"/>
    <p:sldId id="290" r:id="rId50"/>
    <p:sldId id="609" r:id="rId51"/>
    <p:sldId id="613" r:id="rId52"/>
    <p:sldId id="271" r:id="rId53"/>
    <p:sldId id="610" r:id="rId54"/>
    <p:sldId id="614" r:id="rId55"/>
    <p:sldId id="615" r:id="rId56"/>
    <p:sldId id="616" r:id="rId57"/>
    <p:sldId id="358" r:id="rId58"/>
    <p:sldId id="361" r:id="rId59"/>
    <p:sldId id="262" r:id="rId60"/>
    <p:sldId id="617" r:id="rId61"/>
    <p:sldId id="618" r:id="rId62"/>
    <p:sldId id="264" r:id="rId63"/>
    <p:sldId id="25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p:restoredTop sz="94646"/>
  </p:normalViewPr>
  <p:slideViewPr>
    <p:cSldViewPr snapToGrid="0" snapToObjects="1">
      <p:cViewPr varScale="1">
        <p:scale>
          <a:sx n="80" d="100"/>
          <a:sy n="80" d="100"/>
        </p:scale>
        <p:origin x="1567" y="41"/>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1024E-8F2E-4A14-A74E-F7FDCBDF2BE9}" type="slidenum">
              <a:rPr lang="en-US" altLang="en-US"/>
              <a:pPr/>
              <a:t>13</a:t>
            </a:fld>
            <a:endParaRPr lang="en-US" altLang="en-US"/>
          </a:p>
        </p:txBody>
      </p:sp>
      <p:sp>
        <p:nvSpPr>
          <p:cNvPr id="464898"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4899"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880324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A8287-D998-4C6A-AD2A-476A87EACAA2}" type="slidenum">
              <a:rPr lang="en-US" altLang="en-US"/>
              <a:pPr/>
              <a:t>14</a:t>
            </a:fld>
            <a:endParaRPr lang="en-US" alt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9090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17</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1496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19</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C3BFC-4D8D-40AB-B697-B72108B3A6BD}" type="slidenum">
              <a:rPr lang="en-US" altLang="en-US"/>
              <a:pPr/>
              <a:t>20</a:t>
            </a:fld>
            <a:endParaRPr lang="en-US" altLang="en-US"/>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2960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13B3892-1936-FB47-A191-B7DBFBB79F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366365-0C0D-774E-A42A-B861AB50D1BE}" type="slidenum">
              <a:rPr lang="ru-RU" altLang="en-US">
                <a:latin typeface="Times New Roman" panose="02020603050405020304" pitchFamily="18" charset="0"/>
              </a:rPr>
              <a:pPr eaLnBrk="1" hangingPunct="1"/>
              <a:t>21</a:t>
            </a:fld>
            <a:endParaRPr lang="ru-RU"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37A7ADC4-AEB8-4E46-935F-85B82B275E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44C1E511-4090-404F-A9ED-7BDD2FE5B1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74932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93F43-53FA-4E82-A20D-0FD11AD3B8C9}" type="slidenum">
              <a:rPr lang="en-US" altLang="en-US"/>
              <a:pPr/>
              <a:t>22</a:t>
            </a:fld>
            <a:endParaRPr lang="en-US" altLang="en-US"/>
          </a:p>
        </p:txBody>
      </p:sp>
      <p:sp>
        <p:nvSpPr>
          <p:cNvPr id="4935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3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04800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0029F-E646-449F-B45B-EC19004BDCAD}" type="slidenum">
              <a:rPr lang="en-US" altLang="en-US"/>
              <a:pPr/>
              <a:t>23</a:t>
            </a:fld>
            <a:endParaRPr lang="en-US" altLang="en-US"/>
          </a:p>
        </p:txBody>
      </p:sp>
      <p:sp>
        <p:nvSpPr>
          <p:cNvPr id="4956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5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62675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B6404-489B-4083-9BE3-C40B53EF9A96}" type="slidenum">
              <a:rPr lang="en-US" altLang="en-US"/>
              <a:pPr/>
              <a:t>24</a:t>
            </a:fld>
            <a:endParaRPr lang="en-US" altLang="en-US"/>
          </a:p>
        </p:txBody>
      </p:sp>
      <p:sp>
        <p:nvSpPr>
          <p:cNvPr id="497666" name="Rectangle 2"/>
          <p:cNvSpPr>
            <a:spLocks noGrp="1" noRot="1" noChangeAspect="1" noChangeArrowheads="1"/>
          </p:cNvSpPr>
          <p:nvPr>
            <p:ph type="sldImg"/>
          </p:nvPr>
        </p:nvSpPr>
        <p:spPr bwMode="auto">
          <a:xfrm>
            <a:off x="1141413" y="684213"/>
            <a:ext cx="4576762" cy="343217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7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004519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B59BC-6404-4FCE-B620-95A00C04A73D}" type="slidenum">
              <a:rPr lang="en-US" altLang="en-US"/>
              <a:pPr/>
              <a:t>25</a:t>
            </a:fld>
            <a:endParaRPr lang="en-US" altLang="en-US"/>
          </a:p>
        </p:txBody>
      </p:sp>
      <p:sp>
        <p:nvSpPr>
          <p:cNvPr id="499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9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54421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CCA15-50C2-4B46-85BC-945691C71EA1}" type="slidenum">
              <a:rPr lang="en-US" altLang="en-US"/>
              <a:pPr/>
              <a:t>26</a:t>
            </a:fld>
            <a:endParaRPr lang="en-US" altLang="en-US"/>
          </a:p>
        </p:txBody>
      </p:sp>
      <p:sp>
        <p:nvSpPr>
          <p:cNvPr id="5038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3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76490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C0519F9-A7AB-834B-B293-993D72A6DA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D3C5BC6-1234-B342-91EE-D6A880409E3A}" type="slidenum">
              <a:rPr lang="ru-RU" altLang="en-US">
                <a:latin typeface="Times New Roman" panose="02020603050405020304" pitchFamily="18" charset="0"/>
              </a:rPr>
              <a:pPr eaLnBrk="1" hangingPunct="1"/>
              <a:t>27</a:t>
            </a:fld>
            <a:endParaRPr lang="ru-RU"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AF728F78-6B78-5D49-B290-9BFDF85D49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5EC87DB1-1A73-BE4A-8153-5AD2C72AC9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87793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28</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29</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30</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31</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32</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33</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34</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35</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a7b0ffb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a7b0f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398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36</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38</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39</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40</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42</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43</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44</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45</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2a7b0ffb9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2a7b0ffb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097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46</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47</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48</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49</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50</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55</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a7b0ffb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a7b0ffb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376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2a7b0ffb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2a7b0ffb9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50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55542-5B12-4B47-9288-A13A79668078}" type="slidenum">
              <a:rPr lang="en-US" smtClean="0"/>
              <a:t>8</a:t>
            </a:fld>
            <a:endParaRPr lang="en-US"/>
          </a:p>
        </p:txBody>
      </p:sp>
    </p:spTree>
    <p:extLst>
      <p:ext uri="{BB962C8B-B14F-4D97-AF65-F5344CB8AC3E}">
        <p14:creationId xmlns:p14="http://schemas.microsoft.com/office/powerpoint/2010/main" val="1852637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BE34B-3AD9-4E7F-AD55-E46A2AFB1721}" type="slidenum">
              <a:rPr lang="en-US" altLang="en-US"/>
              <a:pPr/>
              <a:t>10</a:t>
            </a:fld>
            <a:endParaRPr lang="en-US" altLang="en-US"/>
          </a:p>
        </p:txBody>
      </p:sp>
      <p:sp>
        <p:nvSpPr>
          <p:cNvPr id="544770" name="Rectangle 2"/>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
        <p:nvSpPr>
          <p:cNvPr id="54477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2138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11</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2/1/2020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2/1/2020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2/1/2020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2/1/2020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2/1/2020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2/1/2020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2/1/2020</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703331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71"/>
        <p:cNvGrpSpPr/>
        <p:nvPr/>
      </p:nvGrpSpPr>
      <p:grpSpPr>
        <a:xfrm>
          <a:off x="0" y="0"/>
          <a:ext cx="0" cy="0"/>
          <a:chOff x="0" y="0"/>
          <a:chExt cx="0" cy="0"/>
        </a:xfrm>
      </p:grpSpPr>
      <p:sp>
        <p:nvSpPr>
          <p:cNvPr id="174" name="Google Shape;174;p2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
        <p:nvSpPr>
          <p:cNvPr id="6" name="Title 1">
            <a:extLst>
              <a:ext uri="{FF2B5EF4-FFF2-40B4-BE49-F238E27FC236}">
                <a16:creationId xmlns:a16="http://schemas.microsoft.com/office/drawing/2014/main" id="{0F26C73E-DC0E-7B4C-BDF6-6A93D72ABB2E}"/>
              </a:ext>
            </a:extLst>
          </p:cNvPr>
          <p:cNvSpPr>
            <a:spLocks noGrp="1"/>
          </p:cNvSpPr>
          <p:nvPr>
            <p:ph type="title"/>
          </p:nvPr>
        </p:nvSpPr>
        <p:spPr>
          <a:xfrm>
            <a:off x="912440" y="274638"/>
            <a:ext cx="7620000" cy="1143000"/>
          </a:xfrm>
        </p:spPr>
        <p:txBody>
          <a:bodyPr/>
          <a:lstStyle/>
          <a:p>
            <a:r>
              <a:rPr lang="en-US" dirty="0"/>
              <a:t>Click to edit Master title style</a:t>
            </a:r>
          </a:p>
        </p:txBody>
      </p:sp>
      <p:sp>
        <p:nvSpPr>
          <p:cNvPr id="7" name="Content Placeholder 2">
            <a:extLst>
              <a:ext uri="{FF2B5EF4-FFF2-40B4-BE49-F238E27FC236}">
                <a16:creationId xmlns:a16="http://schemas.microsoft.com/office/drawing/2014/main" id="{493A5BEC-5C2A-D644-A8BE-A226F0743166}"/>
              </a:ext>
            </a:extLst>
          </p:cNvPr>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28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2">
  <p:cSld name="Section title and description 2">
    <p:spTree>
      <p:nvGrpSpPr>
        <p:cNvPr id="1" name="Shape 217"/>
        <p:cNvGrpSpPr/>
        <p:nvPr/>
      </p:nvGrpSpPr>
      <p:grpSpPr>
        <a:xfrm>
          <a:off x="0" y="0"/>
          <a:ext cx="0" cy="0"/>
          <a:chOff x="0" y="0"/>
          <a:chExt cx="0" cy="0"/>
        </a:xfrm>
      </p:grpSpPr>
      <p:cxnSp>
        <p:nvCxnSpPr>
          <p:cNvPr id="219" name="Google Shape;219;p34"/>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20" name="Google Shape;220;p3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392813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1 1 1" userDrawn="1">
  <p:cSld name="Section title and description 1 1 1">
    <p:spTree>
      <p:nvGrpSpPr>
        <p:cNvPr id="1" name="Shape 211"/>
        <p:cNvGrpSpPr/>
        <p:nvPr/>
      </p:nvGrpSpPr>
      <p:grpSpPr>
        <a:xfrm>
          <a:off x="0" y="0"/>
          <a:ext cx="0" cy="0"/>
          <a:chOff x="0" y="0"/>
          <a:chExt cx="0" cy="0"/>
        </a:xfrm>
      </p:grpSpPr>
      <p:sp>
        <p:nvSpPr>
          <p:cNvPr id="216" name="Google Shape;216;p3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
        <p:nvSpPr>
          <p:cNvPr id="6" name="Content Placeholder 2">
            <a:extLst>
              <a:ext uri="{FF2B5EF4-FFF2-40B4-BE49-F238E27FC236}">
                <a16:creationId xmlns:a16="http://schemas.microsoft.com/office/drawing/2014/main" id="{4BA0C72E-AF98-9548-B2B7-4185782701B8}"/>
              </a:ext>
            </a:extLst>
          </p:cNvPr>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870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2/1/2020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2/1/2020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2/1/2020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2/1/2020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2/1/2020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2/1/2020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2/1/2020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b="1" dirty="0"/>
              <a:t>Using R for decision modeling in health technology assessment.</a:t>
            </a:r>
            <a:endParaRPr lang="en-US" dirty="0"/>
          </a:p>
          <a:p>
            <a:endParaRPr lang="en-US" dirty="0"/>
          </a:p>
          <a:p>
            <a:r>
              <a:rPr lang="en-US" dirty="0"/>
              <a:t>CE16 NIHES</a:t>
            </a:r>
          </a:p>
          <a:p>
            <a:r>
              <a:rPr lang="en-US" dirty="0"/>
              <a:t>February, 2020</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Cost-effectiveness and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14400" y="304800"/>
            <a:ext cx="73152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Health Outcomes (CEA)</a:t>
            </a:r>
          </a:p>
        </p:txBody>
      </p:sp>
      <p:sp>
        <p:nvSpPr>
          <p:cNvPr id="543747" name="Rectangle 3"/>
          <p:cNvSpPr>
            <a:spLocks noGrp="1" noChangeArrowheads="1"/>
          </p:cNvSpPr>
          <p:nvPr>
            <p:ph type="body" idx="1"/>
          </p:nvPr>
        </p:nvSpPr>
        <p:spPr>
          <a:xfrm>
            <a:off x="1320800" y="1600200"/>
            <a:ext cx="65024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400" dirty="0"/>
              <a:t>Disease-specific</a:t>
            </a:r>
          </a:p>
          <a:p>
            <a:pPr lvl="1">
              <a:buClr>
                <a:schemeClr val="accent1"/>
              </a:buClr>
              <a:buFontTx/>
              <a:buChar char="»"/>
            </a:pPr>
            <a:r>
              <a:rPr lang="en-US" altLang="en-US" sz="2200" dirty="0"/>
              <a:t>Intermediate clinical markers</a:t>
            </a:r>
          </a:p>
          <a:p>
            <a:pPr lvl="1">
              <a:buClr>
                <a:schemeClr val="accent1"/>
              </a:buClr>
              <a:buFontTx/>
              <a:buChar char="»"/>
            </a:pPr>
            <a:r>
              <a:rPr lang="en-US" altLang="en-US" sz="2200" dirty="0"/>
              <a:t>Cases averted</a:t>
            </a:r>
          </a:p>
          <a:p>
            <a:pPr lvl="1">
              <a:buClr>
                <a:schemeClr val="accent1"/>
              </a:buClr>
              <a:buFontTx/>
              <a:buChar char="»"/>
            </a:pPr>
            <a:r>
              <a:rPr lang="en-US" altLang="en-US" sz="2200" dirty="0"/>
              <a:t>Events averted</a:t>
            </a:r>
          </a:p>
          <a:p>
            <a:r>
              <a:rPr lang="en-US" altLang="en-US" sz="2400" dirty="0"/>
              <a:t>Generic</a:t>
            </a:r>
          </a:p>
          <a:p>
            <a:pPr lvl="1">
              <a:buClr>
                <a:schemeClr val="accent1"/>
              </a:buClr>
              <a:buFontTx/>
              <a:buChar char="»"/>
            </a:pPr>
            <a:r>
              <a:rPr lang="en-US" altLang="en-US" sz="2200" dirty="0"/>
              <a:t>Lives saved</a:t>
            </a:r>
          </a:p>
          <a:p>
            <a:pPr lvl="1">
              <a:buClr>
                <a:schemeClr val="accent1"/>
              </a:buClr>
              <a:buFontTx/>
              <a:buChar char="»"/>
            </a:pPr>
            <a:r>
              <a:rPr lang="en-US" altLang="en-US" sz="2200" dirty="0"/>
              <a:t>Life years gained</a:t>
            </a:r>
          </a:p>
          <a:p>
            <a:pPr lvl="1">
              <a:buClr>
                <a:schemeClr val="accent1"/>
              </a:buClr>
              <a:buFontTx/>
              <a:buChar char="»"/>
            </a:pPr>
            <a:r>
              <a:rPr lang="en-US" altLang="en-US" sz="2200" dirty="0"/>
              <a:t>Quality-adjusted life years (QALYs)</a:t>
            </a:r>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9949867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 Years</a:t>
            </a:r>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592138" y="5014913"/>
            <a:ext cx="9461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400" dirty="0"/>
              <a:t>Time</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3" name="Content Placeholder 2"/>
          <p:cNvSpPr>
            <a:spLocks noGrp="1"/>
          </p:cNvSpPr>
          <p:nvPr>
            <p:ph idx="1"/>
          </p:nvPr>
        </p:nvSpPr>
        <p:spPr>
          <a:xfrm>
            <a:off x="840432" y="1417637"/>
            <a:ext cx="7620000" cy="5138805"/>
          </a:xfrm>
        </p:spPr>
        <p:txBody>
          <a:bodyPr>
            <a:normAutofit/>
          </a:bodyPr>
          <a:lstStyle/>
          <a:p>
            <a:r>
              <a:rPr lang="en-US" sz="2400" dirty="0"/>
              <a:t>Formal healthcare sector</a:t>
            </a:r>
          </a:p>
          <a:p>
            <a:pPr lvl="1"/>
            <a:r>
              <a:rPr lang="en-US" sz="2200" dirty="0"/>
              <a:t>Third-party payers</a:t>
            </a:r>
          </a:p>
          <a:p>
            <a:pPr lvl="1"/>
            <a:r>
              <a:rPr lang="en-US" sz="2200" dirty="0"/>
              <a:t>Out-of-pocket by patient</a:t>
            </a:r>
          </a:p>
          <a:p>
            <a:r>
              <a:rPr lang="en-US" sz="2400" dirty="0"/>
              <a:t>Informal healthcare sector</a:t>
            </a:r>
          </a:p>
          <a:p>
            <a:pPr lvl="1"/>
            <a:r>
              <a:rPr lang="en-US" sz="2200" dirty="0"/>
              <a:t>Patient time</a:t>
            </a:r>
          </a:p>
          <a:p>
            <a:pPr lvl="1"/>
            <a:r>
              <a:rPr lang="en-US" sz="2200" dirty="0"/>
              <a:t>Unpaid caregiver</a:t>
            </a:r>
          </a:p>
          <a:p>
            <a:pPr lvl="1"/>
            <a:r>
              <a:rPr lang="en-US" sz="2200" dirty="0"/>
              <a:t>Transportation costs</a:t>
            </a:r>
          </a:p>
          <a:p>
            <a:r>
              <a:rPr lang="en-US" sz="2400" dirty="0"/>
              <a:t>Non-healthcare sectors</a:t>
            </a:r>
          </a:p>
          <a:p>
            <a:pPr lvl="1"/>
            <a:r>
              <a:rPr lang="en-US" sz="2200" dirty="0"/>
              <a:t>Productivity/consumption</a:t>
            </a:r>
          </a:p>
          <a:p>
            <a:pPr lvl="1"/>
            <a:r>
              <a:rPr lang="en-US" sz="2200" dirty="0"/>
              <a:t>Legal or criminal justice</a:t>
            </a:r>
          </a:p>
          <a:p>
            <a:pPr lvl="1"/>
            <a:r>
              <a:rPr lang="en-US" sz="2200" dirty="0"/>
              <a:t>Education/housing</a:t>
            </a:r>
          </a:p>
        </p:txBody>
      </p:sp>
      <p:sp>
        <p:nvSpPr>
          <p:cNvPr id="4" name="Slide Number Placeholder 3"/>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87893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914400" y="457200"/>
            <a:ext cx="7315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Costs vs. Health Effects</a:t>
            </a:r>
          </a:p>
        </p:txBody>
      </p:sp>
      <p:sp>
        <p:nvSpPr>
          <p:cNvPr id="463875" name="Rectangle 3"/>
          <p:cNvSpPr>
            <a:spLocks noChangeArrowheads="1"/>
          </p:cNvSpPr>
          <p:nvPr/>
        </p:nvSpPr>
        <p:spPr bwMode="auto">
          <a:xfrm>
            <a:off x="2603500" y="3109913"/>
            <a:ext cx="450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400" dirty="0">
                <a:latin typeface="Symbol" pitchFamily="2" charset="2"/>
              </a:rPr>
              <a:t>+</a:t>
            </a:r>
          </a:p>
        </p:txBody>
      </p:sp>
      <p:sp>
        <p:nvSpPr>
          <p:cNvPr id="463876" name="Rectangle 4"/>
          <p:cNvSpPr>
            <a:spLocks noChangeArrowheads="1"/>
          </p:cNvSpPr>
          <p:nvPr/>
        </p:nvSpPr>
        <p:spPr bwMode="auto">
          <a:xfrm>
            <a:off x="2603500" y="46720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latin typeface="Symbol" pitchFamily="2" charset="2"/>
              </a:rPr>
              <a:t>-</a:t>
            </a:r>
          </a:p>
        </p:txBody>
      </p:sp>
      <p:sp>
        <p:nvSpPr>
          <p:cNvPr id="463877" name="Rectangle 5"/>
          <p:cNvSpPr>
            <a:spLocks noChangeArrowheads="1"/>
          </p:cNvSpPr>
          <p:nvPr/>
        </p:nvSpPr>
        <p:spPr bwMode="auto">
          <a:xfrm>
            <a:off x="4338638" y="21955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8" name="Rectangle 6"/>
          <p:cNvSpPr>
            <a:spLocks noChangeArrowheads="1"/>
          </p:cNvSpPr>
          <p:nvPr/>
        </p:nvSpPr>
        <p:spPr bwMode="auto">
          <a:xfrm>
            <a:off x="6853238" y="20812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9" name="Rectangle 7"/>
          <p:cNvSpPr>
            <a:spLocks noChangeArrowheads="1"/>
          </p:cNvSpPr>
          <p:nvPr/>
        </p:nvSpPr>
        <p:spPr bwMode="auto">
          <a:xfrm>
            <a:off x="682756" y="3933349"/>
            <a:ext cx="213360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eaLnBrk="0" hangingPunct="0"/>
            <a:r>
              <a:rPr lang="en-US" altLang="en-US" sz="2400" dirty="0"/>
              <a:t>Incremental</a:t>
            </a:r>
          </a:p>
          <a:p>
            <a:pPr algn="ctr" eaLnBrk="0" hangingPunct="0"/>
            <a:r>
              <a:rPr lang="en-US" altLang="en-US" sz="2400" dirty="0"/>
              <a:t>Health </a:t>
            </a:r>
          </a:p>
          <a:p>
            <a:pPr algn="ctr" eaLnBrk="0" hangingPunct="0"/>
            <a:r>
              <a:rPr lang="en-US" altLang="en-US" sz="2400" dirty="0"/>
              <a:t>Effect</a:t>
            </a:r>
          </a:p>
        </p:txBody>
      </p:sp>
      <p:sp>
        <p:nvSpPr>
          <p:cNvPr id="463880" name="Rectangle 8"/>
          <p:cNvSpPr>
            <a:spLocks noChangeArrowheads="1"/>
          </p:cNvSpPr>
          <p:nvPr/>
        </p:nvSpPr>
        <p:spPr bwMode="auto">
          <a:xfrm>
            <a:off x="4105072" y="1746250"/>
            <a:ext cx="441821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Incremental Cost</a:t>
            </a:r>
          </a:p>
        </p:txBody>
      </p:sp>
      <p:sp>
        <p:nvSpPr>
          <p:cNvPr id="463881" name="Rectangle 9"/>
          <p:cNvSpPr>
            <a:spLocks noChangeArrowheads="1"/>
          </p:cNvSpPr>
          <p:nvPr/>
        </p:nvSpPr>
        <p:spPr bwMode="auto">
          <a:xfrm>
            <a:off x="6667500" y="3243263"/>
            <a:ext cx="69538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Yes</a:t>
            </a:r>
          </a:p>
        </p:txBody>
      </p:sp>
      <p:sp>
        <p:nvSpPr>
          <p:cNvPr id="463882" name="Rectangle 10"/>
          <p:cNvSpPr>
            <a:spLocks noChangeArrowheads="1"/>
          </p:cNvSpPr>
          <p:nvPr/>
        </p:nvSpPr>
        <p:spPr bwMode="auto">
          <a:xfrm>
            <a:off x="4197350" y="5045075"/>
            <a:ext cx="6011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No</a:t>
            </a:r>
          </a:p>
        </p:txBody>
      </p:sp>
      <p:sp>
        <p:nvSpPr>
          <p:cNvPr id="463883" name="Line 11"/>
          <p:cNvSpPr>
            <a:spLocks noChangeShapeType="1"/>
          </p:cNvSpPr>
          <p:nvPr/>
        </p:nvSpPr>
        <p:spPr bwMode="auto">
          <a:xfrm>
            <a:off x="3289300" y="4572000"/>
            <a:ext cx="49291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4" name="Rectangle 12"/>
          <p:cNvSpPr>
            <a:spLocks noChangeArrowheads="1"/>
          </p:cNvSpPr>
          <p:nvPr/>
        </p:nvSpPr>
        <p:spPr bwMode="auto">
          <a:xfrm>
            <a:off x="6275163" y="4740276"/>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5" name="Rectangle 13"/>
          <p:cNvSpPr>
            <a:spLocks noChangeArrowheads="1"/>
          </p:cNvSpPr>
          <p:nvPr/>
        </p:nvSpPr>
        <p:spPr bwMode="auto">
          <a:xfrm>
            <a:off x="3869744" y="3014424"/>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6" name="Line 14"/>
          <p:cNvSpPr>
            <a:spLocks noChangeShapeType="1"/>
          </p:cNvSpPr>
          <p:nvPr/>
        </p:nvSpPr>
        <p:spPr bwMode="auto">
          <a:xfrm>
            <a:off x="5791200" y="2833688"/>
            <a:ext cx="0" cy="33258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584564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38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38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3885"/>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63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1" grpId="0" autoUpdateAnimBg="0"/>
      <p:bldP spid="463882" grpId="0" autoUpdateAnimBg="0"/>
      <p:bldP spid="463884" grpId="0" autoUpdateAnimBg="0"/>
      <p:bldP spid="46388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1" name="Rectangle 3"/>
          <p:cNvSpPr>
            <a:spLocks noChangeArrowheads="1"/>
          </p:cNvSpPr>
          <p:nvPr/>
        </p:nvSpPr>
        <p:spPr bwMode="auto">
          <a:xfrm>
            <a:off x="685800" y="5334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4000" dirty="0">
                <a:latin typeface="+mj-lt"/>
              </a:rPr>
              <a:t>The Incremental C/E Ratio</a:t>
            </a:r>
          </a:p>
        </p:txBody>
      </p:sp>
      <p:sp>
        <p:nvSpPr>
          <p:cNvPr id="529412" name="Rectangle 4"/>
          <p:cNvSpPr>
            <a:spLocks noChangeArrowheads="1"/>
          </p:cNvSpPr>
          <p:nvPr/>
        </p:nvSpPr>
        <p:spPr bwMode="auto">
          <a:xfrm>
            <a:off x="914400" y="2332778"/>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dirty="0">
                <a:latin typeface="+mn-lt"/>
              </a:rPr>
              <a:t>Net Increase in Cost</a:t>
            </a:r>
          </a:p>
        </p:txBody>
      </p:sp>
      <p:sp>
        <p:nvSpPr>
          <p:cNvPr id="529414" name="Rectangle 6"/>
          <p:cNvSpPr>
            <a:spLocks noChangeArrowheads="1"/>
          </p:cNvSpPr>
          <p:nvPr/>
        </p:nvSpPr>
        <p:spPr bwMode="auto">
          <a:xfrm>
            <a:off x="914400" y="3014663"/>
            <a:ext cx="7315200"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90000"/>
              </a:lnSpc>
              <a:spcBef>
                <a:spcPct val="30000"/>
              </a:spcBef>
            </a:pPr>
            <a:r>
              <a:rPr lang="en-US" altLang="en-US" sz="2400" dirty="0"/>
              <a:t>Net Increase in Health Effect</a:t>
            </a:r>
          </a:p>
        </p:txBody>
      </p:sp>
      <p:sp>
        <p:nvSpPr>
          <p:cNvPr id="529415" name="Rectangle 7"/>
          <p:cNvSpPr>
            <a:spLocks noChangeArrowheads="1"/>
          </p:cNvSpPr>
          <p:nvPr/>
        </p:nvSpPr>
        <p:spPr bwMode="auto">
          <a:xfrm>
            <a:off x="1143000" y="4267200"/>
            <a:ext cx="6858000" cy="134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SzPct val="100000"/>
              <a:buFontTx/>
              <a:buChar char="•"/>
            </a:pPr>
            <a:r>
              <a:rPr lang="en-US" altLang="en-US" dirty="0">
                <a:latin typeface="+mn-lt"/>
              </a:rPr>
              <a:t>A measure of “value for money”</a:t>
            </a:r>
          </a:p>
          <a:p>
            <a:pPr eaLnBrk="0" hangingPunct="0">
              <a:spcBef>
                <a:spcPct val="20000"/>
              </a:spcBef>
              <a:buClr>
                <a:schemeClr val="accent1"/>
              </a:buClr>
              <a:buSzPct val="100000"/>
              <a:buFontTx/>
              <a:buChar char="•"/>
            </a:pPr>
            <a:r>
              <a:rPr lang="en-US" altLang="en-US" dirty="0">
                <a:latin typeface="+mn-lt"/>
              </a:rPr>
              <a:t>Comparison of competing alternatives</a:t>
            </a:r>
          </a:p>
          <a:p>
            <a:pPr eaLnBrk="0" hangingPunct="0">
              <a:spcBef>
                <a:spcPct val="20000"/>
              </a:spcBef>
              <a:buClr>
                <a:schemeClr val="accent1"/>
              </a:buClr>
              <a:buSzPct val="100000"/>
              <a:buFontTx/>
              <a:buChar char="•"/>
            </a:pPr>
            <a:r>
              <a:rPr lang="en-US" altLang="en-US" dirty="0">
                <a:latin typeface="+mn-lt"/>
              </a:rPr>
              <a:t>Comparison across interventions</a:t>
            </a:r>
          </a:p>
        </p:txBody>
      </p:sp>
      <p:sp>
        <p:nvSpPr>
          <p:cNvPr id="529418" name="Line 10"/>
          <p:cNvSpPr>
            <a:spLocks noChangeShapeType="1"/>
          </p:cNvSpPr>
          <p:nvPr/>
        </p:nvSpPr>
        <p:spPr bwMode="auto">
          <a:xfrm>
            <a:off x="1752600" y="2895600"/>
            <a:ext cx="571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223953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a:xfrm>
            <a:off x="840432" y="274638"/>
            <a:ext cx="7620000" cy="941319"/>
          </a:xfrm>
        </p:spPr>
        <p:txBody>
          <a:bodyPr/>
          <a:lstStyle/>
          <a:p>
            <a:r>
              <a:rPr lang="en-US" altLang="en-US" dirty="0"/>
              <a:t>Some CEA Milestones (US)</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303507"/>
            <a:ext cx="8186057" cy="5149544"/>
          </a:xfrm>
        </p:spPr>
        <p:txBody>
          <a:bodyPr>
            <a:normAutofit fontScale="77500" lnSpcReduction="20000"/>
          </a:bodyPr>
          <a:lstStyle/>
          <a:p>
            <a:pPr>
              <a:spcAft>
                <a:spcPts val="600"/>
              </a:spcAft>
              <a:buNone/>
            </a:pPr>
            <a:r>
              <a:rPr lang="en-US" altLang="en-US" sz="2400" dirty="0">
                <a:solidFill>
                  <a:schemeClr val="accent1"/>
                </a:solidFill>
              </a:rPr>
              <a:t>1975</a:t>
            </a:r>
            <a:r>
              <a:rPr lang="en-US" altLang="en-US" sz="2400" dirty="0"/>
              <a:t> </a:t>
            </a:r>
            <a:r>
              <a:rPr lang="en-US" altLang="en-US" sz="2400" i="1" dirty="0"/>
              <a:t>NEJM</a:t>
            </a:r>
            <a:r>
              <a:rPr lang="en-US" altLang="en-US" sz="2400" dirty="0"/>
              <a:t> issue on MDM</a:t>
            </a:r>
          </a:p>
          <a:p>
            <a:pPr>
              <a:spcAft>
                <a:spcPts val="600"/>
              </a:spcAft>
              <a:buFontTx/>
              <a:buNone/>
            </a:pPr>
            <a:r>
              <a:rPr lang="en-US" altLang="en-US" sz="2400" dirty="0">
                <a:solidFill>
                  <a:schemeClr val="accent1"/>
                </a:solidFill>
              </a:rPr>
              <a:t>1980 </a:t>
            </a:r>
            <a:r>
              <a:rPr lang="en-US" altLang="en-US" sz="2400" dirty="0"/>
              <a:t>Pneumococcal vaccination is first covered preventive service by Medicare in part based on CEA</a:t>
            </a:r>
          </a:p>
          <a:p>
            <a:pPr>
              <a:spcAft>
                <a:spcPts val="600"/>
              </a:spcAft>
              <a:buFontTx/>
              <a:buNone/>
            </a:pPr>
            <a:r>
              <a:rPr lang="en-US" altLang="en-US" sz="2400" dirty="0">
                <a:solidFill>
                  <a:schemeClr val="accent1"/>
                </a:solidFill>
              </a:rPr>
              <a:t>1989</a:t>
            </a:r>
            <a:r>
              <a:rPr lang="en-US" altLang="en-US" sz="2400" dirty="0"/>
              <a:t> HCFA (CMS) issues proposed regulations to consider CEA in coverage decisions</a:t>
            </a:r>
          </a:p>
          <a:p>
            <a:pPr>
              <a:spcAft>
                <a:spcPts val="600"/>
              </a:spcAft>
              <a:buFontTx/>
              <a:buNone/>
            </a:pPr>
            <a:r>
              <a:rPr lang="en-US" altLang="en-US" sz="2400" dirty="0">
                <a:solidFill>
                  <a:schemeClr val="accent1"/>
                </a:solidFill>
              </a:rPr>
              <a:t>1990-94</a:t>
            </a:r>
            <a:r>
              <a:rPr lang="en-US" altLang="en-US" sz="2400" dirty="0"/>
              <a:t> Oregon Medicaid program issues ranked list of the cost-effectiveness of treatments</a:t>
            </a:r>
          </a:p>
          <a:p>
            <a:pPr>
              <a:spcAft>
                <a:spcPts val="600"/>
              </a:spcAft>
              <a:buFontTx/>
              <a:buNone/>
            </a:pPr>
            <a:r>
              <a:rPr lang="en-US" altLang="en-US" sz="2400" dirty="0">
                <a:solidFill>
                  <a:schemeClr val="accent1"/>
                </a:solidFill>
              </a:rPr>
              <a:t>1996</a:t>
            </a:r>
            <a:r>
              <a:rPr lang="en-US" altLang="en-US" sz="2400" dirty="0"/>
              <a:t> Original Panel on Cost-Effectiveness in Health and Medicine</a:t>
            </a:r>
          </a:p>
          <a:p>
            <a:pPr>
              <a:spcAft>
                <a:spcPts val="600"/>
              </a:spcAft>
              <a:buFontTx/>
              <a:buNone/>
            </a:pPr>
            <a:r>
              <a:rPr lang="en-US" altLang="en-US" sz="2400" dirty="0">
                <a:solidFill>
                  <a:schemeClr val="accent1"/>
                </a:solidFill>
              </a:rPr>
              <a:t>1999</a:t>
            </a:r>
            <a:r>
              <a:rPr lang="en-US" altLang="en-US" sz="2400" dirty="0"/>
              <a:t> HCFA withdraws proposed regulation to consider CEA in coverage decisions</a:t>
            </a:r>
          </a:p>
          <a:p>
            <a:pPr>
              <a:spcAft>
                <a:spcPts val="600"/>
              </a:spcAft>
              <a:buFontTx/>
              <a:buNone/>
            </a:pPr>
            <a:r>
              <a:rPr lang="en-US" altLang="en-US" sz="2400" dirty="0">
                <a:solidFill>
                  <a:schemeClr val="accent1"/>
                </a:solidFill>
              </a:rPr>
              <a:t>2001</a:t>
            </a:r>
            <a:r>
              <a:rPr lang="en-US" altLang="en-US" sz="2400" dirty="0"/>
              <a:t> USPSTF considers a role for CEA on making recommendations</a:t>
            </a:r>
          </a:p>
          <a:p>
            <a:pPr>
              <a:spcAft>
                <a:spcPts val="600"/>
              </a:spcAft>
              <a:buFontTx/>
              <a:buNone/>
            </a:pPr>
            <a:r>
              <a:rPr lang="en-US" altLang="en-US" sz="2400" dirty="0">
                <a:solidFill>
                  <a:schemeClr val="accent1"/>
                </a:solidFill>
              </a:rPr>
              <a:t>2003 </a:t>
            </a:r>
            <a:r>
              <a:rPr lang="en-US" altLang="en-US" sz="2400" dirty="0"/>
              <a:t>OMB requires formal CBA for costly new regulations</a:t>
            </a:r>
          </a:p>
          <a:p>
            <a:pPr>
              <a:spcAft>
                <a:spcPts val="600"/>
              </a:spcAft>
              <a:buFontTx/>
              <a:buNone/>
            </a:pPr>
            <a:r>
              <a:rPr lang="en-US" altLang="en-US" sz="2400" dirty="0">
                <a:solidFill>
                  <a:schemeClr val="accent1"/>
                </a:solidFill>
              </a:rPr>
              <a:t>2008</a:t>
            </a:r>
            <a:r>
              <a:rPr lang="en-US" altLang="en-US" sz="2400" dirty="0"/>
              <a:t> ACIP establishes guidelines for CEA</a:t>
            </a:r>
          </a:p>
          <a:p>
            <a:pPr>
              <a:spcAft>
                <a:spcPts val="600"/>
              </a:spcAft>
              <a:buFontTx/>
              <a:buNone/>
            </a:pPr>
            <a:r>
              <a:rPr lang="en-US" altLang="en-US" sz="2400" dirty="0">
                <a:solidFill>
                  <a:schemeClr val="accent1"/>
                </a:solidFill>
              </a:rPr>
              <a:t>2010</a:t>
            </a:r>
            <a:r>
              <a:rPr lang="en-US" altLang="en-US" sz="2400" dirty="0"/>
              <a:t> ACA prohibits PCORI from using cost per QALY</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Tree>
    <p:extLst>
      <p:ext uri="{BB962C8B-B14F-4D97-AF65-F5344CB8AC3E}">
        <p14:creationId xmlns:p14="http://schemas.microsoft.com/office/powerpoint/2010/main" val="322519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p:txBody>
          <a:bodyPr/>
          <a:lstStyle/>
          <a:p>
            <a:r>
              <a:rPr lang="en-US" altLang="en-US" sz="3200" dirty="0"/>
              <a:t>Some CEA Milestones (International)</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417637"/>
            <a:ext cx="8186057" cy="5035413"/>
          </a:xfrm>
        </p:spPr>
        <p:txBody>
          <a:bodyPr>
            <a:normAutofit fontScale="92500" lnSpcReduction="20000"/>
          </a:bodyPr>
          <a:lstStyle/>
          <a:p>
            <a:pPr>
              <a:buFontTx/>
              <a:buNone/>
            </a:pPr>
            <a:r>
              <a:rPr lang="en-US" altLang="en-US" sz="2400" dirty="0">
                <a:solidFill>
                  <a:schemeClr val="accent1"/>
                </a:solidFill>
              </a:rPr>
              <a:t>1993</a:t>
            </a:r>
            <a:r>
              <a:rPr lang="en-US" altLang="en-US" sz="2400" dirty="0"/>
              <a:t> Australia implements pharmacoeconomic guidelines to inform</a:t>
            </a:r>
          </a:p>
          <a:p>
            <a:pPr>
              <a:buFontTx/>
              <a:buNone/>
            </a:pPr>
            <a:r>
              <a:rPr lang="en-US" altLang="en-US" sz="2400" dirty="0">
                <a:solidFill>
                  <a:schemeClr val="accent1"/>
                </a:solidFill>
              </a:rPr>
              <a:t>1994</a:t>
            </a:r>
            <a:r>
              <a:rPr lang="en-US" altLang="en-US" sz="2400" dirty="0"/>
              <a:t> Canada’s first set of nation al pharmaceutical guidelines is published</a:t>
            </a:r>
          </a:p>
          <a:p>
            <a:pPr>
              <a:buFontTx/>
              <a:buNone/>
            </a:pPr>
            <a:r>
              <a:rPr lang="en-US" altLang="en-US" sz="2400" dirty="0">
                <a:solidFill>
                  <a:schemeClr val="accent1"/>
                </a:solidFill>
              </a:rPr>
              <a:t>1998</a:t>
            </a:r>
            <a:r>
              <a:rPr lang="en-US" altLang="en-US" sz="2400" dirty="0"/>
              <a:t> WHO established WHO CHOICE to assist with resource allocation in 14 world regions</a:t>
            </a:r>
          </a:p>
          <a:p>
            <a:pPr>
              <a:buFontTx/>
              <a:buNone/>
            </a:pPr>
            <a:r>
              <a:rPr lang="en-US" altLang="en-US" sz="2400" dirty="0">
                <a:solidFill>
                  <a:schemeClr val="accent1"/>
                </a:solidFill>
              </a:rPr>
              <a:t>1999</a:t>
            </a:r>
            <a:r>
              <a:rPr lang="en-US" altLang="en-US" sz="2400" dirty="0"/>
              <a:t> UK establishes NICE</a:t>
            </a:r>
          </a:p>
          <a:p>
            <a:pPr>
              <a:buNone/>
            </a:pPr>
            <a:r>
              <a:rPr lang="en-US" altLang="en-US" sz="2400" dirty="0">
                <a:solidFill>
                  <a:schemeClr val="accent1"/>
                </a:solidFill>
              </a:rPr>
              <a:t>2001</a:t>
            </a:r>
            <a:r>
              <a:rPr lang="en-US" altLang="en-US" sz="2400" dirty="0"/>
              <a:t> Australia’s PBAC rejects listing of Herceptin for breast cancer</a:t>
            </a:r>
          </a:p>
          <a:p>
            <a:pPr>
              <a:buNone/>
            </a:pPr>
            <a:r>
              <a:rPr lang="en-US" altLang="en-US" sz="2400" dirty="0">
                <a:solidFill>
                  <a:schemeClr val="accent1"/>
                </a:solidFill>
              </a:rPr>
              <a:t>2005</a:t>
            </a:r>
            <a:r>
              <a:rPr lang="en-US" altLang="en-US" sz="2400" dirty="0"/>
              <a:t> The Netherlands incorporated mandatory CEA in national decision making</a:t>
            </a:r>
          </a:p>
          <a:p>
            <a:pPr>
              <a:buNone/>
            </a:pPr>
            <a:r>
              <a:rPr lang="en-US" altLang="en-US" sz="2400" dirty="0">
                <a:solidFill>
                  <a:schemeClr val="accent1"/>
                </a:solidFill>
              </a:rPr>
              <a:t>2006</a:t>
            </a:r>
            <a:r>
              <a:rPr lang="en-US" altLang="en-US" sz="2400" dirty="0"/>
              <a:t> South Korea includes CEA for reimbursement decisions</a:t>
            </a:r>
          </a:p>
          <a:p>
            <a:pPr>
              <a:buFontTx/>
              <a:buNone/>
            </a:pPr>
            <a:r>
              <a:rPr lang="en-US" altLang="en-US" sz="2400" dirty="0">
                <a:solidFill>
                  <a:schemeClr val="accent1"/>
                </a:solidFill>
              </a:rPr>
              <a:t>2007</a:t>
            </a:r>
            <a:r>
              <a:rPr lang="en-US" altLang="en-US" sz="2400" dirty="0"/>
              <a:t> Germany adopts “efficiency frontier” approach</a:t>
            </a:r>
          </a:p>
          <a:p>
            <a:pPr>
              <a:buFontTx/>
              <a:buNone/>
            </a:pPr>
            <a:r>
              <a:rPr lang="en-US" altLang="en-US" sz="2400" dirty="0">
                <a:solidFill>
                  <a:schemeClr val="accent1"/>
                </a:solidFill>
              </a:rPr>
              <a:t>2012</a:t>
            </a:r>
            <a:r>
              <a:rPr lang="en-US" altLang="en-US" sz="2400" dirty="0"/>
              <a:t> France makes CEA mandatory for reimbursement</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140474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ct val="200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ct val="20000"/>
              </a:spcAft>
            </a:pPr>
            <a:r>
              <a:rPr lang="en-US" dirty="0">
                <a:cs typeface="Times New Roman" pitchFamily="18" charset="0"/>
              </a:rPr>
              <a:t>Identify, measure, and value the consequences of decisions as well as the uncertainty that exists when the decision needs to be made </a:t>
            </a:r>
          </a:p>
          <a:p>
            <a:pPr>
              <a:lnSpc>
                <a:spcPct val="90000"/>
              </a:lnSpc>
              <a:buClr>
                <a:schemeClr val="tx2"/>
              </a:buClr>
            </a:pPr>
            <a:r>
              <a:rPr lang="en-US" altLang="en-US" dirty="0"/>
              <a:t>Help structure the analysts’ thinking and facilitate the communication of assumptions</a:t>
            </a:r>
          </a:p>
          <a:p>
            <a:pPr>
              <a:lnSpc>
                <a:spcPct val="90000"/>
              </a:lnSpc>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11373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2056193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r>
              <a:rPr lang="en-US" altLang="en-US" sz="2400" dirty="0"/>
              <a:t>Used to combine knowledge about decision problem from many sources</a:t>
            </a:r>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128941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extLst>
      <p:ext uri="{BB962C8B-B14F-4D97-AF65-F5344CB8AC3E}">
        <p14:creationId xmlns:p14="http://schemas.microsoft.com/office/powerpoint/2010/main" val="4055223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1676400" y="1828800"/>
            <a:ext cx="639115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olidFill>
                  <a:schemeClr val="accent1"/>
                </a:solidFill>
              </a:rPr>
              <a:t>Advantages and Disadvantages of Decision Models</a:t>
            </a:r>
          </a:p>
        </p:txBody>
      </p:sp>
      <p:sp>
        <p:nvSpPr>
          <p:cNvPr id="2" name="Slide Number Placeholder 1"/>
          <p:cNvSpPr>
            <a:spLocks noGrp="1"/>
          </p:cNvSpPr>
          <p:nvPr>
            <p:ph type="sldNum" sz="quarter" idx="12"/>
          </p:nvPr>
        </p:nvSpPr>
        <p:spPr/>
        <p:txBody>
          <a:bodyPr/>
          <a:lstStyle/>
          <a:p>
            <a:fld id="{0798D939-2D9E-2142-A80A-FFDECD1E5A9B}" type="slidenum">
              <a:rPr lang="en-US" smtClean="0"/>
              <a:t>20</a:t>
            </a:fld>
            <a:endParaRPr lang="en-US"/>
          </a:p>
        </p:txBody>
      </p:sp>
    </p:spTree>
    <p:extLst>
      <p:ext uri="{BB962C8B-B14F-4D97-AF65-F5344CB8AC3E}">
        <p14:creationId xmlns:p14="http://schemas.microsoft.com/office/powerpoint/2010/main" val="256829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998C691-B4E2-B74C-B369-0EF116E2AEC5}"/>
              </a:ext>
            </a:extLst>
          </p:cNvPr>
          <p:cNvSpPr>
            <a:spLocks noGrp="1" noChangeArrowheads="1"/>
          </p:cNvSpPr>
          <p:nvPr>
            <p:ph type="title"/>
          </p:nvPr>
        </p:nvSpPr>
        <p:spPr/>
        <p:txBody>
          <a:bodyPr/>
          <a:lstStyle/>
          <a:p>
            <a:r>
              <a:rPr lang="en-US" altLang="en-US"/>
              <a:t>Advantages of modeling</a:t>
            </a:r>
          </a:p>
        </p:txBody>
      </p:sp>
      <p:sp>
        <p:nvSpPr>
          <p:cNvPr id="28675" name="Rectangle 3">
            <a:extLst>
              <a:ext uri="{FF2B5EF4-FFF2-40B4-BE49-F238E27FC236}">
                <a16:creationId xmlns:a16="http://schemas.microsoft.com/office/drawing/2014/main" id="{2012D0A6-9CA3-7443-BA04-97B04BA70316}"/>
              </a:ext>
            </a:extLst>
          </p:cNvPr>
          <p:cNvSpPr>
            <a:spLocks noGrp="1" noChangeArrowheads="1"/>
          </p:cNvSpPr>
          <p:nvPr>
            <p:ph idx="1"/>
          </p:nvPr>
        </p:nvSpPr>
        <p:spPr/>
        <p:txBody>
          <a:bodyPr/>
          <a:lstStyle/>
          <a:p>
            <a:r>
              <a:rPr lang="en-US" altLang="en-US" sz="2800" dirty="0"/>
              <a:t>Clarifies decision-making</a:t>
            </a:r>
          </a:p>
          <a:p>
            <a:r>
              <a:rPr lang="en-US" altLang="en-US" sz="2800" dirty="0"/>
              <a:t>Provides comprehensive framework</a:t>
            </a:r>
          </a:p>
          <a:p>
            <a:r>
              <a:rPr lang="en-US" altLang="en-US" sz="2800" dirty="0"/>
              <a:t>Allows best available data to be applied</a:t>
            </a:r>
          </a:p>
          <a:p>
            <a:r>
              <a:rPr lang="en-US" altLang="en-US" sz="2800" dirty="0"/>
              <a:t>Allows explicit and systematic characterization and treatment of uncertainty</a:t>
            </a:r>
          </a:p>
          <a:p>
            <a:r>
              <a:rPr lang="en-US" altLang="en-US" sz="2800" dirty="0"/>
              <a:t>Extrapolates short-term observations into long-term outcomes</a:t>
            </a:r>
          </a:p>
          <a:p>
            <a:r>
              <a:rPr lang="en-US" altLang="en-US" sz="2800" dirty="0"/>
              <a:t>Encourages “what if” analyses</a:t>
            </a:r>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1908912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4000" dirty="0"/>
              <a:t>Extend Beyond Time Horizon</a:t>
            </a:r>
          </a:p>
        </p:txBody>
      </p:sp>
      <p:sp>
        <p:nvSpPr>
          <p:cNvPr id="492547"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Can “translate” an intermediate endpoint (e.g., increase in CD4 count, decrease in blood pressure) into clinical endpoints such as life years saved or quality-adjusted life years gained</a:t>
            </a:r>
          </a:p>
          <a:p>
            <a:pPr eaLnBrk="0" hangingPunct="0">
              <a:spcBef>
                <a:spcPct val="20000"/>
              </a:spcBef>
              <a:buClr>
                <a:schemeClr val="accent1"/>
              </a:buClr>
              <a:buFontTx/>
              <a:buChar char="•"/>
            </a:pPr>
            <a:r>
              <a:rPr lang="en-US" altLang="en-US" dirty="0">
                <a:latin typeface="+mn-lt"/>
              </a:rPr>
              <a:t>Incorporates important long-term effects of treatment</a:t>
            </a:r>
          </a:p>
        </p:txBody>
      </p:sp>
      <p:sp>
        <p:nvSpPr>
          <p:cNvPr id="2" name="Slide Number Placeholder 1"/>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3191553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685800" y="6096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4000" dirty="0">
                <a:solidFill>
                  <a:schemeClr val="tx1"/>
                </a:solidFill>
                <a:latin typeface="+mj-lt"/>
              </a:rPr>
              <a:t>Example: DCCT</a:t>
            </a:r>
          </a:p>
        </p:txBody>
      </p:sp>
      <p:sp>
        <p:nvSpPr>
          <p:cNvPr id="494595" name="Rectangle 3"/>
          <p:cNvSpPr>
            <a:spLocks noChangeArrowheads="1"/>
          </p:cNvSpPr>
          <p:nvPr/>
        </p:nvSpPr>
        <p:spPr bwMode="auto">
          <a:xfrm>
            <a:off x="717550" y="6227763"/>
            <a:ext cx="78105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290513" indent="-290513" algn="l">
              <a:defRPr sz="2400">
                <a:solidFill>
                  <a:schemeClr val="tx1"/>
                </a:solidFill>
                <a:latin typeface="Times New Roman" panose="02020603050405020304" pitchFamily="18" charset="0"/>
              </a:defRPr>
            </a:lvl1pPr>
            <a:lvl2pPr marL="45878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000" dirty="0">
                <a:latin typeface="+mn-lt"/>
              </a:rPr>
              <a:t>DCCT Research Group. </a:t>
            </a:r>
            <a:r>
              <a:rPr lang="en-US" altLang="en-US" sz="2000" i="1" dirty="0">
                <a:latin typeface="+mn-lt"/>
              </a:rPr>
              <a:t>JAMA. </a:t>
            </a:r>
            <a:r>
              <a:rPr lang="en-US" altLang="en-US" sz="2000" dirty="0">
                <a:latin typeface="+mn-lt"/>
              </a:rPr>
              <a:t>1996;276:1409-1415.</a:t>
            </a:r>
          </a:p>
        </p:txBody>
      </p:sp>
      <p:sp>
        <p:nvSpPr>
          <p:cNvPr id="494596" name="Rectangle 4"/>
          <p:cNvSpPr>
            <a:spLocks noChangeArrowheads="1"/>
          </p:cNvSpPr>
          <p:nvPr/>
        </p:nvSpPr>
        <p:spPr bwMode="auto">
          <a:xfrm>
            <a:off x="717550" y="2063750"/>
            <a:ext cx="1409700"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7" name="Rectangle 5"/>
          <p:cNvSpPr>
            <a:spLocks noChangeArrowheads="1"/>
          </p:cNvSpPr>
          <p:nvPr/>
        </p:nvSpPr>
        <p:spPr bwMode="auto">
          <a:xfrm>
            <a:off x="2978150" y="2063750"/>
            <a:ext cx="2332038"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8" name="Rectangle 6"/>
          <p:cNvSpPr>
            <a:spLocks noChangeArrowheads="1"/>
          </p:cNvSpPr>
          <p:nvPr/>
        </p:nvSpPr>
        <p:spPr bwMode="auto">
          <a:xfrm>
            <a:off x="6338888" y="2063750"/>
            <a:ext cx="2189162"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9" name="Rectangle 7"/>
          <p:cNvSpPr>
            <a:spLocks noChangeArrowheads="1"/>
          </p:cNvSpPr>
          <p:nvPr/>
        </p:nvSpPr>
        <p:spPr bwMode="auto">
          <a:xfrm>
            <a:off x="817563" y="2295525"/>
            <a:ext cx="1307603"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200" dirty="0">
                <a:solidFill>
                  <a:srgbClr val="000000"/>
                </a:solidFill>
              </a:rPr>
              <a:t>Patients</a:t>
            </a:r>
          </a:p>
          <a:p>
            <a:pPr algn="l" eaLnBrk="0" hangingPunct="0"/>
            <a:r>
              <a:rPr lang="en-US" altLang="en-US" sz="2200" dirty="0">
                <a:solidFill>
                  <a:srgbClr val="000000"/>
                </a:solidFill>
              </a:rPr>
              <a:t>with</a:t>
            </a:r>
          </a:p>
          <a:p>
            <a:pPr algn="l" eaLnBrk="0" hangingPunct="0"/>
            <a:r>
              <a:rPr lang="en-US" altLang="en-US" sz="2200" dirty="0">
                <a:solidFill>
                  <a:srgbClr val="000000"/>
                </a:solidFill>
              </a:rPr>
              <a:t>IDDM</a:t>
            </a:r>
          </a:p>
        </p:txBody>
      </p:sp>
      <p:sp>
        <p:nvSpPr>
          <p:cNvPr id="494600" name="Rectangle 8"/>
          <p:cNvSpPr>
            <a:spLocks noChangeArrowheads="1"/>
          </p:cNvSpPr>
          <p:nvPr/>
        </p:nvSpPr>
        <p:spPr bwMode="auto">
          <a:xfrm>
            <a:off x="2959100" y="2295525"/>
            <a:ext cx="2243372"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Retinopathy</a:t>
            </a:r>
          </a:p>
          <a:p>
            <a:pPr eaLnBrk="0" hangingPunct="0">
              <a:buClr>
                <a:schemeClr val="accent1"/>
              </a:buClr>
              <a:buFontTx/>
              <a:buChar char="•"/>
            </a:pPr>
            <a:r>
              <a:rPr lang="en-US" altLang="en-US" sz="2200" dirty="0">
                <a:solidFill>
                  <a:srgbClr val="000000"/>
                </a:solidFill>
                <a:latin typeface="+mn-lt"/>
              </a:rPr>
              <a:t>Nephropathy</a:t>
            </a:r>
          </a:p>
          <a:p>
            <a:pPr eaLnBrk="0" hangingPunct="0">
              <a:buClr>
                <a:schemeClr val="accent1"/>
              </a:buClr>
              <a:buFontTx/>
              <a:buChar char="•"/>
            </a:pPr>
            <a:r>
              <a:rPr lang="en-US" altLang="en-US" sz="2200" dirty="0">
                <a:solidFill>
                  <a:srgbClr val="000000"/>
                </a:solidFill>
                <a:latin typeface="+mn-lt"/>
              </a:rPr>
              <a:t>Neuropathy</a:t>
            </a:r>
          </a:p>
        </p:txBody>
      </p:sp>
      <p:sp>
        <p:nvSpPr>
          <p:cNvPr id="494601" name="Rectangle 9"/>
          <p:cNvSpPr>
            <a:spLocks noChangeArrowheads="1"/>
          </p:cNvSpPr>
          <p:nvPr/>
        </p:nvSpPr>
        <p:spPr bwMode="auto">
          <a:xfrm>
            <a:off x="6362700" y="2295525"/>
            <a:ext cx="2056974"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Blindness</a:t>
            </a:r>
          </a:p>
          <a:p>
            <a:pPr eaLnBrk="0" hangingPunct="0">
              <a:buClr>
                <a:schemeClr val="accent1"/>
              </a:buClr>
              <a:buFontTx/>
              <a:buChar char="•"/>
            </a:pPr>
            <a:r>
              <a:rPr lang="en-US" altLang="en-US" sz="2200" dirty="0">
                <a:solidFill>
                  <a:srgbClr val="000000"/>
                </a:solidFill>
                <a:latin typeface="+mn-lt"/>
              </a:rPr>
              <a:t>ESRD</a:t>
            </a:r>
          </a:p>
          <a:p>
            <a:pPr eaLnBrk="0" hangingPunct="0">
              <a:buClr>
                <a:schemeClr val="accent1"/>
              </a:buClr>
              <a:buFontTx/>
              <a:buChar char="•"/>
            </a:pPr>
            <a:r>
              <a:rPr lang="en-US" altLang="en-US" sz="2200" dirty="0">
                <a:solidFill>
                  <a:srgbClr val="000000"/>
                </a:solidFill>
                <a:latin typeface="+mn-lt"/>
              </a:rPr>
              <a:t>Amputation</a:t>
            </a:r>
            <a:endParaRPr lang="en-US" altLang="en-US" sz="2200" dirty="0">
              <a:latin typeface="+mn-lt"/>
            </a:endParaRPr>
          </a:p>
        </p:txBody>
      </p:sp>
      <p:sp>
        <p:nvSpPr>
          <p:cNvPr id="494602" name="Line 10"/>
          <p:cNvSpPr>
            <a:spLocks noChangeShapeType="1"/>
          </p:cNvSpPr>
          <p:nvPr/>
        </p:nvSpPr>
        <p:spPr bwMode="auto">
          <a:xfrm>
            <a:off x="2214563" y="2819400"/>
            <a:ext cx="7445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3" name="Line 11"/>
          <p:cNvSpPr>
            <a:spLocks noChangeShapeType="1"/>
          </p:cNvSpPr>
          <p:nvPr/>
        </p:nvSpPr>
        <p:spPr bwMode="auto">
          <a:xfrm>
            <a:off x="5397500" y="2819400"/>
            <a:ext cx="8556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4" name="Oval 12"/>
          <p:cNvSpPr>
            <a:spLocks noChangeArrowheads="1"/>
          </p:cNvSpPr>
          <p:nvPr/>
        </p:nvSpPr>
        <p:spPr bwMode="auto">
          <a:xfrm>
            <a:off x="1801813" y="4806950"/>
            <a:ext cx="1773237"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dirty="0">
                <a:solidFill>
                  <a:srgbClr val="000000"/>
                </a:solidFill>
              </a:rPr>
              <a:t>Clinical</a:t>
            </a:r>
          </a:p>
          <a:p>
            <a:pPr algn="ctr" eaLnBrk="0" hangingPunct="0"/>
            <a:r>
              <a:rPr lang="en-US" altLang="en-US" sz="2200" dirty="0">
                <a:solidFill>
                  <a:srgbClr val="000000"/>
                </a:solidFill>
              </a:rPr>
              <a:t>Trial Data</a:t>
            </a:r>
            <a:endParaRPr lang="en-US" altLang="en-US" sz="2200" dirty="0"/>
          </a:p>
        </p:txBody>
      </p:sp>
      <p:sp>
        <p:nvSpPr>
          <p:cNvPr id="494605" name="Oval 13"/>
          <p:cNvSpPr>
            <a:spLocks noChangeArrowheads="1"/>
          </p:cNvSpPr>
          <p:nvPr/>
        </p:nvSpPr>
        <p:spPr bwMode="auto">
          <a:xfrm>
            <a:off x="4984750" y="4806950"/>
            <a:ext cx="1790700"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a:solidFill>
                  <a:srgbClr val="000000"/>
                </a:solidFill>
              </a:rPr>
              <a:t>Model</a:t>
            </a:r>
          </a:p>
        </p:txBody>
      </p:sp>
      <p:sp>
        <p:nvSpPr>
          <p:cNvPr id="494606" name="Line 14"/>
          <p:cNvSpPr>
            <a:spLocks noChangeShapeType="1"/>
          </p:cNvSpPr>
          <p:nvPr/>
        </p:nvSpPr>
        <p:spPr bwMode="auto">
          <a:xfrm flipV="1">
            <a:off x="26082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7" name="Line 15"/>
          <p:cNvSpPr>
            <a:spLocks noChangeShapeType="1"/>
          </p:cNvSpPr>
          <p:nvPr/>
        </p:nvSpPr>
        <p:spPr bwMode="auto">
          <a:xfrm flipV="1">
            <a:off x="58594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108875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3600" dirty="0"/>
              <a:t>Consider All Relevant Strategies</a:t>
            </a:r>
          </a:p>
        </p:txBody>
      </p:sp>
      <p:sp>
        <p:nvSpPr>
          <p:cNvPr id="496643"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Comparison of interventions often not compared head-to-head in a trial.</a:t>
            </a:r>
          </a:p>
          <a:p>
            <a:pPr eaLnBrk="0" hangingPunct="0">
              <a:spcBef>
                <a:spcPct val="20000"/>
              </a:spcBef>
              <a:buClr>
                <a:schemeClr val="accent1"/>
              </a:buClr>
              <a:buFontTx/>
              <a:buChar char="•"/>
            </a:pPr>
            <a:r>
              <a:rPr lang="en-US" altLang="en-US" dirty="0">
                <a:latin typeface="+mn-lt"/>
              </a:rPr>
              <a:t>Clinical trials do not always consider those strategies which would be most relevant in a cost-effectiveness analysis.</a:t>
            </a:r>
          </a:p>
          <a:p>
            <a:pPr eaLnBrk="0" hangingPunct="0">
              <a:spcBef>
                <a:spcPct val="20000"/>
              </a:spcBef>
              <a:buClr>
                <a:schemeClr val="accent1"/>
              </a:buClr>
              <a:buFontTx/>
              <a:buChar char="•"/>
            </a:pPr>
            <a:r>
              <a:rPr lang="en-US" altLang="en-US" dirty="0">
                <a:latin typeface="+mn-lt"/>
              </a:rPr>
              <a:t>Too many plausible strategies to be feasible for a clinical trial.</a:t>
            </a:r>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135846930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685800" y="60960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a:t>Incremental Analysis</a:t>
            </a:r>
          </a:p>
        </p:txBody>
      </p:sp>
      <p:sp>
        <p:nvSpPr>
          <p:cNvPr id="498692" name="Line 4"/>
          <p:cNvSpPr>
            <a:spLocks noChangeShapeType="1"/>
          </p:cNvSpPr>
          <p:nvPr/>
        </p:nvSpPr>
        <p:spPr bwMode="auto">
          <a:xfrm>
            <a:off x="2743200" y="1981200"/>
            <a:ext cx="1588" cy="34401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3" name="Line 5"/>
          <p:cNvSpPr>
            <a:spLocks noChangeShapeType="1"/>
          </p:cNvSpPr>
          <p:nvPr/>
        </p:nvSpPr>
        <p:spPr bwMode="auto">
          <a:xfrm>
            <a:off x="2647950" y="5407025"/>
            <a:ext cx="190500"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8" name="Line 10"/>
          <p:cNvSpPr>
            <a:spLocks noChangeShapeType="1"/>
          </p:cNvSpPr>
          <p:nvPr/>
        </p:nvSpPr>
        <p:spPr bwMode="auto">
          <a:xfrm>
            <a:off x="2743200" y="5410200"/>
            <a:ext cx="5075238"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9" name="Line 11"/>
          <p:cNvSpPr>
            <a:spLocks noChangeShapeType="1"/>
          </p:cNvSpPr>
          <p:nvPr/>
        </p:nvSpPr>
        <p:spPr bwMode="auto">
          <a:xfrm flipV="1">
            <a:off x="2743200" y="5311775"/>
            <a:ext cx="1588"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0" name="Line 12"/>
          <p:cNvSpPr>
            <a:spLocks noChangeShapeType="1"/>
          </p:cNvSpPr>
          <p:nvPr/>
        </p:nvSpPr>
        <p:spPr bwMode="auto">
          <a:xfrm flipV="1">
            <a:off x="528478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1" name="Line 13"/>
          <p:cNvSpPr>
            <a:spLocks noChangeShapeType="1"/>
          </p:cNvSpPr>
          <p:nvPr/>
        </p:nvSpPr>
        <p:spPr bwMode="auto">
          <a:xfrm flipV="1">
            <a:off x="781843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2" name="Line 14"/>
          <p:cNvSpPr>
            <a:spLocks noChangeShapeType="1"/>
          </p:cNvSpPr>
          <p:nvPr/>
        </p:nvSpPr>
        <p:spPr bwMode="auto">
          <a:xfrm flipV="1">
            <a:off x="2743200" y="4548188"/>
            <a:ext cx="2541588" cy="42862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3" name="Line 15"/>
          <p:cNvSpPr>
            <a:spLocks noChangeShapeType="1"/>
          </p:cNvSpPr>
          <p:nvPr/>
        </p:nvSpPr>
        <p:spPr bwMode="auto">
          <a:xfrm flipV="1">
            <a:off x="5284788" y="1966913"/>
            <a:ext cx="2533650" cy="258127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19" name="Rectangle 31"/>
          <p:cNvSpPr>
            <a:spLocks noChangeArrowheads="1"/>
          </p:cNvSpPr>
          <p:nvPr/>
        </p:nvSpPr>
        <p:spPr bwMode="auto">
          <a:xfrm>
            <a:off x="2363788" y="52562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0</a:t>
            </a:r>
          </a:p>
        </p:txBody>
      </p:sp>
      <p:sp>
        <p:nvSpPr>
          <p:cNvPr id="498720" name="Rectangle 32"/>
          <p:cNvSpPr>
            <a:spLocks noChangeArrowheads="1"/>
          </p:cNvSpPr>
          <p:nvPr/>
        </p:nvSpPr>
        <p:spPr bwMode="auto">
          <a:xfrm>
            <a:off x="1647825" y="439737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10,000</a:t>
            </a:r>
          </a:p>
        </p:txBody>
      </p:sp>
      <p:sp>
        <p:nvSpPr>
          <p:cNvPr id="498721" name="Rectangle 33"/>
          <p:cNvSpPr>
            <a:spLocks noChangeArrowheads="1"/>
          </p:cNvSpPr>
          <p:nvPr/>
        </p:nvSpPr>
        <p:spPr bwMode="auto">
          <a:xfrm>
            <a:off x="1647825" y="354012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20,000</a:t>
            </a:r>
          </a:p>
        </p:txBody>
      </p:sp>
      <p:sp>
        <p:nvSpPr>
          <p:cNvPr id="498722" name="Rectangle 34"/>
          <p:cNvSpPr>
            <a:spLocks noChangeArrowheads="1"/>
          </p:cNvSpPr>
          <p:nvPr/>
        </p:nvSpPr>
        <p:spPr bwMode="auto">
          <a:xfrm>
            <a:off x="1647825" y="267335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30,000</a:t>
            </a:r>
          </a:p>
        </p:txBody>
      </p:sp>
      <p:sp>
        <p:nvSpPr>
          <p:cNvPr id="498723" name="Rectangle 35"/>
          <p:cNvSpPr>
            <a:spLocks noChangeArrowheads="1"/>
          </p:cNvSpPr>
          <p:nvPr/>
        </p:nvSpPr>
        <p:spPr bwMode="auto">
          <a:xfrm>
            <a:off x="1647825" y="18161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40,000</a:t>
            </a:r>
          </a:p>
        </p:txBody>
      </p:sp>
      <p:sp>
        <p:nvSpPr>
          <p:cNvPr id="498724" name="Rectangle 36"/>
          <p:cNvSpPr>
            <a:spLocks noChangeArrowheads="1"/>
          </p:cNvSpPr>
          <p:nvPr/>
        </p:nvSpPr>
        <p:spPr bwMode="auto">
          <a:xfrm>
            <a:off x="2730500"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a:t>
            </a:r>
          </a:p>
        </p:txBody>
      </p:sp>
      <p:sp>
        <p:nvSpPr>
          <p:cNvPr id="498725" name="Rectangle 37"/>
          <p:cNvSpPr>
            <a:spLocks noChangeArrowheads="1"/>
          </p:cNvSpPr>
          <p:nvPr/>
        </p:nvSpPr>
        <p:spPr bwMode="auto">
          <a:xfrm>
            <a:off x="5160963" y="5700713"/>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8.5</a:t>
            </a:r>
          </a:p>
        </p:txBody>
      </p:sp>
      <p:sp>
        <p:nvSpPr>
          <p:cNvPr id="498726" name="Rectangle 38"/>
          <p:cNvSpPr>
            <a:spLocks noChangeArrowheads="1"/>
          </p:cNvSpPr>
          <p:nvPr/>
        </p:nvSpPr>
        <p:spPr bwMode="auto">
          <a:xfrm>
            <a:off x="7805738"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9</a:t>
            </a:r>
          </a:p>
        </p:txBody>
      </p:sp>
      <p:sp>
        <p:nvSpPr>
          <p:cNvPr id="498727" name="Rectangle 39"/>
          <p:cNvSpPr>
            <a:spLocks noChangeArrowheads="1"/>
          </p:cNvSpPr>
          <p:nvPr/>
        </p:nvSpPr>
        <p:spPr bwMode="auto">
          <a:xfrm>
            <a:off x="4019550" y="6097588"/>
            <a:ext cx="2767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t>Effectiveness (QALYs)</a:t>
            </a:r>
            <a:endParaRPr lang="en-US" altLang="en-US"/>
          </a:p>
        </p:txBody>
      </p:sp>
      <p:sp>
        <p:nvSpPr>
          <p:cNvPr id="498728" name="Rectangle 40"/>
          <p:cNvSpPr>
            <a:spLocks noChangeArrowheads="1"/>
          </p:cNvSpPr>
          <p:nvPr/>
        </p:nvSpPr>
        <p:spPr bwMode="auto">
          <a:xfrm rot="16200000">
            <a:off x="720726" y="3421062"/>
            <a:ext cx="971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Cost</a:t>
            </a:r>
            <a:r>
              <a:rPr lang="en-US" altLang="en-US" sz="2300"/>
              <a:t> ($)</a:t>
            </a:r>
            <a:endParaRPr lang="en-US" altLang="en-US"/>
          </a:p>
        </p:txBody>
      </p:sp>
      <p:grpSp>
        <p:nvGrpSpPr>
          <p:cNvPr id="498752" name="Group 64"/>
          <p:cNvGrpSpPr>
            <a:grpSpLocks/>
          </p:cNvGrpSpPr>
          <p:nvPr/>
        </p:nvGrpSpPr>
        <p:grpSpPr bwMode="auto">
          <a:xfrm>
            <a:off x="2743200" y="1905000"/>
            <a:ext cx="5075238" cy="3097213"/>
            <a:chOff x="1738" y="1209"/>
            <a:chExt cx="3197" cy="1951"/>
          </a:xfrm>
          <a:solidFill>
            <a:schemeClr val="accent1"/>
          </a:solidFill>
        </p:grpSpPr>
        <p:sp>
          <p:nvSpPr>
            <p:cNvPr id="498729" name="Freeform 41"/>
            <p:cNvSpPr>
              <a:spLocks/>
            </p:cNvSpPr>
            <p:nvPr/>
          </p:nvSpPr>
          <p:spPr bwMode="auto">
            <a:xfrm>
              <a:off x="1738" y="30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0" name="Freeform 42"/>
            <p:cNvSpPr>
              <a:spLocks/>
            </p:cNvSpPr>
            <p:nvPr/>
          </p:nvSpPr>
          <p:spPr bwMode="auto">
            <a:xfrm>
              <a:off x="1878" y="299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1" name="Freeform 43"/>
            <p:cNvSpPr>
              <a:spLocks/>
            </p:cNvSpPr>
            <p:nvPr/>
          </p:nvSpPr>
          <p:spPr bwMode="auto">
            <a:xfrm>
              <a:off x="2018" y="291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2" name="Freeform 44"/>
            <p:cNvSpPr>
              <a:spLocks/>
            </p:cNvSpPr>
            <p:nvPr/>
          </p:nvSpPr>
          <p:spPr bwMode="auto">
            <a:xfrm>
              <a:off x="2158" y="282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3" name="Freeform 45"/>
            <p:cNvSpPr>
              <a:spLocks/>
            </p:cNvSpPr>
            <p:nvPr/>
          </p:nvSpPr>
          <p:spPr bwMode="auto">
            <a:xfrm>
              <a:off x="2298" y="274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4" name="Freeform 46"/>
            <p:cNvSpPr>
              <a:spLocks/>
            </p:cNvSpPr>
            <p:nvPr/>
          </p:nvSpPr>
          <p:spPr bwMode="auto">
            <a:xfrm>
              <a:off x="2443" y="265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5" name="Freeform 47"/>
            <p:cNvSpPr>
              <a:spLocks/>
            </p:cNvSpPr>
            <p:nvPr/>
          </p:nvSpPr>
          <p:spPr bwMode="auto">
            <a:xfrm>
              <a:off x="2583" y="256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6" name="Freeform 48"/>
            <p:cNvSpPr>
              <a:spLocks/>
            </p:cNvSpPr>
            <p:nvPr/>
          </p:nvSpPr>
          <p:spPr bwMode="auto">
            <a:xfrm>
              <a:off x="2723" y="2480"/>
              <a:ext cx="111" cy="80"/>
            </a:xfrm>
            <a:custGeom>
              <a:avLst/>
              <a:gdLst>
                <a:gd name="T0" fmla="*/ 0 w 111"/>
                <a:gd name="T1" fmla="*/ 65 h 80"/>
                <a:gd name="T2" fmla="*/ 5 w 111"/>
                <a:gd name="T3" fmla="*/ 80 h 80"/>
                <a:gd name="T4" fmla="*/ 111 w 111"/>
                <a:gd name="T5" fmla="*/ 15 h 80"/>
                <a:gd name="T6" fmla="*/ 105 w 111"/>
                <a:gd name="T7" fmla="*/ 0 h 80"/>
                <a:gd name="T8" fmla="*/ 0 w 111"/>
                <a:gd name="T9" fmla="*/ 65 h 80"/>
              </a:gdLst>
              <a:ahLst/>
              <a:cxnLst>
                <a:cxn ang="0">
                  <a:pos x="T0" y="T1"/>
                </a:cxn>
                <a:cxn ang="0">
                  <a:pos x="T2" y="T3"/>
                </a:cxn>
                <a:cxn ang="0">
                  <a:pos x="T4" y="T5"/>
                </a:cxn>
                <a:cxn ang="0">
                  <a:pos x="T6" y="T7"/>
                </a:cxn>
                <a:cxn ang="0">
                  <a:pos x="T8" y="T9"/>
                </a:cxn>
              </a:cxnLst>
              <a:rect l="0" t="0" r="r" b="b"/>
              <a:pathLst>
                <a:path w="111" h="80">
                  <a:moveTo>
                    <a:pt x="0" y="65"/>
                  </a:moveTo>
                  <a:lnTo>
                    <a:pt x="5" y="80"/>
                  </a:lnTo>
                  <a:lnTo>
                    <a:pt x="111"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7" name="Freeform 49"/>
            <p:cNvSpPr>
              <a:spLocks/>
            </p:cNvSpPr>
            <p:nvPr/>
          </p:nvSpPr>
          <p:spPr bwMode="auto">
            <a:xfrm>
              <a:off x="2864" y="2395"/>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8" name="Freeform 50"/>
            <p:cNvSpPr>
              <a:spLocks/>
            </p:cNvSpPr>
            <p:nvPr/>
          </p:nvSpPr>
          <p:spPr bwMode="auto">
            <a:xfrm>
              <a:off x="3004" y="231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9" name="Freeform 51"/>
            <p:cNvSpPr>
              <a:spLocks/>
            </p:cNvSpPr>
            <p:nvPr/>
          </p:nvSpPr>
          <p:spPr bwMode="auto">
            <a:xfrm>
              <a:off x="3149" y="222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0" name="Freeform 52"/>
            <p:cNvSpPr>
              <a:spLocks/>
            </p:cNvSpPr>
            <p:nvPr/>
          </p:nvSpPr>
          <p:spPr bwMode="auto">
            <a:xfrm>
              <a:off x="3289" y="214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1" name="Freeform 53"/>
            <p:cNvSpPr>
              <a:spLocks/>
            </p:cNvSpPr>
            <p:nvPr/>
          </p:nvSpPr>
          <p:spPr bwMode="auto">
            <a:xfrm>
              <a:off x="3429" y="205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2" name="Freeform 54"/>
            <p:cNvSpPr>
              <a:spLocks/>
            </p:cNvSpPr>
            <p:nvPr/>
          </p:nvSpPr>
          <p:spPr bwMode="auto">
            <a:xfrm>
              <a:off x="3569" y="197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3" name="Freeform 55"/>
            <p:cNvSpPr>
              <a:spLocks/>
            </p:cNvSpPr>
            <p:nvPr/>
          </p:nvSpPr>
          <p:spPr bwMode="auto">
            <a:xfrm>
              <a:off x="3714" y="18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4" name="Freeform 56"/>
            <p:cNvSpPr>
              <a:spLocks/>
            </p:cNvSpPr>
            <p:nvPr/>
          </p:nvSpPr>
          <p:spPr bwMode="auto">
            <a:xfrm>
              <a:off x="3854" y="179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5" name="Freeform 57"/>
            <p:cNvSpPr>
              <a:spLocks/>
            </p:cNvSpPr>
            <p:nvPr/>
          </p:nvSpPr>
          <p:spPr bwMode="auto">
            <a:xfrm>
              <a:off x="3994" y="1709"/>
              <a:ext cx="105" cy="81"/>
            </a:xfrm>
            <a:custGeom>
              <a:avLst/>
              <a:gdLst>
                <a:gd name="T0" fmla="*/ 0 w 105"/>
                <a:gd name="T1" fmla="*/ 66 h 81"/>
                <a:gd name="T2" fmla="*/ 5 w 105"/>
                <a:gd name="T3" fmla="*/ 81 h 81"/>
                <a:gd name="T4" fmla="*/ 105 w 105"/>
                <a:gd name="T5" fmla="*/ 15 h 81"/>
                <a:gd name="T6" fmla="*/ 100 w 105"/>
                <a:gd name="T7" fmla="*/ 0 h 81"/>
                <a:gd name="T8" fmla="*/ 0 w 105"/>
                <a:gd name="T9" fmla="*/ 66 h 81"/>
              </a:gdLst>
              <a:ahLst/>
              <a:cxnLst>
                <a:cxn ang="0">
                  <a:pos x="T0" y="T1"/>
                </a:cxn>
                <a:cxn ang="0">
                  <a:pos x="T2" y="T3"/>
                </a:cxn>
                <a:cxn ang="0">
                  <a:pos x="T4" y="T5"/>
                </a:cxn>
                <a:cxn ang="0">
                  <a:pos x="T6" y="T7"/>
                </a:cxn>
                <a:cxn ang="0">
                  <a:pos x="T8" y="T9"/>
                </a:cxn>
              </a:cxnLst>
              <a:rect l="0" t="0" r="r" b="b"/>
              <a:pathLst>
                <a:path w="105" h="81">
                  <a:moveTo>
                    <a:pt x="0" y="66"/>
                  </a:moveTo>
                  <a:lnTo>
                    <a:pt x="5" y="81"/>
                  </a:lnTo>
                  <a:lnTo>
                    <a:pt x="105" y="15"/>
                  </a:lnTo>
                  <a:lnTo>
                    <a:pt x="100" y="0"/>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6" name="Freeform 58"/>
            <p:cNvSpPr>
              <a:spLocks/>
            </p:cNvSpPr>
            <p:nvPr/>
          </p:nvSpPr>
          <p:spPr bwMode="auto">
            <a:xfrm>
              <a:off x="4134" y="1624"/>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7" name="Freeform 59"/>
            <p:cNvSpPr>
              <a:spLocks/>
            </p:cNvSpPr>
            <p:nvPr/>
          </p:nvSpPr>
          <p:spPr bwMode="auto">
            <a:xfrm>
              <a:off x="4274" y="1539"/>
              <a:ext cx="111" cy="75"/>
            </a:xfrm>
            <a:custGeom>
              <a:avLst/>
              <a:gdLst>
                <a:gd name="T0" fmla="*/ 0 w 111"/>
                <a:gd name="T1" fmla="*/ 60 h 75"/>
                <a:gd name="T2" fmla="*/ 5 w 111"/>
                <a:gd name="T3" fmla="*/ 75 h 75"/>
                <a:gd name="T4" fmla="*/ 111 w 111"/>
                <a:gd name="T5" fmla="*/ 15 h 75"/>
                <a:gd name="T6" fmla="*/ 106 w 111"/>
                <a:gd name="T7" fmla="*/ 0 h 75"/>
                <a:gd name="T8" fmla="*/ 0 w 111"/>
                <a:gd name="T9" fmla="*/ 60 h 75"/>
              </a:gdLst>
              <a:ahLst/>
              <a:cxnLst>
                <a:cxn ang="0">
                  <a:pos x="T0" y="T1"/>
                </a:cxn>
                <a:cxn ang="0">
                  <a:pos x="T2" y="T3"/>
                </a:cxn>
                <a:cxn ang="0">
                  <a:pos x="T4" y="T5"/>
                </a:cxn>
                <a:cxn ang="0">
                  <a:pos x="T6" y="T7"/>
                </a:cxn>
                <a:cxn ang="0">
                  <a:pos x="T8" y="T9"/>
                </a:cxn>
              </a:cxnLst>
              <a:rect l="0" t="0" r="r" b="b"/>
              <a:pathLst>
                <a:path w="111" h="75">
                  <a:moveTo>
                    <a:pt x="0" y="60"/>
                  </a:moveTo>
                  <a:lnTo>
                    <a:pt x="5" y="75"/>
                  </a:lnTo>
                  <a:lnTo>
                    <a:pt x="111" y="15"/>
                  </a:lnTo>
                  <a:lnTo>
                    <a:pt x="106"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8" name="Freeform 60"/>
            <p:cNvSpPr>
              <a:spLocks/>
            </p:cNvSpPr>
            <p:nvPr/>
          </p:nvSpPr>
          <p:spPr bwMode="auto">
            <a:xfrm>
              <a:off x="4420" y="1454"/>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9" name="Freeform 61"/>
            <p:cNvSpPr>
              <a:spLocks/>
            </p:cNvSpPr>
            <p:nvPr/>
          </p:nvSpPr>
          <p:spPr bwMode="auto">
            <a:xfrm>
              <a:off x="4560" y="1369"/>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0" name="Freeform 62"/>
            <p:cNvSpPr>
              <a:spLocks/>
            </p:cNvSpPr>
            <p:nvPr/>
          </p:nvSpPr>
          <p:spPr bwMode="auto">
            <a:xfrm>
              <a:off x="4700" y="1284"/>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1" name="Freeform 63"/>
            <p:cNvSpPr>
              <a:spLocks/>
            </p:cNvSpPr>
            <p:nvPr/>
          </p:nvSpPr>
          <p:spPr bwMode="auto">
            <a:xfrm>
              <a:off x="4840" y="1209"/>
              <a:ext cx="95" cy="65"/>
            </a:xfrm>
            <a:custGeom>
              <a:avLst/>
              <a:gdLst>
                <a:gd name="T0" fmla="*/ 0 w 95"/>
                <a:gd name="T1" fmla="*/ 50 h 65"/>
                <a:gd name="T2" fmla="*/ 5 w 95"/>
                <a:gd name="T3" fmla="*/ 65 h 65"/>
                <a:gd name="T4" fmla="*/ 95 w 95"/>
                <a:gd name="T5" fmla="*/ 15 h 65"/>
                <a:gd name="T6" fmla="*/ 90 w 95"/>
                <a:gd name="T7" fmla="*/ 0 h 65"/>
                <a:gd name="T8" fmla="*/ 0 w 95"/>
                <a:gd name="T9" fmla="*/ 50 h 65"/>
              </a:gdLst>
              <a:ahLst/>
              <a:cxnLst>
                <a:cxn ang="0">
                  <a:pos x="T0" y="T1"/>
                </a:cxn>
                <a:cxn ang="0">
                  <a:pos x="T2" y="T3"/>
                </a:cxn>
                <a:cxn ang="0">
                  <a:pos x="T4" y="T5"/>
                </a:cxn>
                <a:cxn ang="0">
                  <a:pos x="T6" y="T7"/>
                </a:cxn>
                <a:cxn ang="0">
                  <a:pos x="T8" y="T9"/>
                </a:cxn>
              </a:cxnLst>
              <a:rect l="0" t="0" r="r" b="b"/>
              <a:pathLst>
                <a:path w="95" h="65">
                  <a:moveTo>
                    <a:pt x="0" y="50"/>
                  </a:moveTo>
                  <a:lnTo>
                    <a:pt x="5" y="65"/>
                  </a:lnTo>
                  <a:lnTo>
                    <a:pt x="95" y="15"/>
                  </a:lnTo>
                  <a:lnTo>
                    <a:pt x="90" y="0"/>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8754" name="Rectangle 66"/>
          <p:cNvSpPr>
            <a:spLocks noChangeArrowheads="1"/>
          </p:cNvSpPr>
          <p:nvPr/>
        </p:nvSpPr>
        <p:spPr bwMode="auto">
          <a:xfrm>
            <a:off x="2819400" y="4419600"/>
            <a:ext cx="157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dirty="0">
                <a:solidFill>
                  <a:schemeClr val="accent1"/>
                </a:solidFill>
              </a:rPr>
              <a:t>A</a:t>
            </a:r>
          </a:p>
        </p:txBody>
      </p:sp>
      <p:sp>
        <p:nvSpPr>
          <p:cNvPr id="498756" name="Rectangle 68"/>
          <p:cNvSpPr>
            <a:spLocks noChangeArrowheads="1"/>
          </p:cNvSpPr>
          <p:nvPr/>
        </p:nvSpPr>
        <p:spPr bwMode="auto">
          <a:xfrm>
            <a:off x="7848600" y="2057400"/>
            <a:ext cx="1619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C</a:t>
            </a:r>
          </a:p>
        </p:txBody>
      </p:sp>
      <p:sp>
        <p:nvSpPr>
          <p:cNvPr id="498758" name="Rectangle 70"/>
          <p:cNvSpPr>
            <a:spLocks noChangeArrowheads="1"/>
          </p:cNvSpPr>
          <p:nvPr/>
        </p:nvSpPr>
        <p:spPr bwMode="auto">
          <a:xfrm>
            <a:off x="5486400" y="4495800"/>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B</a:t>
            </a:r>
          </a:p>
        </p:txBody>
      </p:sp>
      <p:sp>
        <p:nvSpPr>
          <p:cNvPr id="498760" name="Rectangle 72"/>
          <p:cNvSpPr>
            <a:spLocks noChangeArrowheads="1"/>
          </p:cNvSpPr>
          <p:nvPr/>
        </p:nvSpPr>
        <p:spPr bwMode="auto">
          <a:xfrm>
            <a:off x="3352800" y="49530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$10,000/QALY</a:t>
            </a:r>
          </a:p>
        </p:txBody>
      </p:sp>
      <p:sp>
        <p:nvSpPr>
          <p:cNvPr id="498762" name="Rectangle 74"/>
          <p:cNvSpPr>
            <a:spLocks noChangeArrowheads="1"/>
          </p:cNvSpPr>
          <p:nvPr/>
        </p:nvSpPr>
        <p:spPr bwMode="auto">
          <a:xfrm>
            <a:off x="5897563" y="40386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$60,000/QALY</a:t>
            </a:r>
          </a:p>
        </p:txBody>
      </p:sp>
      <p:sp>
        <p:nvSpPr>
          <p:cNvPr id="498764" name="Rectangle 76"/>
          <p:cNvSpPr>
            <a:spLocks noChangeArrowheads="1"/>
          </p:cNvSpPr>
          <p:nvPr/>
        </p:nvSpPr>
        <p:spPr bwMode="auto">
          <a:xfrm>
            <a:off x="3406775" y="3095625"/>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$35,000/QALY</a:t>
            </a:r>
          </a:p>
        </p:txBody>
      </p:sp>
      <p:sp>
        <p:nvSpPr>
          <p:cNvPr id="498765" name="Line 77"/>
          <p:cNvSpPr>
            <a:spLocks noChangeShapeType="1"/>
          </p:cNvSpPr>
          <p:nvPr/>
        </p:nvSpPr>
        <p:spPr bwMode="auto">
          <a:xfrm>
            <a:off x="2641600" y="19812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6" name="Line 78"/>
          <p:cNvSpPr>
            <a:spLocks noChangeShapeType="1"/>
          </p:cNvSpPr>
          <p:nvPr/>
        </p:nvSpPr>
        <p:spPr bwMode="auto">
          <a:xfrm>
            <a:off x="2641600" y="28956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7" name="Line 79"/>
          <p:cNvSpPr>
            <a:spLocks noChangeShapeType="1"/>
          </p:cNvSpPr>
          <p:nvPr/>
        </p:nvSpPr>
        <p:spPr bwMode="auto">
          <a:xfrm>
            <a:off x="2641600" y="37338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8" name="Line 80"/>
          <p:cNvSpPr>
            <a:spLocks noChangeShapeType="1"/>
          </p:cNvSpPr>
          <p:nvPr/>
        </p:nvSpPr>
        <p:spPr bwMode="auto">
          <a:xfrm>
            <a:off x="2641600" y="45720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9" name="Oval 81"/>
          <p:cNvSpPr>
            <a:spLocks noChangeArrowheads="1"/>
          </p:cNvSpPr>
          <p:nvPr/>
        </p:nvSpPr>
        <p:spPr bwMode="auto">
          <a:xfrm>
            <a:off x="2667000" y="4876800"/>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a:p>
        </p:txBody>
      </p:sp>
      <p:sp>
        <p:nvSpPr>
          <p:cNvPr id="498770" name="Oval 82"/>
          <p:cNvSpPr>
            <a:spLocks noChangeArrowheads="1"/>
          </p:cNvSpPr>
          <p:nvPr/>
        </p:nvSpPr>
        <p:spPr bwMode="auto">
          <a:xfrm>
            <a:off x="7696200" y="1905000"/>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a:p>
        </p:txBody>
      </p:sp>
      <p:sp>
        <p:nvSpPr>
          <p:cNvPr id="498771" name="Oval 83"/>
          <p:cNvSpPr>
            <a:spLocks noChangeArrowheads="1"/>
          </p:cNvSpPr>
          <p:nvPr/>
        </p:nvSpPr>
        <p:spPr bwMode="auto">
          <a:xfrm>
            <a:off x="5257800" y="4495800"/>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4175092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8702"/>
                                        </p:tgtEl>
                                        <p:attrNameLst>
                                          <p:attrName>style.visibility</p:attrName>
                                        </p:attrNameLst>
                                      </p:cBhvr>
                                      <p:to>
                                        <p:strVal val="visible"/>
                                      </p:to>
                                    </p:set>
                                    <p:animEffect transition="in" filter="wipe(left)">
                                      <p:cBhvr>
                                        <p:cTn id="7" dur="500"/>
                                        <p:tgtEl>
                                          <p:spTgt spid="4987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8760"/>
                                        </p:tgtEl>
                                        <p:attrNameLst>
                                          <p:attrName>style.visibility</p:attrName>
                                        </p:attrNameLst>
                                      </p:cBhvr>
                                      <p:to>
                                        <p:strVal val="visible"/>
                                      </p:to>
                                    </p:set>
                                    <p:animEffect transition="in" filter="dissolve">
                                      <p:cBhvr>
                                        <p:cTn id="11" dur="500"/>
                                        <p:tgtEl>
                                          <p:spTgt spid="4987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98703"/>
                                        </p:tgtEl>
                                        <p:attrNameLst>
                                          <p:attrName>style.visibility</p:attrName>
                                        </p:attrNameLst>
                                      </p:cBhvr>
                                      <p:to>
                                        <p:strVal val="visible"/>
                                      </p:to>
                                    </p:set>
                                    <p:animEffect transition="in" filter="wipe(down)">
                                      <p:cBhvr>
                                        <p:cTn id="16" dur="500"/>
                                        <p:tgtEl>
                                          <p:spTgt spid="49870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98762"/>
                                        </p:tgtEl>
                                        <p:attrNameLst>
                                          <p:attrName>style.visibility</p:attrName>
                                        </p:attrNameLst>
                                      </p:cBhvr>
                                      <p:to>
                                        <p:strVal val="visible"/>
                                      </p:to>
                                    </p:set>
                                    <p:animEffect transition="in" filter="dissolve">
                                      <p:cBhvr>
                                        <p:cTn id="20" dur="500"/>
                                        <p:tgtEl>
                                          <p:spTgt spid="498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98752"/>
                                        </p:tgtEl>
                                        <p:attrNameLst>
                                          <p:attrName>style.visibility</p:attrName>
                                        </p:attrNameLst>
                                      </p:cBhvr>
                                      <p:to>
                                        <p:strVal val="visible"/>
                                      </p:to>
                                    </p:set>
                                    <p:animEffect transition="in" filter="wipe(left)">
                                      <p:cBhvr>
                                        <p:cTn id="25" dur="500"/>
                                        <p:tgtEl>
                                          <p:spTgt spid="498752"/>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8764"/>
                                        </p:tgtEl>
                                        <p:attrNameLst>
                                          <p:attrName>style.visibility</p:attrName>
                                        </p:attrNameLst>
                                      </p:cBhvr>
                                      <p:to>
                                        <p:strVal val="visible"/>
                                      </p:to>
                                    </p:set>
                                    <p:animEffect transition="in" filter="dissolve">
                                      <p:cBhvr>
                                        <p:cTn id="29" dur="500"/>
                                        <p:tgtEl>
                                          <p:spTgt spid="498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60" grpId="0" autoUpdateAnimBg="0"/>
      <p:bldP spid="498762" grpId="0" autoUpdateAnimBg="0"/>
      <p:bldP spid="49876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685800" y="685800"/>
            <a:ext cx="7340600" cy="106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“What If” Scenarios</a:t>
            </a:r>
          </a:p>
        </p:txBody>
      </p:sp>
      <p:sp>
        <p:nvSpPr>
          <p:cNvPr id="502787" name="Rectangle 3"/>
          <p:cNvSpPr>
            <a:spLocks noGrp="1" noChangeArrowheads="1"/>
          </p:cNvSpPr>
          <p:nvPr>
            <p:ph type="body" idx="1"/>
          </p:nvPr>
        </p:nvSpPr>
        <p:spPr>
          <a:xfrm>
            <a:off x="685800" y="1981200"/>
            <a:ext cx="7848600" cy="4267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Identifies important gaps in our knowledge</a:t>
            </a:r>
          </a:p>
          <a:p>
            <a:r>
              <a:rPr lang="en-US" altLang="en-US" dirty="0"/>
              <a:t>What would the diagnostic accuracy of a noninvasive imaging test for coronary arteries have to be to replace the tests used in current practice?</a:t>
            </a:r>
          </a:p>
          <a:p>
            <a:r>
              <a:rPr lang="en-US" altLang="en-US" dirty="0"/>
              <a:t>How effective does a treatment need to be, and at what duration of treatment effect, to replace current therapy?</a:t>
            </a:r>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13389003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B19AB59-FB25-534F-8708-1FA3EE0E752C}"/>
              </a:ext>
            </a:extLst>
          </p:cNvPr>
          <p:cNvSpPr>
            <a:spLocks noGrp="1" noChangeArrowheads="1"/>
          </p:cNvSpPr>
          <p:nvPr>
            <p:ph type="title"/>
          </p:nvPr>
        </p:nvSpPr>
        <p:spPr/>
        <p:txBody>
          <a:bodyPr/>
          <a:lstStyle/>
          <a:p>
            <a:r>
              <a:rPr lang="en-US" altLang="en-US"/>
              <a:t>Disadvantages of modeling</a:t>
            </a:r>
          </a:p>
        </p:txBody>
      </p:sp>
      <p:sp>
        <p:nvSpPr>
          <p:cNvPr id="29699" name="Rectangle 3">
            <a:extLst>
              <a:ext uri="{FF2B5EF4-FFF2-40B4-BE49-F238E27FC236}">
                <a16:creationId xmlns:a16="http://schemas.microsoft.com/office/drawing/2014/main" id="{1480BA82-2E18-0D43-A442-03812FE41644}"/>
              </a:ext>
            </a:extLst>
          </p:cNvPr>
          <p:cNvSpPr>
            <a:spLocks noGrp="1" noChangeArrowheads="1"/>
          </p:cNvSpPr>
          <p:nvPr>
            <p:ph idx="1"/>
          </p:nvPr>
        </p:nvSpPr>
        <p:spPr>
          <a:xfrm>
            <a:off x="685800" y="1447800"/>
            <a:ext cx="7772400" cy="4876800"/>
          </a:xfrm>
        </p:spPr>
        <p:txBody>
          <a:bodyPr/>
          <a:lstStyle/>
          <a:p>
            <a:r>
              <a:rPr lang="en-US" altLang="en-US" sz="2800" dirty="0"/>
              <a:t>Validation issues</a:t>
            </a:r>
          </a:p>
          <a:p>
            <a:pPr lvl="1"/>
            <a:r>
              <a:rPr lang="en-US" altLang="en-US" sz="2400" dirty="0"/>
              <a:t>Problem may be incorrectly specified</a:t>
            </a:r>
          </a:p>
          <a:p>
            <a:pPr lvl="1"/>
            <a:r>
              <a:rPr lang="en-US" altLang="en-US" sz="2400" dirty="0"/>
              <a:t>May ignore important nuances that do not lend themselves well to modeling</a:t>
            </a:r>
          </a:p>
          <a:p>
            <a:pPr lvl="1"/>
            <a:r>
              <a:rPr lang="en-US" altLang="en-US" sz="2400" dirty="0"/>
              <a:t>Inputs may be biased</a:t>
            </a:r>
          </a:p>
          <a:p>
            <a:r>
              <a:rPr lang="en-US" altLang="en-US" sz="2800" dirty="0"/>
              <a:t>Communication issues</a:t>
            </a:r>
          </a:p>
          <a:p>
            <a:pPr lvl="1"/>
            <a:r>
              <a:rPr lang="en-US" altLang="en-US" sz="2400" dirty="0"/>
              <a:t>Outputs can be difficult to interpret              and may not be directly relevant to                    decision-makers</a:t>
            </a:r>
          </a:p>
          <a:p>
            <a:pPr lvl="1"/>
            <a:r>
              <a:rPr lang="en-US" altLang="en-US" sz="2400" dirty="0"/>
              <a:t>Transparency</a:t>
            </a:r>
          </a:p>
          <a:p>
            <a:pPr lvl="1"/>
            <a:r>
              <a:rPr lang="en-US" altLang="en-US" sz="2400" dirty="0"/>
              <a:t>Trust</a:t>
            </a:r>
          </a:p>
        </p:txBody>
      </p:sp>
      <p:sp>
        <p:nvSpPr>
          <p:cNvPr id="2" name="Slide Number Placeholder 1"/>
          <p:cNvSpPr>
            <a:spLocks noGrp="1"/>
          </p:cNvSpPr>
          <p:nvPr>
            <p:ph type="sldNum" sz="quarter" idx="12"/>
          </p:nvPr>
        </p:nvSpPr>
        <p:spPr/>
        <p:txBody>
          <a:bodyPr/>
          <a:lstStyle/>
          <a:p>
            <a:fld id="{0798D939-2D9E-2142-A80A-FFDECD1E5A9B}" type="slidenum">
              <a:rPr lang="en-US" smtClean="0"/>
              <a:t>27</a:t>
            </a:fld>
            <a:endParaRPr lang="en-US"/>
          </a:p>
        </p:txBody>
      </p:sp>
      <p:pic>
        <p:nvPicPr>
          <p:cNvPr id="3" name="Picture 2">
            <a:extLst>
              <a:ext uri="{FF2B5EF4-FFF2-40B4-BE49-F238E27FC236}">
                <a16:creationId xmlns:a16="http://schemas.microsoft.com/office/drawing/2014/main" id="{143EEE46-3A67-504B-AFD9-FA5F4FC17D57}"/>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765017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the figure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a:t>
            </a:r>
            <a:r>
              <a:rPr lang="en-US" altLang="en-US" sz="2400" b="0" dirty="0" err="1"/>
              <a:t>sequale</a:t>
            </a:r>
            <a:r>
              <a:rPr lang="en-US" altLang="en-US" sz="2400" b="0" dirty="0"/>
              <a:t>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28</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4302140" cy="400110"/>
          </a:xfrm>
          <a:prstGeom prst="rect">
            <a:avLst/>
          </a:prstGeom>
          <a:noFill/>
        </p:spPr>
        <p:txBody>
          <a:bodyPr wrap="none" rtlCol="0">
            <a:spAutoFit/>
          </a:bodyPr>
          <a:lstStyle/>
          <a:p>
            <a:r>
              <a:rPr lang="en-US" sz="2000" dirty="0"/>
              <a:t>Outcome = </a:t>
            </a:r>
            <a:r>
              <a:rPr lang="en-US" sz="2000" dirty="0" err="1"/>
              <a:t>Pr</a:t>
            </a:r>
            <a:r>
              <a:rPr lang="en-US" sz="2000" dirty="0"/>
              <a:t>(severe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29</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506"/>
        <p:cNvGrpSpPr/>
        <p:nvPr/>
      </p:nvGrpSpPr>
      <p:grpSpPr>
        <a:xfrm>
          <a:off x="0" y="0"/>
          <a:ext cx="0" cy="0"/>
          <a:chOff x="0" y="0"/>
          <a:chExt cx="0" cy="0"/>
        </a:xfrm>
      </p:grpSpPr>
      <p:pic>
        <p:nvPicPr>
          <p:cNvPr id="507" name="Google Shape;507;p74"/>
          <p:cNvPicPr preferRelativeResize="0"/>
          <p:nvPr/>
        </p:nvPicPr>
        <p:blipFill>
          <a:blip r:embed="rId3">
            <a:alphaModFix/>
          </a:blip>
          <a:stretch>
            <a:fillRect/>
          </a:stretch>
        </p:blipFill>
        <p:spPr>
          <a:xfrm>
            <a:off x="0" y="0"/>
            <a:ext cx="6261100" cy="6858000"/>
          </a:xfrm>
          <a:prstGeom prst="rect">
            <a:avLst/>
          </a:prstGeom>
          <a:noFill/>
          <a:ln>
            <a:noFill/>
          </a:ln>
        </p:spPr>
      </p:pic>
      <p:sp>
        <p:nvSpPr>
          <p:cNvPr id="508" name="Google Shape;508;p74"/>
          <p:cNvSpPr txBox="1">
            <a:spLocks noGrp="1"/>
          </p:cNvSpPr>
          <p:nvPr>
            <p:ph type="title"/>
          </p:nvPr>
        </p:nvSpPr>
        <p:spPr>
          <a:xfrm>
            <a:off x="6536850" y="2569117"/>
            <a:ext cx="260715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The </a:t>
            </a:r>
            <a:r>
              <a:rPr lang="nl-NL" dirty="0" err="1"/>
              <a:t>Decision</a:t>
            </a:r>
            <a:r>
              <a:rPr lang="nl-NL" dirty="0"/>
              <a:t> Tree</a:t>
            </a:r>
            <a:endParaRPr dirty="0"/>
          </a:p>
        </p:txBody>
      </p:sp>
    </p:spTree>
    <p:extLst>
      <p:ext uri="{BB962C8B-B14F-4D97-AF65-F5344CB8AC3E}">
        <p14:creationId xmlns:p14="http://schemas.microsoft.com/office/powerpoint/2010/main" val="4121680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78167" y="1460375"/>
          <a:ext cx="7962131" cy="4931093"/>
        </p:xfrm>
        <a:graphic>
          <a:graphicData uri="http://schemas.openxmlformats.org/presentationml/2006/ole">
            <mc:AlternateContent xmlns:mc="http://schemas.openxmlformats.org/markup-compatibility/2006">
              <mc:Choice xmlns:v="urn:schemas-microsoft-com:vml" Requires="v">
                <p:oleObj spid="_x0000_s14444"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167" y="1460375"/>
                        <a:ext cx="7962131" cy="4931093"/>
                      </a:xfrm>
                      <a:prstGeom prst="rect">
                        <a:avLst/>
                      </a:prstGeom>
                      <a:noFill/>
                      <a:ln>
                        <a:noFill/>
                      </a:ln>
                      <a:effectLst/>
                    </p:spPr>
                  </p:pic>
                </p:oleObj>
              </mc:Fallback>
            </mc:AlternateContent>
          </a:graphicData>
        </a:graphic>
      </p:graphicFrame>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Expected Value of p(HVE) = 0.52</a:t>
            </a:r>
          </a:p>
        </p:txBody>
      </p:sp>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32</a:t>
            </a:fld>
            <a:endParaRPr lang="en-US" altLang="en-US" dirty="0"/>
          </a:p>
        </p:txBody>
      </p:sp>
    </p:spTree>
    <p:extLst>
      <p:ext uri="{BB962C8B-B14F-4D97-AF65-F5344CB8AC3E}">
        <p14:creationId xmlns:p14="http://schemas.microsoft.com/office/powerpoint/2010/main" val="42847165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291181"/>
          <a:ext cx="7912826" cy="4957219"/>
        </p:xfrm>
        <a:graphic>
          <a:graphicData uri="http://schemas.openxmlformats.org/presentationml/2006/ole">
            <mc:AlternateContent xmlns:mc="http://schemas.openxmlformats.org/markup-compatibility/2006">
              <mc:Choice xmlns:v="urn:schemas-microsoft-com:vml" Requires="v">
                <p:oleObj spid="_x0000_s46125"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291181"/>
                        <a:ext cx="7912826" cy="4957219"/>
                      </a:xfrm>
                      <a:prstGeom prst="rect">
                        <a:avLst/>
                      </a:prstGeom>
                      <a:noFill/>
                      <a:ln>
                        <a:noFill/>
                      </a:ln>
                      <a:effectLst/>
                    </p:spPr>
                  </p:pic>
                </p:oleObj>
              </mc:Fallback>
            </mc:AlternateContent>
          </a:graphicData>
        </a:graphic>
      </p:graphicFrame>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Threshold p(HVE) = 0.35</a:t>
            </a:r>
          </a:p>
        </p:txBody>
      </p:sp>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33</a:t>
            </a:fld>
            <a:endParaRPr lang="en-US" altLang="en-US" dirty="0"/>
          </a:p>
        </p:txBody>
      </p:sp>
    </p:spTree>
    <p:extLst>
      <p:ext uri="{BB962C8B-B14F-4D97-AF65-F5344CB8AC3E}">
        <p14:creationId xmlns:p14="http://schemas.microsoft.com/office/powerpoint/2010/main" val="246185216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34</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35</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36</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37</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38</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39</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512"/>
        <p:cNvGrpSpPr/>
        <p:nvPr/>
      </p:nvGrpSpPr>
      <p:grpSpPr>
        <a:xfrm>
          <a:off x="0" y="0"/>
          <a:ext cx="0" cy="0"/>
          <a:chOff x="0" y="0"/>
          <a:chExt cx="0" cy="0"/>
        </a:xfrm>
      </p:grpSpPr>
      <p:sp>
        <p:nvSpPr>
          <p:cNvPr id="513" name="Google Shape;513;p75"/>
          <p:cNvSpPr txBox="1">
            <a:spLocks noGrp="1"/>
          </p:cNvSpPr>
          <p:nvPr>
            <p:ph type="title" idx="4294967295"/>
          </p:nvPr>
        </p:nvSpPr>
        <p:spPr>
          <a:xfrm>
            <a:off x="921900" y="313501"/>
            <a:ext cx="8035833"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err="1"/>
              <a:t>Inputting</a:t>
            </a:r>
            <a:r>
              <a:rPr lang="nl-NL" dirty="0"/>
              <a:t> data in R</a:t>
            </a:r>
            <a:endParaRPr dirty="0"/>
          </a:p>
        </p:txBody>
      </p:sp>
      <p:sp>
        <p:nvSpPr>
          <p:cNvPr id="514" name="Google Shape;514;p75"/>
          <p:cNvSpPr txBox="1">
            <a:spLocks noGrp="1"/>
          </p:cNvSpPr>
          <p:nvPr>
            <p:ph type="body" idx="4294967295"/>
          </p:nvPr>
        </p:nvSpPr>
        <p:spPr>
          <a:xfrm>
            <a:off x="1427000" y="1322733"/>
            <a:ext cx="7716900" cy="5188500"/>
          </a:xfrm>
          <a:prstGeom prst="rect">
            <a:avLst/>
          </a:prstGeom>
          <a:solidFill>
            <a:srgbClr val="000000">
              <a:alpha val="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Input  	 </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an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Conditional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event j </a:t>
            </a:r>
            <a:r>
              <a:rPr lang="nl-NL" sz="1900" b="1" dirty="0" err="1">
                <a:solidFill>
                  <a:schemeClr val="dk1"/>
                </a:solidFill>
                <a:latin typeface="Verdana"/>
                <a:ea typeface="Verdana"/>
                <a:cs typeface="Verdana"/>
                <a:sym typeface="Verdana"/>
              </a:rPr>
              <a:t>given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pic>
        <p:nvPicPr>
          <p:cNvPr id="515" name="Google Shape;515;p75"/>
          <p:cNvPicPr preferRelativeResize="0"/>
          <p:nvPr/>
        </p:nvPicPr>
        <p:blipFill>
          <a:blip r:embed="rId3">
            <a:alphaModFix/>
          </a:blip>
          <a:stretch>
            <a:fillRect/>
          </a:stretch>
        </p:blipFill>
        <p:spPr>
          <a:xfrm>
            <a:off x="921900" y="1826563"/>
            <a:ext cx="428900" cy="2838275"/>
          </a:xfrm>
          <a:prstGeom prst="rect">
            <a:avLst/>
          </a:prstGeom>
          <a:noFill/>
          <a:ln>
            <a:noFill/>
          </a:ln>
        </p:spPr>
      </p:pic>
    </p:spTree>
    <p:extLst>
      <p:ext uri="{BB962C8B-B14F-4D97-AF65-F5344CB8AC3E}">
        <p14:creationId xmlns:p14="http://schemas.microsoft.com/office/powerpoint/2010/main" val="3116630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0100" y="1700719"/>
          <a:ext cx="7543800" cy="4672013"/>
        </p:xfrm>
        <a:graphic>
          <a:graphicData uri="http://schemas.openxmlformats.org/presentationml/2006/ole">
            <mc:AlternateContent xmlns:mc="http://schemas.openxmlformats.org/markup-compatibility/2006">
              <mc:Choice xmlns:v="urn:schemas-microsoft-com:vml" Requires="v">
                <p:oleObj spid="_x0000_s43113"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700719"/>
                        <a:ext cx="7543800" cy="4672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40</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CEA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41</a:t>
            </a:fld>
            <a:endParaRPr lang="uk-UA"/>
          </a:p>
        </p:txBody>
      </p:sp>
    </p:spTree>
    <p:extLst>
      <p:ext uri="{BB962C8B-B14F-4D97-AF65-F5344CB8AC3E}">
        <p14:creationId xmlns:p14="http://schemas.microsoft.com/office/powerpoint/2010/main" val="2759242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type="body"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
        <p:nvSpPr>
          <p:cNvPr id="2" name="Slide Number Placeholder 1"/>
          <p:cNvSpPr>
            <a:spLocks noGrp="1"/>
          </p:cNvSpPr>
          <p:nvPr>
            <p:ph type="sldNum" sz="quarter" idx="12"/>
          </p:nvPr>
        </p:nvSpPr>
        <p:spPr/>
        <p:txBody>
          <a:bodyPr/>
          <a:lstStyle/>
          <a:p>
            <a:fld id="{0798D939-2D9E-2142-A80A-FFDECD1E5A9B}" type="slidenum">
              <a:rPr lang="en-US" smtClean="0"/>
              <a:t>42</a:t>
            </a:fld>
            <a:endParaRPr lang="en-US"/>
          </a:p>
        </p:txBody>
      </p:sp>
    </p:spTree>
    <p:extLst>
      <p:ext uri="{BB962C8B-B14F-4D97-AF65-F5344CB8AC3E}">
        <p14:creationId xmlns:p14="http://schemas.microsoft.com/office/powerpoint/2010/main" val="86901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type="body"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2575356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type="body"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
        <p:nvSpPr>
          <p:cNvPr id="2" name="Slide Number Placeholder 1"/>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type="body"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3170315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type="body"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46</a:t>
            </a:fld>
            <a:endParaRPr lang="en-US"/>
          </a:p>
        </p:txBody>
      </p:sp>
    </p:spTree>
    <p:extLst>
      <p:ext uri="{BB962C8B-B14F-4D97-AF65-F5344CB8AC3E}">
        <p14:creationId xmlns:p14="http://schemas.microsoft.com/office/powerpoint/2010/main" val="1949579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type="body"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47</a:t>
            </a:fld>
            <a:endParaRPr lang="en-US"/>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type="body"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48</a:t>
            </a:fld>
            <a:endParaRPr lang="en-US"/>
          </a:p>
        </p:txBody>
      </p:sp>
    </p:spTree>
    <p:extLst>
      <p:ext uri="{BB962C8B-B14F-4D97-AF65-F5344CB8AC3E}">
        <p14:creationId xmlns:p14="http://schemas.microsoft.com/office/powerpoint/2010/main" val="751151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type="body"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519"/>
        <p:cNvGrpSpPr/>
        <p:nvPr/>
      </p:nvGrpSpPr>
      <p:grpSpPr>
        <a:xfrm>
          <a:off x="0" y="0"/>
          <a:ext cx="0" cy="0"/>
          <a:chOff x="0" y="0"/>
          <a:chExt cx="0" cy="0"/>
        </a:xfrm>
      </p:grpSpPr>
      <p:pic>
        <p:nvPicPr>
          <p:cNvPr id="520" name="Google Shape;520;p76"/>
          <p:cNvPicPr preferRelativeResize="0"/>
          <p:nvPr/>
        </p:nvPicPr>
        <p:blipFill>
          <a:blip r:embed="rId3">
            <a:alphaModFix/>
          </a:blip>
          <a:stretch>
            <a:fillRect/>
          </a:stretch>
        </p:blipFill>
        <p:spPr>
          <a:xfrm>
            <a:off x="2685450" y="4636167"/>
            <a:ext cx="3366425" cy="1829200"/>
          </a:xfrm>
          <a:prstGeom prst="rect">
            <a:avLst/>
          </a:prstGeom>
          <a:noFill/>
          <a:ln>
            <a:noFill/>
          </a:ln>
        </p:spPr>
      </p:pic>
      <p:sp>
        <p:nvSpPr>
          <p:cNvPr id="521" name="Google Shape;521;p76"/>
          <p:cNvSpPr txBox="1">
            <a:spLocks noGrp="1"/>
          </p:cNvSpPr>
          <p:nvPr>
            <p:ph type="title" idx="4294967295"/>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sz="4000" dirty="0" err="1"/>
              <a:t>Conceptualizing</a:t>
            </a:r>
            <a:r>
              <a:rPr lang="nl-NL" sz="4000" dirty="0"/>
              <a:t> a </a:t>
            </a:r>
            <a:r>
              <a:rPr lang="nl-NL" sz="4000" dirty="0" err="1"/>
              <a:t>decision</a:t>
            </a:r>
            <a:r>
              <a:rPr lang="nl-NL" sz="4000" dirty="0"/>
              <a:t> tree</a:t>
            </a:r>
            <a:endParaRPr sz="4000" dirty="0"/>
          </a:p>
        </p:txBody>
      </p:sp>
      <p:sp>
        <p:nvSpPr>
          <p:cNvPr id="522" name="Google Shape;522;p76"/>
          <p:cNvSpPr txBox="1">
            <a:spLocks noGrp="1"/>
          </p:cNvSpPr>
          <p:nvPr>
            <p:ph type="body" idx="4294967295"/>
          </p:nvPr>
        </p:nvSpPr>
        <p:spPr>
          <a:xfrm>
            <a:off x="795866" y="1510933"/>
            <a:ext cx="8036433"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err="1">
                <a:solidFill>
                  <a:schemeClr val="dk1"/>
                </a:solidFill>
                <a:latin typeface="Verdana"/>
                <a:ea typeface="Verdana"/>
                <a:cs typeface="Verdana"/>
                <a:sym typeface="Verdana"/>
              </a:rPr>
              <a:t>Initialize</a:t>
            </a:r>
            <a:r>
              <a:rPr lang="nl-NL" sz="1900" b="1" dirty="0">
                <a:solidFill>
                  <a:schemeClr val="dk1"/>
                </a:solidFill>
                <a:latin typeface="Verdana"/>
                <a:ea typeface="Verdana"/>
                <a:cs typeface="Verdana"/>
                <a:sym typeface="Verdana"/>
              </a:rPr>
              <a:t> TE , TC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vectors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containing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all</a:t>
            </a:r>
            <a:r>
              <a:rPr lang="nl-NL" sz="1900" b="1" dirty="0">
                <a:solidFill>
                  <a:schemeClr val="dk1"/>
                </a:solidFill>
                <a:latin typeface="Verdana"/>
                <a:ea typeface="Verdana"/>
                <a:cs typeface="Verdana"/>
                <a:sym typeface="Verdana"/>
              </a:rPr>
              <a:t> k </a:t>
            </a:r>
            <a:r>
              <a:rPr lang="nl-NL" sz="1900" b="1" dirty="0" err="1">
                <a:solidFill>
                  <a:schemeClr val="dk1"/>
                </a:solidFill>
                <a:latin typeface="Verdana"/>
                <a:ea typeface="Verdana"/>
                <a:cs typeface="Verdana"/>
                <a:sym typeface="Verdana"/>
              </a:rPr>
              <a:t>strategies</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The </a:t>
            </a:r>
            <a:r>
              <a:rPr lang="nl-NL" sz="1900" b="1" dirty="0" err="1">
                <a:solidFill>
                  <a:schemeClr val="dk1"/>
                </a:solidFill>
                <a:latin typeface="Verdana"/>
                <a:ea typeface="Verdana"/>
                <a:cs typeface="Verdana"/>
                <a:sym typeface="Verdana"/>
              </a:rPr>
              <a:t>expected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each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intervention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be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described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one</a:t>
            </a:r>
            <a:r>
              <a:rPr lang="nl-NL" sz="1900" b="1" dirty="0">
                <a:solidFill>
                  <a:schemeClr val="dk1"/>
                </a:solidFill>
                <a:latin typeface="Verdana"/>
                <a:ea typeface="Verdana"/>
                <a:cs typeface="Verdana"/>
                <a:sym typeface="Verdana"/>
              </a:rPr>
              <a:t> single </a:t>
            </a:r>
            <a:r>
              <a:rPr lang="nl-NL" sz="1900" b="1" dirty="0" err="1">
                <a:solidFill>
                  <a:schemeClr val="dk1"/>
                </a:solidFill>
                <a:latin typeface="Verdana"/>
                <a:ea typeface="Verdana"/>
                <a:cs typeface="Verdana"/>
                <a:sym typeface="Verdana"/>
              </a:rPr>
              <a:t>equation</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15834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type="body"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
        <p:nvSpPr>
          <p:cNvPr id="3" name="Slide Number Placeholder 2"/>
          <p:cNvSpPr>
            <a:spLocks noGrp="1"/>
          </p:cNvSpPr>
          <p:nvPr>
            <p:ph type="sldNum" sz="quarter" idx="12"/>
          </p:nvPr>
        </p:nvSpPr>
        <p:spPr/>
        <p:txBody>
          <a:bodyPr/>
          <a:lstStyle/>
          <a:p>
            <a:fld id="{0798D939-2D9E-2142-A80A-FFDECD1E5A9B}" type="slidenum">
              <a:rPr lang="en-US" smtClean="0"/>
              <a:t>50</a:t>
            </a:fld>
            <a:endParaRPr lang="en-US"/>
          </a:p>
        </p:txBody>
      </p:sp>
    </p:spTree>
    <p:extLst>
      <p:ext uri="{BB962C8B-B14F-4D97-AF65-F5344CB8AC3E}">
        <p14:creationId xmlns:p14="http://schemas.microsoft.com/office/powerpoint/2010/main" val="3445053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51</a:t>
            </a:fld>
            <a:endParaRPr lang="en-US"/>
          </a:p>
        </p:txBody>
      </p:sp>
    </p:spTree>
    <p:extLst>
      <p:ext uri="{BB962C8B-B14F-4D97-AF65-F5344CB8AC3E}">
        <p14:creationId xmlns:p14="http://schemas.microsoft.com/office/powerpoint/2010/main" val="783679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52</a:t>
            </a:fld>
            <a:endParaRPr lang="en-US"/>
          </a:p>
        </p:txBody>
      </p:sp>
    </p:spTree>
    <p:extLst>
      <p:ext uri="{BB962C8B-B14F-4D97-AF65-F5344CB8AC3E}">
        <p14:creationId xmlns:p14="http://schemas.microsoft.com/office/powerpoint/2010/main" val="1438906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53</a:t>
            </a:fld>
            <a:endParaRPr lang="en-US"/>
          </a:p>
        </p:txBody>
      </p:sp>
    </p:spTree>
    <p:extLst>
      <p:ext uri="{BB962C8B-B14F-4D97-AF65-F5344CB8AC3E}">
        <p14:creationId xmlns:p14="http://schemas.microsoft.com/office/powerpoint/2010/main" val="3989251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p:cNvSpPr>
            <a:spLocks noGrp="1"/>
          </p:cNvSpPr>
          <p:nvPr>
            <p:ph type="sldNum" sz="quarter" idx="12"/>
          </p:nvPr>
        </p:nvSpPr>
        <p:spPr/>
        <p:txBody>
          <a:bodyPr/>
          <a:lstStyle/>
          <a:p>
            <a:fld id="{0798D939-2D9E-2142-A80A-FFDECD1E5A9B}" type="slidenum">
              <a:rPr lang="en-US" smtClean="0"/>
              <a:t>54</a:t>
            </a:fld>
            <a:endParaRPr lang="en-US"/>
          </a:p>
        </p:txBody>
      </p:sp>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55</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56</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sp>
        <p:nvSpPr>
          <p:cNvPr id="6" name="Content Placeholder 5"/>
          <p:cNvSpPr>
            <a:spLocks noGrp="1"/>
          </p:cNvSpPr>
          <p:nvPr>
            <p:ph idx="1"/>
          </p:nvPr>
        </p:nvSpPr>
        <p:spPr>
          <a:xfrm>
            <a:off x="840432" y="1417638"/>
            <a:ext cx="8176246" cy="4983162"/>
          </a:xfrm>
        </p:spPr>
        <p:txBody>
          <a:bodyPr>
            <a:normAutofit/>
          </a:bodyPr>
          <a:lstStyle/>
          <a:p>
            <a:pPr marL="0" lvl="0" indent="0">
              <a:spcBef>
                <a:spcPts val="0"/>
              </a:spcBef>
              <a:spcAft>
                <a:spcPts val="600"/>
              </a:spcAft>
              <a:buNone/>
            </a:pPr>
            <a:r>
              <a:rPr lang="nl-NL" dirty="0" err="1">
                <a:solidFill>
                  <a:schemeClr val="dk1"/>
                </a:solidFill>
                <a:ea typeface="Verdana"/>
                <a:cs typeface="Verdana"/>
                <a:sym typeface="Verdana"/>
              </a:rPr>
              <a:t>Evaluate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the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cost-effectiveness</a:t>
            </a:r>
            <a:r>
              <a:rPr lang="nl-NL" dirty="0">
                <a:solidFill>
                  <a:schemeClr val="dk1"/>
                </a:solidFill>
                <a:ea typeface="Verdana"/>
                <a:cs typeface="Verdana"/>
                <a:sym typeface="Verdana"/>
              </a:rPr>
              <a:t> of </a:t>
            </a:r>
            <a:r>
              <a:rPr lang="nl-NL" dirty="0" err="1">
                <a:solidFill>
                  <a:schemeClr val="dk1"/>
                </a:solidFill>
                <a:ea typeface="Verdana"/>
                <a:cs typeface="Verdana"/>
                <a:sym typeface="Verdana"/>
              </a:rPr>
              <a:t>three</a:t>
            </a:r>
            <a:r>
              <a:rPr lang="nl-NL" dirty="0">
                <a:solidFill>
                  <a:schemeClr val="dk1"/>
                </a:solidFill>
                <a:ea typeface="Verdana"/>
                <a:cs typeface="Verdana"/>
                <a:sym typeface="Verdana"/>
              </a:rPr>
              <a:t> follow-up </a:t>
            </a:r>
            <a:r>
              <a:rPr lang="nl-NL" dirty="0" err="1">
                <a:solidFill>
                  <a:schemeClr val="dk1"/>
                </a:solidFill>
                <a:ea typeface="Verdana"/>
                <a:cs typeface="Verdana"/>
                <a:sym typeface="Verdana"/>
              </a:rPr>
              <a:t>strategies</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for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colorectal</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cancer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after</a:t>
            </a:r>
            <a:r>
              <a:rPr lang="nl-NL" dirty="0">
                <a:solidFill>
                  <a:schemeClr val="dk1"/>
                </a:solidFill>
                <a:ea typeface="Verdana"/>
                <a:cs typeface="Verdana"/>
                <a:sym typeface="Verdana"/>
              </a:rPr>
              <a:t> treatment (Gray et al, 2011):</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primary</a:t>
            </a:r>
            <a:r>
              <a:rPr lang="nl-NL" dirty="0">
                <a:solidFill>
                  <a:schemeClr val="dk1"/>
                </a:solidFill>
                <a:ea typeface="Verdana"/>
                <a:cs typeface="Verdana"/>
                <a:sym typeface="Verdana"/>
              </a:rPr>
              <a:t> care (PC)</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hospital</a:t>
            </a:r>
            <a:r>
              <a:rPr lang="nl-NL" dirty="0">
                <a:solidFill>
                  <a:schemeClr val="dk1"/>
                </a:solidFill>
                <a:ea typeface="Verdana"/>
                <a:cs typeface="Verdana"/>
                <a:sym typeface="Verdana"/>
              </a:rPr>
              <a:t> care (HC)</a:t>
            </a:r>
          </a:p>
          <a:p>
            <a:pPr indent="-342900">
              <a:spcBef>
                <a:spcPts val="600"/>
              </a:spcBef>
            </a:pPr>
            <a:r>
              <a:rPr lang="nl-NL" dirty="0">
                <a:solidFill>
                  <a:schemeClr val="dk1"/>
                </a:solidFill>
                <a:ea typeface="Verdana"/>
                <a:cs typeface="Verdana"/>
                <a:sym typeface="Verdana"/>
              </a:rPr>
              <a:t>Continue routine </a:t>
            </a:r>
            <a:r>
              <a:rPr lang="nl-NL" dirty="0" err="1">
                <a:solidFill>
                  <a:schemeClr val="dk1"/>
                </a:solidFill>
                <a:ea typeface="Verdana"/>
                <a:cs typeface="Verdana"/>
                <a:sym typeface="Verdana"/>
              </a:rPr>
              <a:t>practice</a:t>
            </a:r>
            <a:r>
              <a:rPr lang="nl-NL" dirty="0">
                <a:solidFill>
                  <a:schemeClr val="dk1"/>
                </a:solidFill>
                <a:ea typeface="Verdana"/>
                <a:cs typeface="Verdana"/>
                <a:sym typeface="Verdana"/>
              </a:rPr>
              <a:t> (RP)</a:t>
            </a:r>
          </a:p>
          <a:p>
            <a:pPr indent="-342900">
              <a:spcBef>
                <a:spcPts val="0"/>
              </a:spcBef>
            </a:pPr>
            <a:endParaRPr lang="nl-NL" dirty="0">
              <a:solidFill>
                <a:schemeClr val="dk1"/>
              </a:solidFill>
              <a:ea typeface="Verdana"/>
              <a:cs typeface="Verdana"/>
              <a:sym typeface="Verdana"/>
            </a:endParaRPr>
          </a:p>
          <a:p>
            <a:pPr marL="114300" indent="0">
              <a:buNone/>
            </a:pPr>
            <a:r>
              <a:rPr lang="nl-NL" dirty="0" err="1"/>
              <a:t>Strategies</a:t>
            </a:r>
            <a:r>
              <a:rPr lang="nl-NL" dirty="0"/>
              <a:t> </a:t>
            </a:r>
            <a:r>
              <a:rPr lang="nl-NL" dirty="0" err="1"/>
              <a:t>differ</a:t>
            </a:r>
            <a:r>
              <a:rPr lang="nl-NL" dirty="0"/>
              <a:t> in:</a:t>
            </a:r>
          </a:p>
          <a:p>
            <a:pPr>
              <a:spcBef>
                <a:spcPts val="600"/>
              </a:spcBef>
            </a:pPr>
            <a:r>
              <a:rPr lang="nl-NL" dirty="0" err="1"/>
              <a:t>Probability</a:t>
            </a:r>
            <a:r>
              <a:rPr lang="nl-NL" dirty="0"/>
              <a:t> of </a:t>
            </a:r>
            <a:r>
              <a:rPr lang="nl-NL" dirty="0" err="1"/>
              <a:t>early</a:t>
            </a:r>
            <a:r>
              <a:rPr lang="nl-NL" dirty="0"/>
              <a:t> </a:t>
            </a:r>
            <a:r>
              <a:rPr lang="nl-NL" dirty="0" err="1"/>
              <a:t>detection</a:t>
            </a:r>
            <a:r>
              <a:rPr lang="nl-NL" dirty="0"/>
              <a:t> (</a:t>
            </a:r>
            <a:r>
              <a:rPr lang="nl-NL" dirty="0" err="1"/>
              <a:t>ed</a:t>
            </a:r>
            <a:r>
              <a:rPr lang="nl-NL" dirty="0"/>
              <a:t>) vs. late </a:t>
            </a:r>
            <a:r>
              <a:rPr lang="nl-NL" dirty="0" err="1"/>
              <a:t>detection</a:t>
            </a:r>
            <a:r>
              <a:rPr lang="nl-NL" dirty="0"/>
              <a:t> (ld) of </a:t>
            </a:r>
            <a:r>
              <a:rPr lang="nl-NL" dirty="0" err="1"/>
              <a:t>colorectal</a:t>
            </a:r>
            <a:r>
              <a:rPr lang="nl-NL" dirty="0"/>
              <a:t> </a:t>
            </a:r>
            <a:r>
              <a:rPr lang="nl-NL" dirty="0" err="1"/>
              <a:t>cancer</a:t>
            </a:r>
            <a:r>
              <a:rPr lang="nl-NL" dirty="0"/>
              <a:t> </a:t>
            </a:r>
            <a:r>
              <a:rPr lang="nl-NL" dirty="0" err="1"/>
              <a:t>recurrence</a:t>
            </a:r>
            <a:endParaRPr lang="nl-NL" dirty="0"/>
          </a:p>
          <a:p>
            <a:pPr lvl="1">
              <a:spcBef>
                <a:spcPts val="0"/>
              </a:spcBef>
            </a:pPr>
            <a:r>
              <a:rPr lang="nl-NL" sz="2200" dirty="0" err="1"/>
              <a:t>Early</a:t>
            </a:r>
            <a:r>
              <a:rPr lang="nl-NL" sz="2200" dirty="0"/>
              <a:t> </a:t>
            </a:r>
            <a:r>
              <a:rPr lang="nl-NL" sz="2200" dirty="0" err="1"/>
              <a:t>detection</a:t>
            </a:r>
            <a:r>
              <a:rPr lang="nl-NL" sz="2200" dirty="0"/>
              <a:t> has </a:t>
            </a:r>
            <a:r>
              <a:rPr lang="nl-NL" sz="2200" dirty="0" err="1"/>
              <a:t>higher</a:t>
            </a:r>
            <a:r>
              <a:rPr lang="nl-NL" sz="2200" dirty="0"/>
              <a:t> life-</a:t>
            </a:r>
            <a:r>
              <a:rPr lang="nl-NL" sz="2200" dirty="0" err="1"/>
              <a:t>expectancy</a:t>
            </a:r>
            <a:r>
              <a:rPr lang="nl-NL" sz="2200" dirty="0"/>
              <a:t> </a:t>
            </a:r>
            <a:r>
              <a:rPr lang="nl-NL" sz="2200" dirty="0" err="1"/>
              <a:t>than</a:t>
            </a:r>
            <a:r>
              <a:rPr lang="nl-NL" sz="2200" dirty="0"/>
              <a:t> late</a:t>
            </a:r>
          </a:p>
          <a:p>
            <a:pPr>
              <a:spcBef>
                <a:spcPts val="600"/>
              </a:spcBef>
            </a:pPr>
            <a:r>
              <a:rPr lang="nl-NL" dirty="0"/>
              <a:t>Follow-up </a:t>
            </a:r>
            <a:r>
              <a:rPr lang="nl-NL" dirty="0" err="1"/>
              <a:t>costs</a:t>
            </a:r>
            <a:r>
              <a:rPr lang="nl-NL" dirty="0"/>
              <a:t> (C) in UK </a:t>
            </a:r>
            <a:r>
              <a:rPr lang="nl-NL" dirty="0" err="1"/>
              <a:t>pounds</a:t>
            </a:r>
            <a:endParaRPr lang="nl-NL" dirty="0"/>
          </a:p>
        </p:txBody>
      </p:sp>
      <p:sp>
        <p:nvSpPr>
          <p:cNvPr id="9" name="Slide Number Placeholder 8"/>
          <p:cNvSpPr>
            <a:spLocks noGrp="1"/>
          </p:cNvSpPr>
          <p:nvPr>
            <p:ph type="sldNum" sz="quarter" idx="12"/>
          </p:nvPr>
        </p:nvSpPr>
        <p:spPr/>
        <p:txBody>
          <a:bodyPr/>
          <a:lstStyle/>
          <a:p>
            <a:fld id="{0798D939-2D9E-2142-A80A-FFDECD1E5A9B}" type="slidenum">
              <a:rPr lang="en-US" smtClean="0"/>
              <a:t>59</a:t>
            </a:fld>
            <a:endParaRPr lang="en-US"/>
          </a:p>
        </p:txBody>
      </p:sp>
    </p:spTree>
    <p:extLst>
      <p:ext uri="{BB962C8B-B14F-4D97-AF65-F5344CB8AC3E}">
        <p14:creationId xmlns:p14="http://schemas.microsoft.com/office/powerpoint/2010/main" val="40157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526"/>
        <p:cNvGrpSpPr/>
        <p:nvPr/>
      </p:nvGrpSpPr>
      <p:grpSpPr>
        <a:xfrm>
          <a:off x="0" y="0"/>
          <a:ext cx="0" cy="0"/>
          <a:chOff x="0" y="0"/>
          <a:chExt cx="0" cy="0"/>
        </a:xfrm>
      </p:grpSpPr>
      <p:sp>
        <p:nvSpPr>
          <p:cNvPr id="527" name="Google Shape;527;p77"/>
          <p:cNvSpPr txBox="1">
            <a:spLocks noGrp="1"/>
          </p:cNvSpPr>
          <p:nvPr>
            <p:ph type="title" idx="4294967295"/>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sz="4000" dirty="0" err="1"/>
              <a:t>Conceptualizing</a:t>
            </a:r>
            <a:r>
              <a:rPr lang="nl-NL" sz="4000" dirty="0"/>
              <a:t> a </a:t>
            </a:r>
            <a:r>
              <a:rPr lang="nl-NL" sz="4000" dirty="0" err="1"/>
              <a:t>decision</a:t>
            </a:r>
            <a:r>
              <a:rPr lang="nl-NL" sz="4000" dirty="0"/>
              <a:t> tree</a:t>
            </a:r>
            <a:endParaRPr sz="4000" dirty="0"/>
          </a:p>
        </p:txBody>
      </p:sp>
      <p:sp>
        <p:nvSpPr>
          <p:cNvPr id="528" name="Google Shape;528;p77"/>
          <p:cNvSpPr txBox="1">
            <a:spLocks noGrp="1"/>
          </p:cNvSpPr>
          <p:nvPr>
            <p:ph type="body" idx="4294967295"/>
          </p:nvPr>
        </p:nvSpPr>
        <p:spPr>
          <a:xfrm>
            <a:off x="762000" y="1510933"/>
            <a:ext cx="80703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Output</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ΔC</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ΔΕ</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Ratio:</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ctr" rtl="0">
              <a:spcBef>
                <a:spcPts val="1600"/>
              </a:spcBef>
              <a:spcAft>
                <a:spcPts val="0"/>
              </a:spcAft>
              <a:buNone/>
            </a:pPr>
            <a:r>
              <a:rPr lang="nl-NL" sz="2600" dirty="0" err="1">
                <a:solidFill>
                  <a:srgbClr val="000000"/>
                </a:solidFill>
                <a:latin typeface="Verdana"/>
                <a:ea typeface="Verdana"/>
                <a:cs typeface="Verdana"/>
                <a:sym typeface="Verdana"/>
              </a:rPr>
              <a:t>ICER</a:t>
            </a:r>
            <a:r>
              <a:rPr lang="nl-NL" sz="4200" baseline="-25000" dirty="0" err="1">
                <a:solidFill>
                  <a:srgbClr val="000000"/>
                </a:solidFill>
                <a:latin typeface="Verdana"/>
                <a:ea typeface="Verdana"/>
                <a:cs typeface="Verdana"/>
                <a:sym typeface="Verdana"/>
              </a:rPr>
              <a:t>kl</a:t>
            </a:r>
            <a:r>
              <a:rPr lang="nl-NL" sz="4200" baseline="-25000" dirty="0">
                <a:solidFill>
                  <a:srgbClr val="000000"/>
                </a:solidFill>
                <a:latin typeface="Verdana"/>
                <a:ea typeface="Verdana"/>
                <a:cs typeface="Verdana"/>
                <a:sym typeface="Verdana"/>
              </a:rPr>
              <a:t> </a:t>
            </a:r>
            <a:r>
              <a:rPr lang="nl-NL" sz="3500" dirty="0">
                <a:solidFill>
                  <a:srgbClr val="000000"/>
                </a:solidFill>
                <a:latin typeface="Verdana"/>
                <a:ea typeface="Verdana"/>
                <a:cs typeface="Verdana"/>
                <a:sym typeface="Verdana"/>
              </a:rPr>
              <a:t>=</a:t>
            </a:r>
            <a:r>
              <a:rPr lang="nl-NL" sz="4000" baseline="-25000" dirty="0">
                <a:solidFill>
                  <a:srgbClr val="000000"/>
                </a:solidFill>
                <a:latin typeface="Verdana"/>
                <a:ea typeface="Verdana"/>
                <a:cs typeface="Verdana"/>
                <a:sym typeface="Verdana"/>
              </a:rPr>
              <a:t>   </a:t>
            </a:r>
            <a:r>
              <a:rPr lang="nl-NL" sz="2000" dirty="0">
                <a:solidFill>
                  <a:srgbClr val="000000"/>
                </a:solidFill>
                <a:latin typeface="Verdana"/>
                <a:ea typeface="Verdana"/>
                <a:cs typeface="Verdana"/>
                <a:sym typeface="Verdana"/>
              </a:rPr>
              <a:t>   </a:t>
            </a:r>
            <a:endParaRPr sz="2000" dirty="0">
              <a:solidFill>
                <a:srgbClr val="000000"/>
              </a:solidFill>
              <a:latin typeface="Verdana"/>
              <a:ea typeface="Verdana"/>
              <a:cs typeface="Verdana"/>
              <a:sym typeface="Verdana"/>
            </a:endParaRPr>
          </a:p>
          <a:p>
            <a:pPr marL="0" lvl="0" indent="0" algn="ctr" rtl="0">
              <a:spcBef>
                <a:spcPts val="800"/>
              </a:spcBef>
              <a:spcAft>
                <a:spcPts val="0"/>
              </a:spcAft>
              <a:buNone/>
            </a:pPr>
            <a:endParaRPr sz="2000" dirty="0">
              <a:solidFill>
                <a:srgbClr val="000000"/>
              </a:solidFill>
              <a:latin typeface="Verdana"/>
              <a:ea typeface="Verdana"/>
              <a:cs typeface="Verdana"/>
              <a:sym typeface="Verdana"/>
            </a:endParaRPr>
          </a:p>
          <a:p>
            <a:pPr marL="0" lvl="0" indent="0" algn="l" rtl="0">
              <a:spcBef>
                <a:spcPts val="800"/>
              </a:spcBef>
              <a:spcAft>
                <a:spcPts val="0"/>
              </a:spcAft>
              <a:buNone/>
            </a:pPr>
            <a:r>
              <a:rPr lang="nl-NL" dirty="0" err="1">
                <a:solidFill>
                  <a:srgbClr val="000000"/>
                </a:solidFill>
                <a:latin typeface="Verdana"/>
                <a:ea typeface="Verdana"/>
                <a:cs typeface="Verdana"/>
                <a:sym typeface="Verdana"/>
              </a:rPr>
              <a:t>Create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graphical</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representations</a:t>
            </a:r>
            <a:r>
              <a:rPr lang="nl-NL" dirty="0">
                <a:solidFill>
                  <a:srgbClr val="000000"/>
                </a:solidFill>
                <a:latin typeface="Verdana"/>
                <a:ea typeface="Verdana"/>
                <a:cs typeface="Verdana"/>
                <a:sym typeface="Verdana"/>
              </a:rPr>
              <a:t> of </a:t>
            </a:r>
            <a:r>
              <a:rPr lang="nl-NL" dirty="0" err="1">
                <a:solidFill>
                  <a:srgbClr val="000000"/>
                </a:solidFill>
                <a:latin typeface="Verdana"/>
                <a:ea typeface="Verdana"/>
                <a:cs typeface="Verdana"/>
                <a:sym typeface="Verdana"/>
              </a:rPr>
              <a:t>the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results</a:t>
            </a:r>
            <a:r>
              <a:rPr lang="nl-NL" dirty="0">
                <a:solidFill>
                  <a:srgbClr val="000000"/>
                </a:solidFill>
                <a:latin typeface="Verdana"/>
                <a:ea typeface="Verdana"/>
                <a:cs typeface="Verdana"/>
                <a:sym typeface="Verdana"/>
              </a:rPr>
              <a:t> (CE </a:t>
            </a:r>
            <a:r>
              <a:rPr lang="nl-NL" dirty="0" err="1">
                <a:solidFill>
                  <a:srgbClr val="000000"/>
                </a:solidFill>
                <a:latin typeface="Verdana"/>
                <a:ea typeface="Verdana"/>
                <a:cs typeface="Verdana"/>
                <a:sym typeface="Verdana"/>
              </a:rPr>
              <a:t>planes</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etc</a:t>
            </a:r>
            <a:r>
              <a:rPr lang="nl-NL" dirty="0">
                <a:solidFill>
                  <a:srgbClr val="000000"/>
                </a:solidFill>
                <a:latin typeface="Verdana"/>
                <a:ea typeface="Verdana"/>
                <a:cs typeface="Verdana"/>
                <a:sym typeface="Verdana"/>
              </a:rPr>
              <a:t>)</a:t>
            </a:r>
            <a:endParaRPr dirty="0">
              <a:solidFill>
                <a:srgbClr val="000000"/>
              </a:solidFill>
              <a:latin typeface="Verdana"/>
              <a:ea typeface="Verdana"/>
              <a:cs typeface="Verdana"/>
              <a:sym typeface="Verdana"/>
            </a:endParaRPr>
          </a:p>
          <a:p>
            <a:pPr marL="0" lvl="0" indent="0" algn="l" rtl="0">
              <a:spcBef>
                <a:spcPts val="0"/>
              </a:spcBef>
              <a:spcAft>
                <a:spcPts val="1600"/>
              </a:spcAft>
              <a:buNone/>
            </a:pPr>
            <a:endParaRPr sz="1900" b="1" dirty="0">
              <a:solidFill>
                <a:srgbClr val="000000"/>
              </a:solidFill>
              <a:latin typeface="Verdana"/>
              <a:ea typeface="Verdana"/>
              <a:cs typeface="Verdana"/>
              <a:sym typeface="Verdana"/>
            </a:endParaRPr>
          </a:p>
        </p:txBody>
      </p:sp>
      <p:pic>
        <p:nvPicPr>
          <p:cNvPr id="529" name="Google Shape;529;p77"/>
          <p:cNvPicPr preferRelativeResize="0"/>
          <p:nvPr/>
        </p:nvPicPr>
        <p:blipFill>
          <a:blip r:embed="rId3">
            <a:alphaModFix/>
          </a:blip>
          <a:stretch>
            <a:fillRect/>
          </a:stretch>
        </p:blipFill>
        <p:spPr>
          <a:xfrm>
            <a:off x="5520375" y="4682875"/>
            <a:ext cx="781050" cy="923925"/>
          </a:xfrm>
          <a:prstGeom prst="rect">
            <a:avLst/>
          </a:prstGeom>
          <a:noFill/>
          <a:ln>
            <a:noFill/>
          </a:ln>
        </p:spPr>
      </p:pic>
    </p:spTree>
    <p:extLst>
      <p:ext uri="{BB962C8B-B14F-4D97-AF65-F5344CB8AC3E}">
        <p14:creationId xmlns:p14="http://schemas.microsoft.com/office/powerpoint/2010/main" val="1920539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60</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2330669994"/>
              </p:ext>
            </p:extLst>
          </p:nvPr>
        </p:nvGraphicFramePr>
        <p:xfrm>
          <a:off x="840432" y="1417638"/>
          <a:ext cx="7620000" cy="504387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p_PCed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23837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42;p79">
            <a:extLst>
              <a:ext uri="{FF2B5EF4-FFF2-40B4-BE49-F238E27FC236}">
                <a16:creationId xmlns:a16="http://schemas.microsoft.com/office/drawing/2014/main" id="{A777939D-A983-C74B-B95D-CF0EA3A0488A}"/>
              </a:ext>
            </a:extLst>
          </p:cNvPr>
          <p:cNvSpPr/>
          <p:nvPr/>
        </p:nvSpPr>
        <p:spPr>
          <a:xfrm>
            <a:off x="-182880" y="1497755"/>
            <a:ext cx="932698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778A2FCA-6320-E347-82FF-7127715908F1}"/>
              </a:ext>
            </a:extLst>
          </p:cNvPr>
          <p:cNvSpPr>
            <a:spLocks noGrp="1"/>
          </p:cNvSpPr>
          <p:nvPr>
            <p:ph type="title"/>
          </p:nvPr>
        </p:nvSpPr>
        <p:spPr/>
        <p:txBody>
          <a:bodyPr/>
          <a:lstStyle/>
          <a:p>
            <a:r>
              <a:rPr lang="nl-NL" dirty="0" err="1"/>
              <a:t>Example</a:t>
            </a:r>
            <a:r>
              <a:rPr lang="nl-NL" dirty="0"/>
              <a:t> </a:t>
            </a:r>
            <a:r>
              <a:rPr lang="nl-NL" dirty="0" err="1"/>
              <a:t>Decision</a:t>
            </a:r>
            <a:r>
              <a:rPr lang="nl-NL" dirty="0"/>
              <a:t> Tree</a:t>
            </a:r>
            <a:endParaRPr lang="en-US" dirty="0"/>
          </a:p>
        </p:txBody>
      </p:sp>
      <p:sp>
        <p:nvSpPr>
          <p:cNvPr id="3" name="Slide Number Placeholder 2">
            <a:extLst>
              <a:ext uri="{FF2B5EF4-FFF2-40B4-BE49-F238E27FC236}">
                <a16:creationId xmlns:a16="http://schemas.microsoft.com/office/drawing/2014/main" id="{577671B4-2989-D048-A55D-DE2AB58980EB}"/>
              </a:ext>
            </a:extLst>
          </p:cNvPr>
          <p:cNvSpPr>
            <a:spLocks noGrp="1"/>
          </p:cNvSpPr>
          <p:nvPr>
            <p:ph type="sldNum" sz="quarter" idx="12"/>
          </p:nvPr>
        </p:nvSpPr>
        <p:spPr/>
        <p:txBody>
          <a:bodyPr/>
          <a:lstStyle/>
          <a:p>
            <a:fld id="{0798D939-2D9E-2142-A80A-FFDECD1E5A9B}" type="slidenum">
              <a:rPr lang="en-US" smtClean="0"/>
              <a:t>61</a:t>
            </a:fld>
            <a:endParaRPr lang="en-US"/>
          </a:p>
        </p:txBody>
      </p:sp>
      <p:pic>
        <p:nvPicPr>
          <p:cNvPr id="4" name="Google Shape;543;p79" descr="Screenshot 2016-06-12 00.17.33.png">
            <a:extLst>
              <a:ext uri="{FF2B5EF4-FFF2-40B4-BE49-F238E27FC236}">
                <a16:creationId xmlns:a16="http://schemas.microsoft.com/office/drawing/2014/main" id="{F78FFCA9-9CFA-7C41-AA1A-9D25A96F32C0}"/>
              </a:ext>
            </a:extLst>
          </p:cNvPr>
          <p:cNvPicPr preferRelativeResize="0"/>
          <p:nvPr/>
        </p:nvPicPr>
        <p:blipFill>
          <a:blip r:embed="rId2">
            <a:alphaModFix/>
          </a:blip>
          <a:stretch>
            <a:fillRect/>
          </a:stretch>
        </p:blipFill>
        <p:spPr>
          <a:xfrm>
            <a:off x="100" y="1536625"/>
            <a:ext cx="8100199" cy="4555201"/>
          </a:xfrm>
          <a:prstGeom prst="rect">
            <a:avLst/>
          </a:prstGeom>
          <a:noFill/>
          <a:ln>
            <a:noFill/>
          </a:ln>
        </p:spPr>
      </p:pic>
      <p:sp>
        <p:nvSpPr>
          <p:cNvPr id="5" name="Google Shape;544;p79">
            <a:extLst>
              <a:ext uri="{FF2B5EF4-FFF2-40B4-BE49-F238E27FC236}">
                <a16:creationId xmlns:a16="http://schemas.microsoft.com/office/drawing/2014/main" id="{E86CCDBE-F907-7F4A-8B52-908FC37EEC2F}"/>
              </a:ext>
            </a:extLst>
          </p:cNvPr>
          <p:cNvSpPr txBox="1"/>
          <p:nvPr/>
        </p:nvSpPr>
        <p:spPr>
          <a:xfrm>
            <a:off x="6744449" y="1536633"/>
            <a:ext cx="2163577"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400" dirty="0" err="1"/>
              <a:t>c_RPed</a:t>
            </a:r>
            <a:r>
              <a:rPr lang="nl-NL" sz="1400" dirty="0"/>
              <a:t>; </a:t>
            </a:r>
            <a:r>
              <a:rPr lang="nl-NL" sz="1400" dirty="0" err="1"/>
              <a:t>e_Rped</a:t>
            </a:r>
            <a:endParaRPr lang="nl-NL"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200" dirty="0"/>
          </a:p>
          <a:p>
            <a:pPr marL="0" lvl="0" indent="0" algn="l" rtl="0">
              <a:spcBef>
                <a:spcPts val="0"/>
              </a:spcBef>
              <a:spcAft>
                <a:spcPts val="0"/>
              </a:spcAft>
              <a:buNone/>
            </a:pPr>
            <a:r>
              <a:rPr lang="nl-NL" sz="1400" dirty="0" err="1"/>
              <a:t>c_RPld</a:t>
            </a:r>
            <a:r>
              <a:rPr lang="nl-NL" sz="1400" dirty="0"/>
              <a:t>;  </a:t>
            </a:r>
            <a:r>
              <a:rPr lang="nl-NL" sz="1400" dirty="0" err="1"/>
              <a:t>e_RPld</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nl-NL" sz="1400" dirty="0" err="1"/>
              <a:t>c_PCed</a:t>
            </a:r>
            <a:r>
              <a:rPr lang="nl-NL" sz="1400" dirty="0"/>
              <a:t>; </a:t>
            </a:r>
            <a:r>
              <a:rPr lang="nl-NL" sz="1400" dirty="0" err="1"/>
              <a:t>e_Pced</a:t>
            </a:r>
            <a:endParaRPr lang="nl-NL"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200" dirty="0"/>
          </a:p>
          <a:p>
            <a:pPr marL="0" lvl="0" indent="0" algn="l" rtl="0">
              <a:spcBef>
                <a:spcPts val="0"/>
              </a:spcBef>
              <a:spcAft>
                <a:spcPts val="0"/>
              </a:spcAft>
              <a:buNone/>
            </a:pPr>
            <a:r>
              <a:rPr lang="nl-NL" sz="1400" dirty="0" err="1"/>
              <a:t>c_PCld</a:t>
            </a:r>
            <a:r>
              <a:rPr lang="nl-NL" sz="1400" dirty="0"/>
              <a:t>;  </a:t>
            </a:r>
            <a:r>
              <a:rPr lang="nl-NL" sz="1400" dirty="0" err="1"/>
              <a:t>e_PCld</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nl-NL" sz="1400" dirty="0" err="1"/>
              <a:t>c_HCed</a:t>
            </a:r>
            <a:r>
              <a:rPr lang="nl-NL" sz="1400" dirty="0"/>
              <a:t>; </a:t>
            </a:r>
            <a:r>
              <a:rPr lang="nl-NL" sz="1400" dirty="0" err="1"/>
              <a:t>e_Hced</a:t>
            </a:r>
            <a:endParaRPr lang="nl-NL"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200" dirty="0"/>
          </a:p>
          <a:p>
            <a:pPr marL="0" lvl="0" indent="0" algn="l" rtl="0">
              <a:spcBef>
                <a:spcPts val="0"/>
              </a:spcBef>
              <a:spcAft>
                <a:spcPts val="0"/>
              </a:spcAft>
              <a:buNone/>
            </a:pPr>
            <a:r>
              <a:rPr lang="nl-NL" sz="1400" dirty="0" err="1"/>
              <a:t>c_HCld</a:t>
            </a:r>
            <a:r>
              <a:rPr lang="nl-NL" sz="1400" dirty="0"/>
              <a:t>;  </a:t>
            </a:r>
            <a:r>
              <a:rPr lang="nl-NL" sz="1400" dirty="0" err="1"/>
              <a:t>e_HCld</a:t>
            </a:r>
            <a:endParaRPr sz="1400" dirty="0"/>
          </a:p>
        </p:txBody>
      </p:sp>
      <p:sp>
        <p:nvSpPr>
          <p:cNvPr id="6" name="TextBox 5">
            <a:extLst>
              <a:ext uri="{FF2B5EF4-FFF2-40B4-BE49-F238E27FC236}">
                <a16:creationId xmlns:a16="http://schemas.microsoft.com/office/drawing/2014/main" id="{135EA652-561F-8242-A530-B2FCECA10C02}"/>
              </a:ext>
            </a:extLst>
          </p:cNvPr>
          <p:cNvSpPr txBox="1"/>
          <p:nvPr/>
        </p:nvSpPr>
        <p:spPr>
          <a:xfrm>
            <a:off x="100" y="6454959"/>
            <a:ext cx="5509449" cy="307777"/>
          </a:xfrm>
          <a:prstGeom prst="rect">
            <a:avLst/>
          </a:prstGeom>
          <a:noFill/>
        </p:spPr>
        <p:txBody>
          <a:bodyPr wrap="square" rtlCol="0">
            <a:spAutoFit/>
          </a:bodyPr>
          <a:lstStyle/>
          <a:p>
            <a:r>
              <a:rPr lang="en-US" dirty="0">
                <a:solidFill>
                  <a:schemeClr val="bg2"/>
                </a:solidFill>
              </a:rPr>
              <a:t>Decision tree made in </a:t>
            </a:r>
            <a:r>
              <a:rPr lang="en-US" dirty="0" err="1">
                <a:solidFill>
                  <a:schemeClr val="bg2"/>
                </a:solidFill>
              </a:rPr>
              <a:t>myopenTree.com</a:t>
            </a:r>
            <a:endParaRPr lang="en-US" dirty="0">
              <a:solidFill>
                <a:schemeClr val="bg2"/>
              </a:solidFill>
            </a:endParaRPr>
          </a:p>
        </p:txBody>
      </p:sp>
    </p:spTree>
    <p:extLst>
      <p:ext uri="{BB962C8B-B14F-4D97-AF65-F5344CB8AC3E}">
        <p14:creationId xmlns:p14="http://schemas.microsoft.com/office/powerpoint/2010/main" val="2004629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62</a:t>
            </a:fld>
            <a:endParaRPr lang="uk-UA"/>
          </a:p>
        </p:txBody>
      </p:sp>
    </p:spTree>
    <p:extLst>
      <p:ext uri="{BB962C8B-B14F-4D97-AF65-F5344CB8AC3E}">
        <p14:creationId xmlns:p14="http://schemas.microsoft.com/office/powerpoint/2010/main" val="471832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63</a:t>
            </a:fld>
            <a:endParaRPr lang="en-US"/>
          </a:p>
        </p:txBody>
      </p:sp>
    </p:spTree>
    <p:extLst>
      <p:ext uri="{BB962C8B-B14F-4D97-AF65-F5344CB8AC3E}">
        <p14:creationId xmlns:p14="http://schemas.microsoft.com/office/powerpoint/2010/main" val="123609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D3CBE1-ADF0-DE41-B128-8257728BA8ED}"/>
              </a:ext>
            </a:extLst>
          </p:cNvPr>
          <p:cNvSpPr>
            <a:spLocks noGrp="1"/>
          </p:cNvSpPr>
          <p:nvPr>
            <p:ph type="sldNum" sz="quarter" idx="11"/>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355776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Outline</a:t>
            </a:r>
          </a:p>
        </p:txBody>
      </p:sp>
      <p:sp>
        <p:nvSpPr>
          <p:cNvPr id="3" name="Content Placeholder 2"/>
          <p:cNvSpPr>
            <a:spLocks noGrp="1"/>
          </p:cNvSpPr>
          <p:nvPr>
            <p:ph idx="1"/>
          </p:nvPr>
        </p:nvSpPr>
        <p:spPr/>
        <p:txBody>
          <a:bodyPr>
            <a:normAutofit/>
          </a:bodyPr>
          <a:lstStyle/>
          <a:p>
            <a:r>
              <a:rPr lang="en-US" sz="2400" dirty="0"/>
              <a:t>CEA and modeling overview</a:t>
            </a:r>
          </a:p>
          <a:p>
            <a:r>
              <a:rPr lang="en-US" sz="2400" dirty="0"/>
              <a:t>CEA milestones</a:t>
            </a:r>
          </a:p>
          <a:p>
            <a:r>
              <a:rPr lang="en-US" sz="2400" dirty="0"/>
              <a:t>Modeling advantages and disadvantages</a:t>
            </a:r>
          </a:p>
          <a:p>
            <a:r>
              <a:rPr lang="en-US" sz="2400" dirty="0"/>
              <a:t>Simple example of decision tree</a:t>
            </a:r>
          </a:p>
          <a:p>
            <a:r>
              <a:rPr lang="en-US" sz="2400" dirty="0"/>
              <a:t>Calculating incremental cost-effectiveness ratios (ICERs) and other metrics</a:t>
            </a:r>
          </a:p>
        </p:txBody>
      </p:sp>
      <p:sp>
        <p:nvSpPr>
          <p:cNvPr id="4" name="Slide Number Placeholder 3"/>
          <p:cNvSpPr>
            <a:spLocks noGrp="1"/>
          </p:cNvSpPr>
          <p:nvPr>
            <p:ph type="sldNum" sz="quarter" idx="12"/>
          </p:nvPr>
        </p:nvSpPr>
        <p:spPr/>
        <p:txBody>
          <a:bodyPr/>
          <a:lstStyle/>
          <a:p>
            <a:fld id="{6F6CFCF5-3E37-0F40-BEC2-1413134B0080}" type="slidenum">
              <a:rPr lang="en-US" smtClean="0"/>
              <a:t>8</a:t>
            </a:fld>
            <a:endParaRPr lang="en-US" dirty="0"/>
          </a:p>
        </p:txBody>
      </p:sp>
    </p:spTree>
    <p:extLst>
      <p:ext uri="{BB962C8B-B14F-4D97-AF65-F5344CB8AC3E}">
        <p14:creationId xmlns:p14="http://schemas.microsoft.com/office/powerpoint/2010/main" val="99580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CEA Overview</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9</a:t>
            </a:fld>
            <a:endParaRPr lang="en-US"/>
          </a:p>
        </p:txBody>
      </p:sp>
      <p:sp>
        <p:nvSpPr>
          <p:cNvPr id="5" name="Rounded Rectangle 4">
            <a:extLst>
              <a:ext uri="{FF2B5EF4-FFF2-40B4-BE49-F238E27FC236}">
                <a16:creationId xmlns:a16="http://schemas.microsoft.com/office/drawing/2014/main" id="{0282F97E-CCE1-4046-82BC-0676DA74E290}"/>
              </a:ext>
            </a:extLst>
          </p:cNvPr>
          <p:cNvSpPr/>
          <p:nvPr/>
        </p:nvSpPr>
        <p:spPr>
          <a:xfrm>
            <a:off x="2478250" y="1417638"/>
            <a:ext cx="4846320" cy="43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Decision/Policy Maker</a:t>
            </a:r>
          </a:p>
        </p:txBody>
      </p:sp>
      <p:sp>
        <p:nvSpPr>
          <p:cNvPr id="6" name="Rounded Rectangle 5">
            <a:extLst>
              <a:ext uri="{FF2B5EF4-FFF2-40B4-BE49-F238E27FC236}">
                <a16:creationId xmlns:a16="http://schemas.microsoft.com/office/drawing/2014/main" id="{808EDEE5-239E-A64F-92B5-662773849D8E}"/>
              </a:ext>
            </a:extLst>
          </p:cNvPr>
          <p:cNvSpPr/>
          <p:nvPr/>
        </p:nvSpPr>
        <p:spPr>
          <a:xfrm>
            <a:off x="1498536"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3832433"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166330"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Costs</a:t>
            </a:r>
          </a:p>
        </p:txBody>
      </p:sp>
      <p:sp>
        <p:nvSpPr>
          <p:cNvPr id="9" name="Right Brace 8">
            <a:extLst>
              <a:ext uri="{FF2B5EF4-FFF2-40B4-BE49-F238E27FC236}">
                <a16:creationId xmlns:a16="http://schemas.microsoft.com/office/drawing/2014/main" id="{58AD99F8-9BE2-8348-B63E-2AFC7C6D2F95}"/>
              </a:ext>
            </a:extLst>
          </p:cNvPr>
          <p:cNvSpPr/>
          <p:nvPr/>
        </p:nvSpPr>
        <p:spPr>
          <a:xfrm rot="5400000">
            <a:off x="4698936" y="69669"/>
            <a:ext cx="404948" cy="6953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B5F2C46-D3DE-7E47-9BD4-409591E9AC6D}"/>
              </a:ext>
            </a:extLst>
          </p:cNvPr>
          <p:cNvSpPr txBox="1"/>
          <p:nvPr/>
        </p:nvSpPr>
        <p:spPr>
          <a:xfrm>
            <a:off x="1494180" y="3931921"/>
            <a:ext cx="3291841" cy="2308324"/>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Perspective(s)</a:t>
            </a:r>
          </a:p>
          <a:p>
            <a:pPr marL="285750" indent="-285750">
              <a:buClr>
                <a:schemeClr val="accent1"/>
              </a:buClr>
              <a:buFont typeface="Arial" panose="020B0604020202020204" pitchFamily="34" charset="0"/>
              <a:buChar char="•"/>
            </a:pPr>
            <a:r>
              <a:rPr lang="en-US" sz="2400" dirty="0"/>
              <a:t>Interventions</a:t>
            </a:r>
          </a:p>
          <a:p>
            <a:pPr marL="285750" indent="-285750">
              <a:buClr>
                <a:schemeClr val="accent1"/>
              </a:buClr>
              <a:buFont typeface="Arial" panose="020B0604020202020204" pitchFamily="34" charset="0"/>
              <a:buChar char="•"/>
            </a:pPr>
            <a:r>
              <a:rPr lang="en-US" sz="2400" dirty="0"/>
              <a:t>Population</a:t>
            </a:r>
          </a:p>
          <a:p>
            <a:pPr marL="285750" indent="-285750">
              <a:buClr>
                <a:schemeClr val="accent1"/>
              </a:buClr>
              <a:buFont typeface="Arial" panose="020B0604020202020204" pitchFamily="34" charset="0"/>
              <a:buChar char="•"/>
            </a:pPr>
            <a:r>
              <a:rPr lang="en-US" sz="2400" dirty="0"/>
              <a:t>Comparator</a:t>
            </a:r>
          </a:p>
          <a:p>
            <a:pPr marL="285750" indent="-285750">
              <a:buClr>
                <a:schemeClr val="accent1"/>
              </a:buClr>
              <a:buFont typeface="Arial" panose="020B0604020202020204" pitchFamily="34" charset="0"/>
              <a:buChar char="•"/>
            </a:pPr>
            <a:r>
              <a:rPr lang="en-US" sz="2400" dirty="0"/>
              <a:t>Scope</a:t>
            </a:r>
          </a:p>
          <a:p>
            <a:pPr marL="285750" indent="-285750">
              <a:buClr>
                <a:schemeClr val="accent1"/>
              </a:buClr>
              <a:buFont typeface="Arial" panose="020B0604020202020204" pitchFamily="34" charset="0"/>
              <a:buChar char="•"/>
            </a:pPr>
            <a:r>
              <a:rPr lang="en-US" sz="2400" dirty="0"/>
              <a:t>Time horizon</a:t>
            </a:r>
          </a:p>
        </p:txBody>
      </p:sp>
      <p:cxnSp>
        <p:nvCxnSpPr>
          <p:cNvPr id="12" name="Straight Arrow Connector 11">
            <a:extLst>
              <a:ext uri="{FF2B5EF4-FFF2-40B4-BE49-F238E27FC236}">
                <a16:creationId xmlns:a16="http://schemas.microsoft.com/office/drawing/2014/main" id="{AC1F496C-D993-304B-BCA3-68D13D926FF0}"/>
              </a:ext>
            </a:extLst>
          </p:cNvPr>
          <p:cNvCxnSpPr>
            <a:stCxn id="6" idx="0"/>
          </p:cNvCxnSpPr>
          <p:nvPr/>
        </p:nvCxnSpPr>
        <p:spPr>
          <a:xfrm flipV="1">
            <a:off x="2452125" y="1848713"/>
            <a:ext cx="2155371"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2854A4-F25A-1744-9729-3C2B9B47575B}"/>
              </a:ext>
            </a:extLst>
          </p:cNvPr>
          <p:cNvCxnSpPr>
            <a:stCxn id="7" idx="0"/>
          </p:cNvCxnSpPr>
          <p:nvPr/>
        </p:nvCxnSpPr>
        <p:spPr>
          <a:xfrm flipV="1">
            <a:off x="4786022" y="1848713"/>
            <a:ext cx="435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F33AB0-1438-B24F-9A9E-F2E479045942}"/>
              </a:ext>
            </a:extLst>
          </p:cNvPr>
          <p:cNvCxnSpPr>
            <a:stCxn id="8" idx="0"/>
          </p:cNvCxnSpPr>
          <p:nvPr/>
        </p:nvCxnSpPr>
        <p:spPr>
          <a:xfrm flipH="1" flipV="1">
            <a:off x="4921005" y="1848713"/>
            <a:ext cx="219891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A09555A-607B-0947-A58E-33EDD94FB3E4}"/>
              </a:ext>
            </a:extLst>
          </p:cNvPr>
          <p:cNvSpPr txBox="1"/>
          <p:nvPr/>
        </p:nvSpPr>
        <p:spPr>
          <a:xfrm>
            <a:off x="5110771" y="4081826"/>
            <a:ext cx="3159839" cy="1569660"/>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US" sz="2400" dirty="0"/>
              <a:t>Trial-based CEA</a:t>
            </a:r>
          </a:p>
          <a:p>
            <a:pPr marL="800100" lvl="1" indent="-342900">
              <a:buClr>
                <a:schemeClr val="accent1"/>
              </a:buClr>
              <a:buSzPct val="100000"/>
              <a:buFont typeface="Verdana" panose="020B0604030504040204" pitchFamily="34" charset="0"/>
              <a:buChar char="»"/>
            </a:pPr>
            <a:r>
              <a:rPr lang="en-US" sz="2400" dirty="0"/>
              <a:t>Sample size</a:t>
            </a:r>
          </a:p>
          <a:p>
            <a:pPr marL="800100" lvl="1" indent="-342900">
              <a:buClr>
                <a:schemeClr val="accent1"/>
              </a:buClr>
              <a:buSzPct val="100000"/>
              <a:buFont typeface="Verdana" panose="020B0604030504040204" pitchFamily="34" charset="0"/>
              <a:buChar char="»"/>
            </a:pPr>
            <a:r>
              <a:rPr lang="en-US" sz="2400" dirty="0"/>
              <a:t>Time horizon</a:t>
            </a:r>
          </a:p>
          <a:p>
            <a:pPr marL="285750" indent="-285750">
              <a:buClr>
                <a:schemeClr val="accent1"/>
              </a:buClr>
              <a:buFont typeface="Arial" panose="020B0604020202020204" pitchFamily="34" charset="0"/>
              <a:buChar char="•"/>
            </a:pPr>
            <a:r>
              <a:rPr lang="en-US" sz="2400" dirty="0"/>
              <a:t>Model-based CEA</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Template>
  <TotalTime>6934</TotalTime>
  <Words>2481</Words>
  <Application>Microsoft Office PowerPoint</Application>
  <PresentationFormat>On-screen Show (4:3)</PresentationFormat>
  <Paragraphs>698</Paragraphs>
  <Slides>63</Slides>
  <Notes>47</Notes>
  <HiddenSlides>45</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2" baseType="lpstr">
      <vt:lpstr>Arial</vt:lpstr>
      <vt:lpstr>Calibri</vt:lpstr>
      <vt:lpstr>Courier New</vt:lpstr>
      <vt:lpstr>Monotype Sorts</vt:lpstr>
      <vt:lpstr>Symbol</vt:lpstr>
      <vt:lpstr>Times New Roman</vt:lpstr>
      <vt:lpstr>Verdana</vt:lpstr>
      <vt:lpstr>ThemeDARTH</vt:lpstr>
      <vt:lpstr>Chart</vt:lpstr>
      <vt:lpstr>Cost-effectiveness and Decision Modeling</vt:lpstr>
      <vt:lpstr>Building Decision Models in R</vt:lpstr>
      <vt:lpstr>The Decision Tree</vt:lpstr>
      <vt:lpstr>Inputting data in R</vt:lpstr>
      <vt:lpstr>Conceptualizing a decision tree</vt:lpstr>
      <vt:lpstr>Conceptualizing a decision tree</vt:lpstr>
      <vt:lpstr>PowerPoint Presentation</vt:lpstr>
      <vt:lpstr>Outline</vt:lpstr>
      <vt:lpstr>CEA Overview</vt:lpstr>
      <vt:lpstr>Health Outcomes (CEA)</vt:lpstr>
      <vt:lpstr>Quality-Adjusted Life Years</vt:lpstr>
      <vt:lpstr>Costs</vt:lpstr>
      <vt:lpstr>Costs vs. Health Effects</vt:lpstr>
      <vt:lpstr>PowerPoint Presentation</vt:lpstr>
      <vt:lpstr>Some CEA Milestones (US)</vt:lpstr>
      <vt:lpstr>Some CEA Milestones (International)</vt:lpstr>
      <vt:lpstr>Decision Analysis</vt:lpstr>
      <vt:lpstr>PowerPoint Presentation</vt:lpstr>
      <vt:lpstr>Decision Tree (a type of model)</vt:lpstr>
      <vt:lpstr>PowerPoint Presentation</vt:lpstr>
      <vt:lpstr>Advantages of modeling</vt:lpstr>
      <vt:lpstr>PowerPoint Presentation</vt:lpstr>
      <vt:lpstr>PowerPoint Presentation</vt:lpstr>
      <vt:lpstr>PowerPoint Presentation</vt:lpstr>
      <vt:lpstr>Incremental Analysis</vt:lpstr>
      <vt:lpstr>“What If” Scenarios</vt:lpstr>
      <vt:lpstr>Disadvantages of modeling</vt:lpstr>
      <vt:lpstr>Simple Decision Tree</vt:lpstr>
      <vt:lpstr>To treat or not to treat</vt:lpstr>
      <vt:lpstr>PowerPoint Presentation</vt:lpstr>
      <vt:lpstr>PowerPoint Presentation</vt:lpstr>
      <vt:lpstr>One-Way Sensitivity Analysis</vt:lpstr>
      <vt:lpstr>Threshold Analysis</vt:lpstr>
      <vt:lpstr>There is a third option</vt:lpstr>
      <vt:lpstr>PowerPoint Presentation</vt:lpstr>
      <vt:lpstr>PowerPoint Presentation</vt:lpstr>
      <vt:lpstr>PowerPoint Presentation</vt:lpstr>
      <vt:lpstr>PowerPoint Presentation</vt:lpstr>
      <vt:lpstr>PowerPoint Presentation</vt:lpstr>
      <vt:lpstr>One-Way Sensitivity Analysis</vt:lpstr>
      <vt:lpstr>A CEA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vt:lpstr>
      <vt:lpstr>Decision Tree Example</vt:lpstr>
      <vt:lpstr>Example Decision Tree</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116</cp:revision>
  <dcterms:created xsi:type="dcterms:W3CDTF">2018-07-06T17:43:18Z</dcterms:created>
  <dcterms:modified xsi:type="dcterms:W3CDTF">2020-02-02T19:15:11Z</dcterms:modified>
</cp:coreProperties>
</file>