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6"/>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326" r:id="rId15"/>
    <p:sldId id="274" r:id="rId16"/>
    <p:sldId id="275" r:id="rId17"/>
    <p:sldId id="276" r:id="rId18"/>
    <p:sldId id="280" r:id="rId19"/>
    <p:sldId id="281" r:id="rId20"/>
    <p:sldId id="282" r:id="rId21"/>
    <p:sldId id="283" r:id="rId22"/>
    <p:sldId id="284" r:id="rId23"/>
    <p:sldId id="258" r:id="rId24"/>
    <p:sldId id="34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94646"/>
  </p:normalViewPr>
  <p:slideViewPr>
    <p:cSldViewPr snapToGrid="0" snapToObjects="1">
      <p:cViewPr varScale="1">
        <p:scale>
          <a:sx n="82" d="100"/>
          <a:sy n="82" d="100"/>
        </p:scale>
        <p:origin x="1195" y="48"/>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2021-04-23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18" name="Shape 718"/>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0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22" name="Shape 822"/>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2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6" name="Shape 5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686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146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spTree>
    <p:extLst>
      <p:ext uri="{BB962C8B-B14F-4D97-AF65-F5344CB8AC3E}">
        <p14:creationId xmlns:p14="http://schemas.microsoft.com/office/powerpoint/2010/main" val="163487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08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43" name="Shape 643"/>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8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80" name="Shape 68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3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2021-04-23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2021-04-23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2021-04-23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2021-04-23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2021-04-23</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2021-04-23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2021-04-23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2021-04-23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2021-04-23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2021-04-23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2021-04-23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2021-04-23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2021-04-23</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Janssen Decision Modeling in R workshop</a:t>
            </a:r>
          </a:p>
          <a:p>
            <a:endParaRPr lang="en-US" dirty="0"/>
          </a:p>
          <a:p>
            <a:r>
              <a:rPr lang="en-US"/>
              <a:t>April 2021</a:t>
            </a: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Modeling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t>“Running” the Model</a:t>
            </a:r>
            <a:endParaRPr sz="4000" i="0" u="none" strike="noStrike" cap="none" dirty="0"/>
          </a:p>
        </p:txBody>
      </p:sp>
      <p:sp>
        <p:nvSpPr>
          <p:cNvPr id="721" name="Shape 721"/>
          <p:cNvSpPr txBox="1">
            <a:spLocks noGrp="1"/>
          </p:cNvSpPr>
          <p:nvPr>
            <p:ph idx="1"/>
          </p:nvPr>
        </p:nvSpPr>
        <p:spPr>
          <a:xfrm>
            <a:off x="840425" y="129540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52" name="Shape 7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10</a:t>
            </a:fld>
            <a:endParaRPr/>
          </a:p>
        </p:txBody>
      </p:sp>
      <p:graphicFrame>
        <p:nvGraphicFramePr>
          <p:cNvPr id="722" name="Shape 722"/>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23" name="Shape 723"/>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24" name="Shape 724"/>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725" name="Shape 725"/>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26" name="Shape 726"/>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27" name="Shape 727"/>
          <p:cNvGrpSpPr/>
          <p:nvPr/>
        </p:nvGrpSpPr>
        <p:grpSpPr>
          <a:xfrm>
            <a:off x="4041107" y="5332733"/>
            <a:ext cx="2235200" cy="566781"/>
            <a:chOff x="1297709" y="3978991"/>
            <a:chExt cx="2235200" cy="566781"/>
          </a:xfrm>
        </p:grpSpPr>
        <p:sp>
          <p:nvSpPr>
            <p:cNvPr id="728" name="Shape 728"/>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29" name="Shape 729"/>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0" name="Shape 730"/>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731" name="Shape 731"/>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732" name="Shape 732"/>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733" name="Shape 733"/>
          <p:cNvGrpSpPr/>
          <p:nvPr/>
        </p:nvGrpSpPr>
        <p:grpSpPr>
          <a:xfrm>
            <a:off x="6440131" y="4791775"/>
            <a:ext cx="2235200" cy="1645800"/>
            <a:chOff x="4826000" y="3611334"/>
            <a:chExt cx="2235200" cy="1645800"/>
          </a:xfrm>
        </p:grpSpPr>
        <p:sp>
          <p:nvSpPr>
            <p:cNvPr id="734" name="Shape 734"/>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5" name="Shape 735"/>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6" name="Shape 736"/>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37" name="Shape 737"/>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38" name="Shape 738"/>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39" name="Shape 739"/>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40" name="Shape 740"/>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41" name="Shape 741"/>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42" name="Shape 742"/>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3" name="Shape 743"/>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44" name="Shape 744"/>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5" name="Shape 745"/>
          <p:cNvGrpSpPr/>
          <p:nvPr/>
        </p:nvGrpSpPr>
        <p:grpSpPr>
          <a:xfrm>
            <a:off x="803754" y="5332733"/>
            <a:ext cx="2235200" cy="566781"/>
            <a:chOff x="1297709" y="3978991"/>
            <a:chExt cx="2235200" cy="566781"/>
          </a:xfrm>
        </p:grpSpPr>
        <p:sp>
          <p:nvSpPr>
            <p:cNvPr id="746" name="Shape 746"/>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7" name="Shape 747"/>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8" name="Shape 748"/>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749" name="Shape 749"/>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750" name="Shape 750"/>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751" name="Shape 751"/>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4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spcBef>
                <a:spcPts val="0"/>
              </a:spcBef>
            </a:pPr>
            <a:r>
              <a:rPr lang="nl-NL" dirty="0"/>
              <a:t>“Running” the Model</a:t>
            </a:r>
            <a:endParaRPr sz="4000" i="0" u="none" strike="noStrike" cap="none" dirty="0"/>
          </a:p>
        </p:txBody>
      </p:sp>
      <p:sp>
        <p:nvSpPr>
          <p:cNvPr id="758" name="Shape 758"/>
          <p:cNvSpPr txBox="1">
            <a:spLocks noGrp="1"/>
          </p:cNvSpPr>
          <p:nvPr>
            <p:ph idx="1"/>
          </p:nvPr>
        </p:nvSpPr>
        <p:spPr>
          <a:xfrm>
            <a:off x="803750" y="1295400"/>
            <a:ext cx="80910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a:solidFill>
                  <a:schemeClr val="dk1"/>
                </a:solidFill>
              </a:rPr>
              <a:t>Summarize transition probabilities as a matrix</a:t>
            </a:r>
            <a:endParaRPr sz="2400"/>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a:p>
            <a:pPr marL="0" marR="0" lvl="0" indent="0" algn="l" rtl="0">
              <a:spcBef>
                <a:spcPts val="560"/>
              </a:spcBef>
              <a:spcAft>
                <a:spcPts val="0"/>
              </a:spcAft>
              <a:buNone/>
            </a:pPr>
            <a:endParaRPr sz="2400"/>
          </a:p>
          <a:p>
            <a:pPr marL="342900" marR="0" lvl="0" indent="-317500" algn="l" rtl="0">
              <a:spcBef>
                <a:spcPts val="560"/>
              </a:spcBef>
              <a:spcAft>
                <a:spcPts val="0"/>
              </a:spcAft>
              <a:buClr>
                <a:srgbClr val="009999"/>
              </a:buClr>
              <a:buSzPts val="2400"/>
              <a:buFont typeface="Verdana"/>
              <a:buChar char="•"/>
            </a:pPr>
            <a:r>
              <a:rPr lang="nl-NL" sz="2400" i="0" u="none" strike="noStrike" cap="none">
                <a:solidFill>
                  <a:schemeClr val="dk1"/>
                </a:solidFill>
              </a:rPr>
              <a:t>Cohort distribution at next time step calculated through matrix multiplication</a:t>
            </a:r>
            <a:endParaRPr sz="2400" i="0" u="none" strike="noStrike" cap="none">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a:solidFill>
                <a:schemeClr val="dk1"/>
              </a:solidFill>
            </a:endParaRPr>
          </a:p>
        </p:txBody>
      </p:sp>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a:p>
        </p:txBody>
      </p:sp>
      <p:graphicFrame>
        <p:nvGraphicFramePr>
          <p:cNvPr id="759" name="Shape 759"/>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1.0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760" name="Shape 760"/>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761" name="Shape 761"/>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grpSp>
        <p:nvGrpSpPr>
          <p:cNvPr id="762" name="Shape 762"/>
          <p:cNvGrpSpPr/>
          <p:nvPr/>
        </p:nvGrpSpPr>
        <p:grpSpPr>
          <a:xfrm>
            <a:off x="4044053" y="53433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69" name="Shape 769"/>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 	A</a:t>
            </a:r>
            <a:endParaRPr sz="2600">
              <a:solidFill>
                <a:schemeClr val="dk1"/>
              </a:solidFill>
              <a:latin typeface="Calibri"/>
              <a:ea typeface="Calibri"/>
              <a:cs typeface="Calibri"/>
              <a:sym typeface="Calibri"/>
            </a:endParaRPr>
          </a:p>
        </p:txBody>
      </p:sp>
      <p:sp>
        <p:nvSpPr>
          <p:cNvPr id="770" name="Shape 770"/>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47917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53508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6" name="Shape 786"/>
          <p:cNvSpPr txBox="1"/>
          <p:nvPr/>
        </p:nvSpPr>
        <p:spPr>
          <a:xfrm>
            <a:off x="7205857" y="4309056"/>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A</a:t>
            </a:r>
            <a:endParaRPr sz="2600" i="1">
              <a:solidFill>
                <a:schemeClr val="dk1"/>
              </a:solidFill>
              <a:latin typeface="Calibri"/>
              <a:ea typeface="Calibri"/>
              <a:cs typeface="Calibri"/>
              <a:sym typeface="Calibri"/>
            </a:endParaRPr>
          </a:p>
        </p:txBody>
      </p:sp>
      <p:sp>
        <p:nvSpPr>
          <p:cNvPr id="787" name="Shape 787"/>
          <p:cNvSpPr/>
          <p:nvPr/>
        </p:nvSpPr>
        <p:spPr>
          <a:xfrm>
            <a:off x="4941093" y="4801499"/>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788" name="Shape 788"/>
          <p:cNvSpPr/>
          <p:nvPr/>
        </p:nvSpPr>
        <p:spPr>
          <a:xfrm>
            <a:off x="1650701" y="4783731"/>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1</a:t>
            </a:r>
            <a:endParaRPr sz="2600">
              <a:solidFill>
                <a:schemeClr val="dk1"/>
              </a:solidFill>
              <a:latin typeface="Arial"/>
              <a:ea typeface="Arial"/>
              <a:cs typeface="Arial"/>
              <a:sym typeface="Arial"/>
            </a:endParaRPr>
          </a:p>
        </p:txBody>
      </p:sp>
      <p:sp>
        <p:nvSpPr>
          <p:cNvPr id="789" name="Shape 789"/>
          <p:cNvSpPr txBox="1"/>
          <p:nvPr/>
        </p:nvSpPr>
        <p:spPr>
          <a:xfrm>
            <a:off x="89034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54424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46025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46770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46832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4"/>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79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7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t>Markov Trace (Life-Years)</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dirty="0">
                <a:solidFill>
                  <a:schemeClr val="dk1"/>
                </a:solidFill>
              </a:rPr>
              <a:t>Calculate expected remaining LE, QALE, costs</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Multiply cohort distribution by state-specific values to calculate expected value at each time</a:t>
            </a:r>
            <a:endParaRPr dirty="0"/>
          </a:p>
          <a:p>
            <a:pPr marL="742950" marR="0" lvl="1" indent="-260350" algn="l" rtl="0">
              <a:spcBef>
                <a:spcPts val="480"/>
              </a:spcBef>
              <a:spcAft>
                <a:spcPts val="0"/>
              </a:spcAft>
              <a:buSzPts val="2000"/>
              <a:buFont typeface="Verdana"/>
              <a:buChar char="–"/>
            </a:pPr>
            <a:r>
              <a:rPr lang="nl-NL" i="0" u="none" strike="noStrike" cap="none" dirty="0">
                <a:solidFill>
                  <a:schemeClr val="dk1"/>
                </a:solidFill>
              </a:rPr>
              <a:t>Sum expected values over time (discount if desired)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12</a:t>
            </a:fld>
            <a:endParaRPr sz="1800">
              <a:solidFill>
                <a:srgbClr val="009999"/>
              </a:solidFill>
              <a:latin typeface="Verdana"/>
              <a:ea typeface="Verdana"/>
              <a:cs typeface="Verdana"/>
              <a:sym typeface="Verdana"/>
            </a:endParaRPr>
          </a:p>
        </p:txBody>
      </p:sp>
      <p:graphicFrame>
        <p:nvGraphicFramePr>
          <p:cNvPr id="802" name="Shape 802"/>
          <p:cNvGraphicFramePr/>
          <p:nvPr/>
        </p:nvGraphicFramePr>
        <p:xfrm>
          <a:off x="1206500" y="3584987"/>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212853" y="3090599"/>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Life-Years:</a:t>
            </a:r>
            <a:endParaRPr/>
          </a:p>
        </p:txBody>
      </p:sp>
      <p:sp>
        <p:nvSpPr>
          <p:cNvPr id="804" name="Shape 804"/>
          <p:cNvSpPr txBox="1"/>
          <p:nvPr/>
        </p:nvSpPr>
        <p:spPr>
          <a:xfrm>
            <a:off x="2673348" y="3090599"/>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3090599"/>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grpSp>
        <p:nvGrpSpPr>
          <p:cNvPr id="807" name="Shape 807"/>
          <p:cNvGrpSpPr/>
          <p:nvPr/>
        </p:nvGrpSpPr>
        <p:grpSpPr>
          <a:xfrm>
            <a:off x="7327899" y="4405026"/>
            <a:ext cx="1363200" cy="1334370"/>
            <a:chOff x="7327899" y="4856276"/>
            <a:chExt cx="1363200" cy="1334370"/>
          </a:xfrm>
        </p:grpSpPr>
        <p:sp>
          <p:nvSpPr>
            <p:cNvPr id="808" name="Shape 808"/>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09" name="Shape 809"/>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10" name="Shape 810"/>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11" name="Shape 811"/>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12" name="Shape 812"/>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13" name="Shape 813"/>
          <p:cNvSpPr/>
          <p:nvPr/>
        </p:nvSpPr>
        <p:spPr>
          <a:xfrm>
            <a:off x="615163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7702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51631" y="4549271"/>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6039822"/>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life years:   6.77 years</a:t>
            </a:r>
            <a:endParaRPr sz="1800">
              <a:solidFill>
                <a:schemeClr val="dk1"/>
              </a:solidFill>
              <a:latin typeface="Verdana"/>
              <a:ea typeface="Verdana"/>
              <a:cs typeface="Verdana"/>
              <a:sym typeface="Verdana"/>
            </a:endParaRPr>
          </a:p>
        </p:txBody>
      </p:sp>
      <p:sp>
        <p:nvSpPr>
          <p:cNvPr id="817" name="Shape 817"/>
          <p:cNvSpPr txBox="1"/>
          <p:nvPr/>
        </p:nvSpPr>
        <p:spPr>
          <a:xfrm>
            <a:off x="3941667" y="6362785"/>
            <a:ext cx="4976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(Remaining life expectancy)</a:t>
            </a:r>
            <a:endParaRPr sz="18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Markov Trace (Costs)</a:t>
            </a:r>
            <a:endParaRPr sz="4000" i="0" u="none" strike="noStrike" cap="none" dirty="0">
              <a:solidFill>
                <a:srgbClr val="000000"/>
              </a:solidFill>
            </a:endParaRPr>
          </a:p>
        </p:txBody>
      </p:sp>
      <p:sp>
        <p:nvSpPr>
          <p:cNvPr id="825" name="Shape 825"/>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nl-NL" i="0" u="none" strike="noStrike" cap="none">
                <a:solidFill>
                  <a:schemeClr val="dk1"/>
                </a:solidFill>
              </a:rPr>
              <a:t>Calculate expected remaining LE, QALE, costs</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Multiply cohort distribution by state-specific values to calculate expected value at each time</a:t>
            </a:r>
            <a:endParaRPr/>
          </a:p>
          <a:p>
            <a:pPr marL="742950" marR="0" lvl="1" indent="-260350" algn="l" rtl="0">
              <a:spcBef>
                <a:spcPts val="480"/>
              </a:spcBef>
              <a:spcAft>
                <a:spcPts val="0"/>
              </a:spcAft>
              <a:buSzPts val="2000"/>
              <a:buFont typeface="Verdana"/>
              <a:buChar char="–"/>
            </a:pPr>
            <a:r>
              <a:rPr lang="nl-NL" i="0" u="none" strike="noStrike" cap="none">
                <a:solidFill>
                  <a:schemeClr val="dk1"/>
                </a:solidFill>
              </a:rPr>
              <a:t>Sum expected values over time (discount if desired)</a:t>
            </a:r>
            <a:endParaRPr/>
          </a:p>
          <a:p>
            <a:pPr marL="342900" marR="0" lvl="0" indent="-165100" algn="l" rtl="0">
              <a:spcBef>
                <a:spcPts val="560"/>
              </a:spcBef>
              <a:spcAft>
                <a:spcPts val="0"/>
              </a:spcAft>
              <a:buClr>
                <a:srgbClr val="990033"/>
              </a:buClr>
              <a:buSzPts val="2800"/>
              <a:buFont typeface="Constantia"/>
              <a:buNone/>
            </a:pPr>
            <a:endParaRPr sz="2000" i="0" u="none" strike="noStrike" cap="none">
              <a:solidFill>
                <a:schemeClr val="dk1"/>
              </a:solidFill>
            </a:endParaRPr>
          </a:p>
        </p:txBody>
      </p:sp>
      <p:sp>
        <p:nvSpPr>
          <p:cNvPr id="842" name="Shape 8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13</a:t>
            </a:fld>
            <a:endParaRPr sz="1800">
              <a:solidFill>
                <a:srgbClr val="009999"/>
              </a:solidFill>
              <a:latin typeface="Verdana"/>
              <a:ea typeface="Verdana"/>
              <a:cs typeface="Verdana"/>
              <a:sym typeface="Verdana"/>
            </a:endParaRPr>
          </a:p>
        </p:txBody>
      </p:sp>
      <p:sp>
        <p:nvSpPr>
          <p:cNvPr id="826" name="Shape 826"/>
          <p:cNvSpPr txBox="1"/>
          <p:nvPr/>
        </p:nvSpPr>
        <p:spPr>
          <a:xfrm>
            <a:off x="1341912" y="3173724"/>
            <a:ext cx="10569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Costs:</a:t>
            </a:r>
            <a:endParaRPr/>
          </a:p>
        </p:txBody>
      </p:sp>
      <p:sp>
        <p:nvSpPr>
          <p:cNvPr id="827" name="Shape 827"/>
          <p:cNvSpPr txBox="1"/>
          <p:nvPr/>
        </p:nvSpPr>
        <p:spPr>
          <a:xfrm>
            <a:off x="2673348" y="3173724"/>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$500</a:t>
            </a:r>
            <a:endParaRPr/>
          </a:p>
        </p:txBody>
      </p:sp>
      <p:sp>
        <p:nvSpPr>
          <p:cNvPr id="828" name="Shape 828"/>
          <p:cNvSpPr txBox="1"/>
          <p:nvPr/>
        </p:nvSpPr>
        <p:spPr>
          <a:xfrm>
            <a:off x="3704166"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$2,500</a:t>
            </a:r>
            <a:endParaRPr/>
          </a:p>
        </p:txBody>
      </p:sp>
      <p:sp>
        <p:nvSpPr>
          <p:cNvPr id="829" name="Shape 829"/>
          <p:cNvSpPr txBox="1"/>
          <p:nvPr/>
        </p:nvSpPr>
        <p:spPr>
          <a:xfrm>
            <a:off x="4952999" y="3173724"/>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a:t>
            </a:r>
            <a:endParaRPr/>
          </a:p>
        </p:txBody>
      </p:sp>
      <p:graphicFrame>
        <p:nvGraphicFramePr>
          <p:cNvPr id="830" name="Shape 830"/>
          <p:cNvGraphicFramePr/>
          <p:nvPr/>
        </p:nvGraphicFramePr>
        <p:xfrm>
          <a:off x="1206500" y="3584987"/>
          <a:ext cx="6096000" cy="248163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E[Costs]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$875</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$1,081</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$1,1,72</a:t>
                      </a:r>
                      <a:endParaRPr sz="22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2200" b="0" i="0" u="none" strike="noStrike" cap="none">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grpSp>
        <p:nvGrpSpPr>
          <p:cNvPr id="831" name="Shape 831"/>
          <p:cNvGrpSpPr/>
          <p:nvPr/>
        </p:nvGrpSpPr>
        <p:grpSpPr>
          <a:xfrm>
            <a:off x="7327899" y="4405026"/>
            <a:ext cx="1363200" cy="1334370"/>
            <a:chOff x="7327899" y="4856276"/>
            <a:chExt cx="1363200" cy="1334370"/>
          </a:xfrm>
        </p:grpSpPr>
        <p:sp>
          <p:nvSpPr>
            <p:cNvPr id="832" name="Shape 832"/>
            <p:cNvSpPr txBox="1"/>
            <p:nvPr/>
          </p:nvSpPr>
          <p:spPr>
            <a:xfrm>
              <a:off x="735964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endParaRPr/>
            </a:p>
          </p:txBody>
        </p:sp>
        <p:sp>
          <p:nvSpPr>
            <p:cNvPr id="833" name="Shape 833"/>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834" name="Shape 834"/>
            <p:cNvSpPr txBox="1"/>
            <p:nvPr/>
          </p:nvSpPr>
          <p:spPr>
            <a:xfrm>
              <a:off x="7359649"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3</a:t>
              </a:r>
              <a:endParaRPr sz="2200">
                <a:solidFill>
                  <a:schemeClr val="dk1"/>
                </a:solidFill>
                <a:latin typeface="Calibri"/>
                <a:ea typeface="Calibri"/>
                <a:cs typeface="Calibri"/>
                <a:sym typeface="Calibri"/>
              </a:endParaRPr>
            </a:p>
          </p:txBody>
        </p:sp>
      </p:grpSp>
      <p:sp>
        <p:nvSpPr>
          <p:cNvPr id="835" name="Shape 835"/>
          <p:cNvSpPr txBox="1"/>
          <p:nvPr/>
        </p:nvSpPr>
        <p:spPr>
          <a:xfrm>
            <a:off x="8320860" y="3868215"/>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836" name="Shape 836"/>
          <p:cNvCxnSpPr/>
          <p:nvPr/>
        </p:nvCxnSpPr>
        <p:spPr>
          <a:xfrm>
            <a:off x="8689112" y="4351861"/>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837" name="Shape 837"/>
          <p:cNvSpPr txBox="1"/>
          <p:nvPr/>
        </p:nvSpPr>
        <p:spPr>
          <a:xfrm>
            <a:off x="4440417" y="6039822"/>
            <a:ext cx="3064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costs:   $11,557</a:t>
            </a:r>
            <a:endParaRPr sz="1800">
              <a:solidFill>
                <a:schemeClr val="dk1"/>
              </a:solidFill>
              <a:latin typeface="Verdana"/>
              <a:ea typeface="Verdana"/>
              <a:cs typeface="Verdana"/>
              <a:sym typeface="Verdana"/>
            </a:endParaRPr>
          </a:p>
        </p:txBody>
      </p:sp>
      <p:sp>
        <p:nvSpPr>
          <p:cNvPr id="838" name="Shape 838"/>
          <p:cNvSpPr txBox="1"/>
          <p:nvPr/>
        </p:nvSpPr>
        <p:spPr>
          <a:xfrm>
            <a:off x="4440417" y="6362785"/>
            <a:ext cx="41217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Verdana"/>
                <a:ea typeface="Verdana"/>
                <a:cs typeface="Verdana"/>
                <a:sym typeface="Verdana"/>
              </a:rPr>
              <a:t>(Total remaining lifetime costs)</a:t>
            </a:r>
            <a:endParaRPr sz="1800">
              <a:solidFill>
                <a:schemeClr val="dk1"/>
              </a:solidFill>
              <a:latin typeface="Verdana"/>
              <a:ea typeface="Verdana"/>
              <a:cs typeface="Verdana"/>
              <a:sym typeface="Verdana"/>
            </a:endParaRPr>
          </a:p>
        </p:txBody>
      </p:sp>
      <p:sp>
        <p:nvSpPr>
          <p:cNvPr id="839" name="Shape 839"/>
          <p:cNvSpPr/>
          <p:nvPr/>
        </p:nvSpPr>
        <p:spPr>
          <a:xfrm>
            <a:off x="6136791" y="4934249"/>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0" name="Shape 840"/>
          <p:cNvSpPr/>
          <p:nvPr/>
        </p:nvSpPr>
        <p:spPr>
          <a:xfrm>
            <a:off x="6138439" y="5386034"/>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1" name="Shape 841"/>
          <p:cNvSpPr/>
          <p:nvPr/>
        </p:nvSpPr>
        <p:spPr>
          <a:xfrm>
            <a:off x="6136791" y="4537396"/>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934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8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8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5417-3227-F744-AA0B-0592DEC704F2}"/>
              </a:ext>
            </a:extLst>
          </p:cNvPr>
          <p:cNvSpPr>
            <a:spLocks noGrp="1"/>
          </p:cNvSpPr>
          <p:nvPr>
            <p:ph type="title"/>
          </p:nvPr>
        </p:nvSpPr>
        <p:spPr/>
        <p:txBody>
          <a:bodyPr/>
          <a:lstStyle/>
          <a:p>
            <a:r>
              <a:rPr lang="en-US" dirty="0"/>
              <a:t>Transition Probabilities</a:t>
            </a:r>
          </a:p>
        </p:txBody>
      </p:sp>
      <p:sp>
        <p:nvSpPr>
          <p:cNvPr id="3" name="Content Placeholder 2">
            <a:extLst>
              <a:ext uri="{FF2B5EF4-FFF2-40B4-BE49-F238E27FC236}">
                <a16:creationId xmlns:a16="http://schemas.microsoft.com/office/drawing/2014/main" id="{F09F2545-7984-8B40-9DC9-7AC249371000}"/>
              </a:ext>
            </a:extLst>
          </p:cNvPr>
          <p:cNvSpPr>
            <a:spLocks noGrp="1"/>
          </p:cNvSpPr>
          <p:nvPr>
            <p:ph idx="1"/>
          </p:nvPr>
        </p:nvSpPr>
        <p:spPr/>
        <p:txBody>
          <a:bodyPr/>
          <a:lstStyle/>
          <a:p>
            <a:r>
              <a:rPr lang="en-US" dirty="0" err="1"/>
              <a:t>Pr</a:t>
            </a:r>
            <a:r>
              <a:rPr lang="en-US" dirty="0"/>
              <a:t>(Healthy → Dead) may not be conceptualized as one number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p_HD</a:t>
            </a:r>
            <a:r>
              <a:rPr lang="en-US" dirty="0"/>
              <a:t> = </a:t>
            </a:r>
            <a:r>
              <a:rPr lang="en-US" dirty="0" err="1"/>
              <a:t>p_Die</a:t>
            </a:r>
            <a:r>
              <a:rPr lang="en-US" dirty="0"/>
              <a:t> + </a:t>
            </a:r>
            <a:r>
              <a:rPr lang="en-US" dirty="0" err="1"/>
              <a:t>p_Sick</a:t>
            </a:r>
            <a:r>
              <a:rPr lang="en-US" dirty="0"/>
              <a:t> * </a:t>
            </a:r>
            <a:r>
              <a:rPr lang="en-US" dirty="0" err="1"/>
              <a:t>p_DieAcute</a:t>
            </a:r>
            <a:endParaRPr lang="en-US" dirty="0"/>
          </a:p>
        </p:txBody>
      </p:sp>
      <p:pic>
        <p:nvPicPr>
          <p:cNvPr id="11" name="Picture 10">
            <a:extLst>
              <a:ext uri="{FF2B5EF4-FFF2-40B4-BE49-F238E27FC236}">
                <a16:creationId xmlns:a16="http://schemas.microsoft.com/office/drawing/2014/main" id="{55887E89-B998-E04B-943A-EE098F18B46E}"/>
              </a:ext>
            </a:extLst>
          </p:cNvPr>
          <p:cNvPicPr>
            <a:picLocks noChangeAspect="1"/>
          </p:cNvPicPr>
          <p:nvPr/>
        </p:nvPicPr>
        <p:blipFill>
          <a:blip r:embed="rId2"/>
          <a:stretch>
            <a:fillRect/>
          </a:stretch>
        </p:blipFill>
        <p:spPr>
          <a:xfrm>
            <a:off x="671332" y="2266729"/>
            <a:ext cx="8472668" cy="3027405"/>
          </a:xfrm>
          <a:prstGeom prst="rect">
            <a:avLst/>
          </a:prstGeom>
        </p:spPr>
      </p:pic>
      <p:sp>
        <p:nvSpPr>
          <p:cNvPr id="5" name="Slide Number Placeholder 28">
            <a:extLst>
              <a:ext uri="{FF2B5EF4-FFF2-40B4-BE49-F238E27FC236}">
                <a16:creationId xmlns:a16="http://schemas.microsoft.com/office/drawing/2014/main" id="{E23C36EF-729F-274D-B4B8-E0F72A6F5516}"/>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14</a:t>
            </a:fld>
            <a:endParaRPr lang="en-US" dirty="0">
              <a:solidFill>
                <a:schemeClr val="accent1"/>
              </a:solidFill>
            </a:endParaRPr>
          </a:p>
        </p:txBody>
      </p:sp>
    </p:spTree>
    <p:extLst>
      <p:ext uri="{BB962C8B-B14F-4D97-AF65-F5344CB8AC3E}">
        <p14:creationId xmlns:p14="http://schemas.microsoft.com/office/powerpoint/2010/main" val="42558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15</a:t>
            </a:fld>
            <a:endParaRPr/>
          </a:p>
        </p:txBody>
      </p:sp>
    </p:spTree>
    <p:extLst>
      <p:ext uri="{BB962C8B-B14F-4D97-AF65-F5344CB8AC3E}">
        <p14:creationId xmlns:p14="http://schemas.microsoft.com/office/powerpoint/2010/main" val="12713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16</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dirty="0">
                <a:solidFill>
                  <a:schemeClr val="accent1"/>
                </a:solidFill>
              </a:rPr>
              <a:t>Model input:</a:t>
            </a:r>
            <a:endParaRPr b="1" dirty="0">
              <a:solidFill>
                <a:schemeClr val="accent1"/>
              </a:solidFill>
            </a:endParaRPr>
          </a:p>
          <a:p>
            <a:pPr marL="342900" lvl="0" indent="-88900" rtl="0">
              <a:lnSpc>
                <a:spcPct val="100000"/>
              </a:lnSpc>
              <a:spcBef>
                <a:spcPts val="440"/>
              </a:spcBef>
              <a:spcAft>
                <a:spcPts val="0"/>
              </a:spcAft>
              <a:buNone/>
            </a:pPr>
            <a:r>
              <a:rPr lang="nl-NL" sz="2400" i="1" dirty="0" err="1">
                <a:latin typeface="Times New Roman"/>
                <a:ea typeface="Times New Roman"/>
                <a:cs typeface="Times New Roman"/>
                <a:sym typeface="Times New Roman"/>
              </a:rPr>
              <a:t>p</a:t>
            </a:r>
            <a:r>
              <a:rPr lang="nl-NL" sz="2400" i="1" baseline="-25000" dirty="0" err="1">
                <a:latin typeface="Times New Roman"/>
                <a:ea typeface="Times New Roman"/>
                <a:cs typeface="Times New Roman"/>
                <a:sym typeface="Times New Roman"/>
              </a:rPr>
              <a:t>HS</a:t>
            </a:r>
            <a:r>
              <a:rPr lang="nl-NL" dirty="0"/>
              <a:t>:  </a:t>
            </a:r>
            <a:r>
              <a:rPr lang="nl-NL" dirty="0" err="1"/>
              <a:t>transition</a:t>
            </a:r>
            <a:r>
              <a:rPr lang="nl-NL" dirty="0"/>
              <a:t> </a:t>
            </a:r>
            <a:r>
              <a:rPr lang="nl-NL" dirty="0" err="1"/>
              <a:t>probability</a:t>
            </a:r>
            <a:r>
              <a:rPr lang="nl-NL" dirty="0"/>
              <a:t> </a:t>
            </a:r>
            <a:r>
              <a:rPr lang="nl-NL" dirty="0" err="1"/>
              <a:t>from</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HD</a:t>
            </a:r>
            <a:r>
              <a:rPr lang="nl-NL" dirty="0"/>
              <a:t>: 	</a:t>
            </a:r>
            <a:r>
              <a:rPr lang="nl-NL" dirty="0" err="1"/>
              <a:t>transition</a:t>
            </a:r>
            <a:r>
              <a:rPr lang="nl-NL" dirty="0"/>
              <a:t> </a:t>
            </a:r>
            <a:r>
              <a:rPr lang="nl-NL" dirty="0" err="1"/>
              <a:t>probability</a:t>
            </a:r>
            <a:r>
              <a:rPr lang="nl-NL" dirty="0"/>
              <a:t> </a:t>
            </a:r>
            <a:r>
              <a:rPr lang="nl-NL" i="1" dirty="0" err="1">
                <a:latin typeface="Times New Roman"/>
                <a:ea typeface="Times New Roman"/>
                <a:cs typeface="Times New Roman"/>
                <a:sym typeface="Times New Roman"/>
              </a:rPr>
              <a:t>Healthy</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dirty="0" err="1">
                <a:latin typeface="Times New Roman"/>
                <a:ea typeface="Times New Roman"/>
                <a:cs typeface="Times New Roman"/>
                <a:sym typeface="Times New Roman"/>
              </a:rPr>
              <a:t>p</a:t>
            </a:r>
            <a:r>
              <a:rPr lang="nl-NL" i="1" baseline="-25000" dirty="0" err="1">
                <a:latin typeface="Times New Roman"/>
                <a:ea typeface="Times New Roman"/>
                <a:cs typeface="Times New Roman"/>
                <a:sym typeface="Times New Roman"/>
              </a:rPr>
              <a:t>SD</a:t>
            </a:r>
            <a:r>
              <a:rPr lang="nl-NL" dirty="0"/>
              <a:t>:  </a:t>
            </a:r>
            <a:r>
              <a:rPr lang="nl-NL" dirty="0" err="1"/>
              <a:t>transition</a:t>
            </a:r>
            <a:r>
              <a:rPr lang="nl-NL" dirty="0"/>
              <a:t> </a:t>
            </a:r>
            <a:r>
              <a:rPr lang="nl-NL" dirty="0" err="1"/>
              <a:t>probability</a:t>
            </a:r>
            <a:r>
              <a:rPr lang="nl-NL" dirty="0"/>
              <a:t> </a:t>
            </a:r>
            <a:r>
              <a:rPr lang="nl-NL" i="1" dirty="0">
                <a:latin typeface="Times New Roman"/>
                <a:ea typeface="Times New Roman"/>
                <a:cs typeface="Times New Roman"/>
                <a:sym typeface="Times New Roman"/>
              </a:rPr>
              <a:t>Sick</a:t>
            </a:r>
            <a:r>
              <a:rPr lang="nl-NL" dirty="0"/>
              <a:t> </a:t>
            </a:r>
            <a:r>
              <a:rPr lang="nl-NL" dirty="0" err="1"/>
              <a:t>to</a:t>
            </a:r>
            <a:r>
              <a:rPr lang="nl-NL" dirty="0"/>
              <a:t> </a:t>
            </a:r>
            <a:r>
              <a:rPr lang="nl-NL" i="1" dirty="0">
                <a:latin typeface="Times New Roman"/>
                <a:ea typeface="Times New Roman"/>
                <a:cs typeface="Times New Roman"/>
                <a:sym typeface="Times New Roman"/>
              </a:rPr>
              <a:t>Dead</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H</a:t>
            </a:r>
            <a:r>
              <a:rPr lang="nl-NL" dirty="0"/>
              <a:t>:   </a:t>
            </a:r>
            <a:r>
              <a:rPr lang="nl-NL" dirty="0" err="1"/>
              <a:t>cost</a:t>
            </a:r>
            <a:r>
              <a:rPr lang="nl-NL" dirty="0"/>
              <a:t> of </a:t>
            </a:r>
            <a:r>
              <a:rPr lang="nl-NL" dirty="0" err="1"/>
              <a:t>being</a:t>
            </a:r>
            <a:r>
              <a:rPr lang="nl-NL" dirty="0"/>
              <a:t> in state </a:t>
            </a:r>
            <a:r>
              <a:rPr lang="nl-NL" i="1" dirty="0" err="1">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c</a:t>
            </a:r>
            <a:r>
              <a:rPr lang="nl-NL" sz="2400" i="1" baseline="-25000" dirty="0" err="1">
                <a:latin typeface="Times New Roman"/>
                <a:ea typeface="Times New Roman"/>
                <a:cs typeface="Times New Roman"/>
                <a:sym typeface="Times New Roman"/>
              </a:rPr>
              <a:t>S</a:t>
            </a:r>
            <a:r>
              <a:rPr lang="nl-NL" dirty="0"/>
              <a:t>:   </a:t>
            </a:r>
            <a:r>
              <a:rPr lang="nl-NL" dirty="0" err="1"/>
              <a:t>cost</a:t>
            </a:r>
            <a:r>
              <a:rPr lang="nl-NL" dirty="0"/>
              <a:t> of </a:t>
            </a:r>
            <a:r>
              <a:rPr lang="nl-NL" dirty="0" err="1"/>
              <a:t>being</a:t>
            </a:r>
            <a:r>
              <a:rPr lang="nl-NL" dirty="0"/>
              <a:t> in state </a:t>
            </a:r>
            <a:r>
              <a:rPr lang="nl-NL" i="1" dirty="0">
                <a:latin typeface="Times New Roman"/>
                <a:ea typeface="Times New Roman"/>
                <a:cs typeface="Times New Roman"/>
                <a:sym typeface="Times New Roman"/>
              </a:rPr>
              <a:t>Sick</a:t>
            </a:r>
            <a:endParaRPr i="1" dirty="0">
              <a:latin typeface="Times New Roman"/>
              <a:ea typeface="Times New Roman"/>
              <a:cs typeface="Times New Roman"/>
              <a:sym typeface="Times New Roman"/>
            </a:endParaRPr>
          </a:p>
          <a:p>
            <a:pPr marL="342900" lvl="0" indent="-88900" rtl="0">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H</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en-US" i="1" dirty="0">
                <a:latin typeface="Times New Roman"/>
                <a:ea typeface="Times New Roman"/>
                <a:cs typeface="Times New Roman"/>
                <a:sym typeface="Times New Roman"/>
              </a:rPr>
              <a:t>Healthy</a:t>
            </a:r>
            <a:endParaRPr i="1" dirty="0">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dirty="0" err="1">
                <a:latin typeface="Times New Roman"/>
                <a:ea typeface="Times New Roman"/>
                <a:cs typeface="Times New Roman"/>
                <a:sym typeface="Times New Roman"/>
              </a:rPr>
              <a:t>e</a:t>
            </a:r>
            <a:r>
              <a:rPr lang="nl-NL" sz="2400" i="1" baseline="-25000" dirty="0" err="1">
                <a:latin typeface="Times New Roman"/>
                <a:ea typeface="Times New Roman"/>
                <a:cs typeface="Times New Roman"/>
                <a:sym typeface="Times New Roman"/>
              </a:rPr>
              <a:t>S</a:t>
            </a:r>
            <a:r>
              <a:rPr lang="nl-NL" dirty="0"/>
              <a:t>:   </a:t>
            </a:r>
            <a:r>
              <a:rPr lang="nl-NL" dirty="0" err="1"/>
              <a:t>outcomes</a:t>
            </a:r>
            <a:r>
              <a:rPr lang="nl-NL" dirty="0"/>
              <a:t> </a:t>
            </a:r>
            <a:r>
              <a:rPr lang="nl-NL" dirty="0" err="1"/>
              <a:t>associated</a:t>
            </a:r>
            <a:r>
              <a:rPr lang="nl-NL" dirty="0"/>
              <a:t> </a:t>
            </a:r>
            <a:r>
              <a:rPr lang="nl-NL" dirty="0" err="1"/>
              <a:t>with</a:t>
            </a:r>
            <a:r>
              <a:rPr lang="nl-NL" dirty="0"/>
              <a:t> state </a:t>
            </a:r>
            <a:r>
              <a:rPr lang="nl-NL" i="1" dirty="0">
                <a:latin typeface="Times New Roman"/>
                <a:ea typeface="Times New Roman"/>
                <a:cs typeface="Times New Roman"/>
                <a:sym typeface="Times New Roman"/>
              </a:rPr>
              <a:t>Sick</a:t>
            </a:r>
            <a:br>
              <a:rPr lang="nl-NL" i="1" dirty="0"/>
            </a:br>
            <a:endParaRPr i="1" dirty="0"/>
          </a:p>
          <a:p>
            <a:pPr marL="342900" lvl="0" indent="-88900" rtl="0">
              <a:spcBef>
                <a:spcPts val="440"/>
              </a:spcBef>
              <a:spcAft>
                <a:spcPts val="0"/>
              </a:spcAft>
              <a:buNone/>
            </a:pPr>
            <a:r>
              <a:rPr lang="nl-NL" dirty="0"/>
              <a:t> No </a:t>
            </a:r>
            <a:r>
              <a:rPr lang="nl-NL" dirty="0" err="1"/>
              <a:t>cost</a:t>
            </a:r>
            <a:r>
              <a:rPr lang="nl-NL" dirty="0"/>
              <a:t> or </a:t>
            </a:r>
            <a:r>
              <a:rPr lang="nl-NL" dirty="0" err="1"/>
              <a:t>disutility</a:t>
            </a:r>
            <a:r>
              <a:rPr lang="nl-NL" dirty="0"/>
              <a:t> </a:t>
            </a:r>
            <a:r>
              <a:rPr lang="nl-NL" dirty="0" err="1"/>
              <a:t>associated</a:t>
            </a:r>
            <a:r>
              <a:rPr lang="nl-NL" dirty="0"/>
              <a:t> </a:t>
            </a:r>
            <a:r>
              <a:rPr lang="nl-NL" dirty="0" err="1"/>
              <a:t>with</a:t>
            </a:r>
            <a:r>
              <a:rPr lang="nl-NL" dirty="0"/>
              <a:t> </a:t>
            </a:r>
            <a:r>
              <a:rPr lang="nl-NL" dirty="0" err="1"/>
              <a:t>death</a:t>
            </a:r>
            <a:endParaRPr dirty="0"/>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17</a:t>
            </a:fld>
            <a:endParaRPr/>
          </a:p>
        </p:txBody>
      </p:sp>
    </p:spTree>
    <p:extLst>
      <p:ext uri="{BB962C8B-B14F-4D97-AF65-F5344CB8AC3E}">
        <p14:creationId xmlns:p14="http://schemas.microsoft.com/office/powerpoint/2010/main" val="16714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dirty="0"/>
              <a:t>H</a:t>
            </a:r>
          </a:p>
          <a:p>
            <a:r>
              <a:rPr lang="en-US" b="1" dirty="0"/>
              <a:t>S</a:t>
            </a:r>
          </a:p>
          <a:p>
            <a:r>
              <a:rPr lang="en-US" b="1" dirty="0"/>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err="1">
                  <a:solidFill>
                    <a:srgbClr val="3F3F3F"/>
                  </a:solidFill>
                  <a:latin typeface="Calibri"/>
                  <a:ea typeface="Calibri"/>
                  <a:cs typeface="Calibri"/>
                  <a:sym typeface="Calibri"/>
                </a:rPr>
                <a:t>Healthy</a:t>
              </a:r>
              <a:r>
                <a:rPr lang="nl-NL" sz="1050" b="1" dirty="0">
                  <a:solidFill>
                    <a:srgbClr val="3F3F3F"/>
                  </a:solidFill>
                  <a:latin typeface="Calibri"/>
                  <a:ea typeface="Calibri"/>
                  <a:cs typeface="Calibri"/>
                  <a:sym typeface="Calibri"/>
                </a:rPr>
                <a:t> (H)</a:t>
              </a:r>
              <a:endParaRPr sz="1050" b="1" dirty="0">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Sick (S)</a:t>
              </a:r>
              <a:endParaRPr sz="1050" b="1" dirty="0">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dirty="0">
                  <a:solidFill>
                    <a:srgbClr val="3F3F3F"/>
                  </a:solidFill>
                  <a:latin typeface="Calibri"/>
                  <a:ea typeface="Calibri"/>
                  <a:cs typeface="Calibri"/>
                  <a:sym typeface="Calibri"/>
                </a:rPr>
                <a:t>Dead</a:t>
              </a:r>
              <a:r>
                <a:rPr lang="nl-NL" sz="1000" b="1" dirty="0">
                  <a:solidFill>
                    <a:srgbClr val="3F3F3F"/>
                  </a:solidFill>
                  <a:latin typeface="Calibri"/>
                  <a:ea typeface="Calibri"/>
                  <a:cs typeface="Calibri"/>
                  <a:sym typeface="Calibri"/>
                </a:rPr>
                <a:t> (D)</a:t>
              </a:r>
              <a:endParaRPr sz="1000" b="1" dirty="0">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p_HS</a:t>
              </a:r>
              <a:endParaRPr sz="1200" dirty="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p_HD</a:t>
              </a:r>
              <a:endParaRPr sz="1200" dirty="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dirty="0" err="1">
                  <a:solidFill>
                    <a:schemeClr val="dk1"/>
                  </a:solidFill>
                  <a:latin typeface="Calibri"/>
                  <a:ea typeface="Calibri"/>
                  <a:cs typeface="Calibri"/>
                  <a:sym typeface="Calibri"/>
                </a:rPr>
                <a:t>p_SD</a:t>
              </a:r>
              <a:endParaRPr sz="1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Models</a:t>
            </a:r>
            <a:endParaRPr dirty="0"/>
          </a:p>
        </p:txBody>
      </p:sp>
      <p:sp>
        <p:nvSpPr>
          <p:cNvPr id="562" name="Shape 562"/>
          <p:cNvSpPr txBox="1">
            <a:spLocks noGrp="1"/>
          </p:cNvSpPr>
          <p:nvPr>
            <p:ph idx="1"/>
          </p:nvPr>
        </p:nvSpPr>
        <p:spPr>
          <a:xfrm>
            <a:off x="840425" y="1643974"/>
            <a:ext cx="8015700" cy="4640726"/>
          </a:xfrm>
          <a:prstGeom prst="rect">
            <a:avLst/>
          </a:prstGeom>
        </p:spPr>
        <p:txBody>
          <a:bodyPr spcFirstLastPara="1" wrap="square" lIns="91425" tIns="91425" rIns="91425" bIns="91425" anchor="t" anchorCtr="0">
            <a:noAutofit/>
          </a:bodyPr>
          <a:lstStyle/>
          <a:p>
            <a:pPr marL="457200" lvl="0" indent="-381000" rtl="0">
              <a:spcBef>
                <a:spcPts val="800"/>
              </a:spcBef>
              <a:spcAft>
                <a:spcPts val="0"/>
              </a:spcAft>
              <a:buSzPts val="2400"/>
              <a:buChar char="•"/>
            </a:pPr>
            <a:r>
              <a:rPr lang="nl-NL" sz="2400" dirty="0" err="1"/>
              <a:t>Models</a:t>
            </a:r>
            <a:r>
              <a:rPr lang="nl-NL" sz="2400" dirty="0"/>
              <a:t> </a:t>
            </a:r>
            <a:r>
              <a:rPr lang="nl-NL" sz="2400" dirty="0" err="1"/>
              <a:t>where</a:t>
            </a:r>
            <a:r>
              <a:rPr lang="nl-NL" sz="2400" dirty="0"/>
              <a:t> </a:t>
            </a:r>
            <a:r>
              <a:rPr lang="nl-NL" sz="2400" dirty="0" err="1"/>
              <a:t>proportions</a:t>
            </a:r>
            <a:r>
              <a:rPr lang="nl-NL" sz="2400" dirty="0"/>
              <a:t> of a cohort </a:t>
            </a:r>
            <a:r>
              <a:rPr lang="nl-NL" sz="2400" dirty="0" err="1"/>
              <a:t>occupy</a:t>
            </a:r>
            <a:r>
              <a:rPr lang="nl-NL" sz="2400" dirty="0"/>
              <a:t> </a:t>
            </a:r>
            <a:r>
              <a:rPr lang="nl-NL" sz="2400" dirty="0" err="1"/>
              <a:t>states</a:t>
            </a:r>
            <a:r>
              <a:rPr lang="nl-NL" sz="2400" dirty="0"/>
              <a:t> at </a:t>
            </a:r>
            <a:r>
              <a:rPr lang="nl-NL" sz="2400" dirty="0" err="1"/>
              <a:t>each</a:t>
            </a:r>
            <a:r>
              <a:rPr lang="nl-NL" sz="2400" dirty="0"/>
              <a:t> point in time (e.g., </a:t>
            </a:r>
            <a:r>
              <a:rPr lang="nl-NL" sz="2400" dirty="0" err="1"/>
              <a:t>healthy</a:t>
            </a:r>
            <a:r>
              <a:rPr lang="nl-NL" sz="2400" dirty="0"/>
              <a:t>, sick, </a:t>
            </a:r>
            <a:r>
              <a:rPr lang="nl-NL" sz="2400" dirty="0" err="1"/>
              <a:t>stable</a:t>
            </a:r>
            <a:r>
              <a:rPr lang="nl-NL" sz="2400" dirty="0"/>
              <a:t>, </a:t>
            </a:r>
            <a:r>
              <a:rPr lang="nl-NL" sz="2400" dirty="0" err="1"/>
              <a:t>progressed</a:t>
            </a:r>
            <a:r>
              <a:rPr lang="nl-NL" sz="2400" dirty="0"/>
              <a:t>, dead).</a:t>
            </a:r>
            <a:endParaRPr sz="2400" dirty="0"/>
          </a:p>
          <a:p>
            <a:pPr marL="457200" lvl="0" indent="-381000" rtl="0">
              <a:spcBef>
                <a:spcPts val="1000"/>
              </a:spcBef>
              <a:spcAft>
                <a:spcPts val="0"/>
              </a:spcAft>
              <a:buSzPts val="2400"/>
              <a:buChar char="•"/>
            </a:pPr>
            <a:r>
              <a:rPr lang="nl-NL" sz="2400" dirty="0"/>
              <a:t>Transitions allowed between states with some probability.</a:t>
            </a:r>
            <a:endParaRPr sz="2400" dirty="0"/>
          </a:p>
          <a:p>
            <a:pPr marL="457200" lvl="0" indent="-381000" rtl="0">
              <a:spcBef>
                <a:spcPts val="1000"/>
              </a:spcBef>
              <a:spcAft>
                <a:spcPts val="0"/>
              </a:spcAft>
              <a:buSzPts val="2400"/>
              <a:buChar char="•"/>
            </a:pPr>
            <a:r>
              <a:rPr lang="nl-NL" sz="2400" dirty="0" err="1"/>
              <a:t>Transitions</a:t>
            </a:r>
            <a:r>
              <a:rPr lang="nl-NL" sz="2400" dirty="0"/>
              <a:t> </a:t>
            </a:r>
            <a:r>
              <a:rPr lang="nl-NL" sz="2400" dirty="0" err="1"/>
              <a:t>occur</a:t>
            </a:r>
            <a:r>
              <a:rPr lang="nl-NL" sz="2400" dirty="0"/>
              <a:t> in </a:t>
            </a:r>
            <a:r>
              <a:rPr lang="nl-NL" sz="2400" dirty="0" err="1"/>
              <a:t>cycles</a:t>
            </a:r>
            <a:r>
              <a:rPr lang="nl-NL" sz="2400" dirty="0"/>
              <a:t> (</a:t>
            </a:r>
            <a:r>
              <a:rPr lang="nl-NL" sz="2400" dirty="0" err="1"/>
              <a:t>months</a:t>
            </a:r>
            <a:r>
              <a:rPr lang="nl-NL" sz="2400" dirty="0"/>
              <a:t>, </a:t>
            </a:r>
            <a:r>
              <a:rPr lang="nl-NL" sz="2400" dirty="0" err="1"/>
              <a:t>years</a:t>
            </a:r>
            <a:r>
              <a:rPr lang="nl-NL" sz="2400" dirty="0"/>
              <a:t> </a:t>
            </a:r>
            <a:r>
              <a:rPr lang="nl-NL" sz="2400" dirty="0" err="1"/>
              <a:t>etc</a:t>
            </a:r>
            <a:r>
              <a:rPr lang="nl-NL" sz="2400" dirty="0"/>
              <a:t>).</a:t>
            </a:r>
            <a:endParaRPr sz="2400" dirty="0"/>
          </a:p>
          <a:p>
            <a:pPr marL="457200" lvl="0" indent="-381000" rtl="0">
              <a:spcBef>
                <a:spcPts val="1000"/>
              </a:spcBef>
              <a:spcAft>
                <a:spcPts val="0"/>
              </a:spcAft>
              <a:buSzPts val="2400"/>
              <a:buChar char="•"/>
            </a:pPr>
            <a:r>
              <a:rPr lang="nl-NL" sz="2400" dirty="0"/>
              <a:t>Each state associated with a value associated with a model outcome ($, utility).</a:t>
            </a:r>
            <a:endParaRPr sz="2400" dirty="0"/>
          </a:p>
          <a:p>
            <a:pPr marL="457200" lvl="0" indent="-381000" rtl="0">
              <a:spcBef>
                <a:spcPts val="1000"/>
              </a:spcBef>
              <a:spcAft>
                <a:spcPts val="1000"/>
              </a:spcAft>
              <a:buSzPts val="2400"/>
              <a:buChar char="•"/>
            </a:pPr>
            <a:r>
              <a:rPr lang="nl-NL" sz="2400" dirty="0"/>
              <a:t>Markov assumption: no “memory” within states.</a:t>
            </a:r>
            <a:endParaRPr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a:t>
            </a:fld>
            <a:endParaRPr/>
          </a:p>
        </p:txBody>
      </p:sp>
    </p:spTree>
    <p:extLst>
      <p:ext uri="{BB962C8B-B14F-4D97-AF65-F5344CB8AC3E}">
        <p14:creationId xmlns:p14="http://schemas.microsoft.com/office/powerpoint/2010/main" val="961895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20</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E</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e</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TE = </a:t>
            </a:r>
            <a:r>
              <a:rPr lang="nl-NL" sz="3600" b="1" i="1" dirty="0">
                <a:latin typeface="Times New Roman"/>
                <a:ea typeface="Times New Roman"/>
                <a:cs typeface="Times New Roman"/>
                <a:sym typeface="Times New Roman"/>
              </a:rPr>
              <a:t>1</a:t>
            </a:r>
            <a:r>
              <a:rPr lang="nl-NL" sz="36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E </a:t>
            </a:r>
            <a:endParaRPr sz="3600" i="1" dirty="0">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b="1" i="1" dirty="0">
                <a:latin typeface="Times New Roman"/>
                <a:ea typeface="Times New Roman"/>
                <a:cs typeface="Times New Roman"/>
                <a:sym typeface="Times New Roman"/>
              </a:rPr>
              <a:t>1</a:t>
            </a:r>
            <a:r>
              <a:rPr lang="nl-NL" sz="3500" i="1" baseline="-25000" dirty="0">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dirty="0">
                <a:solidFill>
                  <a:srgbClr val="009999"/>
                </a:solidFill>
                <a:latin typeface="Times New Roman"/>
                <a:ea typeface="Times New Roman"/>
                <a:cs typeface="Times New Roman"/>
                <a:sym typeface="Times New Roman"/>
              </a:rPr>
              <a:t>1</a:t>
            </a:r>
            <a:r>
              <a:rPr lang="nl-NL" sz="4000" i="1" baseline="-25000" dirty="0">
                <a:solidFill>
                  <a:srgbClr val="009999"/>
                </a:solidFill>
                <a:latin typeface="Times New Roman"/>
                <a:ea typeface="Times New Roman"/>
                <a:cs typeface="Times New Roman"/>
                <a:sym typeface="Times New Roman"/>
              </a:rPr>
              <a:t>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21</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22</a:t>
            </a:fld>
            <a:endParaRPr/>
          </a:p>
        </p:txBody>
      </p:sp>
    </p:spTree>
    <p:extLst>
      <p:ext uri="{BB962C8B-B14F-4D97-AF65-F5344CB8AC3E}">
        <p14:creationId xmlns:p14="http://schemas.microsoft.com/office/powerpoint/2010/main" val="127217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23</a:t>
            </a:fld>
            <a:endParaRPr lang="en-US"/>
          </a:p>
        </p:txBody>
      </p:sp>
    </p:spTree>
    <p:extLst>
      <p:ext uri="{BB962C8B-B14F-4D97-AF65-F5344CB8AC3E}">
        <p14:creationId xmlns:p14="http://schemas.microsoft.com/office/powerpoint/2010/main" val="123609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24</a:t>
            </a:fld>
            <a:endParaRPr/>
          </a:p>
        </p:txBody>
      </p:sp>
    </p:spTree>
    <p:extLst>
      <p:ext uri="{BB962C8B-B14F-4D97-AF65-F5344CB8AC3E}">
        <p14:creationId xmlns:p14="http://schemas.microsoft.com/office/powerpoint/2010/main" val="223226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Building a cohort State-</a:t>
            </a:r>
            <a:r>
              <a:rPr lang="nl-NL" dirty="0" err="1"/>
              <a:t>Transition</a:t>
            </a:r>
            <a:r>
              <a:rPr lang="nl-NL" dirty="0"/>
              <a:t> Model	</a:t>
            </a:r>
            <a:endParaRPr dirty="0"/>
          </a:p>
        </p:txBody>
      </p:sp>
      <p:sp>
        <p:nvSpPr>
          <p:cNvPr id="569" name="Shape 569"/>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457200" lvl="0" indent="-368300" rtl="0">
              <a:spcBef>
                <a:spcPts val="800"/>
              </a:spcBef>
              <a:spcAft>
                <a:spcPts val="0"/>
              </a:spcAft>
              <a:buSzPts val="2200"/>
              <a:buChar char="•"/>
            </a:pPr>
            <a:r>
              <a:rPr lang="nl-NL" sz="2400" dirty="0" err="1"/>
              <a:t>Determine</a:t>
            </a:r>
            <a:r>
              <a:rPr lang="nl-NL" sz="2400" dirty="0"/>
              <a:t> health </a:t>
            </a:r>
            <a:r>
              <a:rPr lang="nl-NL" sz="2400" dirty="0" err="1"/>
              <a:t>states</a:t>
            </a:r>
            <a:endParaRPr sz="2400" dirty="0"/>
          </a:p>
          <a:p>
            <a:pPr marL="457200" lvl="0" indent="-368300" rtl="0">
              <a:spcBef>
                <a:spcPts val="1000"/>
              </a:spcBef>
              <a:spcAft>
                <a:spcPts val="0"/>
              </a:spcAft>
              <a:buSzPts val="2200"/>
              <a:buChar char="•"/>
            </a:pPr>
            <a:r>
              <a:rPr lang="nl-NL" sz="2400" dirty="0" err="1"/>
              <a:t>Determine</a:t>
            </a:r>
            <a:r>
              <a:rPr lang="nl-NL" sz="2400" dirty="0"/>
              <a:t> </a:t>
            </a:r>
            <a:r>
              <a:rPr lang="nl-NL" sz="2400" dirty="0" err="1"/>
              <a:t>transitions</a:t>
            </a:r>
            <a:endParaRPr sz="2400" dirty="0"/>
          </a:p>
          <a:p>
            <a:pPr marL="457200" lvl="0" indent="-368300" rtl="0">
              <a:spcBef>
                <a:spcPts val="1000"/>
              </a:spcBef>
              <a:spcAft>
                <a:spcPts val="0"/>
              </a:spcAft>
              <a:buSzPts val="2200"/>
              <a:buChar char="•"/>
            </a:pPr>
            <a:r>
              <a:rPr lang="nl-NL" sz="2400" dirty="0" err="1"/>
              <a:t>Choose</a:t>
            </a:r>
            <a:r>
              <a:rPr lang="nl-NL" sz="2400" dirty="0"/>
              <a:t> </a:t>
            </a:r>
            <a:r>
              <a:rPr lang="nl-NL" sz="2400" dirty="0" err="1"/>
              <a:t>cycle</a:t>
            </a:r>
            <a:r>
              <a:rPr lang="nl-NL" sz="2400" dirty="0"/>
              <a:t> </a:t>
            </a:r>
            <a:r>
              <a:rPr lang="nl-NL" sz="2400" dirty="0" err="1"/>
              <a:t>length</a:t>
            </a:r>
            <a:endParaRPr sz="2400" dirty="0"/>
          </a:p>
          <a:p>
            <a:pPr marL="457200" lvl="0" indent="-368300" rtl="0">
              <a:spcBef>
                <a:spcPts val="1000"/>
              </a:spcBef>
              <a:spcAft>
                <a:spcPts val="0"/>
              </a:spcAft>
              <a:buSzPts val="2200"/>
              <a:buChar char="•"/>
            </a:pPr>
            <a:r>
              <a:rPr lang="nl-NL" sz="2400" dirty="0" err="1"/>
              <a:t>Estimate</a:t>
            </a:r>
            <a:r>
              <a:rPr lang="nl-NL" sz="2400" dirty="0"/>
              <a:t> </a:t>
            </a:r>
            <a:r>
              <a:rPr lang="nl-NL" sz="2400" dirty="0" err="1"/>
              <a:t>transition</a:t>
            </a:r>
            <a:r>
              <a:rPr lang="nl-NL" sz="2400" dirty="0"/>
              <a:t> </a:t>
            </a:r>
            <a:r>
              <a:rPr lang="nl-NL" sz="2400" dirty="0" err="1"/>
              <a:t>probabilities</a:t>
            </a:r>
            <a:endParaRPr sz="2400" dirty="0"/>
          </a:p>
          <a:p>
            <a:pPr marL="457200" lvl="0" indent="-368300" rtl="0">
              <a:spcBef>
                <a:spcPts val="1000"/>
              </a:spcBef>
              <a:spcAft>
                <a:spcPts val="0"/>
              </a:spcAft>
              <a:buSzPts val="2200"/>
              <a:buChar char="•"/>
            </a:pPr>
            <a:r>
              <a:rPr lang="nl-NL" sz="2400" dirty="0" err="1"/>
              <a:t>Estimate</a:t>
            </a:r>
            <a:r>
              <a:rPr lang="nl-NL" sz="2400" dirty="0"/>
              <a:t> state </a:t>
            </a:r>
            <a:r>
              <a:rPr lang="nl-NL" sz="2400" dirty="0" err="1"/>
              <a:t>utilities</a:t>
            </a:r>
            <a:r>
              <a:rPr lang="nl-NL" sz="2400" dirty="0"/>
              <a:t> </a:t>
            </a:r>
            <a:r>
              <a:rPr lang="nl-NL" sz="2400" dirty="0" err="1"/>
              <a:t>and</a:t>
            </a:r>
            <a:r>
              <a:rPr lang="nl-NL" sz="2400" dirty="0"/>
              <a:t> </a:t>
            </a:r>
            <a:r>
              <a:rPr lang="nl-NL" sz="2400" dirty="0" err="1"/>
              <a:t>costs</a:t>
            </a:r>
            <a:r>
              <a:rPr lang="nl-NL" sz="2400" dirty="0"/>
              <a:t> per </a:t>
            </a:r>
            <a:r>
              <a:rPr lang="nl-NL" sz="2400" dirty="0" err="1"/>
              <a:t>cycle</a:t>
            </a:r>
            <a:endParaRPr sz="2400" dirty="0"/>
          </a:p>
          <a:p>
            <a:pPr marL="457200" lvl="0" indent="-368300" rtl="0">
              <a:spcBef>
                <a:spcPts val="1000"/>
              </a:spcBef>
              <a:spcAft>
                <a:spcPts val="0"/>
              </a:spcAft>
              <a:buSzPts val="2200"/>
              <a:buChar char="•"/>
            </a:pPr>
            <a:r>
              <a:rPr lang="nl-NL" sz="2400" dirty="0" err="1"/>
              <a:t>Calculate</a:t>
            </a:r>
            <a:endParaRPr sz="2400" dirty="0"/>
          </a:p>
          <a:p>
            <a:pPr marL="457200" lvl="0" indent="-368300" rtl="0">
              <a:spcBef>
                <a:spcPts val="1000"/>
              </a:spcBef>
              <a:spcAft>
                <a:spcPts val="1000"/>
              </a:spcAft>
              <a:buSzPts val="2200"/>
              <a:buChar char="•"/>
            </a:pPr>
            <a:r>
              <a:rPr lang="nl-NL" sz="2400" dirty="0" err="1"/>
              <a:t>Sensitivity</a:t>
            </a:r>
            <a:r>
              <a:rPr lang="nl-NL" sz="2400" dirty="0"/>
              <a:t> analyses</a:t>
            </a:r>
            <a:endParaRPr sz="2400" dirty="0"/>
          </a:p>
        </p:txBody>
      </p:sp>
      <p:sp>
        <p:nvSpPr>
          <p:cNvPr id="570" name="Shape 57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126645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Markov Model of HIV Progression</a:t>
            </a:r>
            <a:endParaRPr dirty="0"/>
          </a:p>
        </p:txBody>
      </p:sp>
      <p:sp>
        <p:nvSpPr>
          <p:cNvPr id="576" name="Shape 576"/>
          <p:cNvSpPr txBox="1">
            <a:spLocks noGrp="1"/>
          </p:cNvSpPr>
          <p:nvPr>
            <p:ph idx="1"/>
          </p:nvPr>
        </p:nvSpPr>
        <p:spPr>
          <a:xfrm>
            <a:off x="840432" y="1828800"/>
            <a:ext cx="7620000" cy="48006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nl-NL" sz="2000">
                <a:solidFill>
                  <a:srgbClr val="004D99"/>
                </a:solidFill>
              </a:rPr>
              <a:t>Transition matrix</a:t>
            </a:r>
            <a:endParaRPr sz="2000">
              <a:solidFill>
                <a:srgbClr val="004D99"/>
              </a:solidFill>
            </a:endParaRPr>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rtl="0">
              <a:spcBef>
                <a:spcPts val="440"/>
              </a:spcBef>
              <a:spcAft>
                <a:spcPts val="0"/>
              </a:spcAft>
              <a:buNone/>
            </a:pPr>
            <a:endParaRPr sz="2000"/>
          </a:p>
          <a:p>
            <a:pPr marL="342900" lvl="0" indent="-88900">
              <a:spcBef>
                <a:spcPts val="440"/>
              </a:spcBef>
              <a:spcAft>
                <a:spcPts val="0"/>
              </a:spcAft>
              <a:buNone/>
            </a:pPr>
            <a:endParaRPr sz="2000"/>
          </a:p>
          <a:p>
            <a:pPr marL="342900" lvl="0" indent="-88900">
              <a:spcBef>
                <a:spcPts val="440"/>
              </a:spcBef>
              <a:spcAft>
                <a:spcPts val="0"/>
              </a:spcAft>
              <a:buNone/>
            </a:pPr>
            <a:endParaRPr sz="2000"/>
          </a:p>
          <a:p>
            <a:pPr marL="342900" lvl="0" indent="-88900" rtl="0">
              <a:spcBef>
                <a:spcPts val="440"/>
              </a:spcBef>
              <a:spcAft>
                <a:spcPts val="0"/>
              </a:spcAft>
              <a:buNone/>
            </a:pPr>
            <a:r>
              <a:rPr lang="nl-NL" sz="2000">
                <a:solidFill>
                  <a:srgbClr val="004D99"/>
                </a:solidFill>
              </a:rPr>
              <a:t>State-transition diagram</a:t>
            </a:r>
            <a:endParaRPr sz="2000">
              <a:solidFill>
                <a:srgbClr val="004D99"/>
              </a:solidFill>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pic>
        <p:nvPicPr>
          <p:cNvPr id="577" name="Shape 577" descr="Markov_HIV.png"/>
          <p:cNvPicPr preferRelativeResize="0"/>
          <p:nvPr/>
        </p:nvPicPr>
        <p:blipFill>
          <a:blip r:embed="rId3">
            <a:alphaModFix/>
          </a:blip>
          <a:stretch>
            <a:fillRect/>
          </a:stretch>
        </p:blipFill>
        <p:spPr>
          <a:xfrm>
            <a:off x="5285400" y="2857898"/>
            <a:ext cx="3725075" cy="3006475"/>
          </a:xfrm>
          <a:prstGeom prst="rect">
            <a:avLst/>
          </a:prstGeom>
          <a:noFill/>
          <a:ln>
            <a:noFill/>
          </a:ln>
        </p:spPr>
      </p:pic>
      <p:sp>
        <p:nvSpPr>
          <p:cNvPr id="578" name="Shape 578"/>
          <p:cNvSpPr txBox="1"/>
          <p:nvPr/>
        </p:nvSpPr>
        <p:spPr>
          <a:xfrm>
            <a:off x="669300" y="6240463"/>
            <a:ext cx="8108400"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050" dirty="0">
                <a:solidFill>
                  <a:schemeClr val="accent3"/>
                </a:solidFill>
              </a:rPr>
              <a:t>Drummond, Michael F. </a:t>
            </a:r>
            <a:r>
              <a:rPr lang="nl-NL" sz="1050" i="1" dirty="0">
                <a:solidFill>
                  <a:schemeClr val="accent3"/>
                </a:solidFill>
              </a:rPr>
              <a:t>Methods for the economic evaluation of health care programmes</a:t>
            </a:r>
            <a:r>
              <a:rPr lang="nl-NL" sz="1050" dirty="0">
                <a:solidFill>
                  <a:schemeClr val="accent3"/>
                </a:solidFill>
              </a:rPr>
              <a:t>. Oxford university press, 2005.</a:t>
            </a:r>
            <a:endParaRPr dirty="0">
              <a:solidFill>
                <a:schemeClr val="accent3"/>
              </a:solidFill>
            </a:endParaRPr>
          </a:p>
        </p:txBody>
      </p:sp>
      <p:pic>
        <p:nvPicPr>
          <p:cNvPr id="579" name="Shape 579" descr="Markov_HIV_TransMat.png"/>
          <p:cNvPicPr preferRelativeResize="0"/>
          <p:nvPr/>
        </p:nvPicPr>
        <p:blipFill>
          <a:blip r:embed="rId4">
            <a:alphaModFix/>
          </a:blip>
          <a:stretch>
            <a:fillRect/>
          </a:stretch>
        </p:blipFill>
        <p:spPr>
          <a:xfrm>
            <a:off x="949525" y="2396339"/>
            <a:ext cx="4047225" cy="1764600"/>
          </a:xfrm>
          <a:prstGeom prst="rect">
            <a:avLst/>
          </a:prstGeom>
          <a:noFill/>
          <a:ln>
            <a:noFill/>
          </a:ln>
        </p:spPr>
      </p:pic>
      <p:cxnSp>
        <p:nvCxnSpPr>
          <p:cNvPr id="580" name="Shape 580"/>
          <p:cNvCxnSpPr/>
          <p:nvPr/>
        </p:nvCxnSpPr>
        <p:spPr>
          <a:xfrm>
            <a:off x="3895725" y="4911042"/>
            <a:ext cx="1023600" cy="300"/>
          </a:xfrm>
          <a:prstGeom prst="straightConnector1">
            <a:avLst/>
          </a:prstGeom>
          <a:noFill/>
          <a:ln w="28575" cap="flat" cmpd="sng">
            <a:solidFill>
              <a:schemeClr val="accent3"/>
            </a:solidFill>
            <a:prstDash val="solid"/>
            <a:round/>
            <a:headEnd type="none" w="med" len="med"/>
            <a:tailEnd type="triangle" w="med" len="med"/>
          </a:ln>
        </p:spPr>
      </p:cxnSp>
    </p:spTree>
    <p:extLst>
      <p:ext uri="{BB962C8B-B14F-4D97-AF65-F5344CB8AC3E}">
        <p14:creationId xmlns:p14="http://schemas.microsoft.com/office/powerpoint/2010/main" val="101784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Markov </a:t>
            </a:r>
            <a:endParaRPr/>
          </a:p>
          <a:p>
            <a:pPr marL="0" lvl="0" indent="0" rtl="0">
              <a:spcBef>
                <a:spcPts val="0"/>
              </a:spcBef>
              <a:spcAft>
                <a:spcPts val="0"/>
              </a:spcAft>
              <a:buNone/>
            </a:pPr>
            <a:r>
              <a:rPr lang="nl-NL"/>
              <a:t>Trace</a:t>
            </a:r>
            <a:endParaRPr/>
          </a:p>
        </p:txBody>
      </p:sp>
      <p:sp>
        <p:nvSpPr>
          <p:cNvPr id="587" name="Shape 587"/>
          <p:cNvSpPr txBox="1">
            <a:spLocks noGrp="1"/>
          </p:cNvSpPr>
          <p:nvPr>
            <p:ph type="body" idx="1"/>
          </p:nvPr>
        </p:nvSpPr>
        <p:spPr>
          <a:xfrm>
            <a:off x="5517875" y="2142275"/>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Number or distribution of individuals at each cycle</a:t>
            </a:r>
            <a:endParaRPr>
              <a:solidFill>
                <a:srgbClr val="004D99"/>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5</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dirty="0"/>
              <a:t>Three-State Model</a:t>
            </a:r>
            <a:endParaRPr dirty="0"/>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6</a:t>
            </a:fld>
            <a:endParaRPr/>
          </a:p>
        </p:txBody>
      </p:sp>
      <p:grpSp>
        <p:nvGrpSpPr>
          <p:cNvPr id="30" name="Group 29"/>
          <p:cNvGrpSpPr/>
          <p:nvPr/>
        </p:nvGrpSpPr>
        <p:grpSpPr>
          <a:xfrm>
            <a:off x="2064060" y="1527981"/>
            <a:ext cx="5015880" cy="4450219"/>
            <a:chOff x="2335461" y="1846641"/>
            <a:chExt cx="5015880" cy="4450219"/>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317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a:solidFill>
                  <a:srgbClr val="000000"/>
                </a:solidFill>
              </a:rPr>
              <a:t>Trace the Cohort Through Time</a:t>
            </a:r>
            <a:endParaRPr sz="4000" i="0" u="none" strike="noStrike" cap="none" dirty="0">
              <a:solidFill>
                <a:srgbClr val="000000"/>
              </a:solidFill>
            </a:endParaRPr>
          </a:p>
        </p:txBody>
      </p:sp>
      <p:sp>
        <p:nvSpPr>
          <p:cNvPr id="603" name="Shape 60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40" name="Shape 6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7</a:t>
            </a:fld>
            <a:endParaRPr/>
          </a:p>
        </p:txBody>
      </p:sp>
      <p:grpSp>
        <p:nvGrpSpPr>
          <p:cNvPr id="604" name="Shape 604"/>
          <p:cNvGrpSpPr/>
          <p:nvPr/>
        </p:nvGrpSpPr>
        <p:grpSpPr>
          <a:xfrm>
            <a:off x="1578256" y="4145411"/>
            <a:ext cx="6646706" cy="2793900"/>
            <a:chOff x="1047750" y="4145411"/>
            <a:chExt cx="6646706" cy="2793900"/>
          </a:xfrm>
        </p:grpSpPr>
        <p:pic>
          <p:nvPicPr>
            <p:cNvPr id="605" name="Shape 605"/>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06" name="Shape 606"/>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b="0" i="1" u="none" strike="noStrike" cap="none" dirty="0" err="1">
                  <a:solidFill>
                    <a:schemeClr val="dk1"/>
                  </a:solidFill>
                  <a:latin typeface="Constantia"/>
                  <a:ea typeface="Constantia"/>
                  <a:cs typeface="Constantia"/>
                  <a:sym typeface="Constantia"/>
                </a:rPr>
                <a:t>x</a:t>
              </a:r>
              <a:r>
                <a:rPr lang="nl-NL" sz="2200" b="0" i="0" u="none" strike="noStrike" cap="none" baseline="-25000" dirty="0" err="1">
                  <a:solidFill>
                    <a:schemeClr val="dk1"/>
                  </a:solidFill>
                  <a:latin typeface="Cambria"/>
                  <a:ea typeface="Cambria"/>
                  <a:cs typeface="Cambria"/>
                  <a:sym typeface="Cambria"/>
                </a:rPr>
                <a:t>t</a:t>
              </a:r>
              <a:r>
                <a:rPr lang="nl-NL" sz="2200" b="0" i="0" u="none" strike="noStrike" cap="none" dirty="0">
                  <a:solidFill>
                    <a:schemeClr val="dk1"/>
                  </a:solidFill>
                  <a:latin typeface="Constantia"/>
                  <a:ea typeface="Constantia"/>
                  <a:cs typeface="Constantia"/>
                  <a:sym typeface="Constantia"/>
                </a:rPr>
                <a:t>(</a:t>
              </a:r>
              <a:r>
                <a:rPr lang="nl-NL" sz="2200" b="0" i="0" u="none" strike="noStrike" cap="none" dirty="0">
                  <a:solidFill>
                    <a:schemeClr val="dk1"/>
                  </a:solidFill>
                  <a:latin typeface="Cambria"/>
                  <a:ea typeface="Cambria"/>
                  <a:cs typeface="Cambria"/>
                  <a:sym typeface="Cambria"/>
                </a:rPr>
                <a:t>1</a:t>
              </a:r>
              <a:r>
                <a:rPr lang="nl-NL" sz="2200" b="0" i="0" u="none" strike="noStrike" cap="none"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07" name="Shape 607"/>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08" name="Shape 608"/>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09" name="Shape 60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10" name="Shape 610"/>
          <p:cNvSpPr/>
          <p:nvPr/>
        </p:nvSpPr>
        <p:spPr>
          <a:xfrm>
            <a:off x="4602694"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1" name="Shape 611"/>
          <p:cNvSpPr/>
          <p:nvPr/>
        </p:nvSpPr>
        <p:spPr>
          <a:xfrm>
            <a:off x="3429973" y="4369982"/>
            <a:ext cx="11601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2" name="Shape 612"/>
          <p:cNvSpPr/>
          <p:nvPr/>
        </p:nvSpPr>
        <p:spPr>
          <a:xfrm>
            <a:off x="2304528"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3" name="Shape 613"/>
          <p:cNvSpPr/>
          <p:nvPr/>
        </p:nvSpPr>
        <p:spPr>
          <a:xfrm>
            <a:off x="2526574"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4" name="Shape 614"/>
          <p:cNvSpPr/>
          <p:nvPr/>
        </p:nvSpPr>
        <p:spPr>
          <a:xfrm>
            <a:off x="2748620"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5" name="Shape 615"/>
          <p:cNvSpPr/>
          <p:nvPr/>
        </p:nvSpPr>
        <p:spPr>
          <a:xfrm>
            <a:off x="2981299"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6" name="Shape 616"/>
          <p:cNvSpPr/>
          <p:nvPr/>
        </p:nvSpPr>
        <p:spPr>
          <a:xfrm>
            <a:off x="3213977" y="4369982"/>
            <a:ext cx="228600" cy="175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7" name="Shape 627"/>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8" name="Shape 628"/>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29" name="Shape 629"/>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0" name="Shape 630"/>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1" name="Shape 631"/>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32" name="Shape 632"/>
          <p:cNvSpPr/>
          <p:nvPr/>
        </p:nvSpPr>
        <p:spPr>
          <a:xfrm>
            <a:off x="1428266" y="2301897"/>
            <a:ext cx="5623692"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10  </a:t>
            </a:r>
            <a:r>
              <a:rPr lang="nl-NL" sz="2200" dirty="0">
                <a:solidFill>
                  <a:schemeClr val="dk1"/>
                </a:solidFill>
                <a:latin typeface="Constantia"/>
                <a:ea typeface="Constantia"/>
                <a:cs typeface="Constantia"/>
                <a:sym typeface="Constantia"/>
              </a:rPr>
              <a:t>= [</a:t>
            </a:r>
            <a:r>
              <a:rPr lang="nl-NL" sz="2200" dirty="0">
                <a:solidFill>
                  <a:schemeClr val="dk1"/>
                </a:solidFill>
                <a:latin typeface="Cambria"/>
                <a:ea typeface="Cambria"/>
                <a:cs typeface="Cambria"/>
                <a:sym typeface="Cambria"/>
              </a:rPr>
              <a:t>0.06		0.28		0.66</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pSp>
        <p:nvGrpSpPr>
          <p:cNvPr id="46" name="Shape 645"/>
          <p:cNvGrpSpPr/>
          <p:nvPr/>
        </p:nvGrpSpPr>
        <p:grpSpPr>
          <a:xfrm>
            <a:off x="2183731" y="3238921"/>
            <a:ext cx="4881290" cy="845218"/>
            <a:chOff x="1773382" y="4354898"/>
            <a:chExt cx="4881290" cy="845218"/>
          </a:xfrm>
        </p:grpSpPr>
        <p:sp>
          <p:nvSpPr>
            <p:cNvPr id="47"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9"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50"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2"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56" name="Shape 670"/>
          <p:cNvGrpSpPr/>
          <p:nvPr/>
        </p:nvGrpSpPr>
        <p:grpSpPr>
          <a:xfrm>
            <a:off x="1405778" y="2795525"/>
            <a:ext cx="4438753" cy="1689585"/>
            <a:chOff x="1405778" y="2795525"/>
            <a:chExt cx="4438753" cy="1689585"/>
          </a:xfrm>
        </p:grpSpPr>
        <p:sp>
          <p:nvSpPr>
            <p:cNvPr id="57"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0.75</a:t>
              </a:r>
              <a:endParaRPr sz="1400" dirty="0">
                <a:solidFill>
                  <a:schemeClr val="dk1"/>
                </a:solidFill>
                <a:latin typeface="Calibri"/>
                <a:ea typeface="Calibri"/>
                <a:cs typeface="Calibri"/>
                <a:sym typeface="Calibri"/>
              </a:endParaRPr>
            </a:p>
          </p:txBody>
        </p:sp>
        <p:sp>
          <p:nvSpPr>
            <p:cNvPr id="58"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9"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60"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61"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62"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70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6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61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
                                          </p:stCondLst>
                                        </p:cTn>
                                        <p:tgtEl>
                                          <p:spTgt spid="614"/>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61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6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
                                          </p:stCondLst>
                                        </p:cTn>
                                        <p:tgtEl>
                                          <p:spTgt spid="6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55" name="Shape 655"/>
          <p:cNvSpPr txBox="1">
            <a:spLocks noGrp="1"/>
          </p:cNvSpPr>
          <p:nvPr>
            <p:ph type="title"/>
          </p:nvPr>
        </p:nvSpPr>
        <p:spPr>
          <a:xfrm>
            <a:off x="840431" y="274638"/>
            <a:ext cx="8060377" cy="1143000"/>
          </a:xfrm>
          <a:prstGeom prst="rect">
            <a:avLst/>
          </a:prstGeom>
          <a:noFill/>
          <a:ln>
            <a:noFill/>
          </a:ln>
        </p:spPr>
        <p:txBody>
          <a:bodyPr spcFirstLastPara="1" wrap="square" lIns="91425" tIns="45700" rIns="91425" bIns="45700" anchor="ctr" anchorCtr="0">
            <a:noAutofit/>
          </a:bodyPr>
          <a:lstStyle/>
          <a:p>
            <a:pPr lvl="0">
              <a:spcBef>
                <a:spcPts val="0"/>
              </a:spcBef>
            </a:pPr>
            <a:r>
              <a:rPr lang="nl-NL" dirty="0">
                <a:solidFill>
                  <a:srgbClr val="000000"/>
                </a:solidFill>
              </a:rPr>
              <a:t>Trace the Cohort Through Time</a:t>
            </a:r>
            <a:endParaRPr sz="4000" i="0" u="none" strike="noStrike" cap="none" dirty="0"/>
          </a:p>
        </p:txBody>
      </p:sp>
      <p:sp>
        <p:nvSpPr>
          <p:cNvPr id="656" name="Shape 656"/>
          <p:cNvSpPr txBox="1">
            <a:spLocks noGrp="1"/>
          </p:cNvSpPr>
          <p:nvPr>
            <p:ph idx="1"/>
          </p:nvPr>
        </p:nvSpPr>
        <p:spPr>
          <a:xfrm>
            <a:off x="840425" y="1421925"/>
            <a:ext cx="7620000" cy="50550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chemeClr val="accent3"/>
              </a:buClr>
              <a:buSzPts val="2400"/>
              <a:buFont typeface="Verdana"/>
              <a:buChar char="•"/>
            </a:pPr>
            <a:r>
              <a:rPr lang="nl-NL" sz="2400" i="0" u="none" strike="noStrike" cap="none" dirty="0">
                <a:solidFill>
                  <a:schemeClr val="dk1"/>
                </a:solidFill>
              </a:rPr>
              <a:t>Reflects the distribution of a cohort of patients over a set of health states over time</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677" name="Shape 67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657" name="Shape 657"/>
          <p:cNvGrpSpPr/>
          <p:nvPr/>
        </p:nvGrpSpPr>
        <p:grpSpPr>
          <a:xfrm>
            <a:off x="1578256" y="4145411"/>
            <a:ext cx="6646706" cy="2793900"/>
            <a:chOff x="1047750" y="4145411"/>
            <a:chExt cx="6646706" cy="2793900"/>
          </a:xfrm>
        </p:grpSpPr>
        <p:pic>
          <p:nvPicPr>
            <p:cNvPr id="658" name="Shape 658"/>
            <p:cNvPicPr preferRelativeResize="0"/>
            <p:nvPr/>
          </p:nvPicPr>
          <p:blipFill rotWithShape="1">
            <a:blip r:embed="rId3">
              <a:alphaModFix/>
            </a:blip>
            <a:srcRect/>
            <a:stretch/>
          </p:blipFill>
          <p:spPr>
            <a:xfrm>
              <a:off x="1047750" y="4145411"/>
              <a:ext cx="6044100" cy="2793900"/>
            </a:xfrm>
            <a:prstGeom prst="rect">
              <a:avLst/>
            </a:prstGeom>
            <a:noFill/>
            <a:ln>
              <a:noFill/>
            </a:ln>
          </p:spPr>
        </p:pic>
        <p:sp>
          <p:nvSpPr>
            <p:cNvPr id="659" name="Shape 659"/>
            <p:cNvSpPr/>
            <p:nvPr/>
          </p:nvSpPr>
          <p:spPr>
            <a:xfrm>
              <a:off x="6942356" y="461379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1</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0" name="Shape 660"/>
            <p:cNvSpPr/>
            <p:nvPr/>
          </p:nvSpPr>
          <p:spPr>
            <a:xfrm>
              <a:off x="6942356" y="4988533"/>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1" name="Shape 661"/>
            <p:cNvSpPr/>
            <p:nvPr/>
          </p:nvSpPr>
          <p:spPr>
            <a:xfrm>
              <a:off x="6942356" y="5381745"/>
              <a:ext cx="7521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t</a:t>
              </a:r>
              <a:r>
                <a:rPr lang="nl-NL" sz="2200">
                  <a:solidFill>
                    <a:schemeClr val="dk1"/>
                  </a:solidFill>
                  <a:latin typeface="Constantia"/>
                  <a:ea typeface="Constantia"/>
                  <a:cs typeface="Constantia"/>
                  <a:sym typeface="Constantia"/>
                </a:rPr>
                <a:t>(</a:t>
              </a:r>
              <a:r>
                <a:rPr lang="nl-NL" sz="2200">
                  <a:solidFill>
                    <a:schemeClr val="dk1"/>
                  </a:solidFill>
                  <a:latin typeface="Cambria"/>
                  <a:ea typeface="Cambria"/>
                  <a:cs typeface="Cambria"/>
                  <a:sym typeface="Cambria"/>
                </a:rPr>
                <a:t>3</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sp>
        <p:nvSpPr>
          <p:cNvPr id="662" name="Shape 662"/>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1.00		0.00		0.00</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3" name="Shape 663"/>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0.75		0.20		0.05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4" name="Shape 664"/>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2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0.56		0.32		0.12</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5" name="Shape 665"/>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3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0.42		0.38		0.19</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6" name="Shape 666"/>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4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0.32		0.41		0.27</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7" name="Shape 667"/>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0.24		0.41		0.35</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8" name="Shape 668"/>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10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0.06		0.28		0.66</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sp>
        <p:nvSpPr>
          <p:cNvPr id="669" name="Shape 669"/>
          <p:cNvSpPr/>
          <p:nvPr/>
        </p:nvSpPr>
        <p:spPr>
          <a:xfrm>
            <a:off x="1428270" y="2301897"/>
            <a:ext cx="56235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a:solidFill>
                  <a:schemeClr val="dk1"/>
                </a:solidFill>
                <a:latin typeface="Constantia"/>
                <a:ea typeface="Constantia"/>
                <a:cs typeface="Constantia"/>
                <a:sym typeface="Constantia"/>
              </a:rPr>
              <a:t>x</a:t>
            </a:r>
            <a:r>
              <a:rPr lang="nl-NL" sz="2200" baseline="-25000">
                <a:solidFill>
                  <a:schemeClr val="dk1"/>
                </a:solidFill>
                <a:latin typeface="Cambria"/>
                <a:ea typeface="Cambria"/>
                <a:cs typeface="Cambria"/>
                <a:sym typeface="Cambria"/>
              </a:rPr>
              <a:t>15  </a:t>
            </a:r>
            <a:r>
              <a:rPr lang="nl-NL" sz="2200">
                <a:solidFill>
                  <a:schemeClr val="dk1"/>
                </a:solidFill>
                <a:latin typeface="Constantia"/>
                <a:ea typeface="Constantia"/>
                <a:cs typeface="Constantia"/>
                <a:sym typeface="Constantia"/>
              </a:rPr>
              <a:t>= [</a:t>
            </a:r>
            <a:r>
              <a:rPr lang="nl-NL" sz="2200">
                <a:solidFill>
                  <a:schemeClr val="dk1"/>
                </a:solidFill>
                <a:latin typeface="Cambria"/>
                <a:ea typeface="Cambria"/>
                <a:cs typeface="Cambria"/>
                <a:sym typeface="Cambria"/>
              </a:rPr>
              <a:t>0.01		0.15		0.84</a:t>
            </a:r>
            <a:r>
              <a:rPr lang="nl-NL" sz="2200">
                <a:solidFill>
                  <a:schemeClr val="dk1"/>
                </a:solidFill>
                <a:latin typeface="Constantia"/>
                <a:ea typeface="Constantia"/>
                <a:cs typeface="Constantia"/>
                <a:sym typeface="Constantia"/>
              </a:rPr>
              <a:t>]</a:t>
            </a:r>
            <a:endParaRPr sz="2200">
              <a:solidFill>
                <a:schemeClr val="dk1"/>
              </a:solidFill>
              <a:latin typeface="Constantia"/>
              <a:ea typeface="Constantia"/>
              <a:cs typeface="Constantia"/>
              <a:sym typeface="Constantia"/>
            </a:endParaRPr>
          </a:p>
        </p:txBody>
      </p:sp>
      <p:grpSp>
        <p:nvGrpSpPr>
          <p:cNvPr id="39" name="Shape 645"/>
          <p:cNvGrpSpPr/>
          <p:nvPr/>
        </p:nvGrpSpPr>
        <p:grpSpPr>
          <a:xfrm>
            <a:off x="2183731" y="3238921"/>
            <a:ext cx="4881290" cy="845218"/>
            <a:chOff x="1773382" y="4354898"/>
            <a:chExt cx="4881290" cy="845218"/>
          </a:xfrm>
        </p:grpSpPr>
        <p:sp>
          <p:nvSpPr>
            <p:cNvPr id="40" name="Shape 646"/>
            <p:cNvSpPr/>
            <p:nvPr/>
          </p:nvSpPr>
          <p:spPr>
            <a:xfrm>
              <a:off x="1773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sz="1600" b="1">
                <a:solidFill>
                  <a:srgbClr val="3F3F3F"/>
                </a:solidFill>
                <a:latin typeface="Calibri"/>
                <a:ea typeface="Calibri"/>
                <a:cs typeface="Calibri"/>
                <a:sym typeface="Calibri"/>
              </a:endParaRPr>
            </a:p>
          </p:txBody>
        </p:sp>
        <p:sp>
          <p:nvSpPr>
            <p:cNvPr id="41" name="Shape 647"/>
            <p:cNvSpPr/>
            <p:nvPr/>
          </p:nvSpPr>
          <p:spPr>
            <a:xfrm>
              <a:off x="3551382" y="435951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sz="1600" b="1">
                <a:solidFill>
                  <a:srgbClr val="3F3F3F"/>
                </a:solidFill>
                <a:latin typeface="Calibri"/>
                <a:ea typeface="Calibri"/>
                <a:cs typeface="Calibri"/>
                <a:sym typeface="Calibri"/>
              </a:endParaRPr>
            </a:p>
          </p:txBody>
        </p:sp>
        <p:sp>
          <p:nvSpPr>
            <p:cNvPr id="42" name="Shape 648"/>
            <p:cNvSpPr/>
            <p:nvPr/>
          </p:nvSpPr>
          <p:spPr>
            <a:xfrm>
              <a:off x="5454072" y="435489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cxnSp>
          <p:nvCxnSpPr>
            <p:cNvPr id="43" name="Shape 649"/>
            <p:cNvCxnSpPr/>
            <p:nvPr/>
          </p:nvCxnSpPr>
          <p:spPr>
            <a:xfrm rot="-5400000" flipH="1">
              <a:off x="3262432" y="347076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44" name="Shape 650"/>
            <p:cNvCxnSpPr/>
            <p:nvPr/>
          </p:nvCxnSpPr>
          <p:spPr>
            <a:xfrm rot="-5400000">
              <a:off x="5100732" y="340596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45" name="Shape 651"/>
            <p:cNvCxnSpPr/>
            <p:nvPr/>
          </p:nvCxnSpPr>
          <p:spPr>
            <a:xfrm rot="-5400000">
              <a:off x="4211782" y="3357516"/>
              <a:ext cx="4500" cy="3680700"/>
            </a:xfrm>
            <a:prstGeom prst="curvedConnector3">
              <a:avLst>
                <a:gd name="adj1" fmla="val -8890355"/>
              </a:avLst>
            </a:prstGeom>
            <a:noFill/>
            <a:ln w="25400" cap="flat" cmpd="sng">
              <a:solidFill>
                <a:srgbClr val="3F3F3F"/>
              </a:solidFill>
              <a:prstDash val="solid"/>
              <a:round/>
              <a:headEnd type="none" w="sm" len="sm"/>
              <a:tailEnd type="triangle" w="lg" len="lg"/>
            </a:ln>
          </p:spPr>
        </p:cxnSp>
        <p:cxnSp>
          <p:nvCxnSpPr>
            <p:cNvPr id="46" name="Shape 652"/>
            <p:cNvCxnSpPr/>
            <p:nvPr/>
          </p:nvCxnSpPr>
          <p:spPr>
            <a:xfrm rot="10800000" flipH="1">
              <a:off x="1773382" y="448262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7" name="Shape 653"/>
            <p:cNvCxnSpPr/>
            <p:nvPr/>
          </p:nvCxnSpPr>
          <p:spPr>
            <a:xfrm rot="10800000" flipH="1" flipV="1">
              <a:off x="3551382" y="477981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48" name="Shape 654"/>
            <p:cNvCxnSpPr/>
            <p:nvPr/>
          </p:nvCxnSpPr>
          <p:spPr>
            <a:xfrm rot="10800000" flipH="1" flipV="1">
              <a:off x="5454072" y="477519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grpSp>
      <p:grpSp>
        <p:nvGrpSpPr>
          <p:cNvPr id="49" name="Shape 670"/>
          <p:cNvGrpSpPr/>
          <p:nvPr/>
        </p:nvGrpSpPr>
        <p:grpSpPr>
          <a:xfrm>
            <a:off x="1405778" y="2795525"/>
            <a:ext cx="4438753" cy="1689585"/>
            <a:chOff x="1405778" y="2795525"/>
            <a:chExt cx="4438753" cy="1689585"/>
          </a:xfrm>
        </p:grpSpPr>
        <p:sp>
          <p:nvSpPr>
            <p:cNvPr id="50" name="Shape 671"/>
            <p:cNvSpPr txBox="1"/>
            <p:nvPr/>
          </p:nvSpPr>
          <p:spPr>
            <a:xfrm>
              <a:off x="1405778" y="3287804"/>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0.75</a:t>
              </a:r>
              <a:endParaRPr sz="1400">
                <a:solidFill>
                  <a:schemeClr val="dk1"/>
                </a:solidFill>
                <a:latin typeface="Calibri"/>
                <a:ea typeface="Calibri"/>
                <a:cs typeface="Calibri"/>
                <a:sym typeface="Calibri"/>
              </a:endParaRPr>
            </a:p>
          </p:txBody>
        </p:sp>
        <p:sp>
          <p:nvSpPr>
            <p:cNvPr id="51" name="Shape 672"/>
            <p:cNvSpPr txBox="1"/>
            <p:nvPr/>
          </p:nvSpPr>
          <p:spPr>
            <a:xfrm>
              <a:off x="3135655" y="279552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0.20</a:t>
              </a:r>
              <a:endParaRPr sz="1400" dirty="0">
                <a:solidFill>
                  <a:schemeClr val="dk1"/>
                </a:solidFill>
                <a:latin typeface="Calibri"/>
                <a:ea typeface="Calibri"/>
                <a:cs typeface="Calibri"/>
                <a:sym typeface="Calibri"/>
              </a:endParaRPr>
            </a:p>
          </p:txBody>
        </p:sp>
        <p:sp>
          <p:nvSpPr>
            <p:cNvPr id="52" name="Shape 673"/>
            <p:cNvSpPr txBox="1"/>
            <p:nvPr/>
          </p:nvSpPr>
          <p:spPr>
            <a:xfrm>
              <a:off x="4253818" y="4177310"/>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dirty="0">
                  <a:solidFill>
                    <a:schemeClr val="dk1"/>
                  </a:solidFill>
                  <a:latin typeface="Calibri"/>
                  <a:ea typeface="Calibri"/>
                  <a:cs typeface="Calibri"/>
                  <a:sym typeface="Calibri"/>
                </a:rPr>
                <a:t>0.05</a:t>
              </a:r>
              <a:endParaRPr sz="1400" dirty="0">
                <a:solidFill>
                  <a:schemeClr val="dk1"/>
                </a:solidFill>
                <a:latin typeface="Calibri"/>
                <a:ea typeface="Calibri"/>
                <a:cs typeface="Calibri"/>
                <a:sym typeface="Calibri"/>
              </a:endParaRPr>
            </a:p>
          </p:txBody>
        </p:sp>
        <p:sp>
          <p:nvSpPr>
            <p:cNvPr id="53" name="Shape 674"/>
            <p:cNvSpPr txBox="1"/>
            <p:nvPr/>
          </p:nvSpPr>
          <p:spPr>
            <a:xfrm>
              <a:off x="4916218" y="2810235"/>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0.15</a:t>
              </a:r>
              <a:endParaRPr sz="1400" dirty="0">
                <a:solidFill>
                  <a:schemeClr val="dk1"/>
                </a:solidFill>
                <a:latin typeface="Calibri"/>
                <a:ea typeface="Calibri"/>
                <a:cs typeface="Calibri"/>
                <a:sym typeface="Calibri"/>
              </a:endParaRPr>
            </a:p>
          </p:txBody>
        </p:sp>
        <p:sp>
          <p:nvSpPr>
            <p:cNvPr id="54" name="Shape 675"/>
            <p:cNvSpPr txBox="1"/>
            <p:nvPr/>
          </p:nvSpPr>
          <p:spPr>
            <a:xfrm>
              <a:off x="3329603" y="34914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0.85</a:t>
              </a:r>
              <a:endParaRPr sz="1400" dirty="0">
                <a:solidFill>
                  <a:schemeClr val="dk1"/>
                </a:solidFill>
                <a:latin typeface="Calibri"/>
                <a:ea typeface="Calibri"/>
                <a:cs typeface="Calibri"/>
                <a:sym typeface="Calibri"/>
              </a:endParaRPr>
            </a:p>
          </p:txBody>
        </p:sp>
        <p:sp>
          <p:nvSpPr>
            <p:cNvPr id="55" name="Shape 676"/>
            <p:cNvSpPr txBox="1"/>
            <p:nvPr/>
          </p:nvSpPr>
          <p:spPr>
            <a:xfrm>
              <a:off x="5182131" y="3645312"/>
              <a:ext cx="6624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400">
                  <a:solidFill>
                    <a:schemeClr val="dk1"/>
                  </a:solidFill>
                  <a:latin typeface="Calibri"/>
                  <a:ea typeface="Calibri"/>
                  <a:cs typeface="Calibri"/>
                  <a:sym typeface="Calibri"/>
                </a:rPr>
                <a:t>1.0</a:t>
              </a: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909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i="0" u="none" strike="noStrike" cap="none" dirty="0"/>
              <a:t>Model as a Transition Matrix</a:t>
            </a:r>
            <a:endParaRPr i="0" u="none" strike="noStrike" cap="none" dirty="0"/>
          </a:p>
        </p:txBody>
      </p:sp>
      <p:sp>
        <p:nvSpPr>
          <p:cNvPr id="715" name="Shape 715"/>
          <p:cNvSpPr txBox="1">
            <a:spLocks noGrp="1"/>
          </p:cNvSpPr>
          <p:nvPr>
            <p:ph idx="1"/>
          </p:nvPr>
        </p:nvSpPr>
        <p:spPr>
          <a:xfrm>
            <a:off x="840425" y="1319050"/>
            <a:ext cx="8054400" cy="50649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9999"/>
              </a:buClr>
              <a:buSzPts val="2400"/>
              <a:buFont typeface="Verdana"/>
              <a:buChar char="•"/>
            </a:pPr>
            <a:r>
              <a:rPr lang="nl-NL" sz="2400" i="0" u="none" strike="noStrike" cap="none" dirty="0">
                <a:solidFill>
                  <a:schemeClr val="dk1"/>
                </a:solidFill>
              </a:rPr>
              <a:t>Summarize transition probabilities as a matrix</a:t>
            </a:r>
            <a:endParaRPr sz="2400" dirty="0"/>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a:p>
            <a:pPr marL="0" marR="0" lvl="0" indent="0" algn="l" rtl="0">
              <a:spcBef>
                <a:spcPts val="560"/>
              </a:spcBef>
              <a:spcAft>
                <a:spcPts val="0"/>
              </a:spcAft>
              <a:buNone/>
            </a:pPr>
            <a:endParaRPr sz="2400" dirty="0"/>
          </a:p>
          <a:p>
            <a:pPr marL="342900" marR="0" lvl="0" indent="-317500" algn="l" rtl="0">
              <a:spcBef>
                <a:spcPts val="560"/>
              </a:spcBef>
              <a:spcAft>
                <a:spcPts val="0"/>
              </a:spcAft>
              <a:buClr>
                <a:srgbClr val="009999"/>
              </a:buClr>
              <a:buSzPts val="2400"/>
              <a:buFont typeface="Verdana"/>
              <a:buChar char="•"/>
            </a:pPr>
            <a:r>
              <a:rPr lang="nl-NL" sz="2400" i="0" u="none" strike="noStrike" cap="none" dirty="0">
                <a:solidFill>
                  <a:schemeClr val="dk1"/>
                </a:solidFill>
              </a:rPr>
              <a:t>Cohort distribution at next time step calculated through matrix multiplication</a:t>
            </a:r>
            <a:endParaRPr sz="2400" i="0" u="none" strike="noStrike" cap="none" dirty="0">
              <a:solidFill>
                <a:schemeClr val="dk1"/>
              </a:solidFill>
            </a:endParaRPr>
          </a:p>
          <a:p>
            <a:pPr marL="342900" marR="0" lvl="0" indent="-165100" algn="l" rtl="0">
              <a:spcBef>
                <a:spcPts val="560"/>
              </a:spcBef>
              <a:spcAft>
                <a:spcPts val="0"/>
              </a:spcAft>
              <a:buClr>
                <a:srgbClr val="990033"/>
              </a:buClr>
              <a:buSzPts val="2800"/>
              <a:buFont typeface="Constantia"/>
              <a:buNone/>
            </a:pPr>
            <a:endParaRPr sz="2400" i="0" u="none" strike="noStrike" cap="none" dirty="0">
              <a:solidFill>
                <a:schemeClr val="dk1"/>
              </a:solidFill>
            </a:endParaRPr>
          </a:p>
        </p:txBody>
      </p:sp>
      <p:sp>
        <p:nvSpPr>
          <p:cNvPr id="714" name="Shape 7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graphicFrame>
        <p:nvGraphicFramePr>
          <p:cNvPr id="683" name="Shape 683"/>
          <p:cNvGraphicFramePr/>
          <p:nvPr/>
        </p:nvGraphicFramePr>
        <p:xfrm>
          <a:off x="1946930" y="1993630"/>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Sick</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Healthy</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0.75</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0.20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0.05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0.85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0.15</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684" name="Shape 684"/>
          <p:cNvSpPr txBox="1"/>
          <p:nvPr/>
        </p:nvSpPr>
        <p:spPr>
          <a:xfrm rot="-5400000">
            <a:off x="1420217" y="2706224"/>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From:</a:t>
            </a:r>
            <a:endParaRPr sz="1800">
              <a:solidFill>
                <a:schemeClr val="dk1"/>
              </a:solidFill>
              <a:latin typeface="Calibri"/>
              <a:ea typeface="Calibri"/>
              <a:cs typeface="Calibri"/>
              <a:sym typeface="Calibri"/>
            </a:endParaRPr>
          </a:p>
        </p:txBody>
      </p:sp>
      <p:sp>
        <p:nvSpPr>
          <p:cNvPr id="685" name="Shape 685"/>
          <p:cNvSpPr txBox="1"/>
          <p:nvPr/>
        </p:nvSpPr>
        <p:spPr>
          <a:xfrm>
            <a:off x="2994905" y="1713740"/>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686" name="Shape 686"/>
          <p:cNvSpPr txBox="1"/>
          <p:nvPr/>
        </p:nvSpPr>
        <p:spPr>
          <a:xfrm>
            <a:off x="5987824" y="2644659"/>
            <a:ext cx="12999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dirty="0">
                <a:solidFill>
                  <a:schemeClr val="dk1"/>
                </a:solidFill>
                <a:latin typeface="Calibri"/>
                <a:ea typeface="Calibri"/>
                <a:cs typeface="Calibri"/>
                <a:sym typeface="Calibri"/>
              </a:rPr>
              <a:t>= 	A</a:t>
            </a:r>
            <a:endParaRPr sz="2600" dirty="0">
              <a:solidFill>
                <a:schemeClr val="dk1"/>
              </a:solidFill>
              <a:latin typeface="Calibri"/>
              <a:ea typeface="Calibri"/>
              <a:cs typeface="Calibri"/>
              <a:sym typeface="Calibri"/>
            </a:endParaRPr>
          </a:p>
        </p:txBody>
      </p:sp>
      <p:sp>
        <p:nvSpPr>
          <p:cNvPr id="687" name="Shape 687"/>
          <p:cNvSpPr txBox="1"/>
          <p:nvPr/>
        </p:nvSpPr>
        <p:spPr>
          <a:xfrm>
            <a:off x="3209831" y="53698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88" name="Shape 688"/>
          <p:cNvGrpSpPr/>
          <p:nvPr/>
        </p:nvGrpSpPr>
        <p:grpSpPr>
          <a:xfrm>
            <a:off x="4041107" y="5332733"/>
            <a:ext cx="2235200" cy="566781"/>
            <a:chOff x="1297709" y="3978991"/>
            <a:chExt cx="2235200" cy="566781"/>
          </a:xfrm>
        </p:grpSpPr>
        <p:sp>
          <p:nvSpPr>
            <p:cNvPr id="689" name="Shape 689"/>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0" name="Shape 690"/>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1" name="Shape 691"/>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692" name="Shape 692"/>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693" name="Shape 693"/>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694" name="Shape 694"/>
          <p:cNvGrpSpPr/>
          <p:nvPr/>
        </p:nvGrpSpPr>
        <p:grpSpPr>
          <a:xfrm>
            <a:off x="803754" y="5332733"/>
            <a:ext cx="2235200" cy="566781"/>
            <a:chOff x="1297709" y="3978991"/>
            <a:chExt cx="2235200" cy="566781"/>
          </a:xfrm>
        </p:grpSpPr>
        <p:sp>
          <p:nvSpPr>
            <p:cNvPr id="695" name="Shape 695"/>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6" name="Shape 696"/>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97" name="Shape 697"/>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698" name="Shape 698"/>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699" name="Shape 699"/>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700" name="Shape 700"/>
          <p:cNvGrpSpPr/>
          <p:nvPr/>
        </p:nvGrpSpPr>
        <p:grpSpPr>
          <a:xfrm>
            <a:off x="6440967" y="4793133"/>
            <a:ext cx="2235200" cy="1645800"/>
            <a:chOff x="6440967" y="4793133"/>
            <a:chExt cx="2235200" cy="1645800"/>
          </a:xfrm>
        </p:grpSpPr>
        <p:grpSp>
          <p:nvGrpSpPr>
            <p:cNvPr id="701" name="Shape 701"/>
            <p:cNvGrpSpPr/>
            <p:nvPr/>
          </p:nvGrpSpPr>
          <p:grpSpPr>
            <a:xfrm>
              <a:off x="6440967" y="4793133"/>
              <a:ext cx="2235200" cy="1645800"/>
              <a:chOff x="4826000" y="3611334"/>
              <a:chExt cx="2235200" cy="1645800"/>
            </a:xfrm>
          </p:grpSpPr>
          <p:sp>
            <p:nvSpPr>
              <p:cNvPr id="702" name="Shape 70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3" name="Shape 70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04" name="Shape 70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5" name="Shape 70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6" name="Shape 70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7" name="Shape 70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8" name="Shape 708"/>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09" name="Shape 70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0" name="Shape 71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1" name="Shape 71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2" name="Shape 71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3" name="Shape 713"/>
            <p:cNvSpPr/>
            <p:nvPr/>
          </p:nvSpPr>
          <p:spPr>
            <a:xfrm>
              <a:off x="7113628" y="5121754"/>
              <a:ext cx="914400" cy="9144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2600" i="1">
                  <a:solidFill>
                    <a:srgbClr val="000000"/>
                  </a:solidFill>
                  <a:latin typeface="Calibri"/>
                  <a:ea typeface="Calibri"/>
                  <a:cs typeface="Calibri"/>
                  <a:sym typeface="Calibri"/>
                </a:rPr>
                <a:t>A</a:t>
              </a:r>
              <a:endParaRPr sz="2600" i="1">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357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5604</TotalTime>
  <Words>1301</Words>
  <Application>Microsoft Office PowerPoint</Application>
  <PresentationFormat>On-screen Show (4:3)</PresentationFormat>
  <Paragraphs>407</Paragraphs>
  <Slides>24</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vt:lpstr>
      <vt:lpstr>Cambria Math</vt:lpstr>
      <vt:lpstr>Constantia</vt:lpstr>
      <vt:lpstr>Courier New</vt:lpstr>
      <vt:lpstr>Times New Roman</vt:lpstr>
      <vt:lpstr>Verdana</vt:lpstr>
      <vt:lpstr>ThemeDARTH</vt:lpstr>
      <vt:lpstr>Cohort state-transition Modeling in R</vt:lpstr>
      <vt:lpstr>Cohort State-Transition Models</vt:lpstr>
      <vt:lpstr>Building a cohort State-Transition Model </vt:lpstr>
      <vt:lpstr>Markov Model of HIV Progression</vt:lpstr>
      <vt:lpstr>Markov  Trace</vt:lpstr>
      <vt:lpstr>Three-State Model</vt:lpstr>
      <vt:lpstr>Trace the Cohort Through Time</vt:lpstr>
      <vt:lpstr>Trace the Cohort Through Time</vt:lpstr>
      <vt:lpstr>Model as a Transition Matrix</vt:lpstr>
      <vt:lpstr>“Running” the Model</vt:lpstr>
      <vt:lpstr>“Running” the Model</vt:lpstr>
      <vt:lpstr>Markov Trace (Life-Years)</vt:lpstr>
      <vt:lpstr>Markov Trace (Costs)</vt:lpstr>
      <vt:lpstr>Transition Probabilities</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103</cp:revision>
  <dcterms:created xsi:type="dcterms:W3CDTF">2018-07-06T17:43:18Z</dcterms:created>
  <dcterms:modified xsi:type="dcterms:W3CDTF">2021-04-23T12:01:30Z</dcterms:modified>
</cp:coreProperties>
</file>