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8"/>
  </p:notesMasterIdLst>
  <p:sldIdLst>
    <p:sldId id="347" r:id="rId2"/>
    <p:sldId id="348" r:id="rId3"/>
    <p:sldId id="320" r:id="rId4"/>
    <p:sldId id="285" r:id="rId5"/>
    <p:sldId id="323" r:id="rId6"/>
    <p:sldId id="321" r:id="rId7"/>
    <p:sldId id="352" r:id="rId8"/>
    <p:sldId id="353" r:id="rId9"/>
    <p:sldId id="293" r:id="rId10"/>
    <p:sldId id="303" r:id="rId11"/>
    <p:sldId id="351" r:id="rId12"/>
    <p:sldId id="288" r:id="rId13"/>
    <p:sldId id="291" r:id="rId14"/>
    <p:sldId id="354" r:id="rId15"/>
    <p:sldId id="258" r:id="rId16"/>
    <p:sldId id="34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5"/>
    <p:restoredTop sz="94646"/>
  </p:normalViewPr>
  <p:slideViewPr>
    <p:cSldViewPr snapToGrid="0" snapToObjects="1">
      <p:cViewPr varScale="1">
        <p:scale>
          <a:sx n="86" d="100"/>
          <a:sy n="86" d="100"/>
        </p:scale>
        <p:origin x="643" y="48"/>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2021-11-26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13</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2021-11-26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2021-11-26</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2021-11-26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2021-11-26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2021-11-26</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2021-11-26</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2021-11-26</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2021-11-26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2021-11-26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2021-11-26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2021-11-26</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2021-11-26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2021-11-26</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2021-11-26</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Decision Modeling for Public Health Workshop</a:t>
            </a:r>
          </a:p>
          <a:p>
            <a:endParaRPr lang="en-US" dirty="0"/>
          </a:p>
          <a:p>
            <a:r>
              <a:rPr lang="en-US"/>
              <a:t>2021 – 2022</a:t>
            </a: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11</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184087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13</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FCC5B-744D-C14A-BFF0-C10DAC21A332}"/>
              </a:ext>
            </a:extLst>
          </p:cNvPr>
          <p:cNvSpPr>
            <a:spLocks noGrp="1"/>
          </p:cNvSpPr>
          <p:nvPr>
            <p:ph type="sldNum" sz="quarter" idx="12"/>
          </p:nvPr>
        </p:nvSpPr>
        <p:spPr/>
        <p:txBody>
          <a:bodyPr/>
          <a:lstStyle/>
          <a:p>
            <a:fld id="{0798D939-2D9E-2142-A80A-FFDECD1E5A9B}" type="slidenum">
              <a:rPr lang="en-US" smtClean="0"/>
              <a:t>14</a:t>
            </a:fld>
            <a:endParaRPr lang="en-US"/>
          </a:p>
        </p:txBody>
      </p:sp>
      <p:sp>
        <p:nvSpPr>
          <p:cNvPr id="5" name="Shape 2004">
            <a:extLst>
              <a:ext uri="{FF2B5EF4-FFF2-40B4-BE49-F238E27FC236}">
                <a16:creationId xmlns:a16="http://schemas.microsoft.com/office/drawing/2014/main" id="{9BFFB0C2-B3B1-2447-8109-6F9C3A9C0151}"/>
              </a:ext>
            </a:extLst>
          </p:cNvPr>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Excercise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02896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16</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dependency since start of the model</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495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a:xfrm>
            <a:off x="840432" y="1689904"/>
            <a:ext cx="7620000" cy="4710896"/>
          </a:xfrm>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based on state residence</a:t>
            </a:r>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176479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model history, not time since model start </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7</a:t>
            </a:fld>
            <a:endParaRPr lang="en-US" dirty="0">
              <a:solidFill>
                <a:schemeClr val="accent1"/>
              </a:solidFill>
            </a:endParaRPr>
          </a:p>
        </p:txBody>
      </p:sp>
    </p:spTree>
    <p:extLst>
      <p:ext uri="{BB962C8B-B14F-4D97-AF65-F5344CB8AC3E}">
        <p14:creationId xmlns:p14="http://schemas.microsoft.com/office/powerpoint/2010/main" val="32856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8</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244147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114300" indent="0">
                  <a:buNone/>
                </a:pPr>
                <a:endParaRPr lang="en-US" sz="2000" dirty="0"/>
              </a:p>
              <a:p>
                <a:pPr marL="114300" indent="0">
                  <a:buNone/>
                </a:pPr>
                <a:r>
                  <a:rPr lang="en-US" sz="2000" dirty="0"/>
                  <a:t>If transition probabilities do not depend on the time since model start, replacing </a:t>
                </a:r>
                <a14:m>
                  <m:oMath xmlns:m="http://schemas.openxmlformats.org/officeDocument/2006/math">
                    <m:r>
                      <a:rPr lang="es-ES" sz="2000" i="1">
                        <a:latin typeface="Cambria Math" panose="02040503050406030204" pitchFamily="18" charset="0"/>
                      </a:rPr>
                      <m:t>𝑃</m:t>
                    </m:r>
                  </m:oMath>
                </a14:m>
                <a:r>
                  <a:rPr lang="en-US" sz="2000" dirty="0"/>
                  <a:t> with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𝑃</m:t>
                        </m:r>
                      </m:e>
                      <m:sub>
                        <m:r>
                          <a:rPr lang="es-ES" sz="2000" i="1">
                            <a:latin typeface="Cambria Math" panose="02040503050406030204" pitchFamily="18" charset="0"/>
                          </a:rPr>
                          <m:t>𝑡</m:t>
                        </m:r>
                      </m:sub>
                    </m:sSub>
                    <m:r>
                      <a:rPr lang="es-ES" sz="2000" b="0" i="0" smtClean="0">
                        <a:latin typeface="Cambria Math" panose="02040503050406030204" pitchFamily="18" charset="0"/>
                      </a:rPr>
                      <m:t> </m:t>
                    </m:r>
                  </m:oMath>
                </a14:m>
                <a:r>
                  <a:rPr lang="en-US" sz="2000" dirty="0"/>
                  <a:t>does not work</a:t>
                </a:r>
              </a:p>
              <a:p>
                <a:pPr lvl="1"/>
                <a:r>
                  <a:rPr lang="en-US" dirty="0"/>
                  <a:t>E.g., Cohort of healthy patients at risk for cancer, but once cancer is diagnosed the risk of recurrence depends on time since diagnosis</a:t>
                </a:r>
              </a:p>
              <a:p>
                <a:endParaRPr lang="en-US" sz="2000" dirty="0"/>
              </a:p>
              <a:p>
                <a:r>
                  <a:rPr lang="en-US" sz="2000" dirty="0"/>
                  <a:t>Solution?</a:t>
                </a:r>
              </a:p>
              <a:p>
                <a:pPr lvl="1"/>
                <a:r>
                  <a:rPr lang="en-US" sz="1800" dirty="0"/>
                  <a:t>Create “tunnel” states</a:t>
                </a:r>
              </a:p>
              <a:p>
                <a:pPr lvl="1"/>
                <a:endParaRPr lang="en-US" sz="180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9</a:t>
            </a:fld>
            <a:endParaRPr lang="en-US"/>
          </a:p>
        </p:txBody>
      </p:sp>
      <p:pic>
        <p:nvPicPr>
          <p:cNvPr id="1026" name="Picture 2" descr="Image result for maastunnel&quot;">
            <a:extLst>
              <a:ext uri="{FF2B5EF4-FFF2-40B4-BE49-F238E27FC236}">
                <a16:creationId xmlns:a16="http://schemas.microsoft.com/office/drawing/2014/main" id="{46BC62FA-8C56-4972-A871-C0B2F8CC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432" y="3909219"/>
            <a:ext cx="3926148" cy="261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4217</TotalTime>
  <Words>467</Words>
  <Application>Microsoft Office PowerPoint</Application>
  <PresentationFormat>On-screen Show (4:3)</PresentationFormat>
  <Paragraphs>97</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Courier New</vt:lpstr>
      <vt:lpstr>Verdana</vt:lpstr>
      <vt:lpstr>ThemeDARTH</vt:lpstr>
      <vt:lpstr>Cohort state-transition model variations in R</vt:lpstr>
      <vt:lpstr>Time-dependency</vt:lpstr>
      <vt:lpstr>Time dependency since start of the model</vt:lpstr>
      <vt:lpstr>Time-dependency since model start</vt:lpstr>
      <vt:lpstr>Time-varying probabilities in R</vt:lpstr>
      <vt:lpstr>Time-dependent based on state residence</vt:lpstr>
      <vt:lpstr>Other Types of Dependence</vt:lpstr>
      <vt:lpstr>When history matters, create more states…</vt:lpstr>
      <vt:lpstr>Tunnel states</vt:lpstr>
      <vt:lpstr>State Time</vt:lpstr>
      <vt:lpstr>PowerPoint Presentation</vt:lpstr>
      <vt:lpstr>Time-dependent probabilities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76</cp:revision>
  <cp:lastPrinted>2020-02-03T19:18:14Z</cp:lastPrinted>
  <dcterms:created xsi:type="dcterms:W3CDTF">2018-07-06T17:43:18Z</dcterms:created>
  <dcterms:modified xsi:type="dcterms:W3CDTF">2021-11-26T17:33:48Z</dcterms:modified>
</cp:coreProperties>
</file>