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30"/>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326" r:id="rId15"/>
    <p:sldId id="274" r:id="rId16"/>
    <p:sldId id="275" r:id="rId17"/>
    <p:sldId id="276" r:id="rId18"/>
    <p:sldId id="280" r:id="rId19"/>
    <p:sldId id="281" r:id="rId20"/>
    <p:sldId id="282" r:id="rId21"/>
    <p:sldId id="283" r:id="rId22"/>
    <p:sldId id="348" r:id="rId23"/>
    <p:sldId id="320" r:id="rId24"/>
    <p:sldId id="285" r:id="rId25"/>
    <p:sldId id="323" r:id="rId26"/>
    <p:sldId id="290" r:id="rId27"/>
    <p:sldId id="258" r:id="rId28"/>
    <p:sldId id="34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6" autoAdjust="0"/>
    <p:restoredTop sz="94646"/>
  </p:normalViewPr>
  <p:slideViewPr>
    <p:cSldViewPr snapToGrid="0" snapToObjects="1">
      <p:cViewPr varScale="1">
        <p:scale>
          <a:sx n="86" d="100"/>
          <a:sy n="86" d="100"/>
        </p:scale>
        <p:origin x="730" y="48"/>
      </p:cViewPr>
      <p:guideLst/>
    </p:cSldViewPr>
  </p:slideViewPr>
  <p:notesTextViewPr>
    <p:cViewPr>
      <p:scale>
        <a:sx n="1" d="1"/>
        <a:sy n="1" d="1"/>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2021-08-23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18" name="Shape 718"/>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503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55" name="Shape 755"/>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2304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913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Shape 821"/>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22" name="Shape 822"/>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5823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Shape 8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5" name="Shape 84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0157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Shape 8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1" name="Shape 85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Simple Markov to illustrate the use of Markov models</a:t>
            </a:r>
            <a:endParaRPr/>
          </a:p>
          <a:p>
            <a:pPr marL="0" lvl="0" indent="0" rtl="0">
              <a:spcBef>
                <a:spcPts val="0"/>
              </a:spcBef>
              <a:spcAft>
                <a:spcPts val="0"/>
              </a:spcAft>
              <a:buNone/>
            </a:pPr>
            <a:r>
              <a:rPr lang="nl-NL"/>
              <a:t>First letter </a:t>
            </a:r>
            <a:r>
              <a:rPr lang="nl-NL" b="1"/>
              <a:t>from</a:t>
            </a:r>
            <a:r>
              <a:rPr lang="nl-NL"/>
              <a:t> state and second letter </a:t>
            </a:r>
            <a:r>
              <a:rPr lang="nl-NL" b="1"/>
              <a:t>to</a:t>
            </a:r>
            <a:r>
              <a:rPr lang="nl-NL"/>
              <a:t> state</a:t>
            </a:r>
            <a:endParaRPr/>
          </a:p>
        </p:txBody>
      </p:sp>
    </p:spTree>
    <p:extLst>
      <p:ext uri="{BB962C8B-B14F-4D97-AF65-F5344CB8AC3E}">
        <p14:creationId xmlns:p14="http://schemas.microsoft.com/office/powerpoint/2010/main" val="786198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Shape 8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8" name="Shape 8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6445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Shape 8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1" name="Shape 89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2030438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Shape 9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1" name="Shape 90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75053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Shape 9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0" name="Shape 91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5680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42695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Shape 9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0" name="Shape 9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0746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26</a:t>
            </a:fld>
            <a:endParaRPr/>
          </a:p>
        </p:txBody>
      </p:sp>
    </p:spTree>
    <p:extLst>
      <p:ext uri="{BB962C8B-B14F-4D97-AF65-F5344CB8AC3E}">
        <p14:creationId xmlns:p14="http://schemas.microsoft.com/office/powerpoint/2010/main" val="1062670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920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6" name="Shape 56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66861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3" name="Shape 57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1460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4" name="Shape 5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67725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6</a:t>
            </a:fld>
            <a:endParaRPr/>
          </a:p>
        </p:txBody>
      </p:sp>
    </p:spTree>
    <p:extLst>
      <p:ext uri="{BB962C8B-B14F-4D97-AF65-F5344CB8AC3E}">
        <p14:creationId xmlns:p14="http://schemas.microsoft.com/office/powerpoint/2010/main" val="1634878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2088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Shape 642"/>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43" name="Shape 643"/>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882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80" name="Shape 68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6317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2021-08-23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2021-08-23</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2021-08-23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2021-08-23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2021-08-23</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93277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2021-08-23</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endParaRP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212362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6179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05625844"/>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userDrawn="1"/>
        </p:nvSpPr>
        <p:spPr>
          <a:xfrm flipH="1">
            <a:off x="1860376" y="474822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2021-08-23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2021-08-23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2021-08-23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2021-08-23</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2021-08-23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2021-08-23</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2021-08-23</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8" r:id="rId15"/>
    <p:sldLayoutId id="2147483705" r:id="rId16"/>
    <p:sldLayoutId id="2147483706" r:id="rId17"/>
    <p:sldLayoutId id="2147483707"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50.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9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29000"/>
            <a:ext cx="7308280" cy="2107750"/>
          </a:xfrm>
        </p:spPr>
        <p:txBody>
          <a:bodyPr>
            <a:normAutofit/>
          </a:bodyPr>
          <a:lstStyle/>
          <a:p>
            <a:r>
              <a:rPr lang="en-US" dirty="0"/>
              <a:t>Cost-Effectiveness and Decision Modeling in R Workshop</a:t>
            </a:r>
          </a:p>
          <a:p>
            <a:endParaRPr lang="en-US" dirty="0"/>
          </a:p>
          <a:p>
            <a:r>
              <a:rPr lang="en-US" dirty="0"/>
              <a:t>August 2021</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Cohort state-transition Modeling in R</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t>“Running” the Model</a:t>
            </a:r>
            <a:endParaRPr sz="4000" i="0" u="none" strike="noStrike" cap="none" dirty="0"/>
          </a:p>
        </p:txBody>
      </p:sp>
      <p:sp>
        <p:nvSpPr>
          <p:cNvPr id="721" name="Shape 721"/>
          <p:cNvSpPr txBox="1">
            <a:spLocks noGrp="1"/>
          </p:cNvSpPr>
          <p:nvPr>
            <p:ph idx="1"/>
          </p:nvPr>
        </p:nvSpPr>
        <p:spPr>
          <a:xfrm>
            <a:off x="840425" y="1295400"/>
            <a:ext cx="80544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a:solidFill>
                  <a:schemeClr val="dk1"/>
                </a:solidFill>
              </a:rPr>
              <a:t>Summarize transition probabilities as a matrix</a:t>
            </a:r>
            <a:endParaRPr sz="2400"/>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0" marR="0" lvl="0" indent="0" algn="l" rtl="0">
              <a:spcBef>
                <a:spcPts val="560"/>
              </a:spcBef>
              <a:spcAft>
                <a:spcPts val="0"/>
              </a:spcAft>
              <a:buNone/>
            </a:pPr>
            <a:endParaRPr sz="2400"/>
          </a:p>
          <a:p>
            <a:pPr marL="342900" marR="0" lvl="0" indent="-317500" algn="l" rtl="0">
              <a:spcBef>
                <a:spcPts val="560"/>
              </a:spcBef>
              <a:spcAft>
                <a:spcPts val="0"/>
              </a:spcAft>
              <a:buClr>
                <a:srgbClr val="009999"/>
              </a:buClr>
              <a:buSzPts val="2400"/>
              <a:buFont typeface="Verdana"/>
              <a:buChar char="•"/>
            </a:pPr>
            <a:r>
              <a:rPr lang="nl-NL" sz="2400" i="0" u="none" strike="noStrike" cap="none">
                <a:solidFill>
                  <a:schemeClr val="dk1"/>
                </a:solidFill>
              </a:rPr>
              <a:t>Cohort distribution at next time step calculated through matrix multiplication</a:t>
            </a: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p:txBody>
      </p:sp>
      <p:sp>
        <p:nvSpPr>
          <p:cNvPr id="752" name="Shape 75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10</a:t>
            </a:fld>
            <a:endParaRPr/>
          </a:p>
        </p:txBody>
      </p:sp>
      <p:graphicFrame>
        <p:nvGraphicFramePr>
          <p:cNvPr id="722" name="Shape 722"/>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1.0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723" name="Shape 723"/>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724" name="Shape 724"/>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sp>
        <p:nvSpPr>
          <p:cNvPr id="725" name="Shape 725"/>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 	A</a:t>
            </a:r>
            <a:endParaRPr sz="2600">
              <a:solidFill>
                <a:schemeClr val="dk1"/>
              </a:solidFill>
              <a:latin typeface="Calibri"/>
              <a:ea typeface="Calibri"/>
              <a:cs typeface="Calibri"/>
              <a:sym typeface="Calibri"/>
            </a:endParaRPr>
          </a:p>
        </p:txBody>
      </p:sp>
      <p:sp>
        <p:nvSpPr>
          <p:cNvPr id="726" name="Shape 726"/>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27" name="Shape 727"/>
          <p:cNvGrpSpPr/>
          <p:nvPr/>
        </p:nvGrpSpPr>
        <p:grpSpPr>
          <a:xfrm>
            <a:off x="4041107" y="5332733"/>
            <a:ext cx="2235200" cy="566781"/>
            <a:chOff x="1297709" y="3978991"/>
            <a:chExt cx="2235200" cy="566781"/>
          </a:xfrm>
        </p:grpSpPr>
        <p:sp>
          <p:nvSpPr>
            <p:cNvPr id="728" name="Shape 728"/>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29" name="Shape 729"/>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0" name="Shape 730"/>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731" name="Shape 731"/>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732" name="Shape 732"/>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733" name="Shape 733"/>
          <p:cNvGrpSpPr/>
          <p:nvPr/>
        </p:nvGrpSpPr>
        <p:grpSpPr>
          <a:xfrm>
            <a:off x="6440131" y="4791775"/>
            <a:ext cx="2235200" cy="1645800"/>
            <a:chOff x="4826000" y="3611334"/>
            <a:chExt cx="2235200" cy="1645800"/>
          </a:xfrm>
        </p:grpSpPr>
        <p:sp>
          <p:nvSpPr>
            <p:cNvPr id="734" name="Shape 734"/>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5" name="Shape 735"/>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6" name="Shape 736"/>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37" name="Shape 737"/>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38" name="Shape 738"/>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39" name="Shape 739"/>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40" name="Shape 740"/>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41" name="Shape 741"/>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42" name="Shape 742"/>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43" name="Shape 743"/>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44" name="Shape 744"/>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45" name="Shape 745"/>
          <p:cNvGrpSpPr/>
          <p:nvPr/>
        </p:nvGrpSpPr>
        <p:grpSpPr>
          <a:xfrm>
            <a:off x="803754" y="5332733"/>
            <a:ext cx="2235200" cy="566781"/>
            <a:chOff x="1297709" y="3978991"/>
            <a:chExt cx="2235200" cy="566781"/>
          </a:xfrm>
        </p:grpSpPr>
        <p:sp>
          <p:nvSpPr>
            <p:cNvPr id="746" name="Shape 746"/>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7" name="Shape 747"/>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8" name="Shape 748"/>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749" name="Shape 749"/>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750" name="Shape 750"/>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751" name="Shape 751"/>
          <p:cNvSpPr txBox="1"/>
          <p:nvPr/>
        </p:nvSpPr>
        <p:spPr>
          <a:xfrm>
            <a:off x="7205857" y="4309056"/>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A</a:t>
            </a:r>
            <a:endParaRPr sz="2600" i="1">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764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Shape 75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spcBef>
                <a:spcPts val="0"/>
              </a:spcBef>
            </a:pPr>
            <a:r>
              <a:rPr lang="nl-NL" dirty="0"/>
              <a:t>“Running” the Model</a:t>
            </a:r>
            <a:endParaRPr sz="4000" i="0" u="none" strike="noStrike" cap="none" dirty="0"/>
          </a:p>
        </p:txBody>
      </p:sp>
      <p:sp>
        <p:nvSpPr>
          <p:cNvPr id="758" name="Shape 758"/>
          <p:cNvSpPr txBox="1">
            <a:spLocks noGrp="1"/>
          </p:cNvSpPr>
          <p:nvPr>
            <p:ph idx="1"/>
          </p:nvPr>
        </p:nvSpPr>
        <p:spPr>
          <a:xfrm>
            <a:off x="803750" y="1295400"/>
            <a:ext cx="80910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a:solidFill>
                  <a:schemeClr val="dk1"/>
                </a:solidFill>
              </a:rPr>
              <a:t>Summarize transition probabilities as a matrix</a:t>
            </a:r>
            <a:endParaRPr sz="2400"/>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0" marR="0" lvl="0" indent="0" algn="l" rtl="0">
              <a:spcBef>
                <a:spcPts val="560"/>
              </a:spcBef>
              <a:spcAft>
                <a:spcPts val="0"/>
              </a:spcAft>
              <a:buNone/>
            </a:pPr>
            <a:endParaRPr sz="2400"/>
          </a:p>
          <a:p>
            <a:pPr marL="342900" marR="0" lvl="0" indent="-317500" algn="l" rtl="0">
              <a:spcBef>
                <a:spcPts val="560"/>
              </a:spcBef>
              <a:spcAft>
                <a:spcPts val="0"/>
              </a:spcAft>
              <a:buClr>
                <a:srgbClr val="009999"/>
              </a:buClr>
              <a:buSzPts val="2400"/>
              <a:buFont typeface="Verdana"/>
              <a:buChar char="•"/>
            </a:pPr>
            <a:r>
              <a:rPr lang="nl-NL" sz="2400" i="0" u="none" strike="noStrike" cap="none">
                <a:solidFill>
                  <a:schemeClr val="dk1"/>
                </a:solidFill>
              </a:rPr>
              <a:t>Cohort distribution at next time step calculated through matrix multiplication</a:t>
            </a: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p:txBody>
      </p:sp>
      <p:sp>
        <p:nvSpPr>
          <p:cNvPr id="796" name="Shape 796"/>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11</a:t>
            </a:fld>
            <a:endParaRPr/>
          </a:p>
        </p:txBody>
      </p:sp>
      <p:graphicFrame>
        <p:nvGraphicFramePr>
          <p:cNvPr id="759" name="Shape 759"/>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1.0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760" name="Shape 760"/>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761" name="Shape 761"/>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grpSp>
        <p:nvGrpSpPr>
          <p:cNvPr id="762" name="Shape 762"/>
          <p:cNvGrpSpPr/>
          <p:nvPr/>
        </p:nvGrpSpPr>
        <p:grpSpPr>
          <a:xfrm>
            <a:off x="4044053" y="5343366"/>
            <a:ext cx="2235200" cy="548700"/>
            <a:chOff x="4038643" y="4217897"/>
            <a:chExt cx="2235200" cy="548700"/>
          </a:xfrm>
        </p:grpSpPr>
        <p:grpSp>
          <p:nvGrpSpPr>
            <p:cNvPr id="763" name="Shape 763"/>
            <p:cNvGrpSpPr/>
            <p:nvPr/>
          </p:nvGrpSpPr>
          <p:grpSpPr>
            <a:xfrm>
              <a:off x="4038643" y="4217897"/>
              <a:ext cx="2235200" cy="548700"/>
              <a:chOff x="1297709" y="3997072"/>
              <a:chExt cx="2235200" cy="548700"/>
            </a:xfrm>
          </p:grpSpPr>
          <p:sp>
            <p:nvSpPr>
              <p:cNvPr id="764" name="Shape 76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65" name="Shape 76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66" name="Shape 766"/>
            <p:cNvSpPr txBox="1"/>
            <p:nvPr/>
          </p:nvSpPr>
          <p:spPr>
            <a:xfrm>
              <a:off x="415788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67" name="Shape 767"/>
            <p:cNvSpPr txBox="1"/>
            <p:nvPr/>
          </p:nvSpPr>
          <p:spPr>
            <a:xfrm>
              <a:off x="484102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768" name="Shape 768"/>
            <p:cNvSpPr txBox="1"/>
            <p:nvPr/>
          </p:nvSpPr>
          <p:spPr>
            <a:xfrm>
              <a:off x="5528501"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769" name="Shape 769"/>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 	A</a:t>
            </a:r>
            <a:endParaRPr sz="2600">
              <a:solidFill>
                <a:schemeClr val="dk1"/>
              </a:solidFill>
              <a:latin typeface="Calibri"/>
              <a:ea typeface="Calibri"/>
              <a:cs typeface="Calibri"/>
              <a:sym typeface="Calibri"/>
            </a:endParaRPr>
          </a:p>
        </p:txBody>
      </p:sp>
      <p:sp>
        <p:nvSpPr>
          <p:cNvPr id="770" name="Shape 770"/>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71" name="Shape 771"/>
          <p:cNvGrpSpPr/>
          <p:nvPr/>
        </p:nvGrpSpPr>
        <p:grpSpPr>
          <a:xfrm>
            <a:off x="6440131" y="4791775"/>
            <a:ext cx="2235200" cy="1645800"/>
            <a:chOff x="4826000" y="3611334"/>
            <a:chExt cx="2235200" cy="1645800"/>
          </a:xfrm>
        </p:grpSpPr>
        <p:sp>
          <p:nvSpPr>
            <p:cNvPr id="772" name="Shape 77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75" name="Shape 77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76" name="Shape 77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77" name="Shape 77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78" name="Shape 77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79" name="Shape 77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80" name="Shape 78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1" name="Shape 78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2" name="Shape 78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83" name="Shape 783"/>
          <p:cNvGrpSpPr/>
          <p:nvPr/>
        </p:nvGrpSpPr>
        <p:grpSpPr>
          <a:xfrm>
            <a:off x="803754" y="5350814"/>
            <a:ext cx="2235200" cy="548700"/>
            <a:chOff x="1297709" y="3997072"/>
            <a:chExt cx="2235200" cy="548700"/>
          </a:xfrm>
        </p:grpSpPr>
        <p:sp>
          <p:nvSpPr>
            <p:cNvPr id="784" name="Shape 78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85" name="Shape 78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86" name="Shape 786"/>
          <p:cNvSpPr txBox="1"/>
          <p:nvPr/>
        </p:nvSpPr>
        <p:spPr>
          <a:xfrm>
            <a:off x="7205857" y="4309056"/>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A</a:t>
            </a:r>
            <a:endParaRPr sz="2600" i="1">
              <a:solidFill>
                <a:schemeClr val="dk1"/>
              </a:solidFill>
              <a:latin typeface="Calibri"/>
              <a:ea typeface="Calibri"/>
              <a:cs typeface="Calibri"/>
              <a:sym typeface="Calibri"/>
            </a:endParaRPr>
          </a:p>
        </p:txBody>
      </p:sp>
      <p:sp>
        <p:nvSpPr>
          <p:cNvPr id="787" name="Shape 787"/>
          <p:cNvSpPr/>
          <p:nvPr/>
        </p:nvSpPr>
        <p:spPr>
          <a:xfrm>
            <a:off x="4941093" y="4801499"/>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788" name="Shape 788"/>
          <p:cNvSpPr/>
          <p:nvPr/>
        </p:nvSpPr>
        <p:spPr>
          <a:xfrm>
            <a:off x="1650701" y="4783731"/>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1</a:t>
            </a:r>
            <a:endParaRPr sz="2600">
              <a:solidFill>
                <a:schemeClr val="dk1"/>
              </a:solidFill>
              <a:latin typeface="Arial"/>
              <a:ea typeface="Arial"/>
              <a:cs typeface="Arial"/>
              <a:sym typeface="Arial"/>
            </a:endParaRPr>
          </a:p>
        </p:txBody>
      </p:sp>
      <p:sp>
        <p:nvSpPr>
          <p:cNvPr id="789" name="Shape 789"/>
          <p:cNvSpPr txBox="1"/>
          <p:nvPr/>
        </p:nvSpPr>
        <p:spPr>
          <a:xfrm>
            <a:off x="890345"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90" name="Shape 790"/>
          <p:cNvSpPr txBox="1"/>
          <p:nvPr/>
        </p:nvSpPr>
        <p:spPr>
          <a:xfrm>
            <a:off x="1573485"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91" name="Shape 791"/>
          <p:cNvSpPr txBox="1"/>
          <p:nvPr/>
        </p:nvSpPr>
        <p:spPr>
          <a:xfrm>
            <a:off x="2260966"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92" name="Shape 792"/>
          <p:cNvSpPr/>
          <p:nvPr/>
        </p:nvSpPr>
        <p:spPr>
          <a:xfrm rot="-5400000">
            <a:off x="4835941" y="4602589"/>
            <a:ext cx="683400" cy="20004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3" name="Shape 793"/>
          <p:cNvSpPr/>
          <p:nvPr/>
        </p:nvSpPr>
        <p:spPr>
          <a:xfrm>
            <a:off x="6546221" y="46832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4" name="Shape 794"/>
          <p:cNvSpPr/>
          <p:nvPr/>
        </p:nvSpPr>
        <p:spPr>
          <a:xfrm>
            <a:off x="7249853" y="467705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5" name="Shape 795"/>
          <p:cNvSpPr/>
          <p:nvPr/>
        </p:nvSpPr>
        <p:spPr>
          <a:xfrm>
            <a:off x="7937229" y="46832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152223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1"/>
                                          </p:stCondLst>
                                        </p:cTn>
                                        <p:tgtEl>
                                          <p:spTgt spid="79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5"/>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1"/>
                                          </p:stCondLst>
                                        </p:cTn>
                                        <p:tgtEl>
                                          <p:spTgt spid="79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t>Markov Trace (Life-Years)</a:t>
            </a:r>
            <a:endParaRPr sz="4000" i="0" u="none" strike="noStrike" cap="none" dirty="0"/>
          </a:p>
        </p:txBody>
      </p:sp>
      <p:sp>
        <p:nvSpPr>
          <p:cNvPr id="819" name="Shape 819"/>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nl-NL" i="0" u="none" strike="noStrike" cap="none" dirty="0">
                <a:solidFill>
                  <a:schemeClr val="dk1"/>
                </a:solidFill>
              </a:rPr>
              <a:t>Calculate expected remaining LE, QALE, costs</a:t>
            </a:r>
            <a:endParaRPr dirty="0"/>
          </a:p>
          <a:p>
            <a:pPr marL="742950" marR="0" lvl="1" indent="-260350" algn="l" rtl="0">
              <a:spcBef>
                <a:spcPts val="480"/>
              </a:spcBef>
              <a:spcAft>
                <a:spcPts val="0"/>
              </a:spcAft>
              <a:buSzPts val="2000"/>
              <a:buFont typeface="Verdana"/>
              <a:buChar char="–"/>
            </a:pPr>
            <a:r>
              <a:rPr lang="nl-NL" i="0" u="none" strike="noStrike" cap="none" dirty="0">
                <a:solidFill>
                  <a:schemeClr val="dk1"/>
                </a:solidFill>
              </a:rPr>
              <a:t>Multiply cohort distribution by state-specific values to calculate expected value at each time</a:t>
            </a:r>
            <a:endParaRPr dirty="0"/>
          </a:p>
          <a:p>
            <a:pPr marL="742950" marR="0" lvl="1" indent="-260350" algn="l" rtl="0">
              <a:spcBef>
                <a:spcPts val="480"/>
              </a:spcBef>
              <a:spcAft>
                <a:spcPts val="0"/>
              </a:spcAft>
              <a:buSzPts val="2000"/>
              <a:buFont typeface="Verdana"/>
              <a:buChar char="–"/>
            </a:pPr>
            <a:r>
              <a:rPr lang="nl-NL" i="0" u="none" strike="noStrike" cap="none" dirty="0">
                <a:solidFill>
                  <a:schemeClr val="dk1"/>
                </a:solidFill>
              </a:rPr>
              <a:t>Sum expected values over time (discount if desired)</a:t>
            </a:r>
            <a:endParaRPr dirty="0"/>
          </a:p>
          <a:p>
            <a:pPr marL="342900" marR="0" lvl="0" indent="-165100" algn="l" rtl="0">
              <a:spcBef>
                <a:spcPts val="560"/>
              </a:spcBef>
              <a:spcAft>
                <a:spcPts val="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12</a:t>
            </a:fld>
            <a:endParaRPr sz="1800">
              <a:solidFill>
                <a:srgbClr val="009999"/>
              </a:solidFill>
              <a:latin typeface="Verdana"/>
              <a:ea typeface="Verdana"/>
              <a:cs typeface="Verdana"/>
              <a:sym typeface="Verdana"/>
            </a:endParaRPr>
          </a:p>
        </p:txBody>
      </p:sp>
      <p:graphicFrame>
        <p:nvGraphicFramePr>
          <p:cNvPr id="802" name="Shape 802"/>
          <p:cNvGraphicFramePr/>
          <p:nvPr/>
        </p:nvGraphicFramePr>
        <p:xfrm>
          <a:off x="1206500" y="3584987"/>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Healthy</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Sick</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Dead</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E[LYs]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0.75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0.20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0.05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 0.95</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0.56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0.88</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0.42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0.38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0.19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0.81</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212853" y="3090599"/>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Life-Years:</a:t>
            </a:r>
            <a:endParaRPr/>
          </a:p>
        </p:txBody>
      </p:sp>
      <p:sp>
        <p:nvSpPr>
          <p:cNvPr id="804" name="Shape 804"/>
          <p:cNvSpPr txBox="1"/>
          <p:nvPr/>
        </p:nvSpPr>
        <p:spPr>
          <a:xfrm>
            <a:off x="2673348" y="3090599"/>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5" name="Shape 805"/>
          <p:cNvSpPr txBox="1"/>
          <p:nvPr/>
        </p:nvSpPr>
        <p:spPr>
          <a:xfrm>
            <a:off x="3704166" y="3090599"/>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6" name="Shape 806"/>
          <p:cNvSpPr txBox="1"/>
          <p:nvPr/>
        </p:nvSpPr>
        <p:spPr>
          <a:xfrm>
            <a:off x="4952999" y="3090599"/>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grpSp>
        <p:nvGrpSpPr>
          <p:cNvPr id="807" name="Shape 807"/>
          <p:cNvGrpSpPr/>
          <p:nvPr/>
        </p:nvGrpSpPr>
        <p:grpSpPr>
          <a:xfrm>
            <a:off x="7327899" y="4405026"/>
            <a:ext cx="1363200" cy="1334370"/>
            <a:chOff x="7327899" y="4856276"/>
            <a:chExt cx="1363200" cy="1334370"/>
          </a:xfrm>
        </p:grpSpPr>
        <p:sp>
          <p:nvSpPr>
            <p:cNvPr id="808" name="Shape 808"/>
            <p:cNvSpPr txBox="1"/>
            <p:nvPr/>
          </p:nvSpPr>
          <p:spPr>
            <a:xfrm>
              <a:off x="735964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endParaRPr/>
            </a:p>
          </p:txBody>
        </p:sp>
        <p:sp>
          <p:nvSpPr>
            <p:cNvPr id="809" name="Shape 809"/>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810" name="Shape 810"/>
            <p:cNvSpPr txBox="1"/>
            <p:nvPr/>
          </p:nvSpPr>
          <p:spPr>
            <a:xfrm>
              <a:off x="7359649"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3</a:t>
              </a:r>
              <a:endParaRPr sz="2200">
                <a:solidFill>
                  <a:schemeClr val="dk1"/>
                </a:solidFill>
                <a:latin typeface="Calibri"/>
                <a:ea typeface="Calibri"/>
                <a:cs typeface="Calibri"/>
                <a:sym typeface="Calibri"/>
              </a:endParaRPr>
            </a:p>
          </p:txBody>
        </p:sp>
      </p:grpSp>
      <p:sp>
        <p:nvSpPr>
          <p:cNvPr id="811" name="Shape 811"/>
          <p:cNvSpPr txBox="1"/>
          <p:nvPr/>
        </p:nvSpPr>
        <p:spPr>
          <a:xfrm>
            <a:off x="8320860" y="3868215"/>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812" name="Shape 812"/>
          <p:cNvCxnSpPr/>
          <p:nvPr/>
        </p:nvCxnSpPr>
        <p:spPr>
          <a:xfrm>
            <a:off x="8689112" y="4351861"/>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813" name="Shape 813"/>
          <p:cNvSpPr/>
          <p:nvPr/>
        </p:nvSpPr>
        <p:spPr>
          <a:xfrm>
            <a:off x="6151631" y="4934249"/>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77029" y="5386034"/>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51631" y="4549271"/>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941667" y="6039822"/>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life years:   6.77 years</a:t>
            </a:r>
            <a:endParaRPr sz="1800">
              <a:solidFill>
                <a:schemeClr val="dk1"/>
              </a:solidFill>
              <a:latin typeface="Verdana"/>
              <a:ea typeface="Verdana"/>
              <a:cs typeface="Verdana"/>
              <a:sym typeface="Verdana"/>
            </a:endParaRPr>
          </a:p>
        </p:txBody>
      </p:sp>
      <p:sp>
        <p:nvSpPr>
          <p:cNvPr id="817" name="Shape 817"/>
          <p:cNvSpPr txBox="1"/>
          <p:nvPr/>
        </p:nvSpPr>
        <p:spPr>
          <a:xfrm>
            <a:off x="3941667" y="6362785"/>
            <a:ext cx="49767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(Remaining life expectancy)</a:t>
            </a:r>
            <a:endParaRPr sz="18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23911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1"/>
                                          </p:stCondLst>
                                        </p:cTn>
                                        <p:tgtEl>
                                          <p:spTgt spid="8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0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Shape 82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solidFill>
                  <a:srgbClr val="000000"/>
                </a:solidFill>
              </a:rPr>
              <a:t>Markov Trace (Costs)</a:t>
            </a:r>
            <a:endParaRPr sz="4000" i="0" u="none" strike="noStrike" cap="none" dirty="0">
              <a:solidFill>
                <a:srgbClr val="000000"/>
              </a:solidFill>
            </a:endParaRPr>
          </a:p>
        </p:txBody>
      </p:sp>
      <p:sp>
        <p:nvSpPr>
          <p:cNvPr id="825" name="Shape 825"/>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nl-NL" i="0" u="none" strike="noStrike" cap="none">
                <a:solidFill>
                  <a:schemeClr val="dk1"/>
                </a:solidFill>
              </a:rPr>
              <a:t>Calculate expected remaining LE, QALE, costs</a:t>
            </a:r>
            <a:endParaRPr/>
          </a:p>
          <a:p>
            <a:pPr marL="742950" marR="0" lvl="1" indent="-260350" algn="l" rtl="0">
              <a:spcBef>
                <a:spcPts val="480"/>
              </a:spcBef>
              <a:spcAft>
                <a:spcPts val="0"/>
              </a:spcAft>
              <a:buSzPts val="2000"/>
              <a:buFont typeface="Verdana"/>
              <a:buChar char="–"/>
            </a:pPr>
            <a:r>
              <a:rPr lang="nl-NL" i="0" u="none" strike="noStrike" cap="none">
                <a:solidFill>
                  <a:schemeClr val="dk1"/>
                </a:solidFill>
              </a:rPr>
              <a:t>Multiply cohort distribution by state-specific values to calculate expected value at each time</a:t>
            </a:r>
            <a:endParaRPr/>
          </a:p>
          <a:p>
            <a:pPr marL="742950" marR="0" lvl="1" indent="-260350" algn="l" rtl="0">
              <a:spcBef>
                <a:spcPts val="480"/>
              </a:spcBef>
              <a:spcAft>
                <a:spcPts val="0"/>
              </a:spcAft>
              <a:buSzPts val="2000"/>
              <a:buFont typeface="Verdana"/>
              <a:buChar char="–"/>
            </a:pPr>
            <a:r>
              <a:rPr lang="nl-NL" i="0" u="none" strike="noStrike" cap="none">
                <a:solidFill>
                  <a:schemeClr val="dk1"/>
                </a:solidFill>
              </a:rPr>
              <a:t>Sum expected values over time (discount if desired)</a:t>
            </a:r>
            <a:endParaRPr/>
          </a:p>
          <a:p>
            <a:pPr marL="342900" marR="0" lvl="0" indent="-165100" algn="l" rtl="0">
              <a:spcBef>
                <a:spcPts val="560"/>
              </a:spcBef>
              <a:spcAft>
                <a:spcPts val="0"/>
              </a:spcAft>
              <a:buClr>
                <a:srgbClr val="990033"/>
              </a:buClr>
              <a:buSzPts val="2800"/>
              <a:buFont typeface="Constantia"/>
              <a:buNone/>
            </a:pPr>
            <a:endParaRPr sz="2000" i="0" u="none" strike="noStrike" cap="none">
              <a:solidFill>
                <a:schemeClr val="dk1"/>
              </a:solidFill>
            </a:endParaRPr>
          </a:p>
        </p:txBody>
      </p:sp>
      <p:sp>
        <p:nvSpPr>
          <p:cNvPr id="842" name="Shape 84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13</a:t>
            </a:fld>
            <a:endParaRPr sz="1800">
              <a:solidFill>
                <a:srgbClr val="009999"/>
              </a:solidFill>
              <a:latin typeface="Verdana"/>
              <a:ea typeface="Verdana"/>
              <a:cs typeface="Verdana"/>
              <a:sym typeface="Verdana"/>
            </a:endParaRPr>
          </a:p>
        </p:txBody>
      </p:sp>
      <p:sp>
        <p:nvSpPr>
          <p:cNvPr id="826" name="Shape 826"/>
          <p:cNvSpPr txBox="1"/>
          <p:nvPr/>
        </p:nvSpPr>
        <p:spPr>
          <a:xfrm>
            <a:off x="1341912" y="3173724"/>
            <a:ext cx="10569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Costs:</a:t>
            </a:r>
            <a:endParaRPr/>
          </a:p>
        </p:txBody>
      </p:sp>
      <p:sp>
        <p:nvSpPr>
          <p:cNvPr id="827" name="Shape 827"/>
          <p:cNvSpPr txBox="1"/>
          <p:nvPr/>
        </p:nvSpPr>
        <p:spPr>
          <a:xfrm>
            <a:off x="2673348" y="3173724"/>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$500</a:t>
            </a:r>
            <a:endParaRPr/>
          </a:p>
        </p:txBody>
      </p:sp>
      <p:sp>
        <p:nvSpPr>
          <p:cNvPr id="828" name="Shape 828"/>
          <p:cNvSpPr txBox="1"/>
          <p:nvPr/>
        </p:nvSpPr>
        <p:spPr>
          <a:xfrm>
            <a:off x="3704166" y="3173724"/>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$2,500</a:t>
            </a:r>
            <a:endParaRPr/>
          </a:p>
        </p:txBody>
      </p:sp>
      <p:sp>
        <p:nvSpPr>
          <p:cNvPr id="829" name="Shape 829"/>
          <p:cNvSpPr txBox="1"/>
          <p:nvPr/>
        </p:nvSpPr>
        <p:spPr>
          <a:xfrm>
            <a:off x="4952999" y="3173724"/>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a:t>
            </a:r>
            <a:endParaRPr/>
          </a:p>
        </p:txBody>
      </p:sp>
      <p:graphicFrame>
        <p:nvGraphicFramePr>
          <p:cNvPr id="830" name="Shape 830"/>
          <p:cNvGraphicFramePr/>
          <p:nvPr/>
        </p:nvGraphicFramePr>
        <p:xfrm>
          <a:off x="1206500" y="3584987"/>
          <a:ext cx="6096000" cy="248163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Healthy</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Sick</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Dead</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E[Costs]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0.75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0.20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0.05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$875</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0.56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$1,081</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0.42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0.38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0.19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$1,1,72</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endParaRPr sz="2200" b="0" i="0" u="none" strike="noStrike" cap="none">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grpSp>
        <p:nvGrpSpPr>
          <p:cNvPr id="831" name="Shape 831"/>
          <p:cNvGrpSpPr/>
          <p:nvPr/>
        </p:nvGrpSpPr>
        <p:grpSpPr>
          <a:xfrm>
            <a:off x="7327899" y="4405026"/>
            <a:ext cx="1363200" cy="1334370"/>
            <a:chOff x="7327899" y="4856276"/>
            <a:chExt cx="1363200" cy="1334370"/>
          </a:xfrm>
        </p:grpSpPr>
        <p:sp>
          <p:nvSpPr>
            <p:cNvPr id="832" name="Shape 832"/>
            <p:cNvSpPr txBox="1"/>
            <p:nvPr/>
          </p:nvSpPr>
          <p:spPr>
            <a:xfrm>
              <a:off x="735964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endParaRPr/>
            </a:p>
          </p:txBody>
        </p:sp>
        <p:sp>
          <p:nvSpPr>
            <p:cNvPr id="833" name="Shape 833"/>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834" name="Shape 834"/>
            <p:cNvSpPr txBox="1"/>
            <p:nvPr/>
          </p:nvSpPr>
          <p:spPr>
            <a:xfrm>
              <a:off x="7359649"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3</a:t>
              </a:r>
              <a:endParaRPr sz="2200">
                <a:solidFill>
                  <a:schemeClr val="dk1"/>
                </a:solidFill>
                <a:latin typeface="Calibri"/>
                <a:ea typeface="Calibri"/>
                <a:cs typeface="Calibri"/>
                <a:sym typeface="Calibri"/>
              </a:endParaRPr>
            </a:p>
          </p:txBody>
        </p:sp>
      </p:grpSp>
      <p:sp>
        <p:nvSpPr>
          <p:cNvPr id="835" name="Shape 835"/>
          <p:cNvSpPr txBox="1"/>
          <p:nvPr/>
        </p:nvSpPr>
        <p:spPr>
          <a:xfrm>
            <a:off x="8320860" y="3868215"/>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836" name="Shape 836"/>
          <p:cNvCxnSpPr/>
          <p:nvPr/>
        </p:nvCxnSpPr>
        <p:spPr>
          <a:xfrm>
            <a:off x="8689112" y="4351861"/>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837" name="Shape 837"/>
          <p:cNvSpPr txBox="1"/>
          <p:nvPr/>
        </p:nvSpPr>
        <p:spPr>
          <a:xfrm>
            <a:off x="4440417" y="6039822"/>
            <a:ext cx="3064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costs:   $11,557</a:t>
            </a:r>
            <a:endParaRPr sz="1800">
              <a:solidFill>
                <a:schemeClr val="dk1"/>
              </a:solidFill>
              <a:latin typeface="Verdana"/>
              <a:ea typeface="Verdana"/>
              <a:cs typeface="Verdana"/>
              <a:sym typeface="Verdana"/>
            </a:endParaRPr>
          </a:p>
        </p:txBody>
      </p:sp>
      <p:sp>
        <p:nvSpPr>
          <p:cNvPr id="838" name="Shape 838"/>
          <p:cNvSpPr txBox="1"/>
          <p:nvPr/>
        </p:nvSpPr>
        <p:spPr>
          <a:xfrm>
            <a:off x="4440417" y="6362785"/>
            <a:ext cx="41217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remaining lifetime costs)</a:t>
            </a:r>
            <a:endParaRPr sz="1800">
              <a:solidFill>
                <a:schemeClr val="dk1"/>
              </a:solidFill>
              <a:latin typeface="Verdana"/>
              <a:ea typeface="Verdana"/>
              <a:cs typeface="Verdana"/>
              <a:sym typeface="Verdana"/>
            </a:endParaRPr>
          </a:p>
        </p:txBody>
      </p:sp>
      <p:sp>
        <p:nvSpPr>
          <p:cNvPr id="839" name="Shape 839"/>
          <p:cNvSpPr/>
          <p:nvPr/>
        </p:nvSpPr>
        <p:spPr>
          <a:xfrm>
            <a:off x="6136791" y="4934249"/>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0" name="Shape 840"/>
          <p:cNvSpPr/>
          <p:nvPr/>
        </p:nvSpPr>
        <p:spPr>
          <a:xfrm>
            <a:off x="6138439" y="5386034"/>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1" name="Shape 841"/>
          <p:cNvSpPr/>
          <p:nvPr/>
        </p:nvSpPr>
        <p:spPr>
          <a:xfrm>
            <a:off x="6136791" y="4537396"/>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93443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84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83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84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5417-3227-F744-AA0B-0592DEC704F2}"/>
              </a:ext>
            </a:extLst>
          </p:cNvPr>
          <p:cNvSpPr>
            <a:spLocks noGrp="1"/>
          </p:cNvSpPr>
          <p:nvPr>
            <p:ph type="title"/>
          </p:nvPr>
        </p:nvSpPr>
        <p:spPr/>
        <p:txBody>
          <a:bodyPr/>
          <a:lstStyle/>
          <a:p>
            <a:r>
              <a:rPr lang="en-US" dirty="0"/>
              <a:t>Transition Probabilities</a:t>
            </a:r>
          </a:p>
        </p:txBody>
      </p:sp>
      <p:sp>
        <p:nvSpPr>
          <p:cNvPr id="3" name="Content Placeholder 2">
            <a:extLst>
              <a:ext uri="{FF2B5EF4-FFF2-40B4-BE49-F238E27FC236}">
                <a16:creationId xmlns:a16="http://schemas.microsoft.com/office/drawing/2014/main" id="{F09F2545-7984-8B40-9DC9-7AC249371000}"/>
              </a:ext>
            </a:extLst>
          </p:cNvPr>
          <p:cNvSpPr>
            <a:spLocks noGrp="1"/>
          </p:cNvSpPr>
          <p:nvPr>
            <p:ph idx="1"/>
          </p:nvPr>
        </p:nvSpPr>
        <p:spPr/>
        <p:txBody>
          <a:bodyPr/>
          <a:lstStyle/>
          <a:p>
            <a:r>
              <a:rPr lang="en-US" dirty="0" err="1"/>
              <a:t>Pr</a:t>
            </a:r>
            <a:r>
              <a:rPr lang="en-US" dirty="0"/>
              <a:t>(Healthy → Dead) may not be conceptualized as one number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err="1"/>
              <a:t>p_HD</a:t>
            </a:r>
            <a:r>
              <a:rPr lang="en-US" dirty="0"/>
              <a:t> = </a:t>
            </a:r>
            <a:r>
              <a:rPr lang="en-US" dirty="0" err="1"/>
              <a:t>p_Die</a:t>
            </a:r>
            <a:r>
              <a:rPr lang="en-US" dirty="0"/>
              <a:t> + </a:t>
            </a:r>
            <a:r>
              <a:rPr lang="en-US" dirty="0" err="1"/>
              <a:t>p_Sick</a:t>
            </a:r>
            <a:r>
              <a:rPr lang="en-US" dirty="0"/>
              <a:t> * </a:t>
            </a:r>
            <a:r>
              <a:rPr lang="en-US" dirty="0" err="1"/>
              <a:t>p_DieAcute</a:t>
            </a:r>
            <a:endParaRPr lang="en-US" dirty="0"/>
          </a:p>
        </p:txBody>
      </p:sp>
      <p:pic>
        <p:nvPicPr>
          <p:cNvPr id="11" name="Picture 10">
            <a:extLst>
              <a:ext uri="{FF2B5EF4-FFF2-40B4-BE49-F238E27FC236}">
                <a16:creationId xmlns:a16="http://schemas.microsoft.com/office/drawing/2014/main" id="{55887E89-B998-E04B-943A-EE098F18B46E}"/>
              </a:ext>
            </a:extLst>
          </p:cNvPr>
          <p:cNvPicPr>
            <a:picLocks noChangeAspect="1"/>
          </p:cNvPicPr>
          <p:nvPr/>
        </p:nvPicPr>
        <p:blipFill>
          <a:blip r:embed="rId2"/>
          <a:stretch>
            <a:fillRect/>
          </a:stretch>
        </p:blipFill>
        <p:spPr>
          <a:xfrm>
            <a:off x="671332" y="2266729"/>
            <a:ext cx="8472668" cy="3027405"/>
          </a:xfrm>
          <a:prstGeom prst="rect">
            <a:avLst/>
          </a:prstGeom>
        </p:spPr>
      </p:pic>
      <p:sp>
        <p:nvSpPr>
          <p:cNvPr id="5" name="Slide Number Placeholder 28">
            <a:extLst>
              <a:ext uri="{FF2B5EF4-FFF2-40B4-BE49-F238E27FC236}">
                <a16:creationId xmlns:a16="http://schemas.microsoft.com/office/drawing/2014/main" id="{E23C36EF-729F-274D-B4B8-E0F72A6F5516}"/>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14</a:t>
            </a:fld>
            <a:endParaRPr lang="en-US" dirty="0">
              <a:solidFill>
                <a:schemeClr val="accent1"/>
              </a:solidFill>
            </a:endParaRPr>
          </a:p>
        </p:txBody>
      </p:sp>
    </p:spTree>
    <p:extLst>
      <p:ext uri="{BB962C8B-B14F-4D97-AF65-F5344CB8AC3E}">
        <p14:creationId xmlns:p14="http://schemas.microsoft.com/office/powerpoint/2010/main" val="425580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Shape 8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Conceptualizing the Markov model in R</a:t>
            </a:r>
            <a:endParaRPr/>
          </a:p>
        </p:txBody>
      </p:sp>
      <p:sp>
        <p:nvSpPr>
          <p:cNvPr id="848" name="Shape 848"/>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15</a:t>
            </a:fld>
            <a:endParaRPr/>
          </a:p>
        </p:txBody>
      </p:sp>
    </p:spTree>
    <p:extLst>
      <p:ext uri="{BB962C8B-B14F-4D97-AF65-F5344CB8AC3E}">
        <p14:creationId xmlns:p14="http://schemas.microsoft.com/office/powerpoint/2010/main" val="127132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Shape 85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in R</a:t>
            </a:r>
            <a:endParaRPr/>
          </a:p>
        </p:txBody>
      </p:sp>
      <p:sp>
        <p:nvSpPr>
          <p:cNvPr id="854" name="Shape 854"/>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16</a:t>
            </a:fld>
            <a:endParaRPr/>
          </a:p>
        </p:txBody>
      </p:sp>
      <p:grpSp>
        <p:nvGrpSpPr>
          <p:cNvPr id="5" name="Group 4"/>
          <p:cNvGrpSpPr/>
          <p:nvPr/>
        </p:nvGrpSpPr>
        <p:grpSpPr>
          <a:xfrm>
            <a:off x="2064060" y="1735707"/>
            <a:ext cx="5015880" cy="4450219"/>
            <a:chOff x="2335461" y="1846641"/>
            <a:chExt cx="5015880" cy="4450219"/>
          </a:xfrm>
        </p:grpSpPr>
        <p:sp>
          <p:nvSpPr>
            <p:cNvPr id="6"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7"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8"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9" name="Shape 651"/>
            <p:cNvCxnSpPr>
              <a:stCxn id="8" idx="0"/>
              <a:endCxn id="11"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0" name="Shape 651"/>
            <p:cNvCxnSpPr>
              <a:stCxn id="8" idx="2"/>
              <a:endCxn id="8"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a:stCxn id="11" idx="6"/>
              <a:endCxn id="1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2" idx="2"/>
              <a:endCxn id="1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3" name="Shape 651"/>
            <p:cNvCxnSpPr>
              <a:stCxn id="8" idx="4"/>
              <a:endCxn id="1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4" name="Shape 651"/>
            <p:cNvCxnSpPr>
              <a:stCxn id="11" idx="4"/>
              <a:endCxn id="1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5"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16"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17"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86258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2" name="Shape 862"/>
          <p:cNvSpPr txBox="1">
            <a:spLocks noGrp="1"/>
          </p:cNvSpPr>
          <p:nvPr>
            <p:ph type="title"/>
          </p:nvPr>
        </p:nvSpPr>
        <p:spPr>
          <a:xfrm>
            <a:off x="840432" y="4270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a:t>
            </a:r>
            <a:endParaRPr/>
          </a:p>
        </p:txBody>
      </p:sp>
      <p:sp>
        <p:nvSpPr>
          <p:cNvPr id="860" name="Shape 860"/>
          <p:cNvSpPr txBox="1">
            <a:spLocks noGrp="1"/>
          </p:cNvSpPr>
          <p:nvPr>
            <p:ph type="body" idx="1"/>
          </p:nvPr>
        </p:nvSpPr>
        <p:spPr>
          <a:xfrm>
            <a:off x="728075" y="1830375"/>
            <a:ext cx="8104200" cy="4261200"/>
          </a:xfrm>
          <a:prstGeom prst="rect">
            <a:avLst/>
          </a:prstGeom>
        </p:spPr>
        <p:txBody>
          <a:bodyPr spcFirstLastPara="1" wrap="square" lIns="91425" tIns="91425" rIns="91425" bIns="91425" anchor="t" anchorCtr="0">
            <a:noAutofit/>
          </a:bodyPr>
          <a:lstStyle/>
          <a:p>
            <a:pPr marL="342900" lvl="0" indent="-88900" rtl="0">
              <a:lnSpc>
                <a:spcPct val="100000"/>
              </a:lnSpc>
              <a:spcBef>
                <a:spcPts val="440"/>
              </a:spcBef>
              <a:spcAft>
                <a:spcPts val="0"/>
              </a:spcAft>
              <a:buNone/>
            </a:pPr>
            <a:r>
              <a:rPr lang="nl-NL" b="1" dirty="0">
                <a:solidFill>
                  <a:schemeClr val="accent1"/>
                </a:solidFill>
              </a:rPr>
              <a:t>Model input:</a:t>
            </a:r>
            <a:endParaRPr b="1" dirty="0">
              <a:solidFill>
                <a:schemeClr val="accent1"/>
              </a:solidFill>
            </a:endParaRPr>
          </a:p>
          <a:p>
            <a:pPr marL="342900" lvl="0" indent="-88900" rtl="0">
              <a:lnSpc>
                <a:spcPct val="100000"/>
              </a:lnSpc>
              <a:spcBef>
                <a:spcPts val="440"/>
              </a:spcBef>
              <a:spcAft>
                <a:spcPts val="0"/>
              </a:spcAft>
              <a:buNone/>
            </a:pPr>
            <a:r>
              <a:rPr lang="nl-NL" sz="2400" i="1" dirty="0" err="1">
                <a:latin typeface="Times New Roman"/>
                <a:ea typeface="Times New Roman"/>
                <a:cs typeface="Times New Roman"/>
                <a:sym typeface="Times New Roman"/>
              </a:rPr>
              <a:t>p</a:t>
            </a:r>
            <a:r>
              <a:rPr lang="nl-NL" sz="2400" i="1" baseline="-25000" dirty="0" err="1">
                <a:latin typeface="Times New Roman"/>
                <a:ea typeface="Times New Roman"/>
                <a:cs typeface="Times New Roman"/>
                <a:sym typeface="Times New Roman"/>
              </a:rPr>
              <a:t>HS</a:t>
            </a:r>
            <a:r>
              <a:rPr lang="nl-NL" dirty="0"/>
              <a:t>:  </a:t>
            </a:r>
            <a:r>
              <a:rPr lang="nl-NL" dirty="0" err="1"/>
              <a:t>transition</a:t>
            </a:r>
            <a:r>
              <a:rPr lang="nl-NL" dirty="0"/>
              <a:t> </a:t>
            </a:r>
            <a:r>
              <a:rPr lang="nl-NL" dirty="0" err="1"/>
              <a:t>probability</a:t>
            </a:r>
            <a:r>
              <a:rPr lang="nl-NL" dirty="0"/>
              <a:t> </a:t>
            </a:r>
            <a:r>
              <a:rPr lang="nl-NL" dirty="0" err="1"/>
              <a:t>from</a:t>
            </a:r>
            <a:r>
              <a:rPr lang="nl-NL" dirty="0"/>
              <a:t> </a:t>
            </a:r>
            <a:r>
              <a:rPr lang="nl-NL" i="1" dirty="0" err="1">
                <a:latin typeface="Times New Roman"/>
                <a:ea typeface="Times New Roman"/>
                <a:cs typeface="Times New Roman"/>
                <a:sym typeface="Times New Roman"/>
              </a:rPr>
              <a:t>Healthy</a:t>
            </a:r>
            <a:r>
              <a:rPr lang="nl-NL" dirty="0"/>
              <a:t> </a:t>
            </a:r>
            <a:r>
              <a:rPr lang="nl-NL" dirty="0" err="1"/>
              <a:t>to</a:t>
            </a:r>
            <a:r>
              <a:rPr lang="nl-NL" dirty="0"/>
              <a:t> </a:t>
            </a:r>
            <a:r>
              <a:rPr lang="nl-NL" i="1" dirty="0">
                <a:latin typeface="Times New Roman"/>
                <a:ea typeface="Times New Roman"/>
                <a:cs typeface="Times New Roman"/>
                <a:sym typeface="Times New Roman"/>
              </a:rPr>
              <a:t>Sick</a:t>
            </a:r>
            <a:endParaRPr i="1" dirty="0">
              <a:latin typeface="Times New Roman"/>
              <a:ea typeface="Times New Roman"/>
              <a:cs typeface="Times New Roman"/>
              <a:sym typeface="Times New Roman"/>
            </a:endParaRPr>
          </a:p>
          <a:p>
            <a:pPr marL="342900" lvl="0" indent="-88900" rtl="0">
              <a:lnSpc>
                <a:spcPct val="100000"/>
              </a:lnSpc>
              <a:spcBef>
                <a:spcPts val="440"/>
              </a:spcBef>
              <a:spcAft>
                <a:spcPts val="0"/>
              </a:spcAft>
              <a:buNone/>
            </a:pPr>
            <a:r>
              <a:rPr lang="nl-NL" i="1" dirty="0" err="1">
                <a:latin typeface="Times New Roman"/>
                <a:ea typeface="Times New Roman"/>
                <a:cs typeface="Times New Roman"/>
                <a:sym typeface="Times New Roman"/>
              </a:rPr>
              <a:t>p</a:t>
            </a:r>
            <a:r>
              <a:rPr lang="nl-NL" i="1" baseline="-25000" dirty="0" err="1">
                <a:latin typeface="Times New Roman"/>
                <a:ea typeface="Times New Roman"/>
                <a:cs typeface="Times New Roman"/>
                <a:sym typeface="Times New Roman"/>
              </a:rPr>
              <a:t>HD</a:t>
            </a:r>
            <a:r>
              <a:rPr lang="nl-NL" dirty="0"/>
              <a:t>: 	</a:t>
            </a:r>
            <a:r>
              <a:rPr lang="nl-NL" dirty="0" err="1"/>
              <a:t>transition</a:t>
            </a:r>
            <a:r>
              <a:rPr lang="nl-NL" dirty="0"/>
              <a:t> </a:t>
            </a:r>
            <a:r>
              <a:rPr lang="nl-NL" dirty="0" err="1"/>
              <a:t>probability</a:t>
            </a:r>
            <a:r>
              <a:rPr lang="nl-NL" dirty="0"/>
              <a:t> </a:t>
            </a:r>
            <a:r>
              <a:rPr lang="nl-NL" i="1" dirty="0" err="1">
                <a:latin typeface="Times New Roman"/>
                <a:ea typeface="Times New Roman"/>
                <a:cs typeface="Times New Roman"/>
                <a:sym typeface="Times New Roman"/>
              </a:rPr>
              <a:t>Healthy</a:t>
            </a:r>
            <a:r>
              <a:rPr lang="nl-NL" dirty="0"/>
              <a:t> </a:t>
            </a:r>
            <a:r>
              <a:rPr lang="nl-NL" dirty="0" err="1"/>
              <a:t>to</a:t>
            </a:r>
            <a:r>
              <a:rPr lang="nl-NL" dirty="0"/>
              <a:t> </a:t>
            </a:r>
            <a:r>
              <a:rPr lang="nl-NL" i="1" dirty="0">
                <a:latin typeface="Times New Roman"/>
                <a:ea typeface="Times New Roman"/>
                <a:cs typeface="Times New Roman"/>
                <a:sym typeface="Times New Roman"/>
              </a:rPr>
              <a:t>Dead</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i="1" dirty="0" err="1">
                <a:latin typeface="Times New Roman"/>
                <a:ea typeface="Times New Roman"/>
                <a:cs typeface="Times New Roman"/>
                <a:sym typeface="Times New Roman"/>
              </a:rPr>
              <a:t>p</a:t>
            </a:r>
            <a:r>
              <a:rPr lang="nl-NL" i="1" baseline="-25000" dirty="0" err="1">
                <a:latin typeface="Times New Roman"/>
                <a:ea typeface="Times New Roman"/>
                <a:cs typeface="Times New Roman"/>
                <a:sym typeface="Times New Roman"/>
              </a:rPr>
              <a:t>SD</a:t>
            </a:r>
            <a:r>
              <a:rPr lang="nl-NL" dirty="0"/>
              <a:t>:  </a:t>
            </a:r>
            <a:r>
              <a:rPr lang="nl-NL" dirty="0" err="1"/>
              <a:t>transition</a:t>
            </a:r>
            <a:r>
              <a:rPr lang="nl-NL" dirty="0"/>
              <a:t> </a:t>
            </a:r>
            <a:r>
              <a:rPr lang="nl-NL" dirty="0" err="1"/>
              <a:t>probability</a:t>
            </a:r>
            <a:r>
              <a:rPr lang="nl-NL" dirty="0"/>
              <a:t> </a:t>
            </a:r>
            <a:r>
              <a:rPr lang="nl-NL" i="1" dirty="0">
                <a:latin typeface="Times New Roman"/>
                <a:ea typeface="Times New Roman"/>
                <a:cs typeface="Times New Roman"/>
                <a:sym typeface="Times New Roman"/>
              </a:rPr>
              <a:t>Sick</a:t>
            </a:r>
            <a:r>
              <a:rPr lang="nl-NL" dirty="0"/>
              <a:t> </a:t>
            </a:r>
            <a:r>
              <a:rPr lang="nl-NL" dirty="0" err="1"/>
              <a:t>to</a:t>
            </a:r>
            <a:r>
              <a:rPr lang="nl-NL" dirty="0"/>
              <a:t> </a:t>
            </a:r>
            <a:r>
              <a:rPr lang="nl-NL" i="1" dirty="0">
                <a:latin typeface="Times New Roman"/>
                <a:ea typeface="Times New Roman"/>
                <a:cs typeface="Times New Roman"/>
                <a:sym typeface="Times New Roman"/>
              </a:rPr>
              <a:t>Dead</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dirty="0" err="1">
                <a:latin typeface="Times New Roman"/>
                <a:ea typeface="Times New Roman"/>
                <a:cs typeface="Times New Roman"/>
                <a:sym typeface="Times New Roman"/>
              </a:rPr>
              <a:t>c</a:t>
            </a:r>
            <a:r>
              <a:rPr lang="nl-NL" sz="2400" i="1" baseline="-25000" dirty="0" err="1">
                <a:latin typeface="Times New Roman"/>
                <a:ea typeface="Times New Roman"/>
                <a:cs typeface="Times New Roman"/>
                <a:sym typeface="Times New Roman"/>
              </a:rPr>
              <a:t>H</a:t>
            </a:r>
            <a:r>
              <a:rPr lang="nl-NL" dirty="0"/>
              <a:t>:   </a:t>
            </a:r>
            <a:r>
              <a:rPr lang="nl-NL" dirty="0" err="1"/>
              <a:t>cost</a:t>
            </a:r>
            <a:r>
              <a:rPr lang="nl-NL" dirty="0"/>
              <a:t> of </a:t>
            </a:r>
            <a:r>
              <a:rPr lang="nl-NL" dirty="0" err="1"/>
              <a:t>being</a:t>
            </a:r>
            <a:r>
              <a:rPr lang="nl-NL" dirty="0"/>
              <a:t> in state </a:t>
            </a:r>
            <a:r>
              <a:rPr lang="nl-NL" i="1" dirty="0" err="1">
                <a:latin typeface="Times New Roman"/>
                <a:ea typeface="Times New Roman"/>
                <a:cs typeface="Times New Roman"/>
                <a:sym typeface="Times New Roman"/>
              </a:rPr>
              <a:t>Healthy</a:t>
            </a:r>
            <a:endParaRPr i="1" dirty="0">
              <a:latin typeface="Times New Roman"/>
              <a:ea typeface="Times New Roman"/>
              <a:cs typeface="Times New Roman"/>
              <a:sym typeface="Times New Roman"/>
            </a:endParaRPr>
          </a:p>
          <a:p>
            <a:pPr marL="342900" lvl="0" indent="-88900" rtl="0">
              <a:spcBef>
                <a:spcPts val="800"/>
              </a:spcBef>
              <a:spcAft>
                <a:spcPts val="0"/>
              </a:spcAft>
              <a:buNone/>
            </a:pPr>
            <a:r>
              <a:rPr lang="nl-NL" sz="2400" i="1" dirty="0" err="1">
                <a:latin typeface="Times New Roman"/>
                <a:ea typeface="Times New Roman"/>
                <a:cs typeface="Times New Roman"/>
                <a:sym typeface="Times New Roman"/>
              </a:rPr>
              <a:t>c</a:t>
            </a:r>
            <a:r>
              <a:rPr lang="nl-NL" sz="2400" i="1" baseline="-25000" dirty="0" err="1">
                <a:latin typeface="Times New Roman"/>
                <a:ea typeface="Times New Roman"/>
                <a:cs typeface="Times New Roman"/>
                <a:sym typeface="Times New Roman"/>
              </a:rPr>
              <a:t>S</a:t>
            </a:r>
            <a:r>
              <a:rPr lang="nl-NL" dirty="0"/>
              <a:t>:   </a:t>
            </a:r>
            <a:r>
              <a:rPr lang="nl-NL" dirty="0" err="1"/>
              <a:t>cost</a:t>
            </a:r>
            <a:r>
              <a:rPr lang="nl-NL" dirty="0"/>
              <a:t> of </a:t>
            </a:r>
            <a:r>
              <a:rPr lang="nl-NL" dirty="0" err="1"/>
              <a:t>being</a:t>
            </a:r>
            <a:r>
              <a:rPr lang="nl-NL" dirty="0"/>
              <a:t> in state </a:t>
            </a:r>
            <a:r>
              <a:rPr lang="nl-NL" i="1" dirty="0">
                <a:latin typeface="Times New Roman"/>
                <a:ea typeface="Times New Roman"/>
                <a:cs typeface="Times New Roman"/>
                <a:sym typeface="Times New Roman"/>
              </a:rPr>
              <a:t>Sick</a:t>
            </a:r>
            <a:endParaRPr i="1" dirty="0">
              <a:latin typeface="Times New Roman"/>
              <a:ea typeface="Times New Roman"/>
              <a:cs typeface="Times New Roman"/>
              <a:sym typeface="Times New Roman"/>
            </a:endParaRPr>
          </a:p>
          <a:p>
            <a:pPr marL="342900" lvl="0" indent="-88900" rtl="0">
              <a:spcBef>
                <a:spcPts val="800"/>
              </a:spcBef>
              <a:spcAft>
                <a:spcPts val="0"/>
              </a:spcAft>
              <a:buNone/>
            </a:pPr>
            <a:r>
              <a:rPr lang="nl-NL" sz="2400" i="1" dirty="0" err="1">
                <a:latin typeface="Times New Roman"/>
                <a:ea typeface="Times New Roman"/>
                <a:cs typeface="Times New Roman"/>
                <a:sym typeface="Times New Roman"/>
              </a:rPr>
              <a:t>e</a:t>
            </a:r>
            <a:r>
              <a:rPr lang="nl-NL" sz="2400" i="1" baseline="-25000" dirty="0" err="1">
                <a:latin typeface="Times New Roman"/>
                <a:ea typeface="Times New Roman"/>
                <a:cs typeface="Times New Roman"/>
                <a:sym typeface="Times New Roman"/>
              </a:rPr>
              <a:t>H</a:t>
            </a:r>
            <a:r>
              <a:rPr lang="nl-NL" dirty="0"/>
              <a:t>:   </a:t>
            </a:r>
            <a:r>
              <a:rPr lang="nl-NL" dirty="0" err="1"/>
              <a:t>outcomes</a:t>
            </a:r>
            <a:r>
              <a:rPr lang="nl-NL" dirty="0"/>
              <a:t> </a:t>
            </a:r>
            <a:r>
              <a:rPr lang="nl-NL" dirty="0" err="1"/>
              <a:t>associated</a:t>
            </a:r>
            <a:r>
              <a:rPr lang="nl-NL" dirty="0"/>
              <a:t> </a:t>
            </a:r>
            <a:r>
              <a:rPr lang="nl-NL" dirty="0" err="1"/>
              <a:t>with</a:t>
            </a:r>
            <a:r>
              <a:rPr lang="nl-NL" dirty="0"/>
              <a:t> state </a:t>
            </a:r>
            <a:r>
              <a:rPr lang="en-US" i="1" dirty="0">
                <a:latin typeface="Times New Roman"/>
                <a:ea typeface="Times New Roman"/>
                <a:cs typeface="Times New Roman"/>
                <a:sym typeface="Times New Roman"/>
              </a:rPr>
              <a:t>Healthy</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dirty="0" err="1">
                <a:latin typeface="Times New Roman"/>
                <a:ea typeface="Times New Roman"/>
                <a:cs typeface="Times New Roman"/>
                <a:sym typeface="Times New Roman"/>
              </a:rPr>
              <a:t>e</a:t>
            </a:r>
            <a:r>
              <a:rPr lang="nl-NL" sz="2400" i="1" baseline="-25000" dirty="0" err="1">
                <a:latin typeface="Times New Roman"/>
                <a:ea typeface="Times New Roman"/>
                <a:cs typeface="Times New Roman"/>
                <a:sym typeface="Times New Roman"/>
              </a:rPr>
              <a:t>S</a:t>
            </a:r>
            <a:r>
              <a:rPr lang="nl-NL" dirty="0"/>
              <a:t>:   </a:t>
            </a:r>
            <a:r>
              <a:rPr lang="nl-NL" dirty="0" err="1"/>
              <a:t>outcomes</a:t>
            </a:r>
            <a:r>
              <a:rPr lang="nl-NL" dirty="0"/>
              <a:t> </a:t>
            </a:r>
            <a:r>
              <a:rPr lang="nl-NL" dirty="0" err="1"/>
              <a:t>associated</a:t>
            </a:r>
            <a:r>
              <a:rPr lang="nl-NL" dirty="0"/>
              <a:t> </a:t>
            </a:r>
            <a:r>
              <a:rPr lang="nl-NL" dirty="0" err="1"/>
              <a:t>with</a:t>
            </a:r>
            <a:r>
              <a:rPr lang="nl-NL" dirty="0"/>
              <a:t> state </a:t>
            </a:r>
            <a:r>
              <a:rPr lang="nl-NL" i="1" dirty="0">
                <a:latin typeface="Times New Roman"/>
                <a:ea typeface="Times New Roman"/>
                <a:cs typeface="Times New Roman"/>
                <a:sym typeface="Times New Roman"/>
              </a:rPr>
              <a:t>Sick</a:t>
            </a:r>
            <a:br>
              <a:rPr lang="nl-NL" i="1" dirty="0"/>
            </a:br>
            <a:endParaRPr i="1" dirty="0"/>
          </a:p>
          <a:p>
            <a:pPr marL="342900" lvl="0" indent="-88900" rtl="0">
              <a:spcBef>
                <a:spcPts val="440"/>
              </a:spcBef>
              <a:spcAft>
                <a:spcPts val="0"/>
              </a:spcAft>
              <a:buNone/>
            </a:pPr>
            <a:r>
              <a:rPr lang="nl-NL" dirty="0"/>
              <a:t> No </a:t>
            </a:r>
            <a:r>
              <a:rPr lang="nl-NL" dirty="0" err="1"/>
              <a:t>cost</a:t>
            </a:r>
            <a:r>
              <a:rPr lang="nl-NL" dirty="0"/>
              <a:t> or </a:t>
            </a:r>
            <a:r>
              <a:rPr lang="nl-NL" dirty="0" err="1"/>
              <a:t>disutility</a:t>
            </a:r>
            <a:r>
              <a:rPr lang="nl-NL" dirty="0"/>
              <a:t> </a:t>
            </a:r>
            <a:r>
              <a:rPr lang="nl-NL" dirty="0" err="1"/>
              <a:t>associated</a:t>
            </a:r>
            <a:r>
              <a:rPr lang="nl-NL" dirty="0"/>
              <a:t> </a:t>
            </a:r>
            <a:r>
              <a:rPr lang="nl-NL" dirty="0" err="1"/>
              <a:t>with</a:t>
            </a:r>
            <a:r>
              <a:rPr lang="nl-NL" dirty="0"/>
              <a:t> </a:t>
            </a:r>
            <a:r>
              <a:rPr lang="nl-NL" dirty="0" err="1"/>
              <a:t>death</a:t>
            </a:r>
            <a:endParaRPr dirty="0"/>
          </a:p>
        </p:txBody>
      </p:sp>
      <p:sp>
        <p:nvSpPr>
          <p:cNvPr id="861" name="Shape 861"/>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17</a:t>
            </a:fld>
            <a:endParaRPr/>
          </a:p>
        </p:txBody>
      </p:sp>
    </p:spTree>
    <p:extLst>
      <p:ext uri="{BB962C8B-B14F-4D97-AF65-F5344CB8AC3E}">
        <p14:creationId xmlns:p14="http://schemas.microsoft.com/office/powerpoint/2010/main" val="167141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Shape 89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894" name="Shape 89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dirty="0" err="1">
                <a:solidFill>
                  <a:srgbClr val="004D99"/>
                </a:solidFill>
              </a:rPr>
              <a:t>Transition</a:t>
            </a:r>
            <a:r>
              <a:rPr lang="nl-NL" dirty="0">
                <a:solidFill>
                  <a:srgbClr val="004D99"/>
                </a:solidFill>
              </a:rPr>
              <a:t> </a:t>
            </a:r>
            <a:r>
              <a:rPr lang="nl-NL" dirty="0" err="1">
                <a:solidFill>
                  <a:srgbClr val="004D99"/>
                </a:solidFill>
              </a:rPr>
              <a:t>probability</a:t>
            </a:r>
            <a:r>
              <a:rPr lang="nl-NL" dirty="0">
                <a:solidFill>
                  <a:srgbClr val="004D99"/>
                </a:solidFill>
              </a:rPr>
              <a:t> matrix</a:t>
            </a:r>
            <a:endParaRPr dirty="0">
              <a:solidFill>
                <a:srgbClr val="004D99"/>
              </a:solidFill>
            </a:endParaRPr>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r>
              <a:rPr lang="nl-NL" dirty="0">
                <a:solidFill>
                  <a:srgbClr val="004D99"/>
                </a:solidFill>
              </a:rPr>
              <a:t>Vector of </a:t>
            </a:r>
            <a:r>
              <a:rPr lang="nl-NL" dirty="0" err="1">
                <a:solidFill>
                  <a:srgbClr val="004D99"/>
                </a:solidFill>
              </a:rPr>
              <a:t>cycle’s</a:t>
            </a:r>
            <a:r>
              <a:rPr lang="nl-NL" dirty="0">
                <a:solidFill>
                  <a:srgbClr val="004D99"/>
                </a:solidFill>
              </a:rPr>
              <a:t> </a:t>
            </a:r>
            <a:r>
              <a:rPr lang="nl-NL" dirty="0" err="1">
                <a:solidFill>
                  <a:srgbClr val="004D99"/>
                </a:solidFill>
              </a:rPr>
              <a:t>cost</a:t>
            </a:r>
            <a:r>
              <a:rPr lang="nl-NL" dirty="0">
                <a:solidFill>
                  <a:srgbClr val="004D99"/>
                </a:solidFill>
              </a:rPr>
              <a:t>/</a:t>
            </a:r>
            <a:r>
              <a:rPr lang="nl-NL" dirty="0" err="1">
                <a:solidFill>
                  <a:srgbClr val="004D99"/>
                </a:solidFill>
              </a:rPr>
              <a:t>outcomes</a:t>
            </a:r>
            <a:endParaRPr dirty="0">
              <a:solidFill>
                <a:srgbClr val="004D99"/>
              </a:solidFill>
            </a:endParaRPr>
          </a:p>
        </p:txBody>
      </p:sp>
      <p:sp>
        <p:nvSpPr>
          <p:cNvPr id="895" name="Shape 895"/>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18</a:t>
            </a:fld>
            <a:endParaRPr/>
          </a:p>
        </p:txBody>
      </p:sp>
      <mc:AlternateContent xmlns:mc="http://schemas.openxmlformats.org/markup-compatibility/2006" xmlns:a14="http://schemas.microsoft.com/office/drawing/2010/main">
        <mc:Choice Requires="a14">
          <p:sp>
            <p:nvSpPr>
              <p:cNvPr id="5" name="TextBox 4"/>
              <p:cNvSpPr txBox="1"/>
              <p:nvPr/>
            </p:nvSpPr>
            <p:spPr>
              <a:xfrm>
                <a:off x="560660" y="2542242"/>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𝑃</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560660" y="2542242"/>
                <a:ext cx="4909212" cy="1006045"/>
              </a:xfrm>
              <a:prstGeom prst="rect">
                <a:avLst/>
              </a:prstGeom>
              <a:blipFill rotWithShape="0">
                <a:blip r:embed="rId4"/>
                <a:stretch>
                  <a:fillRect/>
                </a:stretch>
              </a:blipFill>
            </p:spPr>
            <p:txBody>
              <a:bodyPr/>
              <a:lstStyle/>
              <a:p>
                <a:r>
                  <a:rPr lang="en-US">
                    <a:noFill/>
                  </a:rPr>
                  <a:t> </a:t>
                </a:r>
              </a:p>
            </p:txBody>
          </p:sp>
        </mc:Fallback>
      </mc:AlternateContent>
      <p:sp>
        <p:nvSpPr>
          <p:cNvPr id="7" name="TextBox 6"/>
          <p:cNvSpPr txBox="1"/>
          <p:nvPr/>
        </p:nvSpPr>
        <p:spPr>
          <a:xfrm>
            <a:off x="1923813" y="2141901"/>
            <a:ext cx="3132589" cy="369332"/>
          </a:xfrm>
          <a:prstGeom prst="rect">
            <a:avLst/>
          </a:prstGeom>
          <a:noFill/>
        </p:spPr>
        <p:txBody>
          <a:bodyPr wrap="none" rtlCol="0">
            <a:spAutoFit/>
          </a:bodyPr>
          <a:lstStyle/>
          <a:p>
            <a:r>
              <a:rPr lang="en-US" b="1"/>
              <a:t>H		S	D</a:t>
            </a:r>
          </a:p>
        </p:txBody>
      </p:sp>
      <p:sp>
        <p:nvSpPr>
          <p:cNvPr id="14" name="TextBox 13"/>
          <p:cNvSpPr txBox="1"/>
          <p:nvPr/>
        </p:nvSpPr>
        <p:spPr>
          <a:xfrm>
            <a:off x="5290470" y="2582810"/>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p:sp>
        <p:nvSpPr>
          <p:cNvPr id="15" name="TextBox 14"/>
          <p:cNvSpPr txBox="1"/>
          <p:nvPr/>
        </p:nvSpPr>
        <p:spPr>
          <a:xfrm>
            <a:off x="5076636" y="5295144"/>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p:sp>
        <p:nvSpPr>
          <p:cNvPr id="16" name="TextBox 15"/>
          <p:cNvSpPr txBox="1"/>
          <p:nvPr/>
        </p:nvSpPr>
        <p:spPr>
          <a:xfrm>
            <a:off x="2866579" y="5295144"/>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mc:AlternateContent xmlns:mc="http://schemas.openxmlformats.org/markup-compatibility/2006" xmlns:a14="http://schemas.microsoft.com/office/drawing/2010/main">
        <mc:Choice Requires="a14">
          <p:sp>
            <p:nvSpPr>
              <p:cNvPr id="8" name="TextBox 7"/>
              <p:cNvSpPr txBox="1"/>
              <p:nvPr/>
            </p:nvSpPr>
            <p:spPr>
              <a:xfrm>
                <a:off x="1374378" y="5286584"/>
                <a:ext cx="1754832" cy="9404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𝐶</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dirty="0"/>
              </a:p>
            </p:txBody>
          </p:sp>
        </mc:Choice>
        <mc:Fallback xmlns="">
          <p:sp>
            <p:nvSpPr>
              <p:cNvPr id="8" name="TextBox 7"/>
              <p:cNvSpPr txBox="1">
                <a:spLocks noRot="1" noChangeAspect="1" noMove="1" noResize="1" noEditPoints="1" noAdjustHandles="1" noChangeArrowheads="1" noChangeShapeType="1" noTextEdit="1"/>
              </p:cNvSpPr>
              <p:nvPr/>
            </p:nvSpPr>
            <p:spPr>
              <a:xfrm>
                <a:off x="1374378" y="5286584"/>
                <a:ext cx="1754832" cy="94045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620229" y="5268406"/>
                <a:ext cx="1754832" cy="976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𝐸</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dirty="0"/>
              </a:p>
            </p:txBody>
          </p:sp>
        </mc:Choice>
        <mc:Fallback xmlns="">
          <p:sp>
            <p:nvSpPr>
              <p:cNvPr id="18" name="TextBox 17"/>
              <p:cNvSpPr txBox="1">
                <a:spLocks noRot="1" noChangeAspect="1" noMove="1" noResize="1" noEditPoints="1" noAdjustHandles="1" noChangeArrowheads="1" noChangeShapeType="1" noTextEdit="1"/>
              </p:cNvSpPr>
              <p:nvPr/>
            </p:nvSpPr>
            <p:spPr>
              <a:xfrm>
                <a:off x="3620229" y="5268406"/>
                <a:ext cx="1754832" cy="976806"/>
              </a:xfrm>
              <a:prstGeom prst="rect">
                <a:avLst/>
              </a:prstGeom>
              <a:blipFill rotWithShape="0">
                <a:blip r:embed="rId6"/>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B04EAAC-44B8-4E89-9EA9-EB781DB7B26D}"/>
              </a:ext>
            </a:extLst>
          </p:cNvPr>
          <p:cNvGrpSpPr/>
          <p:nvPr/>
        </p:nvGrpSpPr>
        <p:grpSpPr>
          <a:xfrm>
            <a:off x="5683561" y="849765"/>
            <a:ext cx="3229057" cy="3036435"/>
            <a:chOff x="2335461" y="1846641"/>
            <a:chExt cx="5015880" cy="4450219"/>
          </a:xfrm>
        </p:grpSpPr>
        <p:sp>
          <p:nvSpPr>
            <p:cNvPr id="17" name="Shape 646">
              <a:extLst>
                <a:ext uri="{FF2B5EF4-FFF2-40B4-BE49-F238E27FC236}">
                  <a16:creationId xmlns:a16="http://schemas.microsoft.com/office/drawing/2014/main" id="{454CDF1B-36A3-496B-877A-6804A6266DFD}"/>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dirty="0" err="1">
                  <a:solidFill>
                    <a:srgbClr val="3F3F3F"/>
                  </a:solidFill>
                  <a:latin typeface="Calibri"/>
                  <a:ea typeface="Calibri"/>
                  <a:cs typeface="Calibri"/>
                  <a:sym typeface="Calibri"/>
                </a:rPr>
                <a:t>Healthy</a:t>
              </a:r>
              <a:r>
                <a:rPr lang="nl-NL" sz="1050" b="1" dirty="0">
                  <a:solidFill>
                    <a:srgbClr val="3F3F3F"/>
                  </a:solidFill>
                  <a:latin typeface="Calibri"/>
                  <a:ea typeface="Calibri"/>
                  <a:cs typeface="Calibri"/>
                  <a:sym typeface="Calibri"/>
                </a:rPr>
                <a:t> (H)</a:t>
              </a:r>
              <a:endParaRPr sz="1050" b="1" dirty="0">
                <a:solidFill>
                  <a:srgbClr val="3F3F3F"/>
                </a:solidFill>
                <a:latin typeface="Calibri"/>
                <a:ea typeface="Calibri"/>
                <a:cs typeface="Calibri"/>
                <a:sym typeface="Calibri"/>
              </a:endParaRPr>
            </a:p>
          </p:txBody>
        </p:sp>
        <p:sp>
          <p:nvSpPr>
            <p:cNvPr id="19" name="Shape 646">
              <a:extLst>
                <a:ext uri="{FF2B5EF4-FFF2-40B4-BE49-F238E27FC236}">
                  <a16:creationId xmlns:a16="http://schemas.microsoft.com/office/drawing/2014/main" id="{E9483EC5-67F4-4A5B-998D-82C23948395C}"/>
                </a:ext>
              </a:extLst>
            </p:cNvPr>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dirty="0">
                  <a:solidFill>
                    <a:srgbClr val="3F3F3F"/>
                  </a:solidFill>
                  <a:latin typeface="Calibri"/>
                  <a:ea typeface="Calibri"/>
                  <a:cs typeface="Calibri"/>
                  <a:sym typeface="Calibri"/>
                </a:rPr>
                <a:t>Sick (S)</a:t>
              </a:r>
              <a:endParaRPr sz="1050" b="1" dirty="0">
                <a:solidFill>
                  <a:srgbClr val="3F3F3F"/>
                </a:solidFill>
                <a:latin typeface="Calibri"/>
                <a:ea typeface="Calibri"/>
                <a:cs typeface="Calibri"/>
                <a:sym typeface="Calibri"/>
              </a:endParaRPr>
            </a:p>
          </p:txBody>
        </p:sp>
        <p:sp>
          <p:nvSpPr>
            <p:cNvPr id="20" name="Shape 646">
              <a:extLst>
                <a:ext uri="{FF2B5EF4-FFF2-40B4-BE49-F238E27FC236}">
                  <a16:creationId xmlns:a16="http://schemas.microsoft.com/office/drawing/2014/main" id="{E8940966-C66A-4BB5-8BE1-DF7026A8E66D}"/>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dirty="0">
                  <a:solidFill>
                    <a:srgbClr val="3F3F3F"/>
                  </a:solidFill>
                  <a:latin typeface="Calibri"/>
                  <a:ea typeface="Calibri"/>
                  <a:cs typeface="Calibri"/>
                  <a:sym typeface="Calibri"/>
                </a:rPr>
                <a:t>Dead</a:t>
              </a:r>
              <a:r>
                <a:rPr lang="nl-NL" sz="1000" b="1" dirty="0">
                  <a:solidFill>
                    <a:srgbClr val="3F3F3F"/>
                  </a:solidFill>
                  <a:latin typeface="Calibri"/>
                  <a:ea typeface="Calibri"/>
                  <a:cs typeface="Calibri"/>
                  <a:sym typeface="Calibri"/>
                </a:rPr>
                <a:t> (D)</a:t>
              </a:r>
              <a:endParaRPr sz="1000" b="1" dirty="0">
                <a:solidFill>
                  <a:srgbClr val="3F3F3F"/>
                </a:solidFill>
                <a:latin typeface="Calibri"/>
                <a:ea typeface="Calibri"/>
                <a:cs typeface="Calibri"/>
                <a:sym typeface="Calibri"/>
              </a:endParaRPr>
            </a:p>
          </p:txBody>
        </p:sp>
        <p:cxnSp>
          <p:nvCxnSpPr>
            <p:cNvPr id="21" name="Shape 651">
              <a:extLst>
                <a:ext uri="{FF2B5EF4-FFF2-40B4-BE49-F238E27FC236}">
                  <a16:creationId xmlns:a16="http://schemas.microsoft.com/office/drawing/2014/main" id="{96F63303-02EA-4465-8224-FD55446055D2}"/>
                </a:ext>
              </a:extLst>
            </p:cNvPr>
            <p:cNvCxnSpPr>
              <a:stCxn id="20" idx="0"/>
              <a:endCxn id="23"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22" name="Shape 651">
              <a:extLst>
                <a:ext uri="{FF2B5EF4-FFF2-40B4-BE49-F238E27FC236}">
                  <a16:creationId xmlns:a16="http://schemas.microsoft.com/office/drawing/2014/main" id="{8203223F-5850-4DF3-8DC9-D0F1B2F491DC}"/>
                </a:ext>
              </a:extLst>
            </p:cNvPr>
            <p:cNvCxnSpPr>
              <a:stCxn id="20" idx="2"/>
              <a:endCxn id="20"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3" name="Shape 651">
              <a:extLst>
                <a:ext uri="{FF2B5EF4-FFF2-40B4-BE49-F238E27FC236}">
                  <a16:creationId xmlns:a16="http://schemas.microsoft.com/office/drawing/2014/main" id="{6F337C90-2094-4C58-A1F8-231F12FC5995}"/>
                </a:ext>
              </a:extLst>
            </p:cNvPr>
            <p:cNvCxnSpPr>
              <a:stCxn id="23" idx="6"/>
              <a:endCxn id="23"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a:extLst>
                <a:ext uri="{FF2B5EF4-FFF2-40B4-BE49-F238E27FC236}">
                  <a16:creationId xmlns:a16="http://schemas.microsoft.com/office/drawing/2014/main" id="{73CCCBDC-DAB2-4B05-8BA7-E6D325C9138B}"/>
                </a:ext>
              </a:extLst>
            </p:cNvPr>
            <p:cNvCxnSpPr>
              <a:stCxn id="24" idx="2"/>
              <a:endCxn id="24"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5" name="Shape 651">
              <a:extLst>
                <a:ext uri="{FF2B5EF4-FFF2-40B4-BE49-F238E27FC236}">
                  <a16:creationId xmlns:a16="http://schemas.microsoft.com/office/drawing/2014/main" id="{665FE144-374A-49B3-B427-6D139453B328}"/>
                </a:ext>
              </a:extLst>
            </p:cNvPr>
            <p:cNvCxnSpPr>
              <a:stCxn id="20" idx="4"/>
              <a:endCxn id="24"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6" name="Shape 651">
              <a:extLst>
                <a:ext uri="{FF2B5EF4-FFF2-40B4-BE49-F238E27FC236}">
                  <a16:creationId xmlns:a16="http://schemas.microsoft.com/office/drawing/2014/main" id="{5D553D4D-00AA-43E0-A71B-BCE1025DCD6B}"/>
                </a:ext>
              </a:extLst>
            </p:cNvPr>
            <p:cNvCxnSpPr>
              <a:stCxn id="23" idx="4"/>
              <a:endCxn id="24"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27" name="Shape 671">
              <a:extLst>
                <a:ext uri="{FF2B5EF4-FFF2-40B4-BE49-F238E27FC236}">
                  <a16:creationId xmlns:a16="http://schemas.microsoft.com/office/drawing/2014/main" id="{B5B696FD-B63F-4E6C-B2B5-9F8FA6141110}"/>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dirty="0" err="1">
                  <a:solidFill>
                    <a:schemeClr val="dk1"/>
                  </a:solidFill>
                  <a:latin typeface="Calibri"/>
                  <a:ea typeface="Calibri"/>
                  <a:cs typeface="Calibri"/>
                  <a:sym typeface="Calibri"/>
                </a:rPr>
                <a:t>p_HS</a:t>
              </a:r>
              <a:endParaRPr sz="1200" dirty="0">
                <a:solidFill>
                  <a:schemeClr val="dk1"/>
                </a:solidFill>
                <a:latin typeface="Calibri"/>
                <a:ea typeface="Calibri"/>
                <a:cs typeface="Calibri"/>
                <a:sym typeface="Calibri"/>
              </a:endParaRPr>
            </a:p>
          </p:txBody>
        </p:sp>
        <p:sp>
          <p:nvSpPr>
            <p:cNvPr id="28" name="Shape 671">
              <a:extLst>
                <a:ext uri="{FF2B5EF4-FFF2-40B4-BE49-F238E27FC236}">
                  <a16:creationId xmlns:a16="http://schemas.microsoft.com/office/drawing/2014/main" id="{9A1AD756-B1F5-4C7C-A37C-E3185E80FD04}"/>
                </a:ext>
              </a:extLst>
            </p:cNvPr>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dirty="0" err="1">
                  <a:solidFill>
                    <a:schemeClr val="dk1"/>
                  </a:solidFill>
                  <a:latin typeface="Calibri"/>
                  <a:ea typeface="Calibri"/>
                  <a:cs typeface="Calibri"/>
                  <a:sym typeface="Calibri"/>
                </a:rPr>
                <a:t>p_HD</a:t>
              </a:r>
              <a:endParaRPr sz="1200" dirty="0">
                <a:solidFill>
                  <a:schemeClr val="dk1"/>
                </a:solidFill>
                <a:latin typeface="Calibri"/>
                <a:ea typeface="Calibri"/>
                <a:cs typeface="Calibri"/>
                <a:sym typeface="Calibri"/>
              </a:endParaRPr>
            </a:p>
          </p:txBody>
        </p:sp>
        <p:sp>
          <p:nvSpPr>
            <p:cNvPr id="29" name="Shape 671">
              <a:extLst>
                <a:ext uri="{FF2B5EF4-FFF2-40B4-BE49-F238E27FC236}">
                  <a16:creationId xmlns:a16="http://schemas.microsoft.com/office/drawing/2014/main" id="{E0C2FD7C-8EF1-4BF6-B8F5-48D60FF2F68E}"/>
                </a:ext>
              </a:extLst>
            </p:cNvPr>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dirty="0" err="1">
                  <a:solidFill>
                    <a:schemeClr val="dk1"/>
                  </a:solidFill>
                  <a:latin typeface="Calibri"/>
                  <a:ea typeface="Calibri"/>
                  <a:cs typeface="Calibri"/>
                  <a:sym typeface="Calibri"/>
                </a:rPr>
                <a:t>p_SD</a:t>
              </a:r>
              <a:endParaRPr sz="1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843887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904" name="Shape 90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800"/>
              </a:spcBef>
              <a:spcAft>
                <a:spcPts val="0"/>
              </a:spcAft>
              <a:buNone/>
            </a:pPr>
            <a:r>
              <a:rPr lang="nl-NL"/>
              <a:t>Create the </a:t>
            </a:r>
            <a:r>
              <a:rPr lang="nl-NL" i="1">
                <a:latin typeface="Times New Roman"/>
                <a:ea typeface="Times New Roman"/>
                <a:cs typeface="Times New Roman"/>
                <a:sym typeface="Times New Roman"/>
              </a:rPr>
              <a:t>t</a:t>
            </a:r>
            <a:r>
              <a:rPr lang="nl-NL"/>
              <a:t> x 3 matrix </a:t>
            </a:r>
            <a:r>
              <a:rPr lang="nl-NL" i="1">
                <a:latin typeface="Times New Roman"/>
                <a:ea typeface="Times New Roman"/>
                <a:cs typeface="Times New Roman"/>
                <a:sym typeface="Times New Roman"/>
              </a:rPr>
              <a:t>M</a:t>
            </a:r>
            <a:r>
              <a:rPr lang="nl-NL" b="1" i="1"/>
              <a:t> </a:t>
            </a:r>
            <a:r>
              <a:rPr lang="nl-NL" i="1" baseline="-25000"/>
              <a:t> </a:t>
            </a:r>
            <a:r>
              <a:rPr lang="nl-NL"/>
              <a:t>that will store the proportion of the cohort at each state and cycle:</a:t>
            </a:r>
            <a:endParaRPr/>
          </a:p>
          <a:p>
            <a:pPr marL="0" lvl="0" indent="0" rtl="0">
              <a:spcBef>
                <a:spcPts val="440"/>
              </a:spcBef>
              <a:spcAft>
                <a:spcPts val="0"/>
              </a:spcAft>
              <a:buNone/>
            </a:pPr>
            <a:endParaRPr/>
          </a:p>
          <a:p>
            <a:pPr marL="342900" lvl="0" indent="-88900" rtl="0">
              <a:spcBef>
                <a:spcPts val="440"/>
              </a:spcBef>
              <a:spcAft>
                <a:spcPts val="0"/>
              </a:spcAft>
              <a:buNone/>
            </a:pPr>
            <a:r>
              <a:rPr lang="nl-NL"/>
              <a:t>At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 0</a:t>
            </a:r>
            <a:r>
              <a:rPr lang="nl-NL" i="1"/>
              <a:t> </a:t>
            </a:r>
            <a:r>
              <a:rPr lang="nl-NL"/>
              <a:t>: </a:t>
            </a:r>
            <a:endParaRPr/>
          </a:p>
          <a:p>
            <a:pPr marL="342900" lvl="0" indent="-88900">
              <a:spcBef>
                <a:spcPts val="440"/>
              </a:spcBef>
              <a:spcAft>
                <a:spcPts val="0"/>
              </a:spcAft>
              <a:buNone/>
            </a:pPr>
            <a:r>
              <a:rPr lang="nl-NL"/>
              <a:t>			</a:t>
            </a:r>
            <a:r>
              <a:rPr lang="nl-NL" i="1">
                <a:latin typeface="Times New Roman"/>
                <a:ea typeface="Times New Roman"/>
                <a:cs typeface="Times New Roman"/>
                <a:sym typeface="Times New Roman"/>
              </a:rPr>
              <a:t>M</a:t>
            </a:r>
            <a:r>
              <a:rPr lang="nl-NL" baseline="-25000">
                <a:latin typeface="Times New Roman"/>
                <a:ea typeface="Times New Roman"/>
                <a:cs typeface="Times New Roman"/>
                <a:sym typeface="Times New Roman"/>
              </a:rPr>
              <a:t>0 </a:t>
            </a:r>
            <a:r>
              <a:rPr lang="nl-NL">
                <a:latin typeface="Times New Roman"/>
                <a:ea typeface="Times New Roman"/>
                <a:cs typeface="Times New Roman"/>
                <a:sym typeface="Times New Roman"/>
              </a:rPr>
              <a:t>= [1, 0, 0] </a:t>
            </a:r>
            <a:endParaRPr>
              <a:latin typeface="Times New Roman"/>
              <a:ea typeface="Times New Roman"/>
              <a:cs typeface="Times New Roman"/>
              <a:sym typeface="Times New Roman"/>
            </a:endParaRPr>
          </a:p>
          <a:p>
            <a:pPr marL="0" lvl="0" indent="0" rtl="0">
              <a:spcBef>
                <a:spcPts val="440"/>
              </a:spcBef>
              <a:spcAft>
                <a:spcPts val="0"/>
              </a:spcAft>
              <a:buNone/>
            </a:pPr>
            <a:endParaRPr/>
          </a:p>
          <a:p>
            <a:pPr marL="342900" lvl="0" indent="-88900" rtl="0">
              <a:spcBef>
                <a:spcPts val="440"/>
              </a:spcBef>
              <a:spcAft>
                <a:spcPts val="0"/>
              </a:spcAft>
              <a:buNone/>
            </a:pPr>
            <a:r>
              <a:rPr lang="nl-NL"/>
              <a:t>For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&lt;</a:t>
            </a:r>
            <a:r>
              <a:rPr lang="nl-NL" i="1">
                <a:latin typeface="Times New Roman"/>
                <a:ea typeface="Times New Roman"/>
                <a:cs typeface="Times New Roman"/>
                <a:sym typeface="Times New Roman"/>
              </a:rPr>
              <a:t> T</a:t>
            </a:r>
            <a:r>
              <a:rPr lang="nl-NL" i="1"/>
              <a:t> </a:t>
            </a:r>
            <a:r>
              <a:rPr lang="nl-NL"/>
              <a:t>:</a:t>
            </a:r>
            <a:endParaRPr/>
          </a:p>
          <a:p>
            <a:pPr marL="342900" lvl="0" indent="-88900" rtl="0">
              <a:spcBef>
                <a:spcPts val="440"/>
              </a:spcBef>
              <a:spcAft>
                <a:spcPts val="0"/>
              </a:spcAft>
              <a:buNone/>
            </a:pPr>
            <a:r>
              <a:rPr lang="nl-NL"/>
              <a:t>			</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+ 1</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a:t>
            </a:r>
            <a:r>
              <a:rPr lang="nl-NL">
                <a:latin typeface="Times New Roman"/>
                <a:ea typeface="Times New Roman"/>
                <a:cs typeface="Times New Roman"/>
                <a:sym typeface="Times New Roman"/>
              </a:rPr>
              <a:t>P</a:t>
            </a:r>
            <a:endParaRPr>
              <a:latin typeface="Times New Roman"/>
              <a:ea typeface="Times New Roman"/>
              <a:cs typeface="Times New Roman"/>
              <a:sym typeface="Times New Roman"/>
            </a:endParaRPr>
          </a:p>
        </p:txBody>
      </p:sp>
      <p:sp>
        <p:nvSpPr>
          <p:cNvPr id="906" name="Shape 90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19</a:t>
            </a:fld>
            <a:endParaRPr/>
          </a:p>
        </p:txBody>
      </p:sp>
      <p:cxnSp>
        <p:nvCxnSpPr>
          <p:cNvPr id="905" name="Shape 905"/>
          <p:cNvCxnSpPr/>
          <p:nvPr/>
        </p:nvCxnSpPr>
        <p:spPr>
          <a:xfrm>
            <a:off x="4247832" y="4649250"/>
            <a:ext cx="805200" cy="284400"/>
          </a:xfrm>
          <a:prstGeom prst="straightConnector1">
            <a:avLst/>
          </a:prstGeom>
          <a:noFill/>
          <a:ln w="28575" cap="flat" cmpd="sng">
            <a:solidFill>
              <a:srgbClr val="004D99"/>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7" name="TextBox 6"/>
              <p:cNvSpPr txBox="1"/>
              <p:nvPr/>
            </p:nvSpPr>
            <p:spPr>
              <a:xfrm>
                <a:off x="4247832" y="5063163"/>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4247832" y="5063163"/>
                <a:ext cx="4909212" cy="100604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986657" y="5350741"/>
                <a:ext cx="1876026"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mr-IN" sz="2200" i="1" smtClean="0">
                              <a:latin typeface="Cambria Math" panose="02040503050406030204" pitchFamily="18" charset="0"/>
                            </a:rPr>
                          </m:ctrlPr>
                        </m:dPr>
                        <m:e>
                          <m:m>
                            <m:mPr>
                              <m:mcs>
                                <m:mc>
                                  <m:mcPr>
                                    <m:count m:val="3"/>
                                    <m:mcJc m:val="center"/>
                                  </m:mcPr>
                                </m:mc>
                              </m:mcs>
                              <m:ctrlPr>
                                <a:rPr lang="mr-IN" sz="2200" i="1" smtClean="0">
                                  <a:latin typeface="Cambria Math" panose="02040503050406030204" pitchFamily="18" charset="0"/>
                                </a:rPr>
                              </m:ctrlPr>
                            </m:mPr>
                            <m:mr>
                              <m:e>
                                <m:sSub>
                                  <m:sSubPr>
                                    <m:ctrlPr>
                                      <a:rPr lang="en-US" sz="2200" i="1" smtClean="0">
                                        <a:latin typeface="Cambria Math" panose="02040503050406030204" pitchFamily="18" charset="0"/>
                                      </a:rPr>
                                    </m:ctrlPr>
                                  </m:sSubPr>
                                  <m:e>
                                    <m:r>
                                      <a:rPr lang="en-US" sz="2200" b="0" i="1" smtClean="0">
                                        <a:latin typeface="Cambria Math" charset="0"/>
                                      </a:rPr>
                                      <m:t>𝐻</m:t>
                                    </m:r>
                                  </m:e>
                                  <m:sub>
                                    <m:r>
                                      <a:rPr lang="en-US" sz="2200" b="0" i="1" smtClean="0">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𝑆</m:t>
                                    </m:r>
                                  </m:e>
                                  <m:sub>
                                    <m:r>
                                      <a:rPr lang="en-US" sz="2200" i="1">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𝐷</m:t>
                                    </m:r>
                                  </m:e>
                                  <m:sub>
                                    <m:r>
                                      <a:rPr lang="en-US" sz="2200" i="1">
                                        <a:latin typeface="Cambria Math" charset="0"/>
                                      </a:rPr>
                                      <m:t>𝑡</m:t>
                                    </m:r>
                                  </m:sub>
                                </m:sSub>
                              </m:e>
                            </m:mr>
                          </m:m>
                        </m:e>
                      </m:d>
                    </m:oMath>
                  </m:oMathPara>
                </a14:m>
                <a:endParaRPr lang="en-US" sz="2200" dirty="0"/>
              </a:p>
            </p:txBody>
          </p:sp>
        </mc:Choice>
        <mc:Fallback xmlns="">
          <p:sp>
            <p:nvSpPr>
              <p:cNvPr id="2" name="TextBox 1"/>
              <p:cNvSpPr txBox="1">
                <a:spLocks noRot="1" noChangeAspect="1" noMove="1" noResize="1" noEditPoints="1" noAdjustHandles="1" noChangeArrowheads="1" noChangeShapeType="1" noTextEdit="1"/>
              </p:cNvSpPr>
              <p:nvPr/>
            </p:nvSpPr>
            <p:spPr>
              <a:xfrm>
                <a:off x="2986657" y="5350741"/>
                <a:ext cx="1876026" cy="43088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3508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Cohort State-</a:t>
            </a:r>
            <a:r>
              <a:rPr lang="nl-NL" dirty="0" err="1"/>
              <a:t>Transition</a:t>
            </a:r>
            <a:r>
              <a:rPr lang="nl-NL" dirty="0"/>
              <a:t> </a:t>
            </a:r>
            <a:r>
              <a:rPr lang="nl-NL" dirty="0" err="1"/>
              <a:t>Models</a:t>
            </a:r>
            <a:endParaRPr dirty="0"/>
          </a:p>
        </p:txBody>
      </p:sp>
      <p:sp>
        <p:nvSpPr>
          <p:cNvPr id="562" name="Shape 562"/>
          <p:cNvSpPr txBox="1">
            <a:spLocks noGrp="1"/>
          </p:cNvSpPr>
          <p:nvPr>
            <p:ph idx="1"/>
          </p:nvPr>
        </p:nvSpPr>
        <p:spPr>
          <a:xfrm>
            <a:off x="840425" y="1643974"/>
            <a:ext cx="8015700" cy="4640726"/>
          </a:xfrm>
          <a:prstGeom prst="rect">
            <a:avLst/>
          </a:prstGeom>
        </p:spPr>
        <p:txBody>
          <a:bodyPr spcFirstLastPara="1" wrap="square" lIns="91425" tIns="91425" rIns="91425" bIns="91425" anchor="t" anchorCtr="0">
            <a:noAutofit/>
          </a:bodyPr>
          <a:lstStyle/>
          <a:p>
            <a:pPr marL="457200" lvl="0" indent="-381000" rtl="0">
              <a:spcBef>
                <a:spcPts val="800"/>
              </a:spcBef>
              <a:spcAft>
                <a:spcPts val="0"/>
              </a:spcAft>
              <a:buSzPts val="2400"/>
              <a:buChar char="•"/>
            </a:pPr>
            <a:r>
              <a:rPr lang="nl-NL" sz="2400" dirty="0" err="1"/>
              <a:t>Models</a:t>
            </a:r>
            <a:r>
              <a:rPr lang="nl-NL" sz="2400" dirty="0"/>
              <a:t> </a:t>
            </a:r>
            <a:r>
              <a:rPr lang="nl-NL" sz="2400" dirty="0" err="1"/>
              <a:t>where</a:t>
            </a:r>
            <a:r>
              <a:rPr lang="nl-NL" sz="2400" dirty="0"/>
              <a:t> </a:t>
            </a:r>
            <a:r>
              <a:rPr lang="nl-NL" sz="2400" dirty="0" err="1"/>
              <a:t>proportions</a:t>
            </a:r>
            <a:r>
              <a:rPr lang="nl-NL" sz="2400" dirty="0"/>
              <a:t> of a cohort </a:t>
            </a:r>
            <a:r>
              <a:rPr lang="nl-NL" sz="2400" dirty="0" err="1"/>
              <a:t>occupy</a:t>
            </a:r>
            <a:r>
              <a:rPr lang="nl-NL" sz="2400" dirty="0"/>
              <a:t> </a:t>
            </a:r>
            <a:r>
              <a:rPr lang="nl-NL" sz="2400" dirty="0" err="1"/>
              <a:t>states</a:t>
            </a:r>
            <a:r>
              <a:rPr lang="nl-NL" sz="2400" dirty="0"/>
              <a:t> at </a:t>
            </a:r>
            <a:r>
              <a:rPr lang="nl-NL" sz="2400" dirty="0" err="1"/>
              <a:t>each</a:t>
            </a:r>
            <a:r>
              <a:rPr lang="nl-NL" sz="2400" dirty="0"/>
              <a:t> point in time (e.g., </a:t>
            </a:r>
            <a:r>
              <a:rPr lang="nl-NL" sz="2400" dirty="0" err="1"/>
              <a:t>healthy</a:t>
            </a:r>
            <a:r>
              <a:rPr lang="nl-NL" sz="2400" dirty="0"/>
              <a:t>, sick, </a:t>
            </a:r>
            <a:r>
              <a:rPr lang="nl-NL" sz="2400" dirty="0" err="1"/>
              <a:t>stable</a:t>
            </a:r>
            <a:r>
              <a:rPr lang="nl-NL" sz="2400" dirty="0"/>
              <a:t>, </a:t>
            </a:r>
            <a:r>
              <a:rPr lang="nl-NL" sz="2400" dirty="0" err="1"/>
              <a:t>progressed</a:t>
            </a:r>
            <a:r>
              <a:rPr lang="nl-NL" sz="2400" dirty="0"/>
              <a:t>, dead).</a:t>
            </a:r>
            <a:endParaRPr sz="2400" dirty="0"/>
          </a:p>
          <a:p>
            <a:pPr marL="457200" lvl="0" indent="-381000" rtl="0">
              <a:spcBef>
                <a:spcPts val="1000"/>
              </a:spcBef>
              <a:spcAft>
                <a:spcPts val="0"/>
              </a:spcAft>
              <a:buSzPts val="2400"/>
              <a:buChar char="•"/>
            </a:pPr>
            <a:r>
              <a:rPr lang="nl-NL" sz="2400" dirty="0"/>
              <a:t>Transitions allowed between states with some probability.</a:t>
            </a:r>
            <a:endParaRPr sz="2400" dirty="0"/>
          </a:p>
          <a:p>
            <a:pPr marL="457200" lvl="0" indent="-381000" rtl="0">
              <a:spcBef>
                <a:spcPts val="1000"/>
              </a:spcBef>
              <a:spcAft>
                <a:spcPts val="0"/>
              </a:spcAft>
              <a:buSzPts val="2400"/>
              <a:buChar char="•"/>
            </a:pPr>
            <a:r>
              <a:rPr lang="nl-NL" sz="2400" dirty="0" err="1"/>
              <a:t>Transitions</a:t>
            </a:r>
            <a:r>
              <a:rPr lang="nl-NL" sz="2400" dirty="0"/>
              <a:t> </a:t>
            </a:r>
            <a:r>
              <a:rPr lang="nl-NL" sz="2400" dirty="0" err="1"/>
              <a:t>occur</a:t>
            </a:r>
            <a:r>
              <a:rPr lang="nl-NL" sz="2400" dirty="0"/>
              <a:t> in </a:t>
            </a:r>
            <a:r>
              <a:rPr lang="nl-NL" sz="2400" dirty="0" err="1"/>
              <a:t>cycles</a:t>
            </a:r>
            <a:r>
              <a:rPr lang="nl-NL" sz="2400" dirty="0"/>
              <a:t> (</a:t>
            </a:r>
            <a:r>
              <a:rPr lang="nl-NL" sz="2400" dirty="0" err="1"/>
              <a:t>months</a:t>
            </a:r>
            <a:r>
              <a:rPr lang="nl-NL" sz="2400" dirty="0"/>
              <a:t>, </a:t>
            </a:r>
            <a:r>
              <a:rPr lang="nl-NL" sz="2400" dirty="0" err="1"/>
              <a:t>years</a:t>
            </a:r>
            <a:r>
              <a:rPr lang="nl-NL" sz="2400" dirty="0"/>
              <a:t> </a:t>
            </a:r>
            <a:r>
              <a:rPr lang="nl-NL" sz="2400" dirty="0" err="1"/>
              <a:t>etc</a:t>
            </a:r>
            <a:r>
              <a:rPr lang="nl-NL" sz="2400" dirty="0"/>
              <a:t>).</a:t>
            </a:r>
            <a:endParaRPr sz="2400" dirty="0"/>
          </a:p>
          <a:p>
            <a:pPr marL="457200" lvl="0" indent="-381000" rtl="0">
              <a:spcBef>
                <a:spcPts val="1000"/>
              </a:spcBef>
              <a:spcAft>
                <a:spcPts val="0"/>
              </a:spcAft>
              <a:buSzPts val="2400"/>
              <a:buChar char="•"/>
            </a:pPr>
            <a:r>
              <a:rPr lang="nl-NL" sz="2400" dirty="0"/>
              <a:t>Each state associated with a value associated with a model outcome ($, utility).</a:t>
            </a:r>
            <a:endParaRPr sz="2400" dirty="0"/>
          </a:p>
          <a:p>
            <a:pPr marL="457200" lvl="0" indent="-381000" rtl="0">
              <a:spcBef>
                <a:spcPts val="1000"/>
              </a:spcBef>
              <a:spcAft>
                <a:spcPts val="1000"/>
              </a:spcAft>
              <a:buSzPts val="2400"/>
              <a:buChar char="•"/>
            </a:pPr>
            <a:r>
              <a:rPr lang="nl-NL" sz="2400" dirty="0"/>
              <a:t>Markov assumption: no “memory” within states.</a:t>
            </a:r>
            <a:endParaRPr sz="2400" dirty="0"/>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a:t>
            </a:fld>
            <a:endParaRPr/>
          </a:p>
        </p:txBody>
      </p:sp>
    </p:spTree>
    <p:extLst>
      <p:ext uri="{BB962C8B-B14F-4D97-AF65-F5344CB8AC3E}">
        <p14:creationId xmlns:p14="http://schemas.microsoft.com/office/powerpoint/2010/main" val="961895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Shape 91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a:t>
            </a:r>
            <a:endParaRPr/>
          </a:p>
        </p:txBody>
      </p:sp>
      <p:sp>
        <p:nvSpPr>
          <p:cNvPr id="913" name="Shape 91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17" name="Shape 917"/>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20</a:t>
            </a:fld>
            <a:endParaRPr/>
          </a:p>
        </p:txBody>
      </p:sp>
      <p:sp>
        <p:nvSpPr>
          <p:cNvPr id="914" name="Shape 914"/>
          <p:cNvSpPr txBox="1"/>
          <p:nvPr/>
        </p:nvSpPr>
        <p:spPr>
          <a:xfrm>
            <a:off x="4298950" y="1552050"/>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dirty="0">
                <a:latin typeface="Times New Roman"/>
                <a:ea typeface="Times New Roman"/>
                <a:cs typeface="Times New Roman"/>
                <a:sym typeface="Times New Roman"/>
              </a:rPr>
              <a:t>E</a:t>
            </a:r>
            <a:r>
              <a:rPr lang="nl-NL" sz="3600" dirty="0">
                <a:latin typeface="Times New Roman"/>
                <a:ea typeface="Times New Roman"/>
                <a:cs typeface="Times New Roman"/>
                <a:sym typeface="Times New Roman"/>
              </a:rPr>
              <a:t> = </a:t>
            </a:r>
            <a:r>
              <a:rPr lang="nl-NL" sz="3600" i="1" dirty="0">
                <a:latin typeface="Times New Roman"/>
                <a:ea typeface="Times New Roman"/>
                <a:cs typeface="Times New Roman"/>
                <a:sym typeface="Times New Roman"/>
              </a:rPr>
              <a:t>M e</a:t>
            </a:r>
            <a:endParaRPr sz="3600" i="1" dirty="0">
              <a:latin typeface="Times New Roman"/>
              <a:ea typeface="Times New Roman"/>
              <a:cs typeface="Times New Roman"/>
              <a:sym typeface="Times New Roman"/>
            </a:endParaRPr>
          </a:p>
          <a:p>
            <a:pPr marL="0" lvl="0" indent="0" rtl="0">
              <a:spcBef>
                <a:spcPts val="0"/>
              </a:spcBef>
              <a:spcAft>
                <a:spcPts val="0"/>
              </a:spcAft>
              <a:buNone/>
            </a:pPr>
            <a:r>
              <a:rPr lang="nl-NL" sz="3600" i="1" dirty="0">
                <a:latin typeface="Times New Roman"/>
                <a:ea typeface="Times New Roman"/>
                <a:cs typeface="Times New Roman"/>
                <a:sym typeface="Times New Roman"/>
              </a:rPr>
              <a:t>TE = </a:t>
            </a:r>
            <a:r>
              <a:rPr lang="nl-NL" sz="3600" b="1" i="1" dirty="0">
                <a:latin typeface="Times New Roman"/>
                <a:ea typeface="Times New Roman"/>
                <a:cs typeface="Times New Roman"/>
                <a:sym typeface="Times New Roman"/>
              </a:rPr>
              <a:t>1</a:t>
            </a:r>
            <a:r>
              <a:rPr lang="nl-NL" sz="3600" i="1" baseline="-25000" dirty="0">
                <a:latin typeface="Times New Roman"/>
                <a:ea typeface="Times New Roman"/>
                <a:cs typeface="Times New Roman"/>
                <a:sym typeface="Times New Roman"/>
              </a:rPr>
              <a:t>T</a:t>
            </a:r>
            <a:r>
              <a:rPr lang="nl-NL" sz="3600" i="1" dirty="0">
                <a:latin typeface="Times New Roman"/>
                <a:ea typeface="Times New Roman"/>
                <a:cs typeface="Times New Roman"/>
                <a:sym typeface="Times New Roman"/>
              </a:rPr>
              <a:t> E </a:t>
            </a:r>
            <a:endParaRPr sz="3600" i="1" dirty="0">
              <a:latin typeface="Times New Roman"/>
              <a:ea typeface="Times New Roman"/>
              <a:cs typeface="Times New Roman"/>
              <a:sym typeface="Times New Roman"/>
            </a:endParaRPr>
          </a:p>
        </p:txBody>
      </p:sp>
      <p:sp>
        <p:nvSpPr>
          <p:cNvPr id="915" name="Shape 915"/>
          <p:cNvSpPr txBox="1"/>
          <p:nvPr/>
        </p:nvSpPr>
        <p:spPr>
          <a:xfrm>
            <a:off x="4278350" y="3608696"/>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dirty="0">
                <a:latin typeface="Times New Roman"/>
                <a:ea typeface="Times New Roman"/>
                <a:cs typeface="Times New Roman"/>
                <a:sym typeface="Times New Roman"/>
              </a:rPr>
              <a:t>C</a:t>
            </a:r>
            <a:r>
              <a:rPr lang="nl-NL" sz="3600" dirty="0">
                <a:latin typeface="Times New Roman"/>
                <a:ea typeface="Times New Roman"/>
                <a:cs typeface="Times New Roman"/>
                <a:sym typeface="Times New Roman"/>
              </a:rPr>
              <a:t> = </a:t>
            </a:r>
            <a:r>
              <a:rPr lang="nl-NL" sz="3600" i="1" dirty="0">
                <a:latin typeface="Times New Roman"/>
                <a:ea typeface="Times New Roman"/>
                <a:cs typeface="Times New Roman"/>
                <a:sym typeface="Times New Roman"/>
              </a:rPr>
              <a:t>M c</a:t>
            </a:r>
            <a:endParaRPr sz="3600" i="1" dirty="0">
              <a:latin typeface="Times New Roman"/>
              <a:ea typeface="Times New Roman"/>
              <a:cs typeface="Times New Roman"/>
              <a:sym typeface="Times New Roman"/>
            </a:endParaRPr>
          </a:p>
          <a:p>
            <a:pPr marL="0" lvl="0" indent="0" rtl="0">
              <a:spcBef>
                <a:spcPts val="0"/>
              </a:spcBef>
              <a:spcAft>
                <a:spcPts val="0"/>
              </a:spcAft>
              <a:buNone/>
            </a:pPr>
            <a:r>
              <a:rPr lang="nl-NL" sz="3600" i="1" dirty="0">
                <a:latin typeface="Times New Roman"/>
                <a:ea typeface="Times New Roman"/>
                <a:cs typeface="Times New Roman"/>
                <a:sym typeface="Times New Roman"/>
              </a:rPr>
              <a:t>TC = </a:t>
            </a:r>
            <a:r>
              <a:rPr lang="nl-NL" sz="3600" b="1" i="1" dirty="0">
                <a:latin typeface="Times New Roman"/>
                <a:ea typeface="Times New Roman"/>
                <a:cs typeface="Times New Roman"/>
                <a:sym typeface="Times New Roman"/>
              </a:rPr>
              <a:t>1</a:t>
            </a:r>
            <a:r>
              <a:rPr lang="nl-NL" sz="3500" i="1" baseline="-25000" dirty="0">
                <a:latin typeface="Times New Roman"/>
                <a:ea typeface="Times New Roman"/>
                <a:cs typeface="Times New Roman"/>
                <a:sym typeface="Times New Roman"/>
              </a:rPr>
              <a:t>T</a:t>
            </a:r>
            <a:r>
              <a:rPr lang="nl-NL" sz="3600" i="1" dirty="0">
                <a:latin typeface="Times New Roman"/>
                <a:ea typeface="Times New Roman"/>
                <a:cs typeface="Times New Roman"/>
                <a:sym typeface="Times New Roman"/>
              </a:rPr>
              <a:t> C</a:t>
            </a:r>
            <a:endParaRPr sz="3600" i="1" dirty="0">
              <a:latin typeface="Times New Roman"/>
              <a:ea typeface="Times New Roman"/>
              <a:cs typeface="Times New Roman"/>
              <a:sym typeface="Times New Roman"/>
            </a:endParaRPr>
          </a:p>
        </p:txBody>
      </p:sp>
      <p:sp>
        <p:nvSpPr>
          <p:cNvPr id="916" name="Shape 916"/>
          <p:cNvSpPr txBox="1"/>
          <p:nvPr/>
        </p:nvSpPr>
        <p:spPr>
          <a:xfrm>
            <a:off x="949725" y="5665325"/>
            <a:ext cx="4317600"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4100" b="1" i="1" dirty="0">
                <a:solidFill>
                  <a:srgbClr val="009999"/>
                </a:solidFill>
                <a:latin typeface="Times New Roman"/>
                <a:ea typeface="Times New Roman"/>
                <a:cs typeface="Times New Roman"/>
                <a:sym typeface="Times New Roman"/>
              </a:rPr>
              <a:t>1</a:t>
            </a:r>
            <a:r>
              <a:rPr lang="nl-NL" sz="4000" i="1" baseline="-25000" dirty="0">
                <a:solidFill>
                  <a:srgbClr val="009999"/>
                </a:solidFill>
                <a:latin typeface="Times New Roman"/>
                <a:ea typeface="Times New Roman"/>
                <a:cs typeface="Times New Roman"/>
                <a:sym typeface="Times New Roman"/>
              </a:rPr>
              <a:t>T </a:t>
            </a:r>
            <a:r>
              <a:rPr lang="nl-NL" sz="2100" dirty="0">
                <a:solidFill>
                  <a:srgbClr val="009999"/>
                </a:solidFill>
                <a:latin typeface="Times New Roman"/>
                <a:ea typeface="Times New Roman"/>
                <a:cs typeface="Times New Roman"/>
                <a:sym typeface="Times New Roman"/>
              </a:rPr>
              <a:t>: 1 ×</a:t>
            </a:r>
            <a:r>
              <a:rPr lang="nl-NL" sz="2100" i="1" dirty="0">
                <a:solidFill>
                  <a:srgbClr val="009999"/>
                </a:solidFill>
                <a:latin typeface="Times New Roman"/>
                <a:ea typeface="Times New Roman"/>
                <a:cs typeface="Times New Roman"/>
                <a:sym typeface="Times New Roman"/>
              </a:rPr>
              <a:t> T</a:t>
            </a:r>
            <a:r>
              <a:rPr lang="nl-NL" sz="2100" dirty="0">
                <a:solidFill>
                  <a:srgbClr val="009999"/>
                </a:solidFill>
                <a:latin typeface="Times New Roman"/>
                <a:ea typeface="Times New Roman"/>
                <a:cs typeface="Times New Roman"/>
                <a:sym typeface="Times New Roman"/>
              </a:rPr>
              <a:t>    vector of </a:t>
            </a:r>
            <a:r>
              <a:rPr lang="nl-NL" sz="2100" dirty="0" err="1">
                <a:solidFill>
                  <a:srgbClr val="009999"/>
                </a:solidFill>
                <a:latin typeface="Times New Roman"/>
                <a:ea typeface="Times New Roman"/>
                <a:cs typeface="Times New Roman"/>
                <a:sym typeface="Times New Roman"/>
              </a:rPr>
              <a:t>ones</a:t>
            </a:r>
            <a:endParaRPr sz="2100" dirty="0">
              <a:solidFill>
                <a:srgbClr val="009999"/>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58676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Shape 9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 (discounted)</a:t>
            </a:r>
            <a:endParaRPr/>
          </a:p>
        </p:txBody>
      </p:sp>
      <p:sp>
        <p:nvSpPr>
          <p:cNvPr id="923" name="Shape 92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rtl="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26" name="Shape 92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21</a:t>
            </a:fld>
            <a:endParaRPr/>
          </a:p>
        </p:txBody>
      </p:sp>
      <p:sp>
        <p:nvSpPr>
          <p:cNvPr id="924" name="Shape 924"/>
          <p:cNvSpPr txBox="1"/>
          <p:nvPr/>
        </p:nvSpPr>
        <p:spPr>
          <a:xfrm>
            <a:off x="4080525" y="1694025"/>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E</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e</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TE = dw</a:t>
            </a:r>
            <a:r>
              <a:rPr lang="nl-NL" sz="36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E </a:t>
            </a:r>
            <a:endParaRPr sz="3600" i="1">
              <a:latin typeface="Times New Roman"/>
              <a:ea typeface="Times New Roman"/>
              <a:cs typeface="Times New Roman"/>
              <a:sym typeface="Times New Roman"/>
            </a:endParaRPr>
          </a:p>
        </p:txBody>
      </p:sp>
      <p:sp>
        <p:nvSpPr>
          <p:cNvPr id="925" name="Shape 925"/>
          <p:cNvSpPr txBox="1"/>
          <p:nvPr/>
        </p:nvSpPr>
        <p:spPr>
          <a:xfrm>
            <a:off x="4097775" y="3691983"/>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dw</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pic>
        <p:nvPicPr>
          <p:cNvPr id="927" name="Shape 927"/>
          <p:cNvPicPr preferRelativeResize="0"/>
          <p:nvPr/>
        </p:nvPicPr>
        <p:blipFill rotWithShape="1">
          <a:blip r:embed="rId3">
            <a:alphaModFix/>
          </a:blip>
          <a:srcRect t="23406" r="10144"/>
          <a:stretch/>
        </p:blipFill>
        <p:spPr>
          <a:xfrm>
            <a:off x="840425" y="5524376"/>
            <a:ext cx="2777750" cy="1055325"/>
          </a:xfrm>
          <a:prstGeom prst="rect">
            <a:avLst/>
          </a:prstGeom>
          <a:noFill/>
          <a:ln>
            <a:noFill/>
          </a:ln>
        </p:spPr>
      </p:pic>
    </p:spTree>
    <p:extLst>
      <p:ext uri="{BB962C8B-B14F-4D97-AF65-F5344CB8AC3E}">
        <p14:creationId xmlns:p14="http://schemas.microsoft.com/office/powerpoint/2010/main" val="45242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BEAB-9E55-7C40-93B8-B72726FF1741}"/>
              </a:ext>
            </a:extLst>
          </p:cNvPr>
          <p:cNvSpPr>
            <a:spLocks noGrp="1"/>
          </p:cNvSpPr>
          <p:nvPr>
            <p:ph type="title"/>
          </p:nvPr>
        </p:nvSpPr>
        <p:spPr/>
        <p:txBody>
          <a:bodyPr/>
          <a:lstStyle/>
          <a:p>
            <a:r>
              <a:rPr lang="en-US" dirty="0"/>
              <a:t>Time-dependency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7477C6-5987-F24E-B21A-5F1BD6165A46}"/>
                  </a:ext>
                </a:extLst>
              </p:cNvPr>
              <p:cNvSpPr>
                <a:spLocks noGrp="1"/>
              </p:cNvSpPr>
              <p:nvPr>
                <p:ph idx="1"/>
              </p:nvPr>
            </p:nvSpPr>
            <p:spPr/>
            <p:txBody>
              <a:bodyPr>
                <a:normAutofit fontScale="92500" lnSpcReduction="20000"/>
              </a:bodyPr>
              <a:lstStyle/>
              <a:p>
                <a:r>
                  <a:rPr lang="en-US" b="1" dirty="0"/>
                  <a:t>Since start of the model </a:t>
                </a:r>
              </a:p>
              <a:p>
                <a:r>
                  <a:rPr lang="en-US" sz="2400" dirty="0"/>
                  <a:t>Transition probabilities often depend on </a:t>
                </a:r>
                <a:r>
                  <a:rPr lang="en-US" sz="2400" u="sng" dirty="0"/>
                  <a:t>age</a:t>
                </a:r>
              </a:p>
              <a:p>
                <a:pPr lvl="1"/>
                <a:r>
                  <a:rPr lang="en-US" sz="2400" dirty="0"/>
                  <a:t>Background mortality</a:t>
                </a:r>
              </a:p>
              <a:p>
                <a:pPr lvl="1"/>
                <a:r>
                  <a:rPr lang="en-US" sz="2400" dirty="0"/>
                  <a:t>Risk of developing disease or experiencing an event</a:t>
                </a:r>
              </a:p>
              <a:p>
                <a:pPr marL="411480" lvl="1" indent="0">
                  <a:buNone/>
                </a:pPr>
                <a:endParaRPr lang="en-US" dirty="0"/>
              </a:p>
              <a:p>
                <a:r>
                  <a:rPr lang="en-US" b="1" dirty="0"/>
                  <a:t>Depending on state residency </a:t>
                </a:r>
              </a:p>
              <a:p>
                <a:r>
                  <a:rPr lang="en-US" sz="2400" dirty="0"/>
                  <a:t>Some transition probabilities depend on time since an event, not age</a:t>
                </a:r>
              </a:p>
              <a:p>
                <a:pPr lvl="1"/>
                <a:r>
                  <a:rPr lang="en-US" sz="2400" dirty="0"/>
                  <a:t>e.g., The risk of developing recurrence among newly diagnosed cancer patients declines with time</a:t>
                </a:r>
              </a:p>
              <a:p>
                <a:pPr marL="411480" lvl="1" indent="0">
                  <a:buNone/>
                </a:pPr>
                <a:endParaRPr lang="en-US" sz="2800" dirty="0"/>
              </a:p>
              <a:p>
                <a:r>
                  <a:rPr lang="en-US" sz="2400" dirty="0"/>
                  <a:t>In other words, matrix </a:t>
                </a:r>
                <a14:m>
                  <m:oMath xmlns:m="http://schemas.openxmlformats.org/officeDocument/2006/math">
                    <m:r>
                      <a:rPr lang="es-ES" sz="2400" i="1">
                        <a:latin typeface="Cambria Math" panose="02040503050406030204" pitchFamily="18" charset="0"/>
                      </a:rPr>
                      <m:t>𝑃</m:t>
                    </m:r>
                  </m:oMath>
                </a14:m>
                <a:r>
                  <a:rPr lang="en-US" sz="2400" dirty="0"/>
                  <a:t> is not the same every cycle</a:t>
                </a:r>
              </a:p>
              <a:p>
                <a:endParaRPr lang="en-US" dirty="0"/>
              </a:p>
            </p:txBody>
          </p:sp>
        </mc:Choice>
        <mc:Fallback xmlns="">
          <p:sp>
            <p:nvSpPr>
              <p:cNvPr id="3" name="Content Placeholder 2">
                <a:extLst>
                  <a:ext uri="{FF2B5EF4-FFF2-40B4-BE49-F238E27FC236}">
                    <a16:creationId xmlns:a16="http://schemas.microsoft.com/office/drawing/2014/main" id="{1E7477C6-5987-F24E-B21A-5F1BD6165A46}"/>
                  </a:ext>
                </a:extLst>
              </p:cNvPr>
              <p:cNvSpPr>
                <a:spLocks noGrp="1" noRot="1" noChangeAspect="1" noMove="1" noResize="1" noEditPoints="1" noAdjustHandles="1" noChangeArrowheads="1" noChangeShapeType="1" noTextEdit="1"/>
              </p:cNvSpPr>
              <p:nvPr>
                <p:ph idx="1"/>
              </p:nvPr>
            </p:nvSpPr>
            <p:spPr>
              <a:blipFill>
                <a:blip r:embed="rId2"/>
                <a:stretch>
                  <a:fillRect t="-1781"/>
                </a:stretch>
              </a:blipFill>
            </p:spPr>
            <p:txBody>
              <a:bodyPr/>
              <a:lstStyle/>
              <a:p>
                <a:r>
                  <a:rPr lang="en-US">
                    <a:noFill/>
                  </a:rPr>
                  <a:t> </a:t>
                </a:r>
              </a:p>
            </p:txBody>
          </p:sp>
        </mc:Fallback>
      </mc:AlternateContent>
    </p:spTree>
    <p:extLst>
      <p:ext uri="{BB962C8B-B14F-4D97-AF65-F5344CB8AC3E}">
        <p14:creationId xmlns:p14="http://schemas.microsoft.com/office/powerpoint/2010/main" val="2696930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8FA2-80E7-864E-8A70-041228764852}"/>
              </a:ext>
            </a:extLst>
          </p:cNvPr>
          <p:cNvSpPr>
            <a:spLocks noGrp="1"/>
          </p:cNvSpPr>
          <p:nvPr>
            <p:ph type="title"/>
          </p:nvPr>
        </p:nvSpPr>
        <p:spPr>
          <a:xfrm>
            <a:off x="997040" y="2844800"/>
            <a:ext cx="7659687" cy="1168400"/>
          </a:xfrm>
        </p:spPr>
        <p:txBody>
          <a:bodyPr/>
          <a:lstStyle/>
          <a:p>
            <a:r>
              <a:rPr lang="en-US" dirty="0"/>
              <a:t>Time dependency since start of the model</a:t>
            </a:r>
          </a:p>
        </p:txBody>
      </p:sp>
      <p:sp>
        <p:nvSpPr>
          <p:cNvPr id="4" name="Slide Number Placeholder 3">
            <a:extLst>
              <a:ext uri="{FF2B5EF4-FFF2-40B4-BE49-F238E27FC236}">
                <a16:creationId xmlns:a16="http://schemas.microsoft.com/office/drawing/2014/main" id="{AC20CCB1-19CB-1546-9E16-E94874D76F90}"/>
              </a:ext>
            </a:extLst>
          </p:cNvPr>
          <p:cNvSpPr>
            <a:spLocks noGrp="1"/>
          </p:cNvSpPr>
          <p:nvPr>
            <p:ph type="sldNum" sz="quarter" idx="12"/>
          </p:nvPr>
        </p:nvSpPr>
        <p:spPr/>
        <p:txBody>
          <a:bodyPr/>
          <a:lstStyle/>
          <a:p>
            <a:fld id="{0798D939-2D9E-2142-A80A-FFDECD1E5A9B}" type="slidenum">
              <a:rPr lang="en-US" smtClean="0"/>
              <a:t>23</a:t>
            </a:fld>
            <a:endParaRPr lang="en-US"/>
          </a:p>
        </p:txBody>
      </p:sp>
    </p:spTree>
    <p:extLst>
      <p:ext uri="{BB962C8B-B14F-4D97-AF65-F5344CB8AC3E}">
        <p14:creationId xmlns:p14="http://schemas.microsoft.com/office/powerpoint/2010/main" val="3495871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Time-dependency since model start</a:t>
            </a:r>
          </a:p>
        </p:txBody>
      </p:sp>
      <p:sp>
        <p:nvSpPr>
          <p:cNvPr id="3" name="Content Placeholder 2"/>
          <p:cNvSpPr>
            <a:spLocks noGrp="1"/>
          </p:cNvSpPr>
          <p:nvPr>
            <p:ph idx="1"/>
          </p:nvPr>
        </p:nvSpPr>
        <p:spPr>
          <a:xfrm>
            <a:off x="840432" y="1689904"/>
            <a:ext cx="7620000" cy="4710896"/>
          </a:xfrm>
        </p:spPr>
        <p:txBody>
          <a:bodyPr>
            <a:normAutofit/>
          </a:bodyPr>
          <a:lstStyle/>
          <a:p>
            <a:r>
              <a:rPr lang="en-US" sz="2400" dirty="0"/>
              <a:t>Transition probabilities often depend on time since model start</a:t>
            </a:r>
          </a:p>
          <a:p>
            <a:pPr lvl="1"/>
            <a:r>
              <a:rPr lang="en-US" sz="2400" dirty="0"/>
              <a:t>Background mortality</a:t>
            </a:r>
          </a:p>
          <a:p>
            <a:pPr lvl="1"/>
            <a:r>
              <a:rPr lang="en-US" sz="2400" dirty="0"/>
              <a:t>Risk of developing disease or experiencing an event</a:t>
            </a:r>
          </a:p>
          <a:p>
            <a:pPr lvl="1"/>
            <a:endParaRPr lang="en-US" sz="2400" dirty="0"/>
          </a:p>
          <a:p>
            <a:r>
              <a:rPr lang="en-US" sz="2400" dirty="0"/>
              <a:t>In other words, matrix P is not the same every cycle</a:t>
            </a:r>
          </a:p>
          <a:p>
            <a:endParaRPr lang="en-US" sz="2400" dirty="0"/>
          </a:p>
          <a:p>
            <a:r>
              <a:rPr lang="en-US" sz="2400" dirty="0"/>
              <a:t>Replace matrix P with matrices P</a:t>
            </a:r>
            <a:r>
              <a:rPr lang="en-US" sz="2400" baseline="-25000" dirty="0"/>
              <a:t>t</a:t>
            </a:r>
            <a:r>
              <a:rPr lang="en-US" sz="2400" dirty="0"/>
              <a:t>, where t is time since model start</a:t>
            </a:r>
          </a:p>
        </p:txBody>
      </p:sp>
      <p:sp>
        <p:nvSpPr>
          <p:cNvPr id="4" name="Slide Number Placeholder 28">
            <a:extLst>
              <a:ext uri="{FF2B5EF4-FFF2-40B4-BE49-F238E27FC236}">
                <a16:creationId xmlns:a16="http://schemas.microsoft.com/office/drawing/2014/main" id="{76AAEDF7-DC6A-774F-B72F-D7FEFFFCD4BC}"/>
              </a:ext>
            </a:extLst>
          </p:cNvPr>
          <p:cNvSpPr>
            <a:spLocks noGrp="1"/>
          </p:cNvSpPr>
          <p:nvPr>
            <p:ph type="sldNum" sz="quarter" idx="12"/>
          </p:nvPr>
        </p:nvSpPr>
        <p:spPr>
          <a:xfrm>
            <a:off x="8559864" y="6485420"/>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24</a:t>
            </a:fld>
            <a:endParaRPr lang="en-US" dirty="0">
              <a:solidFill>
                <a:schemeClr val="accent1"/>
              </a:solidFill>
            </a:endParaRPr>
          </a:p>
        </p:txBody>
      </p:sp>
    </p:spTree>
    <p:extLst>
      <p:ext uri="{BB962C8B-B14F-4D97-AF65-F5344CB8AC3E}">
        <p14:creationId xmlns:p14="http://schemas.microsoft.com/office/powerpoint/2010/main" val="4225604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 in R</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D598D58-A38B-3944-B821-3E1964ACAFCB}"/>
                  </a:ext>
                </a:extLst>
              </p:cNvPr>
              <p:cNvSpPr>
                <a:spLocks noGrp="1"/>
              </p:cNvSpPr>
              <p:nvPr>
                <p:ph idx="1"/>
              </p:nvPr>
            </p:nvSpPr>
            <p:spPr>
              <a:xfrm>
                <a:off x="840432" y="1417637"/>
                <a:ext cx="7620000" cy="2561509"/>
              </a:xfrm>
            </p:spPr>
            <p:txBody>
              <a:bodyPr>
                <a:normAutofit/>
              </a:bodyPr>
              <a:lstStyle/>
              <a:p>
                <a:r>
                  <a:rPr lang="en-US" sz="2400" dirty="0"/>
                  <a:t>We create a 3D </a:t>
                </a:r>
                <a:r>
                  <a:rPr lang="en-US" sz="2400" u="sng" dirty="0"/>
                  <a:t>array,</a:t>
                </a:r>
                <a:r>
                  <a:rPr lang="en-US" sz="2400" dirty="0"/>
                  <a:t> </a:t>
                </a:r>
                <a:r>
                  <a:rPr lang="en-US" sz="2400" dirty="0" err="1">
                    <a:latin typeface="Courier New" panose="02070309020205020404" pitchFamily="49" charset="0"/>
                    <a:cs typeface="Courier New" panose="02070309020205020404" pitchFamily="49" charset="0"/>
                  </a:rPr>
                  <a:t>a_P</a:t>
                </a:r>
                <a:r>
                  <a:rPr lang="en-US" sz="2400" dirty="0">
                    <a:latin typeface="Courier New" panose="02070309020205020404" pitchFamily="49" charset="0"/>
                    <a:cs typeface="Courier New" panose="02070309020205020404" pitchFamily="49" charset="0"/>
                  </a:rPr>
                  <a:t>,</a:t>
                </a:r>
                <a:r>
                  <a:rPr lang="en-US" sz="2400" dirty="0"/>
                  <a:t> that stores a collection of time-varying transition matrices,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oMath>
                </a14:m>
                <a:r>
                  <a:rPr lang="en-US" sz="2400" dirty="0"/>
                  <a:t>, in the third dimension</a:t>
                </a:r>
              </a:p>
              <a:p>
                <a:endParaRPr lang="en-US" sz="2400" dirty="0"/>
              </a:p>
              <a:p>
                <a:r>
                  <a:rPr lang="en-US" sz="2400" dirty="0"/>
                  <a:t>For the Sick-Sicker Markov model:</a:t>
                </a:r>
              </a:p>
              <a:p>
                <a:endParaRPr lang="en-US" sz="2400" dirty="0"/>
              </a:p>
            </p:txBody>
          </p:sp>
        </mc:Choice>
        <mc:Fallback xmlns="">
          <p:sp>
            <p:nvSpPr>
              <p:cNvPr id="4" name="Content Placeholder 3">
                <a:extLst>
                  <a:ext uri="{FF2B5EF4-FFF2-40B4-BE49-F238E27FC236}">
                    <a16:creationId xmlns:a16="http://schemas.microsoft.com/office/drawing/2014/main" id="{CD598D58-A38B-3944-B821-3E1964ACAFCB}"/>
                  </a:ext>
                </a:extLst>
              </p:cNvPr>
              <p:cNvSpPr>
                <a:spLocks noGrp="1" noRot="1" noChangeAspect="1" noMove="1" noResize="1" noEditPoints="1" noAdjustHandles="1" noChangeArrowheads="1" noChangeShapeType="1" noTextEdit="1"/>
              </p:cNvSpPr>
              <p:nvPr>
                <p:ph idx="1"/>
              </p:nvPr>
            </p:nvSpPr>
            <p:spPr>
              <a:xfrm>
                <a:off x="840432" y="1417637"/>
                <a:ext cx="7620000" cy="2561509"/>
              </a:xfrm>
              <a:blipFill>
                <a:blip r:embed="rId2"/>
                <a:stretch>
                  <a:fillRect t="-2970" r="-116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C47DCBF-5F75-874A-B1BB-47BF990C0ADF}"/>
              </a:ext>
            </a:extLst>
          </p:cNvPr>
          <p:cNvPicPr>
            <a:picLocks noChangeAspect="1"/>
          </p:cNvPicPr>
          <p:nvPr/>
        </p:nvPicPr>
        <p:blipFill>
          <a:blip r:embed="rId3"/>
          <a:stretch>
            <a:fillRect/>
          </a:stretch>
        </p:blipFill>
        <p:spPr>
          <a:xfrm>
            <a:off x="840432" y="3550033"/>
            <a:ext cx="7912725" cy="2867699"/>
          </a:xfrm>
          <a:prstGeom prst="rect">
            <a:avLst/>
          </a:prstGeom>
        </p:spPr>
      </p:pic>
      <p:sp>
        <p:nvSpPr>
          <p:cNvPr id="6" name="Slide Number Placeholder 5">
            <a:extLst>
              <a:ext uri="{FF2B5EF4-FFF2-40B4-BE49-F238E27FC236}">
                <a16:creationId xmlns:a16="http://schemas.microsoft.com/office/drawing/2014/main" id="{40C7104D-0C86-484F-842C-73BA039B070C}"/>
              </a:ext>
            </a:extLst>
          </p:cNvPr>
          <p:cNvSpPr>
            <a:spLocks noGrp="1"/>
          </p:cNvSpPr>
          <p:nvPr>
            <p:ph type="sldNum" sz="quarter" idx="12"/>
          </p:nvPr>
        </p:nvSpPr>
        <p:spPr/>
        <p:txBody>
          <a:bodyPr/>
          <a:lstStyle/>
          <a:p>
            <a:fld id="{0798D939-2D9E-2142-A80A-FFDECD1E5A9B}" type="slidenum">
              <a:rPr lang="en-US" smtClean="0"/>
              <a:t>25</a:t>
            </a:fld>
            <a:endParaRPr lang="en-US"/>
          </a:p>
        </p:txBody>
      </p:sp>
    </p:spTree>
    <p:extLst>
      <p:ext uri="{BB962C8B-B14F-4D97-AF65-F5344CB8AC3E}">
        <p14:creationId xmlns:p14="http://schemas.microsoft.com/office/powerpoint/2010/main" val="1735749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26</a:t>
            </a:fld>
            <a:endParaRPr/>
          </a:p>
        </p:txBody>
      </p:sp>
      <p:sp>
        <p:nvSpPr>
          <p:cNvPr id="2004" name="Shape 2004"/>
          <p:cNvSpPr txBox="1"/>
          <p:nvPr/>
        </p:nvSpPr>
        <p:spPr>
          <a:xfrm>
            <a:off x="3071999" y="1764075"/>
            <a:ext cx="4220051"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dirty="0">
                <a:solidFill>
                  <a:schemeClr val="dk1"/>
                </a:solidFill>
                <a:latin typeface="Courier New"/>
                <a:ea typeface="Courier New"/>
                <a:cs typeface="Courier New"/>
                <a:sym typeface="Courier New"/>
              </a:rPr>
              <a:t>R</a:t>
            </a:r>
            <a:r>
              <a:rPr lang="nl-NL" sz="3600" dirty="0">
                <a:solidFill>
                  <a:schemeClr val="dk1"/>
                </a:solidFill>
                <a:latin typeface="Verdana"/>
                <a:ea typeface="Verdana"/>
                <a:cs typeface="Verdana"/>
                <a:sym typeface="Verdana"/>
              </a:rPr>
              <a:t> </a:t>
            </a:r>
            <a:r>
              <a:rPr lang="nl-NL" sz="3600" dirty="0" err="1">
                <a:solidFill>
                  <a:schemeClr val="dk1"/>
                </a:solidFill>
                <a:latin typeface="Verdana"/>
                <a:ea typeface="Verdana"/>
                <a:cs typeface="Verdana"/>
                <a:sym typeface="Verdana"/>
              </a:rPr>
              <a:t>Session</a:t>
            </a:r>
            <a:r>
              <a:rPr lang="nl-NL" sz="3600" dirty="0">
                <a:solidFill>
                  <a:schemeClr val="dk1"/>
                </a:solidFill>
                <a:latin typeface="Verdana"/>
                <a:ea typeface="Verdana"/>
                <a:cs typeface="Verdana"/>
                <a:sym typeface="Verdana"/>
              </a:rPr>
              <a:t> – </a:t>
            </a:r>
          </a:p>
          <a:p>
            <a:pPr marL="0" lvl="0" indent="0" algn="ctr" rtl="0">
              <a:spcBef>
                <a:spcPts val="0"/>
              </a:spcBef>
              <a:spcAft>
                <a:spcPts val="0"/>
              </a:spcAft>
              <a:buNone/>
            </a:pPr>
            <a:r>
              <a:rPr lang="nl-NL" sz="3600" dirty="0">
                <a:solidFill>
                  <a:schemeClr val="dk1"/>
                </a:solidFill>
                <a:latin typeface="Verdana"/>
                <a:ea typeface="Verdana"/>
                <a:cs typeface="Verdana"/>
                <a:sym typeface="Verdana"/>
              </a:rPr>
              <a:t>3 state </a:t>
            </a:r>
            <a:r>
              <a:rPr lang="nl-NL" sz="3600" dirty="0" err="1">
                <a:solidFill>
                  <a:schemeClr val="dk1"/>
                </a:solidFill>
                <a:latin typeface="Verdana"/>
                <a:ea typeface="Verdana"/>
                <a:cs typeface="Verdana"/>
                <a:sym typeface="Verdana"/>
              </a:rPr>
              <a:t>example</a:t>
            </a:r>
            <a:endParaRPr sz="36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4006667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27</a:t>
            </a:fld>
            <a:endParaRPr lang="en-US"/>
          </a:p>
        </p:txBody>
      </p:sp>
    </p:spTree>
    <p:extLst>
      <p:ext uri="{BB962C8B-B14F-4D97-AF65-F5344CB8AC3E}">
        <p14:creationId xmlns:p14="http://schemas.microsoft.com/office/powerpoint/2010/main" val="1236097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28</a:t>
            </a:fld>
            <a:endParaRPr/>
          </a:p>
        </p:txBody>
      </p:sp>
    </p:spTree>
    <p:extLst>
      <p:ext uri="{BB962C8B-B14F-4D97-AF65-F5344CB8AC3E}">
        <p14:creationId xmlns:p14="http://schemas.microsoft.com/office/powerpoint/2010/main" val="2232263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Building a cohort State-</a:t>
            </a:r>
            <a:r>
              <a:rPr lang="nl-NL" dirty="0" err="1"/>
              <a:t>Transition</a:t>
            </a:r>
            <a:r>
              <a:rPr lang="nl-NL" dirty="0"/>
              <a:t> Model	</a:t>
            </a:r>
            <a:endParaRPr dirty="0"/>
          </a:p>
        </p:txBody>
      </p:sp>
      <p:sp>
        <p:nvSpPr>
          <p:cNvPr id="569" name="Shape 569"/>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457200" lvl="0" indent="-368300" rtl="0">
              <a:spcBef>
                <a:spcPts val="800"/>
              </a:spcBef>
              <a:spcAft>
                <a:spcPts val="0"/>
              </a:spcAft>
              <a:buSzPts val="2200"/>
              <a:buChar char="•"/>
            </a:pPr>
            <a:r>
              <a:rPr lang="nl-NL" sz="2400" dirty="0" err="1"/>
              <a:t>Determine</a:t>
            </a:r>
            <a:r>
              <a:rPr lang="nl-NL" sz="2400" dirty="0"/>
              <a:t> health </a:t>
            </a:r>
            <a:r>
              <a:rPr lang="nl-NL" sz="2400" dirty="0" err="1"/>
              <a:t>states</a:t>
            </a:r>
            <a:endParaRPr sz="2400" dirty="0"/>
          </a:p>
          <a:p>
            <a:pPr marL="457200" lvl="0" indent="-368300" rtl="0">
              <a:spcBef>
                <a:spcPts val="1000"/>
              </a:spcBef>
              <a:spcAft>
                <a:spcPts val="0"/>
              </a:spcAft>
              <a:buSzPts val="2200"/>
              <a:buChar char="•"/>
            </a:pPr>
            <a:r>
              <a:rPr lang="nl-NL" sz="2400" dirty="0" err="1"/>
              <a:t>Determine</a:t>
            </a:r>
            <a:r>
              <a:rPr lang="nl-NL" sz="2400" dirty="0"/>
              <a:t> </a:t>
            </a:r>
            <a:r>
              <a:rPr lang="nl-NL" sz="2400" dirty="0" err="1"/>
              <a:t>transitions</a:t>
            </a:r>
            <a:endParaRPr sz="2400" dirty="0"/>
          </a:p>
          <a:p>
            <a:pPr marL="457200" lvl="0" indent="-368300" rtl="0">
              <a:spcBef>
                <a:spcPts val="1000"/>
              </a:spcBef>
              <a:spcAft>
                <a:spcPts val="0"/>
              </a:spcAft>
              <a:buSzPts val="2200"/>
              <a:buChar char="•"/>
            </a:pPr>
            <a:r>
              <a:rPr lang="nl-NL" sz="2400" dirty="0" err="1"/>
              <a:t>Choose</a:t>
            </a:r>
            <a:r>
              <a:rPr lang="nl-NL" sz="2400" dirty="0"/>
              <a:t> </a:t>
            </a:r>
            <a:r>
              <a:rPr lang="nl-NL" sz="2400" dirty="0" err="1"/>
              <a:t>cycle</a:t>
            </a:r>
            <a:r>
              <a:rPr lang="nl-NL" sz="2400" dirty="0"/>
              <a:t> </a:t>
            </a:r>
            <a:r>
              <a:rPr lang="nl-NL" sz="2400" dirty="0" err="1"/>
              <a:t>length</a:t>
            </a:r>
            <a:endParaRPr sz="2400" dirty="0"/>
          </a:p>
          <a:p>
            <a:pPr marL="457200" lvl="0" indent="-368300" rtl="0">
              <a:spcBef>
                <a:spcPts val="1000"/>
              </a:spcBef>
              <a:spcAft>
                <a:spcPts val="0"/>
              </a:spcAft>
              <a:buSzPts val="2200"/>
              <a:buChar char="•"/>
            </a:pPr>
            <a:r>
              <a:rPr lang="nl-NL" sz="2400" dirty="0" err="1"/>
              <a:t>Estimate</a:t>
            </a:r>
            <a:r>
              <a:rPr lang="nl-NL" sz="2400" dirty="0"/>
              <a:t> </a:t>
            </a:r>
            <a:r>
              <a:rPr lang="nl-NL" sz="2400" dirty="0" err="1"/>
              <a:t>transition</a:t>
            </a:r>
            <a:r>
              <a:rPr lang="nl-NL" sz="2400" dirty="0"/>
              <a:t> </a:t>
            </a:r>
            <a:r>
              <a:rPr lang="nl-NL" sz="2400" dirty="0" err="1"/>
              <a:t>probabilities</a:t>
            </a:r>
            <a:endParaRPr sz="2400" dirty="0"/>
          </a:p>
          <a:p>
            <a:pPr marL="457200" lvl="0" indent="-368300" rtl="0">
              <a:spcBef>
                <a:spcPts val="1000"/>
              </a:spcBef>
              <a:spcAft>
                <a:spcPts val="0"/>
              </a:spcAft>
              <a:buSzPts val="2200"/>
              <a:buChar char="•"/>
            </a:pPr>
            <a:r>
              <a:rPr lang="nl-NL" sz="2400" dirty="0" err="1"/>
              <a:t>Estimate</a:t>
            </a:r>
            <a:r>
              <a:rPr lang="nl-NL" sz="2400" dirty="0"/>
              <a:t> state </a:t>
            </a:r>
            <a:r>
              <a:rPr lang="nl-NL" sz="2400" dirty="0" err="1"/>
              <a:t>utilities</a:t>
            </a:r>
            <a:r>
              <a:rPr lang="nl-NL" sz="2400" dirty="0"/>
              <a:t> </a:t>
            </a:r>
            <a:r>
              <a:rPr lang="nl-NL" sz="2400" dirty="0" err="1"/>
              <a:t>and</a:t>
            </a:r>
            <a:r>
              <a:rPr lang="nl-NL" sz="2400" dirty="0"/>
              <a:t> </a:t>
            </a:r>
            <a:r>
              <a:rPr lang="nl-NL" sz="2400" dirty="0" err="1"/>
              <a:t>costs</a:t>
            </a:r>
            <a:r>
              <a:rPr lang="nl-NL" sz="2400" dirty="0"/>
              <a:t> per </a:t>
            </a:r>
            <a:r>
              <a:rPr lang="nl-NL" sz="2400" dirty="0" err="1"/>
              <a:t>cycle</a:t>
            </a:r>
            <a:endParaRPr sz="2400" dirty="0"/>
          </a:p>
          <a:p>
            <a:pPr marL="457200" lvl="0" indent="-368300" rtl="0">
              <a:spcBef>
                <a:spcPts val="1000"/>
              </a:spcBef>
              <a:spcAft>
                <a:spcPts val="0"/>
              </a:spcAft>
              <a:buSzPts val="2200"/>
              <a:buChar char="•"/>
            </a:pPr>
            <a:r>
              <a:rPr lang="nl-NL" sz="2400" dirty="0" err="1"/>
              <a:t>Calculate</a:t>
            </a:r>
            <a:endParaRPr sz="2400" dirty="0"/>
          </a:p>
          <a:p>
            <a:pPr marL="457200" lvl="0" indent="-368300" rtl="0">
              <a:spcBef>
                <a:spcPts val="1000"/>
              </a:spcBef>
              <a:spcAft>
                <a:spcPts val="1000"/>
              </a:spcAft>
              <a:buSzPts val="2200"/>
              <a:buChar char="•"/>
            </a:pPr>
            <a:r>
              <a:rPr lang="nl-NL" sz="2400" dirty="0" err="1"/>
              <a:t>Sensitivity</a:t>
            </a:r>
            <a:r>
              <a:rPr lang="nl-NL" sz="2400" dirty="0"/>
              <a:t> analyses</a:t>
            </a:r>
            <a:endParaRPr sz="2400" dirty="0"/>
          </a:p>
        </p:txBody>
      </p:sp>
      <p:sp>
        <p:nvSpPr>
          <p:cNvPr id="570" name="Shape 570"/>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a:t>
            </a:fld>
            <a:endParaRPr/>
          </a:p>
        </p:txBody>
      </p:sp>
    </p:spTree>
    <p:extLst>
      <p:ext uri="{BB962C8B-B14F-4D97-AF65-F5344CB8AC3E}">
        <p14:creationId xmlns:p14="http://schemas.microsoft.com/office/powerpoint/2010/main" val="126645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Shape 57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Markov Model of HIV Progression</a:t>
            </a:r>
            <a:endParaRPr dirty="0"/>
          </a:p>
        </p:txBody>
      </p:sp>
      <p:sp>
        <p:nvSpPr>
          <p:cNvPr id="576" name="Shape 576"/>
          <p:cNvSpPr txBox="1">
            <a:spLocks noGrp="1"/>
          </p:cNvSpPr>
          <p:nvPr>
            <p:ph idx="1"/>
          </p:nvPr>
        </p:nvSpPr>
        <p:spPr>
          <a:xfrm>
            <a:off x="840432" y="1828800"/>
            <a:ext cx="7620000" cy="4800600"/>
          </a:xfrm>
          <a:prstGeom prst="rect">
            <a:avLst/>
          </a:prstGeom>
        </p:spPr>
        <p:txBody>
          <a:bodyPr spcFirstLastPara="1" wrap="square" lIns="91425" tIns="91425" rIns="91425" bIns="91425" anchor="t" anchorCtr="0">
            <a:noAutofit/>
          </a:bodyPr>
          <a:lstStyle/>
          <a:p>
            <a:pPr marL="342900" lvl="0" indent="-88900" rtl="0">
              <a:spcBef>
                <a:spcPts val="440"/>
              </a:spcBef>
              <a:spcAft>
                <a:spcPts val="0"/>
              </a:spcAft>
              <a:buNone/>
            </a:pPr>
            <a:r>
              <a:rPr lang="nl-NL" sz="2000">
                <a:solidFill>
                  <a:srgbClr val="004D99"/>
                </a:solidFill>
              </a:rPr>
              <a:t>Transition matrix</a:t>
            </a:r>
            <a:endParaRPr sz="2000">
              <a:solidFill>
                <a:srgbClr val="004D99"/>
              </a:solidFill>
            </a:endParaRPr>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a:spcBef>
                <a:spcPts val="440"/>
              </a:spcBef>
              <a:spcAft>
                <a:spcPts val="0"/>
              </a:spcAft>
              <a:buNone/>
            </a:pPr>
            <a:endParaRPr sz="2000"/>
          </a:p>
          <a:p>
            <a:pPr marL="342900" lvl="0" indent="-88900">
              <a:spcBef>
                <a:spcPts val="440"/>
              </a:spcBef>
              <a:spcAft>
                <a:spcPts val="0"/>
              </a:spcAft>
              <a:buNone/>
            </a:pPr>
            <a:endParaRPr sz="2000"/>
          </a:p>
          <a:p>
            <a:pPr marL="342900" lvl="0" indent="-88900" rtl="0">
              <a:spcBef>
                <a:spcPts val="440"/>
              </a:spcBef>
              <a:spcAft>
                <a:spcPts val="0"/>
              </a:spcAft>
              <a:buNone/>
            </a:pPr>
            <a:r>
              <a:rPr lang="nl-NL" sz="2000">
                <a:solidFill>
                  <a:srgbClr val="004D99"/>
                </a:solidFill>
              </a:rPr>
              <a:t>State-transition diagram</a:t>
            </a:r>
            <a:endParaRPr sz="2000">
              <a:solidFill>
                <a:srgbClr val="004D99"/>
              </a:solidFill>
            </a:endParaRPr>
          </a:p>
        </p:txBody>
      </p:sp>
      <p:sp>
        <p:nvSpPr>
          <p:cNvPr id="581" name="Shape 581"/>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4</a:t>
            </a:fld>
            <a:endParaRPr/>
          </a:p>
        </p:txBody>
      </p:sp>
      <p:pic>
        <p:nvPicPr>
          <p:cNvPr id="577" name="Shape 577" descr="Markov_HIV.png"/>
          <p:cNvPicPr preferRelativeResize="0"/>
          <p:nvPr/>
        </p:nvPicPr>
        <p:blipFill>
          <a:blip r:embed="rId3">
            <a:alphaModFix/>
          </a:blip>
          <a:stretch>
            <a:fillRect/>
          </a:stretch>
        </p:blipFill>
        <p:spPr>
          <a:xfrm>
            <a:off x="5285400" y="2857898"/>
            <a:ext cx="3725075" cy="3006475"/>
          </a:xfrm>
          <a:prstGeom prst="rect">
            <a:avLst/>
          </a:prstGeom>
          <a:noFill/>
          <a:ln>
            <a:noFill/>
          </a:ln>
        </p:spPr>
      </p:pic>
      <p:sp>
        <p:nvSpPr>
          <p:cNvPr id="578" name="Shape 578"/>
          <p:cNvSpPr txBox="1"/>
          <p:nvPr/>
        </p:nvSpPr>
        <p:spPr>
          <a:xfrm>
            <a:off x="669300" y="6240463"/>
            <a:ext cx="8108400" cy="2766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nl-NL" sz="1050" dirty="0">
                <a:solidFill>
                  <a:schemeClr val="accent3"/>
                </a:solidFill>
              </a:rPr>
              <a:t>Drummond, Michael F. </a:t>
            </a:r>
            <a:r>
              <a:rPr lang="nl-NL" sz="1050" i="1" dirty="0">
                <a:solidFill>
                  <a:schemeClr val="accent3"/>
                </a:solidFill>
              </a:rPr>
              <a:t>Methods for the economic evaluation of health care programmes</a:t>
            </a:r>
            <a:r>
              <a:rPr lang="nl-NL" sz="1050" dirty="0">
                <a:solidFill>
                  <a:schemeClr val="accent3"/>
                </a:solidFill>
              </a:rPr>
              <a:t>. Oxford university press, 2005.</a:t>
            </a:r>
            <a:endParaRPr dirty="0">
              <a:solidFill>
                <a:schemeClr val="accent3"/>
              </a:solidFill>
            </a:endParaRPr>
          </a:p>
        </p:txBody>
      </p:sp>
      <p:pic>
        <p:nvPicPr>
          <p:cNvPr id="579" name="Shape 579" descr="Markov_HIV_TransMat.png"/>
          <p:cNvPicPr preferRelativeResize="0"/>
          <p:nvPr/>
        </p:nvPicPr>
        <p:blipFill>
          <a:blip r:embed="rId4">
            <a:alphaModFix/>
          </a:blip>
          <a:stretch>
            <a:fillRect/>
          </a:stretch>
        </p:blipFill>
        <p:spPr>
          <a:xfrm>
            <a:off x="949525" y="2396339"/>
            <a:ext cx="4047225" cy="1764600"/>
          </a:xfrm>
          <a:prstGeom prst="rect">
            <a:avLst/>
          </a:prstGeom>
          <a:noFill/>
          <a:ln>
            <a:noFill/>
          </a:ln>
        </p:spPr>
      </p:pic>
      <p:cxnSp>
        <p:nvCxnSpPr>
          <p:cNvPr id="580" name="Shape 580"/>
          <p:cNvCxnSpPr/>
          <p:nvPr/>
        </p:nvCxnSpPr>
        <p:spPr>
          <a:xfrm>
            <a:off x="3895725" y="4911042"/>
            <a:ext cx="1023600" cy="300"/>
          </a:xfrm>
          <a:prstGeom prst="straightConnector1">
            <a:avLst/>
          </a:prstGeom>
          <a:noFill/>
          <a:ln w="28575" cap="flat" cmpd="sng">
            <a:solidFill>
              <a:schemeClr val="accent3"/>
            </a:solidFill>
            <a:prstDash val="solid"/>
            <a:round/>
            <a:headEnd type="none" w="med" len="med"/>
            <a:tailEnd type="triangle" w="med" len="med"/>
          </a:ln>
        </p:spPr>
      </p:cxnSp>
    </p:spTree>
    <p:extLst>
      <p:ext uri="{BB962C8B-B14F-4D97-AF65-F5344CB8AC3E}">
        <p14:creationId xmlns:p14="http://schemas.microsoft.com/office/powerpoint/2010/main" val="101784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5681325" y="974375"/>
            <a:ext cx="3320400" cy="763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Markov </a:t>
            </a:r>
            <a:endParaRPr/>
          </a:p>
          <a:p>
            <a:pPr marL="0" lvl="0" indent="0" rtl="0">
              <a:spcBef>
                <a:spcPts val="0"/>
              </a:spcBef>
              <a:spcAft>
                <a:spcPts val="0"/>
              </a:spcAft>
              <a:buNone/>
            </a:pPr>
            <a:r>
              <a:rPr lang="nl-NL"/>
              <a:t>Trace</a:t>
            </a:r>
            <a:endParaRPr/>
          </a:p>
        </p:txBody>
      </p:sp>
      <p:sp>
        <p:nvSpPr>
          <p:cNvPr id="587" name="Shape 587"/>
          <p:cNvSpPr txBox="1">
            <a:spLocks noGrp="1"/>
          </p:cNvSpPr>
          <p:nvPr>
            <p:ph type="body" idx="1"/>
          </p:nvPr>
        </p:nvSpPr>
        <p:spPr>
          <a:xfrm>
            <a:off x="5517875" y="2142275"/>
            <a:ext cx="3483900" cy="14169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a:solidFill>
                  <a:srgbClr val="004D99"/>
                </a:solidFill>
              </a:rPr>
              <a:t>Number or distribution of individuals at each cycle</a:t>
            </a:r>
            <a:endParaRPr>
              <a:solidFill>
                <a:srgbClr val="004D99"/>
              </a:solidFill>
            </a:endParaRPr>
          </a:p>
        </p:txBody>
      </p:sp>
      <p:sp>
        <p:nvSpPr>
          <p:cNvPr id="589" name="Shape 589"/>
          <p:cNvSpPr txBox="1">
            <a:spLocks noGrp="1"/>
          </p:cNvSpPr>
          <p:nvPr>
            <p:ph type="sldNum" idx="12"/>
          </p:nvPr>
        </p:nvSpPr>
        <p:spPr>
          <a:prstGeom prst="rect">
            <a:avLst/>
          </a:prstGeom>
        </p:spPr>
        <p:txBody>
          <a:bodyPr spcFirstLastPara="1" wrap="square" lIns="0" tIns="0" rIns="0" bIns="0" anchor="ctr" anchorCtr="0">
            <a:noAutofit/>
          </a:bodyPr>
          <a:lstStyle/>
          <a:p>
            <a:pPr marL="0" lvl="0" indent="0" rtl="0">
              <a:spcBef>
                <a:spcPts val="0"/>
              </a:spcBef>
              <a:spcAft>
                <a:spcPts val="0"/>
              </a:spcAft>
              <a:buNone/>
            </a:pPr>
            <a:fld id="{00000000-1234-1234-1234-123412341234}" type="slidenum">
              <a:rPr lang="nl-NL"/>
              <a:t>5</a:t>
            </a:fld>
            <a:endParaRPr/>
          </a:p>
        </p:txBody>
      </p:sp>
      <p:pic>
        <p:nvPicPr>
          <p:cNvPr id="588" name="Shape 588" descr="Markov_HIV_trace.png"/>
          <p:cNvPicPr preferRelativeResize="0"/>
          <p:nvPr/>
        </p:nvPicPr>
        <p:blipFill>
          <a:blip r:embed="rId3">
            <a:alphaModFix/>
          </a:blip>
          <a:stretch>
            <a:fillRect/>
          </a:stretch>
        </p:blipFill>
        <p:spPr>
          <a:xfrm>
            <a:off x="705100" y="463087"/>
            <a:ext cx="4905375" cy="5931825"/>
          </a:xfrm>
          <a:prstGeom prst="rect">
            <a:avLst/>
          </a:prstGeom>
          <a:noFill/>
          <a:ln>
            <a:noFill/>
          </a:ln>
        </p:spPr>
      </p:pic>
    </p:spTree>
    <p:extLst>
      <p:ext uri="{BB962C8B-B14F-4D97-AF65-F5344CB8AC3E}">
        <p14:creationId xmlns:p14="http://schemas.microsoft.com/office/powerpoint/2010/main" val="92271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dirty="0"/>
              <a:t>Three-State Model</a:t>
            </a:r>
            <a:endParaRPr dirty="0"/>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6</a:t>
            </a:fld>
            <a:endParaRPr/>
          </a:p>
        </p:txBody>
      </p:sp>
      <p:grpSp>
        <p:nvGrpSpPr>
          <p:cNvPr id="30" name="Group 29"/>
          <p:cNvGrpSpPr/>
          <p:nvPr/>
        </p:nvGrpSpPr>
        <p:grpSpPr>
          <a:xfrm>
            <a:off x="2064060" y="1527981"/>
            <a:ext cx="5015880" cy="4450219"/>
            <a:chOff x="2335461" y="1846641"/>
            <a:chExt cx="5015880" cy="4450219"/>
          </a:xfrm>
        </p:grpSpPr>
        <p:sp>
          <p:nvSpPr>
            <p:cNvPr id="5"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1317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solidFill>
                  <a:srgbClr val="000000"/>
                </a:solidFill>
              </a:rPr>
              <a:t>Trace the Cohort Through Time</a:t>
            </a:r>
            <a:endParaRPr sz="4000" i="0" u="none" strike="noStrike" cap="none" dirty="0">
              <a:solidFill>
                <a:srgbClr val="000000"/>
              </a:solidFill>
            </a:endParaRPr>
          </a:p>
        </p:txBody>
      </p:sp>
      <p:sp>
        <p:nvSpPr>
          <p:cNvPr id="603" name="Shape 60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chemeClr val="accent3"/>
              </a:buClr>
              <a:buSzPts val="2400"/>
              <a:buFont typeface="Verdana"/>
              <a:buChar char="•"/>
            </a:pPr>
            <a:r>
              <a:rPr lang="nl-NL" sz="2400" i="0" u="none" strike="noStrike" cap="none" dirty="0">
                <a:solidFill>
                  <a:schemeClr val="dk1"/>
                </a:solidFill>
              </a:rPr>
              <a:t>Reflects the distribution of a cohort of patients over a set of health states over time</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640" name="Shape 640"/>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7</a:t>
            </a:fld>
            <a:endParaRPr/>
          </a:p>
        </p:txBody>
      </p:sp>
      <p:grpSp>
        <p:nvGrpSpPr>
          <p:cNvPr id="604" name="Shape 604"/>
          <p:cNvGrpSpPr/>
          <p:nvPr/>
        </p:nvGrpSpPr>
        <p:grpSpPr>
          <a:xfrm>
            <a:off x="1578256" y="4145411"/>
            <a:ext cx="6646706" cy="2793900"/>
            <a:chOff x="1047750" y="4145411"/>
            <a:chExt cx="6646706" cy="2793900"/>
          </a:xfrm>
        </p:grpSpPr>
        <p:pic>
          <p:nvPicPr>
            <p:cNvPr id="605" name="Shape 605"/>
            <p:cNvPicPr preferRelativeResize="0"/>
            <p:nvPr/>
          </p:nvPicPr>
          <p:blipFill rotWithShape="1">
            <a:blip r:embed="rId3">
              <a:alphaModFix/>
            </a:blip>
            <a:srcRect/>
            <a:stretch/>
          </p:blipFill>
          <p:spPr>
            <a:xfrm>
              <a:off x="1047750" y="4145411"/>
              <a:ext cx="6044100" cy="2793900"/>
            </a:xfrm>
            <a:prstGeom prst="rect">
              <a:avLst/>
            </a:prstGeom>
            <a:noFill/>
            <a:ln>
              <a:noFill/>
            </a:ln>
          </p:spPr>
        </p:pic>
        <p:sp>
          <p:nvSpPr>
            <p:cNvPr id="606" name="Shape 606"/>
            <p:cNvSpPr/>
            <p:nvPr/>
          </p:nvSpPr>
          <p:spPr>
            <a:xfrm>
              <a:off x="6942356" y="461379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b="0" i="1" u="none" strike="noStrike" cap="none" dirty="0" err="1">
                  <a:solidFill>
                    <a:schemeClr val="dk1"/>
                  </a:solidFill>
                  <a:latin typeface="Constantia"/>
                  <a:ea typeface="Constantia"/>
                  <a:cs typeface="Constantia"/>
                  <a:sym typeface="Constantia"/>
                </a:rPr>
                <a:t>x</a:t>
              </a:r>
              <a:r>
                <a:rPr lang="nl-NL" sz="2200" b="0" i="0" u="none" strike="noStrike" cap="none" baseline="-25000" dirty="0" err="1">
                  <a:solidFill>
                    <a:schemeClr val="dk1"/>
                  </a:solidFill>
                  <a:latin typeface="Cambria"/>
                  <a:ea typeface="Cambria"/>
                  <a:cs typeface="Cambria"/>
                  <a:sym typeface="Cambria"/>
                </a:rPr>
                <a:t>t</a:t>
              </a:r>
              <a:r>
                <a:rPr lang="nl-NL" sz="2200" b="0" i="0" u="none" strike="noStrike" cap="none" dirty="0">
                  <a:solidFill>
                    <a:schemeClr val="dk1"/>
                  </a:solidFill>
                  <a:latin typeface="Constantia"/>
                  <a:ea typeface="Constantia"/>
                  <a:cs typeface="Constantia"/>
                  <a:sym typeface="Constantia"/>
                </a:rPr>
                <a:t>(</a:t>
              </a:r>
              <a:r>
                <a:rPr lang="nl-NL" sz="2200" b="0" i="0" u="none" strike="noStrike" cap="none" dirty="0">
                  <a:solidFill>
                    <a:schemeClr val="dk1"/>
                  </a:solidFill>
                  <a:latin typeface="Cambria"/>
                  <a:ea typeface="Cambria"/>
                  <a:cs typeface="Cambria"/>
                  <a:sym typeface="Cambria"/>
                </a:rPr>
                <a:t>1</a:t>
              </a:r>
              <a:r>
                <a:rPr lang="nl-NL" sz="2200" b="0" i="0" u="none" strike="noStrike" cap="none"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07" name="Shape 607"/>
            <p:cNvSpPr/>
            <p:nvPr/>
          </p:nvSpPr>
          <p:spPr>
            <a:xfrm>
              <a:off x="6942356" y="498853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08" name="Shape 608"/>
            <p:cNvSpPr/>
            <p:nvPr/>
          </p:nvSpPr>
          <p:spPr>
            <a:xfrm>
              <a:off x="6942356" y="5381745"/>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3</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sp>
        <p:nvSpPr>
          <p:cNvPr id="609" name="Shape 609"/>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1.00		0.00		0.00</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10" name="Shape 610"/>
          <p:cNvSpPr/>
          <p:nvPr/>
        </p:nvSpPr>
        <p:spPr>
          <a:xfrm>
            <a:off x="4602694" y="4369982"/>
            <a:ext cx="11601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1" name="Shape 611"/>
          <p:cNvSpPr/>
          <p:nvPr/>
        </p:nvSpPr>
        <p:spPr>
          <a:xfrm>
            <a:off x="3429973" y="4369982"/>
            <a:ext cx="11601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2" name="Shape 612"/>
          <p:cNvSpPr/>
          <p:nvPr/>
        </p:nvSpPr>
        <p:spPr>
          <a:xfrm>
            <a:off x="2304528"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3" name="Shape 613"/>
          <p:cNvSpPr/>
          <p:nvPr/>
        </p:nvSpPr>
        <p:spPr>
          <a:xfrm>
            <a:off x="2526574"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4" name="Shape 614"/>
          <p:cNvSpPr/>
          <p:nvPr/>
        </p:nvSpPr>
        <p:spPr>
          <a:xfrm>
            <a:off x="2748620"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5" name="Shape 615"/>
          <p:cNvSpPr/>
          <p:nvPr/>
        </p:nvSpPr>
        <p:spPr>
          <a:xfrm>
            <a:off x="2981299"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6" name="Shape 616"/>
          <p:cNvSpPr/>
          <p:nvPr/>
        </p:nvSpPr>
        <p:spPr>
          <a:xfrm>
            <a:off x="3213977"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7" name="Shape 627"/>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0.75		0.20		0.05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28" name="Shape 628"/>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2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0.56		0.32		0.12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29" name="Shape 629"/>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3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0.42		0.38		0.19</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0" name="Shape 630"/>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4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0.32		0.41		0.27</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1" name="Shape 631"/>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0.24		0.41		0.35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2" name="Shape 632"/>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10  </a:t>
            </a:r>
            <a:r>
              <a:rPr lang="nl-NL" sz="2200" dirty="0">
                <a:solidFill>
                  <a:schemeClr val="dk1"/>
                </a:solidFill>
                <a:latin typeface="Constantia"/>
                <a:ea typeface="Constantia"/>
                <a:cs typeface="Constantia"/>
                <a:sym typeface="Constantia"/>
              </a:rPr>
              <a:t>= [</a:t>
            </a:r>
            <a:r>
              <a:rPr lang="nl-NL" sz="2200" dirty="0">
                <a:solidFill>
                  <a:schemeClr val="dk1"/>
                </a:solidFill>
                <a:latin typeface="Cambria"/>
                <a:ea typeface="Cambria"/>
                <a:cs typeface="Cambria"/>
                <a:sym typeface="Cambria"/>
              </a:rPr>
              <a:t>0.06		0.28		0.66</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grpSp>
        <p:nvGrpSpPr>
          <p:cNvPr id="46" name="Shape 645"/>
          <p:cNvGrpSpPr/>
          <p:nvPr/>
        </p:nvGrpSpPr>
        <p:grpSpPr>
          <a:xfrm>
            <a:off x="2183731" y="3238921"/>
            <a:ext cx="4881290" cy="845218"/>
            <a:chOff x="1773382" y="4354898"/>
            <a:chExt cx="4881290" cy="845218"/>
          </a:xfrm>
        </p:grpSpPr>
        <p:sp>
          <p:nvSpPr>
            <p:cNvPr id="47" name="Shape 646"/>
            <p:cNvSpPr/>
            <p:nvPr/>
          </p:nvSpPr>
          <p:spPr>
            <a:xfrm>
              <a:off x="1773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551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Sick</a:t>
              </a:r>
              <a:endParaRPr sz="1600" b="1">
                <a:solidFill>
                  <a:srgbClr val="3F3F3F"/>
                </a:solidFill>
                <a:latin typeface="Calibri"/>
                <a:ea typeface="Calibri"/>
                <a:cs typeface="Calibri"/>
                <a:sym typeface="Calibri"/>
              </a:endParaRPr>
            </a:p>
          </p:txBody>
        </p:sp>
        <p:sp>
          <p:nvSpPr>
            <p:cNvPr id="49" name="Shape 648"/>
            <p:cNvSpPr/>
            <p:nvPr/>
          </p:nvSpPr>
          <p:spPr>
            <a:xfrm>
              <a:off x="5454072" y="435489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cxnSp>
          <p:nvCxnSpPr>
            <p:cNvPr id="50" name="Shape 649"/>
            <p:cNvCxnSpPr/>
            <p:nvPr/>
          </p:nvCxnSpPr>
          <p:spPr>
            <a:xfrm rot="-5400000" flipH="1">
              <a:off x="3262432" y="347076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5400000">
              <a:off x="5100732" y="340596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2" name="Shape 651"/>
            <p:cNvCxnSpPr/>
            <p:nvPr/>
          </p:nvCxnSpPr>
          <p:spPr>
            <a:xfrm rot="-5400000">
              <a:off x="4211782" y="3357516"/>
              <a:ext cx="4500" cy="3680700"/>
            </a:xfrm>
            <a:prstGeom prst="curvedConnector3">
              <a:avLst>
                <a:gd name="adj1" fmla="val -889035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773382" y="448262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551382" y="477981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454072" y="477519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grpSp>
      <p:grpSp>
        <p:nvGrpSpPr>
          <p:cNvPr id="56" name="Shape 670"/>
          <p:cNvGrpSpPr/>
          <p:nvPr/>
        </p:nvGrpSpPr>
        <p:grpSpPr>
          <a:xfrm>
            <a:off x="1405778" y="2795525"/>
            <a:ext cx="4438753" cy="1689585"/>
            <a:chOff x="1405778" y="2795525"/>
            <a:chExt cx="4438753" cy="1689585"/>
          </a:xfrm>
        </p:grpSpPr>
        <p:sp>
          <p:nvSpPr>
            <p:cNvPr id="57" name="Shape 671"/>
            <p:cNvSpPr txBox="1"/>
            <p:nvPr/>
          </p:nvSpPr>
          <p:spPr>
            <a:xfrm>
              <a:off x="1405778" y="3287804"/>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0.75</a:t>
              </a:r>
              <a:endParaRPr sz="1400" dirty="0">
                <a:solidFill>
                  <a:schemeClr val="dk1"/>
                </a:solidFill>
                <a:latin typeface="Calibri"/>
                <a:ea typeface="Calibri"/>
                <a:cs typeface="Calibri"/>
                <a:sym typeface="Calibri"/>
              </a:endParaRPr>
            </a:p>
          </p:txBody>
        </p:sp>
        <p:sp>
          <p:nvSpPr>
            <p:cNvPr id="58" name="Shape 672"/>
            <p:cNvSpPr txBox="1"/>
            <p:nvPr/>
          </p:nvSpPr>
          <p:spPr>
            <a:xfrm>
              <a:off x="3135655" y="279552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0.20</a:t>
              </a:r>
              <a:endParaRPr sz="1400" dirty="0">
                <a:solidFill>
                  <a:schemeClr val="dk1"/>
                </a:solidFill>
                <a:latin typeface="Calibri"/>
                <a:ea typeface="Calibri"/>
                <a:cs typeface="Calibri"/>
                <a:sym typeface="Calibri"/>
              </a:endParaRPr>
            </a:p>
          </p:txBody>
        </p:sp>
        <p:sp>
          <p:nvSpPr>
            <p:cNvPr id="59" name="Shape 673"/>
            <p:cNvSpPr txBox="1"/>
            <p:nvPr/>
          </p:nvSpPr>
          <p:spPr>
            <a:xfrm>
              <a:off x="4253818" y="4177310"/>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0.05</a:t>
              </a:r>
              <a:endParaRPr sz="1400" dirty="0">
                <a:solidFill>
                  <a:schemeClr val="dk1"/>
                </a:solidFill>
                <a:latin typeface="Calibri"/>
                <a:ea typeface="Calibri"/>
                <a:cs typeface="Calibri"/>
                <a:sym typeface="Calibri"/>
              </a:endParaRPr>
            </a:p>
          </p:txBody>
        </p:sp>
        <p:sp>
          <p:nvSpPr>
            <p:cNvPr id="60" name="Shape 674"/>
            <p:cNvSpPr txBox="1"/>
            <p:nvPr/>
          </p:nvSpPr>
          <p:spPr>
            <a:xfrm>
              <a:off x="4916218" y="281023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0.15</a:t>
              </a:r>
              <a:endParaRPr sz="1400" dirty="0">
                <a:solidFill>
                  <a:schemeClr val="dk1"/>
                </a:solidFill>
                <a:latin typeface="Calibri"/>
                <a:ea typeface="Calibri"/>
                <a:cs typeface="Calibri"/>
                <a:sym typeface="Calibri"/>
              </a:endParaRPr>
            </a:p>
          </p:txBody>
        </p:sp>
        <p:sp>
          <p:nvSpPr>
            <p:cNvPr id="61" name="Shape 675"/>
            <p:cNvSpPr txBox="1"/>
            <p:nvPr/>
          </p:nvSpPr>
          <p:spPr>
            <a:xfrm>
              <a:off x="3329603" y="34914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0.85</a:t>
              </a:r>
              <a:endParaRPr sz="1400" dirty="0">
                <a:solidFill>
                  <a:schemeClr val="dk1"/>
                </a:solidFill>
                <a:latin typeface="Calibri"/>
                <a:ea typeface="Calibri"/>
                <a:cs typeface="Calibri"/>
                <a:sym typeface="Calibri"/>
              </a:endParaRPr>
            </a:p>
          </p:txBody>
        </p:sp>
        <p:sp>
          <p:nvSpPr>
            <p:cNvPr id="62" name="Shape 676"/>
            <p:cNvSpPr txBox="1"/>
            <p:nvPr/>
          </p:nvSpPr>
          <p:spPr>
            <a:xfrm>
              <a:off x="5182131" y="36453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1.0</a:t>
              </a: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4970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61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6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1"/>
                                          </p:stCondLst>
                                        </p:cTn>
                                        <p:tgtEl>
                                          <p:spTgt spid="61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6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1"/>
                                          </p:stCondLst>
                                        </p:cTn>
                                        <p:tgtEl>
                                          <p:spTgt spid="614"/>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6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615"/>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6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616"/>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6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1"/>
                                          </p:stCondLst>
                                        </p:cTn>
                                        <p:tgtEl>
                                          <p:spTgt spid="611"/>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55" name="Shape 655"/>
          <p:cNvSpPr txBox="1">
            <a:spLocks noGrp="1"/>
          </p:cNvSpPr>
          <p:nvPr>
            <p:ph type="title"/>
          </p:nvPr>
        </p:nvSpPr>
        <p:spPr>
          <a:xfrm>
            <a:off x="840431" y="274638"/>
            <a:ext cx="8060377" cy="1143000"/>
          </a:xfrm>
          <a:prstGeom prst="rect">
            <a:avLst/>
          </a:prstGeom>
          <a:noFill/>
          <a:ln>
            <a:noFill/>
          </a:ln>
        </p:spPr>
        <p:txBody>
          <a:bodyPr spcFirstLastPara="1" wrap="square" lIns="91425" tIns="45700" rIns="91425" bIns="45700" anchor="ctr" anchorCtr="0">
            <a:noAutofit/>
          </a:bodyPr>
          <a:lstStyle/>
          <a:p>
            <a:pPr lvl="0">
              <a:spcBef>
                <a:spcPts val="0"/>
              </a:spcBef>
            </a:pPr>
            <a:r>
              <a:rPr lang="nl-NL" dirty="0">
                <a:solidFill>
                  <a:srgbClr val="000000"/>
                </a:solidFill>
              </a:rPr>
              <a:t>Trace the Cohort Through Time</a:t>
            </a:r>
            <a:endParaRPr sz="4000" i="0" u="none" strike="noStrike" cap="none" dirty="0"/>
          </a:p>
        </p:txBody>
      </p:sp>
      <p:sp>
        <p:nvSpPr>
          <p:cNvPr id="656" name="Shape 656"/>
          <p:cNvSpPr txBox="1">
            <a:spLocks noGrp="1"/>
          </p:cNvSpPr>
          <p:nvPr>
            <p:ph idx="1"/>
          </p:nvPr>
        </p:nvSpPr>
        <p:spPr>
          <a:xfrm>
            <a:off x="840425" y="1421925"/>
            <a:ext cx="7620000" cy="50550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chemeClr val="accent3"/>
              </a:buClr>
              <a:buSzPts val="2400"/>
              <a:buFont typeface="Verdana"/>
              <a:buChar char="•"/>
            </a:pPr>
            <a:r>
              <a:rPr lang="nl-NL" sz="2400" i="0" u="none" strike="noStrike" cap="none" dirty="0">
                <a:solidFill>
                  <a:schemeClr val="dk1"/>
                </a:solidFill>
              </a:rPr>
              <a:t>Reflects the distribution of a cohort of patients over a set of health states over time</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677" name="Shape 677"/>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8</a:t>
            </a:fld>
            <a:endParaRPr/>
          </a:p>
        </p:txBody>
      </p:sp>
      <p:grpSp>
        <p:nvGrpSpPr>
          <p:cNvPr id="657" name="Shape 657"/>
          <p:cNvGrpSpPr/>
          <p:nvPr/>
        </p:nvGrpSpPr>
        <p:grpSpPr>
          <a:xfrm>
            <a:off x="1578256" y="4145411"/>
            <a:ext cx="6646706" cy="2793900"/>
            <a:chOff x="1047750" y="4145411"/>
            <a:chExt cx="6646706" cy="2793900"/>
          </a:xfrm>
        </p:grpSpPr>
        <p:pic>
          <p:nvPicPr>
            <p:cNvPr id="658" name="Shape 658"/>
            <p:cNvPicPr preferRelativeResize="0"/>
            <p:nvPr/>
          </p:nvPicPr>
          <p:blipFill rotWithShape="1">
            <a:blip r:embed="rId3">
              <a:alphaModFix/>
            </a:blip>
            <a:srcRect/>
            <a:stretch/>
          </p:blipFill>
          <p:spPr>
            <a:xfrm>
              <a:off x="1047750" y="4145411"/>
              <a:ext cx="6044100" cy="2793900"/>
            </a:xfrm>
            <a:prstGeom prst="rect">
              <a:avLst/>
            </a:prstGeom>
            <a:noFill/>
            <a:ln>
              <a:noFill/>
            </a:ln>
          </p:spPr>
        </p:pic>
        <p:sp>
          <p:nvSpPr>
            <p:cNvPr id="659" name="Shape 659"/>
            <p:cNvSpPr/>
            <p:nvPr/>
          </p:nvSpPr>
          <p:spPr>
            <a:xfrm>
              <a:off x="6942356" y="461379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1</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0" name="Shape 660"/>
            <p:cNvSpPr/>
            <p:nvPr/>
          </p:nvSpPr>
          <p:spPr>
            <a:xfrm>
              <a:off x="6942356" y="498853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1" name="Shape 661"/>
            <p:cNvSpPr/>
            <p:nvPr/>
          </p:nvSpPr>
          <p:spPr>
            <a:xfrm>
              <a:off x="6942356" y="5381745"/>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3</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sp>
        <p:nvSpPr>
          <p:cNvPr id="662" name="Shape 662"/>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1.00		0.00		0.00</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3" name="Shape 663"/>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0.75		0.20		0.05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4" name="Shape 664"/>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2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0.56		0.32		0.12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5" name="Shape 665"/>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3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0.42		0.38		0.19</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6" name="Shape 666"/>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4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0.32		0.41		0.27</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7" name="Shape 667"/>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0.24		0.41		0.35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8" name="Shape 668"/>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0.06		0.28		0.66</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9" name="Shape 669"/>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0.01		0.15		0.84</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nvGrpSpPr>
          <p:cNvPr id="39" name="Shape 645"/>
          <p:cNvGrpSpPr/>
          <p:nvPr/>
        </p:nvGrpSpPr>
        <p:grpSpPr>
          <a:xfrm>
            <a:off x="2183731" y="3238921"/>
            <a:ext cx="4881290" cy="845218"/>
            <a:chOff x="1773382" y="4354898"/>
            <a:chExt cx="4881290" cy="845218"/>
          </a:xfrm>
        </p:grpSpPr>
        <p:sp>
          <p:nvSpPr>
            <p:cNvPr id="40" name="Shape 646"/>
            <p:cNvSpPr/>
            <p:nvPr/>
          </p:nvSpPr>
          <p:spPr>
            <a:xfrm>
              <a:off x="1773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Healthy</a:t>
              </a:r>
              <a:endParaRPr sz="1600" b="1">
                <a:solidFill>
                  <a:srgbClr val="3F3F3F"/>
                </a:solidFill>
                <a:latin typeface="Calibri"/>
                <a:ea typeface="Calibri"/>
                <a:cs typeface="Calibri"/>
                <a:sym typeface="Calibri"/>
              </a:endParaRPr>
            </a:p>
          </p:txBody>
        </p:sp>
        <p:sp>
          <p:nvSpPr>
            <p:cNvPr id="41" name="Shape 647"/>
            <p:cNvSpPr/>
            <p:nvPr/>
          </p:nvSpPr>
          <p:spPr>
            <a:xfrm>
              <a:off x="3551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Sick</a:t>
              </a:r>
              <a:endParaRPr sz="1600" b="1">
                <a:solidFill>
                  <a:srgbClr val="3F3F3F"/>
                </a:solidFill>
                <a:latin typeface="Calibri"/>
                <a:ea typeface="Calibri"/>
                <a:cs typeface="Calibri"/>
                <a:sym typeface="Calibri"/>
              </a:endParaRPr>
            </a:p>
          </p:txBody>
        </p:sp>
        <p:sp>
          <p:nvSpPr>
            <p:cNvPr id="42" name="Shape 648"/>
            <p:cNvSpPr/>
            <p:nvPr/>
          </p:nvSpPr>
          <p:spPr>
            <a:xfrm>
              <a:off x="5454072" y="435489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cxnSp>
          <p:nvCxnSpPr>
            <p:cNvPr id="43" name="Shape 649"/>
            <p:cNvCxnSpPr/>
            <p:nvPr/>
          </p:nvCxnSpPr>
          <p:spPr>
            <a:xfrm rot="-5400000" flipH="1">
              <a:off x="3262432" y="347076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44" name="Shape 650"/>
            <p:cNvCxnSpPr/>
            <p:nvPr/>
          </p:nvCxnSpPr>
          <p:spPr>
            <a:xfrm rot="-5400000">
              <a:off x="5100732" y="340596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45" name="Shape 651"/>
            <p:cNvCxnSpPr/>
            <p:nvPr/>
          </p:nvCxnSpPr>
          <p:spPr>
            <a:xfrm rot="-5400000">
              <a:off x="4211782" y="3357516"/>
              <a:ext cx="4500" cy="3680700"/>
            </a:xfrm>
            <a:prstGeom prst="curvedConnector3">
              <a:avLst>
                <a:gd name="adj1" fmla="val -8890355"/>
              </a:avLst>
            </a:prstGeom>
            <a:noFill/>
            <a:ln w="25400" cap="flat" cmpd="sng">
              <a:solidFill>
                <a:srgbClr val="3F3F3F"/>
              </a:solidFill>
              <a:prstDash val="solid"/>
              <a:round/>
              <a:headEnd type="none" w="sm" len="sm"/>
              <a:tailEnd type="triangle" w="lg" len="lg"/>
            </a:ln>
          </p:spPr>
        </p:cxnSp>
        <p:cxnSp>
          <p:nvCxnSpPr>
            <p:cNvPr id="46" name="Shape 652"/>
            <p:cNvCxnSpPr/>
            <p:nvPr/>
          </p:nvCxnSpPr>
          <p:spPr>
            <a:xfrm rot="10800000" flipH="1">
              <a:off x="1773382" y="448262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47" name="Shape 653"/>
            <p:cNvCxnSpPr/>
            <p:nvPr/>
          </p:nvCxnSpPr>
          <p:spPr>
            <a:xfrm rot="10800000" flipH="1" flipV="1">
              <a:off x="3551382" y="477981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48" name="Shape 654"/>
            <p:cNvCxnSpPr/>
            <p:nvPr/>
          </p:nvCxnSpPr>
          <p:spPr>
            <a:xfrm rot="10800000" flipH="1" flipV="1">
              <a:off x="5454072" y="477519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grpSp>
      <p:grpSp>
        <p:nvGrpSpPr>
          <p:cNvPr id="49" name="Shape 670"/>
          <p:cNvGrpSpPr/>
          <p:nvPr/>
        </p:nvGrpSpPr>
        <p:grpSpPr>
          <a:xfrm>
            <a:off x="1405778" y="2795525"/>
            <a:ext cx="4438753" cy="1689585"/>
            <a:chOff x="1405778" y="2795525"/>
            <a:chExt cx="4438753" cy="1689585"/>
          </a:xfrm>
        </p:grpSpPr>
        <p:sp>
          <p:nvSpPr>
            <p:cNvPr id="50" name="Shape 671"/>
            <p:cNvSpPr txBox="1"/>
            <p:nvPr/>
          </p:nvSpPr>
          <p:spPr>
            <a:xfrm>
              <a:off x="1405778" y="3287804"/>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0.75</a:t>
              </a:r>
              <a:endParaRPr sz="1400">
                <a:solidFill>
                  <a:schemeClr val="dk1"/>
                </a:solidFill>
                <a:latin typeface="Calibri"/>
                <a:ea typeface="Calibri"/>
                <a:cs typeface="Calibri"/>
                <a:sym typeface="Calibri"/>
              </a:endParaRPr>
            </a:p>
          </p:txBody>
        </p:sp>
        <p:sp>
          <p:nvSpPr>
            <p:cNvPr id="51" name="Shape 672"/>
            <p:cNvSpPr txBox="1"/>
            <p:nvPr/>
          </p:nvSpPr>
          <p:spPr>
            <a:xfrm>
              <a:off x="3135655" y="279552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0.20</a:t>
              </a:r>
              <a:endParaRPr sz="1400" dirty="0">
                <a:solidFill>
                  <a:schemeClr val="dk1"/>
                </a:solidFill>
                <a:latin typeface="Calibri"/>
                <a:ea typeface="Calibri"/>
                <a:cs typeface="Calibri"/>
                <a:sym typeface="Calibri"/>
              </a:endParaRPr>
            </a:p>
          </p:txBody>
        </p:sp>
        <p:sp>
          <p:nvSpPr>
            <p:cNvPr id="52" name="Shape 673"/>
            <p:cNvSpPr txBox="1"/>
            <p:nvPr/>
          </p:nvSpPr>
          <p:spPr>
            <a:xfrm>
              <a:off x="4253818" y="4177310"/>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0.05</a:t>
              </a:r>
              <a:endParaRPr sz="1400" dirty="0">
                <a:solidFill>
                  <a:schemeClr val="dk1"/>
                </a:solidFill>
                <a:latin typeface="Calibri"/>
                <a:ea typeface="Calibri"/>
                <a:cs typeface="Calibri"/>
                <a:sym typeface="Calibri"/>
              </a:endParaRPr>
            </a:p>
          </p:txBody>
        </p:sp>
        <p:sp>
          <p:nvSpPr>
            <p:cNvPr id="53" name="Shape 674"/>
            <p:cNvSpPr txBox="1"/>
            <p:nvPr/>
          </p:nvSpPr>
          <p:spPr>
            <a:xfrm>
              <a:off x="4916218" y="281023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0.15</a:t>
              </a:r>
              <a:endParaRPr sz="1400" dirty="0">
                <a:solidFill>
                  <a:schemeClr val="dk1"/>
                </a:solidFill>
                <a:latin typeface="Calibri"/>
                <a:ea typeface="Calibri"/>
                <a:cs typeface="Calibri"/>
                <a:sym typeface="Calibri"/>
              </a:endParaRPr>
            </a:p>
          </p:txBody>
        </p:sp>
        <p:sp>
          <p:nvSpPr>
            <p:cNvPr id="54" name="Shape 675"/>
            <p:cNvSpPr txBox="1"/>
            <p:nvPr/>
          </p:nvSpPr>
          <p:spPr>
            <a:xfrm>
              <a:off x="3329603" y="34914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0.85</a:t>
              </a:r>
              <a:endParaRPr sz="1400" dirty="0">
                <a:solidFill>
                  <a:schemeClr val="dk1"/>
                </a:solidFill>
                <a:latin typeface="Calibri"/>
                <a:ea typeface="Calibri"/>
                <a:cs typeface="Calibri"/>
                <a:sym typeface="Calibri"/>
              </a:endParaRPr>
            </a:p>
          </p:txBody>
        </p:sp>
        <p:sp>
          <p:nvSpPr>
            <p:cNvPr id="55" name="Shape 676"/>
            <p:cNvSpPr txBox="1"/>
            <p:nvPr/>
          </p:nvSpPr>
          <p:spPr>
            <a:xfrm>
              <a:off x="5182131" y="36453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1.0</a:t>
              </a: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069098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Shape 68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i="0" u="none" strike="noStrike" cap="none" dirty="0"/>
              <a:t>Model as a Transition Matrix</a:t>
            </a:r>
            <a:endParaRPr i="0" u="none" strike="noStrike" cap="none" dirty="0"/>
          </a:p>
        </p:txBody>
      </p:sp>
      <p:sp>
        <p:nvSpPr>
          <p:cNvPr id="715" name="Shape 715"/>
          <p:cNvSpPr txBox="1">
            <a:spLocks noGrp="1"/>
          </p:cNvSpPr>
          <p:nvPr>
            <p:ph idx="1"/>
          </p:nvPr>
        </p:nvSpPr>
        <p:spPr>
          <a:xfrm>
            <a:off x="840425" y="1319050"/>
            <a:ext cx="80544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dirty="0">
                <a:solidFill>
                  <a:schemeClr val="dk1"/>
                </a:solidFill>
              </a:rPr>
              <a:t>Summarize transition probabilities as a matrix</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0" marR="0" lvl="0" indent="0" algn="l" rtl="0">
              <a:spcBef>
                <a:spcPts val="560"/>
              </a:spcBef>
              <a:spcAft>
                <a:spcPts val="0"/>
              </a:spcAft>
              <a:buNone/>
            </a:pPr>
            <a:endParaRPr sz="2400" dirty="0"/>
          </a:p>
          <a:p>
            <a:pPr marL="342900" marR="0" lvl="0" indent="-317500" algn="l" rtl="0">
              <a:spcBef>
                <a:spcPts val="560"/>
              </a:spcBef>
              <a:spcAft>
                <a:spcPts val="0"/>
              </a:spcAft>
              <a:buClr>
                <a:srgbClr val="009999"/>
              </a:buClr>
              <a:buSzPts val="2400"/>
              <a:buFont typeface="Verdana"/>
              <a:buChar char="•"/>
            </a:pPr>
            <a:r>
              <a:rPr lang="nl-NL" sz="2400" i="0" u="none" strike="noStrike" cap="none" dirty="0">
                <a:solidFill>
                  <a:schemeClr val="dk1"/>
                </a:solidFill>
              </a:rPr>
              <a:t>Cohort distribution at next time step calculated through matrix multiplication</a:t>
            </a: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714" name="Shape 714"/>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9</a:t>
            </a:fld>
            <a:endParaRPr/>
          </a:p>
        </p:txBody>
      </p:sp>
      <p:graphicFrame>
        <p:nvGraphicFramePr>
          <p:cNvPr id="683" name="Shape 683"/>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Healthy</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684" name="Shape 684"/>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685" name="Shape 685"/>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sp>
        <p:nvSpPr>
          <p:cNvPr id="686" name="Shape 686"/>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dirty="0">
                <a:solidFill>
                  <a:schemeClr val="dk1"/>
                </a:solidFill>
                <a:latin typeface="Calibri"/>
                <a:ea typeface="Calibri"/>
                <a:cs typeface="Calibri"/>
                <a:sym typeface="Calibri"/>
              </a:rPr>
              <a:t>= 	A</a:t>
            </a:r>
            <a:endParaRPr sz="2600" dirty="0">
              <a:solidFill>
                <a:schemeClr val="dk1"/>
              </a:solidFill>
              <a:latin typeface="Calibri"/>
              <a:ea typeface="Calibri"/>
              <a:cs typeface="Calibri"/>
              <a:sym typeface="Calibri"/>
            </a:endParaRPr>
          </a:p>
        </p:txBody>
      </p:sp>
      <p:sp>
        <p:nvSpPr>
          <p:cNvPr id="687" name="Shape 687"/>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688" name="Shape 688"/>
          <p:cNvGrpSpPr/>
          <p:nvPr/>
        </p:nvGrpSpPr>
        <p:grpSpPr>
          <a:xfrm>
            <a:off x="4041107" y="5332733"/>
            <a:ext cx="2235200" cy="566781"/>
            <a:chOff x="1297709" y="3978991"/>
            <a:chExt cx="2235200" cy="566781"/>
          </a:xfrm>
        </p:grpSpPr>
        <p:sp>
          <p:nvSpPr>
            <p:cNvPr id="689" name="Shape 689"/>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0" name="Shape 690"/>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1" name="Shape 691"/>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692" name="Shape 692"/>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693" name="Shape 693"/>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694" name="Shape 694"/>
          <p:cNvGrpSpPr/>
          <p:nvPr/>
        </p:nvGrpSpPr>
        <p:grpSpPr>
          <a:xfrm>
            <a:off x="803754" y="5332733"/>
            <a:ext cx="2235200" cy="566781"/>
            <a:chOff x="1297709" y="3978991"/>
            <a:chExt cx="2235200" cy="566781"/>
          </a:xfrm>
        </p:grpSpPr>
        <p:sp>
          <p:nvSpPr>
            <p:cNvPr id="695" name="Shape 695"/>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6" name="Shape 696"/>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7" name="Shape 697"/>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698" name="Shape 698"/>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699" name="Shape 699"/>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700" name="Shape 700"/>
          <p:cNvGrpSpPr/>
          <p:nvPr/>
        </p:nvGrpSpPr>
        <p:grpSpPr>
          <a:xfrm>
            <a:off x="6440967" y="4793133"/>
            <a:ext cx="2235200" cy="1645800"/>
            <a:chOff x="6440967" y="4793133"/>
            <a:chExt cx="2235200" cy="1645800"/>
          </a:xfrm>
        </p:grpSpPr>
        <p:grpSp>
          <p:nvGrpSpPr>
            <p:cNvPr id="701" name="Shape 701"/>
            <p:cNvGrpSpPr/>
            <p:nvPr/>
          </p:nvGrpSpPr>
          <p:grpSpPr>
            <a:xfrm>
              <a:off x="6440967" y="4793133"/>
              <a:ext cx="2235200" cy="1645800"/>
              <a:chOff x="4826000" y="3611334"/>
              <a:chExt cx="2235200" cy="1645800"/>
            </a:xfrm>
          </p:grpSpPr>
          <p:sp>
            <p:nvSpPr>
              <p:cNvPr id="702" name="Shape 70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03" name="Shape 70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04" name="Shape 70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5" name="Shape 70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6" name="Shape 70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7" name="Shape 70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8" name="Shape 708"/>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9" name="Shape 70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0" name="Shape 71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1" name="Shape 71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2" name="Shape 71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713" name="Shape 713"/>
            <p:cNvSpPr/>
            <p:nvPr/>
          </p:nvSpPr>
          <p:spPr>
            <a:xfrm>
              <a:off x="7113628" y="5121754"/>
              <a:ext cx="914400" cy="91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600" i="1">
                  <a:solidFill>
                    <a:srgbClr val="000000"/>
                  </a:solidFill>
                  <a:latin typeface="Calibri"/>
                  <a:ea typeface="Calibri"/>
                  <a:cs typeface="Calibri"/>
                  <a:sym typeface="Calibri"/>
                </a:rPr>
                <a:t>A</a:t>
              </a:r>
              <a:endParaRPr sz="2600" i="1">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3577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5606</TotalTime>
  <Words>1446</Words>
  <Application>Microsoft Office PowerPoint</Application>
  <PresentationFormat>On-screen Show (4:3)</PresentationFormat>
  <Paragraphs>433</Paragraphs>
  <Slides>28</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Cambria</vt:lpstr>
      <vt:lpstr>Cambria Math</vt:lpstr>
      <vt:lpstr>Constantia</vt:lpstr>
      <vt:lpstr>Courier New</vt:lpstr>
      <vt:lpstr>Times New Roman</vt:lpstr>
      <vt:lpstr>Verdana</vt:lpstr>
      <vt:lpstr>ThemeDARTH</vt:lpstr>
      <vt:lpstr>Cohort state-transition Modeling in R</vt:lpstr>
      <vt:lpstr>Cohort State-Transition Models</vt:lpstr>
      <vt:lpstr>Building a cohort State-Transition Model </vt:lpstr>
      <vt:lpstr>Markov Model of HIV Progression</vt:lpstr>
      <vt:lpstr>Markov  Trace</vt:lpstr>
      <vt:lpstr>Three-State Model</vt:lpstr>
      <vt:lpstr>Trace the Cohort Through Time</vt:lpstr>
      <vt:lpstr>Trace the Cohort Through Time</vt:lpstr>
      <vt:lpstr>Model as a Transition Matrix</vt:lpstr>
      <vt:lpstr>“Running” the Model</vt:lpstr>
      <vt:lpstr>“Running” the Model</vt:lpstr>
      <vt:lpstr>Markov Trace (Life-Years)</vt:lpstr>
      <vt:lpstr>Markov Trace (Costs)</vt:lpstr>
      <vt:lpstr>Transition Probabilities</vt:lpstr>
      <vt:lpstr>Conceptualizing the Markov model in R</vt:lpstr>
      <vt:lpstr>Simple state transition model in R</vt:lpstr>
      <vt:lpstr>Simple state transition model </vt:lpstr>
      <vt:lpstr>Matrix Implementation of the Markov Model</vt:lpstr>
      <vt:lpstr>Matrix Implementation of the Markov Model</vt:lpstr>
      <vt:lpstr>Calculating total costs &amp; effects</vt:lpstr>
      <vt:lpstr>Calculating total costs &amp; effects (discounted)</vt:lpstr>
      <vt:lpstr>Time-dependency</vt:lpstr>
      <vt:lpstr>Time dependency since start of the model</vt:lpstr>
      <vt:lpstr>Time-dependency since model start</vt:lpstr>
      <vt:lpstr>Time-varying probabilities in 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Alan Yang</cp:lastModifiedBy>
  <cp:revision>106</cp:revision>
  <dcterms:created xsi:type="dcterms:W3CDTF">2018-07-06T17:43:18Z</dcterms:created>
  <dcterms:modified xsi:type="dcterms:W3CDTF">2021-08-23T20:39:34Z</dcterms:modified>
</cp:coreProperties>
</file>