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57"/>
  </p:notesMasterIdLst>
  <p:sldIdLst>
    <p:sldId id="256" r:id="rId2"/>
    <p:sldId id="276" r:id="rId3"/>
    <p:sldId id="663" r:id="rId4"/>
    <p:sldId id="287" r:id="rId5"/>
    <p:sldId id="285" r:id="rId6"/>
    <p:sldId id="277" r:id="rId7"/>
    <p:sldId id="278" r:id="rId8"/>
    <p:sldId id="279" r:id="rId9"/>
    <p:sldId id="280" r:id="rId10"/>
    <p:sldId id="281" r:id="rId11"/>
    <p:sldId id="297" r:id="rId12"/>
    <p:sldId id="283" r:id="rId13"/>
    <p:sldId id="284" r:id="rId14"/>
    <p:sldId id="261" r:id="rId15"/>
    <p:sldId id="291" r:id="rId16"/>
    <p:sldId id="288" r:id="rId17"/>
    <p:sldId id="289" r:id="rId18"/>
    <p:sldId id="263" r:id="rId19"/>
    <p:sldId id="264" r:id="rId20"/>
    <p:sldId id="265" r:id="rId21"/>
    <p:sldId id="266" r:id="rId22"/>
    <p:sldId id="267" r:id="rId23"/>
    <p:sldId id="268" r:id="rId24"/>
    <p:sldId id="269" r:id="rId25"/>
    <p:sldId id="665" r:id="rId26"/>
    <p:sldId id="271" r:id="rId27"/>
    <p:sldId id="272" r:id="rId28"/>
    <p:sldId id="273" r:id="rId29"/>
    <p:sldId id="294" r:id="rId30"/>
    <p:sldId id="662" r:id="rId31"/>
    <p:sldId id="666" r:id="rId32"/>
    <p:sldId id="664" r:id="rId33"/>
    <p:sldId id="667" r:id="rId34"/>
    <p:sldId id="642" r:id="rId35"/>
    <p:sldId id="651" r:id="rId36"/>
    <p:sldId id="643" r:id="rId37"/>
    <p:sldId id="661" r:id="rId38"/>
    <p:sldId id="644" r:id="rId39"/>
    <p:sldId id="641" r:id="rId40"/>
    <p:sldId id="645" r:id="rId41"/>
    <p:sldId id="638" r:id="rId42"/>
    <p:sldId id="298" r:id="rId43"/>
    <p:sldId id="384" r:id="rId44"/>
    <p:sldId id="586" r:id="rId45"/>
    <p:sldId id="647" r:id="rId46"/>
    <p:sldId id="648" r:id="rId47"/>
    <p:sldId id="668" r:id="rId48"/>
    <p:sldId id="514" r:id="rId49"/>
    <p:sldId id="652" r:id="rId50"/>
    <p:sldId id="650" r:id="rId51"/>
    <p:sldId id="653" r:id="rId52"/>
    <p:sldId id="299" r:id="rId53"/>
    <p:sldId id="274" r:id="rId54"/>
    <p:sldId id="258" r:id="rId55"/>
    <p:sldId id="34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0"/>
    <p:restoredTop sz="94646"/>
  </p:normalViewPr>
  <p:slideViewPr>
    <p:cSldViewPr snapToGrid="0" snapToObjects="1">
      <p:cViewPr varScale="1">
        <p:scale>
          <a:sx n="86" d="100"/>
          <a:sy n="86" d="100"/>
        </p:scale>
        <p:origin x="6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0T10:07:00.582" idx="1">
    <p:pos x="10" y="10"/>
    <p:text>Make this consistent with one-way SA (e.g. use life-expectancy as outcome)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10T10:12:47.340" idx="2">
    <p:pos x="3737" y="1610"/>
    <p:text>Fix typos in the transition matrix. Should be HSD by HSD instead of SPD.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10T10:13:39.096" idx="3">
    <p:pos x="10" y="10"/>
    <p:text>Fix typos in the transition matrix. Should be HSD by HSD instead of SPD.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2021-08-26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30777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4" name="Shape 10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0234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4851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24</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25</a:t>
            </a:fld>
            <a:endParaRPr/>
          </a:p>
        </p:txBody>
      </p:sp>
    </p:spTree>
    <p:extLst>
      <p:ext uri="{BB962C8B-B14F-4D97-AF65-F5344CB8AC3E}">
        <p14:creationId xmlns:p14="http://schemas.microsoft.com/office/powerpoint/2010/main" val="1514904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Tree>
    <p:extLst>
      <p:ext uri="{BB962C8B-B14F-4D97-AF65-F5344CB8AC3E}">
        <p14:creationId xmlns:p14="http://schemas.microsoft.com/office/powerpoint/2010/main" val="58764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27</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49642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31</a:t>
            </a:fld>
            <a:endParaRPr/>
          </a:p>
        </p:txBody>
      </p:sp>
    </p:spTree>
    <p:extLst>
      <p:ext uri="{BB962C8B-B14F-4D97-AF65-F5344CB8AC3E}">
        <p14:creationId xmlns:p14="http://schemas.microsoft.com/office/powerpoint/2010/main" val="717113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33</a:t>
            </a:fld>
            <a:endParaRPr/>
          </a:p>
        </p:txBody>
      </p:sp>
    </p:spTree>
    <p:extLst>
      <p:ext uri="{BB962C8B-B14F-4D97-AF65-F5344CB8AC3E}">
        <p14:creationId xmlns:p14="http://schemas.microsoft.com/office/powerpoint/2010/main" val="145661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38</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795266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6711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265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370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04334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21989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7184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2021-08-26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2021-08-26</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2021-08-26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2021-08-26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2021-08-26</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91585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2021-08-26</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40296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FDEB6E06-FEAE-9D4C-A1BD-70BEA2056DEC}"/>
              </a:ext>
            </a:extLst>
          </p:cNvPr>
          <p:cNvGraphicFramePr>
            <a:graphicFrameLocks noGrp="1"/>
          </p:cNvGraphicFramePr>
          <p:nvPr userDrawn="1">
            <p:extLst>
              <p:ext uri="{D42A27DB-BD31-4B8C-83A1-F6EECF244321}">
                <p14:modId xmlns:p14="http://schemas.microsoft.com/office/powerpoint/2010/main" val="1920645696"/>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850AE1E3-7074-3945-8579-86BB07AC1ED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8B59D6-72BE-E646-8D5D-972D55A51E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234A21B4-59D2-AA4F-AB6A-47FE76AA99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09AE19EF-3E9F-6440-AB2F-A7F505E37D5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E58B142A-169C-C844-8DEE-04CE33C9B72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27">
            <a:extLst>
              <a:ext uri="{FF2B5EF4-FFF2-40B4-BE49-F238E27FC236}">
                <a16:creationId xmlns:a16="http://schemas.microsoft.com/office/drawing/2014/main" id="{B7C95BEE-B78B-2247-A803-AC05DDBB1C2C}"/>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510F59-2DFA-AE44-8459-F6FCD5AE37C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A0ABCF1A-BF35-DE4C-AC17-A62CF936F5A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63E5713D-A302-E74D-9792-FEB1BD2D44A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8B62C3DE-5945-A14E-B2DC-80B5A602B37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F0B5D6C-A7A4-EF4D-9A0E-42B82BAA61C7}"/>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2021-08-26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2021-08-26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2021-08-26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2021-08-26</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2021-08-26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2021-08-26</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2021-08-26</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5" r:id="rId15"/>
    <p:sldLayoutId id="2147483703" r:id="rId16"/>
    <p:sldLayoutId id="2147483704"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18.emf"/><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comments" Target="../comments/comment3.xml"/><Relationship Id="rId5" Type="http://schemas.openxmlformats.org/officeDocument/2006/relationships/image" Target="../media/image23.emf"/><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emf"/><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Sensitivity Analysis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8080147" cy="4983162"/>
          </a:xfrm>
        </p:spPr>
        <p:txBody>
          <a:bodyPr/>
          <a:lstStyle/>
          <a:p>
            <a:r>
              <a:rPr lang="en-US" dirty="0"/>
              <a:t>Systematically vary a single parameter over range of uncertainty, keeping all others fixed</a:t>
            </a:r>
          </a:p>
          <a:p>
            <a:pPr marL="0" indent="0">
              <a:buNone/>
            </a:pP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p.PCed</a:t>
            </a:r>
            <a:r>
              <a:rPr lang="en-US" sz="2400" dirty="0"/>
              <a:t> </a:t>
            </a:r>
            <a:r>
              <a:rPr lang="en-US" sz="2400" dirty="0">
                <a:latin typeface="Cambria" pitchFamily="18" charset="0"/>
              </a:rPr>
              <a:t>= 40%, </a:t>
            </a:r>
            <a:r>
              <a:rPr lang="en-US" sz="2400" dirty="0" err="1"/>
              <a:t>p.PCed</a:t>
            </a:r>
            <a:r>
              <a:rPr lang="en-US" sz="2400" i="1" baseline="-25000" dirty="0">
                <a:latin typeface="Cambria" pitchFamily="18" charset="0"/>
              </a:rPr>
              <a:t> </a:t>
            </a:r>
            <a:r>
              <a:rPr lang="en-US" sz="2400" dirty="0">
                <a:latin typeface="Cambria" pitchFamily="18" charset="0"/>
              </a:rPr>
              <a:t>= 50%</a:t>
            </a:r>
            <a:r>
              <a:rPr lang="en-US" sz="2400" dirty="0"/>
              <a:t>, </a:t>
            </a:r>
            <a:r>
              <a:rPr lang="en-US" sz="2400" dirty="0" err="1"/>
              <a:t>etc</a:t>
            </a:r>
            <a:r>
              <a:rPr lang="en-US" sz="2400" dirty="0"/>
              <a:t>…</a:t>
            </a:r>
          </a:p>
          <a:p>
            <a:r>
              <a:rPr lang="en-US" dirty="0"/>
              <a:t>For each parameter value, calculate the expected outcomes under each strategy</a:t>
            </a:r>
          </a:p>
          <a:p>
            <a:r>
              <a:rPr lang="en-US" dirty="0"/>
              <a:t>Identify which strategy is preferred</a:t>
            </a:r>
          </a:p>
          <a:p>
            <a:endParaRPr lang="en-US" dirty="0"/>
          </a:p>
        </p:txBody>
      </p:sp>
      <p:sp>
        <p:nvSpPr>
          <p:cNvPr id="5" name="Rectangle 4"/>
          <p:cNvSpPr/>
          <p:nvPr/>
        </p:nvSpPr>
        <p:spPr>
          <a:xfrm>
            <a:off x="2624342" y="4861214"/>
            <a:ext cx="2749488" cy="512618"/>
          </a:xfrm>
          <a:prstGeom prst="rect">
            <a:avLst/>
          </a:prstGeom>
          <a:pattFill prst="zigZag">
            <a:fgClr>
              <a:srgbClr val="00B050"/>
            </a:fgClr>
            <a:bgClr>
              <a:schemeClr val="bg1"/>
            </a:bgClr>
          </a:patt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94248" y="4861214"/>
            <a:ext cx="914400" cy="51261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6265" y="5880369"/>
            <a:ext cx="1939057" cy="430887"/>
          </a:xfrm>
          <a:prstGeom prst="rect">
            <a:avLst/>
          </a:prstGeom>
          <a:noFill/>
        </p:spPr>
        <p:txBody>
          <a:bodyPr wrap="none" rtlCol="0">
            <a:spAutoFit/>
          </a:bodyPr>
          <a:lstStyle/>
          <a:p>
            <a:pPr algn="ctr"/>
            <a:r>
              <a:rPr lang="en-US" sz="2200" dirty="0">
                <a:latin typeface="Calibri" panose="020F0502020204030204" pitchFamily="34" charset="0"/>
              </a:rPr>
              <a:t>Life Expectancy</a:t>
            </a:r>
          </a:p>
        </p:txBody>
      </p:sp>
      <p:grpSp>
        <p:nvGrpSpPr>
          <p:cNvPr id="15" name="Group 14"/>
          <p:cNvGrpSpPr/>
          <p:nvPr/>
        </p:nvGrpSpPr>
        <p:grpSpPr>
          <a:xfrm>
            <a:off x="2171947" y="5475663"/>
            <a:ext cx="4488767" cy="659785"/>
            <a:chOff x="2171947" y="5475663"/>
            <a:chExt cx="4488767" cy="659785"/>
          </a:xfrm>
        </p:grpSpPr>
        <p:grpSp>
          <p:nvGrpSpPr>
            <p:cNvPr id="12" name="Group 11"/>
            <p:cNvGrpSpPr/>
            <p:nvPr/>
          </p:nvGrpSpPr>
          <p:grpSpPr>
            <a:xfrm>
              <a:off x="2624342" y="5475663"/>
              <a:ext cx="3680660" cy="274320"/>
              <a:chOff x="2624342" y="5475663"/>
              <a:chExt cx="3680660" cy="274320"/>
            </a:xfrm>
          </p:grpSpPr>
          <p:cxnSp>
            <p:nvCxnSpPr>
              <p:cNvPr id="8" name="Straight Connector 7"/>
              <p:cNvCxnSpPr/>
              <p:nvPr/>
            </p:nvCxnSpPr>
            <p:spPr>
              <a:xfrm>
                <a:off x="2624342" y="5612823"/>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16784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48718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171947" y="5673783"/>
              <a:ext cx="715260" cy="461665"/>
            </a:xfrm>
            <a:prstGeom prst="rect">
              <a:avLst/>
            </a:prstGeom>
            <a:noFill/>
          </p:spPr>
          <p:txBody>
            <a:bodyPr wrap="none" rtlCol="0">
              <a:spAutoFit/>
            </a:bodyPr>
            <a:lstStyle/>
            <a:p>
              <a:r>
                <a:rPr lang="en-US" sz="2400" dirty="0">
                  <a:latin typeface="Calibri" panose="020F0502020204030204" pitchFamily="34" charset="0"/>
                </a:rPr>
                <a:t>30%</a:t>
              </a:r>
            </a:p>
          </p:txBody>
        </p:sp>
        <p:sp>
          <p:nvSpPr>
            <p:cNvPr id="14" name="TextBox 13"/>
            <p:cNvSpPr txBox="1"/>
            <p:nvPr/>
          </p:nvSpPr>
          <p:spPr>
            <a:xfrm>
              <a:off x="5945454" y="5673783"/>
              <a:ext cx="715260" cy="461665"/>
            </a:xfrm>
            <a:prstGeom prst="rect">
              <a:avLst/>
            </a:prstGeom>
            <a:noFill/>
          </p:spPr>
          <p:txBody>
            <a:bodyPr wrap="none" rtlCol="0">
              <a:spAutoFit/>
            </a:bodyPr>
            <a:lstStyle/>
            <a:p>
              <a:r>
                <a:rPr lang="en-US" sz="2400" dirty="0">
                  <a:latin typeface="Calibri" panose="020F0502020204030204" pitchFamily="34" charset="0"/>
                </a:rPr>
                <a:t>65%</a:t>
              </a:r>
            </a:p>
          </p:txBody>
        </p:sp>
      </p:grpSp>
      <p:grpSp>
        <p:nvGrpSpPr>
          <p:cNvPr id="16" name="Group 15"/>
          <p:cNvGrpSpPr/>
          <p:nvPr/>
        </p:nvGrpSpPr>
        <p:grpSpPr>
          <a:xfrm>
            <a:off x="1068596" y="4259702"/>
            <a:ext cx="1978154" cy="823124"/>
            <a:chOff x="866849" y="4753406"/>
            <a:chExt cx="2231266" cy="823124"/>
          </a:xfrm>
        </p:grpSpPr>
        <p:sp>
          <p:nvSpPr>
            <p:cNvPr id="17" name="TextBox 16"/>
            <p:cNvSpPr txBox="1"/>
            <p:nvPr/>
          </p:nvSpPr>
          <p:spPr>
            <a:xfrm>
              <a:off x="866849" y="4753406"/>
              <a:ext cx="2231266" cy="430887"/>
            </a:xfrm>
            <a:prstGeom prst="rect">
              <a:avLst/>
            </a:prstGeom>
            <a:noFill/>
          </p:spPr>
          <p:txBody>
            <a:bodyPr wrap="square" rtlCol="0">
              <a:spAutoFit/>
            </a:bodyPr>
            <a:lstStyle/>
            <a:p>
              <a:r>
                <a:rPr lang="en-US" sz="2200" dirty="0">
                  <a:latin typeface="Constantia"/>
                  <a:cs typeface="Constantia"/>
                </a:rPr>
                <a:t>‘Hospital Care’</a:t>
              </a:r>
            </a:p>
          </p:txBody>
        </p:sp>
        <p:cxnSp>
          <p:nvCxnSpPr>
            <p:cNvPr id="18" name="Straight Arrow Connector 17"/>
            <p:cNvCxnSpPr>
              <a:cxnSpLocks/>
              <a:stCxn id="17" idx="2"/>
            </p:cNvCxnSpPr>
            <p:nvPr/>
          </p:nvCxnSpPr>
          <p:spPr>
            <a:xfrm>
              <a:off x="1982482" y="5184293"/>
              <a:ext cx="629814" cy="392237"/>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370341" y="4240377"/>
            <a:ext cx="1879355" cy="822849"/>
            <a:chOff x="1220480" y="4772456"/>
            <a:chExt cx="1879355" cy="822849"/>
          </a:xfrm>
        </p:grpSpPr>
        <p:sp>
          <p:nvSpPr>
            <p:cNvPr id="24" name="TextBox 23"/>
            <p:cNvSpPr txBox="1"/>
            <p:nvPr/>
          </p:nvSpPr>
          <p:spPr>
            <a:xfrm>
              <a:off x="1220480" y="4772456"/>
              <a:ext cx="1879355" cy="430887"/>
            </a:xfrm>
            <a:prstGeom prst="rect">
              <a:avLst/>
            </a:prstGeom>
            <a:noFill/>
          </p:spPr>
          <p:txBody>
            <a:bodyPr wrap="square" rtlCol="0">
              <a:spAutoFit/>
            </a:bodyPr>
            <a:lstStyle/>
            <a:p>
              <a:pPr algn="ctr"/>
              <a:r>
                <a:rPr lang="en-US" sz="2200" dirty="0">
                  <a:latin typeface="Constantia"/>
                  <a:cs typeface="Constantia"/>
                </a:rPr>
                <a:t>‘Primary care’</a:t>
              </a:r>
            </a:p>
          </p:txBody>
        </p:sp>
        <p:cxnSp>
          <p:nvCxnSpPr>
            <p:cNvPr id="25" name="Straight Arrow Connector 24"/>
            <p:cNvCxnSpPr>
              <a:cxnSpLocks/>
              <a:stCxn id="24" idx="2"/>
            </p:cNvCxnSpPr>
            <p:nvPr/>
          </p:nvCxnSpPr>
          <p:spPr>
            <a:xfrm flipH="1">
              <a:off x="1234988" y="5203343"/>
              <a:ext cx="925170" cy="391962"/>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5-Point Star 26"/>
          <p:cNvSpPr/>
          <p:nvPr/>
        </p:nvSpPr>
        <p:spPr>
          <a:xfrm>
            <a:off x="3695025" y="489965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861829" y="6216555"/>
            <a:ext cx="2058750" cy="430887"/>
            <a:chOff x="6861829" y="6216555"/>
            <a:chExt cx="2058750" cy="430887"/>
          </a:xfrm>
        </p:grpSpPr>
        <p:sp>
          <p:nvSpPr>
            <p:cNvPr id="29" name="TextBox 28"/>
            <p:cNvSpPr txBox="1"/>
            <p:nvPr/>
          </p:nvSpPr>
          <p:spPr>
            <a:xfrm>
              <a:off x="7262554" y="6216555"/>
              <a:ext cx="1658025" cy="430887"/>
            </a:xfrm>
            <a:prstGeom prst="rect">
              <a:avLst/>
            </a:prstGeom>
            <a:noFill/>
          </p:spPr>
          <p:txBody>
            <a:bodyPr wrap="square" rtlCol="0">
              <a:spAutoFit/>
            </a:bodyPr>
            <a:lstStyle/>
            <a:p>
              <a:pPr algn="ctr"/>
              <a:r>
                <a:rPr lang="en-US" sz="2200" b="1" dirty="0">
                  <a:latin typeface="Constantia"/>
                  <a:cs typeface="Constantia"/>
                </a:rPr>
                <a:t>= Base case</a:t>
              </a:r>
            </a:p>
          </p:txBody>
        </p:sp>
        <p:sp>
          <p:nvSpPr>
            <p:cNvPr id="26" name="5-Point Star 25"/>
            <p:cNvSpPr/>
            <p:nvPr/>
          </p:nvSpPr>
          <p:spPr>
            <a:xfrm>
              <a:off x="6861829" y="627129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5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4576190-FF77-9642-964C-C52B6C484B61}"/>
              </a:ext>
            </a:extLst>
          </p:cNvPr>
          <p:cNvPicPr>
            <a:picLocks noChangeAspect="1"/>
          </p:cNvPicPr>
          <p:nvPr/>
        </p:nvPicPr>
        <p:blipFill>
          <a:blip r:embed="rId3"/>
          <a:stretch>
            <a:fillRect/>
          </a:stretch>
        </p:blipFill>
        <p:spPr>
          <a:xfrm>
            <a:off x="1135184" y="1235947"/>
            <a:ext cx="7496070" cy="5622053"/>
          </a:xfrm>
          <a:prstGeom prst="rect">
            <a:avLst/>
          </a:prstGeom>
        </p:spPr>
      </p:pic>
      <p:sp>
        <p:nvSpPr>
          <p:cNvPr id="2" name="Title 1"/>
          <p:cNvSpPr>
            <a:spLocks noGrp="1"/>
          </p:cNvSpPr>
          <p:nvPr>
            <p:ph type="title"/>
          </p:nvPr>
        </p:nvSpPr>
        <p:spPr/>
        <p:txBody>
          <a:bodyPr/>
          <a:lstStyle/>
          <a:p>
            <a:r>
              <a:rPr lang="en-US" dirty="0"/>
              <a:t>One-Way Sensitivity Analysis</a:t>
            </a:r>
          </a:p>
        </p:txBody>
      </p:sp>
    </p:spTree>
    <p:extLst>
      <p:ext uri="{BB962C8B-B14F-4D97-AF65-F5344CB8AC3E}">
        <p14:creationId xmlns:p14="http://schemas.microsoft.com/office/powerpoint/2010/main" val="348298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Sensitivity Analysis</a:t>
            </a:r>
          </a:p>
        </p:txBody>
      </p:sp>
      <p:sp>
        <p:nvSpPr>
          <p:cNvPr id="3" name="Content Placeholder 2"/>
          <p:cNvSpPr>
            <a:spLocks noGrp="1"/>
          </p:cNvSpPr>
          <p:nvPr>
            <p:ph idx="1"/>
          </p:nvPr>
        </p:nvSpPr>
        <p:spPr/>
        <p:txBody>
          <a:bodyPr/>
          <a:lstStyle/>
          <a:p>
            <a:r>
              <a:rPr lang="en-US" dirty="0"/>
              <a:t>Systematically vary </a:t>
            </a:r>
            <a:r>
              <a:rPr lang="en-US" i="1" dirty="0"/>
              <a:t>two</a:t>
            </a:r>
            <a:r>
              <a:rPr lang="en-US" dirty="0"/>
              <a:t> parameters over range of uncertainty, keeping all others fixed</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50% </a:t>
            </a:r>
          </a:p>
          <a:p>
            <a:pPr marL="0" indent="0">
              <a:buNone/>
            </a:pPr>
            <a:r>
              <a:rPr lang="en-US" sz="2400"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dirty="0"/>
              <a:t>	etc…</a:t>
            </a:r>
          </a:p>
          <a:p>
            <a:r>
              <a:rPr lang="en-US" dirty="0"/>
              <a:t>Particularly useful if one parameter influences the impact of the other on the optimal decision</a:t>
            </a:r>
          </a:p>
          <a:p>
            <a:endParaRPr lang="en-US" dirty="0"/>
          </a:p>
          <a:p>
            <a:endParaRPr lang="en-US" dirty="0"/>
          </a:p>
        </p:txBody>
      </p:sp>
    </p:spTree>
    <p:extLst>
      <p:ext uri="{BB962C8B-B14F-4D97-AF65-F5344CB8AC3E}">
        <p14:creationId xmlns:p14="http://schemas.microsoft.com/office/powerpoint/2010/main" val="137374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68B02B5-61F4-9F44-A675-08158B87BF80}"/>
              </a:ext>
            </a:extLst>
          </p:cNvPr>
          <p:cNvPicPr>
            <a:picLocks noChangeAspect="1"/>
          </p:cNvPicPr>
          <p:nvPr/>
        </p:nvPicPr>
        <p:blipFill>
          <a:blip r:embed="rId2"/>
          <a:stretch>
            <a:fillRect/>
          </a:stretch>
        </p:blipFill>
        <p:spPr>
          <a:xfrm>
            <a:off x="1041399" y="1143000"/>
            <a:ext cx="7620000" cy="5715000"/>
          </a:xfrm>
          <a:prstGeom prst="rect">
            <a:avLst/>
          </a:prstGeom>
        </p:spPr>
      </p:pic>
      <p:sp>
        <p:nvSpPr>
          <p:cNvPr id="2" name="Title 1"/>
          <p:cNvSpPr>
            <a:spLocks noGrp="1"/>
          </p:cNvSpPr>
          <p:nvPr>
            <p:ph type="title"/>
          </p:nvPr>
        </p:nvSpPr>
        <p:spPr/>
        <p:txBody>
          <a:bodyPr/>
          <a:lstStyle/>
          <a:p>
            <a:r>
              <a:rPr lang="en-US" dirty="0"/>
              <a:t>Two-Way Sensitivity Analysis</a:t>
            </a:r>
          </a:p>
        </p:txBody>
      </p:sp>
    </p:spTree>
    <p:extLst>
      <p:ext uri="{BB962C8B-B14F-4D97-AF65-F5344CB8AC3E}">
        <p14:creationId xmlns:p14="http://schemas.microsoft.com/office/powerpoint/2010/main" val="5560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Probabilistic</a:t>
            </a:r>
            <a:r>
              <a:rPr lang="nl-NL" dirty="0"/>
              <a:t> </a:t>
            </a:r>
            <a:r>
              <a:rPr lang="nl-NL" dirty="0" err="1"/>
              <a:t>Sensitivity</a:t>
            </a:r>
            <a:r>
              <a:rPr lang="nl-NL" dirty="0"/>
              <a:t> Analysis (PSA)</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22904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914400" y="1458913"/>
            <a:ext cx="1820863" cy="4870450"/>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2967038" y="1447800"/>
            <a:ext cx="2774950"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802313" y="1447800"/>
            <a:ext cx="2960687" cy="4257675"/>
            <a:chOff x="3655" y="912"/>
            <a:chExt cx="1865" cy="2682"/>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2"/>
              <a:chOff x="3852" y="1057"/>
              <a:chExt cx="1350" cy="2682"/>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2"/>
              <a:chOff x="4512" y="2352"/>
              <a:chExt cx="864" cy="672"/>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37" cy="672"/>
                <a:chOff x="4752" y="2496"/>
                <a:chExt cx="637" cy="672"/>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643095" y="274638"/>
            <a:ext cx="8500905" cy="1143000"/>
          </a:xfrm>
        </p:spPr>
        <p:txBody>
          <a:bodyPr/>
          <a:lstStyle/>
          <a:p>
            <a:pPr algn="ctr"/>
            <a:r>
              <a:rPr lang="en-US" dirty="0"/>
              <a:t>Probabilistic Sensitivity Analysis (PSA)</a:t>
            </a:r>
          </a:p>
        </p:txBody>
      </p:sp>
    </p:spTree>
    <p:extLst>
      <p:ext uri="{BB962C8B-B14F-4D97-AF65-F5344CB8AC3E}">
        <p14:creationId xmlns:p14="http://schemas.microsoft.com/office/powerpoint/2010/main" val="9535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643095" y="274638"/>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274638"/>
            <a:ext cx="8510954" cy="1143000"/>
          </a:xfrm>
        </p:spPr>
        <p:txBody>
          <a:bodyPr/>
          <a:lstStyle/>
          <a:p>
            <a:r>
              <a:rPr lang="en-US" sz="3600" dirty="0"/>
              <a:t>Probabilistic Sensitivity Analysis (PSA)</a:t>
            </a:r>
          </a:p>
        </p:txBody>
      </p:sp>
      <p:grpSp>
        <p:nvGrpSpPr>
          <p:cNvPr id="21" name="Group 20"/>
          <p:cNvGrpSpPr/>
          <p:nvPr/>
        </p:nvGrpSpPr>
        <p:grpSpPr>
          <a:xfrm>
            <a:off x="2064060" y="1855521"/>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06" name="Shape 100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07" name="Shape 1007"/>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18</a:t>
            </a:fld>
            <a:endParaRPr/>
          </a:p>
        </p:txBody>
      </p:sp>
      <p:sp>
        <p:nvSpPr>
          <p:cNvPr id="1012" name="Shape 1012"/>
          <p:cNvSpPr txBox="1"/>
          <p:nvPr/>
        </p:nvSpPr>
        <p:spPr>
          <a:xfrm>
            <a:off x="3829709" y="2624785"/>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a:latin typeface="Times New Roman"/>
              <a:ea typeface="Times New Roman"/>
              <a:cs typeface="Times New Roman"/>
              <a:sym typeface="Times New Roman"/>
            </a:endParaRPr>
          </a:p>
        </p:txBody>
      </p:sp>
      <p:pic>
        <p:nvPicPr>
          <p:cNvPr id="1016" name="Shape 1016"/>
          <p:cNvPicPr preferRelativeResize="0"/>
          <p:nvPr/>
        </p:nvPicPr>
        <p:blipFill>
          <a:blip r:embed="rId3">
            <a:alphaModFix/>
          </a:blip>
          <a:stretch>
            <a:fillRect/>
          </a:stretch>
        </p:blipFill>
        <p:spPr>
          <a:xfrm>
            <a:off x="790225" y="2556050"/>
            <a:ext cx="5142050" cy="1415775"/>
          </a:xfrm>
          <a:prstGeom prst="rect">
            <a:avLst/>
          </a:prstGeom>
          <a:noFill/>
          <a:ln>
            <a:noFill/>
          </a:ln>
        </p:spPr>
      </p:pic>
      <p:pic>
        <p:nvPicPr>
          <p:cNvPr id="1017" name="Shape 1017"/>
          <p:cNvPicPr preferRelativeResize="0"/>
          <p:nvPr/>
        </p:nvPicPr>
        <p:blipFill rotWithShape="1">
          <a:blip r:embed="rId4">
            <a:alphaModFix/>
          </a:blip>
          <a:srcRect t="19673" b="16306"/>
          <a:stretch/>
        </p:blipFill>
        <p:spPr>
          <a:xfrm>
            <a:off x="1064875" y="5238375"/>
            <a:ext cx="4382205" cy="1143000"/>
          </a:xfrm>
          <a:prstGeom prst="rect">
            <a:avLst/>
          </a:prstGeom>
          <a:noFill/>
          <a:ln>
            <a:noFill/>
          </a:ln>
        </p:spPr>
      </p:pic>
      <p:pic>
        <p:nvPicPr>
          <p:cNvPr id="3" name="Picture 2"/>
          <p:cNvPicPr>
            <a:picLocks noChangeAspect="1"/>
          </p:cNvPicPr>
          <p:nvPr/>
        </p:nvPicPr>
        <p:blipFill>
          <a:blip r:embed="rId5"/>
          <a:stretch>
            <a:fillRect/>
          </a:stretch>
        </p:blipFill>
        <p:spPr>
          <a:xfrm>
            <a:off x="5932275" y="1654057"/>
            <a:ext cx="2730966" cy="2276856"/>
          </a:xfrm>
          <a:prstGeom prst="rect">
            <a:avLst/>
          </a:prstGeom>
        </p:spPr>
      </p:pic>
    </p:spTree>
    <p:extLst>
      <p:ext uri="{BB962C8B-B14F-4D97-AF65-F5344CB8AC3E}">
        <p14:creationId xmlns:p14="http://schemas.microsoft.com/office/powerpoint/2010/main" val="191040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24" name="Shape 1024"/>
          <p:cNvSpPr txBox="1">
            <a:spLocks noGrp="1"/>
          </p:cNvSpPr>
          <p:nvPr>
            <p:ph type="body" idx="1"/>
          </p:nvPr>
        </p:nvSpPr>
        <p:spPr>
          <a:xfrm>
            <a:off x="695739" y="1600200"/>
            <a:ext cx="7764693"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1371600" lvl="0" indent="457200" rtl="0">
              <a:spcBef>
                <a:spcPts val="440"/>
              </a:spcBef>
              <a:spcAft>
                <a:spcPts val="0"/>
              </a:spcAft>
              <a:buNone/>
            </a:pPr>
            <a:endParaRPr sz="2400" dirty="0">
              <a:solidFill>
                <a:schemeClr val="accent3"/>
              </a:solidFill>
            </a:endParaRPr>
          </a:p>
          <a:p>
            <a:pPr marL="342900" lvl="0" indent="-88900" rtl="0">
              <a:spcBef>
                <a:spcPts val="440"/>
              </a:spcBef>
              <a:spcAft>
                <a:spcPts val="0"/>
              </a:spcAft>
              <a:buNone/>
            </a:pPr>
            <a:endParaRPr lang="en-MX"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a:p>
            <a:pPr marL="0" lvl="0" indent="0" rtl="0">
              <a:spcBef>
                <a:spcPts val="440"/>
              </a:spcBef>
              <a:spcAft>
                <a:spcPts val="0"/>
              </a:spcAft>
              <a:buNone/>
            </a:pPr>
            <a:endParaRPr sz="2400" dirty="0">
              <a:solidFill>
                <a:schemeClr val="accent3"/>
              </a:solidFill>
            </a:endParaRPr>
          </a:p>
        </p:txBody>
      </p:sp>
      <p:sp>
        <p:nvSpPr>
          <p:cNvPr id="1025" name="Shape 102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pPr marL="0" lvl="0" indent="0" rtl="0">
              <a:spcBef>
                <a:spcPts val="0"/>
              </a:spcBef>
              <a:spcAft>
                <a:spcPts val="0"/>
              </a:spcAft>
              <a:buNone/>
            </a:pPr>
            <a:r>
              <a:rPr lang="nl-NL" sz="3400" i="1" dirty="0">
                <a:latin typeface="Times New Roman"/>
                <a:ea typeface="Times New Roman"/>
                <a:cs typeface="Times New Roman"/>
                <a:sym typeface="Times New Roman"/>
              </a:rPr>
              <a:t>TE = </a:t>
            </a:r>
            <a:r>
              <a:rPr lang="nl-NL" sz="3400" i="1" dirty="0" err="1">
                <a:latin typeface="Times New Roman"/>
                <a:ea typeface="Times New Roman"/>
                <a:cs typeface="Times New Roman"/>
                <a:sym typeface="Times New Roman"/>
              </a:rPr>
              <a:t>ι</a:t>
            </a:r>
            <a:r>
              <a:rPr lang="nl-NL" sz="3300" i="1" baseline="-25000" dirty="0" err="1">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26" name="Shape 1026"/>
          <p:cNvSpPr txBox="1"/>
          <p:nvPr/>
        </p:nvSpPr>
        <p:spPr>
          <a:xfrm>
            <a:off x="4361620" y="309067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i="1" dirty="0" err="1">
                <a:latin typeface="Times New Roman"/>
                <a:ea typeface="Times New Roman"/>
                <a:cs typeface="Times New Roman"/>
                <a:sym typeface="Times New Roman"/>
              </a:rPr>
              <a:t>ι</a:t>
            </a:r>
            <a:r>
              <a:rPr lang="nl-NL" sz="3500" i="1" baseline="-25000" dirty="0" err="1">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1027" name="Shape 1027"/>
          <p:cNvSpPr txBox="1"/>
          <p:nvPr/>
        </p:nvSpPr>
        <p:spPr>
          <a:xfrm>
            <a:off x="949725" y="5625569"/>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dirty="0" err="1">
                <a:solidFill>
                  <a:srgbClr val="009999"/>
                </a:solidFill>
                <a:latin typeface="Times New Roman"/>
                <a:ea typeface="Times New Roman"/>
                <a:cs typeface="Times New Roman"/>
                <a:sym typeface="Times New Roman"/>
              </a:rPr>
              <a:t>ι</a:t>
            </a:r>
            <a:r>
              <a:rPr lang="nl-NL" sz="4000" i="1" baseline="-25000" dirty="0" err="1">
                <a:solidFill>
                  <a:srgbClr val="009999"/>
                </a:solidFill>
                <a:latin typeface="Times New Roman"/>
                <a:ea typeface="Times New Roman"/>
                <a:cs typeface="Times New Roman"/>
                <a:sym typeface="Times New Roman"/>
              </a:rPr>
              <a:t>T</a:t>
            </a:r>
            <a:r>
              <a:rPr lang="nl-NL" sz="4000" i="1" baseline="-25000" dirty="0">
                <a:solidFill>
                  <a:srgbClr val="009999"/>
                </a:solidFill>
                <a:latin typeface="Times New Roman"/>
                <a:ea typeface="Times New Roman"/>
                <a:cs typeface="Times New Roman"/>
                <a:sym typeface="Times New Roman"/>
              </a:rPr>
              <a: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
        <p:nvSpPr>
          <p:cNvPr id="1028" name="Shape 102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19</a:t>
            </a:fld>
            <a:endParaRPr/>
          </a:p>
        </p:txBody>
      </p:sp>
      <p:sp>
        <p:nvSpPr>
          <p:cNvPr id="1029" name="Shape 102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0" name="Shape 103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dirty="0">
              <a:latin typeface="Times New Roman"/>
              <a:ea typeface="Times New Roman"/>
              <a:cs typeface="Times New Roman"/>
              <a:sym typeface="Times New Roman"/>
            </a:endParaRPr>
          </a:p>
        </p:txBody>
      </p:sp>
      <p:sp>
        <p:nvSpPr>
          <p:cNvPr id="1031" name="Shape 1031"/>
          <p:cNvSpPr txBox="1"/>
          <p:nvPr/>
        </p:nvSpPr>
        <p:spPr>
          <a:xfrm>
            <a:off x="598295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2" name="Shape 103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3" name="Shape 103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4" name="Shape 1034"/>
          <p:cNvSpPr txBox="1"/>
          <p:nvPr/>
        </p:nvSpPr>
        <p:spPr>
          <a:xfrm>
            <a:off x="4696191" y="33341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5" name="Shape 1035"/>
          <p:cNvSpPr txBox="1"/>
          <p:nvPr/>
        </p:nvSpPr>
        <p:spPr>
          <a:xfrm>
            <a:off x="5762991" y="33341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6" name="Shape 1036"/>
          <p:cNvSpPr txBox="1"/>
          <p:nvPr/>
        </p:nvSpPr>
        <p:spPr>
          <a:xfrm>
            <a:off x="6220191" y="38675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7" name="Shape 1037"/>
          <p:cNvSpPr txBox="1"/>
          <p:nvPr/>
        </p:nvSpPr>
        <p:spPr>
          <a:xfrm>
            <a:off x="4959488" y="3909005"/>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9" name="Shape 1026">
                <a:extLst>
                  <a:ext uri="{FF2B5EF4-FFF2-40B4-BE49-F238E27FC236}">
                    <a16:creationId xmlns:a16="http://schemas.microsoft.com/office/drawing/2014/main" id="{964262F3-E0A8-D148-87EF-B17C142601AE}"/>
                  </a:ext>
                </a:extLst>
              </p:cNvPr>
              <p:cNvSpPr txBox="1"/>
              <p:nvPr/>
            </p:nvSpPr>
            <p:spPr>
              <a:xfrm>
                <a:off x="4621282" y="4938185"/>
                <a:ext cx="4522718"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𝑁𝑀𝐵</m:t>
                          </m:r>
                        </m:e>
                        <m:sup>
                          <m:r>
                            <a:rPr lang="es-ES" sz="3600" b="0" i="1" smtClean="0">
                              <a:latin typeface="Cambria Math" panose="02040503050406030204" pitchFamily="18" charset="0"/>
                              <a:ea typeface="Times New Roman"/>
                              <a:cs typeface="Times New Roman"/>
                              <a:sym typeface="Times New Roman"/>
                            </a:rPr>
                            <m:t>1</m:t>
                          </m:r>
                        </m:sup>
                      </m:sSup>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𝐸</m:t>
                          </m:r>
                        </m:e>
                        <m:sup>
                          <m:r>
                            <a:rPr lang="es-ES" sz="3600" b="0" i="1" smtClean="0">
                              <a:latin typeface="Cambria Math" panose="02040503050406030204" pitchFamily="18" charset="0"/>
                              <a:ea typeface="Times New Roman"/>
                              <a:cs typeface="Times New Roman"/>
                              <a:sym typeface="Times New Roman"/>
                            </a:rPr>
                            <m:t>1</m:t>
                          </m:r>
                        </m:sup>
                      </m:sSup>
                      <m:r>
                        <a:rPr lang="es-ES" sz="3600" b="0" i="1" smtClean="0">
                          <a:latin typeface="Cambria Math" panose="02040503050406030204" pitchFamily="18" charset="0"/>
                          <a:ea typeface="Times New Roman"/>
                          <a:cs typeface="Times New Roman"/>
                          <a:sym typeface="Times New Roman"/>
                        </a:rPr>
                        <m:t>𝜆</m:t>
                      </m:r>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𝐶</m:t>
                          </m:r>
                        </m:e>
                        <m:sup>
                          <m:r>
                            <a:rPr lang="es-ES" sz="3600" b="0" i="1" smtClean="0">
                              <a:latin typeface="Cambria Math" panose="02040503050406030204" pitchFamily="18" charset="0"/>
                              <a:ea typeface="Times New Roman"/>
                              <a:cs typeface="Times New Roman"/>
                              <a:sym typeface="Times New Roman"/>
                            </a:rPr>
                            <m:t>1</m:t>
                          </m:r>
                        </m:sup>
                      </m:sSup>
                    </m:oMath>
                  </m:oMathPara>
                </a14:m>
                <a:endParaRPr sz="3600" i="1" dirty="0">
                  <a:latin typeface="Times New Roman"/>
                  <a:ea typeface="Times New Roman"/>
                  <a:cs typeface="Times New Roman"/>
                  <a:sym typeface="Times New Roman"/>
                </a:endParaRPr>
              </a:p>
            </p:txBody>
          </p:sp>
        </mc:Choice>
        <mc:Fallback xmlns="">
          <p:sp>
            <p:nvSpPr>
              <p:cNvPr id="19" name="Shape 1026">
                <a:extLst>
                  <a:ext uri="{FF2B5EF4-FFF2-40B4-BE49-F238E27FC236}">
                    <a16:creationId xmlns:a16="http://schemas.microsoft.com/office/drawing/2014/main" id="{964262F3-E0A8-D148-87EF-B17C142601AE}"/>
                  </a:ext>
                </a:extLst>
              </p:cNvPr>
              <p:cNvSpPr txBox="1">
                <a:spLocks noRot="1" noChangeAspect="1" noMove="1" noResize="1" noEditPoints="1" noAdjustHandles="1" noChangeArrowheads="1" noChangeShapeType="1" noTextEdit="1"/>
              </p:cNvSpPr>
              <p:nvPr/>
            </p:nvSpPr>
            <p:spPr>
              <a:xfrm>
                <a:off x="4621282" y="4938185"/>
                <a:ext cx="4522718" cy="1771500"/>
              </a:xfrm>
              <a:prstGeom prst="rect">
                <a:avLst/>
              </a:prstGeom>
              <a:blipFill>
                <a:blip r:embed="rId3"/>
                <a:stretch>
                  <a:fillRect/>
                </a:stretch>
              </a:blipFill>
              <a:ln>
                <a:noFill/>
              </a:ln>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A4B17C-22BC-534F-B2D3-98FD4206502A}"/>
                  </a:ext>
                </a:extLst>
              </p:cNvPr>
              <p:cNvSpPr/>
              <p:nvPr/>
            </p:nvSpPr>
            <p:spPr>
              <a:xfrm>
                <a:off x="857210"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2" name="Rectangle 1">
                <a:extLst>
                  <a:ext uri="{FF2B5EF4-FFF2-40B4-BE49-F238E27FC236}">
                    <a16:creationId xmlns:a16="http://schemas.microsoft.com/office/drawing/2014/main" id="{94A4B17C-22BC-534F-B2D3-98FD4206502A}"/>
                  </a:ext>
                </a:extLst>
              </p:cNvPr>
              <p:cNvSpPr>
                <a:spLocks noRot="1" noChangeAspect="1" noMove="1" noResize="1" noEditPoints="1" noAdjustHandles="1" noChangeArrowheads="1" noChangeShapeType="1" noTextEdit="1"/>
              </p:cNvSpPr>
              <p:nvPr/>
            </p:nvSpPr>
            <p:spPr>
              <a:xfrm>
                <a:off x="857210" y="6380617"/>
                <a:ext cx="6368475" cy="513282"/>
              </a:xfrm>
              <a:prstGeom prst="rect">
                <a:avLst/>
              </a:prstGeom>
              <a:blipFill>
                <a:blip r:embed="rId4"/>
                <a:stretch>
                  <a:fillRect l="-398" b="-11905"/>
                </a:stretch>
              </a:blipFill>
            </p:spPr>
            <p:txBody>
              <a:bodyPr/>
              <a:lstStyle/>
              <a:p>
                <a:r>
                  <a:rPr lang="en-MX">
                    <a:noFill/>
                  </a:rPr>
                  <a:t> </a:t>
                </a:r>
              </a:p>
            </p:txBody>
          </p:sp>
        </mc:Fallback>
      </mc:AlternateContent>
    </p:spTree>
    <p:extLst>
      <p:ext uri="{BB962C8B-B14F-4D97-AF65-F5344CB8AC3E}">
        <p14:creationId xmlns:p14="http://schemas.microsoft.com/office/powerpoint/2010/main" val="190280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note on CEA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7"/>
                <a:ext cx="7620000" cy="5344903"/>
              </a:xfrm>
            </p:spPr>
            <p:txBody>
              <a:bodyPr>
                <a:normAutofit/>
              </a:bodyPr>
              <a:lstStyle/>
              <a:p>
                <a:r>
                  <a:rPr lang="en-US" dirty="0"/>
                  <a:t>Consider a CEA that compares </a:t>
                </a:r>
                <a14:m>
                  <m:oMath xmlns:m="http://schemas.openxmlformats.org/officeDocument/2006/math">
                    <m:r>
                      <a:rPr lang="es-ES" b="0" i="1" smtClean="0">
                        <a:latin typeface="Cambria Math" panose="02040503050406030204" pitchFamily="18" charset="0"/>
                      </a:rPr>
                      <m:t>𝐷</m:t>
                    </m:r>
                  </m:oMath>
                </a14:m>
                <a:r>
                  <a:rPr lang="en-US" dirty="0"/>
                  <a:t> strategies in terms of their effectiveness, </a:t>
                </a:r>
                <a14:m>
                  <m:oMath xmlns:m="http://schemas.openxmlformats.org/officeDocument/2006/math">
                    <m:r>
                      <a:rPr lang="es-ES" b="0" i="1" smtClean="0">
                        <a:latin typeface="Cambria Math" panose="02040503050406030204" pitchFamily="18" charset="0"/>
                      </a:rPr>
                      <m:t>𝐸</m:t>
                    </m:r>
                  </m:oMath>
                </a14:m>
                <a:r>
                  <a:rPr lang="en-US" dirty="0"/>
                  <a:t>, and costs, </a:t>
                </a:r>
                <a14:m>
                  <m:oMath xmlns:m="http://schemas.openxmlformats.org/officeDocument/2006/math">
                    <m:r>
                      <a:rPr lang="es-ES" b="0" i="1" smtClean="0">
                        <a:latin typeface="Cambria Math" panose="02040503050406030204" pitchFamily="18" charset="0"/>
                      </a:rPr>
                      <m:t>𝐶</m:t>
                    </m:r>
                  </m:oMath>
                </a14:m>
                <a:r>
                  <a:rPr lang="en-US" dirty="0"/>
                  <a:t>. </a:t>
                </a:r>
              </a:p>
              <a:p>
                <a:endParaRPr lang="en-US" dirty="0"/>
              </a:p>
              <a:p>
                <a:r>
                  <a:rPr lang="en-US" dirty="0"/>
                  <a:t>The net benefit of a given strategy is often considered in monetary terms and referred to as Net Monetary Benefit (NMB).</a:t>
                </a:r>
              </a:p>
              <a:p>
                <a:endParaRPr lang="en-US" dirty="0"/>
              </a:p>
              <a:p>
                <a:r>
                  <a:rPr lang="es-ES" b="0" dirty="0" err="1"/>
                  <a:t>The</a:t>
                </a:r>
                <a:r>
                  <a:rPr lang="es-ES" b="0" dirty="0"/>
                  <a:t> NMB </a:t>
                </a:r>
                <a:r>
                  <a:rPr lang="es-ES" b="0" dirty="0" err="1"/>
                  <a:t>for</a:t>
                </a:r>
                <a:r>
                  <a:rPr lang="es-ES" b="0" dirty="0"/>
                  <a:t> </a:t>
                </a:r>
                <a:r>
                  <a:rPr lang="es-ES" b="0" dirty="0" err="1"/>
                  <a:t>strategy</a:t>
                </a:r>
                <a:r>
                  <a:rPr lang="es-ES" b="0" dirty="0"/>
                  <a:t> </a:t>
                </a:r>
                <a14:m>
                  <m:oMath xmlns:m="http://schemas.openxmlformats.org/officeDocument/2006/math">
                    <m:r>
                      <a:rPr lang="es-ES" b="0" i="1" smtClean="0">
                        <a:latin typeface="Cambria Math" panose="02040503050406030204" pitchFamily="18" charset="0"/>
                      </a:rPr>
                      <m:t>𝑑</m:t>
                    </m:r>
                  </m:oMath>
                </a14:m>
                <a:r>
                  <a:rPr lang="es-ES" b="0" dirty="0"/>
                  <a:t> </a:t>
                </a:r>
                <a:r>
                  <a:rPr lang="es-ES" b="0" dirty="0" err="1"/>
                  <a:t>is</a:t>
                </a:r>
                <a:r>
                  <a:rPr lang="es-ES" b="0" dirty="0"/>
                  <a:t> </a:t>
                </a:r>
                <a:r>
                  <a:rPr lang="es-ES" b="0" dirty="0" err="1"/>
                  <a:t>defined</a:t>
                </a:r>
                <a:r>
                  <a:rPr lang="es-ES" b="0" dirty="0"/>
                  <a:t> as </a:t>
                </a:r>
              </a:p>
              <a:p>
                <a:pPr marL="11430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𝑁𝑀</m:t>
                      </m:r>
                      <m:sSub>
                        <m:sSubPr>
                          <m:ctrlPr>
                            <a:rPr lang="es-ES" i="1">
                              <a:latin typeface="Cambria Math" panose="02040503050406030204" pitchFamily="18" charset="0"/>
                            </a:rPr>
                          </m:ctrlPr>
                        </m:sSubPr>
                        <m:e>
                          <m:r>
                            <a:rPr lang="es-ES" i="1">
                              <a:latin typeface="Cambria Math" panose="02040503050406030204" pitchFamily="18" charset="0"/>
                            </a:rPr>
                            <m:t>𝐵</m:t>
                          </m:r>
                        </m:e>
                        <m:sub>
                          <m:r>
                            <a:rPr lang="es-ES" i="1">
                              <a:latin typeface="Cambria Math" panose="02040503050406030204" pitchFamily="18" charset="0"/>
                            </a:rPr>
                            <m:t>𝑑</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𝑑</m:t>
                          </m:r>
                        </m:sub>
                      </m:sSub>
                      <m:r>
                        <a:rPr lang="es-ES" i="1">
                          <a:latin typeface="Cambria Math" panose="02040503050406030204" pitchFamily="18" charset="0"/>
                        </a:rPr>
                        <m:t>𝜆</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𝑑</m:t>
                          </m:r>
                        </m:sub>
                      </m:sSub>
                    </m:oMath>
                  </m:oMathPara>
                </a14:m>
                <a:endParaRPr lang="en-US" dirty="0"/>
              </a:p>
              <a:p>
                <a:endParaRPr lang="es-ES" b="0" i="1" dirty="0">
                  <a:latin typeface="Cambria Math" panose="02040503050406030204" pitchFamily="18" charset="0"/>
                </a:endParaRPr>
              </a:p>
              <a:p>
                <a14:m>
                  <m:oMath xmlns:m="http://schemas.openxmlformats.org/officeDocument/2006/math">
                    <m:r>
                      <a:rPr lang="es-ES" b="0" i="1" smtClean="0">
                        <a:latin typeface="Cambria Math" panose="02040503050406030204" pitchFamily="18" charset="0"/>
                      </a:rPr>
                      <m:t>𝜆</m:t>
                    </m:r>
                  </m:oMath>
                </a14:m>
                <a:r>
                  <a:rPr lang="es-ES" dirty="0">
                    <a:latin typeface="Cambria Math" panose="02040503050406030204" pitchFamily="18" charset="0"/>
                  </a:rPr>
                  <a:t> </a:t>
                </a:r>
                <a:r>
                  <a:rPr lang="en-US" dirty="0"/>
                  <a:t>is the willingness-to-pay (WTP) or cost-effectiveness threshold</a:t>
                </a:r>
                <a:endParaRPr lang="es-ES" b="0"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7"/>
                <a:ext cx="7620000" cy="5344903"/>
              </a:xfrm>
              <a:blipFill>
                <a:blip r:embed="rId3"/>
                <a:stretch>
                  <a:fillRect t="-713"/>
                </a:stretch>
              </a:blipFill>
            </p:spPr>
            <p:txBody>
              <a:bodyPr/>
              <a:lstStyle/>
              <a:p>
                <a:r>
                  <a:rPr lang="en-MX">
                    <a:noFill/>
                  </a:rPr>
                  <a:t> </a:t>
                </a:r>
              </a:p>
            </p:txBody>
          </p:sp>
        </mc:Fallback>
      </mc:AlternateContent>
    </p:spTree>
    <p:extLst>
      <p:ext uri="{BB962C8B-B14F-4D97-AF65-F5344CB8AC3E}">
        <p14:creationId xmlns:p14="http://schemas.microsoft.com/office/powerpoint/2010/main" val="75382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Presenting the PSA results</a:t>
            </a:r>
            <a:endParaRPr/>
          </a:p>
        </p:txBody>
      </p:sp>
      <p:sp>
        <p:nvSpPr>
          <p:cNvPr id="1044" name="Shape 10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cxnSp>
        <p:nvCxnSpPr>
          <p:cNvPr id="1045" name="Shape 1045"/>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1700"/>
              <a:t>TE</a:t>
            </a:r>
            <a:endParaRPr sz="1700"/>
          </a:p>
        </p:txBody>
      </p:sp>
      <p:sp>
        <p:nvSpPr>
          <p:cNvPr id="1049" name="Shape 1049"/>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050" name="Shape 1050"/>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051" name="Shape 1051"/>
          <p:cNvSpPr txBox="1"/>
          <p:nvPr/>
        </p:nvSpPr>
        <p:spPr>
          <a:xfrm>
            <a:off x="5312550" y="2681900"/>
            <a:ext cx="5817600" cy="67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Shape 105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57" name="Shape 1057"/>
          <p:cNvSpPr txBox="1">
            <a:spLocks noGrp="1"/>
          </p:cNvSpPr>
          <p:nvPr>
            <p:ph type="body" idx="1"/>
          </p:nvPr>
        </p:nvSpPr>
        <p:spPr>
          <a:xfrm>
            <a:off x="762000" y="1852925"/>
            <a:ext cx="7620000" cy="3345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58" name="Shape 105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21</a:t>
            </a:fld>
            <a:endParaRPr/>
          </a:p>
        </p:txBody>
      </p:sp>
      <p:pic>
        <p:nvPicPr>
          <p:cNvPr id="1066" name="Shape 1066"/>
          <p:cNvPicPr preferRelativeResize="0"/>
          <p:nvPr/>
        </p:nvPicPr>
        <p:blipFill>
          <a:blip r:embed="rId3">
            <a:alphaModFix/>
          </a:blip>
          <a:stretch>
            <a:fillRect/>
          </a:stretch>
        </p:blipFill>
        <p:spPr>
          <a:xfrm>
            <a:off x="840425" y="2504750"/>
            <a:ext cx="4912375" cy="1423027"/>
          </a:xfrm>
          <a:prstGeom prst="rect">
            <a:avLst/>
          </a:prstGeom>
          <a:noFill/>
          <a:ln>
            <a:noFill/>
          </a:ln>
        </p:spPr>
      </p:pic>
      <p:pic>
        <p:nvPicPr>
          <p:cNvPr id="1067" name="Shape 1067"/>
          <p:cNvPicPr preferRelativeResize="0"/>
          <p:nvPr/>
        </p:nvPicPr>
        <p:blipFill>
          <a:blip r:embed="rId4">
            <a:alphaModFix/>
          </a:blip>
          <a:stretch>
            <a:fillRect/>
          </a:stretch>
        </p:blipFill>
        <p:spPr>
          <a:xfrm>
            <a:off x="999725" y="5348425"/>
            <a:ext cx="3947650" cy="1205075"/>
          </a:xfrm>
          <a:prstGeom prst="rect">
            <a:avLst/>
          </a:prstGeom>
          <a:noFill/>
          <a:ln>
            <a:noFill/>
          </a:ln>
        </p:spPr>
      </p:pic>
      <p:pic>
        <p:nvPicPr>
          <p:cNvPr id="2" name="Picture 1"/>
          <p:cNvPicPr>
            <a:picLocks noChangeAspect="1"/>
          </p:cNvPicPr>
          <p:nvPr/>
        </p:nvPicPr>
        <p:blipFill>
          <a:blip r:embed="rId5"/>
          <a:stretch>
            <a:fillRect/>
          </a:stretch>
        </p:blipFill>
        <p:spPr>
          <a:xfrm>
            <a:off x="5967364" y="1900577"/>
            <a:ext cx="2730966" cy="2276856"/>
          </a:xfrm>
          <a:prstGeom prst="rect">
            <a:avLst/>
          </a:prstGeom>
        </p:spPr>
      </p:pic>
      <p:sp>
        <p:nvSpPr>
          <p:cNvPr id="8" name="TextBox 7"/>
          <p:cNvSpPr txBox="1"/>
          <p:nvPr/>
        </p:nvSpPr>
        <p:spPr>
          <a:xfrm>
            <a:off x="2102646" y="2504750"/>
            <a:ext cx="2930610" cy="369332"/>
          </a:xfrm>
          <a:prstGeom prst="rect">
            <a:avLst/>
          </a:prstGeom>
          <a:solidFill>
            <a:schemeClr val="bg1"/>
          </a:solidFill>
        </p:spPr>
        <p:txBody>
          <a:bodyPr wrap="none" rtlCol="0">
            <a:spAutoFit/>
          </a:bodyPr>
          <a:lstStyle/>
          <a:p>
            <a:r>
              <a:rPr lang="en-US" b="1"/>
              <a:t>H	         S	         D</a:t>
            </a:r>
          </a:p>
        </p:txBody>
      </p:sp>
      <p:sp>
        <p:nvSpPr>
          <p:cNvPr id="9" name="TextBox 8"/>
          <p:cNvSpPr txBox="1"/>
          <p:nvPr/>
        </p:nvSpPr>
        <p:spPr>
          <a:xfrm>
            <a:off x="4325208"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
        <p:nvSpPr>
          <p:cNvPr id="10" name="TextBox 9"/>
          <p:cNvSpPr txBox="1"/>
          <p:nvPr/>
        </p:nvSpPr>
        <p:spPr>
          <a:xfrm>
            <a:off x="2381370"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Tree>
    <p:extLst>
      <p:ext uri="{BB962C8B-B14F-4D97-AF65-F5344CB8AC3E}">
        <p14:creationId xmlns:p14="http://schemas.microsoft.com/office/powerpoint/2010/main" val="418650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74" name="Shape 1074"/>
          <p:cNvSpPr txBox="1">
            <a:spLocks noGrp="1"/>
          </p:cNvSpPr>
          <p:nvPr>
            <p:ph type="body" idx="1"/>
          </p:nvPr>
        </p:nvSpPr>
        <p:spPr>
          <a:xfrm>
            <a:off x="715617" y="1600200"/>
            <a:ext cx="7744815"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342900" lvl="0" indent="-88900" rtl="0">
              <a:spcBef>
                <a:spcPts val="440"/>
              </a:spcBef>
              <a:spcAft>
                <a:spcPts val="0"/>
              </a:spcAft>
              <a:buNone/>
            </a:pPr>
            <a:endParaRPr lang="en-MX" dirty="0">
              <a:solidFill>
                <a:schemeClr val="accent3"/>
              </a:solidFill>
            </a:endParaRPr>
          </a:p>
          <a:p>
            <a:pPr marL="342900" lvl="0" indent="-88900" rtl="0">
              <a:spcBef>
                <a:spcPts val="440"/>
              </a:spcBef>
              <a:spcAft>
                <a:spcPts val="0"/>
              </a:spcAft>
              <a:buNone/>
            </a:pPr>
            <a:endParaRPr lang="es-ES" dirty="0">
              <a:solidFill>
                <a:schemeClr val="accent3"/>
              </a:solidFill>
            </a:endParaRPr>
          </a:p>
          <a:p>
            <a:pPr marL="342900" lvl="0" indent="-88900" rtl="0">
              <a:spcBef>
                <a:spcPts val="440"/>
              </a:spcBef>
              <a:spcAft>
                <a:spcPts val="0"/>
              </a:spcAft>
              <a:buNone/>
            </a:pPr>
            <a:endParaRPr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p:txBody>
      </p:sp>
      <p:sp>
        <p:nvSpPr>
          <p:cNvPr id="1075" name="Shape 107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a:latin typeface="Times New Roman"/>
                <a:ea typeface="Times New Roman"/>
                <a:cs typeface="Times New Roman"/>
                <a:sym typeface="Times New Roman"/>
              </a:rPr>
              <a:t>E</a:t>
            </a:r>
            <a:r>
              <a:rPr lang="nl-NL" sz="3400">
                <a:latin typeface="Times New Roman"/>
                <a:ea typeface="Times New Roman"/>
                <a:cs typeface="Times New Roman"/>
                <a:sym typeface="Times New Roman"/>
              </a:rPr>
              <a:t> =</a:t>
            </a:r>
            <a:r>
              <a:rPr lang="nl-NL" sz="3400" i="1">
                <a:latin typeface="Times New Roman"/>
                <a:ea typeface="Times New Roman"/>
                <a:cs typeface="Times New Roman"/>
                <a:sym typeface="Times New Roman"/>
              </a:rPr>
              <a:t>M e</a:t>
            </a:r>
            <a:endParaRPr sz="3400" i="1">
              <a:latin typeface="Times New Roman"/>
              <a:ea typeface="Times New Roman"/>
              <a:cs typeface="Times New Roman"/>
              <a:sym typeface="Times New Roman"/>
            </a:endParaRPr>
          </a:p>
          <a:p>
            <a:pPr marL="0" lvl="0" indent="0" rtl="0">
              <a:spcBef>
                <a:spcPts val="0"/>
              </a:spcBef>
              <a:spcAft>
                <a:spcPts val="0"/>
              </a:spcAft>
              <a:buNone/>
            </a:pPr>
            <a:r>
              <a:rPr lang="nl-NL" sz="3400" i="1">
                <a:latin typeface="Times New Roman"/>
                <a:ea typeface="Times New Roman"/>
                <a:cs typeface="Times New Roman"/>
                <a:sym typeface="Times New Roman"/>
              </a:rPr>
              <a:t>TE = ι</a:t>
            </a:r>
            <a:r>
              <a:rPr lang="nl-NL" sz="3300" i="1" baseline="-25000">
                <a:latin typeface="Times New Roman"/>
                <a:ea typeface="Times New Roman"/>
                <a:cs typeface="Times New Roman"/>
                <a:sym typeface="Times New Roman"/>
              </a:rPr>
              <a:t>T</a:t>
            </a:r>
            <a:r>
              <a:rPr lang="nl-NL" sz="3400" i="1">
                <a:latin typeface="Times New Roman"/>
                <a:ea typeface="Times New Roman"/>
                <a:cs typeface="Times New Roman"/>
                <a:sym typeface="Times New Roman"/>
              </a:rPr>
              <a:t> E </a:t>
            </a:r>
            <a:endParaRPr sz="3400" i="1">
              <a:latin typeface="Times New Roman"/>
              <a:ea typeface="Times New Roman"/>
              <a:cs typeface="Times New Roman"/>
              <a:sym typeface="Times New Roman"/>
            </a:endParaRPr>
          </a:p>
        </p:txBody>
      </p:sp>
      <p:sp>
        <p:nvSpPr>
          <p:cNvPr id="1076" name="Shape 1076"/>
          <p:cNvSpPr txBox="1"/>
          <p:nvPr/>
        </p:nvSpPr>
        <p:spPr>
          <a:xfrm>
            <a:off x="4278350" y="32608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77" name="Shape 1077"/>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78" name="Shape 107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22</a:t>
            </a:fld>
            <a:endParaRPr/>
          </a:p>
        </p:txBody>
      </p:sp>
      <p:sp>
        <p:nvSpPr>
          <p:cNvPr id="1079" name="Shape 107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0" name="Shape 108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1" name="Shape 1081"/>
          <p:cNvSpPr txBox="1"/>
          <p:nvPr/>
        </p:nvSpPr>
        <p:spPr>
          <a:xfrm>
            <a:off x="5754354"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2" name="Shape 108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3" name="Shape 108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4" name="Shape 1084"/>
          <p:cNvSpPr txBox="1"/>
          <p:nvPr/>
        </p:nvSpPr>
        <p:spPr>
          <a:xfrm>
            <a:off x="4639810"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5" name="Shape 1085"/>
          <p:cNvSpPr txBox="1"/>
          <p:nvPr/>
        </p:nvSpPr>
        <p:spPr>
          <a:xfrm>
            <a:off x="5683479"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6" name="Shape 1086"/>
          <p:cNvSpPr txBox="1"/>
          <p:nvPr/>
        </p:nvSpPr>
        <p:spPr>
          <a:xfrm>
            <a:off x="6140679" y="40364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7" name="Shape 1087"/>
          <p:cNvSpPr txBox="1"/>
          <p:nvPr/>
        </p:nvSpPr>
        <p:spPr>
          <a:xfrm>
            <a:off x="4879976" y="4077969"/>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8" name="Shape 1088"/>
          <p:cNvSpPr txBox="1"/>
          <p:nvPr/>
        </p:nvSpPr>
        <p:spPr>
          <a:xfrm>
            <a:off x="5401810"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8" name="Shape 1026">
                <a:extLst>
                  <a:ext uri="{FF2B5EF4-FFF2-40B4-BE49-F238E27FC236}">
                    <a16:creationId xmlns:a16="http://schemas.microsoft.com/office/drawing/2014/main" id="{854C48DB-AC7E-4747-B74E-CDA67E3FD005}"/>
                  </a:ext>
                </a:extLst>
              </p:cNvPr>
              <p:cNvSpPr txBox="1"/>
              <p:nvPr/>
            </p:nvSpPr>
            <p:spPr>
              <a:xfrm>
                <a:off x="4621282" y="4789100"/>
                <a:ext cx="4522718"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𝑁𝑀𝐵</m:t>
                          </m:r>
                        </m:e>
                        <m:sup>
                          <m:r>
                            <a:rPr lang="es-ES" sz="3600" b="0" i="1" smtClean="0">
                              <a:latin typeface="Cambria Math" panose="02040503050406030204" pitchFamily="18" charset="0"/>
                              <a:ea typeface="Times New Roman"/>
                              <a:cs typeface="Times New Roman"/>
                              <a:sym typeface="Times New Roman"/>
                            </a:rPr>
                            <m:t>2</m:t>
                          </m:r>
                        </m:sup>
                      </m:sSup>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𝐸</m:t>
                          </m:r>
                        </m:e>
                        <m:sup>
                          <m:r>
                            <a:rPr lang="es-ES" sz="3600" b="0" i="1" smtClean="0">
                              <a:latin typeface="Cambria Math" panose="02040503050406030204" pitchFamily="18" charset="0"/>
                              <a:ea typeface="Times New Roman"/>
                              <a:cs typeface="Times New Roman"/>
                              <a:sym typeface="Times New Roman"/>
                            </a:rPr>
                            <m:t>2</m:t>
                          </m:r>
                        </m:sup>
                      </m:sSup>
                      <m:r>
                        <a:rPr lang="es-ES" sz="3600" b="0" i="1" smtClean="0">
                          <a:latin typeface="Cambria Math" panose="02040503050406030204" pitchFamily="18" charset="0"/>
                          <a:ea typeface="Times New Roman"/>
                          <a:cs typeface="Times New Roman"/>
                          <a:sym typeface="Times New Roman"/>
                        </a:rPr>
                        <m:t>𝜆</m:t>
                      </m:r>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𝐶</m:t>
                          </m:r>
                        </m:e>
                        <m:sup>
                          <m:r>
                            <a:rPr lang="es-ES" sz="3600" b="0" i="1" smtClean="0">
                              <a:latin typeface="Cambria Math" panose="02040503050406030204" pitchFamily="18" charset="0"/>
                              <a:ea typeface="Times New Roman"/>
                              <a:cs typeface="Times New Roman"/>
                              <a:sym typeface="Times New Roman"/>
                            </a:rPr>
                            <m:t>2</m:t>
                          </m:r>
                        </m:sup>
                      </m:sSup>
                    </m:oMath>
                  </m:oMathPara>
                </a14:m>
                <a:endParaRPr sz="3600" i="1" dirty="0">
                  <a:latin typeface="Times New Roman"/>
                  <a:ea typeface="Times New Roman"/>
                  <a:cs typeface="Times New Roman"/>
                  <a:sym typeface="Times New Roman"/>
                </a:endParaRPr>
              </a:p>
            </p:txBody>
          </p:sp>
        </mc:Choice>
        <mc:Fallback xmlns="">
          <p:sp>
            <p:nvSpPr>
              <p:cNvPr id="18" name="Shape 1026">
                <a:extLst>
                  <a:ext uri="{FF2B5EF4-FFF2-40B4-BE49-F238E27FC236}">
                    <a16:creationId xmlns:a16="http://schemas.microsoft.com/office/drawing/2014/main" id="{854C48DB-AC7E-4747-B74E-CDA67E3FD005}"/>
                  </a:ext>
                </a:extLst>
              </p:cNvPr>
              <p:cNvSpPr txBox="1">
                <a:spLocks noRot="1" noChangeAspect="1" noMove="1" noResize="1" noEditPoints="1" noAdjustHandles="1" noChangeArrowheads="1" noChangeShapeType="1" noTextEdit="1"/>
              </p:cNvSpPr>
              <p:nvPr/>
            </p:nvSpPr>
            <p:spPr>
              <a:xfrm>
                <a:off x="4621282" y="4789100"/>
                <a:ext cx="4522718" cy="1771500"/>
              </a:xfrm>
              <a:prstGeom prst="rect">
                <a:avLst/>
              </a:prstGeom>
              <a:blipFill>
                <a:blip r:embed="rId3"/>
                <a:stretch>
                  <a:fillRect/>
                </a:stretch>
              </a:blipFill>
              <a:ln>
                <a:noFill/>
              </a:ln>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2E180BE-33FB-BB43-BB65-E302A4F98B60}"/>
                  </a:ext>
                </a:extLst>
              </p:cNvPr>
              <p:cNvSpPr/>
              <p:nvPr/>
            </p:nvSpPr>
            <p:spPr>
              <a:xfrm>
                <a:off x="857210"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19" name="Rectangle 18">
                <a:extLst>
                  <a:ext uri="{FF2B5EF4-FFF2-40B4-BE49-F238E27FC236}">
                    <a16:creationId xmlns:a16="http://schemas.microsoft.com/office/drawing/2014/main" id="{A2E180BE-33FB-BB43-BB65-E302A4F98B60}"/>
                  </a:ext>
                </a:extLst>
              </p:cNvPr>
              <p:cNvSpPr>
                <a:spLocks noRot="1" noChangeAspect="1" noMove="1" noResize="1" noEditPoints="1" noAdjustHandles="1" noChangeArrowheads="1" noChangeShapeType="1" noTextEdit="1"/>
              </p:cNvSpPr>
              <p:nvPr/>
            </p:nvSpPr>
            <p:spPr>
              <a:xfrm>
                <a:off x="857210" y="6380617"/>
                <a:ext cx="6368475" cy="513282"/>
              </a:xfrm>
              <a:prstGeom prst="rect">
                <a:avLst/>
              </a:prstGeom>
              <a:blipFill>
                <a:blip r:embed="rId4"/>
                <a:stretch>
                  <a:fillRect l="-398" b="-11905"/>
                </a:stretch>
              </a:blipFill>
            </p:spPr>
            <p:txBody>
              <a:bodyPr/>
              <a:lstStyle/>
              <a:p>
                <a:r>
                  <a:rPr lang="en-MX">
                    <a:noFill/>
                  </a:rPr>
                  <a:t> </a:t>
                </a:r>
              </a:p>
            </p:txBody>
          </p:sp>
        </mc:Fallback>
      </mc:AlternateContent>
    </p:spTree>
    <p:extLst>
      <p:ext uri="{BB962C8B-B14F-4D97-AF65-F5344CB8AC3E}">
        <p14:creationId xmlns:p14="http://schemas.microsoft.com/office/powerpoint/2010/main" val="704621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095" name="Shape 109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23</a:t>
            </a:fld>
            <a:endParaRPr/>
          </a:p>
        </p:txBody>
      </p:sp>
      <p:cxnSp>
        <p:nvCxnSpPr>
          <p:cNvPr id="1096" name="Shape 1096"/>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00" name="Shape 1100"/>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01" name="Shape 1101"/>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02" name="Shape 1102"/>
          <p:cNvSpPr txBox="1"/>
          <p:nvPr/>
        </p:nvSpPr>
        <p:spPr>
          <a:xfrm>
            <a:off x="5312550" y="2681900"/>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
        <p:nvSpPr>
          <p:cNvPr id="1103" name="Shape 1103"/>
          <p:cNvSpPr txBox="1"/>
          <p:nvPr/>
        </p:nvSpPr>
        <p:spPr>
          <a:xfrm>
            <a:off x="5152675" y="2096525"/>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2</a:t>
            </a:r>
            <a:r>
              <a:rPr lang="nl-NL"/>
              <a:t>, TC</a:t>
            </a:r>
            <a:r>
              <a:rPr lang="nl-NL" baseline="30000"/>
              <a:t>2</a:t>
            </a:r>
            <a:r>
              <a:rPr lang="nl-NL"/>
              <a:t>)</a:t>
            </a:r>
            <a:endParaRPr/>
          </a:p>
        </p:txBody>
      </p:sp>
    </p:spTree>
    <p:extLst>
      <p:ext uri="{BB962C8B-B14F-4D97-AF65-F5344CB8AC3E}">
        <p14:creationId xmlns:p14="http://schemas.microsoft.com/office/powerpoint/2010/main" val="20758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24</a:t>
            </a:fld>
            <a:endParaRPr/>
          </a:p>
        </p:txBody>
      </p:sp>
      <p:cxnSp>
        <p:nvCxnSpPr>
          <p:cNvPr id="1111" name="Shape 1111"/>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15" name="Shape 1115"/>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16" name="Shape 1116"/>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17" name="Shape 1117"/>
          <p:cNvSpPr txBox="1"/>
          <p:nvPr/>
        </p:nvSpPr>
        <p:spPr>
          <a:xfrm>
            <a:off x="53125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8" name="Shape 1118"/>
          <p:cNvSpPr txBox="1"/>
          <p:nvPr/>
        </p:nvSpPr>
        <p:spPr>
          <a:xfrm>
            <a:off x="5283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9" name="Shape 1119"/>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0" name="Shape 1120"/>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1" name="Shape 1121"/>
          <p:cNvSpPr txBox="1"/>
          <p:nvPr/>
        </p:nvSpPr>
        <p:spPr>
          <a:xfrm>
            <a:off x="5436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2" name="Shape 1122"/>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3" name="Shape 1123"/>
          <p:cNvSpPr txBox="1"/>
          <p:nvPr/>
        </p:nvSpPr>
        <p:spPr>
          <a:xfrm>
            <a:off x="5359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4" name="Shape 1124"/>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5" name="Shape 1125"/>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6" name="Shape 1126"/>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7" name="Shape 112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8" name="Shape 1128"/>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9" name="Shape 1129"/>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0" name="Shape 11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1" name="Shape 113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2" name="Shape 113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3" name="Shape 1133"/>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4" name="Shape 1134"/>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5" name="Shape 11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6" name="Shape 1136"/>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7" name="Shape 113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8" name="Shape 113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9" name="Shape 1139"/>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0" name="Shape 114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1" name="Shape 114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2" name="Shape 114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3" name="Shape 114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4" name="Shape 1144"/>
          <p:cNvSpPr txBox="1"/>
          <p:nvPr/>
        </p:nvSpPr>
        <p:spPr>
          <a:xfrm>
            <a:off x="51601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5" name="Shape 1145"/>
          <p:cNvSpPr txBox="1"/>
          <p:nvPr/>
        </p:nvSpPr>
        <p:spPr>
          <a:xfrm>
            <a:off x="5131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6" name="Shape 1146"/>
          <p:cNvSpPr txBox="1"/>
          <p:nvPr/>
        </p:nvSpPr>
        <p:spPr>
          <a:xfrm>
            <a:off x="5283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7" name="Shape 1147"/>
          <p:cNvSpPr txBox="1"/>
          <p:nvPr/>
        </p:nvSpPr>
        <p:spPr>
          <a:xfrm>
            <a:off x="5207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8" name="Shape 1148"/>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9" name="Shape 1149"/>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0" name="Shape 1150"/>
          <p:cNvSpPr txBox="1"/>
          <p:nvPr/>
        </p:nvSpPr>
        <p:spPr>
          <a:xfrm>
            <a:off x="5207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1" name="Shape 1151"/>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2" name="Shape 115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3" name="Shape 115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4" name="Shape 1154"/>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5" name="Shape 1155"/>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6" name="Shape 1156"/>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7" name="Shape 1157"/>
          <p:cNvSpPr txBox="1"/>
          <p:nvPr/>
        </p:nvSpPr>
        <p:spPr>
          <a:xfrm>
            <a:off x="5160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8" name="Shape 1158"/>
          <p:cNvSpPr txBox="1"/>
          <p:nvPr/>
        </p:nvSpPr>
        <p:spPr>
          <a:xfrm>
            <a:off x="5131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9" name="Shape 115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0" name="Shape 1160"/>
          <p:cNvSpPr txBox="1"/>
          <p:nvPr/>
        </p:nvSpPr>
        <p:spPr>
          <a:xfrm>
            <a:off x="5207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1" name="Shape 1161"/>
          <p:cNvSpPr txBox="1"/>
          <p:nvPr/>
        </p:nvSpPr>
        <p:spPr>
          <a:xfrm>
            <a:off x="5283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2" name="Shape 116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3" name="Shape 1163"/>
          <p:cNvSpPr txBox="1"/>
          <p:nvPr/>
        </p:nvSpPr>
        <p:spPr>
          <a:xfrm>
            <a:off x="5207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4" name="Shape 116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5" name="Shape 1165"/>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6" name="Shape 1166"/>
          <p:cNvSpPr txBox="1"/>
          <p:nvPr/>
        </p:nvSpPr>
        <p:spPr>
          <a:xfrm>
            <a:off x="52836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7" name="Shape 1167"/>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8" name="Shape 1168"/>
          <p:cNvSpPr txBox="1"/>
          <p:nvPr/>
        </p:nvSpPr>
        <p:spPr>
          <a:xfrm>
            <a:off x="5131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9" name="Shape 1169"/>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0" name="Shape 117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1" name="Shape 1171"/>
          <p:cNvSpPr txBox="1"/>
          <p:nvPr/>
        </p:nvSpPr>
        <p:spPr>
          <a:xfrm>
            <a:off x="5588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2" name="Shape 1172"/>
          <p:cNvSpPr txBox="1"/>
          <p:nvPr/>
        </p:nvSpPr>
        <p:spPr>
          <a:xfrm>
            <a:off x="5312550" y="2243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3" name="Shape 1173"/>
          <p:cNvSpPr txBox="1"/>
          <p:nvPr/>
        </p:nvSpPr>
        <p:spPr>
          <a:xfrm>
            <a:off x="52836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4" name="Shape 1174"/>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5" name="Shape 1175"/>
          <p:cNvSpPr txBox="1"/>
          <p:nvPr/>
        </p:nvSpPr>
        <p:spPr>
          <a:xfrm>
            <a:off x="55884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6" name="Shape 1176"/>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7" name="Shape 1177"/>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8" name="Shape 1178"/>
          <p:cNvSpPr txBox="1"/>
          <p:nvPr/>
        </p:nvSpPr>
        <p:spPr>
          <a:xfrm>
            <a:off x="51312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9" name="Shape 1179"/>
          <p:cNvSpPr txBox="1"/>
          <p:nvPr/>
        </p:nvSpPr>
        <p:spPr>
          <a:xfrm>
            <a:off x="5702700" y="2926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0" name="Shape 1180"/>
          <p:cNvSpPr txBox="1"/>
          <p:nvPr/>
        </p:nvSpPr>
        <p:spPr>
          <a:xfrm>
            <a:off x="5207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1" name="Shape 1181"/>
          <p:cNvSpPr txBox="1"/>
          <p:nvPr/>
        </p:nvSpPr>
        <p:spPr>
          <a:xfrm>
            <a:off x="5464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2" name="Shape 1182"/>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3" name="Shape 118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4" name="Shape 1184"/>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5" name="Shape 118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6" name="Shape 118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7" name="Shape 118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8" name="Shape 118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9" name="Shape 118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0" name="Shape 119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1" name="Shape 119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2" name="Shape 119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3" name="Shape 119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4" name="Shape 119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5" name="Shape 1195"/>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6" name="Shape 1196"/>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7" name="Shape 1197"/>
          <p:cNvSpPr txBox="1"/>
          <p:nvPr/>
        </p:nvSpPr>
        <p:spPr>
          <a:xfrm>
            <a:off x="5617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8" name="Shape 119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9" name="Shape 1199"/>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0" name="Shape 120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1" name="Shape 120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2" name="Shape 1202"/>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3" name="Shape 120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4" name="Shape 120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5" name="Shape 1205"/>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6" name="Shape 1206"/>
          <p:cNvSpPr txBox="1"/>
          <p:nvPr/>
        </p:nvSpPr>
        <p:spPr>
          <a:xfrm>
            <a:off x="6121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7" name="Shape 1207"/>
          <p:cNvSpPr txBox="1"/>
          <p:nvPr/>
        </p:nvSpPr>
        <p:spPr>
          <a:xfrm>
            <a:off x="6045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8" name="Shape 1208"/>
          <p:cNvSpPr txBox="1"/>
          <p:nvPr/>
        </p:nvSpPr>
        <p:spPr>
          <a:xfrm>
            <a:off x="53125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9" name="Shape 120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0" name="Shape 1210"/>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1" name="Shape 1211"/>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2" name="Shape 121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3" name="Shape 121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4" name="Shape 121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5" name="Shape 121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6" name="Shape 1216"/>
          <p:cNvSpPr txBox="1"/>
          <p:nvPr/>
        </p:nvSpPr>
        <p:spPr>
          <a:xfrm>
            <a:off x="55884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7" name="Shape 1217"/>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8" name="Shape 1218"/>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9" name="Shape 1219"/>
          <p:cNvSpPr txBox="1"/>
          <p:nvPr/>
        </p:nvSpPr>
        <p:spPr>
          <a:xfrm>
            <a:off x="5312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0" name="Shape 1220"/>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1" name="Shape 1221"/>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2" name="Shape 122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3" name="Shape 122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4" name="Shape 1224"/>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5" name="Shape 122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6" name="Shape 1226"/>
          <p:cNvSpPr txBox="1"/>
          <p:nvPr/>
        </p:nvSpPr>
        <p:spPr>
          <a:xfrm>
            <a:off x="53887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7" name="Shape 1227"/>
          <p:cNvSpPr txBox="1"/>
          <p:nvPr/>
        </p:nvSpPr>
        <p:spPr>
          <a:xfrm>
            <a:off x="5359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8" name="Shape 1228"/>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9" name="Shape 122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0" name="Shape 1230"/>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1" name="Shape 1231"/>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2" name="Shape 1232"/>
          <p:cNvSpPr txBox="1"/>
          <p:nvPr/>
        </p:nvSpPr>
        <p:spPr>
          <a:xfrm>
            <a:off x="5436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3" name="Shape 1233"/>
          <p:cNvSpPr txBox="1"/>
          <p:nvPr/>
        </p:nvSpPr>
        <p:spPr>
          <a:xfrm>
            <a:off x="5588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4" name="Shape 1234"/>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5" name="Shape 1235"/>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6" name="Shape 123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7" name="Shape 1237"/>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8" name="Shape 123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9" name="Shape 123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0" name="Shape 124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1" name="Shape 1241"/>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2" name="Shape 1242"/>
          <p:cNvSpPr txBox="1"/>
          <p:nvPr/>
        </p:nvSpPr>
        <p:spPr>
          <a:xfrm>
            <a:off x="55411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3" name="Shape 124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4" name="Shape 124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5" name="Shape 124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6" name="Shape 124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7" name="Shape 124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8" name="Shape 1248"/>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9" name="Shape 1249"/>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0" name="Shape 1250"/>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1" name="Shape 1251"/>
          <p:cNvSpPr txBox="1"/>
          <p:nvPr/>
        </p:nvSpPr>
        <p:spPr>
          <a:xfrm>
            <a:off x="6045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2" name="Shape 1252"/>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3" name="Shape 1253"/>
          <p:cNvSpPr txBox="1"/>
          <p:nvPr/>
        </p:nvSpPr>
        <p:spPr>
          <a:xfrm>
            <a:off x="5236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4" name="Shape 1254"/>
          <p:cNvSpPr txBox="1"/>
          <p:nvPr/>
        </p:nvSpPr>
        <p:spPr>
          <a:xfrm>
            <a:off x="5207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5" name="Shape 1255"/>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6" name="Shape 1256"/>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7" name="Shape 1257"/>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8" name="Shape 1258"/>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9" name="Shape 1259"/>
          <p:cNvSpPr txBox="1"/>
          <p:nvPr/>
        </p:nvSpPr>
        <p:spPr>
          <a:xfrm>
            <a:off x="5283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0" name="Shape 1260"/>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1" name="Shape 1261"/>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2" name="Shape 126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3" name="Shape 126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4" name="Shape 1264"/>
          <p:cNvSpPr txBox="1"/>
          <p:nvPr/>
        </p:nvSpPr>
        <p:spPr>
          <a:xfrm>
            <a:off x="5236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5" name="Shape 1265"/>
          <p:cNvSpPr txBox="1"/>
          <p:nvPr/>
        </p:nvSpPr>
        <p:spPr>
          <a:xfrm>
            <a:off x="5207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6" name="Shape 1266"/>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7" name="Shape 126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8" name="Shape 126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9" name="Shape 1269"/>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0" name="Shape 1270"/>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1" name="Shape 1271"/>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2" name="Shape 1272"/>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3" name="Shape 12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4" name="Shape 1274"/>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5" name="Shape 1275"/>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6" name="Shape 1276"/>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7" name="Shape 1277"/>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8" name="Shape 1278"/>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9" name="Shape 127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0" name="Shape 128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1" name="Shape 128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2" name="Shape 128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3" name="Shape 128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4" name="Shape 1284"/>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5" name="Shape 128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6" name="Shape 1286"/>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7" name="Shape 1287"/>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8" name="Shape 1288"/>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9" name="Shape 12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0" name="Shape 1290"/>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1" name="Shape 129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2" name="Shape 129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3" name="Shape 129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4" name="Shape 12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5" name="Shape 129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6" name="Shape 1296"/>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7" name="Shape 1297"/>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8" name="Shape 1298"/>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9" name="Shape 1299"/>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0" name="Shape 1300"/>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1" name="Shape 1301"/>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2" name="Shape 1302"/>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3" name="Shape 130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4" name="Shape 1304"/>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5" name="Shape 1305"/>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6" name="Shape 1306"/>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7" name="Shape 1307"/>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8" name="Shape 130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9" name="Shape 1309"/>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0" name="Shape 1310"/>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1" name="Shape 1311"/>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2" name="Shape 1312"/>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3" name="Shape 131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4" name="Shape 1314"/>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5" name="Shape 131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6" name="Shape 1316"/>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7" name="Shape 131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8" name="Shape 131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9" name="Shape 1319"/>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0" name="Shape 1320"/>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1" name="Shape 132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2" name="Shape 1322"/>
          <p:cNvSpPr txBox="1"/>
          <p:nvPr/>
        </p:nvSpPr>
        <p:spPr>
          <a:xfrm>
            <a:off x="5588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3" name="Shape 1323"/>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4" name="Shape 1324"/>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5" name="Shape 132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6" name="Shape 132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7" name="Shape 1327"/>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8" name="Shape 1328"/>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9" name="Shape 132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0" name="Shape 13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1" name="Shape 133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2" name="Shape 1332"/>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3" name="Shape 133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4" name="Shape 133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5" name="Shape 133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6" name="Shape 133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7" name="Shape 1337"/>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8" name="Shape 133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9" name="Shape 1339"/>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0" name="Shape 1340"/>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1" name="Shape 1341"/>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2" name="Shape 1342"/>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3" name="Shape 1343"/>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4" name="Shape 134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5" name="Shape 134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6" name="Shape 1346"/>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7" name="Shape 1347"/>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8" name="Shape 1348"/>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9" name="Shape 134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0" name="Shape 1350"/>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1" name="Shape 135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2" name="Shape 1352"/>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3" name="Shape 135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4" name="Shape 135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5" name="Shape 1355"/>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6" name="Shape 1356"/>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7" name="Shape 135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8" name="Shape 135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9" name="Shape 1359"/>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0" name="Shape 1360"/>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1" name="Shape 136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2" name="Shape 1362"/>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3" name="Shape 136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4" name="Shape 1364"/>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5" name="Shape 1365"/>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6" name="Shape 1366"/>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7" name="Shape 1367"/>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8" name="Shape 1368"/>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9" name="Shape 136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0" name="Shape 1370"/>
          <p:cNvSpPr txBox="1"/>
          <p:nvPr/>
        </p:nvSpPr>
        <p:spPr>
          <a:xfrm>
            <a:off x="5817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1" name="Shape 1371"/>
          <p:cNvSpPr txBox="1"/>
          <p:nvPr/>
        </p:nvSpPr>
        <p:spPr>
          <a:xfrm>
            <a:off x="5541150" y="2319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2" name="Shape 1372"/>
          <p:cNvSpPr txBox="1"/>
          <p:nvPr/>
        </p:nvSpPr>
        <p:spPr>
          <a:xfrm>
            <a:off x="5512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3" name="Shape 1373"/>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4" name="Shape 1374"/>
          <p:cNvSpPr txBox="1"/>
          <p:nvPr/>
        </p:nvSpPr>
        <p:spPr>
          <a:xfrm>
            <a:off x="5817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5" name="Shape 137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6" name="Shape 1376"/>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7" name="Shape 1377"/>
          <p:cNvSpPr txBox="1"/>
          <p:nvPr/>
        </p:nvSpPr>
        <p:spPr>
          <a:xfrm>
            <a:off x="53598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8" name="Shape 1378"/>
          <p:cNvSpPr txBox="1"/>
          <p:nvPr/>
        </p:nvSpPr>
        <p:spPr>
          <a:xfrm>
            <a:off x="5931300" y="3002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9" name="Shape 1379"/>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0" name="Shape 1380"/>
          <p:cNvSpPr txBox="1"/>
          <p:nvPr/>
        </p:nvSpPr>
        <p:spPr>
          <a:xfrm>
            <a:off x="56935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1" name="Shape 1381"/>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2" name="Shape 138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3" name="Shape 138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4" name="Shape 138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5" name="Shape 138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6" name="Shape 1386"/>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7" name="Shape 1387"/>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8" name="Shape 138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9" name="Shape 13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0" name="Shape 13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1" name="Shape 139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2" name="Shape 1392"/>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3" name="Shape 1393"/>
          <p:cNvSpPr txBox="1"/>
          <p:nvPr/>
        </p:nvSpPr>
        <p:spPr>
          <a:xfrm>
            <a:off x="6121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4" name="Shape 1394"/>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5" name="Shape 1395"/>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6" name="Shape 1396"/>
          <p:cNvSpPr txBox="1"/>
          <p:nvPr/>
        </p:nvSpPr>
        <p:spPr>
          <a:xfrm>
            <a:off x="5845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7" name="Shape 139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8" name="Shape 1398"/>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9" name="Shape 1399"/>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0" name="Shape 140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1" name="Shape 140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2" name="Shape 1402"/>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3" name="Shape 1403"/>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4" name="Shape 1404"/>
          <p:cNvSpPr txBox="1"/>
          <p:nvPr/>
        </p:nvSpPr>
        <p:spPr>
          <a:xfrm>
            <a:off x="6121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5" name="Shape 1405"/>
          <p:cNvSpPr txBox="1"/>
          <p:nvPr/>
        </p:nvSpPr>
        <p:spPr>
          <a:xfrm>
            <a:off x="6350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6" name="Shape 1406"/>
          <p:cNvSpPr txBox="1"/>
          <p:nvPr/>
        </p:nvSpPr>
        <p:spPr>
          <a:xfrm>
            <a:off x="6274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7" name="Shape 1407"/>
          <p:cNvSpPr txBox="1"/>
          <p:nvPr/>
        </p:nvSpPr>
        <p:spPr>
          <a:xfrm>
            <a:off x="5541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8" name="Shape 140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9" name="Shape 1409"/>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0" name="Shape 141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1" name="Shape 141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2" name="Shape 1412"/>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3" name="Shape 141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4" name="Shape 1414"/>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5" name="Shape 1415"/>
          <p:cNvSpPr txBox="1"/>
          <p:nvPr/>
        </p:nvSpPr>
        <p:spPr>
          <a:xfrm>
            <a:off x="5817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6" name="Shape 141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7" name="Shape 1417"/>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8" name="Shape 1418"/>
          <p:cNvSpPr txBox="1"/>
          <p:nvPr/>
        </p:nvSpPr>
        <p:spPr>
          <a:xfrm>
            <a:off x="55411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9" name="Shape 1419"/>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0" name="Shape 142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1" name="Shape 142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2" name="Shape 1422"/>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3" name="Shape 142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4" name="Shape 142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5" name="Shape 1425"/>
          <p:cNvSpPr txBox="1"/>
          <p:nvPr/>
        </p:nvSpPr>
        <p:spPr>
          <a:xfrm>
            <a:off x="56173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6" name="Shape 1426"/>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7" name="Shape 1427"/>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8" name="Shape 1428"/>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9" name="Shape 1429"/>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0" name="Shape 143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1" name="Shape 1431"/>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2" name="Shape 1432"/>
          <p:cNvSpPr txBox="1"/>
          <p:nvPr/>
        </p:nvSpPr>
        <p:spPr>
          <a:xfrm>
            <a:off x="5817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3" name="Shape 143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4" name="Shape 143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5" name="Shape 143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6" name="Shape 1436"/>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7" name="Shape 1437"/>
          <p:cNvSpPr txBox="1"/>
          <p:nvPr/>
        </p:nvSpPr>
        <p:spPr>
          <a:xfrm>
            <a:off x="6121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8" name="Shape 1438"/>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9" name="Shape 1439"/>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0" name="Shape 144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1" name="Shape 1441"/>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2" name="Shape 1442"/>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3" name="Shape 144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4" name="Shape 1444"/>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5" name="Shape 144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6" name="Shape 1446"/>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7" name="Shape 144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8" name="Shape 1448"/>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9" name="Shape 144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0" name="Shape 1450"/>
          <p:cNvSpPr txBox="1"/>
          <p:nvPr/>
        </p:nvSpPr>
        <p:spPr>
          <a:xfrm>
            <a:off x="6274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1" name="Shape 1451"/>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2" name="Shape 1452"/>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3" name="Shape 145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4" name="Shape 145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5" name="Shape 145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6" name="Shape 1456"/>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7" name="Shape 145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8" name="Shape 1458"/>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9" name="Shape 1459"/>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0" name="Shape 1460"/>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1" name="Shape 1461"/>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2" name="Shape 1462"/>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3" name="Shape 1463"/>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4" name="Shape 1464"/>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5" name="Shape 146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6" name="Shape 146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7" name="Shape 146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8" name="Shape 146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9" name="Shape 146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0" name="Shape 1470"/>
          <p:cNvSpPr txBox="1"/>
          <p:nvPr/>
        </p:nvSpPr>
        <p:spPr>
          <a:xfrm>
            <a:off x="57697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1" name="Shape 1471"/>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2" name="Shape 1472"/>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3" name="Shape 14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4" name="Shape 1474"/>
          <p:cNvSpPr txBox="1"/>
          <p:nvPr/>
        </p:nvSpPr>
        <p:spPr>
          <a:xfrm>
            <a:off x="58932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5" name="Shape 1475"/>
          <p:cNvSpPr txBox="1"/>
          <p:nvPr/>
        </p:nvSpPr>
        <p:spPr>
          <a:xfrm>
            <a:off x="6045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6" name="Shape 1476"/>
          <p:cNvSpPr txBox="1"/>
          <p:nvPr/>
        </p:nvSpPr>
        <p:spPr>
          <a:xfrm>
            <a:off x="5969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7" name="Shape 1477"/>
          <p:cNvSpPr txBox="1"/>
          <p:nvPr/>
        </p:nvSpPr>
        <p:spPr>
          <a:xfrm>
            <a:off x="6045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8" name="Shape 14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9" name="Shape 147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0" name="Shape 148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1" name="Shape 1481"/>
          <p:cNvSpPr txBox="1"/>
          <p:nvPr/>
        </p:nvSpPr>
        <p:spPr>
          <a:xfrm>
            <a:off x="5474100" y="2545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2" name="Shape 1482"/>
          <p:cNvSpPr txBox="1"/>
          <p:nvPr/>
        </p:nvSpPr>
        <p:spPr>
          <a:xfrm>
            <a:off x="6198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3" name="Shape 1483"/>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4" name="Shape 148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5" name="Shape 1485"/>
          <p:cNvSpPr txBox="1"/>
          <p:nvPr/>
        </p:nvSpPr>
        <p:spPr>
          <a:xfrm>
            <a:off x="5922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6" name="Shape 14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7" name="Shape 1487"/>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8" name="Shape 1488"/>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9" name="Shape 148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0" name="Shape 1490"/>
          <p:cNvSpPr txBox="1"/>
          <p:nvPr/>
        </p:nvSpPr>
        <p:spPr>
          <a:xfrm>
            <a:off x="6198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1" name="Shape 1491"/>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2" name="Shape 1492"/>
          <p:cNvSpPr txBox="1"/>
          <p:nvPr/>
        </p:nvSpPr>
        <p:spPr>
          <a:xfrm>
            <a:off x="6121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3" name="Shape 1493"/>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4" name="Shape 1494"/>
          <p:cNvSpPr txBox="1"/>
          <p:nvPr/>
        </p:nvSpPr>
        <p:spPr>
          <a:xfrm>
            <a:off x="6426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5" name="Shape 1495"/>
          <p:cNvSpPr txBox="1"/>
          <p:nvPr/>
        </p:nvSpPr>
        <p:spPr>
          <a:xfrm>
            <a:off x="6350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6" name="Shape 1496"/>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7" name="Shape 149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8" name="Shape 149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9" name="Shape 1499"/>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0" name="Shape 150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1" name="Shape 150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2" name="Shape 1502"/>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3" name="Shape 150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4" name="Shape 1504"/>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5" name="Shape 150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6" name="Shape 1506"/>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7" name="Shape 1507"/>
          <p:cNvSpPr txBox="1"/>
          <p:nvPr/>
        </p:nvSpPr>
        <p:spPr>
          <a:xfrm>
            <a:off x="56173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8" name="Shape 1508"/>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9" name="Shape 1509"/>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0" name="Shape 1510"/>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1" name="Shape 1511"/>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2" name="Shape 151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3" name="Shape 151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4" name="Shape 1514"/>
          <p:cNvSpPr txBox="1"/>
          <p:nvPr/>
        </p:nvSpPr>
        <p:spPr>
          <a:xfrm>
            <a:off x="54649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5" name="Shape 1515"/>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6" name="Shape 151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7" name="Shape 151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8" name="Shape 1518"/>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9" name="Shape 151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0" name="Shape 1520"/>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1" name="Shape 152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2" name="Shape 152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3" name="Shape 152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4" name="Shape 152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5" name="Shape 1525"/>
          <p:cNvSpPr txBox="1"/>
          <p:nvPr/>
        </p:nvSpPr>
        <p:spPr>
          <a:xfrm>
            <a:off x="5855100" y="2621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6" name="Shape 1526"/>
          <p:cNvSpPr txBox="1"/>
          <p:nvPr/>
        </p:nvSpPr>
        <p:spPr>
          <a:xfrm>
            <a:off x="5617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7" name="Shape 1527"/>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8" name="Shape 15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9" name="Shape 1529"/>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0" name="Shape 153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1" name="Shape 1531"/>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2" name="Shape 153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3" name="Shape 153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4" name="Shape 153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5" name="Shape 15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6" name="Shape 153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7" name="Shape 153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8" name="Shape 1538"/>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9" name="Shape 1539"/>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0" name="Shape 1540"/>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1" name="Shape 154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2" name="Shape 154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3" name="Shape 1543"/>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4" name="Shape 1544"/>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5" name="Shape 154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6" name="Shape 154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7" name="Shape 154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8" name="Shape 154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9" name="Shape 1549"/>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0" name="Shape 1550"/>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1" name="Shape 1551"/>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2" name="Shape 155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3" name="Shape 155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4" name="Shape 155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5" name="Shape 155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6" name="Shape 155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7" name="Shape 1557"/>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8" name="Shape 1558"/>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9" name="Shape 1559"/>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0" name="Shape 156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1" name="Shape 1561"/>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2" name="Shape 1562"/>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3" name="Shape 156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4" name="Shape 156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5" name="Shape 1565"/>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6" name="Shape 1566"/>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7" name="Shape 1567"/>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8" name="Shape 1568"/>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9" name="Shape 156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0" name="Shape 157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1" name="Shape 1571"/>
          <p:cNvSpPr txBox="1"/>
          <p:nvPr/>
        </p:nvSpPr>
        <p:spPr>
          <a:xfrm>
            <a:off x="60837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2" name="Shape 1572"/>
          <p:cNvSpPr txBox="1"/>
          <p:nvPr/>
        </p:nvSpPr>
        <p:spPr>
          <a:xfrm>
            <a:off x="5845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3" name="Shape 15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4" name="Shape 1574"/>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5" name="Shape 1575"/>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6" name="Shape 1576"/>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7" name="Shape 1577"/>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8" name="Shape 1578"/>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9" name="Shape 1579"/>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0" name="Shape 158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1" name="Shape 158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2" name="Shape 1582"/>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3" name="Shape 158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4" name="Shape 1584"/>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5" name="Shape 1585"/>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6" name="Shape 1586"/>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7" name="Shape 1587"/>
          <p:cNvSpPr txBox="1"/>
          <p:nvPr/>
        </p:nvSpPr>
        <p:spPr>
          <a:xfrm>
            <a:off x="6045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8" name="Shape 1588"/>
          <p:cNvSpPr txBox="1"/>
          <p:nvPr/>
        </p:nvSpPr>
        <p:spPr>
          <a:xfrm>
            <a:off x="6274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9" name="Shape 1589"/>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0" name="Shape 15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1" name="Shape 159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2" name="Shape 159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3" name="Shape 1593"/>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4" name="Shape 15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5" name="Shape 1595"/>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6" name="Shape 1596"/>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7" name="Shape 1597"/>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8" name="Shape 1598"/>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9" name="Shape 1599"/>
          <p:cNvSpPr txBox="1"/>
          <p:nvPr/>
        </p:nvSpPr>
        <p:spPr>
          <a:xfrm>
            <a:off x="6121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0" name="Shape 1600"/>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1" name="Shape 1601"/>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2" name="Shape 160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3" name="Shape 160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4" name="Shape 1604"/>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5" name="Shape 1605"/>
          <p:cNvSpPr txBox="1"/>
          <p:nvPr/>
        </p:nvSpPr>
        <p:spPr>
          <a:xfrm>
            <a:off x="6121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6" name="Shape 1606"/>
          <p:cNvSpPr txBox="1"/>
          <p:nvPr/>
        </p:nvSpPr>
        <p:spPr>
          <a:xfrm>
            <a:off x="6274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7" name="Shape 160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8" name="Shape 1608"/>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9" name="Shape 1609"/>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0" name="Shape 1610"/>
          <p:cNvSpPr txBox="1"/>
          <p:nvPr/>
        </p:nvSpPr>
        <p:spPr>
          <a:xfrm>
            <a:off x="54649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1" name="Shape 1611"/>
          <p:cNvSpPr txBox="1"/>
          <p:nvPr/>
        </p:nvSpPr>
        <p:spPr>
          <a:xfrm>
            <a:off x="5436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2" name="Shape 1612"/>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3" name="Shape 1613"/>
          <p:cNvSpPr txBox="1"/>
          <p:nvPr/>
        </p:nvSpPr>
        <p:spPr>
          <a:xfrm>
            <a:off x="5512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4" name="Shape 1614"/>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5" name="Shape 1615"/>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6" name="Shape 1616"/>
          <p:cNvSpPr txBox="1"/>
          <p:nvPr/>
        </p:nvSpPr>
        <p:spPr>
          <a:xfrm>
            <a:off x="5512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7" name="Shape 1617"/>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8" name="Shape 1618"/>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9" name="Shape 1619"/>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0" name="Shape 162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1" name="Shape 1621"/>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2" name="Shape 162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3" name="Shape 162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4" name="Shape 162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5" name="Shape 162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6" name="Shape 1626"/>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7" name="Shape 1627"/>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8" name="Shape 1628"/>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9" name="Shape 162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0" name="Shape 16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1" name="Shape 163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2" name="Shape 1632"/>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3" name="Shape 163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4" name="Shape 163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5" name="Shape 1635"/>
          <p:cNvSpPr txBox="1"/>
          <p:nvPr/>
        </p:nvSpPr>
        <p:spPr>
          <a:xfrm>
            <a:off x="5312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6" name="Shape 1636"/>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7" name="Shape 1637"/>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8" name="Shape 1638"/>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9" name="Shape 1639"/>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0" name="Shape 1640"/>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1" name="Shape 1641"/>
          <p:cNvSpPr txBox="1"/>
          <p:nvPr/>
        </p:nvSpPr>
        <p:spPr>
          <a:xfrm>
            <a:off x="5359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2" name="Shape 1642"/>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3" name="Shape 164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4" name="Shape 1644"/>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5" name="Shape 164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6" name="Shape 1646"/>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7" name="Shape 1647"/>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8" name="Shape 1648"/>
          <p:cNvSpPr txBox="1"/>
          <p:nvPr/>
        </p:nvSpPr>
        <p:spPr>
          <a:xfrm>
            <a:off x="5312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9" name="Shape 1649"/>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0" name="Shape 1650"/>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1" name="Shape 1651"/>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2" name="Shape 1652"/>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3" name="Shape 165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4" name="Shape 1654"/>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5" name="Shape 1655"/>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6" name="Shape 1656"/>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7" name="Shape 1657"/>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8" name="Shape 1658"/>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9" name="Shape 1659"/>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0" name="Shape 1660"/>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1" name="Shape 166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2" name="Shape 1662"/>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3" name="Shape 1663"/>
          <p:cNvSpPr txBox="1"/>
          <p:nvPr/>
        </p:nvSpPr>
        <p:spPr>
          <a:xfrm>
            <a:off x="5464950" y="2395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4" name="Shape 1664"/>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5" name="Shape 1665"/>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6" name="Shape 1666"/>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7" name="Shape 1667"/>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8" name="Shape 166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9" name="Shape 1669"/>
          <p:cNvSpPr txBox="1"/>
          <p:nvPr/>
        </p:nvSpPr>
        <p:spPr>
          <a:xfrm>
            <a:off x="5283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0" name="Shape 1670"/>
          <p:cNvSpPr txBox="1"/>
          <p:nvPr/>
        </p:nvSpPr>
        <p:spPr>
          <a:xfrm>
            <a:off x="5855100" y="3078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1" name="Shape 1671"/>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2" name="Shape 1672"/>
          <p:cNvSpPr txBox="1"/>
          <p:nvPr/>
        </p:nvSpPr>
        <p:spPr>
          <a:xfrm>
            <a:off x="56173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3" name="Shape 16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4" name="Shape 167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5" name="Shape 16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6" name="Shape 1676"/>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7" name="Shape 1677"/>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8" name="Shape 1678"/>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9" name="Shape 1679"/>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0" name="Shape 1680"/>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1" name="Shape 168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2" name="Shape 168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3" name="Shape 168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4" name="Shape 168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5" name="Shape 1685"/>
          <p:cNvSpPr txBox="1"/>
          <p:nvPr/>
        </p:nvSpPr>
        <p:spPr>
          <a:xfrm>
            <a:off x="5769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6" name="Shape 168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7" name="Shape 1687"/>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8" name="Shape 1688"/>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9" name="Shape 1689"/>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0" name="Shape 169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1" name="Shape 169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2" name="Shape 1692"/>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3" name="Shape 169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4" name="Shape 169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5" name="Shape 1695"/>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6" name="Shape 169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7" name="Shape 169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8" name="Shape 169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9" name="Shape 169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0" name="Shape 1700"/>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1" name="Shape 1701"/>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2" name="Shape 170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3" name="Shape 1703"/>
          <p:cNvSpPr txBox="1"/>
          <p:nvPr/>
        </p:nvSpPr>
        <p:spPr>
          <a:xfrm>
            <a:off x="54649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4" name="Shape 1704"/>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5" name="Shape 170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6" name="Shape 170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7" name="Shape 1707"/>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8" name="Shape 170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9" name="Shape 170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0" name="Shape 1710"/>
          <p:cNvSpPr txBox="1"/>
          <p:nvPr/>
        </p:nvSpPr>
        <p:spPr>
          <a:xfrm>
            <a:off x="55411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1" name="Shape 1711"/>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2" name="Shape 171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3" name="Shape 17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4" name="Shape 1714"/>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5" name="Shape 1715"/>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6" name="Shape 1716"/>
          <p:cNvSpPr txBox="1"/>
          <p:nvPr/>
        </p:nvSpPr>
        <p:spPr>
          <a:xfrm>
            <a:off x="5588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7" name="Shape 1717"/>
          <p:cNvSpPr txBox="1"/>
          <p:nvPr/>
        </p:nvSpPr>
        <p:spPr>
          <a:xfrm>
            <a:off x="57408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8" name="Shape 1718"/>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9" name="Shape 1719"/>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0" name="Shape 172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1" name="Shape 1721"/>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2" name="Shape 172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3" name="Shape 172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4" name="Shape 1724"/>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5" name="Shape 1725"/>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6" name="Shape 172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7" name="Shape 172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8" name="Shape 17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9" name="Shape 172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0" name="Shape 17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1" name="Shape 1731"/>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2" name="Shape 1732"/>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3" name="Shape 173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4" name="Shape 1734"/>
          <p:cNvSpPr txBox="1"/>
          <p:nvPr/>
        </p:nvSpPr>
        <p:spPr>
          <a:xfrm>
            <a:off x="5388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5" name="Shape 1735"/>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6" name="Shape 1736"/>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7" name="Shape 1737"/>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8" name="Shape 173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9" name="Shape 173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0" name="Shape 1740"/>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1" name="Shape 1741"/>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2" name="Shape 174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3" name="Shape 174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4" name="Shape 174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5" name="Shape 1745"/>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6" name="Shape 1746"/>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7" name="Shape 174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8" name="Shape 174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9" name="Shape 174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0" name="Shape 1750"/>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1" name="Shape 1751"/>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2" name="Shape 1752"/>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3" name="Shape 175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4" name="Shape 1754"/>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5" name="Shape 1755"/>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6" name="Shape 1756"/>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7" name="Shape 1757"/>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8" name="Shape 1758"/>
          <p:cNvSpPr txBox="1"/>
          <p:nvPr/>
        </p:nvSpPr>
        <p:spPr>
          <a:xfrm>
            <a:off x="57408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9" name="Shape 1759"/>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0" name="Shape 176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1" name="Shape 1761"/>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2" name="Shape 176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3" name="Shape 176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4" name="Shape 1764"/>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5" name="Shape 1765"/>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6" name="Shape 1766"/>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7" name="Shape 176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8" name="Shape 1768"/>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9" name="Shape 176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0" name="Shape 177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1" name="Shape 1771"/>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2" name="Shape 177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3" name="Shape 17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4" name="Shape 1774"/>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5" name="Shape 17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6" name="Shape 177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7" name="Shape 1777"/>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8" name="Shape 177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9" name="Shape 177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0" name="Shape 178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1" name="Shape 1781"/>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2" name="Shape 178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3" name="Shape 178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4" name="Shape 17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5" name="Shape 178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6" name="Shape 1786"/>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7" name="Shape 1787"/>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8" name="Shape 1788"/>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9" name="Shape 1789"/>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0" name="Shape 1790"/>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1" name="Shape 1791"/>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2" name="Shape 1792"/>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3" name="Shape 1793"/>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4" name="Shape 1794"/>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5" name="Shape 1795"/>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6" name="Shape 1796"/>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7" name="Shape 179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8" name="Shape 1798"/>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9" name="Shape 1799"/>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0" name="Shape 1800"/>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1" name="Shape 1801"/>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2" name="Shape 180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3" name="Shape 180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4" name="Shape 180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5" name="Shape 180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6" name="Shape 180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7" name="Shape 1807"/>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8" name="Shape 180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9" name="Shape 180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0" name="Shape 1810"/>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1" name="Shape 181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2" name="Shape 1812"/>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3" name="Shape 18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4" name="Shape 181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5" name="Shape 1815"/>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6" name="Shape 181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7" name="Shape 181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8" name="Shape 1818"/>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9" name="Shape 1819"/>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0" name="Shape 1820"/>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1" name="Shape 182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2" name="Shape 1822"/>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3" name="Shape 182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4" name="Shape 1824"/>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5" name="Shape 182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6" name="Shape 182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7" name="Shape 182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8" name="Shape 182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9" name="Shape 182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0" name="Shape 1830"/>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1" name="Shape 183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2" name="Shape 183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3" name="Shape 1833"/>
          <p:cNvSpPr txBox="1"/>
          <p:nvPr/>
        </p:nvSpPr>
        <p:spPr>
          <a:xfrm>
            <a:off x="5693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4" name="Shape 1834"/>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5" name="Shape 1835"/>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6" name="Shape 183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7" name="Shape 183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8" name="Shape 1838"/>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9" name="Shape 1839"/>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0" name="Shape 1840"/>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1" name="Shape 1841"/>
          <p:cNvSpPr txBox="1"/>
          <p:nvPr/>
        </p:nvSpPr>
        <p:spPr>
          <a:xfrm>
            <a:off x="58459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2" name="Shape 1842"/>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3" name="Shape 184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4" name="Shape 184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5" name="Shape 1845"/>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6" name="Shape 1846"/>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7" name="Shape 184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8" name="Shape 1848"/>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9" name="Shape 1849"/>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0" name="Shape 1850"/>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1" name="Shape 1851"/>
          <p:cNvSpPr txBox="1"/>
          <p:nvPr/>
        </p:nvSpPr>
        <p:spPr>
          <a:xfrm>
            <a:off x="5693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2" name="Shape 1852"/>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3" name="Shape 185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4" name="Shape 1854"/>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5" name="Shape 185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6" name="Shape 185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7" name="Shape 1857"/>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8" name="Shape 185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9" name="Shape 1859"/>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0" name="Shape 1860"/>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1" name="Shape 1861"/>
          <p:cNvSpPr txBox="1"/>
          <p:nvPr/>
        </p:nvSpPr>
        <p:spPr>
          <a:xfrm>
            <a:off x="56935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2" name="Shape 186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3" name="Shape 186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4" name="Shape 186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5" name="Shape 186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6" name="Shape 1866"/>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7" name="Shape 1867"/>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8" name="Shape 1868"/>
          <p:cNvSpPr txBox="1"/>
          <p:nvPr/>
        </p:nvSpPr>
        <p:spPr>
          <a:xfrm>
            <a:off x="57697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9" name="Shape 1869"/>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0" name="Shape 1870"/>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1" name="Shape 187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2" name="Shape 1872"/>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3" name="Shape 1873"/>
          <p:cNvSpPr txBox="1"/>
          <p:nvPr/>
        </p:nvSpPr>
        <p:spPr>
          <a:xfrm>
            <a:off x="5969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4" name="Shape 187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5" name="Shape 1875"/>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6" name="Shape 187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7" name="Shape 1877"/>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8" name="Shape 18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9" name="Shape 187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0" name="Shape 188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1" name="Shape 1881"/>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2" name="Shape 1882"/>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3" name="Shape 188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4" name="Shape 18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5" name="Shape 1885"/>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6" name="Shape 18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7" name="Shape 1887"/>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8" name="Shape 1888"/>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9" name="Shape 1889"/>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0" name="Shape 1890"/>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1" name="Shape 1891"/>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2" name="Shape 1892"/>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3" name="Shape 189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4" name="Shape 189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5" name="Shape 1895"/>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6" name="Shape 1896"/>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7" name="Shape 189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8" name="Shape 1898"/>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9" name="Shape 189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0" name="Shape 1900"/>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1" name="Shape 1901"/>
          <p:cNvSpPr txBox="1"/>
          <p:nvPr/>
        </p:nvSpPr>
        <p:spPr>
          <a:xfrm>
            <a:off x="56265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2" name="Shape 1902"/>
          <p:cNvSpPr txBox="1"/>
          <p:nvPr/>
        </p:nvSpPr>
        <p:spPr>
          <a:xfrm>
            <a:off x="57697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3" name="Shape 190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4" name="Shape 190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5" name="Shape 190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6" name="Shape 1906"/>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7" name="Shape 1907"/>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8" name="Shape 1908"/>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9" name="Shape 190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0" name="Shape 1910"/>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1" name="Shape 1911"/>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2" name="Shape 191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3" name="Shape 191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4" name="Shape 191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5" name="Shape 191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6" name="Shape 1916"/>
          <p:cNvSpPr txBox="1"/>
          <p:nvPr/>
        </p:nvSpPr>
        <p:spPr>
          <a:xfrm>
            <a:off x="56173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7" name="Shape 1917"/>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8" name="Shape 1918"/>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9" name="Shape 191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0" name="Shape 1920"/>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1" name="Shape 1921"/>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2" name="Shape 192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3" name="Shape 192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4" name="Shape 192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5" name="Shape 192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6" name="Shape 1926"/>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7" name="Shape 192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8" name="Shape 192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9" name="Shape 192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0" name="Shape 193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1" name="Shape 1931"/>
          <p:cNvSpPr txBox="1"/>
          <p:nvPr/>
        </p:nvSpPr>
        <p:spPr>
          <a:xfrm>
            <a:off x="56935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2" name="Shape 193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3" name="Shape 193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4" name="Shape 193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5" name="Shape 1935"/>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6" name="Shape 1936"/>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7" name="Shape 1937"/>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8" name="Shape 1938"/>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9" name="Shape 193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0" name="Shape 1940"/>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1" name="Shape 1941"/>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2" name="Shape 1942"/>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3" name="Shape 194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4" name="Shape 194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5" name="Shape 1945"/>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6" name="Shape 194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7" name="Shape 194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8" name="Shape 1948"/>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9" name="Shape 194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0" name="Shape 195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1" name="Shape 195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2" name="Shape 195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3" name="Shape 1953"/>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4" name="Shape 195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5" name="Shape 195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6" name="Shape 1956"/>
          <p:cNvSpPr txBox="1"/>
          <p:nvPr/>
        </p:nvSpPr>
        <p:spPr>
          <a:xfrm>
            <a:off x="59221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7" name="Shape 1957"/>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8" name="Shape 195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9" name="Shape 195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0" name="Shape 196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1" name="Shape 196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2" name="Shape 196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Tree>
    <p:extLst>
      <p:ext uri="{BB962C8B-B14F-4D97-AF65-F5344CB8AC3E}">
        <p14:creationId xmlns:p14="http://schemas.microsoft.com/office/powerpoint/2010/main" val="917613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Example</a:t>
            </a:r>
            <a:r>
              <a:rPr lang="nl-NL" dirty="0"/>
              <a:t> of PSA dataset</a:t>
            </a:r>
            <a:endParaRPr dirty="0"/>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25</a:t>
            </a:fld>
            <a:endParaRPr/>
          </a:p>
        </p:txBody>
      </p:sp>
      <p:pic>
        <p:nvPicPr>
          <p:cNvPr id="6" name="Picture 5">
            <a:extLst>
              <a:ext uri="{FF2B5EF4-FFF2-40B4-BE49-F238E27FC236}">
                <a16:creationId xmlns:a16="http://schemas.microsoft.com/office/drawing/2014/main" id="{D66B4C33-D327-4045-8DDB-2F342B60F722}"/>
              </a:ext>
            </a:extLst>
          </p:cNvPr>
          <p:cNvPicPr>
            <a:picLocks noChangeAspect="1"/>
          </p:cNvPicPr>
          <p:nvPr/>
        </p:nvPicPr>
        <p:blipFill>
          <a:blip r:embed="rId3"/>
          <a:stretch>
            <a:fillRect/>
          </a:stretch>
        </p:blipFill>
        <p:spPr>
          <a:xfrm>
            <a:off x="695739" y="1656135"/>
            <a:ext cx="7288077" cy="3333307"/>
          </a:xfrm>
          <a:prstGeom prst="rect">
            <a:avLst/>
          </a:prstGeom>
        </p:spPr>
      </p:pic>
    </p:spTree>
    <p:extLst>
      <p:ext uri="{BB962C8B-B14F-4D97-AF65-F5344CB8AC3E}">
        <p14:creationId xmlns:p14="http://schemas.microsoft.com/office/powerpoint/2010/main" val="73563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Distributions </a:t>
            </a:r>
            <a:endParaRPr/>
          </a:p>
        </p:txBody>
      </p:sp>
      <p:sp>
        <p:nvSpPr>
          <p:cNvPr id="1977" name="Shape 197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
        <p:nvSpPr>
          <p:cNvPr id="1978" name="Shape 1978"/>
          <p:cNvSpPr txBox="1"/>
          <p:nvPr/>
        </p:nvSpPr>
        <p:spPr>
          <a:xfrm>
            <a:off x="815875" y="6370850"/>
            <a:ext cx="7620000" cy="319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pPr marL="0" lvl="0" indent="0">
              <a:spcBef>
                <a:spcPts val="0"/>
              </a:spcBef>
              <a:spcAft>
                <a:spcPts val="0"/>
              </a:spcAft>
              <a:buNone/>
            </a:pPr>
            <a:endParaRPr sz="800">
              <a:solidFill>
                <a:schemeClr val="accent1"/>
              </a:solidFill>
              <a:latin typeface="Verdana"/>
              <a:ea typeface="Verdana"/>
              <a:cs typeface="Verdana"/>
              <a:sym typeface="Verdana"/>
            </a:endParaRPr>
          </a:p>
        </p:txBody>
      </p:sp>
      <p:graphicFrame>
        <p:nvGraphicFramePr>
          <p:cNvPr id="1979" name="Shape 1979"/>
          <p:cNvGraphicFramePr/>
          <p:nvPr/>
        </p:nvGraphicFramePr>
        <p:xfrm>
          <a:off x="928850"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Extension of the beta distribution, for multiple events</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4882050" y="4222030"/>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Distributions II</a:t>
            </a:r>
            <a:endParaRPr/>
          </a:p>
        </p:txBody>
      </p:sp>
      <p:sp>
        <p:nvSpPr>
          <p:cNvPr id="1987" name="Shape 198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27</a:t>
            </a:fld>
            <a:endParaRPr/>
          </a:p>
        </p:txBody>
      </p:sp>
      <p:graphicFrame>
        <p:nvGraphicFramePr>
          <p:cNvPr id="1988" name="Shape 1988"/>
          <p:cNvGraphicFramePr/>
          <p:nvPr/>
        </p:nvGraphicFramePr>
        <p:xfrm>
          <a:off x="940675" y="1497825"/>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a:t>Based on trial data: simulated relative frequency per value</a:t>
                      </a:r>
                      <a:endParaRPr sz="120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4875825"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nl-NL"/>
              <a:t>PSA in R</a:t>
            </a:r>
            <a:endParaRPr/>
          </a:p>
        </p:txBody>
      </p:sp>
      <p:sp>
        <p:nvSpPr>
          <p:cNvPr id="1996" name="Shape 199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spcBef>
                <a:spcPts val="440"/>
              </a:spcBef>
              <a:spcAft>
                <a:spcPts val="0"/>
              </a:spcAft>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marL="342900" lvl="0" indent="-88900">
              <a:spcBef>
                <a:spcPts val="440"/>
              </a:spcBef>
              <a:spcAft>
                <a:spcPts val="0"/>
              </a:spcAft>
              <a:buNone/>
            </a:pPr>
            <a:endParaRPr dirty="0"/>
          </a:p>
          <a:p>
            <a:pPr marL="457200" lvl="0" indent="-368300" rtl="0">
              <a:spcBef>
                <a:spcPts val="440"/>
              </a:spcBef>
              <a:spcAft>
                <a:spcPts val="0"/>
              </a:spcAft>
              <a:buClr>
                <a:schemeClr val="accent3"/>
              </a:buClr>
              <a:buSzPts val="2200"/>
              <a:buChar char="•"/>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lvl="0" indent="0" rtl="0">
              <a:spcBef>
                <a:spcPts val="440"/>
              </a:spcBef>
              <a:spcAft>
                <a:spcPts val="0"/>
              </a:spcAft>
              <a:buNone/>
            </a:pPr>
            <a:endParaRPr sz="600" b="1" dirty="0"/>
          </a:p>
          <a:p>
            <a:pPr marL="457200" lvl="0" indent="-368300" rtl="0">
              <a:spcBef>
                <a:spcPts val="440"/>
              </a:spcBef>
              <a:spcAft>
                <a:spcPts val="0"/>
              </a:spcAft>
              <a:buClr>
                <a:schemeClr val="accent3"/>
              </a:buClr>
              <a:buSzPts val="2200"/>
              <a:buChar char="•"/>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lvl="0" indent="0" rtl="0">
              <a:spcBef>
                <a:spcPts val="440"/>
              </a:spcBef>
              <a:spcAft>
                <a:spcPts val="0"/>
              </a:spcAft>
              <a:buNone/>
            </a:pPr>
            <a:endParaRPr b="1" dirty="0"/>
          </a:p>
          <a:p>
            <a:pPr marL="0" lvl="0" indent="0" rtl="0">
              <a:spcBef>
                <a:spcPts val="440"/>
              </a:spcBef>
              <a:spcAft>
                <a:spcPts val="0"/>
              </a:spcAft>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210041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Decision Uncertainty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The probability that a given strategy, </a:t>
                </a:r>
                <a14:m>
                  <m:oMath xmlns:m="http://schemas.openxmlformats.org/officeDocument/2006/math">
                    <m:r>
                      <a:rPr lang="es-ES" b="0" i="1" smtClean="0">
                        <a:latin typeface="Cambria Math" panose="02040503050406030204" pitchFamily="18" charset="0"/>
                      </a:rPr>
                      <m:t>𝑑</m:t>
                    </m:r>
                  </m:oMath>
                </a14:m>
                <a:r>
                  <a:rPr lang="en-US" dirty="0"/>
                  <a:t>, is cost-effective</a:t>
                </a:r>
              </a:p>
              <a:p>
                <a:pPr marL="114300" indent="0">
                  <a:buNone/>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Pr</m:t>
                          </m:r>
                        </m:fName>
                        <m:e>
                          <m:sSub>
                            <m:sSubPr>
                              <m:ctrlPr>
                                <a:rPr lang="es-ES" b="0" i="1" smtClean="0">
                                  <a:latin typeface="Cambria Math" panose="02040503050406030204" pitchFamily="18" charset="0"/>
                                </a:rPr>
                              </m:ctrlPr>
                            </m:sSubPr>
                            <m:e>
                              <m:d>
                                <m:dPr>
                                  <m:ctrlPr>
                                    <a:rPr lang="es-ES" b="0" i="1" smtClean="0">
                                      <a:latin typeface="Cambria Math" panose="02040503050406030204" pitchFamily="18" charset="0"/>
                                    </a:rPr>
                                  </m:ctrlPr>
                                </m:dPr>
                                <m:e>
                                  <m:r>
                                    <a:rPr lang="es-ES" b="0" i="1" smtClean="0">
                                      <a:latin typeface="Cambria Math" panose="02040503050406030204" pitchFamily="18" charset="0"/>
                                    </a:rPr>
                                    <m:t>𝐶𝐸</m:t>
                                  </m:r>
                                </m:e>
                              </m:d>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num>
                            <m:den>
                              <m:r>
                                <a:rPr lang="es-ES" b="0" i="1" smtClean="0">
                                  <a:latin typeface="Cambria Math" panose="02040503050406030204" pitchFamily="18" charset="0"/>
                                </a:rPr>
                                <m:t>𝑁</m:t>
                              </m:r>
                            </m:den>
                          </m:f>
                        </m:e>
                      </m:func>
                    </m:oMath>
                  </m:oMathPara>
                </a14:m>
                <a:endParaRPr lang="en-US" dirty="0"/>
              </a:p>
              <a:p>
                <a:r>
                  <a:rPr lang="en-US" dirty="0"/>
                  <a:t>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oMath>
                </a14:m>
                <a:r>
                  <a:rPr lang="en-US" dirty="0"/>
                  <a:t> is the number of simulations in which strategy </a:t>
                </a:r>
                <a14:m>
                  <m:oMath xmlns:m="http://schemas.openxmlformats.org/officeDocument/2006/math">
                    <m:r>
                      <a:rPr lang="es-ES" i="1">
                        <a:latin typeface="Cambria Math" panose="02040503050406030204" pitchFamily="18" charset="0"/>
                      </a:rPr>
                      <m:t>𝑑</m:t>
                    </m:r>
                  </m:oMath>
                </a14:m>
                <a:r>
                  <a:rPr lang="en-US" dirty="0"/>
                  <a:t> has the maximum net benefit and </a:t>
                </a:r>
                <a14:m>
                  <m:oMath xmlns:m="http://schemas.openxmlformats.org/officeDocument/2006/math">
                    <m:r>
                      <a:rPr lang="es-ES" b="0" i="1" smtClean="0">
                        <a:latin typeface="Cambria Math" panose="02040503050406030204" pitchFamily="18" charset="0"/>
                      </a:rPr>
                      <m:t>𝑁</m:t>
                    </m:r>
                  </m:oMath>
                </a14:m>
                <a:r>
                  <a:rPr lang="en-US" dirty="0"/>
                  <a:t> is the total number of PSA samples.</a:t>
                </a:r>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MX">
                    <a:noFill/>
                  </a:rPr>
                  <a:t> </a:t>
                </a:r>
              </a:p>
            </p:txBody>
          </p:sp>
        </mc:Fallback>
      </mc:AlternateContent>
    </p:spTree>
    <p:extLst>
      <p:ext uri="{BB962C8B-B14F-4D97-AF65-F5344CB8AC3E}">
        <p14:creationId xmlns:p14="http://schemas.microsoft.com/office/powerpoint/2010/main" val="1333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840432" y="1417637"/>
            <a:ext cx="7620000" cy="5344903"/>
          </a:xfrm>
        </p:spPr>
        <p:txBody>
          <a:bodyPr>
            <a:normAutofit/>
          </a:bodyPr>
          <a:lstStyle/>
          <a:p>
            <a:r>
              <a:rPr lang="en-US" dirty="0"/>
              <a:t>Vary input parameters within plausible ranges</a:t>
            </a:r>
          </a:p>
          <a:p>
            <a:r>
              <a:rPr lang="en-US" dirty="0"/>
              <a:t>For which values is each strategy optimal?</a:t>
            </a:r>
          </a:p>
          <a:p>
            <a:pPr lvl="2"/>
            <a:endParaRPr lang="en-US" dirty="0"/>
          </a:p>
          <a:p>
            <a:r>
              <a:rPr lang="en-US" dirty="0"/>
              <a:t>Deterministic sensitivity analysis (DSA)</a:t>
            </a:r>
          </a:p>
          <a:p>
            <a:pPr lvl="1"/>
            <a:r>
              <a:rPr lang="en-US" dirty="0"/>
              <a:t>One-way analysis: vary one parameter, hold rest fixed</a:t>
            </a:r>
          </a:p>
          <a:p>
            <a:pPr lvl="1"/>
            <a:r>
              <a:rPr lang="en-US" dirty="0"/>
              <a:t>Two-way analysis: vary two parameters, hold rest fixed</a:t>
            </a:r>
          </a:p>
          <a:p>
            <a:pPr lvl="2"/>
            <a:endParaRPr lang="en-US" dirty="0"/>
          </a:p>
          <a:p>
            <a:r>
              <a:rPr lang="en-US" dirty="0"/>
              <a:t>Probabilistic sensitivity analysis (PSA)</a:t>
            </a:r>
          </a:p>
          <a:p>
            <a:pPr lvl="1"/>
            <a:r>
              <a:rPr lang="en-US" dirty="0"/>
              <a:t>Simultaneously vary input parameters by randomly sampling from appropriate probability distributions</a:t>
            </a:r>
          </a:p>
          <a:p>
            <a:pPr lvl="1"/>
            <a:r>
              <a:rPr lang="en-US" dirty="0"/>
              <a:t>How often is each alternative cost-effective?</a:t>
            </a:r>
          </a:p>
          <a:p>
            <a:pPr lvl="1"/>
            <a:r>
              <a:rPr lang="en-US" dirty="0"/>
              <a:t>What strategy has the highest expected net benefit</a:t>
            </a:r>
          </a:p>
        </p:txBody>
      </p:sp>
    </p:spTree>
    <p:extLst>
      <p:ext uri="{BB962C8B-B14F-4D97-AF65-F5344CB8AC3E}">
        <p14:creationId xmlns:p14="http://schemas.microsoft.com/office/powerpoint/2010/main" val="577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Curves (CEAC)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The representation of </a:t>
                </a:r>
                <a14:m>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a14:m>
                <a:r>
                  <a:rPr lang="en-US" dirty="0"/>
                  <a:t> for all </a:t>
                </a:r>
                <a14:m>
                  <m:oMath xmlns:m="http://schemas.openxmlformats.org/officeDocument/2006/math">
                    <m:r>
                      <a:rPr lang="es-ES" b="0" i="1" smtClean="0">
                        <a:latin typeface="Cambria Math" panose="02040503050406030204" pitchFamily="18" charset="0"/>
                      </a:rPr>
                      <m:t>𝐷</m:t>
                    </m:r>
                  </m:oMath>
                </a14:m>
                <a:r>
                  <a:rPr lang="en-US" dirty="0"/>
                  <a:t> strategies as a function of </a:t>
                </a:r>
                <a14:m>
                  <m:oMath xmlns:m="http://schemas.openxmlformats.org/officeDocument/2006/math">
                    <m:r>
                      <a:rPr lang="es-ES" b="0" i="1" smtClean="0">
                        <a:latin typeface="Cambria Math" panose="02040503050406030204" pitchFamily="18" charset="0"/>
                      </a:rPr>
                      <m:t>𝜆</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r="-499"/>
                </a:stretch>
              </a:blipFill>
            </p:spPr>
            <p:txBody>
              <a:bodyPr/>
              <a:lstStyle/>
              <a:p>
                <a:r>
                  <a:rPr lang="en-MX">
                    <a:noFill/>
                  </a:rPr>
                  <a:t> </a:t>
                </a:r>
              </a:p>
            </p:txBody>
          </p:sp>
        </mc:Fallback>
      </mc:AlternateContent>
    </p:spTree>
    <p:extLst>
      <p:ext uri="{BB962C8B-B14F-4D97-AF65-F5344CB8AC3E}">
        <p14:creationId xmlns:p14="http://schemas.microsoft.com/office/powerpoint/2010/main" val="97290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31</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3" y="274638"/>
            <a:ext cx="8490857" cy="1143000"/>
          </a:xfrm>
        </p:spPr>
        <p:txBody>
          <a:bodyPr/>
          <a:lstStyle/>
          <a:p>
            <a:r>
              <a:rPr lang="en-US" sz="3600" dirty="0"/>
              <a:t>Construction of CEAC</a:t>
            </a:r>
          </a:p>
        </p:txBody>
      </p:sp>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695739" y="1745749"/>
            <a:ext cx="8448261" cy="3243692"/>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772363" y="5317552"/>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𝐴</m:t>
                              </m:r>
                            </m:sub>
                          </m:sSub>
                        </m:e>
                      </m:func>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10</m:t>
                          </m:r>
                        </m:den>
                      </m:f>
                      <m:r>
                        <a:rPr lang="es-ES" b="0" i="1" smtClean="0">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772363" y="5317552"/>
                <a:ext cx="2264018" cy="618311"/>
              </a:xfrm>
              <a:prstGeom prst="rect">
                <a:avLst/>
              </a:prstGeom>
              <a:blipFill>
                <a:blip r:embed="rId4"/>
                <a:stretch>
                  <a:fillRect b="-408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036381"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m:t>
                      </m:r>
                      <m:r>
                        <a:rPr lang="es-ES" b="0" i="1" smtClean="0">
                          <a:latin typeface="Cambria Math" panose="02040503050406030204" pitchFamily="18" charset="0"/>
                        </a:rPr>
                        <m:t>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036381" y="5333187"/>
                <a:ext cx="2268442" cy="612732"/>
              </a:xfrm>
              <a:prstGeom prst="rect">
                <a:avLst/>
              </a:prstGeom>
              <a:blipFill>
                <a:blip r:embed="rId5"/>
                <a:stretch>
                  <a:fillRect b="-208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300399" y="5323131"/>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m:t>
                      </m:r>
                      <m:r>
                        <a:rPr lang="es-ES" b="0" i="1" smtClean="0">
                          <a:latin typeface="Cambria Math" panose="02040503050406030204" pitchFamily="18" charset="0"/>
                        </a:rPr>
                        <m:t>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300399" y="5323131"/>
                <a:ext cx="2268442" cy="612732"/>
              </a:xfrm>
              <a:prstGeom prst="rect">
                <a:avLst/>
              </a:prstGeom>
              <a:blipFill>
                <a:blip r:embed="rId6"/>
                <a:stretch>
                  <a:fillRect b="-2041"/>
                </a:stretch>
              </a:blipFill>
            </p:spPr>
            <p:txBody>
              <a:bodyPr/>
              <a:lstStyle/>
              <a:p>
                <a:r>
                  <a:rPr lang="en-MX">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772363" y="5232107"/>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2862470" y="5844209"/>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488635"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772363"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772363" y="1251475"/>
                <a:ext cx="998222" cy="369332"/>
              </a:xfrm>
              <a:prstGeom prst="rect">
                <a:avLst/>
              </a:prstGeom>
              <a:blipFill>
                <a:blip r:embed="rId7"/>
                <a:stretch>
                  <a:fillRect/>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291880"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𝐴</m:t>
                          </m:r>
                        </m:sub>
                      </m:sSub>
                      <m:r>
                        <a:rPr lang="es-ES" b="0" i="1" smtClean="0">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291880" y="1283512"/>
                <a:ext cx="1018036" cy="369332"/>
              </a:xfrm>
              <a:prstGeom prst="rect">
                <a:avLst/>
              </a:prstGeom>
              <a:blipFill>
                <a:blip r:embed="rId8"/>
                <a:stretch>
                  <a:fillRect/>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102627" y="1288418"/>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𝐵</m:t>
                          </m:r>
                        </m:sub>
                      </m:sSub>
                      <m:r>
                        <a:rPr lang="es-ES" b="0" i="1" smtClean="0">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102627" y="1288418"/>
                <a:ext cx="1033937" cy="369332"/>
              </a:xfrm>
              <a:prstGeom prst="rect">
                <a:avLst/>
              </a:prstGeom>
              <a:blipFill>
                <a:blip r:embed="rId9"/>
                <a:stretch>
                  <a:fillRect/>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6915271" y="1284214"/>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𝐶</m:t>
                          </m:r>
                        </m:sub>
                      </m:sSub>
                      <m:r>
                        <a:rPr lang="es-ES" b="0" i="1" smtClean="0">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6915271" y="1284214"/>
                <a:ext cx="957121" cy="369332"/>
              </a:xfrm>
              <a:prstGeom prst="rect">
                <a:avLst/>
              </a:prstGeom>
              <a:blipFill>
                <a:blip r:embed="rId10"/>
                <a:stretch>
                  <a:fillRect/>
                </a:stretch>
              </a:blipFill>
            </p:spPr>
            <p:txBody>
              <a:bodyPr/>
              <a:lstStyle/>
              <a:p>
                <a:r>
                  <a:rPr lang="en-MX">
                    <a:noFill/>
                  </a:rPr>
                  <a:t> </a:t>
                </a:r>
              </a:p>
            </p:txBody>
          </p:sp>
        </mc:Fallback>
      </mc:AlternateContent>
    </p:spTree>
    <p:extLst>
      <p:ext uri="{BB962C8B-B14F-4D97-AF65-F5344CB8AC3E}">
        <p14:creationId xmlns:p14="http://schemas.microsoft.com/office/powerpoint/2010/main" val="1009910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Frontier (CEAF)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normAutofit fontScale="92500"/>
              </a:bodyPr>
              <a:lstStyle/>
              <a:p>
                <a:endParaRPr lang="en-US" dirty="0"/>
              </a:p>
              <a:p>
                <a:r>
                  <a:rPr lang="en-US" dirty="0"/>
                  <a:t>CEAF displays which strategy has </a:t>
                </a:r>
                <a:r>
                  <a:rPr lang="en-US" u="sng" dirty="0"/>
                  <a:t>highest expected</a:t>
                </a:r>
                <a:r>
                  <a:rPr lang="en-US" dirty="0"/>
                  <a:t> net benefit given a certain WTP threshold</a:t>
                </a:r>
              </a:p>
              <a:p>
                <a:endParaRPr lang="en-US" dirty="0"/>
              </a:p>
              <a:p>
                <a:r>
                  <a:rPr lang="en-US" dirty="0"/>
                  <a:t>﻿Let </a:t>
                </a:r>
                <a14:m>
                  <m:oMath xmlns:m="http://schemas.openxmlformats.org/officeDocument/2006/math">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𝑁𝑀</m:t>
                        </m:r>
                        <m:r>
                          <a:rPr lang="en-US" i="1" dirty="0" smtClean="0">
                            <a:latin typeface="Cambria Math" panose="02040503050406030204" pitchFamily="18" charset="0"/>
                          </a:rPr>
                          <m:t>𝐵</m:t>
                        </m:r>
                      </m:e>
                      <m:sub>
                        <m:r>
                          <a:rPr lang="es-ES" b="0" i="1" dirty="0" smtClean="0">
                            <a:latin typeface="Cambria Math" panose="02040503050406030204" pitchFamily="18" charset="0"/>
                          </a:rPr>
                          <m:t>𝑖</m:t>
                        </m:r>
                        <m:r>
                          <a:rPr lang="es-ES" b="0" i="1" dirty="0" smtClean="0">
                            <a:latin typeface="Cambria Math" panose="02040503050406030204" pitchFamily="18" charset="0"/>
                          </a:rPr>
                          <m:t>,</m:t>
                        </m:r>
                        <m:r>
                          <a:rPr lang="es-ES" b="0" i="1" dirty="0" smtClean="0">
                            <a:latin typeface="Cambria Math" panose="02040503050406030204" pitchFamily="18" charset="0"/>
                          </a:rPr>
                          <m:t>𝑑</m:t>
                        </m:r>
                      </m:sub>
                    </m:sSub>
                  </m:oMath>
                </a14:m>
                <a:r>
                  <a:rPr lang="en-US" dirty="0"/>
                  <a:t> be the NMB for the </a:t>
                </a:r>
                <a14:m>
                  <m:oMath xmlns:m="http://schemas.openxmlformats.org/officeDocument/2006/math">
                    <m:r>
                      <a:rPr lang="en-US" i="1" dirty="0" smtClean="0">
                        <a:latin typeface="Cambria Math" panose="02040503050406030204" pitchFamily="18" charset="0"/>
                      </a:rPr>
                      <m:t>𝑖</m:t>
                    </m:r>
                  </m:oMath>
                </a14:m>
                <a:r>
                  <a:rPr lang="en-US" dirty="0"/>
                  <a:t>-</a:t>
                </a:r>
                <a:r>
                  <a:rPr lang="en-US" dirty="0" err="1"/>
                  <a:t>th</a:t>
                </a:r>
                <a:r>
                  <a:rPr lang="en-US" dirty="0"/>
                  <a:t> simulation of the PSA data set for strategy </a:t>
                </a:r>
                <a14:m>
                  <m:oMath xmlns:m="http://schemas.openxmlformats.org/officeDocument/2006/math">
                    <m:r>
                      <a:rPr lang="en-US" i="1" dirty="0" smtClean="0">
                        <a:latin typeface="Cambria Math" panose="02040503050406030204" pitchFamily="18" charset="0"/>
                      </a:rPr>
                      <m:t>𝑑</m:t>
                    </m:r>
                  </m:oMath>
                </a14:m>
                <a:r>
                  <a:rPr lang="en-US" dirty="0"/>
                  <a:t>, and </a:t>
                </a:r>
                <a14:m>
                  <m:oMath xmlns:m="http://schemas.openxmlformats.org/officeDocument/2006/math">
                    <m:acc>
                      <m:accPr>
                        <m:chr m:val="̅"/>
                        <m:ctrlPr>
                          <a:rPr lang="es-ES" b="0" i="1" smtClean="0">
                            <a:latin typeface="Cambria Math" panose="02040503050406030204" pitchFamily="18" charset="0"/>
                          </a:rPr>
                        </m:ctrlPr>
                      </m:accPr>
                      <m:e>
                        <m:r>
                          <a:rPr lang="es-ES" i="1">
                            <a:latin typeface="Cambria Math" panose="02040503050406030204" pitchFamily="18" charset="0"/>
                          </a:rPr>
                          <m:t>𝑁𝑀𝐵</m:t>
                        </m:r>
                      </m:e>
                    </m:acc>
                    <m:r>
                      <a:rPr lang="es-ES" b="0" i="1" dirty="0" smtClean="0">
                        <a:latin typeface="Cambria Math" panose="02040503050406030204" pitchFamily="18" charset="0"/>
                      </a:rPr>
                      <m:t>=</m:t>
                    </m:r>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b="0" i="1" smtClean="0">
                                <a:latin typeface="Cambria Math" panose="02040503050406030204" pitchFamily="18" charset="0"/>
                              </a:rPr>
                              <m:t>1</m:t>
                            </m:r>
                          </m:sub>
                        </m:sSub>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b="0" i="1" smtClean="0">
                                <a:latin typeface="Cambria Math" panose="02040503050406030204" pitchFamily="18" charset="0"/>
                              </a:rPr>
                              <m:t>𝐷</m:t>
                            </m:r>
                          </m:sub>
                        </m:sSub>
                      </m:e>
                    </m:d>
                    <m:r>
                      <a:rPr lang="es-ES" b="0" i="1" smtClean="0">
                        <a:latin typeface="Cambria Math" panose="02040503050406030204" pitchFamily="18" charset="0"/>
                      </a:rPr>
                      <m:t> </m:t>
                    </m:r>
                  </m:oMath>
                </a14:m>
                <a:r>
                  <a:rPr lang="en-US" dirty="0"/>
                  <a:t>be the expected NMB of all </a:t>
                </a:r>
                <a14:m>
                  <m:oMath xmlns:m="http://schemas.openxmlformats.org/officeDocument/2006/math">
                    <m:r>
                      <a:rPr lang="en-US" i="1" dirty="0" smtClean="0">
                        <a:latin typeface="Cambria Math" panose="02040503050406030204" pitchFamily="18" charset="0"/>
                      </a:rPr>
                      <m:t>𝐷</m:t>
                    </m:r>
                  </m:oMath>
                </a14:m>
                <a:r>
                  <a:rPr lang="en-US" dirty="0"/>
                  <a:t> strategies averaged across all </a:t>
                </a:r>
                <a14:m>
                  <m:oMath xmlns:m="http://schemas.openxmlformats.org/officeDocument/2006/math">
                    <m:r>
                      <a:rPr lang="en-US" i="1" dirty="0" smtClean="0">
                        <a:latin typeface="Cambria Math" panose="02040503050406030204" pitchFamily="18" charset="0"/>
                      </a:rPr>
                      <m:t>𝑁</m:t>
                    </m:r>
                  </m:oMath>
                </a14:m>
                <a:r>
                  <a:rPr lang="en-US" dirty="0"/>
                  <a:t> simulations of a PSA, where the expected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oMath>
                </a14:m>
                <a:r>
                  <a:rPr lang="en-US" dirty="0"/>
                  <a:t>is defined as</a:t>
                </a:r>
              </a:p>
              <a:p>
                <a:pPr marL="11430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b="0" i="1" smtClean="0">
                                  <a:latin typeface="Cambria Math" panose="02040503050406030204" pitchFamily="18" charset="0"/>
                                </a:rPr>
                                <m:t>𝐵</m:t>
                              </m:r>
                            </m:e>
                          </m:acc>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sSub>
                            <m:sSubPr>
                              <m:ctrlPr>
                                <a:rPr lang="es-ES" b="0"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b="0" i="1" smtClean="0">
                                      <a:latin typeface="Cambria Math" panose="02040503050406030204" pitchFamily="18" charset="0"/>
                                    </a:rPr>
                                    <m:t>𝐵</m:t>
                                  </m:r>
                                </m:e>
                              </m:acc>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𝑑</m:t>
                              </m:r>
                            </m:sub>
                          </m:sSub>
                        </m:e>
                      </m:nary>
                      <m:r>
                        <a:rPr lang="es-ES" b="0" i="1" smtClean="0">
                          <a:latin typeface="Cambria Math" panose="02040503050406030204" pitchFamily="18" charset="0"/>
                        </a:rPr>
                        <m:t>∀</m:t>
                      </m:r>
                      <m:r>
                        <a:rPr lang="es-ES" b="0" i="1" smtClean="0">
                          <a:latin typeface="Cambria Math" panose="02040503050406030204" pitchFamily="18" charset="0"/>
                        </a:rPr>
                        <m:t>𝑑</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1,…,</m:t>
                          </m:r>
                          <m:r>
                            <a:rPr lang="es-ES" b="0" i="1" smtClean="0">
                              <a:latin typeface="Cambria Math" panose="02040503050406030204" pitchFamily="18" charset="0"/>
                            </a:rPr>
                            <m:t>𝐷</m:t>
                          </m:r>
                        </m:e>
                      </m:d>
                    </m:oMath>
                  </m:oMathPara>
                </a14:m>
                <a:endParaRPr lang="es-ES" b="0" dirty="0"/>
              </a:p>
              <a:p>
                <a:r>
                  <a:rPr lang="en-US" dirty="0"/>
                  <a:t>Then, the </a:t>
                </a:r>
                <a:r>
                  <a:rPr lang="en-US" b="1" dirty="0"/>
                  <a:t>optimal strategy</a:t>
                </a:r>
                <a:r>
                  <a:rPr lang="en-US" dirty="0"/>
                  <a:t> based on the </a:t>
                </a:r>
                <a:r>
                  <a:rPr lang="en-US" b="1" dirty="0"/>
                  <a:t>highest expected net benefit</a:t>
                </a:r>
                <a:r>
                  <a:rPr lang="en-US" dirty="0"/>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s-ES" b="0" i="1" dirty="0" smtClean="0">
                            <a:latin typeface="Cambria Math" panose="02040503050406030204" pitchFamily="18" charset="0"/>
                          </a:rPr>
                          <m:t>∗</m:t>
                        </m:r>
                      </m:sup>
                    </m:sSup>
                  </m:oMath>
                </a14:m>
                <a:r>
                  <a:rPr lang="en-US" dirty="0"/>
                  <a:t>, is defined as:</a:t>
                </a:r>
              </a:p>
              <a:p>
                <a:pPr marL="11430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s-ES" i="1" dirty="0">
                              <a:latin typeface="Cambria Math" panose="02040503050406030204" pitchFamily="18" charset="0"/>
                            </a:rPr>
                            <m:t>∗</m:t>
                          </m:r>
                        </m:sup>
                      </m:sSup>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m:rPr>
                              <m:nor/>
                            </m:rPr>
                            <a:rPr lang="es-ES" b="0" i="0" dirty="0" smtClean="0">
                              <a:latin typeface="Cambria Math" panose="02040503050406030204" pitchFamily="18" charset="0"/>
                            </a:rPr>
                            <m:t>argmax</m:t>
                          </m:r>
                        </m:e>
                        <m:sub>
                          <m:r>
                            <a:rPr lang="es-ES" b="0" i="1" dirty="0" smtClean="0">
                              <a:latin typeface="Cambria Math" panose="02040503050406030204" pitchFamily="18" charset="0"/>
                            </a:rPr>
                            <m:t>𝑑</m:t>
                          </m:r>
                          <m:r>
                            <a:rPr lang="es-ES" b="0" i="1" dirty="0" smtClean="0">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1,…,</m:t>
                              </m:r>
                              <m:r>
                                <a:rPr lang="es-ES" i="1">
                                  <a:latin typeface="Cambria Math" panose="02040503050406030204" pitchFamily="18" charset="0"/>
                                </a:rPr>
                                <m:t>𝐷</m:t>
                              </m:r>
                            </m:e>
                          </m:d>
                        </m:sub>
                      </m:sSub>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e>
                      </m:d>
                      <m:r>
                        <m:rPr>
                          <m:nor/>
                        </m:rPr>
                        <a:rPr lang="es-ES" b="0" i="0" dirty="0"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r="-998" b="-7888"/>
                </a:stretch>
              </a:blipFill>
            </p:spPr>
            <p:txBody>
              <a:bodyPr/>
              <a:lstStyle/>
              <a:p>
                <a:r>
                  <a:rPr lang="en-MX">
                    <a:noFill/>
                  </a:rPr>
                  <a:t> </a:t>
                </a:r>
              </a:p>
            </p:txBody>
          </p:sp>
        </mc:Fallback>
      </mc:AlternateContent>
    </p:spTree>
    <p:extLst>
      <p:ext uri="{BB962C8B-B14F-4D97-AF65-F5344CB8AC3E}">
        <p14:creationId xmlns:p14="http://schemas.microsoft.com/office/powerpoint/2010/main" val="954551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smtClean="0"/>
              <a:t>33</a:t>
            </a:fld>
            <a:endParaRPr lang="nl-NL"/>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3" y="274638"/>
            <a:ext cx="8490857" cy="1143000"/>
          </a:xfrm>
        </p:spPr>
        <p:txBody>
          <a:bodyPr/>
          <a:lstStyle/>
          <a:p>
            <a:r>
              <a:rPr lang="en-US" sz="3600" dirty="0"/>
              <a:t>Construction of CEAF</a:t>
            </a:r>
          </a:p>
        </p:txBody>
      </p:sp>
      <p:pic>
        <p:nvPicPr>
          <p:cNvPr id="13" name="Picture 12">
            <a:extLst>
              <a:ext uri="{FF2B5EF4-FFF2-40B4-BE49-F238E27FC236}">
                <a16:creationId xmlns:a16="http://schemas.microsoft.com/office/drawing/2014/main" id="{C542644A-BA56-AB4F-8AFD-261ED0B6ACC6}"/>
              </a:ext>
            </a:extLst>
          </p:cNvPr>
          <p:cNvPicPr>
            <a:picLocks noChangeAspect="1"/>
          </p:cNvPicPr>
          <p:nvPr/>
        </p:nvPicPr>
        <p:blipFill>
          <a:blip r:embed="rId3"/>
          <a:stretch>
            <a:fillRect/>
          </a:stretch>
        </p:blipFill>
        <p:spPr>
          <a:xfrm>
            <a:off x="695739" y="1745748"/>
            <a:ext cx="8412825" cy="3571803"/>
          </a:xfrm>
          <a:prstGeom prst="rect">
            <a:avLst/>
          </a:prstGeom>
        </p:spPr>
      </p:pic>
      <p:sp>
        <p:nvSpPr>
          <p:cNvPr id="14" name="Frame 13">
            <a:extLst>
              <a:ext uri="{FF2B5EF4-FFF2-40B4-BE49-F238E27FC236}">
                <a16:creationId xmlns:a16="http://schemas.microsoft.com/office/drawing/2014/main" id="{A6B265D0-F384-3E4C-AC9E-98C6CD76470B}"/>
              </a:ext>
            </a:extLst>
          </p:cNvPr>
          <p:cNvSpPr/>
          <p:nvPr/>
        </p:nvSpPr>
        <p:spPr>
          <a:xfrm>
            <a:off x="5387008" y="4984962"/>
            <a:ext cx="755375"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9124970F-F849-AC43-B34E-BDFCB9A4C238}"/>
              </a:ext>
            </a:extLst>
          </p:cNvPr>
          <p:cNvCxnSpPr>
            <a:cxnSpLocks/>
            <a:stCxn id="17" idx="0"/>
            <a:endCxn id="14" idx="2"/>
          </p:cNvCxnSpPr>
          <p:nvPr/>
        </p:nvCxnSpPr>
        <p:spPr>
          <a:xfrm flipV="1">
            <a:off x="5764696" y="5317552"/>
            <a:ext cx="0"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4AE26C-575C-034D-94E3-AC351F2B0940}"/>
              </a:ext>
            </a:extLst>
          </p:cNvPr>
          <p:cNvSpPr txBox="1"/>
          <p:nvPr/>
        </p:nvSpPr>
        <p:spPr>
          <a:xfrm>
            <a:off x="2792896" y="6275688"/>
            <a:ext cx="5943600" cy="369332"/>
          </a:xfrm>
          <a:prstGeom prst="rect">
            <a:avLst/>
          </a:prstGeom>
          <a:noFill/>
        </p:spPr>
        <p:txBody>
          <a:bodyPr wrap="square" rtlCol="0">
            <a:spAutoFit/>
          </a:bodyPr>
          <a:lstStyle/>
          <a:p>
            <a:r>
              <a:rPr lang="en-MX" dirty="0"/>
              <a:t>Highest expected net benefit = Optimal strategy</a:t>
            </a:r>
          </a:p>
        </p:txBody>
      </p:sp>
    </p:spTree>
    <p:extLst>
      <p:ext uri="{BB962C8B-B14F-4D97-AF65-F5344CB8AC3E}">
        <p14:creationId xmlns:p14="http://schemas.microsoft.com/office/powerpoint/2010/main" val="740015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Tree>
    <p:extLst>
      <p:ext uri="{BB962C8B-B14F-4D97-AF65-F5344CB8AC3E}">
        <p14:creationId xmlns:p14="http://schemas.microsoft.com/office/powerpoint/2010/main" val="4061465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82720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838266"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628650" y="2895786"/>
            <a:ext cx="7886700" cy="1887416"/>
          </a:xfrm>
          <a:prstGeom prst="rect">
            <a:avLst/>
          </a:prstGeom>
        </p:spPr>
      </p:pic>
    </p:spTree>
    <p:extLst>
      <p:ext uri="{BB962C8B-B14F-4D97-AF65-F5344CB8AC3E}">
        <p14:creationId xmlns:p14="http://schemas.microsoft.com/office/powerpoint/2010/main" val="2728173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Uncertainty</a:t>
            </a:r>
          </a:p>
        </p:txBody>
      </p:sp>
      <p:sp>
        <p:nvSpPr>
          <p:cNvPr id="3" name="Content Placeholder 2"/>
          <p:cNvSpPr>
            <a:spLocks noGrp="1"/>
          </p:cNvSpPr>
          <p:nvPr>
            <p:ph idx="1"/>
          </p:nvPr>
        </p:nvSpPr>
        <p:spPr/>
        <p:txBody>
          <a:bodyPr/>
          <a:lstStyle/>
          <a:p>
            <a:r>
              <a:rPr lang="en-US" dirty="0"/>
              <a:t>Accounts for the likelihood of the values of each of the inputs and their effect on the model outputs</a:t>
            </a:r>
          </a:p>
          <a:p>
            <a:endParaRPr lang="en-US" dirty="0"/>
          </a:p>
          <a:p>
            <a:r>
              <a:rPr lang="en-US" dirty="0"/>
              <a:t>It is often conducted in a similar approach than PSA but distributions of inputs reflect current knowledge on the parameters</a:t>
            </a:r>
          </a:p>
        </p:txBody>
      </p:sp>
    </p:spTree>
    <p:extLst>
      <p:ext uri="{BB962C8B-B14F-4D97-AF65-F5344CB8AC3E}">
        <p14:creationId xmlns:p14="http://schemas.microsoft.com/office/powerpoint/2010/main" val="4221841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Value of Information</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How likely we are to make the wrong decision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u="sng" dirty="0">
                <a:latin typeface="Verdana" panose="020B0604030504040204" pitchFamily="34" charset="0"/>
                <a:ea typeface="Verdana" panose="020B0604030504040204" pitchFamily="34" charset="0"/>
                <a:cs typeface="Verdana" panose="020B0604030504040204" pitchFamily="34" charset="0"/>
              </a:rPr>
              <a:t>And</a:t>
            </a:r>
            <a:r>
              <a:rPr lang="en-US" dirty="0">
                <a:latin typeface="Verdana" panose="020B0604030504040204" pitchFamily="34" charset="0"/>
                <a:ea typeface="Verdana" panose="020B0604030504040204" pitchFamily="34" charset="0"/>
                <a:cs typeface="Verdana" panose="020B0604030504040204" pitchFamily="34" charset="0"/>
              </a:rPr>
              <a:t> how bad it is to make the wrong decision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Cost of uncertainty (i.e., expected loss based on current information)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Expected benefit of potential future research</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Can produce claims such as “</a:t>
            </a:r>
            <a:r>
              <a:rPr lang="en-US" b="1" dirty="0">
                <a:latin typeface="Verdana" panose="020B0604030504040204" pitchFamily="34" charset="0"/>
                <a:ea typeface="Verdana" panose="020B0604030504040204" pitchFamily="34" charset="0"/>
                <a:cs typeface="Verdana" panose="020B0604030504040204" pitchFamily="34" charset="0"/>
              </a:rPr>
              <a:t>How likely AND how bad?</a:t>
            </a:r>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59788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Expected Value of Perfect Information (EVPI)</a:t>
            </a:r>
          </a:p>
        </p:txBody>
      </p:sp>
      <p:sp>
        <p:nvSpPr>
          <p:cNvPr id="3" name="Content Placeholder 2">
            <a:extLst>
              <a:ext uri="{FF2B5EF4-FFF2-40B4-BE49-F238E27FC236}">
                <a16:creationId xmlns:a16="http://schemas.microsoft.com/office/drawing/2014/main" id="{385CB0ED-5756-5140-9F58-439C1B93330D}"/>
              </a:ext>
            </a:extLst>
          </p:cNvPr>
          <p:cNvSpPr>
            <a:spLocks noGrp="1"/>
          </p:cNvSpPr>
          <p:nvPr>
            <p:ph idx="1"/>
          </p:nvPr>
        </p:nvSpPr>
        <p:spPr>
          <a:xfrm>
            <a:off x="840432" y="1417638"/>
            <a:ext cx="8026166" cy="4983162"/>
          </a:xfrm>
        </p:spPr>
        <p:txBody>
          <a:bodyPr/>
          <a:lstStyle/>
          <a:p>
            <a:r>
              <a:rPr lang="en-US" dirty="0"/>
              <a:t>Value of </a:t>
            </a:r>
            <a:r>
              <a:rPr lang="en-US" b="1" dirty="0"/>
              <a:t>eliminating</a:t>
            </a:r>
            <a:r>
              <a:rPr lang="en-US" dirty="0"/>
              <a:t> all sources of </a:t>
            </a:r>
            <a:r>
              <a:rPr lang="en-US" b="1" dirty="0"/>
              <a:t>uncertainty</a:t>
            </a:r>
            <a:r>
              <a:rPr lang="en-US" dirty="0"/>
              <a:t> for all parameters (𝜃)</a:t>
            </a:r>
          </a:p>
          <a:p>
            <a:endParaRPr lang="en-US" dirty="0"/>
          </a:p>
          <a:p>
            <a:r>
              <a:rPr lang="en-US" b="1" dirty="0"/>
              <a:t>Maximum</a:t>
            </a:r>
            <a:r>
              <a:rPr lang="en-US" dirty="0"/>
              <a:t> willingness to pay to get perfect information on all parameters</a:t>
            </a:r>
          </a:p>
          <a:p>
            <a:endParaRPr lang="en-US" dirty="0"/>
          </a:p>
          <a:p>
            <a:r>
              <a:rPr lang="en-US" b="1" dirty="0"/>
              <a:t>No</a:t>
            </a:r>
            <a:r>
              <a:rPr lang="en-US" dirty="0"/>
              <a:t> future data collection effort </a:t>
            </a:r>
            <a:r>
              <a:rPr lang="en-US" b="1" dirty="0"/>
              <a:t>should exceed</a:t>
            </a:r>
            <a:r>
              <a:rPr lang="en-US" dirty="0"/>
              <a:t> EVPI</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19616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limitations of CEACs and CEAF</a:t>
            </a:r>
          </a:p>
        </p:txBody>
      </p:sp>
      <p:sp>
        <p:nvSpPr>
          <p:cNvPr id="3" name="Content Placeholder 2"/>
          <p:cNvSpPr>
            <a:spLocks noGrp="1"/>
          </p:cNvSpPr>
          <p:nvPr>
            <p:ph idx="1"/>
          </p:nvPr>
        </p:nvSpPr>
        <p:spPr>
          <a:xfrm>
            <a:off x="840432" y="1510104"/>
            <a:ext cx="7620000" cy="4983162"/>
          </a:xfrm>
        </p:spPr>
        <p:txBody>
          <a:bodyPr>
            <a:normAutofit lnSpcReduction="10000"/>
          </a:bodyPr>
          <a:lstStyle/>
          <a:p>
            <a:r>
              <a:rPr lang="en-US" dirty="0"/>
              <a:t>These limitations ﻿can be addressed by using </a:t>
            </a:r>
            <a:r>
              <a:rPr lang="en-US" b="1" dirty="0"/>
              <a:t>expected loss curves</a:t>
            </a:r>
            <a:r>
              <a:rPr lang="en-US" dirty="0"/>
              <a:t> (ELCs), previously proposed by others (Eckermann et al., 2008)</a:t>
            </a:r>
          </a:p>
          <a:p>
            <a:endParaRPr lang="en-US" dirty="0"/>
          </a:p>
          <a:p>
            <a:r>
              <a:rPr lang="en-US" b="1" dirty="0"/>
              <a:t>ELCs</a:t>
            </a:r>
            <a:r>
              <a:rPr lang="en-US" dirty="0"/>
              <a:t> ﻿present a </a:t>
            </a:r>
            <a:r>
              <a:rPr lang="en-US" b="1" dirty="0"/>
              <a:t>quantification</a:t>
            </a:r>
            <a:r>
              <a:rPr lang="en-US" dirty="0"/>
              <a:t> of the </a:t>
            </a:r>
            <a:r>
              <a:rPr lang="en-US" b="1" dirty="0"/>
              <a:t>consequences</a:t>
            </a:r>
            <a:r>
              <a:rPr lang="en-US" dirty="0"/>
              <a:t> of choosing a </a:t>
            </a:r>
            <a:r>
              <a:rPr lang="en-US" b="1" dirty="0"/>
              <a:t>suboptimal strategy</a:t>
            </a:r>
            <a:r>
              <a:rPr lang="en-US" dirty="0"/>
              <a:t> in terms of expected foregone benefits as a function of WTP threshold</a:t>
            </a:r>
          </a:p>
          <a:p>
            <a:endParaRPr lang="en-US" dirty="0"/>
          </a:p>
          <a:p>
            <a:r>
              <a:rPr lang="en-US" dirty="0"/>
              <a:t>﻿ELCs also display the </a:t>
            </a:r>
            <a:r>
              <a:rPr lang="en-US" b="1" dirty="0"/>
              <a:t>optimal strategy</a:t>
            </a:r>
            <a:r>
              <a:rPr lang="en-US" dirty="0"/>
              <a:t> (like CEAF), the </a:t>
            </a:r>
            <a:r>
              <a:rPr lang="en-US" b="1" dirty="0"/>
              <a:t>value of eliminating</a:t>
            </a:r>
            <a:r>
              <a:rPr lang="en-US" dirty="0"/>
              <a:t> current level of </a:t>
            </a:r>
            <a:r>
              <a:rPr lang="en-US" b="1" dirty="0"/>
              <a:t>decision uncertainty</a:t>
            </a:r>
            <a:r>
              <a:rPr lang="en-US" dirty="0"/>
              <a:t> through additional research (like EVPI), and the </a:t>
            </a:r>
            <a:r>
              <a:rPr lang="en-US" b="1" dirty="0"/>
              <a:t>ranking of strategies </a:t>
            </a:r>
            <a:r>
              <a:rPr lang="en-US" dirty="0"/>
              <a:t>in terms of expected losses</a:t>
            </a:r>
          </a:p>
        </p:txBody>
      </p:sp>
    </p:spTree>
    <p:extLst>
      <p:ext uri="{BB962C8B-B14F-4D97-AF65-F5344CB8AC3E}">
        <p14:creationId xmlns:p14="http://schemas.microsoft.com/office/powerpoint/2010/main" val="3342746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﻿Definition of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pPr marL="0" indent="0">
                  <a:buNone/>
                </a:pPr>
                <a:r>
                  <a:rPr lang="en-US" dirty="0"/>
                  <a:t>Expected loss of strategy </a:t>
                </a:r>
                <a14:m>
                  <m:oMath xmlns:m="http://schemas.openxmlformats.org/officeDocument/2006/math">
                    <m:r>
                      <a:rPr lang="es-ES" b="0" i="1" smtClean="0">
                        <a:latin typeface="Cambria Math" panose="02040503050406030204" pitchFamily="18" charset="0"/>
                      </a:rPr>
                      <m:t>𝑑</m:t>
                    </m:r>
                  </m:oMath>
                </a14:m>
                <a:r>
                  <a:rPr lang="en-US" dirty="0"/>
                  <a:t>, </a:t>
                </a:r>
                <a14:m>
                  <m:oMath xmlns:m="http://schemas.openxmlformats.org/officeDocument/2006/math">
                    <m:sSub>
                      <m:sSubPr>
                        <m:ctrlPr>
                          <a:rPr lang="es-ES" b="0" i="1" dirty="0" smtClean="0">
                            <a:latin typeface="Cambria Math" panose="02040503050406030204" pitchFamily="18" charset="0"/>
                          </a:rPr>
                        </m:ctrlPr>
                      </m:sSubPr>
                      <m:e>
                        <m:acc>
                          <m:accPr>
                            <m:chr m:val="̅"/>
                            <m:ctrlPr>
                              <a:rPr lang="es-ES" b="0" i="1" dirty="0" smtClean="0">
                                <a:latin typeface="Cambria Math" panose="02040503050406030204" pitchFamily="18" charset="0"/>
                              </a:rPr>
                            </m:ctrlPr>
                          </m:accPr>
                          <m:e>
                            <m:r>
                              <a:rPr lang="es-ES" b="0" i="1" dirty="0" smtClean="0">
                                <a:latin typeface="Cambria Math" panose="02040503050406030204" pitchFamily="18" charset="0"/>
                              </a:rPr>
                              <m:t>𝐿</m:t>
                            </m:r>
                          </m:e>
                        </m:acc>
                      </m:e>
                      <m:sub>
                        <m:r>
                          <a:rPr lang="es-ES" b="0" i="1" dirty="0" smtClean="0">
                            <a:latin typeface="Cambria Math" panose="02040503050406030204" pitchFamily="18" charset="0"/>
                          </a:rPr>
                          <m:t>𝑑</m:t>
                        </m:r>
                      </m:sub>
                    </m:sSub>
                  </m:oMath>
                </a14:m>
                <a:r>
                  <a:rPr lang="en-US" dirty="0"/>
                  <a:t>, ﻿averaged across all </a:t>
                </a:r>
                <a14:m>
                  <m:oMath xmlns:m="http://schemas.openxmlformats.org/officeDocument/2006/math">
                    <m:r>
                      <a:rPr lang="es-ES" b="0" i="1" smtClean="0">
                        <a:latin typeface="Cambria Math" panose="02040503050406030204" pitchFamily="18" charset="0"/>
                      </a:rPr>
                      <m:t>𝑁</m:t>
                    </m:r>
                  </m:oMath>
                </a14:m>
                <a:r>
                  <a:rPr lang="en-US" dirty="0"/>
                  <a:t> simulations of a PSA</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e>
                      </m:nary>
                    </m:oMath>
                  </m:oMathPara>
                </a14:m>
                <a:endParaRPr lang="es-ES" dirty="0"/>
              </a:p>
              <a:p>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oMath>
                </a14:m>
                <a:r>
                  <a:rPr lang="en-US" dirty="0"/>
                  <a:t> is the net benefit of the optimal strategy for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PSA sample, denoted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oMath>
                </a14:m>
                <a:endParaRPr lang="en-US" dirty="0"/>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14912" r="-1086"/>
                </a:stretch>
              </a:blipFill>
            </p:spPr>
            <p:txBody>
              <a:bodyPr/>
              <a:lstStyle/>
              <a:p>
                <a:r>
                  <a:rPr lang="en-US">
                    <a:noFill/>
                  </a:rPr>
                  <a:t> </a:t>
                </a:r>
              </a:p>
            </p:txBody>
          </p:sp>
        </mc:Fallback>
      </mc:AlternateContent>
    </p:spTree>
    <p:extLst>
      <p:ext uri="{BB962C8B-B14F-4D97-AF65-F5344CB8AC3E}">
        <p14:creationId xmlns:p14="http://schemas.microsoft.com/office/powerpoint/2010/main" val="2780974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﻿Optimality criteria and VOI with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Once the expected loss is calculated for all </a:t>
                </a:r>
                <a14:m>
                  <m:oMath xmlns:m="http://schemas.openxmlformats.org/officeDocument/2006/math">
                    <m:r>
                      <a:rPr lang="en-US" i="1">
                        <a:latin typeface="Cambria Math" panose="02040503050406030204" pitchFamily="18" charset="0"/>
                      </a:rPr>
                      <m:t>𝐷</m:t>
                    </m:r>
                  </m:oMath>
                </a14:m>
                <a:r>
                  <a:rPr lang="en-US" dirty="0"/>
                  <a:t> strategies, it is possible to determine both the optimal strategy and the EVPI, because:</a:t>
                </a:r>
              </a:p>
              <a:p>
                <a:endParaRPr lang="en-US" dirty="0"/>
              </a:p>
              <a:p>
                <a:pPr marL="385763" indent="-385763">
                  <a:buFont typeface="+mj-lt"/>
                  <a:buAutoNum type="arabicPeriod"/>
                </a:pPr>
                <a:r>
                  <a:rPr lang="en-US" dirty="0"/>
                  <a:t>For a risk-neutral decision maker, the optimal strategy is the strategy with the </a:t>
                </a:r>
                <a:r>
                  <a:rPr lang="en-US" b="1" dirty="0"/>
                  <a:t>highest expected benefit</a:t>
                </a:r>
                <a:r>
                  <a:rPr lang="en-US" dirty="0"/>
                  <a:t>, which is equivalent to the strategy with the </a:t>
                </a:r>
                <a:r>
                  <a:rPr lang="en-US" b="1" dirty="0"/>
                  <a:t>lowest expected loss</a:t>
                </a:r>
                <a:r>
                  <a:rPr lang="en-US" dirty="0"/>
                  <a:t> </a:t>
                </a:r>
              </a:p>
              <a:p>
                <a:pPr marL="385763" indent="-385763">
                  <a:buFont typeface="+mj-lt"/>
                  <a:buAutoNum type="arabicPeriod"/>
                </a:pPr>
                <a:endParaRPr lang="en-US" dirty="0"/>
              </a:p>
              <a:p>
                <a:pPr marL="385763" indent="-385763">
                  <a:buFont typeface="+mj-lt"/>
                  <a:buAutoNum type="arabicPeriod"/>
                </a:pPr>
                <a:r>
                  <a:rPr lang="en-US" dirty="0"/>
                  <a:t>The </a:t>
                </a:r>
                <a:r>
                  <a:rPr lang="en-US" b="1" dirty="0"/>
                  <a:t>expected loss</a:t>
                </a:r>
                <a:r>
                  <a:rPr lang="en-US" dirty="0"/>
                  <a:t> of the </a:t>
                </a:r>
                <a:r>
                  <a:rPr lang="en-US" b="1" dirty="0"/>
                  <a:t>optimal strategy</a:t>
                </a:r>
                <a:r>
                  <a:rPr lang="en-US" dirty="0"/>
                  <a:t> equals the </a:t>
                </a:r>
                <a:r>
                  <a:rPr lang="en-US" b="1" dirty="0"/>
                  <a:t>EVPI</a:t>
                </a:r>
                <a:r>
                  <a:rPr lang="en-US" dirty="0"/>
                  <a:t>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Tree>
    <p:extLst>
      <p:ext uri="{BB962C8B-B14F-4D97-AF65-F5344CB8AC3E}">
        <p14:creationId xmlns:p14="http://schemas.microsoft.com/office/powerpoint/2010/main" val="919026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Expected Loss Curves (ELCs)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ELCs are a representation of the expected loss of all </a:t>
                </a:r>
                <a14:m>
                  <m:oMath xmlns:m="http://schemas.openxmlformats.org/officeDocument/2006/math">
                    <m:r>
                      <a:rPr lang="en-US" i="1">
                        <a:latin typeface="Cambria Math" panose="02040503050406030204" pitchFamily="18" charset="0"/>
                      </a:rPr>
                      <m:t>𝐷</m:t>
                    </m:r>
                  </m:oMath>
                </a14:m>
                <a:r>
                  <a:rPr lang="en-US" dirty="0"/>
                  <a:t> strategies </a:t>
                </a:r>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𝐷</m:t>
                          </m:r>
                        </m:sub>
                      </m:sSub>
                      <m:r>
                        <a:rPr lang="en-US" i="1">
                          <a:latin typeface="Cambria Math" panose="02040503050406030204" pitchFamily="18" charset="0"/>
                        </a:rPr>
                        <m:t>]</m:t>
                      </m:r>
                    </m:oMath>
                  </m:oMathPara>
                </a14:m>
                <a:endParaRPr lang="en-US" dirty="0"/>
              </a:p>
              <a:p>
                <a:pPr marL="0" indent="0">
                  <a:buNone/>
                </a:pPr>
                <a:r>
                  <a:rPr lang="en-US" dirty="0"/>
                  <a:t>as a function of WTP</a:t>
                </a:r>
              </a:p>
              <a:p>
                <a:endParaRPr lang="en-US" dirty="0"/>
              </a:p>
              <a:p>
                <a:r>
                  <a:rPr lang="en-US" dirty="0"/>
                  <a:t>The </a:t>
                </a:r>
                <a:r>
                  <a:rPr lang="en-US" b="1" dirty="0"/>
                  <a:t>lower envelope</a:t>
                </a:r>
                <a:r>
                  <a:rPr lang="en-US" dirty="0"/>
                  <a:t> of the ELCs is the expected loss of the </a:t>
                </a:r>
                <a:r>
                  <a:rPr lang="en-US" b="1" dirty="0"/>
                  <a:t>optimal strategy </a:t>
                </a:r>
                <a:r>
                  <a:rPr lang="en-US" dirty="0"/>
                  <a:t>and also the </a:t>
                </a:r>
                <a:r>
                  <a:rPr lang="en-US" b="1" dirty="0"/>
                  <a:t>EVPI</a:t>
                </a:r>
                <a:r>
                  <a:rPr lang="en-US" dirty="0"/>
                  <a:t> </a:t>
                </a:r>
              </a:p>
              <a:p>
                <a:endParaRPr lang="en-US" dirty="0"/>
              </a:p>
              <a:p>
                <a:r>
                  <a:rPr lang="en-US" dirty="0"/>
                  <a:t>ELCs reveal by how much the optimal strategy is </a:t>
                </a:r>
                <a:r>
                  <a:rPr lang="en-US" b="1" dirty="0"/>
                  <a:t>better than</a:t>
                </a:r>
                <a:r>
                  <a:rPr lang="en-US" dirty="0"/>
                  <a:t> each of the other alternatives in terms of expected foregone benefits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75F05AF-310C-4A44-A336-94552C3EE58C}"/>
              </a:ext>
            </a:extLst>
          </p:cNvPr>
          <p:cNvSpPr/>
          <p:nvPr/>
        </p:nvSpPr>
        <p:spPr>
          <a:xfrm>
            <a:off x="840432" y="5644761"/>
            <a:ext cx="7820683" cy="1077218"/>
          </a:xfrm>
          <a:prstGeom prst="rect">
            <a:avLst/>
          </a:prstGeom>
        </p:spPr>
        <p:txBody>
          <a:bodyPr wrap="square">
            <a:spAutoFit/>
          </a:bodyPr>
          <a:lstStyle/>
          <a:p>
            <a:r>
              <a:rPr lang="en-US" sz="1600" dirty="0"/>
              <a:t>Alarid-Escudero F, Enns EA, Kuntz KM, Michaud TL, Jalal H. “Time Traveling Is Just Too Dangerous” But Some Methods Are Worth Revisiting: The Advantages of Expected Loss Curves Over Cost-Effectiveness Acceptability Curves and Frontier. </a:t>
            </a:r>
            <a:r>
              <a:rPr lang="en-US" sz="1600" i="1" dirty="0"/>
              <a:t>Value Health</a:t>
            </a:r>
            <a:r>
              <a:rPr lang="en-US" sz="1600" dirty="0"/>
              <a:t>. 2019;In Press. </a:t>
            </a:r>
          </a:p>
        </p:txBody>
      </p:sp>
    </p:spTree>
    <p:extLst>
      <p:ext uri="{BB962C8B-B14F-4D97-AF65-F5344CB8AC3E}">
        <p14:creationId xmlns:p14="http://schemas.microsoft.com/office/powerpoint/2010/main" val="3094082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a:xfrm>
            <a:off x="840432" y="274638"/>
            <a:ext cx="7896064" cy="1143000"/>
          </a:xfrm>
        </p:spPr>
        <p:txBody>
          <a:bodyPr/>
          <a:lstStyle/>
          <a:p>
            <a:r>
              <a:rPr lang="en-US" dirty="0"/>
              <a:t>Construction of ELCs</a:t>
            </a:r>
          </a:p>
        </p:txBody>
      </p:sp>
      <p:pic>
        <p:nvPicPr>
          <p:cNvPr id="7" name="Picture 6">
            <a:extLst>
              <a:ext uri="{FF2B5EF4-FFF2-40B4-BE49-F238E27FC236}">
                <a16:creationId xmlns:a16="http://schemas.microsoft.com/office/drawing/2014/main" id="{64718899-0C08-F64F-B609-DA7CC91BBE67}"/>
              </a:ext>
            </a:extLst>
          </p:cNvPr>
          <p:cNvPicPr>
            <a:picLocks noChangeAspect="1"/>
          </p:cNvPicPr>
          <p:nvPr/>
        </p:nvPicPr>
        <p:blipFill>
          <a:blip r:embed="rId2"/>
          <a:stretch>
            <a:fillRect/>
          </a:stretch>
        </p:blipFill>
        <p:spPr>
          <a:xfrm>
            <a:off x="685800" y="1745747"/>
            <a:ext cx="8448262" cy="3571803"/>
          </a:xfrm>
          <a:prstGeom prst="rect">
            <a:avLst/>
          </a:prstGeom>
        </p:spPr>
      </p:pic>
      <p:sp>
        <p:nvSpPr>
          <p:cNvPr id="8" name="Frame 7">
            <a:extLst>
              <a:ext uri="{FF2B5EF4-FFF2-40B4-BE49-F238E27FC236}">
                <a16:creationId xmlns:a16="http://schemas.microsoft.com/office/drawing/2014/main" id="{7DFA4840-029C-8B40-B6CA-FE5413C13364}"/>
              </a:ext>
            </a:extLst>
          </p:cNvPr>
          <p:cNvSpPr/>
          <p:nvPr/>
        </p:nvSpPr>
        <p:spPr>
          <a:xfrm>
            <a:off x="7036904" y="4984962"/>
            <a:ext cx="695738"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9" name="Straight Arrow Connector 8">
            <a:extLst>
              <a:ext uri="{FF2B5EF4-FFF2-40B4-BE49-F238E27FC236}">
                <a16:creationId xmlns:a16="http://schemas.microsoft.com/office/drawing/2014/main" id="{94A659D2-EA4F-AD45-9FC7-50D3E875C1D1}"/>
              </a:ext>
            </a:extLst>
          </p:cNvPr>
          <p:cNvCxnSpPr>
            <a:cxnSpLocks/>
            <a:stCxn id="10" idx="0"/>
            <a:endCxn id="8" idx="2"/>
          </p:cNvCxnSpPr>
          <p:nvPr/>
        </p:nvCxnSpPr>
        <p:spPr>
          <a:xfrm flipV="1">
            <a:off x="6276561" y="5317552"/>
            <a:ext cx="1108212"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BD45C2-9D9B-314F-A407-5F0A7D5FF81B}"/>
              </a:ext>
            </a:extLst>
          </p:cNvPr>
          <p:cNvSpPr txBox="1"/>
          <p:nvPr/>
        </p:nvSpPr>
        <p:spPr>
          <a:xfrm>
            <a:off x="3816626" y="6275688"/>
            <a:ext cx="4919870" cy="369332"/>
          </a:xfrm>
          <a:prstGeom prst="rect">
            <a:avLst/>
          </a:prstGeom>
          <a:noFill/>
        </p:spPr>
        <p:txBody>
          <a:bodyPr wrap="square" rtlCol="0">
            <a:spAutoFit/>
          </a:bodyPr>
          <a:lstStyle/>
          <a:p>
            <a:r>
              <a:rPr lang="en-MX" dirty="0"/>
              <a:t>Lowest expected loss = Optimal strategy</a:t>
            </a:r>
          </a:p>
        </p:txBody>
      </p:sp>
    </p:spTree>
    <p:extLst>
      <p:ext uri="{BB962C8B-B14F-4D97-AF65-F5344CB8AC3E}">
        <p14:creationId xmlns:p14="http://schemas.microsoft.com/office/powerpoint/2010/main" val="3893919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Tree>
    <p:extLst>
      <p:ext uri="{BB962C8B-B14F-4D97-AF65-F5344CB8AC3E}">
        <p14:creationId xmlns:p14="http://schemas.microsoft.com/office/powerpoint/2010/main" val="241802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
        <p:nvSpPr>
          <p:cNvPr id="5" name="Frame 4">
            <a:extLst>
              <a:ext uri="{FF2B5EF4-FFF2-40B4-BE49-F238E27FC236}">
                <a16:creationId xmlns:a16="http://schemas.microsoft.com/office/drawing/2014/main" id="{B77799F2-B7C8-D44C-A66E-C16093EF2351}"/>
              </a:ext>
            </a:extLst>
          </p:cNvPr>
          <p:cNvSpPr/>
          <p:nvPr/>
        </p:nvSpPr>
        <p:spPr>
          <a:xfrm>
            <a:off x="3539614" y="1855888"/>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698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Deterministic</a:t>
            </a:r>
            <a:r>
              <a:rPr lang="nl-NL" dirty="0"/>
              <a:t> </a:t>
            </a:r>
            <a:r>
              <a:rPr lang="nl-NL" dirty="0" err="1"/>
              <a:t>Sensitivity</a:t>
            </a:r>
            <a:r>
              <a:rPr lang="nl-NL" dirty="0"/>
              <a:t> Analysis</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a:t>
            </a:fld>
            <a:endParaRPr/>
          </a:p>
        </p:txBody>
      </p:sp>
    </p:spTree>
    <p:extLst>
      <p:ext uri="{BB962C8B-B14F-4D97-AF65-F5344CB8AC3E}">
        <p14:creationId xmlns:p14="http://schemas.microsoft.com/office/powerpoint/2010/main" val="486168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Tree>
    <p:extLst>
      <p:ext uri="{BB962C8B-B14F-4D97-AF65-F5344CB8AC3E}">
        <p14:creationId xmlns:p14="http://schemas.microsoft.com/office/powerpoint/2010/main" val="2273606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
        <p:nvSpPr>
          <p:cNvPr id="9" name="Frame 8">
            <a:extLst>
              <a:ext uri="{FF2B5EF4-FFF2-40B4-BE49-F238E27FC236}">
                <a16:creationId xmlns:a16="http://schemas.microsoft.com/office/drawing/2014/main" id="{191144D7-471A-C146-AB4F-D54FA1DDF500}"/>
              </a:ext>
            </a:extLst>
          </p:cNvPr>
          <p:cNvSpPr/>
          <p:nvPr/>
        </p:nvSpPr>
        <p:spPr>
          <a:xfrm>
            <a:off x="3683410" y="1889072"/>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163449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EVPI</a:t>
            </a:r>
          </a:p>
        </p:txBody>
      </p:sp>
      <p:pic>
        <p:nvPicPr>
          <p:cNvPr id="4" name="Picture 3">
            <a:extLst>
              <a:ext uri="{FF2B5EF4-FFF2-40B4-BE49-F238E27FC236}">
                <a16:creationId xmlns:a16="http://schemas.microsoft.com/office/drawing/2014/main" id="{3E82BD15-0E9E-474A-AE65-8643FB84EE6E}"/>
              </a:ext>
            </a:extLst>
          </p:cNvPr>
          <p:cNvPicPr>
            <a:picLocks noChangeAspect="1"/>
          </p:cNvPicPr>
          <p:nvPr/>
        </p:nvPicPr>
        <p:blipFill rotWithShape="1">
          <a:blip r:embed="rId2"/>
          <a:srcRect t="7608"/>
          <a:stretch/>
        </p:blipFill>
        <p:spPr>
          <a:xfrm>
            <a:off x="683568" y="1417638"/>
            <a:ext cx="8386622" cy="5165724"/>
          </a:xfrm>
          <a:prstGeom prst="rect">
            <a:avLst/>
          </a:prstGeom>
        </p:spPr>
      </p:pic>
    </p:spTree>
    <p:extLst>
      <p:ext uri="{BB962C8B-B14F-4D97-AF65-F5344CB8AC3E}">
        <p14:creationId xmlns:p14="http://schemas.microsoft.com/office/powerpoint/2010/main" val="2969642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53</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68371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54</a:t>
            </a:fld>
            <a:endParaRPr lang="en-US"/>
          </a:p>
        </p:txBody>
      </p:sp>
    </p:spTree>
    <p:extLst>
      <p:ext uri="{BB962C8B-B14F-4D97-AF65-F5344CB8AC3E}">
        <p14:creationId xmlns:p14="http://schemas.microsoft.com/office/powerpoint/2010/main" val="1236097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55</a:t>
            </a:fld>
            <a:endParaRPr/>
          </a:p>
        </p:txBody>
      </p:sp>
    </p:spTree>
    <p:extLst>
      <p:ext uri="{BB962C8B-B14F-4D97-AF65-F5344CB8AC3E}">
        <p14:creationId xmlns:p14="http://schemas.microsoft.com/office/powerpoint/2010/main" val="359518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7985069" cy="4983162"/>
          </a:xfrm>
        </p:spPr>
        <p:txBody>
          <a:bodyPr/>
          <a:lstStyle/>
          <a:p>
            <a:r>
              <a:rPr lang="en-US" dirty="0"/>
              <a:t>Systematically vary a single parameter over range of uncertainty, keeping all others fixed</a:t>
            </a:r>
          </a:p>
          <a:p>
            <a:pPr marL="0" indent="0">
              <a:buNone/>
            </a:pPr>
            <a:r>
              <a:rPr lang="en-US" dirty="0"/>
              <a:t>   </a:t>
            </a:r>
          </a:p>
          <a:p>
            <a:pPr marL="0" indent="0">
              <a:buNone/>
            </a:pPr>
            <a:r>
              <a:rPr lang="en-US" dirty="0"/>
              <a:t>     </a:t>
            </a:r>
            <a:r>
              <a:rPr lang="en-US" dirty="0" err="1"/>
              <a:t>p_PCed</a:t>
            </a:r>
            <a:r>
              <a:rPr lang="en-US" sz="2400" i="1" baseline="-25000" dirty="0">
                <a:latin typeface="Cambria" pitchFamily="18" charset="0"/>
              </a:rPr>
              <a:t> </a:t>
            </a:r>
            <a:r>
              <a:rPr lang="en-US" sz="2400" dirty="0">
                <a:latin typeface="Cambria" pitchFamily="18" charset="0"/>
              </a:rPr>
              <a:t>= 30%, </a:t>
            </a:r>
            <a:r>
              <a:rPr lang="en-US" sz="2400" dirty="0" err="1"/>
              <a:t>p_PCed</a:t>
            </a:r>
            <a:r>
              <a:rPr lang="en-US" sz="2400" dirty="0"/>
              <a:t> </a:t>
            </a:r>
            <a:r>
              <a:rPr lang="en-US" sz="2400" dirty="0">
                <a:latin typeface="Cambria" pitchFamily="18" charset="0"/>
              </a:rPr>
              <a:t>= 40%, </a:t>
            </a:r>
            <a:r>
              <a:rPr lang="en-US" sz="2400" dirty="0" err="1"/>
              <a:t>p_PCed</a:t>
            </a:r>
            <a:r>
              <a:rPr lang="en-US" sz="2400" i="1" baseline="-25000" dirty="0">
                <a:latin typeface="Cambria" pitchFamily="18" charset="0"/>
              </a:rPr>
              <a:t> </a:t>
            </a:r>
            <a:r>
              <a:rPr lang="en-US" sz="2400" dirty="0">
                <a:latin typeface="Cambria" pitchFamily="18" charset="0"/>
              </a:rPr>
              <a:t>= 50%</a:t>
            </a:r>
            <a:r>
              <a:rPr lang="en-US" sz="2400" dirty="0"/>
              <a:t>, etc…</a:t>
            </a:r>
          </a:p>
          <a:p>
            <a:endParaRPr lang="en-US" dirty="0"/>
          </a:p>
          <a:p>
            <a:r>
              <a:rPr lang="en-US" dirty="0"/>
              <a:t>For each parameter value, calculate the expected outcomes under each strategy</a:t>
            </a:r>
          </a:p>
          <a:p>
            <a:r>
              <a:rPr lang="en-US" dirty="0"/>
              <a:t>Identify which strategy is preferred for each parameter value</a:t>
            </a:r>
          </a:p>
          <a:p>
            <a:endParaRPr lang="en-US" dirty="0"/>
          </a:p>
        </p:txBody>
      </p:sp>
    </p:spTree>
    <p:extLst>
      <p:ext uri="{BB962C8B-B14F-4D97-AF65-F5344CB8AC3E}">
        <p14:creationId xmlns:p14="http://schemas.microsoft.com/office/powerpoint/2010/main" val="11743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369872901"/>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Deaths per 1,000</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EV ‘Do Nothing’</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‘Spray’</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‘Test’</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3" name="Rectangle 2"/>
          <p:cNvSpPr/>
          <p:nvPr/>
        </p:nvSpPr>
        <p:spPr>
          <a:xfrm>
            <a:off x="3027474" y="1294544"/>
            <a:ext cx="5573016" cy="50672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2930362577"/>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13" name="Rectangle 12"/>
          <p:cNvSpPr/>
          <p:nvPr/>
        </p:nvSpPr>
        <p:spPr>
          <a:xfrm>
            <a:off x="3027474" y="3129808"/>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027474" y="3584782"/>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027474" y="3980337"/>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27474" y="2733354"/>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027474" y="4437536"/>
            <a:ext cx="5573016" cy="16838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69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1" fill="hold" grpId="0" nodeType="clickEffect">
                                  <p:stCondLst>
                                    <p:cond delay="0"/>
                                  </p:stCondLst>
                                  <p:childTnLst>
                                    <p:animEffect transition="out" filter="wipe(up)">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738014123"/>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2.8</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3.4</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3.7</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4.0</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4.3</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4.6</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4.9</a:t>
                      </a:r>
                    </a:p>
                  </a:txBody>
                  <a:tcPr anchor="ctr"/>
                </a:tc>
                <a:tc>
                  <a:txBody>
                    <a:bodyPr/>
                    <a:lstStyle/>
                    <a:p>
                      <a:pPr algn="ct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6524625" y="2695575"/>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4625" y="31242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24625" y="35623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4625" y="39814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0125" y="44279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0125" y="48724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10125" y="52768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0125" y="56769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78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1159</TotalTime>
  <Words>3154</Words>
  <Application>Microsoft Office PowerPoint</Application>
  <PresentationFormat>On-screen Show (4:3)</PresentationFormat>
  <Paragraphs>1345</Paragraphs>
  <Slides>55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Cambria</vt:lpstr>
      <vt:lpstr>Cambria Math</vt:lpstr>
      <vt:lpstr>Constantia</vt:lpstr>
      <vt:lpstr>Courier New</vt:lpstr>
      <vt:lpstr>Times New Roman</vt:lpstr>
      <vt:lpstr>Verdana</vt:lpstr>
      <vt:lpstr>ThemeDARTH</vt:lpstr>
      <vt:lpstr>Sensitivity Analysis in R</vt:lpstr>
      <vt:lpstr>Brief note on CEA</vt:lpstr>
      <vt:lpstr>Sensitivity Analysis</vt:lpstr>
      <vt:lpstr>Parameter Uncertainty</vt:lpstr>
      <vt:lpstr>Deterministic Sensitivity Analysis</vt:lpstr>
      <vt:lpstr>One-Way Sensitivity Analysis</vt:lpstr>
      <vt:lpstr>One-Way Sensitivity Analysis</vt:lpstr>
      <vt:lpstr>One-Way Sensitivity Analysis</vt:lpstr>
      <vt:lpstr>One-Way Sensitivity Analysis</vt:lpstr>
      <vt:lpstr>One-Way Sensitivity Analysis</vt:lpstr>
      <vt:lpstr>One-Way Sensitivity Analysis</vt:lpstr>
      <vt:lpstr>Two-Way Sensitivity Analysis</vt:lpstr>
      <vt:lpstr>Two-Way Sensitivity Analysis</vt:lpstr>
      <vt:lpstr>Probabilistic Sensitivity Analysis (PSA)</vt:lpstr>
      <vt:lpstr>Probabilistic Sensitivity Analysis (PSA)</vt:lpstr>
      <vt:lpstr>Probabilistic Sensitivity Analysis (PSA)</vt:lpstr>
      <vt:lpstr>Probabilistic Sensitivity Analysis (PSA)</vt:lpstr>
      <vt:lpstr>Matrix Implementation of the Markov Model</vt:lpstr>
      <vt:lpstr>Calculating total costs &amp; effects</vt:lpstr>
      <vt:lpstr>Presenting the PSA results</vt:lpstr>
      <vt:lpstr>Matrix Implementation of the Markov Model</vt:lpstr>
      <vt:lpstr>Calculating total costs &amp; effects</vt:lpstr>
      <vt:lpstr>Presenting the PSA results</vt:lpstr>
      <vt:lpstr>Presenting the PSA results</vt:lpstr>
      <vt:lpstr>Example of PSA dataset</vt:lpstr>
      <vt:lpstr>Distributions </vt:lpstr>
      <vt:lpstr>Distributions II</vt:lpstr>
      <vt:lpstr>PSA in R</vt:lpstr>
      <vt:lpstr>Decision Uncertainty</vt:lpstr>
      <vt:lpstr>Cost-Effectiveness Acceptability Curves (CEAC)</vt:lpstr>
      <vt:lpstr>Construction of CEAC</vt:lpstr>
      <vt:lpstr>Cost-Effectiveness Acceptability Frontier (CEAF)</vt:lpstr>
      <vt:lpstr>Construction of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Value of Information</vt:lpstr>
      <vt:lpstr>Expected Value of Perfect Information (EVPI)</vt:lpstr>
      <vt:lpstr>Overcoming limitations of CEACs and CEAF</vt:lpstr>
      <vt:lpstr>﻿Definition of expected losses </vt:lpstr>
      <vt:lpstr>﻿Optimality criteria and VOI with expected losses </vt:lpstr>
      <vt:lpstr>Expected Loss Curves (ELCs)</vt:lpstr>
      <vt:lpstr>Construction of ELCs</vt:lpstr>
      <vt:lpstr>CEACs and CEAF</vt:lpstr>
      <vt:lpstr>CEACs and CEAF</vt:lpstr>
      <vt:lpstr>ELCs</vt:lpstr>
      <vt:lpstr>ELCs</vt:lpstr>
      <vt:lpstr>EVPI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111</cp:revision>
  <dcterms:created xsi:type="dcterms:W3CDTF">2018-07-06T17:43:18Z</dcterms:created>
  <dcterms:modified xsi:type="dcterms:W3CDTF">2021-08-26T17:16:25Z</dcterms:modified>
</cp:coreProperties>
</file>