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3"/>
  </p:notesMasterIdLst>
  <p:handoutMasterIdLst>
    <p:handoutMasterId r:id="rId24"/>
  </p:handoutMasterIdLst>
  <p:sldIdLst>
    <p:sldId id="256" r:id="rId2"/>
    <p:sldId id="369" r:id="rId3"/>
    <p:sldId id="621" r:id="rId4"/>
    <p:sldId id="622" r:id="rId5"/>
    <p:sldId id="623" r:id="rId6"/>
    <p:sldId id="294" r:id="rId7"/>
    <p:sldId id="626" r:id="rId8"/>
    <p:sldId id="311" r:id="rId9"/>
    <p:sldId id="442" r:id="rId10"/>
    <p:sldId id="634" r:id="rId11"/>
    <p:sldId id="472" r:id="rId12"/>
    <p:sldId id="627" r:id="rId13"/>
    <p:sldId id="607" r:id="rId14"/>
    <p:sldId id="620" r:id="rId15"/>
    <p:sldId id="624" r:id="rId16"/>
    <p:sldId id="631" r:id="rId17"/>
    <p:sldId id="628" r:id="rId18"/>
    <p:sldId id="629" r:id="rId19"/>
    <p:sldId id="625" r:id="rId20"/>
    <p:sldId id="264"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87226"/>
  </p:normalViewPr>
  <p:slideViewPr>
    <p:cSldViewPr snapToGrid="0" snapToObjects="1">
      <p:cViewPr varScale="1">
        <p:scale>
          <a:sx n="70" d="100"/>
          <a:sy n="70" d="100"/>
        </p:scale>
        <p:origin x="2033" y="31"/>
      </p:cViewPr>
      <p:guideLst/>
    </p:cSldViewPr>
  </p:slideViewPr>
  <p:notesTextViewPr>
    <p:cViewPr>
      <p:scale>
        <a:sx n="1" d="1"/>
        <a:sy n="1" d="1"/>
      </p:scale>
      <p:origin x="0" y="0"/>
    </p:cViewPr>
  </p:notesTextViewPr>
  <p:sorterViewPr>
    <p:cViewPr>
      <p:scale>
        <a:sx n="130" d="100"/>
        <a:sy n="130" d="100"/>
      </p:scale>
      <p:origin x="0" y="-4158"/>
    </p:cViewPr>
  </p:sorterViewPr>
  <p:notesViewPr>
    <p:cSldViewPr snapToGrid="0" snapToObjects="1" showGuides="1">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22E899-3A8A-3C49-9B2C-F230AB7CC1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6F19D6-C408-B345-930C-F6E2263731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7D4625-218C-5B45-A4EE-362122B9F25A}" type="datetimeFigureOut">
              <a:rPr lang="en-US" smtClean="0"/>
              <a:t>5/9/2021</a:t>
            </a:fld>
            <a:endParaRPr lang="en-US"/>
          </a:p>
        </p:txBody>
      </p:sp>
      <p:sp>
        <p:nvSpPr>
          <p:cNvPr id="4" name="Footer Placeholder 3">
            <a:extLst>
              <a:ext uri="{FF2B5EF4-FFF2-40B4-BE49-F238E27FC236}">
                <a16:creationId xmlns:a16="http://schemas.microsoft.com/office/drawing/2014/main" id="{AD71CEA2-B87B-464F-8927-EE57085C7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51D73E-EB53-5E44-B21F-B0DE91E66E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9058A-61D4-1242-BF7F-444A2E6E83C7}" type="slidenum">
              <a:rPr lang="en-US" smtClean="0"/>
              <a:t>‹#›</a:t>
            </a:fld>
            <a:endParaRPr lang="en-US"/>
          </a:p>
        </p:txBody>
      </p:sp>
    </p:spTree>
    <p:extLst>
      <p:ext uri="{BB962C8B-B14F-4D97-AF65-F5344CB8AC3E}">
        <p14:creationId xmlns:p14="http://schemas.microsoft.com/office/powerpoint/2010/main" val="3004489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5/9/2021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17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604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2</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r>
              <a:rPr lang="en-US" sz="1200" b="0" i="0" u="none" strike="noStrike" kern="1200" dirty="0">
                <a:solidFill>
                  <a:schemeClr val="tx1"/>
                </a:solidFill>
                <a:effectLst/>
                <a:latin typeface="+mn-lt"/>
                <a:ea typeface="+mn-ea"/>
                <a:cs typeface="+mn-cs"/>
              </a:rPr>
              <a:t>So let’s start with: “what is a decision tree”</a:t>
            </a:r>
          </a:p>
          <a:p>
            <a:r>
              <a:rPr lang="en-US" sz="1200" b="0" i="0" u="none" strike="noStrike" kern="1200" dirty="0">
                <a:solidFill>
                  <a:schemeClr val="tx1"/>
                </a:solidFill>
                <a:effectLst/>
                <a:latin typeface="+mn-lt"/>
                <a:ea typeface="+mn-ea"/>
                <a:cs typeface="+mn-cs"/>
              </a:rPr>
              <a:t>A decision tree is a decision support tool that gives a schematic representation of all the important possible consequences of a decision.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use this decision tree tool combine knowledge about the decision problem from many sources. For example, the treatment effect comes from a clinical trial, while the age specific mortality comes from national observation studies.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And for comparisons of the decision, the tree computes the average outcomes </a:t>
            </a:r>
          </a:p>
        </p:txBody>
      </p:sp>
    </p:spTree>
    <p:extLst>
      <p:ext uri="{BB962C8B-B14F-4D97-AF65-F5344CB8AC3E}">
        <p14:creationId xmlns:p14="http://schemas.microsoft.com/office/powerpoint/2010/main" val="367983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every decision tree has be split in three components. </a:t>
            </a:r>
          </a:p>
          <a:p>
            <a:endParaRPr lang="en-US" dirty="0"/>
          </a:p>
          <a:p>
            <a:r>
              <a:rPr lang="en-US" dirty="0" err="1"/>
              <a:t>Firstt</a:t>
            </a:r>
            <a:r>
              <a:rPr lang="en-US" dirty="0"/>
              <a:t> we start with the alternative strategies or alternative decision we are considering.</a:t>
            </a:r>
          </a:p>
          <a:p>
            <a:r>
              <a:rPr lang="en-US" dirty="0"/>
              <a:t>Second the event that follow from selecting a strategy and the likelihood of these </a:t>
            </a:r>
            <a:r>
              <a:rPr lang="en-US" dirty="0" err="1"/>
              <a:t>evenst</a:t>
            </a:r>
            <a:r>
              <a:rPr lang="en-US" dirty="0"/>
              <a:t> under the </a:t>
            </a:r>
            <a:r>
              <a:rPr lang="en-US" dirty="0" err="1"/>
              <a:t>cersomstances</a:t>
            </a:r>
            <a:r>
              <a:rPr lang="en-US" dirty="0"/>
              <a:t> of </a:t>
            </a:r>
            <a:r>
              <a:rPr lang="en-US" dirty="0" err="1"/>
              <a:t>slecting</a:t>
            </a:r>
            <a:r>
              <a:rPr lang="en-US" dirty="0"/>
              <a:t> this strategy</a:t>
            </a:r>
          </a:p>
          <a:p>
            <a:r>
              <a:rPr lang="en-US" dirty="0"/>
              <a:t>And third and last the outcomes related to the sequence of events. </a:t>
            </a:r>
          </a:p>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346603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4</a:t>
            </a:fld>
            <a:endParaRPr lang="en-US"/>
          </a:p>
        </p:txBody>
      </p:sp>
    </p:spTree>
    <p:extLst>
      <p:ext uri="{BB962C8B-B14F-4D97-AF65-F5344CB8AC3E}">
        <p14:creationId xmlns:p14="http://schemas.microsoft.com/office/powerpoint/2010/main" val="420510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6</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8</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9</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10</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5906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11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5/9/2021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5/9/2021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5/9/2021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5/9/2021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5/9/2021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5/9/2021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5/9/2021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5/9/2021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5/9/2021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5/9/2021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5/9/2021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5/9/2021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5/9/2021</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DARTH workgroup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
        <p:nvSpPr>
          <p:cNvPr id="8" name="Arc 28">
            <a:extLst>
              <a:ext uri="{FF2B5EF4-FFF2-40B4-BE49-F238E27FC236}">
                <a16:creationId xmlns:a16="http://schemas.microsoft.com/office/drawing/2014/main" id="{D6528E4E-2D69-4394-8B51-015E1FFCEE4B}"/>
              </a:ext>
            </a:extLst>
          </p:cNvPr>
          <p:cNvSpPr>
            <a:spLocks/>
          </p:cNvSpPr>
          <p:nvPr/>
        </p:nvSpPr>
        <p:spPr bwMode="auto">
          <a:xfrm rot="16080000">
            <a:off x="2251652" y="1847327"/>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9">
            <a:extLst>
              <a:ext uri="{FF2B5EF4-FFF2-40B4-BE49-F238E27FC236}">
                <a16:creationId xmlns:a16="http://schemas.microsoft.com/office/drawing/2014/main" id="{74BD2DEE-A18E-469B-94F9-6973D5CA7EE9}"/>
              </a:ext>
            </a:extLst>
          </p:cNvPr>
          <p:cNvSpPr>
            <a:spLocks noChangeArrowheads="1"/>
          </p:cNvSpPr>
          <p:nvPr/>
        </p:nvSpPr>
        <p:spPr bwMode="auto">
          <a:xfrm>
            <a:off x="-97321" y="2655126"/>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 name="Rectangle 30">
            <a:extLst>
              <a:ext uri="{FF2B5EF4-FFF2-40B4-BE49-F238E27FC236}">
                <a16:creationId xmlns:a16="http://schemas.microsoft.com/office/drawing/2014/main" id="{BA7F0389-88CE-4B1D-9F7E-1E0487AE9710}"/>
              </a:ext>
            </a:extLst>
          </p:cNvPr>
          <p:cNvSpPr>
            <a:spLocks noChangeArrowheads="1"/>
          </p:cNvSpPr>
          <p:nvPr/>
        </p:nvSpPr>
        <p:spPr bwMode="auto">
          <a:xfrm>
            <a:off x="-97322" y="2797023"/>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Tree>
    <p:extLst>
      <p:ext uri="{BB962C8B-B14F-4D97-AF65-F5344CB8AC3E}">
        <p14:creationId xmlns:p14="http://schemas.microsoft.com/office/powerpoint/2010/main" val="21705552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6" name="TextBox 5">
            <a:extLst>
              <a:ext uri="{FF2B5EF4-FFF2-40B4-BE49-F238E27FC236}">
                <a16:creationId xmlns:a16="http://schemas.microsoft.com/office/drawing/2014/main" id="{BA573254-8EDF-B74B-93B5-6AE5085244A9}"/>
              </a:ext>
            </a:extLst>
          </p:cNvPr>
          <p:cNvSpPr txBox="1"/>
          <p:nvPr/>
        </p:nvSpPr>
        <p:spPr>
          <a:xfrm>
            <a:off x="1004725" y="4908889"/>
            <a:ext cx="5966057" cy="400110"/>
          </a:xfrm>
          <a:prstGeom prst="rect">
            <a:avLst/>
          </a:prstGeom>
          <a:noFill/>
        </p:spPr>
        <p:txBody>
          <a:bodyPr wrap="none" rtlCol="0">
            <a:spAutoFit/>
          </a:bodyPr>
          <a:lstStyle/>
          <a:p>
            <a:r>
              <a:rPr lang="en-US" sz="2000" dirty="0"/>
              <a:t>Outcome = </a:t>
            </a:r>
            <a:r>
              <a:rPr lang="en-US" sz="2000" dirty="0" err="1"/>
              <a:t>Pr</a:t>
            </a:r>
            <a:r>
              <a:rPr lang="en-US" sz="2000" dirty="0"/>
              <a:t>(severe sequelae and/or dead)</a:t>
            </a:r>
          </a:p>
        </p:txBody>
      </p:sp>
    </p:spTree>
    <p:extLst>
      <p:ext uri="{BB962C8B-B14F-4D97-AF65-F5344CB8AC3E}">
        <p14:creationId xmlns:p14="http://schemas.microsoft.com/office/powerpoint/2010/main" val="162822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59137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A7F21-B3A4-4FA0-927B-FA67201517EC}"/>
              </a:ext>
            </a:extLst>
          </p:cNvPr>
          <p:cNvPicPr>
            <a:picLocks noChangeAspect="1"/>
          </p:cNvPicPr>
          <p:nvPr/>
        </p:nvPicPr>
        <p:blipFill>
          <a:blip r:embed="rId3"/>
          <a:stretch>
            <a:fillRect/>
          </a:stretch>
        </p:blipFill>
        <p:spPr>
          <a:xfrm>
            <a:off x="532315" y="-76701"/>
            <a:ext cx="7862385" cy="6963657"/>
          </a:xfrm>
          <a:prstGeom prst="rect">
            <a:avLst/>
          </a:prstGeom>
        </p:spPr>
      </p:pic>
      <p:grpSp>
        <p:nvGrpSpPr>
          <p:cNvPr id="5" name="Group 4">
            <a:extLst>
              <a:ext uri="{FF2B5EF4-FFF2-40B4-BE49-F238E27FC236}">
                <a16:creationId xmlns:a16="http://schemas.microsoft.com/office/drawing/2014/main" id="{6781ECE3-2160-47DC-A009-5A58724FB524}"/>
              </a:ext>
            </a:extLst>
          </p:cNvPr>
          <p:cNvGrpSpPr/>
          <p:nvPr/>
        </p:nvGrpSpPr>
        <p:grpSpPr>
          <a:xfrm>
            <a:off x="2286038" y="3937487"/>
            <a:ext cx="2389748" cy="1073528"/>
            <a:chOff x="1748389" y="1366226"/>
            <a:chExt cx="2389748" cy="1073528"/>
          </a:xfrm>
        </p:grpSpPr>
        <p:sp>
          <p:nvSpPr>
            <p:cNvPr id="56" name="Arc 49">
              <a:extLst>
                <a:ext uri="{FF2B5EF4-FFF2-40B4-BE49-F238E27FC236}">
                  <a16:creationId xmlns:a16="http://schemas.microsoft.com/office/drawing/2014/main" id="{F68DF04B-2378-427F-85F4-52BFF37F2B64}"/>
                </a:ext>
              </a:extLst>
            </p:cNvPr>
            <p:cNvSpPr>
              <a:spLocks/>
            </p:cNvSpPr>
            <p:nvPr/>
          </p:nvSpPr>
          <p:spPr bwMode="auto">
            <a:xfrm>
              <a:off x="3480912" y="1811104"/>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7" name="Rectangle 50">
              <a:extLst>
                <a:ext uri="{FF2B5EF4-FFF2-40B4-BE49-F238E27FC236}">
                  <a16:creationId xmlns:a16="http://schemas.microsoft.com/office/drawing/2014/main" id="{8E42F548-CF78-44D5-A63E-85A83A399599}"/>
                </a:ext>
              </a:extLst>
            </p:cNvPr>
            <p:cNvSpPr>
              <a:spLocks noChangeArrowheads="1"/>
            </p:cNvSpPr>
            <p:nvPr/>
          </p:nvSpPr>
          <p:spPr bwMode="auto">
            <a:xfrm>
              <a:off x="1748389" y="1366226"/>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grpSp>
      <p:grpSp>
        <p:nvGrpSpPr>
          <p:cNvPr id="64" name="Group 63">
            <a:extLst>
              <a:ext uri="{FF2B5EF4-FFF2-40B4-BE49-F238E27FC236}">
                <a16:creationId xmlns:a16="http://schemas.microsoft.com/office/drawing/2014/main" id="{426710C8-E8B9-4F0A-A812-C8D6B95B3542}"/>
              </a:ext>
            </a:extLst>
          </p:cNvPr>
          <p:cNvGrpSpPr/>
          <p:nvPr/>
        </p:nvGrpSpPr>
        <p:grpSpPr>
          <a:xfrm>
            <a:off x="625268" y="4696690"/>
            <a:ext cx="2389748" cy="1073528"/>
            <a:chOff x="1748389" y="1366226"/>
            <a:chExt cx="2389748" cy="1073528"/>
          </a:xfrm>
        </p:grpSpPr>
        <p:sp>
          <p:nvSpPr>
            <p:cNvPr id="65" name="Arc 49">
              <a:extLst>
                <a:ext uri="{FF2B5EF4-FFF2-40B4-BE49-F238E27FC236}">
                  <a16:creationId xmlns:a16="http://schemas.microsoft.com/office/drawing/2014/main" id="{C8226ECF-03F6-4364-ACFD-1ED8B149EF05}"/>
                </a:ext>
              </a:extLst>
            </p:cNvPr>
            <p:cNvSpPr>
              <a:spLocks/>
            </p:cNvSpPr>
            <p:nvPr/>
          </p:nvSpPr>
          <p:spPr bwMode="auto">
            <a:xfrm>
              <a:off x="3480912" y="1811104"/>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50">
              <a:extLst>
                <a:ext uri="{FF2B5EF4-FFF2-40B4-BE49-F238E27FC236}">
                  <a16:creationId xmlns:a16="http://schemas.microsoft.com/office/drawing/2014/main" id="{BF35300C-A1B5-48E8-9544-E83F9868D40F}"/>
                </a:ext>
              </a:extLst>
            </p:cNvPr>
            <p:cNvSpPr>
              <a:spLocks noChangeArrowheads="1"/>
            </p:cNvSpPr>
            <p:nvPr/>
          </p:nvSpPr>
          <p:spPr bwMode="auto">
            <a:xfrm>
              <a:off x="1748389" y="1366226"/>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0.1910</a:t>
              </a:r>
            </a:p>
          </p:txBody>
        </p:sp>
      </p:grpSp>
    </p:spTree>
    <p:extLst>
      <p:ext uri="{BB962C8B-B14F-4D97-AF65-F5344CB8AC3E}">
        <p14:creationId xmlns:p14="http://schemas.microsoft.com/office/powerpoint/2010/main" val="1525859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err="1"/>
              <a:t>Estimating</a:t>
            </a:r>
            <a:r>
              <a:rPr lang="nl-NL" dirty="0"/>
              <a:t> </a:t>
            </a:r>
            <a:r>
              <a:rPr lang="nl-NL" dirty="0" err="1"/>
              <a:t>decision</a:t>
            </a:r>
            <a:r>
              <a:rPr lang="nl-NL" dirty="0"/>
              <a:t> tree </a:t>
            </a:r>
            <a:r>
              <a:rPr lang="nl-NL" dirty="0" err="1"/>
              <a:t>outcomes</a:t>
            </a:r>
            <a:r>
              <a:rPr lang="nl-NL" dirty="0"/>
              <a:t> in R</a:t>
            </a:r>
            <a:endParaRPr dirty="0"/>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405522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marL="114300" indent="0">
              <a:buNone/>
            </a:pPr>
            <a:r>
              <a:rPr lang="en-US" sz="1800" dirty="0">
                <a:latin typeface="Verdana" panose="020B0604030504040204" pitchFamily="34" charset="0"/>
                <a:ea typeface="Verdana" panose="020B0604030504040204" pitchFamily="34" charset="0"/>
                <a:cs typeface="Verdana" panose="020B0604030504040204" pitchFamily="34" charset="0"/>
              </a:rPr>
              <a:t>The (average)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expected value of the outcomes (i.e. cost, QALYs) of </a:t>
            </a:r>
            <a:r>
              <a:rPr lang="en-US" sz="1800" b="0" i="0" u="none" strike="noStrike" baseline="0" dirty="0">
                <a:solidFill>
                  <a:srgbClr val="FF0000"/>
                </a:solidFill>
                <a:latin typeface="Verdana" panose="020B0604030504040204" pitchFamily="34" charset="0"/>
                <a:ea typeface="Verdana" panose="020B0604030504040204" pitchFamily="34" charset="0"/>
                <a:cs typeface="Verdana" panose="020B0604030504040204" pitchFamily="34" charset="0"/>
              </a:rPr>
              <a:t>a strategy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in a decision tree can be </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calculated by </a:t>
            </a:r>
            <a:r>
              <a:rPr lang="en-CA" sz="1800" dirty="0">
                <a:latin typeface="Verdana" panose="020B0604030504040204" pitchFamily="34" charset="0"/>
                <a:ea typeface="Verdana" panose="020B0604030504040204" pitchFamily="34" charset="0"/>
                <a:cs typeface="Verdana" panose="020B0604030504040204" pitchFamily="34" charset="0"/>
              </a:rPr>
              <a:t>using the below steps:</a:t>
            </a:r>
          </a:p>
          <a:p>
            <a:pPr algn="l"/>
            <a:endParaRPr lang="en-CA" sz="1800" b="0" i="0" u="none" strike="noStrike" baseline="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Identify all branches in this strategy</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M</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ultiply all conditional probabilities in a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The product of all conditional probabilities is then multiplied with the outcome value of that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Repeat steps 2 and 3 for each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Sum (the product of conditional probabilities x outcome) for all branches under this strategy</a:t>
            </a:r>
            <a:endParaRPr lang="en-CA"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209467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37544"/>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16</a:t>
            </a:fld>
            <a:endParaRPr lang="en-US"/>
          </a:p>
        </p:txBody>
      </p:sp>
    </p:spTree>
    <p:extLst>
      <p:ext uri="{BB962C8B-B14F-4D97-AF65-F5344CB8AC3E}">
        <p14:creationId xmlns:p14="http://schemas.microsoft.com/office/powerpoint/2010/main" val="223011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35056" y="1876425"/>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25594" y="332422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69956" y="1587500"/>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60719" y="3532188"/>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25794" y="4284663"/>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40056" y="3929063"/>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63893" y="3611563"/>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51194" y="4575175"/>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68706" y="3125788"/>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57806" y="3017838"/>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57806" y="3665538"/>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97469" y="33988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76539" y="3741738"/>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54644" y="3019425"/>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67444" y="2644775"/>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45381" y="28043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70781" y="38711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78814" y="4691131"/>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6235719" y="2250477"/>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23571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17</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69744" y="4562535"/>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40456" y="374895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2611458" y="1363008"/>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2611457" y="1496735"/>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0.995*0.52 = 0.5174</a:t>
            </a:r>
          </a:p>
        </p:txBody>
      </p:sp>
      <p:sp>
        <p:nvSpPr>
          <p:cNvPr id="57" name="Rectangle 25">
            <a:extLst>
              <a:ext uri="{FF2B5EF4-FFF2-40B4-BE49-F238E27FC236}">
                <a16:creationId xmlns:a16="http://schemas.microsoft.com/office/drawing/2014/main" id="{9E82BF6A-5018-1848-A7D0-BC030691B707}"/>
              </a:ext>
            </a:extLst>
          </p:cNvPr>
          <p:cNvSpPr>
            <a:spLocks noChangeArrowheads="1"/>
          </p:cNvSpPr>
          <p:nvPr/>
        </p:nvSpPr>
        <p:spPr bwMode="auto">
          <a:xfrm>
            <a:off x="2497156" y="544733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8" name="Rectangle 26">
            <a:extLst>
              <a:ext uri="{FF2B5EF4-FFF2-40B4-BE49-F238E27FC236}">
                <a16:creationId xmlns:a16="http://schemas.microsoft.com/office/drawing/2014/main" id="{1A026DBC-E8E5-F544-A4A5-AFA0F312D295}"/>
              </a:ext>
            </a:extLst>
          </p:cNvPr>
          <p:cNvSpPr>
            <a:spLocks noChangeArrowheads="1"/>
          </p:cNvSpPr>
          <p:nvPr/>
        </p:nvSpPr>
        <p:spPr bwMode="auto">
          <a:xfrm>
            <a:off x="2497155" y="558106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0.995*0.48 = 0.4776</a:t>
            </a:r>
          </a:p>
        </p:txBody>
      </p:sp>
    </p:spTree>
    <p:extLst>
      <p:ext uri="{BB962C8B-B14F-4D97-AF65-F5344CB8AC3E}">
        <p14:creationId xmlns:p14="http://schemas.microsoft.com/office/powerpoint/2010/main" val="3336096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35056" y="1876425"/>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25594" y="332422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69956" y="1587500"/>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60719" y="3532188"/>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25794" y="4284663"/>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40056" y="3929063"/>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63893" y="3611563"/>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51194" y="4575175"/>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68706" y="3125788"/>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57806" y="3017838"/>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57806" y="3665538"/>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97469" y="33988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76539" y="3741738"/>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54644" y="3019425"/>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67444" y="2644775"/>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45381" y="28043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70781" y="38711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78814" y="4691131"/>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6235719" y="2250477"/>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dirty="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23571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18</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69744" y="4562535"/>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40456" y="374895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1119206" y="222250"/>
            <a:ext cx="7440658"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1119205" y="355977"/>
            <a:ext cx="70326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0.5174*0.36 + 0.4776 *0.01 = 0.1910</a:t>
            </a:r>
          </a:p>
        </p:txBody>
      </p:sp>
      <p:sp>
        <p:nvSpPr>
          <p:cNvPr id="29" name="Rectangle 50">
            <a:extLst>
              <a:ext uri="{FF2B5EF4-FFF2-40B4-BE49-F238E27FC236}">
                <a16:creationId xmlns:a16="http://schemas.microsoft.com/office/drawing/2014/main" id="{0ACF9088-7974-9948-8CC8-EA1BAAD8E702}"/>
              </a:ext>
            </a:extLst>
          </p:cNvPr>
          <p:cNvSpPr>
            <a:spLocks noChangeArrowheads="1"/>
          </p:cNvSpPr>
          <p:nvPr/>
        </p:nvSpPr>
        <p:spPr bwMode="auto">
          <a:xfrm>
            <a:off x="4960534" y="1754166"/>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a:t>
            </a:r>
          </a:p>
        </p:txBody>
      </p:sp>
      <p:sp>
        <p:nvSpPr>
          <p:cNvPr id="30" name="Rectangle 50">
            <a:extLst>
              <a:ext uri="{FF2B5EF4-FFF2-40B4-BE49-F238E27FC236}">
                <a16:creationId xmlns:a16="http://schemas.microsoft.com/office/drawing/2014/main" id="{DD1F65BB-FECE-4D46-A1A3-BB3776079C23}"/>
              </a:ext>
            </a:extLst>
          </p:cNvPr>
          <p:cNvSpPr>
            <a:spLocks noChangeArrowheads="1"/>
          </p:cNvSpPr>
          <p:nvPr/>
        </p:nvSpPr>
        <p:spPr bwMode="auto">
          <a:xfrm>
            <a:off x="5995920" y="5236980"/>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0.4776</a:t>
            </a:r>
          </a:p>
        </p:txBody>
      </p:sp>
      <p:sp>
        <p:nvSpPr>
          <p:cNvPr id="31" name="Arc 49">
            <a:extLst>
              <a:ext uri="{FF2B5EF4-FFF2-40B4-BE49-F238E27FC236}">
                <a16:creationId xmlns:a16="http://schemas.microsoft.com/office/drawing/2014/main" id="{43E42853-F382-CE4D-8993-6AFE55897EB9}"/>
              </a:ext>
            </a:extLst>
          </p:cNvPr>
          <p:cNvSpPr>
            <a:spLocks/>
          </p:cNvSpPr>
          <p:nvPr/>
        </p:nvSpPr>
        <p:spPr bwMode="auto">
          <a:xfrm rot="1570221">
            <a:off x="7985008" y="717686"/>
            <a:ext cx="931818" cy="28293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4" name="Rectangle 50">
            <a:extLst>
              <a:ext uri="{FF2B5EF4-FFF2-40B4-BE49-F238E27FC236}">
                <a16:creationId xmlns:a16="http://schemas.microsoft.com/office/drawing/2014/main" id="{AB55D656-6667-C747-AE34-EF6778C99A29}"/>
              </a:ext>
            </a:extLst>
          </p:cNvPr>
          <p:cNvSpPr>
            <a:spLocks noChangeArrowheads="1"/>
          </p:cNvSpPr>
          <p:nvPr/>
        </p:nvSpPr>
        <p:spPr bwMode="auto">
          <a:xfrm>
            <a:off x="6877087" y="600390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0.005</a:t>
            </a:r>
          </a:p>
        </p:txBody>
      </p:sp>
      <p:sp>
        <p:nvSpPr>
          <p:cNvPr id="35" name="Arc 51">
            <a:extLst>
              <a:ext uri="{FF2B5EF4-FFF2-40B4-BE49-F238E27FC236}">
                <a16:creationId xmlns:a16="http://schemas.microsoft.com/office/drawing/2014/main" id="{FE80AED0-334E-4646-B50D-C54925441C5B}"/>
              </a:ext>
            </a:extLst>
          </p:cNvPr>
          <p:cNvSpPr>
            <a:spLocks/>
          </p:cNvSpPr>
          <p:nvPr/>
        </p:nvSpPr>
        <p:spPr bwMode="auto">
          <a:xfrm rot="13997885">
            <a:off x="7964605" y="5377584"/>
            <a:ext cx="692597" cy="3983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Rectangle 25">
            <a:extLst>
              <a:ext uri="{FF2B5EF4-FFF2-40B4-BE49-F238E27FC236}">
                <a16:creationId xmlns:a16="http://schemas.microsoft.com/office/drawing/2014/main" id="{F3AB0D18-43A5-CF40-88CE-F16DD322ED09}"/>
              </a:ext>
            </a:extLst>
          </p:cNvPr>
          <p:cNvSpPr>
            <a:spLocks noChangeArrowheads="1"/>
          </p:cNvSpPr>
          <p:nvPr/>
        </p:nvSpPr>
        <p:spPr bwMode="auto">
          <a:xfrm>
            <a:off x="1026206" y="5773738"/>
            <a:ext cx="5696662"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7" name="Rectangle 26">
            <a:extLst>
              <a:ext uri="{FF2B5EF4-FFF2-40B4-BE49-F238E27FC236}">
                <a16:creationId xmlns:a16="http://schemas.microsoft.com/office/drawing/2014/main" id="{0925427B-E495-FB41-ABBA-9F38384B4B50}"/>
              </a:ext>
            </a:extLst>
          </p:cNvPr>
          <p:cNvSpPr>
            <a:spLocks noChangeArrowheads="1"/>
          </p:cNvSpPr>
          <p:nvPr/>
        </p:nvSpPr>
        <p:spPr bwMode="auto">
          <a:xfrm>
            <a:off x="1026205" y="5907465"/>
            <a:ext cx="538179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0.1910 + 0.0050 =0.1960</a:t>
            </a:r>
          </a:p>
        </p:txBody>
      </p:sp>
    </p:spTree>
    <p:extLst>
      <p:ext uri="{BB962C8B-B14F-4D97-AF65-F5344CB8AC3E}">
        <p14:creationId xmlns:p14="http://schemas.microsoft.com/office/powerpoint/2010/main" val="364604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C4-4A2F-4F9B-8CD6-73E15777F84E}"/>
              </a:ext>
            </a:extLst>
          </p:cNvPr>
          <p:cNvSpPr>
            <a:spLocks noGrp="1"/>
          </p:cNvSpPr>
          <p:nvPr>
            <p:ph type="title"/>
          </p:nvPr>
        </p:nvSpPr>
        <p:spPr/>
        <p:txBody>
          <a:bodyPr/>
          <a:lstStyle/>
          <a:p>
            <a:r>
              <a:rPr lang="en-CA" dirty="0"/>
              <a:t>Compute average outcomes – in R</a:t>
            </a:r>
          </a:p>
        </p:txBody>
      </p:sp>
      <p:sp>
        <p:nvSpPr>
          <p:cNvPr id="3" name="Content Placeholder 2">
            <a:extLst>
              <a:ext uri="{FF2B5EF4-FFF2-40B4-BE49-F238E27FC236}">
                <a16:creationId xmlns:a16="http://schemas.microsoft.com/office/drawing/2014/main" id="{FF4CE24E-A961-4CDF-B5EF-961D646A4BB6}"/>
              </a:ext>
            </a:extLst>
          </p:cNvPr>
          <p:cNvSpPr>
            <a:spLocks noGrp="1"/>
          </p:cNvSpPr>
          <p:nvPr>
            <p:ph idx="1"/>
          </p:nvPr>
        </p:nvSpPr>
        <p:spPr>
          <a:xfrm>
            <a:off x="840432" y="1656627"/>
            <a:ext cx="7620000" cy="4983162"/>
          </a:xfrm>
        </p:spPr>
        <p:txBody>
          <a:bodyPr/>
          <a:lstStyle/>
          <a:p>
            <a:pPr marL="114300" indent="0">
              <a:buNone/>
            </a:pPr>
            <a:r>
              <a:rPr lang="en-CA" dirty="0"/>
              <a:t>The steps to calculate expected outcome(s) could be done easily in R in the following way:</a:t>
            </a:r>
          </a:p>
          <a:p>
            <a:endParaRPr lang="en-CA" dirty="0"/>
          </a:p>
          <a:p>
            <a:pPr marL="571500" indent="-457200">
              <a:buFont typeface="+mj-lt"/>
              <a:buAutoNum type="arabicPeriod"/>
            </a:pPr>
            <a:r>
              <a:rPr lang="en-CA" dirty="0"/>
              <a:t>Store the product of all conditional probabilities of each branch in a vector</a:t>
            </a:r>
          </a:p>
          <a:p>
            <a:pPr marL="571500" indent="-457200">
              <a:buFont typeface="+mj-lt"/>
              <a:buAutoNum type="arabicPeriod"/>
            </a:pPr>
            <a:endParaRPr lang="en-CA" dirty="0"/>
          </a:p>
          <a:p>
            <a:pPr marL="571500" indent="-457200">
              <a:buFont typeface="+mj-lt"/>
              <a:buAutoNum type="arabicPeriod"/>
            </a:pPr>
            <a:r>
              <a:rPr lang="en-CA" dirty="0"/>
              <a:t>Store the associating outcomes in a vector</a:t>
            </a:r>
          </a:p>
          <a:p>
            <a:pPr marL="571500" indent="-457200">
              <a:buFont typeface="+mj-lt"/>
              <a:buAutoNum type="arabicPeriod"/>
            </a:pPr>
            <a:endParaRPr lang="en-CA" dirty="0"/>
          </a:p>
          <a:p>
            <a:pPr marL="571500" indent="-457200">
              <a:buFont typeface="+mj-lt"/>
              <a:buAutoNum type="arabicPeriod"/>
            </a:pPr>
            <a:r>
              <a:rPr lang="en-CA" dirty="0"/>
              <a:t>Take the product of the two vectors using matrix multiplication.</a:t>
            </a:r>
          </a:p>
        </p:txBody>
      </p:sp>
      <p:sp>
        <p:nvSpPr>
          <p:cNvPr id="4" name="Slide Number Placeholder 3">
            <a:extLst>
              <a:ext uri="{FF2B5EF4-FFF2-40B4-BE49-F238E27FC236}">
                <a16:creationId xmlns:a16="http://schemas.microsoft.com/office/drawing/2014/main" id="{98590198-E805-4FC1-92E3-09CD70C580E6}"/>
              </a:ext>
            </a:extLst>
          </p:cNvPr>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240747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128941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20</a:t>
            </a:fld>
            <a:endParaRPr lang="uk-UA"/>
          </a:p>
        </p:txBody>
      </p:sp>
    </p:spTree>
    <p:extLst>
      <p:ext uri="{BB962C8B-B14F-4D97-AF65-F5344CB8AC3E}">
        <p14:creationId xmlns:p14="http://schemas.microsoft.com/office/powerpoint/2010/main" val="47183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21</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0066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35634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23256"/>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5</a:t>
            </a:fld>
            <a:endParaRPr lang="en-US"/>
          </a:p>
        </p:txBody>
      </p:sp>
      <p:sp>
        <p:nvSpPr>
          <p:cNvPr id="3" name="Rectangle 2">
            <a:extLst>
              <a:ext uri="{FF2B5EF4-FFF2-40B4-BE49-F238E27FC236}">
                <a16:creationId xmlns:a16="http://schemas.microsoft.com/office/drawing/2014/main" id="{482D9FEF-330B-F849-B918-6C4E75707119}"/>
              </a:ext>
            </a:extLst>
          </p:cNvPr>
          <p:cNvSpPr/>
          <p:nvPr/>
        </p:nvSpPr>
        <p:spPr>
          <a:xfrm>
            <a:off x="6586538" y="280035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A9AB69-C43F-5F4A-8EC6-F86115C81845}"/>
              </a:ext>
            </a:extLst>
          </p:cNvPr>
          <p:cNvSpPr/>
          <p:nvPr/>
        </p:nvSpPr>
        <p:spPr>
          <a:xfrm>
            <a:off x="5024438" y="353377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C1F515-8103-094D-B9AC-D03344072142}"/>
              </a:ext>
            </a:extLst>
          </p:cNvPr>
          <p:cNvSpPr/>
          <p:nvPr/>
        </p:nvSpPr>
        <p:spPr>
          <a:xfrm>
            <a:off x="6586538" y="36091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3999CC-DBC0-8F48-896B-A104AF24B433}"/>
              </a:ext>
            </a:extLst>
          </p:cNvPr>
          <p:cNvSpPr/>
          <p:nvPr/>
        </p:nvSpPr>
        <p:spPr>
          <a:xfrm>
            <a:off x="6586538" y="392906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E9E2BA-5C23-724B-9077-0C838E6FDEAA}"/>
              </a:ext>
            </a:extLst>
          </p:cNvPr>
          <p:cNvSpPr/>
          <p:nvPr/>
        </p:nvSpPr>
        <p:spPr>
          <a:xfrm>
            <a:off x="6551935" y="438943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98E1D0-BCBA-604F-B8F8-DA74746B0111}"/>
              </a:ext>
            </a:extLst>
          </p:cNvPr>
          <p:cNvSpPr/>
          <p:nvPr/>
        </p:nvSpPr>
        <p:spPr>
          <a:xfrm>
            <a:off x="5024437" y="4755359"/>
            <a:ext cx="1362075" cy="259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35F0F8-BCA3-8C45-AB46-92FFBA9854C3}"/>
              </a:ext>
            </a:extLst>
          </p:cNvPr>
          <p:cNvSpPr/>
          <p:nvPr/>
        </p:nvSpPr>
        <p:spPr>
          <a:xfrm>
            <a:off x="5129212" y="5197870"/>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1CAABE-8DBC-8F4D-B2B8-EAD805885075}"/>
              </a:ext>
            </a:extLst>
          </p:cNvPr>
          <p:cNvSpPr/>
          <p:nvPr/>
        </p:nvSpPr>
        <p:spPr>
          <a:xfrm>
            <a:off x="6551935" y="472836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0B8B6B-2D91-104D-8325-4A541CB2C268}"/>
              </a:ext>
            </a:extLst>
          </p:cNvPr>
          <p:cNvSpPr/>
          <p:nvPr/>
        </p:nvSpPr>
        <p:spPr>
          <a:xfrm>
            <a:off x="6586538" y="31392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A363AA-EF94-9144-A6B3-F75DF32D1C5E}"/>
              </a:ext>
            </a:extLst>
          </p:cNvPr>
          <p:cNvSpPr/>
          <p:nvPr/>
        </p:nvSpPr>
        <p:spPr>
          <a:xfrm>
            <a:off x="6586538" y="51839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AE6C83-C827-034B-9E54-793F80A69BAC}"/>
              </a:ext>
            </a:extLst>
          </p:cNvPr>
          <p:cNvSpPr/>
          <p:nvPr/>
        </p:nvSpPr>
        <p:spPr>
          <a:xfrm>
            <a:off x="6281738" y="550862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EE417E-83D2-E949-B06E-18B40E8F5B38}"/>
              </a:ext>
            </a:extLst>
          </p:cNvPr>
          <p:cNvSpPr/>
          <p:nvPr/>
        </p:nvSpPr>
        <p:spPr>
          <a:xfrm>
            <a:off x="5024438" y="31622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1</a:t>
            </a:r>
          </a:p>
        </p:txBody>
      </p:sp>
      <p:sp>
        <p:nvSpPr>
          <p:cNvPr id="18" name="Rectangle 17">
            <a:extLst>
              <a:ext uri="{FF2B5EF4-FFF2-40B4-BE49-F238E27FC236}">
                <a16:creationId xmlns:a16="http://schemas.microsoft.com/office/drawing/2014/main" id="{A4C0E0E3-C46C-B54C-8707-E224CDC58A1E}"/>
              </a:ext>
            </a:extLst>
          </p:cNvPr>
          <p:cNvSpPr/>
          <p:nvPr/>
        </p:nvSpPr>
        <p:spPr>
          <a:xfrm>
            <a:off x="5076824" y="474344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1</a:t>
            </a:r>
          </a:p>
        </p:txBody>
      </p:sp>
      <p:sp>
        <p:nvSpPr>
          <p:cNvPr id="19" name="Rectangle 18">
            <a:extLst>
              <a:ext uri="{FF2B5EF4-FFF2-40B4-BE49-F238E27FC236}">
                <a16:creationId xmlns:a16="http://schemas.microsoft.com/office/drawing/2014/main" id="{863F41BD-E89D-5E4C-97F4-A1F51AC4ECAE}"/>
              </a:ext>
            </a:extLst>
          </p:cNvPr>
          <p:cNvSpPr/>
          <p:nvPr/>
        </p:nvSpPr>
        <p:spPr>
          <a:xfrm>
            <a:off x="6586538" y="2770982"/>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0" name="Rectangle 19">
            <a:extLst>
              <a:ext uri="{FF2B5EF4-FFF2-40B4-BE49-F238E27FC236}">
                <a16:creationId xmlns:a16="http://schemas.microsoft.com/office/drawing/2014/main" id="{1D2FE917-1FD5-D84B-8914-F823ED510480}"/>
              </a:ext>
            </a:extLst>
          </p:cNvPr>
          <p:cNvSpPr/>
          <p:nvPr/>
        </p:nvSpPr>
        <p:spPr>
          <a:xfrm>
            <a:off x="6586538" y="35710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1" name="Rectangle 20">
            <a:extLst>
              <a:ext uri="{FF2B5EF4-FFF2-40B4-BE49-F238E27FC236}">
                <a16:creationId xmlns:a16="http://schemas.microsoft.com/office/drawing/2014/main" id="{4D2536C7-C6DE-4746-A1E5-DE7AB681BED1}"/>
              </a:ext>
            </a:extLst>
          </p:cNvPr>
          <p:cNvSpPr/>
          <p:nvPr/>
        </p:nvSpPr>
        <p:spPr>
          <a:xfrm>
            <a:off x="6586538" y="43941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2" name="Rectangle 21">
            <a:extLst>
              <a:ext uri="{FF2B5EF4-FFF2-40B4-BE49-F238E27FC236}">
                <a16:creationId xmlns:a16="http://schemas.microsoft.com/office/drawing/2014/main" id="{0ED0E58B-AC72-1A4C-BBE5-3C180A9459B2}"/>
              </a:ext>
            </a:extLst>
          </p:cNvPr>
          <p:cNvSpPr/>
          <p:nvPr/>
        </p:nvSpPr>
        <p:spPr>
          <a:xfrm>
            <a:off x="6674495" y="516453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3" name="Rectangle 22">
            <a:extLst>
              <a:ext uri="{FF2B5EF4-FFF2-40B4-BE49-F238E27FC236}">
                <a16:creationId xmlns:a16="http://schemas.microsoft.com/office/drawing/2014/main" id="{FA3695B0-8C8A-E84A-B315-E50B19FEA336}"/>
              </a:ext>
            </a:extLst>
          </p:cNvPr>
          <p:cNvSpPr/>
          <p:nvPr/>
        </p:nvSpPr>
        <p:spPr>
          <a:xfrm>
            <a:off x="3595686" y="1821658"/>
            <a:ext cx="4864745" cy="60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E31D38F6-2F65-BC4D-BF26-B68E5CA9F405}"/>
              </a:ext>
            </a:extLst>
          </p:cNvPr>
          <p:cNvSpPr txBox="1">
            <a:spLocks/>
          </p:cNvSpPr>
          <p:nvPr/>
        </p:nvSpPr>
        <p:spPr>
          <a:xfrm>
            <a:off x="840431" y="565427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CA" sz="2000" dirty="0"/>
              <a:t>Compute average outcomes: a “folding back” method</a:t>
            </a:r>
          </a:p>
        </p:txBody>
      </p:sp>
    </p:spTree>
    <p:extLst>
      <p:ext uri="{BB962C8B-B14F-4D97-AF65-F5344CB8AC3E}">
        <p14:creationId xmlns:p14="http://schemas.microsoft.com/office/powerpoint/2010/main" val="24169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this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sequalae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562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8</a:t>
            </a:fld>
            <a:endParaRPr lang="en-US"/>
          </a:p>
        </p:txBody>
      </p:sp>
      <p:sp>
        <p:nvSpPr>
          <p:cNvPr id="4" name="Rectangle 3">
            <a:extLst>
              <a:ext uri="{FF2B5EF4-FFF2-40B4-BE49-F238E27FC236}">
                <a16:creationId xmlns:a16="http://schemas.microsoft.com/office/drawing/2014/main" id="{264A4A33-4CF0-0746-965E-CB45E9EE0079}"/>
              </a:ext>
            </a:extLst>
          </p:cNvPr>
          <p:cNvSpPr/>
          <p:nvPr/>
        </p:nvSpPr>
        <p:spPr>
          <a:xfrm>
            <a:off x="4022724" y="1295400"/>
            <a:ext cx="4508564" cy="222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454103-6E91-774E-B0EE-28E8D305FC69}"/>
              </a:ext>
            </a:extLst>
          </p:cNvPr>
          <p:cNvSpPr/>
          <p:nvPr/>
        </p:nvSpPr>
        <p:spPr>
          <a:xfrm>
            <a:off x="3921842" y="3601881"/>
            <a:ext cx="4508564" cy="222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968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grpSp>
        <p:nvGrpSpPr>
          <p:cNvPr id="7" name="Group 6">
            <a:extLst>
              <a:ext uri="{FF2B5EF4-FFF2-40B4-BE49-F238E27FC236}">
                <a16:creationId xmlns:a16="http://schemas.microsoft.com/office/drawing/2014/main" id="{C7E2B8F7-AD23-4EBC-AEE7-824E2FB9743C}"/>
              </a:ext>
            </a:extLst>
          </p:cNvPr>
          <p:cNvGrpSpPr/>
          <p:nvPr/>
        </p:nvGrpSpPr>
        <p:grpSpPr>
          <a:xfrm>
            <a:off x="-97323" y="2663491"/>
            <a:ext cx="5654676" cy="1947586"/>
            <a:chOff x="-97323" y="2663491"/>
            <a:chExt cx="5654676" cy="1947586"/>
          </a:xfrm>
        </p:grpSpPr>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97322" y="2663491"/>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97323" y="2843493"/>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34" name="Arc 27">
              <a:extLst>
                <a:ext uri="{FF2B5EF4-FFF2-40B4-BE49-F238E27FC236}">
                  <a16:creationId xmlns:a16="http://schemas.microsoft.com/office/drawing/2014/main" id="{C5F1093D-54C7-4B1B-9C37-F82BC8173294}"/>
                </a:ext>
              </a:extLst>
            </p:cNvPr>
            <p:cNvSpPr>
              <a:spLocks/>
            </p:cNvSpPr>
            <p:nvPr/>
          </p:nvSpPr>
          <p:spPr bwMode="auto">
            <a:xfrm>
              <a:off x="2454030" y="3669323"/>
              <a:ext cx="970085" cy="9417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317533651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772</TotalTime>
  <Words>800</Words>
  <Application>Microsoft Office PowerPoint</Application>
  <PresentationFormat>On-screen Show (4:3)</PresentationFormat>
  <Paragraphs>161</Paragraphs>
  <Slides>21</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Monotype Sorts</vt:lpstr>
      <vt:lpstr>Times New Roman</vt:lpstr>
      <vt:lpstr>Verdana</vt:lpstr>
      <vt:lpstr>ThemeDARTH</vt:lpstr>
      <vt:lpstr>Decision Tree Modeling in R</vt:lpstr>
      <vt:lpstr>Decision Tree (a type of model)</vt:lpstr>
      <vt:lpstr>Components of a decision tree</vt:lpstr>
      <vt:lpstr>Structure of a decision tree</vt:lpstr>
      <vt:lpstr>Plot of a sample decision tree</vt:lpstr>
      <vt:lpstr>Simple Decision Tree</vt:lpstr>
      <vt:lpstr>Draw the tree</vt:lpstr>
      <vt:lpstr>To treat or not to treat</vt:lpstr>
      <vt:lpstr>PowerPoint Presentation</vt:lpstr>
      <vt:lpstr>PowerPoint Presentation</vt:lpstr>
      <vt:lpstr>There is a third option</vt:lpstr>
      <vt:lpstr>Draw the tree</vt:lpstr>
      <vt:lpstr>PowerPoint Presentation</vt:lpstr>
      <vt:lpstr>Estimating decision tree outcomes in R</vt:lpstr>
      <vt:lpstr>Compute average outcomes</vt:lpstr>
      <vt:lpstr>Plot of a sample decision tree</vt:lpstr>
      <vt:lpstr>PowerPoint Presentation</vt:lpstr>
      <vt:lpstr>PowerPoint Presentation</vt:lpstr>
      <vt:lpstr>Compute average outcomes – in R</vt:lpstr>
      <vt:lpstr>R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Petros Pechlivanoglou</cp:lastModifiedBy>
  <cp:revision>34</cp:revision>
  <dcterms:created xsi:type="dcterms:W3CDTF">2020-07-17T19:28:17Z</dcterms:created>
  <dcterms:modified xsi:type="dcterms:W3CDTF">2021-05-10T03:34:40Z</dcterms:modified>
</cp:coreProperties>
</file>