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38"/>
  </p:notesMasterIdLst>
  <p:sldIdLst>
    <p:sldId id="256" r:id="rId2"/>
    <p:sldId id="257" r:id="rId3"/>
    <p:sldId id="262" r:id="rId4"/>
    <p:sldId id="261" r:id="rId5"/>
    <p:sldId id="278" r:id="rId6"/>
    <p:sldId id="279" r:id="rId7"/>
    <p:sldId id="280" r:id="rId8"/>
    <p:sldId id="281" r:id="rId9"/>
    <p:sldId id="303" r:id="rId10"/>
    <p:sldId id="263" r:id="rId11"/>
    <p:sldId id="267" r:id="rId12"/>
    <p:sldId id="271" r:id="rId13"/>
    <p:sldId id="268" r:id="rId14"/>
    <p:sldId id="270" r:id="rId15"/>
    <p:sldId id="272" r:id="rId16"/>
    <p:sldId id="277" r:id="rId17"/>
    <p:sldId id="260" r:id="rId18"/>
    <p:sldId id="304" r:id="rId19"/>
    <p:sldId id="305" r:id="rId20"/>
    <p:sldId id="324" r:id="rId21"/>
    <p:sldId id="306" r:id="rId22"/>
    <p:sldId id="307"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p:restoredTop sz="94646"/>
  </p:normalViewPr>
  <p:slideViewPr>
    <p:cSldViewPr snapToGrid="0" snapToObjects="1">
      <p:cViewPr varScale="1">
        <p:scale>
          <a:sx n="86" d="100"/>
          <a:sy n="86" d="100"/>
        </p:scale>
        <p:origin x="15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3/30/2020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14783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3/30/2020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3/30/2020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3/30/2020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3/30/2020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58087116"/>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3/30/2020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3/30/2020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3/30/2020</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40.png"/></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4.xml"/><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696423"/>
            <a:ext cx="7308280" cy="2107750"/>
          </a:xfrm>
        </p:spPr>
        <p:txBody>
          <a:bodyPr>
            <a:normAutofit/>
          </a:bodyPr>
          <a:lstStyle/>
          <a:p>
            <a:pPr algn="ctr"/>
            <a:r>
              <a:rPr lang="en-CA" dirty="0"/>
              <a:t>DARTH Advanced Decision Modeling in R workshop</a:t>
            </a:r>
          </a:p>
          <a:p>
            <a:pPr algn="ctr"/>
            <a:endParaRPr lang="en-CA" dirty="0"/>
          </a:p>
          <a:p>
            <a:pPr algn="ctr"/>
            <a:r>
              <a:rPr lang="en-CA" dirty="0"/>
              <a:t>April 1-3, 2020</a:t>
            </a:r>
            <a:endParaRPr lang="en-US" dirty="0"/>
          </a:p>
          <a:p>
            <a:pPr algn="ct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Hands-on Model Calibration in R</a:t>
            </a:r>
          </a:p>
        </p:txBody>
      </p:sp>
    </p:spTree>
    <p:extLst>
      <p:ext uri="{BB962C8B-B14F-4D97-AF65-F5344CB8AC3E}">
        <p14:creationId xmlns:p14="http://schemas.microsoft.com/office/powerpoint/2010/main" val="206475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2239072" y="3732756"/>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1750556" y="3200400"/>
            <a:ext cx="5324126" cy="3566160"/>
          </a:xfrm>
          <a:prstGeom prst="rect">
            <a:avLst/>
          </a:prstGeom>
        </p:spPr>
      </p:pic>
      <p:pic>
        <p:nvPicPr>
          <p:cNvPr id="6" name="Picture 5"/>
          <p:cNvPicPr>
            <a:picLocks noChangeAspect="1"/>
          </p:cNvPicPr>
          <p:nvPr/>
        </p:nvPicPr>
        <p:blipFill>
          <a:blip r:embed="rId3"/>
          <a:stretch>
            <a:fillRect/>
          </a:stretch>
        </p:blipFill>
        <p:spPr>
          <a:xfrm>
            <a:off x="2376204" y="3408905"/>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6" name="TextBox 5"/>
          <p:cNvSpPr txBox="1"/>
          <p:nvPr/>
        </p:nvSpPr>
        <p:spPr>
          <a:xfrm>
            <a:off x="6963308"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2345643" y="3378021"/>
            <a:ext cx="4543672" cy="2785019"/>
          </a:xfrm>
          <a:prstGeom prst="rect">
            <a:avLst/>
          </a:prstGeom>
        </p:spPr>
      </p:pic>
      <p:sp>
        <p:nvSpPr>
          <p:cNvPr id="6" name="TextBox 5"/>
          <p:cNvSpPr txBox="1"/>
          <p:nvPr/>
        </p:nvSpPr>
        <p:spPr>
          <a:xfrm>
            <a:off x="7201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5" name="Rectangle 4"/>
          <p:cNvSpPr/>
          <p:nvPr/>
        </p:nvSpPr>
        <p:spPr>
          <a:xfrm>
            <a:off x="2484954"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4997885" y="4171167"/>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041629"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3097059"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4906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05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2469953"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2541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795645"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840432" y="1417638"/>
            <a:ext cx="7917202" cy="4983162"/>
          </a:xfrm>
        </p:spPr>
        <p:txBody>
          <a:bodyPr/>
          <a:lstStyle/>
          <a:p>
            <a:r>
              <a:rPr lang="en-US" dirty="0"/>
              <a:t>Two unknown transition probabilities</a:t>
            </a:r>
          </a:p>
          <a:p>
            <a:pPr lvl="1"/>
            <a:r>
              <a:rPr lang="en-US" dirty="0" err="1"/>
              <a:t>p.Mets</a:t>
            </a:r>
            <a:r>
              <a:rPr lang="en-US" dirty="0"/>
              <a:t>: Monthly risk of developing distant recurrence, range =  [0.04, 0.16]</a:t>
            </a:r>
          </a:p>
          <a:p>
            <a:pPr lvl="1"/>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1393800" y="3234269"/>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Target: Relative survival</a:t>
            </a:r>
          </a:p>
        </p:txBody>
      </p:sp>
      <p:sp>
        <p:nvSpPr>
          <p:cNvPr id="6" name="Content Placeholder 5"/>
          <p:cNvSpPr>
            <a:spLocks noGrp="1"/>
          </p:cNvSpPr>
          <p:nvPr>
            <p:ph idx="1"/>
          </p:nvPr>
        </p:nvSpPr>
        <p:spPr/>
        <p:txBody>
          <a:bodyPr/>
          <a:lstStyle/>
          <a:p>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19</a:t>
            </a:fld>
            <a:endParaRPr lang="en-US"/>
          </a:p>
        </p:txBody>
      </p:sp>
      <p:pic>
        <p:nvPicPr>
          <p:cNvPr id="5" name="Picture 4"/>
          <p:cNvPicPr>
            <a:picLocks noChangeAspect="1"/>
          </p:cNvPicPr>
          <p:nvPr/>
        </p:nvPicPr>
        <p:blipFill>
          <a:blip r:embed="rId2"/>
          <a:stretch>
            <a:fillRect/>
          </a:stretch>
        </p:blipFill>
        <p:spPr>
          <a:xfrm>
            <a:off x="1156645" y="2264106"/>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specification</a:t>
            </a:r>
          </a:p>
        </p:txBody>
      </p:sp>
      <p:sp>
        <p:nvSpPr>
          <p:cNvPr id="3" name="Content Placeholder 2"/>
          <p:cNvSpPr>
            <a:spLocks noGrp="1"/>
          </p:cNvSpPr>
          <p:nvPr>
            <p:ph idx="1"/>
          </p:nvPr>
        </p:nvSpPr>
        <p:spPr/>
        <p:txBody>
          <a:bodyPr/>
          <a:lstStyle/>
          <a:p>
            <a:pPr>
              <a:spcAft>
                <a:spcPts val="600"/>
              </a:spcAft>
            </a:pPr>
            <a:r>
              <a:rPr lang="en-US" dirty="0"/>
              <a:t>Goodness-of-fit measure</a:t>
            </a:r>
          </a:p>
          <a:p>
            <a:pPr lvl="1">
              <a:spcAft>
                <a:spcPts val="600"/>
              </a:spcAft>
            </a:pPr>
            <a:r>
              <a:rPr lang="en-US" dirty="0"/>
              <a:t>Sample size and standard deviation of each target is given in target data frame “</a:t>
            </a:r>
            <a:r>
              <a:rPr lang="en-US" dirty="0" err="1"/>
              <a:t>Surv</a:t>
            </a:r>
            <a:r>
              <a:rPr lang="en-US" dirty="0"/>
              <a:t>”</a:t>
            </a:r>
          </a:p>
          <a:p>
            <a:pPr lvl="1">
              <a:spcAft>
                <a:spcPts val="1200"/>
              </a:spcAft>
            </a:pPr>
            <a:r>
              <a:rPr lang="en-US" dirty="0"/>
              <a:t>We will use log-likelihood as the </a:t>
            </a:r>
            <a:r>
              <a:rPr lang="en-US" dirty="0" err="1"/>
              <a:t>GoF</a:t>
            </a:r>
            <a:r>
              <a:rPr lang="en-US" dirty="0"/>
              <a:t> measure</a:t>
            </a:r>
          </a:p>
          <a:p>
            <a:pPr>
              <a:spcAft>
                <a:spcPts val="600"/>
              </a:spcAft>
            </a:pPr>
            <a:r>
              <a:rPr lang="en-US" dirty="0"/>
              <a:t>Search strategy</a:t>
            </a:r>
          </a:p>
          <a:p>
            <a:pPr lvl="1">
              <a:spcAft>
                <a:spcPts val="600"/>
              </a:spcAft>
            </a:pPr>
            <a:r>
              <a:rPr lang="en-US" dirty="0"/>
              <a:t>Latin-hypercube random sampling (1,000 samples)</a:t>
            </a:r>
          </a:p>
          <a:p>
            <a:pPr lvl="1">
              <a:spcAft>
                <a:spcPts val="1200"/>
              </a:spcAft>
            </a:pPr>
            <a:r>
              <a:rPr lang="en-US" dirty="0"/>
              <a:t>We’ll also demonstrate how to use </a:t>
            </a:r>
            <a:r>
              <a:rPr lang="en-US" dirty="0" err="1"/>
              <a:t>Nelder</a:t>
            </a:r>
            <a:r>
              <a:rPr lang="en-US" dirty="0"/>
              <a:t>-Mead</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263881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Code Structure</a:t>
            </a:r>
          </a:p>
        </p:txBody>
      </p:sp>
      <p:sp>
        <p:nvSpPr>
          <p:cNvPr id="3" name="Content Placeholder 2"/>
          <p:cNvSpPr>
            <a:spLocks noGrp="1"/>
          </p:cNvSpPr>
          <p:nvPr>
            <p:ph idx="1"/>
          </p:nvPr>
        </p:nvSpPr>
        <p:spPr>
          <a:xfrm>
            <a:off x="840432" y="1417637"/>
            <a:ext cx="7620000" cy="5344903"/>
          </a:xfrm>
        </p:spPr>
        <p:txBody>
          <a:bodyPr>
            <a:normAutofit fontScale="92500" lnSpcReduction="10000"/>
          </a:bodyPr>
          <a:lstStyle/>
          <a:p>
            <a:pPr marL="571500" indent="-457200">
              <a:buFont typeface="+mj-lt"/>
              <a:buAutoNum type="arabicPeriod"/>
            </a:pPr>
            <a:r>
              <a:rPr lang="en-US" dirty="0"/>
              <a:t>Setup Markov model as a function</a:t>
            </a:r>
          </a:p>
          <a:p>
            <a:pPr lvl="1"/>
            <a:r>
              <a:rPr lang="en-US" dirty="0"/>
              <a:t>Inputs: parameter values </a:t>
            </a:r>
          </a:p>
          <a:p>
            <a:pPr lvl="1">
              <a:spcAft>
                <a:spcPts val="1200"/>
              </a:spcAft>
            </a:pPr>
            <a:r>
              <a:rPr lang="en-US" dirty="0"/>
              <a:t>Outputs: outcomes to be compared against calibration targets</a:t>
            </a:r>
          </a:p>
          <a:p>
            <a:pPr marL="571500" indent="-457200">
              <a:buFont typeface="+mj-lt"/>
              <a:buAutoNum type="arabicPeriod"/>
            </a:pPr>
            <a:r>
              <a:rPr lang="en-US" dirty="0"/>
              <a:t>Write function to compute goodness-of-fit</a:t>
            </a:r>
          </a:p>
          <a:p>
            <a:pPr lvl="1"/>
            <a:r>
              <a:rPr lang="en-US" dirty="0"/>
              <a:t>Inputs: set of values for parameters to be calibrated</a:t>
            </a:r>
          </a:p>
          <a:p>
            <a:pPr lvl="1">
              <a:spcAft>
                <a:spcPts val="1200"/>
              </a:spcAft>
            </a:pPr>
            <a:r>
              <a:rPr lang="en-US" dirty="0"/>
              <a:t>Outputs: goodness-of-fit for the resulting model outcomes to the calibration targets</a:t>
            </a:r>
          </a:p>
          <a:p>
            <a:pPr marL="571500" indent="-457200">
              <a:spcAft>
                <a:spcPts val="1200"/>
              </a:spcAft>
              <a:buFont typeface="+mj-lt"/>
              <a:buAutoNum type="arabicPeriod"/>
            </a:pPr>
            <a:r>
              <a:rPr lang="en-US" dirty="0"/>
              <a:t>Randomly sample values for parameters to be calibrated and run goodness-of-fit function for each set</a:t>
            </a:r>
          </a:p>
          <a:p>
            <a:pPr marL="571500" indent="-457200">
              <a:spcAft>
                <a:spcPts val="1200"/>
              </a:spcAft>
              <a:buFont typeface="+mj-lt"/>
              <a:buAutoNum type="arabicPeriod"/>
            </a:pPr>
            <a:r>
              <a:rPr lang="en-US" dirty="0"/>
              <a:t>Identify the set of parameter values that achieves the best goodness-of-fit</a:t>
            </a:r>
          </a:p>
          <a:p>
            <a:pPr marL="571500" indent="-457200">
              <a:spcAft>
                <a:spcPts val="1200"/>
              </a:spcAft>
              <a:buFont typeface="+mj-lt"/>
              <a:buAutoNum type="arabicPeriod"/>
            </a:pPr>
            <a:r>
              <a:rPr lang="en-US" dirty="0"/>
              <a:t>Find best set using a directed search approach</a:t>
            </a:r>
          </a:p>
          <a:p>
            <a:pPr marL="571500" indent="-457200">
              <a:spcAft>
                <a:spcPts val="1200"/>
              </a:spcAft>
              <a:buFont typeface="+mj-lt"/>
              <a:buAutoNum type="arabicPeriod"/>
            </a:pPr>
            <a:endParaRPr lang="en-US" dirty="0"/>
          </a:p>
        </p:txBody>
      </p:sp>
    </p:spTree>
    <p:extLst>
      <p:ext uri="{BB962C8B-B14F-4D97-AF65-F5344CB8AC3E}">
        <p14:creationId xmlns:p14="http://schemas.microsoft.com/office/powerpoint/2010/main" val="372036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005802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1" y="1417637"/>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b="0" i="1" smtClean="0">
                        <a:latin typeface="Cambria Math" panose="02040503050406030204" pitchFamily="18" charset="0"/>
                      </a:rPr>
                      <m:t>𝜃</m:t>
                    </m:r>
                  </m:oMath>
                </a14:m>
                <a:r>
                  <a:rPr lang="en-US" sz="2000" dirty="0"/>
                  <a:t>, given our observed targets, </a:t>
                </a:r>
                <a14:m>
                  <m:oMath xmlns:m="http://schemas.openxmlformats.org/officeDocument/2006/math">
                    <m:r>
                      <a:rPr lang="en-US" sz="2000" i="1" dirty="0" smtClean="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b="0" i="1" smtClean="0">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e>
                    </m:d>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b="0" i="1" smtClean="0">
                        <a:latin typeface="Cambria Math" panose="02040503050406030204" pitchFamily="18" charset="0"/>
                      </a:rPr>
                      <m:t>𝑑</m:t>
                    </m:r>
                    <m:r>
                      <a:rPr lang="en-US" sz="1800" b="0" i="1" smtClean="0">
                        <a:latin typeface="Cambria Math" panose="02040503050406030204" pitchFamily="18" charset="0"/>
                      </a:rPr>
                      <m:t>𝜃</m:t>
                    </m:r>
                  </m:oMath>
                </a14:m>
                <a:r>
                  <a:rPr lang="en-US" sz="1800" dirty="0"/>
                  <a:t> is not a function of </a:t>
                </a:r>
                <a14:m>
                  <m:oMath xmlns:m="http://schemas.openxmlformats.org/officeDocument/2006/math">
                    <m:r>
                      <a:rPr lang="en-US" sz="1800" b="0" i="1" smtClean="0">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1" y="1417637"/>
                <a:ext cx="8105861" cy="5440363"/>
              </a:xfrm>
              <a:blipFill>
                <a:blip r:embed="rId2"/>
                <a:stretch>
                  <a:fillRect t="-699" r="-78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846368"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b="0" i="1" smtClean="0">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8"/>
                <a:ext cx="7846368" cy="4983162"/>
              </a:xfrm>
              <a:blipFill>
                <a:blip r:embed="rId2"/>
                <a:stretch>
                  <a:fillRect t="-763"/>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6316716"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6534809"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4845269" y="2333297"/>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40431" y="274638"/>
                <a:ext cx="8162891" cy="1143000"/>
              </a:xfrm>
            </p:spPr>
            <p:txBody>
              <a:bodyPr/>
              <a:lstStyle/>
              <a:p>
                <a:r>
                  <a:rPr lang="en-US" dirty="0"/>
                  <a:t>Commonly used prior distributions to sample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40431" y="274638"/>
                <a:ext cx="8162891" cy="1143000"/>
              </a:xfrm>
              <a:blipFill>
                <a:blip r:embed="rId2"/>
                <a:stretch>
                  <a:fillRect l="-2640" t="-16484" r="-1708" b="-274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1" y="1759528"/>
                <a:ext cx="7931779"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1" y="1759528"/>
                <a:ext cx="7931779" cy="4768594"/>
              </a:xfrm>
              <a:blipFill rotWithShape="0">
                <a:blip r:embed="rId3"/>
                <a:stretch>
                  <a:fillRect t="-767"/>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84636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13" y="274638"/>
            <a:ext cx="8303569" cy="1143000"/>
          </a:xfrm>
        </p:spPr>
        <p:txBody>
          <a:bodyPr/>
          <a:lstStyle/>
          <a:p>
            <a:r>
              <a:rPr lang="en-US"/>
              <a:t>Obtaining a posterior distribution</a:t>
            </a:r>
          </a:p>
        </p:txBody>
      </p:sp>
      <p:sp>
        <p:nvSpPr>
          <p:cNvPr id="3" name="Content Placeholder 2"/>
          <p:cNvSpPr>
            <a:spLocks noGrp="1"/>
          </p:cNvSpPr>
          <p:nvPr>
            <p:ph idx="1"/>
          </p:nvPr>
        </p:nvSpPr>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908152"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algorithms that implement MCMC, 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and JAGS</a:t>
            </a:r>
          </a:p>
        </p:txBody>
      </p:sp>
    </p:spTree>
    <p:extLst>
      <p:ext uri="{BB962C8B-B14F-4D97-AF65-F5344CB8AC3E}">
        <p14:creationId xmlns:p14="http://schemas.microsoft.com/office/powerpoint/2010/main" val="327121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1792401" y="2997843"/>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7"/>
                <a:ext cx="7620000" cy="5344903"/>
              </a:xfrm>
            </p:spPr>
            <p:txBody>
              <a:bodyPr>
                <a:normAutofit/>
              </a:bodyPr>
              <a:lstStyle/>
              <a:p>
                <a:pPr>
                  <a:spcAft>
                    <a:spcPts val="600"/>
                  </a:spcAft>
                </a:pPr>
                <a:r>
                  <a:rPr lang="en-US" sz="1900" dirty="0"/>
                  <a:t>Used to simulate posterior distributions (Rubin 1988) with three basic steps  </a:t>
                </a:r>
              </a:p>
              <a:p>
                <a:pPr marL="571500" indent="-457200">
                  <a:spcAft>
                    <a:spcPts val="600"/>
                  </a:spcAft>
                  <a:buFont typeface="+mj-lt"/>
                  <a:buAutoNum type="arabicPeriod"/>
                </a:pPr>
                <a:r>
                  <a:rPr lang="en-US" sz="1900" b="1" dirty="0"/>
                  <a:t>Sampling: </a:t>
                </a:r>
                <a:r>
                  <a:rPr lang="en-US" sz="1900" dirty="0"/>
                  <a:t>Sample a large number, </a:t>
                </a:r>
                <a14:m>
                  <m:oMath xmlns:m="http://schemas.openxmlformats.org/officeDocument/2006/math">
                    <m:r>
                      <a:rPr lang="es-ES" sz="2000" b="0" i="1" smtClean="0">
                        <a:latin typeface="Cambria Math" panose="02040503050406030204" pitchFamily="18" charset="0"/>
                      </a:rPr>
                      <m:t>𝑁</m:t>
                    </m:r>
                  </m:oMath>
                </a14:m>
                <a:r>
                  <a:rPr lang="en-US" sz="1900" dirty="0"/>
                  <a:t>, of parameter sets from prior distributions</a:t>
                </a:r>
                <a:endParaRPr lang="en-US" sz="1900" b="1" dirty="0"/>
              </a:p>
              <a:p>
                <a:pPr marL="571500" indent="-457200">
                  <a:buFont typeface="+mj-lt"/>
                  <a:buAutoNum type="arabicPeriod"/>
                </a:pPr>
                <a:r>
                  <a:rPr lang="en-US" sz="1900" b="1" dirty="0"/>
                  <a:t>Importance: </a:t>
                </a:r>
              </a:p>
              <a:p>
                <a:pPr marL="868680" lvl="1" indent="-457200">
                  <a:buFont typeface="+mj-lt"/>
                  <a:buAutoNum type="arabicPeriod"/>
                </a:pPr>
                <a:r>
                  <a:rPr lang="en-US" sz="1700" dirty="0"/>
                  <a:t>For each parameter set </a:t>
                </a:r>
                <a14:m>
                  <m:oMath xmlns:m="http://schemas.openxmlformats.org/officeDocument/2006/math">
                    <m:sSub>
                      <m:sSubPr>
                        <m:ctrlPr>
                          <a:rPr lang="es-ES" sz="1700" b="0" i="1" smtClean="0">
                            <a:latin typeface="Cambria Math" panose="02040503050406030204" pitchFamily="18" charset="0"/>
                          </a:rPr>
                        </m:ctrlPr>
                      </m:sSubPr>
                      <m:e>
                        <m:r>
                          <a:rPr lang="es-ES" sz="1700" i="1">
                            <a:latin typeface="Cambria Math" panose="02040503050406030204" pitchFamily="18" charset="0"/>
                          </a:rPr>
                          <m:t>𝜃</m:t>
                        </m:r>
                      </m:e>
                      <m:sub>
                        <m:r>
                          <a:rPr lang="es-ES" sz="1700" b="0" i="1" smtClean="0">
                            <a:latin typeface="Cambria Math" panose="02040503050406030204" pitchFamily="18" charset="0"/>
                          </a:rPr>
                          <m:t>𝑖</m:t>
                        </m:r>
                      </m:sub>
                    </m:sSub>
                  </m:oMath>
                </a14:m>
                <a:r>
                  <a:rPr lang="en-US" sz="1700" dirty="0"/>
                  <a:t> </a:t>
                </a:r>
                <a14:m>
                  <m:oMath xmlns:m="http://schemas.openxmlformats.org/officeDocument/2006/math">
                    <m:d>
                      <m:dPr>
                        <m:ctrlPr>
                          <a:rPr lang="es-ES" sz="1700" i="1">
                            <a:latin typeface="Cambria Math" panose="02040503050406030204" pitchFamily="18" charset="0"/>
                          </a:rPr>
                        </m:ctrlPr>
                      </m:dPr>
                      <m:e>
                        <m:r>
                          <a:rPr lang="es-ES" sz="1700" i="1">
                            <a:latin typeface="Cambria Math" panose="02040503050406030204" pitchFamily="18" charset="0"/>
                          </a:rPr>
                          <m:t>𝑖</m:t>
                        </m:r>
                        <m:r>
                          <a:rPr lang="es-ES" sz="1700" b="0" i="1" smtClean="0">
                            <a:latin typeface="Cambria Math" panose="02040503050406030204" pitchFamily="18" charset="0"/>
                          </a:rPr>
                          <m:t>=1,…,</m:t>
                        </m:r>
                        <m:r>
                          <a:rPr lang="es-ES" sz="1700" b="0" i="1" smtClean="0">
                            <a:latin typeface="Cambria Math" panose="02040503050406030204" pitchFamily="18" charset="0"/>
                          </a:rPr>
                          <m:t>𝑁</m:t>
                        </m:r>
                      </m:e>
                    </m:d>
                  </m:oMath>
                </a14:m>
                <a:r>
                  <a:rPr lang="en-US" sz="1700" dirty="0"/>
                  <a:t>, run the simulation model and compute the likelihood</a:t>
                </a:r>
                <a:endParaRPr lang="en-US" sz="1700" b="1" dirty="0"/>
              </a:p>
              <a:p>
                <a:pPr marL="868680" lvl="1" indent="-457200">
                  <a:buFont typeface="+mj-lt"/>
                  <a:buAutoNum type="arabicPeriod"/>
                </a:pPr>
                <a:r>
                  <a:rPr lang="en-US" sz="1700" dirty="0"/>
                  <a:t>Compute the (normalized) sampling importance weights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𝑤</m:t>
                        </m:r>
                      </m:e>
                      <m:sub>
                        <m:r>
                          <a:rPr lang="es-ES" sz="1600" i="1">
                            <a:latin typeface="Cambria Math" panose="02040503050406030204" pitchFamily="18" charset="0"/>
                          </a:rPr>
                          <m:t>𝑖</m:t>
                        </m:r>
                      </m:sub>
                    </m:sSub>
                  </m:oMath>
                </a14:m>
                <a:r>
                  <a:rPr lang="en-US" sz="1700" i="1" dirty="0"/>
                  <a:t> </a:t>
                </a:r>
                <a:r>
                  <a:rPr lang="en-US" sz="1700" dirty="0"/>
                  <a:t>for each parameter set </a:t>
                </a:r>
                <a14:m>
                  <m:oMath xmlns:m="http://schemas.openxmlformats.org/officeDocument/2006/math">
                    <m:sSub>
                      <m:sSubPr>
                        <m:ctrlPr>
                          <a:rPr lang="es-ES" sz="1700" i="1">
                            <a:latin typeface="Cambria Math" panose="02040503050406030204" pitchFamily="18" charset="0"/>
                          </a:rPr>
                        </m:ctrlPr>
                      </m:sSubPr>
                      <m:e>
                        <m:r>
                          <a:rPr lang="es-ES" sz="1700" i="1">
                            <a:latin typeface="Cambria Math" panose="02040503050406030204" pitchFamily="18" charset="0"/>
                          </a:rPr>
                          <m:t>𝜃</m:t>
                        </m:r>
                      </m:e>
                      <m:sub>
                        <m:r>
                          <a:rPr lang="es-ES" sz="1700" i="1">
                            <a:latin typeface="Cambria Math" panose="02040503050406030204" pitchFamily="18" charset="0"/>
                          </a:rPr>
                          <m:t>𝑖</m:t>
                        </m:r>
                      </m:sub>
                    </m:sSub>
                  </m:oMath>
                </a14:m>
                <a:r>
                  <a:rPr lang="en-US" sz="17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𝑤</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num>
                        <m:den>
                          <m:nary>
                            <m:naryPr>
                              <m:chr m:val="∑"/>
                              <m:ctrlPr>
                                <a:rPr lang="es-ES" sz="1800" b="0" i="1" smtClean="0">
                                  <a:latin typeface="Cambria Math" panose="02040503050406030204" pitchFamily="18" charset="0"/>
                                </a:rPr>
                              </m:ctrlPr>
                            </m:naryPr>
                            <m:sub>
                              <m:r>
                                <m:rPr>
                                  <m:brk m:alnAt="23"/>
                                </m:rPr>
                                <a:rPr lang="es-ES" sz="1800" b="0" i="1" smtClean="0">
                                  <a:latin typeface="Cambria Math" panose="02040503050406030204" pitchFamily="18" charset="0"/>
                                </a:rPr>
                                <m:t>𝑖</m:t>
                              </m:r>
                              <m:r>
                                <a:rPr lang="es-ES" sz="1800" b="0" i="1" smtClean="0">
                                  <a:latin typeface="Cambria Math" panose="02040503050406030204" pitchFamily="18" charset="0"/>
                                </a:rPr>
                                <m:t>=1</m:t>
                              </m:r>
                            </m:sub>
                            <m:sup>
                              <m:r>
                                <a:rPr lang="es-ES" sz="1800" b="0" i="1" smtClean="0">
                                  <a:latin typeface="Cambria Math" panose="02040503050406030204" pitchFamily="18" charset="0"/>
                                </a:rPr>
                                <m:t>𝑁</m:t>
                              </m:r>
                            </m:sup>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e>
                          </m:nary>
                        </m:den>
                      </m:f>
                    </m:oMath>
                  </m:oMathPara>
                </a14:m>
                <a:endParaRPr lang="en-US" sz="1700" dirty="0"/>
              </a:p>
              <a:p>
                <a:pPr marL="457200" indent="-342900">
                  <a:buFont typeface="+mj-lt"/>
                  <a:buAutoNum type="arabicPeriod"/>
                </a:pPr>
                <a:r>
                  <a:rPr lang="en-US" sz="1900" b="1" dirty="0"/>
                  <a:t>Resampling: </a:t>
                </a:r>
                <a:r>
                  <a:rPr lang="en-US" sz="1900" dirty="0"/>
                  <a:t>Sample from the discrete distribution of </a:t>
                </a:r>
                <a14:m>
                  <m:oMath xmlns:m="http://schemas.openxmlformats.org/officeDocument/2006/math">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b="0" i="1" smtClean="0">
                                <a:latin typeface="Cambria Math" panose="02040503050406030204" pitchFamily="18" charset="0"/>
                              </a:rPr>
                              <m:t>𝑁</m:t>
                            </m:r>
                          </m:e>
                        </m:d>
                      </m:e>
                    </m:d>
                    <m:r>
                      <a:rPr lang="es-ES" sz="2000" b="0" i="1" smtClean="0">
                        <a:latin typeface="Cambria Math" panose="02040503050406030204" pitchFamily="18" charset="0"/>
                      </a:rPr>
                      <m:t> </m:t>
                    </m:r>
                  </m:oMath>
                </a14:m>
                <a:r>
                  <a:rPr lang="en-US" sz="19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19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7"/>
                <a:ext cx="7620000" cy="5344903"/>
              </a:xfrm>
              <a:blipFill>
                <a:blip r:embed="rId2"/>
                <a:stretch>
                  <a:fillRect t="-475" r="-149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dirty="0"/>
              <a:t>SIR can miss areas of high posterior probability as the number of parameter increases</a:t>
            </a:r>
          </a:p>
          <a:p>
            <a:pPr>
              <a:spcAft>
                <a:spcPts val="1200"/>
              </a:spcAft>
            </a:pPr>
            <a:r>
              <a:rPr lang="en-US" sz="1900" dirty="0"/>
              <a:t>IMIS addresses limitations of SIR and was proposed by Steele at al. (2006) </a:t>
            </a:r>
          </a:p>
          <a:p>
            <a:pPr>
              <a:spcAft>
                <a:spcPts val="1200"/>
              </a:spcAft>
            </a:pPr>
            <a:r>
              <a:rPr lang="en-US" sz="1900" dirty="0"/>
              <a:t>Starts with a modest-size SIR</a:t>
            </a:r>
          </a:p>
          <a:p>
            <a:pPr>
              <a:spcAft>
                <a:spcPts val="1200"/>
              </a:spcAft>
            </a:pPr>
            <a:r>
              <a:rPr lang="en-US" sz="1900" dirty="0"/>
              <a:t>But in addition to SIR samples, add in samples from a multivariate normal distribution centered at the point with the highest importance weight</a:t>
            </a:r>
          </a:p>
          <a:p>
            <a:pPr>
              <a:spcAft>
                <a:spcPts val="1200"/>
              </a:spcAft>
            </a:pPr>
            <a:r>
              <a:rPr lang="en-US" sz="1900" dirty="0"/>
              <a:t>Recalculate importance weights and sample a new sample of input parameter sets</a:t>
            </a:r>
          </a:p>
          <a:p>
            <a:pPr>
              <a:spcAft>
                <a:spcPts val="1200"/>
              </a:spcAft>
            </a:pPr>
            <a:r>
              <a:rPr lang="en-US" sz="1900" dirty="0"/>
              <a:t>At the end, posterior becomes a mixture of multivariate normal distributions and of the prior distribution</a:t>
            </a:r>
          </a:p>
          <a:p>
            <a:pPr marL="571500" indent="-457200">
              <a:spcAft>
                <a:spcPts val="1200"/>
              </a:spcAft>
              <a:buFont typeface="+mj-lt"/>
              <a:buAutoNum type="arabicPeriod"/>
            </a:pPr>
            <a:endParaRPr lang="en-US" sz="1900" dirty="0"/>
          </a:p>
        </p:txBody>
      </p:sp>
    </p:spTree>
    <p:extLst>
      <p:ext uri="{BB962C8B-B14F-4D97-AF65-F5344CB8AC3E}">
        <p14:creationId xmlns:p14="http://schemas.microsoft.com/office/powerpoint/2010/main" val="1040546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923558"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b="0" i="1" smtClean="0">
                        <a:latin typeface="Cambria Math" panose="02040503050406030204" pitchFamily="18" charset="0"/>
                      </a:rPr>
                      <m:t>𝑘</m:t>
                    </m:r>
                    <m:r>
                      <a:rPr lang="es-ES" sz="2000" b="0" i="1" smtClean="0">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b="0" i="1" smtClean="0">
                        <a:latin typeface="Cambria Math" panose="02040503050406030204" pitchFamily="18" charset="0"/>
                      </a:rPr>
                      <m:t>=</m:t>
                    </m:r>
                    <m:r>
                      <m:rPr>
                        <m:nor/>
                      </m:rPr>
                      <a:rPr lang="en-US" sz="1800" b="0" i="0" smtClean="0">
                        <a:latin typeface="Cambria Math" panose="02040503050406030204" pitchFamily="18" charset="0"/>
                      </a:rPr>
                      <m:t>MVN</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𝜃</m:t>
                        </m:r>
                      </m:e>
                      <m:sup>
                        <m:r>
                          <a:rPr lang="en-US" sz="1800" b="0" i="1" smtClean="0">
                            <a:latin typeface="Cambria Math" panose="02040503050406030204" pitchFamily="18" charset="0"/>
                          </a:rPr>
                          <m:t>𝑘</m:t>
                        </m:r>
                      </m:sup>
                    </m:sSup>
                    <m:r>
                      <a:rPr lang="en-US" sz="1800" b="0" i="1" smtClean="0">
                        <a:latin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m:rPr>
                            <m:sty m:val="p"/>
                          </m:rPr>
                          <a:rPr lang="el-GR" sz="1800" b="0" i="1" smtClean="0">
                            <a:latin typeface="Cambria Math" panose="02040503050406030204" pitchFamily="18" charset="0"/>
                            <a:ea typeface="Cambria Math" panose="02040503050406030204" pitchFamily="18" charset="0"/>
                          </a:rPr>
                          <m:t>Σ</m:t>
                        </m:r>
                      </m:e>
                      <m:sup>
                        <m:r>
                          <a:rPr lang="en-US" sz="1800" b="0" i="1" smtClean="0">
                            <a:latin typeface="Cambria Math" panose="02040503050406030204" pitchFamily="18" charset="0"/>
                            <a:ea typeface="Cambria Math" panose="02040503050406030204" pitchFamily="18" charset="0"/>
                          </a:rPr>
                          <m:t>𝑘</m:t>
                        </m:r>
                      </m:sup>
                    </m:sSup>
                    <m:r>
                      <a:rPr lang="en-US" sz="1800" b="0" i="1" smtClean="0">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b="0" i="1" smtClean="0">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b="0" i="1" smtClean="0">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b="0" i="1" smtClean="0">
                            <a:latin typeface="Cambria Math" panose="02040503050406030204" pitchFamily="18" charset="0"/>
                          </a:rPr>
                          <m:t>𝑘</m:t>
                        </m:r>
                      </m:sup>
                    </m:sSubSup>
                  </m:oMath>
                </a14:m>
                <a:r>
                  <a:rPr lang="en-US" sz="1800" dirty="0"/>
                  <a:t>, for all </a:t>
                </a:r>
                <a14:m>
                  <m:oMath xmlns:m="http://schemas.openxmlformats.org/officeDocument/2006/math">
                    <m:r>
                      <a:rPr lang="en-US" sz="1800" i="1" dirty="0" smtClean="0">
                        <a:latin typeface="Cambria Math" panose="02040503050406030204" pitchFamily="18" charset="0"/>
                      </a:rPr>
                      <m:t>𝑁</m:t>
                    </m:r>
                    <m:r>
                      <a:rPr lang="en-US" sz="1800" i="1" dirty="0" smtClean="0">
                        <a:latin typeface="Cambria Math" panose="02040503050406030204" pitchFamily="18" charset="0"/>
                      </a:rPr>
                      <m:t>+</m:t>
                    </m:r>
                    <m:r>
                      <a:rPr lang="en-US" sz="1800" i="1" dirty="0" smtClean="0">
                        <a:latin typeface="Cambria Math" panose="02040503050406030204" pitchFamily="18" charset="0"/>
                      </a:rPr>
                      <m:t>𝐵𝑘</m:t>
                    </m:r>
                    <m:r>
                      <a:rPr lang="en-US" sz="1800" i="1" dirty="0" smtClean="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smtClean="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8"/>
                <a:ext cx="7923558" cy="5314758"/>
              </a:xfrm>
              <a:blipFill>
                <a:blip r:embed="rId2"/>
                <a:stretch>
                  <a:fillRect t="-477" r="-1760"/>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1" y="1778558"/>
                <a:ext cx="7871489"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1" y="1778558"/>
                <a:ext cx="7871489" cy="4953838"/>
              </a:xfrm>
              <a:blipFill>
                <a:blip r:embed="rId2"/>
                <a:stretch>
                  <a:fillRect t="-1279"/>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778558"/>
            <a:ext cx="7620000"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4333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3420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3420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5825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40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817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817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6623366"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817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7844988" y="3411125"/>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1916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4880933" y="2609118"/>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51355" y="5459511"/>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8303568"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r>
                  <a:rPr lang="en-US" dirty="0"/>
                  <a:t>Notation</a:t>
                </a:r>
              </a:p>
              <a:p>
                <a:pPr lvl="1"/>
                <a14:m>
                  <m:oMath xmlns:m="http://schemas.openxmlformats.org/officeDocument/2006/math">
                    <m:r>
                      <a:rPr lang="en-US" sz="2400" b="0" i="1" dirty="0" smtClean="0">
                        <a:latin typeface="Cambria Math" charset="0"/>
                      </a:rPr>
                      <m:t>𝑀</m:t>
                    </m:r>
                    <m:r>
                      <a:rPr lang="en-US" sz="2400" i="1" dirty="0">
                        <a:latin typeface="Cambria Math" charset="0"/>
                      </a:rPr>
                      <m:t> </m:t>
                    </m:r>
                  </m:oMath>
                </a14:m>
                <a:r>
                  <a:rPr lang="en-US" sz="2400" dirty="0"/>
                  <a:t>: a mathematical model (e.g., Markov model)</a:t>
                </a:r>
              </a:p>
              <a:p>
                <a:pPr lvl="1"/>
                <a14:m>
                  <m:oMath xmlns:m="http://schemas.openxmlformats.org/officeDocument/2006/math">
                    <m:r>
                      <a:rPr lang="en-US" sz="2400" b="0" i="1" dirty="0" smtClean="0">
                        <a:latin typeface="Cambria Math" charset="0"/>
                      </a:rPr>
                      <m:t>𝜃</m:t>
                    </m:r>
                    <m:r>
                      <a:rPr lang="en-US" sz="2400" i="1" dirty="0">
                        <a:latin typeface="Cambria Math" charset="0"/>
                      </a:rPr>
                      <m:t> </m:t>
                    </m:r>
                  </m:oMath>
                </a14:m>
                <a:r>
                  <a:rPr lang="en-US" sz="2400" dirty="0"/>
                  <a:t>: Set of </a:t>
                </a:r>
                <a14:m>
                  <m:oMath xmlns:m="http://schemas.openxmlformats.org/officeDocument/2006/math">
                    <m:r>
                      <a:rPr lang="en-US" sz="2400" b="0" i="1" dirty="0" smtClean="0">
                        <a:latin typeface="Cambria Math" charset="0"/>
                      </a:rPr>
                      <m:t>𝐾</m:t>
                    </m:r>
                  </m:oMath>
                </a14:m>
                <a:r>
                  <a:rPr lang="en-US" sz="2400" dirty="0"/>
                  <a:t> parameters to be calibrated</a:t>
                </a:r>
              </a:p>
              <a:p>
                <a:pPr lvl="1"/>
                <a14:m>
                  <m:oMath xmlns:m="http://schemas.openxmlformats.org/officeDocument/2006/math">
                    <m:r>
                      <a:rPr lang="en-US" sz="2400" b="0" i="1" dirty="0" smtClean="0">
                        <a:latin typeface="Cambria Math" charset="0"/>
                      </a:rPr>
                      <m:t>𝜙</m:t>
                    </m:r>
                    <m:r>
                      <a:rPr lang="en-US" sz="2400" b="0" i="1" dirty="0" smtClean="0">
                        <a:latin typeface="Cambria Math" charset="0"/>
                      </a:rPr>
                      <m:t>=</m:t>
                    </m:r>
                    <m:r>
                      <a:rPr lang="en-US" sz="2400" b="0" i="1" dirty="0" smtClean="0">
                        <a:latin typeface="Cambria Math" charset="0"/>
                      </a:rPr>
                      <m:t>𝑀</m:t>
                    </m:r>
                    <m:r>
                      <a:rPr lang="en-US" sz="2400" b="0" i="1" dirty="0" smtClean="0">
                        <a:latin typeface="Cambria Math" charset="0"/>
                      </a:rPr>
                      <m:t>(</m:t>
                    </m:r>
                    <m:r>
                      <a:rPr lang="en-US" sz="2400" b="0" i="1" dirty="0" smtClean="0">
                        <a:latin typeface="Cambria Math" charset="0"/>
                      </a:rPr>
                      <m:t>𝜃</m:t>
                    </m:r>
                    <m:r>
                      <a:rPr lang="en-US" sz="2400" b="0" i="1" dirty="0" smtClean="0">
                        <a:latin typeface="Cambria Math" charset="0"/>
                      </a:rPr>
                      <m:t>) </m:t>
                    </m:r>
                  </m:oMath>
                </a14:m>
                <a:r>
                  <a:rPr lang="en-US" sz="2400" dirty="0"/>
                  <a:t>: Model output for parameter set </a:t>
                </a:r>
                <a14:m>
                  <m:oMath xmlns:m="http://schemas.openxmlformats.org/officeDocument/2006/math">
                    <m:r>
                      <a:rPr lang="en-US" sz="2400" b="0" i="1" dirty="0" smtClean="0">
                        <a:latin typeface="Cambria Math" charset="0"/>
                      </a:rPr>
                      <m:t>𝜃</m:t>
                    </m:r>
                  </m:oMath>
                </a14:m>
                <a:endParaRPr lang="en-US" sz="2400" dirty="0"/>
              </a:p>
              <a:p>
                <a:pPr lvl="1"/>
                <a14:m>
                  <m:oMath xmlns:m="http://schemas.openxmlformats.org/officeDocument/2006/math">
                    <m:r>
                      <a:rPr lang="en-US" sz="2400" i="1" dirty="0">
                        <a:latin typeface="Cambria Math" charset="0"/>
                      </a:rPr>
                      <m:t>𝑦</m:t>
                    </m:r>
                    <m:r>
                      <a:rPr lang="en-US" sz="2400" i="1" dirty="0">
                        <a:latin typeface="Cambria Math" charset="0"/>
                      </a:rPr>
                      <m:t> </m:t>
                    </m:r>
                  </m:oMath>
                </a14:m>
                <a:r>
                  <a:rPr lang="en-US" sz="2400" dirty="0"/>
                  <a:t>: Values of </a:t>
                </a:r>
                <a14:m>
                  <m:oMath xmlns:m="http://schemas.openxmlformats.org/officeDocument/2006/math">
                    <m:r>
                      <a:rPr lang="en-US" sz="2400" b="0" i="1" dirty="0" smtClean="0">
                        <a:latin typeface="Cambria Math" charset="0"/>
                      </a:rPr>
                      <m:t>𝑇</m:t>
                    </m:r>
                  </m:oMath>
                </a14:m>
                <a:r>
                  <a:rPr lang="en-US" sz="2400"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8303568" cy="4983162"/>
              </a:xfrm>
              <a:blipFill>
                <a:blip r:embed="rId2"/>
                <a:stretch>
                  <a:fillRect t="-763"/>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24827" y="1871136"/>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4827" y="1871136"/>
                <a:ext cx="3464025"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24827" y="4590880"/>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b="0" i="1" smtClean="0">
                          <a:latin typeface="Cambria Math" panose="02040503050406030204" pitchFamily="18" charset="0"/>
                        </a:rPr>
                        <m:t>𝑊</m:t>
                      </m:r>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sSub>
                                <m:sSubPr>
                                  <m:ctrlPr>
                                    <a:rPr lang="en-US" sz="2200" b="0" i="1" smtClean="0">
                                      <a:latin typeface="Cambria Math" panose="02040503050406030204" pitchFamily="18" charset="0"/>
                                    </a:rPr>
                                  </m:ctrlPr>
                                </m:sSubPr>
                                <m:e>
                                  <m:r>
                                    <a:rPr lang="en-US" sz="2200" b="0" i="1" smtClean="0">
                                      <a:latin typeface="Cambria Math" charset="0"/>
                                    </a:rPr>
                                    <m:t>𝑤</m:t>
                                  </m:r>
                                </m:e>
                                <m:sub>
                                  <m:r>
                                    <a:rPr lang="en-US" sz="2200" b="0" i="1" smtClean="0">
                                      <a:latin typeface="Cambria Math" charset="0"/>
                                    </a:rPr>
                                    <m:t>𝑖</m:t>
                                  </m:r>
                                </m:sub>
                              </m:sSub>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724827" y="4590880"/>
                <a:ext cx="4068678" cy="951927"/>
              </a:xfrm>
              <a:prstGeom prst="rect">
                <a:avLst/>
              </a:prstGeom>
              <a:blipFill>
                <a:blip r:embed="rId4"/>
                <a:stretch>
                  <a:fillRect l="-623" t="-111842" r="-1558" b="-175000"/>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 work 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37569" y="3135709"/>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𝐿</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𝑦</m:t>
                          </m:r>
                        </m:e>
                        <m:e>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e>
                      </m:d>
                      <m:r>
                        <a:rPr lang="en-US" sz="2200" b="0" i="1" smtClean="0">
                          <a:latin typeface="Cambria Math" charset="0"/>
                          <a:ea typeface="Cambria Math" charset="0"/>
                          <a:cs typeface="Cambria Math" charset="0"/>
                        </a:rPr>
                        <m:t>= </m:t>
                      </m:r>
                      <m:nary>
                        <m:naryPr>
                          <m:chr m:val="∏"/>
                          <m:ctrlPr>
                            <a:rPr lang="en-US" sz="2200" b="0" i="1" smtClean="0">
                              <a:latin typeface="Cambria Math" panose="02040503050406030204" pitchFamily="18" charset="0"/>
                              <a:ea typeface="Cambria Math" charset="0"/>
                              <a:cs typeface="Cambria Math" charset="0"/>
                            </a:rPr>
                          </m:ctrlPr>
                        </m:naryPr>
                        <m:sub>
                          <m:r>
                            <a:rPr lang="en-US" sz="2200" b="0" i="1" smtClean="0">
                              <a:latin typeface="Cambria Math" charset="0"/>
                              <a:ea typeface="Cambria Math" charset="0"/>
                              <a:cs typeface="Cambria Math" charset="0"/>
                            </a:rPr>
                            <m:t>𝑖</m:t>
                          </m:r>
                          <m:r>
                            <a:rPr lang="en-US" sz="2200" b="0" i="1" smtClean="0">
                              <a:latin typeface="Cambria Math" charset="0"/>
                              <a:ea typeface="Cambria Math" charset="0"/>
                              <a:cs typeface="Cambria Math" charset="0"/>
                            </a:rPr>
                            <m:t>=1</m:t>
                          </m:r>
                        </m:sub>
                        <m:sup>
                          <m:r>
                            <a:rPr lang="en-US" sz="2200" b="0" i="1" smtClean="0">
                              <a:latin typeface="Cambria Math" charset="0"/>
                              <a:ea typeface="Cambria Math" charset="0"/>
                              <a:cs typeface="Cambria Math" charset="0"/>
                            </a:rPr>
                            <m:t>𝑇</m:t>
                          </m:r>
                        </m:sup>
                        <m:e>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𝐿</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𝑦</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r>
                            <a:rPr lang="en-US" sz="2200" b="0" i="1" smtClean="0">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937569" y="3135709"/>
                <a:ext cx="3888689"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7569" y="4857463"/>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ℒ</m:t>
                      </m:r>
                      <m:d>
                        <m:dPr>
                          <m:ctrlPr>
                            <a:rPr lang="en-US" sz="2200" b="0" i="1" smtClean="0">
                              <a:latin typeface="Cambria Math" panose="02040503050406030204" pitchFamily="18" charset="0"/>
                            </a:rPr>
                          </m:ctrlPr>
                        </m:dPr>
                        <m:e>
                          <m:r>
                            <a:rPr lang="en-US" sz="2200" b="0" i="1" smtClean="0">
                              <a:latin typeface="Cambria Math" charset="0"/>
                            </a:rPr>
                            <m:t>𝑦</m:t>
                          </m:r>
                          <m:r>
                            <a:rPr lang="en-US" sz="2200" b="0" i="1" smtClean="0">
                              <a:latin typeface="Cambria Math" charset="0"/>
                            </a:rPr>
                            <m:t>|</m:t>
                          </m:r>
                          <m:r>
                            <a:rPr lang="en-US" sz="2200" b="0" i="1" smtClean="0">
                              <a:latin typeface="Cambria Math" charset="0"/>
                            </a:rPr>
                            <m:t>𝑀</m:t>
                          </m:r>
                          <m:r>
                            <a:rPr lang="en-US" sz="2200" b="0" i="1" smtClean="0">
                              <a:latin typeface="Cambria Math" charset="0"/>
                            </a:rPr>
                            <m:t>(</m:t>
                          </m:r>
                          <m:r>
                            <a:rPr lang="en-US" sz="2200" b="0" i="1" smtClean="0">
                              <a:latin typeface="Cambria Math" charset="0"/>
                            </a:rPr>
                            <m:t>𝜃</m:t>
                          </m:r>
                        </m:e>
                      </m:d>
                      <m:r>
                        <a:rPr lang="en-US" sz="2200" b="0" i="1" smtClean="0">
                          <a:latin typeface="Cambria Math" charset="0"/>
                        </a:rPr>
                        <m:t>) =</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r>
                            <m:rPr>
                              <m:nor/>
                            </m:rPr>
                            <a:rPr lang="en-US" sz="2200" b="0" i="0" smtClean="0">
                              <a:latin typeface="Cambria Math" charset="0"/>
                            </a:rPr>
                            <m:t>log</m:t>
                          </m:r>
                          <m:sSub>
                            <m:sSubPr>
                              <m:ctrlPr>
                                <a:rPr lang="en-US" sz="2200" b="0" i="1" smtClean="0">
                                  <a:latin typeface="Cambria Math" panose="02040503050406030204" pitchFamily="18" charset="0"/>
                                </a:rPr>
                              </m:ctrlPr>
                            </m:sSubPr>
                            <m:e>
                              <m:r>
                                <a:rPr lang="en-US" sz="2200" b="0" i="1" smtClean="0">
                                  <a:latin typeface="Cambria Math" charset="0"/>
                                </a:rPr>
                                <m:t>𝐿</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r>
                            <a:rPr lang="en-US" sz="2200" b="0" i="1" smtClean="0">
                              <a:latin typeface="Cambria Math" charset="0"/>
                            </a:rPr>
                            <m:t>(</m:t>
                          </m:r>
                          <m:r>
                            <a:rPr lang="en-US" sz="2200" b="0" i="1" smtClean="0">
                              <a:latin typeface="Cambria Math" charset="0"/>
                            </a:rPr>
                            <m:t>𝜃</m:t>
                          </m:r>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7569" y="4857463"/>
                <a:ext cx="4248406" cy="95192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70765" y="1924633"/>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𝜎</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r>
                            <a:rPr lang="en-US" sz="2200" b="0" i="1" smtClean="0">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sSubSup>
                                <m:sSubSupPr>
                                  <m:ctrlPr>
                                    <a:rPr lang="en-US" sz="2200" b="0" i="1" smtClean="0">
                                      <a:latin typeface="Cambria Math" panose="02040503050406030204" pitchFamily="18" charset="0"/>
                                    </a:rPr>
                                  </m:ctrlPr>
                                </m:sSubSupPr>
                                <m:e>
                                  <m:r>
                                    <a:rPr lang="en-US" sz="2200" b="0" i="1" smtClean="0">
                                      <a:latin typeface="Cambria Math" charset="0"/>
                                    </a:rPr>
                                    <m:t>𝜎</m:t>
                                  </m:r>
                                </m:e>
                                <m:sub>
                                  <m:r>
                                    <a:rPr lang="en-US" sz="2200" b="0" i="1" smtClean="0">
                                      <a:latin typeface="Cambria Math" charset="0"/>
                                    </a:rPr>
                                    <m:t>𝑖</m:t>
                                  </m:r>
                                </m:sub>
                                <m:sup>
                                  <m:r>
                                    <a:rPr lang="en-US" sz="2200" b="0" i="1" smtClean="0">
                                      <a:latin typeface="Cambria Math" charset="0"/>
                                    </a:rPr>
                                    <m:t>2</m:t>
                                  </m:r>
                                </m:sup>
                              </m:sSubSup>
                            </m:den>
                          </m:f>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1070765" y="1924633"/>
                <a:ext cx="7002470" cy="7251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99457"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charset="0"/>
                            </a:rPr>
                            <m:t>log</m:t>
                          </m:r>
                        </m:fName>
                        <m:e>
                          <m:r>
                            <a:rPr lang="en-US" sz="2000" b="0" i="1" smtClean="0">
                              <a:latin typeface="Cambria Math"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𝑛</m:t>
                                  </m:r>
                                </m:e>
                                <m:sub>
                                  <m:r>
                                    <a:rPr lang="en-US" sz="2000" b="0" i="1" smtClean="0">
                                      <a:latin typeface="Cambria Math" charset="0"/>
                                    </a:rPr>
                                    <m:t>𝑖</m:t>
                                  </m:r>
                                </m:sub>
                              </m:sSub>
                            </m:e>
                            <m:e>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𝑖</m:t>
                                  </m:r>
                                </m:sub>
                              </m:sSub>
                              <m:d>
                                <m:dPr>
                                  <m:ctrlPr>
                                    <a:rPr lang="en-US" sz="2000" b="0" i="1" smtClean="0">
                                      <a:latin typeface="Cambria Math" panose="02040503050406030204" pitchFamily="18" charset="0"/>
                                    </a:rPr>
                                  </m:ctrlPr>
                                </m:dPr>
                                <m:e>
                                  <m:r>
                                    <a:rPr lang="en-US" sz="2000" b="0" i="1" smtClean="0">
                                      <a:latin typeface="Cambria Math" charset="0"/>
                                    </a:rPr>
                                    <m:t>𝜃</m:t>
                                  </m:r>
                                </m:e>
                              </m:d>
                            </m:e>
                          </m:d>
                        </m:e>
                      </m:func>
                      <m:r>
                        <a:rPr lang="es-ES" sz="2000" b="0" i="1" smtClean="0">
                          <a:latin typeface="Cambria Math" panose="02040503050406030204" pitchFamily="18" charset="0"/>
                        </a:rPr>
                        <m:t>=</m:t>
                      </m:r>
                      <m:r>
                        <m:rPr>
                          <m:sty m:val="p"/>
                        </m:rPr>
                        <a:rPr lang="en-US" sz="2000" b="0" i="0" smtClean="0">
                          <a:latin typeface="Cambria Math" charset="0"/>
                        </a:rPr>
                        <m:t>log</m:t>
                      </m:r>
                      <m:func>
                        <m:funcPr>
                          <m:ctrlPr>
                            <a:rPr lang="en-US" sz="2000" b="0" i="1" smtClean="0">
                              <a:latin typeface="Cambria Math" panose="02040503050406030204" pitchFamily="18" charset="0"/>
                            </a:rPr>
                          </m:ctrlPr>
                        </m:funcPr>
                        <m:fName>
                          <m:d>
                            <m:dPr>
                              <m:ctrlPr>
                                <a:rPr lang="en-US" sz="2000" b="0" i="1" smtClean="0">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smtClean="0">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999457" y="3885685"/>
                <a:ext cx="8080745" cy="691536"/>
              </a:xfrm>
              <a:prstGeom prst="rect">
                <a:avLst/>
              </a:prstGeom>
              <a:blipFill>
                <a:blip r:embed="rId4"/>
                <a:stretch>
                  <a:fillRect l="-1413"/>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3358</TotalTime>
  <Words>1885</Words>
  <Application>Microsoft Office PowerPoint</Application>
  <PresentationFormat>On-screen Show (4:3)</PresentationFormat>
  <Paragraphs>242</Paragraphs>
  <Slides>36</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Courier</vt:lpstr>
      <vt:lpstr>Arial</vt:lpstr>
      <vt:lpstr>Calibri</vt:lpstr>
      <vt:lpstr>Cambria Math</vt:lpstr>
      <vt:lpstr>Courier New</vt:lpstr>
      <vt:lpstr>Verdana</vt:lpstr>
      <vt:lpstr>ThemeDARTH_updates</vt:lpstr>
      <vt:lpstr>Hands-on Model Calibration in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Calibration specification</vt:lpstr>
      <vt:lpstr>Calibration Code Structure</vt:lpstr>
      <vt:lpstr>Bayesian Calibration</vt:lpstr>
      <vt:lpstr>Bayesian setup</vt:lpstr>
      <vt:lpstr>Bayesian setup</vt:lpstr>
      <vt:lpstr>Commonly used prior distributions to sample n_s values</vt:lpstr>
      <vt:lpstr>Pros and cons</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133</cp:revision>
  <dcterms:created xsi:type="dcterms:W3CDTF">2018-07-06T17:43:18Z</dcterms:created>
  <dcterms:modified xsi:type="dcterms:W3CDTF">2020-03-30T17:32:51Z</dcterms:modified>
</cp:coreProperties>
</file>