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43"/>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321" r:id="rId16"/>
    <p:sldId id="288" r:id="rId17"/>
    <p:sldId id="287" r:id="rId18"/>
    <p:sldId id="323" r:id="rId19"/>
    <p:sldId id="324" r:id="rId20"/>
    <p:sldId id="325" r:id="rId21"/>
    <p:sldId id="274" r:id="rId22"/>
    <p:sldId id="275" r:id="rId23"/>
    <p:sldId id="276" r:id="rId24"/>
    <p:sldId id="280" r:id="rId25"/>
    <p:sldId id="281" r:id="rId26"/>
    <p:sldId id="282" r:id="rId27"/>
    <p:sldId id="283" r:id="rId28"/>
    <p:sldId id="348" r:id="rId29"/>
    <p:sldId id="320" r:id="rId30"/>
    <p:sldId id="285" r:id="rId31"/>
    <p:sldId id="349" r:id="rId32"/>
    <p:sldId id="350" r:id="rId33"/>
    <p:sldId id="352" r:id="rId34"/>
    <p:sldId id="353" r:id="rId35"/>
    <p:sldId id="293" r:id="rId36"/>
    <p:sldId id="347" r:id="rId37"/>
    <p:sldId id="303" r:id="rId38"/>
    <p:sldId id="351" r:id="rId39"/>
    <p:sldId id="354" r:id="rId40"/>
    <p:sldId id="258" r:id="rId41"/>
    <p:sldId id="34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86" d="100"/>
          <a:sy n="86" d="100"/>
        </p:scale>
        <p:origin x="1771"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3/30/2020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3/30/2020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3/30/2020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3/30/2020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3/30/2020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3/30/2020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3/30/2020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3/30/2020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3/30/2020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6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
        <p:nvSpPr>
          <p:cNvPr id="7" name="Subtitle 2">
            <a:extLst>
              <a:ext uri="{FF2B5EF4-FFF2-40B4-BE49-F238E27FC236}">
                <a16:creationId xmlns:a16="http://schemas.microsoft.com/office/drawing/2014/main" id="{A056747D-EEB5-4210-AC69-00786528C7E2}"/>
              </a:ext>
            </a:extLst>
          </p:cNvPr>
          <p:cNvSpPr txBox="1">
            <a:spLocks/>
          </p:cNvSpPr>
          <p:nvPr/>
        </p:nvSpPr>
        <p:spPr>
          <a:xfrm>
            <a:off x="1800224" y="3696423"/>
            <a:ext cx="7308280" cy="210775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SzPct val="100000"/>
              <a:buFont typeface="Arial" pitchFamily="34" charset="0"/>
              <a:buNone/>
              <a:defRPr sz="2000" kern="1200">
                <a:solidFill>
                  <a:srgbClr val="FEF8F3"/>
                </a:solidFill>
                <a:latin typeface="+mn-lt"/>
                <a:ea typeface="+mn-ea"/>
                <a:cs typeface="+mn-cs"/>
              </a:defRPr>
            </a:lvl1pPr>
            <a:lvl2pPr marL="457200" indent="0" algn="ctr" defTabSz="914400" rtl="0" eaLnBrk="1" latinLnBrk="0" hangingPunct="1">
              <a:spcBef>
                <a:spcPct val="20000"/>
              </a:spcBef>
              <a:buClr>
                <a:schemeClr val="accent2"/>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CA" dirty="0"/>
              <a:t>DARTH Advanced Decision Modeling in R workshop</a:t>
            </a:r>
          </a:p>
          <a:p>
            <a:pPr algn="ctr"/>
            <a:endParaRPr lang="en-CA" dirty="0"/>
          </a:p>
          <a:p>
            <a:pPr algn="ctr"/>
            <a:r>
              <a:rPr lang="en-CA" dirty="0"/>
              <a:t>April 1-3, 2020</a:t>
            </a:r>
            <a:endParaRPr lang="en-US" dirty="0"/>
          </a:p>
          <a:p>
            <a:pPr algn="ctr"/>
            <a:endParaRPr lang="en-US"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49A-C359-5D40-A3AB-19F036290003}"/>
              </a:ext>
            </a:extLst>
          </p:cNvPr>
          <p:cNvSpPr>
            <a:spLocks noGrp="1"/>
          </p:cNvSpPr>
          <p:nvPr>
            <p:ph type="title"/>
          </p:nvPr>
        </p:nvSpPr>
        <p:spPr/>
        <p:txBody>
          <a:bodyPr/>
          <a:lstStyle/>
          <a:p>
            <a:r>
              <a:rPr lang="en-US" dirty="0"/>
              <a:t>Parameter Estimation</a:t>
            </a:r>
          </a:p>
        </p:txBody>
      </p:sp>
      <p:sp>
        <p:nvSpPr>
          <p:cNvPr id="3" name="Content Placeholder 2">
            <a:extLst>
              <a:ext uri="{FF2B5EF4-FFF2-40B4-BE49-F238E27FC236}">
                <a16:creationId xmlns:a16="http://schemas.microsoft.com/office/drawing/2014/main" id="{E0CF85FE-B920-D449-8EB1-901D11CF5DE2}"/>
              </a:ext>
            </a:extLst>
          </p:cNvPr>
          <p:cNvSpPr>
            <a:spLocks noGrp="1"/>
          </p:cNvSpPr>
          <p:nvPr>
            <p:ph idx="1"/>
          </p:nvPr>
        </p:nvSpPr>
        <p:spPr/>
        <p:txBody>
          <a:bodyPr>
            <a:normAutofit/>
          </a:bodyPr>
          <a:lstStyle/>
          <a:p>
            <a:r>
              <a:rPr lang="en-US" sz="2400" dirty="0"/>
              <a:t>Many parameters can be directly informed by primary or secondary data </a:t>
            </a:r>
          </a:p>
          <a:p>
            <a:r>
              <a:rPr lang="en-US" sz="2400" dirty="0"/>
              <a:t>Sometimes there is no </a:t>
            </a:r>
            <a:r>
              <a:rPr lang="en-US" sz="2400" i="1" dirty="0"/>
              <a:t>direct</a:t>
            </a:r>
            <a:r>
              <a:rPr lang="en-US" sz="2400" dirty="0"/>
              <a:t> information to inform a subset of parameters </a:t>
            </a:r>
          </a:p>
          <a:p>
            <a:r>
              <a:rPr lang="en-US" sz="2400" dirty="0"/>
              <a:t>However, data exist that are similar to </a:t>
            </a:r>
            <a:r>
              <a:rPr lang="en-US" sz="2400" i="1" dirty="0"/>
              <a:t>output</a:t>
            </a:r>
            <a:r>
              <a:rPr lang="en-US" sz="2400" dirty="0"/>
              <a:t> from the model</a:t>
            </a:r>
          </a:p>
          <a:p>
            <a:r>
              <a:rPr lang="en-US" sz="2400" dirty="0"/>
              <a:t>Estimation of these “deep” model parameters involves </a:t>
            </a:r>
            <a:r>
              <a:rPr lang="en-US" sz="2400" dirty="0">
                <a:solidFill>
                  <a:schemeClr val="accent1"/>
                </a:solidFill>
              </a:rPr>
              <a:t>calibration</a:t>
            </a:r>
          </a:p>
        </p:txBody>
      </p:sp>
      <p:sp>
        <p:nvSpPr>
          <p:cNvPr id="4" name="Slide Number Placeholder 28">
            <a:extLst>
              <a:ext uri="{FF2B5EF4-FFF2-40B4-BE49-F238E27FC236}">
                <a16:creationId xmlns:a16="http://schemas.microsoft.com/office/drawing/2014/main" id="{DA610EA8-6DB1-8543-87E0-F26E29B03EE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15</a:t>
            </a:fld>
            <a:endParaRPr lang="en-US" dirty="0">
              <a:solidFill>
                <a:schemeClr val="accent1"/>
              </a:solidFill>
            </a:endParaRPr>
          </a:p>
        </p:txBody>
      </p:sp>
    </p:spTree>
    <p:extLst>
      <p:ext uri="{BB962C8B-B14F-4D97-AF65-F5344CB8AC3E}">
        <p14:creationId xmlns:p14="http://schemas.microsoft.com/office/powerpoint/2010/main" val="357717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762000"/>
          </a:xfrm>
        </p:spPr>
        <p:txBody>
          <a:bodyPr/>
          <a:lstStyle/>
          <a:p>
            <a:pPr eaLnBrk="1" hangingPunct="1"/>
            <a:r>
              <a:rPr lang="en-US" sz="4000" dirty="0"/>
              <a:t>Microsimulation</a:t>
            </a:r>
          </a:p>
        </p:txBody>
      </p:sp>
      <p:sp>
        <p:nvSpPr>
          <p:cNvPr id="43011" name="Rectangle 3"/>
          <p:cNvSpPr>
            <a:spLocks noGrp="1" noChangeArrowheads="1"/>
          </p:cNvSpPr>
          <p:nvPr>
            <p:ph type="body" idx="1"/>
          </p:nvPr>
        </p:nvSpPr>
        <p:spPr>
          <a:xfrm>
            <a:off x="685800" y="1447800"/>
            <a:ext cx="7772400" cy="4648200"/>
          </a:xfrm>
        </p:spPr>
        <p:txBody>
          <a:bodyPr>
            <a:normAutofit/>
          </a:bodyPr>
          <a:lstStyle/>
          <a:p>
            <a:pPr eaLnBrk="1" hangingPunct="1"/>
            <a:r>
              <a:rPr lang="en-US" sz="2400" dirty="0"/>
              <a:t>Each patient proceeds through the decision tree one at a time</a:t>
            </a:r>
          </a:p>
          <a:p>
            <a:pPr eaLnBrk="1" hangingPunct="1"/>
            <a:r>
              <a:rPr lang="en-US" sz="2400" dirty="0"/>
              <a:t>At each chance node, there is a p</a:t>
            </a:r>
            <a:r>
              <a:rPr lang="en-US" sz="2400" baseline="-25000" dirty="0"/>
              <a:t>1</a:t>
            </a:r>
            <a:r>
              <a:rPr lang="en-US" sz="2400" dirty="0"/>
              <a:t> chance they will go down the first branch, a p</a:t>
            </a:r>
            <a:r>
              <a:rPr lang="en-US" sz="2400" baseline="-25000" dirty="0"/>
              <a:t>2</a:t>
            </a:r>
            <a:r>
              <a:rPr lang="en-US" sz="2400" dirty="0"/>
              <a:t> chance they will go down the second branch, etc. Each patient will end up at one of the terminal nodes</a:t>
            </a:r>
          </a:p>
          <a:p>
            <a:pPr eaLnBrk="1" hangingPunct="1"/>
            <a:r>
              <a:rPr lang="en-US" sz="2400" dirty="0"/>
              <a:t>Within a Markov cycle tree, patients will transition from state to state until they enter a state with a utility of 0</a:t>
            </a:r>
          </a:p>
          <a:p>
            <a:pPr eaLnBrk="1" hangingPunct="1"/>
            <a:r>
              <a:rPr lang="en-US" sz="2400" dirty="0"/>
              <a:t>Allows “memory” to be introduced</a:t>
            </a:r>
          </a:p>
        </p:txBody>
      </p:sp>
      <p:sp>
        <p:nvSpPr>
          <p:cNvPr id="4" name="Slide Number Placeholder 28">
            <a:extLst>
              <a:ext uri="{FF2B5EF4-FFF2-40B4-BE49-F238E27FC236}">
                <a16:creationId xmlns:a16="http://schemas.microsoft.com/office/drawing/2014/main" id="{73903A97-8494-AE4D-90F0-655FC133F2E3}"/>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16</a:t>
            </a:fld>
            <a:endParaRPr lang="en-US" dirty="0">
              <a:solidFill>
                <a:schemeClr val="accent1"/>
              </a:solidFill>
            </a:endParaRPr>
          </a:p>
        </p:txBody>
      </p:sp>
    </p:spTree>
    <p:extLst>
      <p:ext uri="{BB962C8B-B14F-4D97-AF65-F5344CB8AC3E}">
        <p14:creationId xmlns:p14="http://schemas.microsoft.com/office/powerpoint/2010/main" val="417257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286000" y="381000"/>
            <a:ext cx="6400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4400">
                <a:solidFill>
                  <a:schemeClr val="tx2"/>
                </a:solidFill>
                <a:latin typeface="Arial" panose="020B0604020202020204" pitchFamily="34" charset="0"/>
                <a:cs typeface="Arial" panose="020B0604020202020204" pitchFamily="34" charset="0"/>
              </a:rPr>
              <a:t>Cancer Recurrence</a:t>
            </a:r>
          </a:p>
        </p:txBody>
      </p:sp>
      <p:sp>
        <p:nvSpPr>
          <p:cNvPr id="13316" name="Oval 3"/>
          <p:cNvSpPr>
            <a:spLocks noChangeArrowheads="1"/>
          </p:cNvSpPr>
          <p:nvPr/>
        </p:nvSpPr>
        <p:spPr bwMode="auto">
          <a:xfrm>
            <a:off x="2362200" y="1524000"/>
            <a:ext cx="1462088" cy="639763"/>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17" name="Oval 4"/>
          <p:cNvSpPr>
            <a:spLocks noChangeArrowheads="1"/>
          </p:cNvSpPr>
          <p:nvPr/>
        </p:nvSpPr>
        <p:spPr bwMode="auto">
          <a:xfrm>
            <a:off x="6684963"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18" name="Oval 5"/>
          <p:cNvSpPr>
            <a:spLocks noChangeArrowheads="1"/>
          </p:cNvSpPr>
          <p:nvPr/>
        </p:nvSpPr>
        <p:spPr bwMode="auto">
          <a:xfrm>
            <a:off x="4548188" y="1500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19" name="Oval 6"/>
          <p:cNvSpPr>
            <a:spLocks noChangeArrowheads="1"/>
          </p:cNvSpPr>
          <p:nvPr/>
        </p:nvSpPr>
        <p:spPr bwMode="auto">
          <a:xfrm>
            <a:off x="23383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0" name="Oval 7"/>
          <p:cNvSpPr>
            <a:spLocks noChangeArrowheads="1"/>
          </p:cNvSpPr>
          <p:nvPr/>
        </p:nvSpPr>
        <p:spPr bwMode="auto">
          <a:xfrm>
            <a:off x="6684963"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1" name="Oval 8"/>
          <p:cNvSpPr>
            <a:spLocks noChangeArrowheads="1"/>
          </p:cNvSpPr>
          <p:nvPr/>
        </p:nvSpPr>
        <p:spPr bwMode="auto">
          <a:xfrm>
            <a:off x="4471988" y="2643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Recur</a:t>
            </a:r>
          </a:p>
        </p:txBody>
      </p:sp>
      <p:sp>
        <p:nvSpPr>
          <p:cNvPr id="13322" name="Oval 9"/>
          <p:cNvSpPr>
            <a:spLocks noChangeArrowheads="1"/>
          </p:cNvSpPr>
          <p:nvPr/>
        </p:nvSpPr>
        <p:spPr bwMode="auto">
          <a:xfrm>
            <a:off x="2338388" y="38623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Well</a:t>
            </a:r>
          </a:p>
        </p:txBody>
      </p:sp>
      <p:sp>
        <p:nvSpPr>
          <p:cNvPr id="13323" name="Oval 10"/>
          <p:cNvSpPr>
            <a:spLocks noChangeArrowheads="1"/>
          </p:cNvSpPr>
          <p:nvPr/>
        </p:nvSpPr>
        <p:spPr bwMode="auto">
          <a:xfrm>
            <a:off x="6684963"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3200">
                <a:latin typeface="Arial" panose="020B0604020202020204" pitchFamily="34" charset="0"/>
                <a:cs typeface="Arial" panose="020B0604020202020204" pitchFamily="34" charset="0"/>
              </a:rPr>
              <a:t>Dead</a:t>
            </a:r>
          </a:p>
        </p:txBody>
      </p:sp>
      <p:sp>
        <p:nvSpPr>
          <p:cNvPr id="13324" name="Oval 11"/>
          <p:cNvSpPr>
            <a:spLocks noChangeArrowheads="1"/>
          </p:cNvSpPr>
          <p:nvPr/>
        </p:nvSpPr>
        <p:spPr bwMode="auto">
          <a:xfrm>
            <a:off x="4548188" y="3786188"/>
            <a:ext cx="1462087" cy="639762"/>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82550" tIns="41275" rIns="82550" bIns="41275" anchor="ctr"/>
          <a:lstStyle>
            <a:lvl1pPr defTabSz="739775" eaLnBrk="0" hangingPunct="0">
              <a:defRPr sz="2400">
                <a:solidFill>
                  <a:schemeClr val="tx1"/>
                </a:solidFill>
                <a:latin typeface="Times New Roman" panose="02020603050405020304" pitchFamily="18" charset="0"/>
              </a:defRPr>
            </a:lvl1pPr>
            <a:lvl2pPr marL="742950" indent="-285750" defTabSz="739775" eaLnBrk="0" hangingPunct="0">
              <a:defRPr sz="2400">
                <a:solidFill>
                  <a:schemeClr val="tx1"/>
                </a:solidFill>
                <a:latin typeface="Times New Roman" panose="02020603050405020304" pitchFamily="18" charset="0"/>
              </a:defRPr>
            </a:lvl2pPr>
            <a:lvl3pPr marL="1143000" indent="-228600" defTabSz="739775" eaLnBrk="0" hangingPunct="0">
              <a:defRPr sz="2400">
                <a:solidFill>
                  <a:schemeClr val="tx1"/>
                </a:solidFill>
                <a:latin typeface="Times New Roman" panose="02020603050405020304" pitchFamily="18" charset="0"/>
              </a:defRPr>
            </a:lvl3pPr>
            <a:lvl4pPr marL="1600200" indent="-228600" defTabSz="739775" eaLnBrk="0" hangingPunct="0">
              <a:defRPr sz="2400">
                <a:solidFill>
                  <a:schemeClr val="tx1"/>
                </a:solidFill>
                <a:latin typeface="Times New Roman" panose="02020603050405020304" pitchFamily="18" charset="0"/>
              </a:defRPr>
            </a:lvl4pPr>
            <a:lvl5pPr marL="2057400" indent="-228600" defTabSz="739775" eaLnBrk="0" hangingPunct="0">
              <a:defRPr sz="2400">
                <a:solidFill>
                  <a:schemeClr val="tx1"/>
                </a:solidFill>
                <a:latin typeface="Times New Roman" panose="02020603050405020304" pitchFamily="18" charset="0"/>
              </a:defRPr>
            </a:lvl5pPr>
            <a:lvl6pPr marL="2514600" indent="-228600" defTabSz="7397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397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397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397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ug-CN" sz="3200">
                <a:latin typeface="Arial" panose="020B0604020202020204" pitchFamily="34" charset="0"/>
                <a:cs typeface="Arial" panose="020B0604020202020204" pitchFamily="34" charset="0"/>
              </a:rPr>
              <a:t>R</a:t>
            </a:r>
            <a:r>
              <a:rPr lang="en-US" sz="3200">
                <a:latin typeface="Arial" panose="020B0604020202020204" pitchFamily="34" charset="0"/>
                <a:cs typeface="Arial" panose="020B0604020202020204" pitchFamily="34" charset="0"/>
              </a:rPr>
              <a:t>ecur</a:t>
            </a:r>
          </a:p>
        </p:txBody>
      </p:sp>
      <p:sp>
        <p:nvSpPr>
          <p:cNvPr id="13325" name="Line 12"/>
          <p:cNvSpPr>
            <a:spLocks noChangeShapeType="1"/>
          </p:cNvSpPr>
          <p:nvPr/>
        </p:nvSpPr>
        <p:spPr bwMode="auto">
          <a:xfrm>
            <a:off x="1219200" y="1447800"/>
            <a:ext cx="990600" cy="228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3326" name="Group 13"/>
          <p:cNvGrpSpPr>
            <a:grpSpLocks/>
          </p:cNvGrpSpPr>
          <p:nvPr/>
        </p:nvGrpSpPr>
        <p:grpSpPr bwMode="auto">
          <a:xfrm>
            <a:off x="685800" y="914400"/>
            <a:ext cx="466725" cy="927100"/>
            <a:chOff x="621" y="2496"/>
            <a:chExt cx="294" cy="584"/>
          </a:xfrm>
        </p:grpSpPr>
        <p:sp>
          <p:nvSpPr>
            <p:cNvPr id="13332" name="Oval 14"/>
            <p:cNvSpPr>
              <a:spLocks noChangeArrowheads="1"/>
            </p:cNvSpPr>
            <p:nvPr/>
          </p:nvSpPr>
          <p:spPr bwMode="auto">
            <a:xfrm>
              <a:off x="672" y="2496"/>
              <a:ext cx="202" cy="202"/>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3" name="Line 15"/>
            <p:cNvSpPr>
              <a:spLocks noChangeShapeType="1"/>
            </p:cNvSpPr>
            <p:nvPr/>
          </p:nvSpPr>
          <p:spPr bwMode="auto">
            <a:xfrm>
              <a:off x="771" y="2700"/>
              <a:ext cx="0" cy="24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4" name="Line 16"/>
            <p:cNvSpPr>
              <a:spLocks noChangeShapeType="1"/>
            </p:cNvSpPr>
            <p:nvPr/>
          </p:nvSpPr>
          <p:spPr bwMode="auto">
            <a:xfrm flipH="1">
              <a:off x="627"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5" name="Line 17"/>
            <p:cNvSpPr>
              <a:spLocks noChangeShapeType="1"/>
            </p:cNvSpPr>
            <p:nvPr/>
          </p:nvSpPr>
          <p:spPr bwMode="auto">
            <a:xfrm flipH="1" flipV="1">
              <a:off x="62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6" name="Line 18"/>
            <p:cNvSpPr>
              <a:spLocks noChangeShapeType="1"/>
            </p:cNvSpPr>
            <p:nvPr/>
          </p:nvSpPr>
          <p:spPr bwMode="auto">
            <a:xfrm flipV="1">
              <a:off x="771" y="2706"/>
              <a:ext cx="144" cy="9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7" name="Line 19"/>
            <p:cNvSpPr>
              <a:spLocks noChangeShapeType="1"/>
            </p:cNvSpPr>
            <p:nvPr/>
          </p:nvSpPr>
          <p:spPr bwMode="auto">
            <a:xfrm>
              <a:off x="771" y="2936"/>
              <a:ext cx="144"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8" name="Oval 20"/>
            <p:cNvSpPr>
              <a:spLocks noChangeArrowheads="1"/>
            </p:cNvSpPr>
            <p:nvPr/>
          </p:nvSpPr>
          <p:spPr bwMode="auto">
            <a:xfrm>
              <a:off x="720"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39" name="Oval 21"/>
            <p:cNvSpPr>
              <a:spLocks noChangeArrowheads="1"/>
            </p:cNvSpPr>
            <p:nvPr/>
          </p:nvSpPr>
          <p:spPr bwMode="auto">
            <a:xfrm>
              <a:off x="794" y="2544"/>
              <a:ext cx="29" cy="17"/>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atin typeface="Arial" panose="020B0604020202020204" pitchFamily="34" charset="0"/>
                <a:cs typeface="Arial" panose="020B0604020202020204" pitchFamily="34" charset="0"/>
              </a:endParaRPr>
            </a:p>
          </p:txBody>
        </p:sp>
        <p:sp>
          <p:nvSpPr>
            <p:cNvPr id="13340" name="Arc 22"/>
            <p:cNvSpPr>
              <a:spLocks/>
            </p:cNvSpPr>
            <p:nvPr/>
          </p:nvSpPr>
          <p:spPr bwMode="auto">
            <a:xfrm rot="8100000">
              <a:off x="725" y="2573"/>
              <a:ext cx="86" cy="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3327" name="Text Box 23"/>
          <p:cNvSpPr txBox="1">
            <a:spLocks noChangeArrowheads="1"/>
          </p:cNvSpPr>
          <p:nvPr/>
        </p:nvSpPr>
        <p:spPr bwMode="auto">
          <a:xfrm>
            <a:off x="1355725" y="803275"/>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solidFill>
                  <a:schemeClr val="accent1"/>
                </a:solidFill>
                <a:latin typeface="Arial" panose="020B0604020202020204" pitchFamily="34" charset="0"/>
                <a:cs typeface="Arial" panose="020B0604020202020204" pitchFamily="34" charset="0"/>
              </a:rPr>
              <a:t>(Recur=0)</a:t>
            </a:r>
          </a:p>
        </p:txBody>
      </p:sp>
      <p:sp>
        <p:nvSpPr>
          <p:cNvPr id="13328" name="Line 24"/>
          <p:cNvSpPr>
            <a:spLocks noChangeShapeType="1"/>
          </p:cNvSpPr>
          <p:nvPr/>
        </p:nvSpPr>
        <p:spPr bwMode="auto">
          <a:xfrm>
            <a:off x="3657600" y="2133600"/>
            <a:ext cx="914400" cy="6858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29" name="Text Box 25"/>
          <p:cNvSpPr txBox="1">
            <a:spLocks noChangeArrowheads="1"/>
          </p:cNvSpPr>
          <p:nvPr/>
        </p:nvSpPr>
        <p:spPr bwMode="auto">
          <a:xfrm>
            <a:off x="4114800" y="2133600"/>
            <a:ext cx="23606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Recur=Recur+1</a:t>
            </a:r>
          </a:p>
        </p:txBody>
      </p:sp>
      <p:sp>
        <p:nvSpPr>
          <p:cNvPr id="13330" name="Line 26"/>
          <p:cNvSpPr>
            <a:spLocks noChangeShapeType="1"/>
          </p:cNvSpPr>
          <p:nvPr/>
        </p:nvSpPr>
        <p:spPr bwMode="auto">
          <a:xfrm flipH="1">
            <a:off x="3581400" y="3124200"/>
            <a:ext cx="990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31" name="Text Box 27"/>
          <p:cNvSpPr txBox="1">
            <a:spLocks noChangeArrowheads="1"/>
          </p:cNvSpPr>
          <p:nvPr/>
        </p:nvSpPr>
        <p:spPr bwMode="auto">
          <a:xfrm>
            <a:off x="2286000" y="3429000"/>
            <a:ext cx="15636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solidFill>
                  <a:schemeClr val="accent1"/>
                </a:solidFill>
                <a:latin typeface="Arial" panose="020B0604020202020204" pitchFamily="34" charset="0"/>
                <a:cs typeface="Arial" panose="020B0604020202020204" pitchFamily="34" charset="0"/>
              </a:rPr>
              <a:t>(Recur=1)</a:t>
            </a:r>
          </a:p>
        </p:txBody>
      </p:sp>
      <p:graphicFrame>
        <p:nvGraphicFramePr>
          <p:cNvPr id="13314" name="Object 28"/>
          <p:cNvGraphicFramePr>
            <a:graphicFrameLocks noChangeAspect="1"/>
          </p:cNvGraphicFramePr>
          <p:nvPr/>
        </p:nvGraphicFramePr>
        <p:xfrm>
          <a:off x="1371600" y="5181600"/>
          <a:ext cx="6491288" cy="1066800"/>
        </p:xfrm>
        <a:graphic>
          <a:graphicData uri="http://schemas.openxmlformats.org/presentationml/2006/ole">
            <mc:AlternateContent xmlns:mc="http://schemas.openxmlformats.org/markup-compatibility/2006">
              <mc:Choice xmlns:v="urn:schemas-microsoft-com:vml" Requires="v">
                <p:oleObj spid="_x0000_s4190" name="Equation" r:id="rId3" imgW="2577960" imgH="457200" progId="Equation.DSMT4">
                  <p:embed/>
                </p:oleObj>
              </mc:Choice>
              <mc:Fallback>
                <p:oleObj name="Equation" r:id="rId3" imgW="2577960" imgH="457200" progId="Equation.DSMT4">
                  <p:embed/>
                  <p:pic>
                    <p:nvPicPr>
                      <p:cNvPr id="13314"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6491288"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9" name="Slide Number Placeholder 28">
            <a:extLst>
              <a:ext uri="{FF2B5EF4-FFF2-40B4-BE49-F238E27FC236}">
                <a16:creationId xmlns:a16="http://schemas.microsoft.com/office/drawing/2014/main" id="{EC41FC2A-690D-C543-AA15-26527893D32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17</a:t>
            </a:fld>
            <a:endParaRPr lang="en-US" dirty="0">
              <a:solidFill>
                <a:schemeClr val="accent1"/>
              </a:solidFill>
            </a:endParaRPr>
          </a:p>
        </p:txBody>
      </p:sp>
    </p:spTree>
    <p:extLst>
      <p:ext uri="{BB962C8B-B14F-4D97-AF65-F5344CB8AC3E}">
        <p14:creationId xmlns:p14="http://schemas.microsoft.com/office/powerpoint/2010/main" val="355587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254-8299-0347-8173-F5E30218ED3E}"/>
              </a:ext>
            </a:extLst>
          </p:cNvPr>
          <p:cNvSpPr>
            <a:spLocks noGrp="1"/>
          </p:cNvSpPr>
          <p:nvPr>
            <p:ph type="title"/>
          </p:nvPr>
        </p:nvSpPr>
        <p:spPr/>
        <p:txBody>
          <a:bodyPr/>
          <a:lstStyle/>
          <a:p>
            <a:r>
              <a:rPr lang="en-US" dirty="0"/>
              <a:t>Populations vs. Cohorts</a:t>
            </a:r>
          </a:p>
        </p:txBody>
      </p:sp>
      <p:sp>
        <p:nvSpPr>
          <p:cNvPr id="3" name="Content Placeholder 2">
            <a:extLst>
              <a:ext uri="{FF2B5EF4-FFF2-40B4-BE49-F238E27FC236}">
                <a16:creationId xmlns:a16="http://schemas.microsoft.com/office/drawing/2014/main" id="{AE668936-4F34-A54F-B4AE-4C5823EC1BD1}"/>
              </a:ext>
            </a:extLst>
          </p:cNvPr>
          <p:cNvSpPr>
            <a:spLocks noGrp="1"/>
          </p:cNvSpPr>
          <p:nvPr>
            <p:ph idx="1"/>
          </p:nvPr>
        </p:nvSpPr>
        <p:spPr/>
        <p:txBody>
          <a:bodyPr/>
          <a:lstStyle/>
          <a:p>
            <a:r>
              <a:rPr lang="en-US" dirty="0"/>
              <a:t>Depends on the perspective of the decision maker</a:t>
            </a:r>
          </a:p>
          <a:p>
            <a:r>
              <a:rPr lang="en-US" dirty="0"/>
              <a:t>What is the cost-effectiveness for the population of interest if intervention is implemented today?</a:t>
            </a:r>
          </a:p>
          <a:p>
            <a:r>
              <a:rPr lang="en-US" dirty="0"/>
              <a:t>Example: Cervical cancer screening</a:t>
            </a:r>
          </a:p>
          <a:p>
            <a:r>
              <a:rPr lang="en-US" dirty="0"/>
              <a:t>Option 1: Compare screening with no screening for cohort of 15-year-old girls</a:t>
            </a:r>
          </a:p>
          <a:p>
            <a:pPr lvl="1"/>
            <a:r>
              <a:rPr lang="en-US" dirty="0"/>
              <a:t>Run a cohort of 15-year-old girls under both strategies</a:t>
            </a:r>
          </a:p>
          <a:p>
            <a:r>
              <a:rPr lang="en-US" dirty="0"/>
              <a:t>Option 2: Compare screening with no screening for population of women ages 15-69</a:t>
            </a:r>
          </a:p>
          <a:p>
            <a:pPr lvl="1"/>
            <a:r>
              <a:rPr lang="en-US" dirty="0"/>
              <a:t>Run several cohorts: 15-19, 20-24, etc.</a:t>
            </a:r>
          </a:p>
          <a:p>
            <a:pPr lvl="1"/>
            <a:r>
              <a:rPr lang="en-US" dirty="0"/>
              <a:t>Costs and effectiveness are a weighted average of the multiple cohort runs</a:t>
            </a:r>
          </a:p>
        </p:txBody>
      </p:sp>
      <p:sp>
        <p:nvSpPr>
          <p:cNvPr id="4" name="TextBox 3">
            <a:extLst>
              <a:ext uri="{FF2B5EF4-FFF2-40B4-BE49-F238E27FC236}">
                <a16:creationId xmlns:a16="http://schemas.microsoft.com/office/drawing/2014/main" id="{942BEAC5-2B16-114A-8792-DB13B71D3837}"/>
              </a:ext>
            </a:extLst>
          </p:cNvPr>
          <p:cNvSpPr txBox="1"/>
          <p:nvPr/>
        </p:nvSpPr>
        <p:spPr>
          <a:xfrm>
            <a:off x="1076446" y="6400800"/>
            <a:ext cx="6468437" cy="369332"/>
          </a:xfrm>
          <a:prstGeom prst="rect">
            <a:avLst/>
          </a:prstGeom>
          <a:noFill/>
        </p:spPr>
        <p:txBody>
          <a:bodyPr wrap="none" rtlCol="0">
            <a:spAutoFit/>
          </a:bodyPr>
          <a:lstStyle/>
          <a:p>
            <a:r>
              <a:rPr lang="en-US" dirty="0" err="1"/>
              <a:t>Dewilde</a:t>
            </a:r>
            <a:r>
              <a:rPr lang="en-US" dirty="0"/>
              <a:t> &amp; Anderson. </a:t>
            </a:r>
            <a:r>
              <a:rPr lang="en-US" i="1" dirty="0"/>
              <a:t>Med </a:t>
            </a:r>
            <a:r>
              <a:rPr lang="en-US" i="1" dirty="0" err="1"/>
              <a:t>Decis</a:t>
            </a:r>
            <a:r>
              <a:rPr lang="en-US" i="1" dirty="0"/>
              <a:t> Making </a:t>
            </a:r>
            <a:r>
              <a:rPr lang="en-US" dirty="0"/>
              <a:t>2004;24:486.</a:t>
            </a:r>
          </a:p>
        </p:txBody>
      </p:sp>
      <p:sp>
        <p:nvSpPr>
          <p:cNvPr id="5" name="Slide Number Placeholder 28">
            <a:extLst>
              <a:ext uri="{FF2B5EF4-FFF2-40B4-BE49-F238E27FC236}">
                <a16:creationId xmlns:a16="http://schemas.microsoft.com/office/drawing/2014/main" id="{60144BC5-8025-714A-B1D8-4D9C9465C99E}"/>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18</a:t>
            </a:fld>
            <a:endParaRPr lang="en-US" dirty="0">
              <a:solidFill>
                <a:schemeClr val="accent1"/>
              </a:solidFill>
            </a:endParaRPr>
          </a:p>
        </p:txBody>
      </p:sp>
    </p:spTree>
    <p:extLst>
      <p:ext uri="{BB962C8B-B14F-4D97-AF65-F5344CB8AC3E}">
        <p14:creationId xmlns:p14="http://schemas.microsoft.com/office/powerpoint/2010/main" val="371368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CFA0-2772-F841-A425-75A33B7E87E8}"/>
              </a:ext>
            </a:extLst>
          </p:cNvPr>
          <p:cNvSpPr>
            <a:spLocks noGrp="1"/>
          </p:cNvSpPr>
          <p:nvPr>
            <p:ph type="title"/>
          </p:nvPr>
        </p:nvSpPr>
        <p:spPr/>
        <p:txBody>
          <a:bodyPr/>
          <a:lstStyle/>
          <a:p>
            <a:r>
              <a:rPr lang="en-US" dirty="0"/>
              <a:t>Population Models</a:t>
            </a:r>
          </a:p>
        </p:txBody>
      </p:sp>
      <p:sp>
        <p:nvSpPr>
          <p:cNvPr id="3" name="Content Placeholder 2">
            <a:extLst>
              <a:ext uri="{FF2B5EF4-FFF2-40B4-BE49-F238E27FC236}">
                <a16:creationId xmlns:a16="http://schemas.microsoft.com/office/drawing/2014/main" id="{A4AFC809-5993-DE41-9225-877D8DE33A61}"/>
              </a:ext>
            </a:extLst>
          </p:cNvPr>
          <p:cNvSpPr>
            <a:spLocks noGrp="1"/>
          </p:cNvSpPr>
          <p:nvPr>
            <p:ph idx="1"/>
          </p:nvPr>
        </p:nvSpPr>
        <p:spPr/>
        <p:txBody>
          <a:bodyPr/>
          <a:lstStyle/>
          <a:p>
            <a:r>
              <a:rPr lang="en-US" dirty="0"/>
              <a:t>Models both the incident and prevalent cases over time (calendar time explicitly modeled)</a:t>
            </a:r>
          </a:p>
          <a:p>
            <a:r>
              <a:rPr lang="en-US" dirty="0"/>
              <a:t>Intervention duration</a:t>
            </a:r>
          </a:p>
          <a:p>
            <a:pPr lvl="1"/>
            <a:r>
              <a:rPr lang="en-US" dirty="0"/>
              <a:t>Length of time over which the intervention is applied per person or cohort</a:t>
            </a:r>
          </a:p>
          <a:p>
            <a:r>
              <a:rPr lang="en-US" dirty="0"/>
              <a:t>Implementation period</a:t>
            </a:r>
          </a:p>
          <a:p>
            <a:pPr lvl="1"/>
            <a:r>
              <a:rPr lang="en-US" dirty="0"/>
              <a:t>Period over which the intervention is applied</a:t>
            </a:r>
          </a:p>
          <a:p>
            <a:r>
              <a:rPr lang="en-US" dirty="0"/>
              <a:t>Analytic Horizon</a:t>
            </a:r>
          </a:p>
          <a:p>
            <a:pPr lvl="1"/>
            <a:r>
              <a:rPr lang="en-US" dirty="0"/>
              <a:t>Period over which costs and effects are assessed</a:t>
            </a:r>
          </a:p>
          <a:p>
            <a:pPr lvl="1"/>
            <a:r>
              <a:rPr lang="en-US" dirty="0"/>
              <a:t>Should be long enough to capture all meaningful differences in costs and effects between </a:t>
            </a:r>
            <a:r>
              <a:rPr lang="en-US" dirty="0" err="1"/>
              <a:t>altenatives</a:t>
            </a:r>
            <a:endParaRPr lang="en-US" dirty="0"/>
          </a:p>
        </p:txBody>
      </p:sp>
      <p:sp>
        <p:nvSpPr>
          <p:cNvPr id="4" name="Slide Number Placeholder 28">
            <a:extLst>
              <a:ext uri="{FF2B5EF4-FFF2-40B4-BE49-F238E27FC236}">
                <a16:creationId xmlns:a16="http://schemas.microsoft.com/office/drawing/2014/main" id="{1BA58E2E-A700-4241-B973-E142DB57C93C}"/>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19</a:t>
            </a:fld>
            <a:endParaRPr lang="en-US" dirty="0">
              <a:solidFill>
                <a:schemeClr val="accent1"/>
              </a:solidFill>
            </a:endParaRPr>
          </a:p>
        </p:txBody>
      </p:sp>
    </p:spTree>
    <p:extLst>
      <p:ext uri="{BB962C8B-B14F-4D97-AF65-F5344CB8AC3E}">
        <p14:creationId xmlns:p14="http://schemas.microsoft.com/office/powerpoint/2010/main" val="100026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A59C-BA13-5A49-9F4F-5C5E793DABC2}"/>
              </a:ext>
            </a:extLst>
          </p:cNvPr>
          <p:cNvSpPr>
            <a:spLocks noGrp="1"/>
          </p:cNvSpPr>
          <p:nvPr>
            <p:ph type="title"/>
          </p:nvPr>
        </p:nvSpPr>
        <p:spPr/>
        <p:txBody>
          <a:bodyPr/>
          <a:lstStyle/>
          <a:p>
            <a:r>
              <a:rPr lang="en-US" dirty="0"/>
              <a:t>Population Evaluations</a:t>
            </a:r>
          </a:p>
        </p:txBody>
      </p:sp>
      <p:pic>
        <p:nvPicPr>
          <p:cNvPr id="4" name="Picture 3">
            <a:extLst>
              <a:ext uri="{FF2B5EF4-FFF2-40B4-BE49-F238E27FC236}">
                <a16:creationId xmlns:a16="http://schemas.microsoft.com/office/drawing/2014/main" id="{2D1A665F-A594-F943-B278-935F471A8756}"/>
              </a:ext>
            </a:extLst>
          </p:cNvPr>
          <p:cNvPicPr>
            <a:picLocks noChangeAspect="1"/>
          </p:cNvPicPr>
          <p:nvPr/>
        </p:nvPicPr>
        <p:blipFill>
          <a:blip r:embed="rId2"/>
          <a:stretch>
            <a:fillRect/>
          </a:stretch>
        </p:blipFill>
        <p:spPr>
          <a:xfrm>
            <a:off x="791584" y="1417637"/>
            <a:ext cx="7989073" cy="4702539"/>
          </a:xfrm>
          <a:prstGeom prst="rect">
            <a:avLst/>
          </a:prstGeom>
        </p:spPr>
      </p:pic>
      <p:sp>
        <p:nvSpPr>
          <p:cNvPr id="5" name="TextBox 4">
            <a:extLst>
              <a:ext uri="{FF2B5EF4-FFF2-40B4-BE49-F238E27FC236}">
                <a16:creationId xmlns:a16="http://schemas.microsoft.com/office/drawing/2014/main" id="{C68B8917-AB5F-9E4F-86A1-8359015364A1}"/>
              </a:ext>
            </a:extLst>
          </p:cNvPr>
          <p:cNvSpPr txBox="1"/>
          <p:nvPr/>
        </p:nvSpPr>
        <p:spPr>
          <a:xfrm>
            <a:off x="1377387" y="6412375"/>
            <a:ext cx="6691255" cy="369332"/>
          </a:xfrm>
          <a:prstGeom prst="rect">
            <a:avLst/>
          </a:prstGeom>
          <a:noFill/>
        </p:spPr>
        <p:txBody>
          <a:bodyPr wrap="none" rtlCol="0">
            <a:spAutoFit/>
          </a:bodyPr>
          <a:lstStyle/>
          <a:p>
            <a:r>
              <a:rPr lang="en-US" dirty="0" err="1"/>
              <a:t>O’Mahony</a:t>
            </a:r>
            <a:r>
              <a:rPr lang="en-US" dirty="0"/>
              <a:t> JF et al. </a:t>
            </a:r>
            <a:r>
              <a:rPr lang="en-US" i="1" dirty="0" err="1"/>
              <a:t>PharmacoEconomics</a:t>
            </a:r>
            <a:r>
              <a:rPr lang="en-US" dirty="0"/>
              <a:t> 2015;33:1255.</a:t>
            </a:r>
          </a:p>
        </p:txBody>
      </p:sp>
      <p:sp>
        <p:nvSpPr>
          <p:cNvPr id="6" name="Slide Number Placeholder 28">
            <a:extLst>
              <a:ext uri="{FF2B5EF4-FFF2-40B4-BE49-F238E27FC236}">
                <a16:creationId xmlns:a16="http://schemas.microsoft.com/office/drawing/2014/main" id="{40517A00-4FEF-4F4F-8E63-FF75647842E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20</a:t>
            </a:fld>
            <a:endParaRPr lang="en-US" dirty="0">
              <a:solidFill>
                <a:schemeClr val="accent1"/>
              </a:solidFill>
            </a:endParaRPr>
          </a:p>
        </p:txBody>
      </p:sp>
    </p:spTree>
    <p:extLst>
      <p:ext uri="{BB962C8B-B14F-4D97-AF65-F5344CB8AC3E}">
        <p14:creationId xmlns:p14="http://schemas.microsoft.com/office/powerpoint/2010/main" val="357277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12713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6714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30</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73574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764792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33</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34</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35</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F6CFCF5-3E37-0F40-BEC2-1413134B0080}" type="slidenum">
              <a:rPr lang="en-US" smtClean="0"/>
              <a:t>36</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
        <p:nvSpPr>
          <p:cNvPr id="7" name="Subtitle 2">
            <a:extLst>
              <a:ext uri="{FF2B5EF4-FFF2-40B4-BE49-F238E27FC236}">
                <a16:creationId xmlns:a16="http://schemas.microsoft.com/office/drawing/2014/main" id="{6669E039-2B7C-49F3-9864-C97846D00A40}"/>
              </a:ext>
            </a:extLst>
          </p:cNvPr>
          <p:cNvSpPr txBox="1">
            <a:spLocks/>
          </p:cNvSpPr>
          <p:nvPr/>
        </p:nvSpPr>
        <p:spPr>
          <a:xfrm>
            <a:off x="1800224" y="3696423"/>
            <a:ext cx="7308280" cy="210775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SzPct val="100000"/>
              <a:buFont typeface="Arial" pitchFamily="34" charset="0"/>
              <a:buNone/>
              <a:defRPr sz="2000" kern="1200">
                <a:solidFill>
                  <a:srgbClr val="FEF8F3"/>
                </a:solidFill>
                <a:latin typeface="+mn-lt"/>
                <a:ea typeface="+mn-ea"/>
                <a:cs typeface="+mn-cs"/>
              </a:defRPr>
            </a:lvl1pPr>
            <a:lvl2pPr marL="457200" indent="0" algn="ctr" defTabSz="914400" rtl="0" eaLnBrk="1" latinLnBrk="0" hangingPunct="1">
              <a:spcBef>
                <a:spcPct val="20000"/>
              </a:spcBef>
              <a:buClr>
                <a:schemeClr val="accent2"/>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CA" dirty="0"/>
              <a:t>DARTH Advanced Decision Modeling in R workshop</a:t>
            </a:r>
          </a:p>
          <a:p>
            <a:pPr algn="ctr"/>
            <a:endParaRPr lang="en-CA" dirty="0"/>
          </a:p>
          <a:p>
            <a:pPr algn="ctr"/>
            <a:r>
              <a:rPr lang="en-CA" dirty="0"/>
              <a:t>April 1-3, 2020</a:t>
            </a:r>
            <a:endParaRPr lang="en-US" dirty="0"/>
          </a:p>
          <a:p>
            <a:pPr algn="ctr"/>
            <a:endParaRPr lang="en-US" dirty="0"/>
          </a:p>
        </p:txBody>
      </p:sp>
    </p:spTree>
    <p:extLst>
      <p:ext uri="{BB962C8B-B14F-4D97-AF65-F5344CB8AC3E}">
        <p14:creationId xmlns:p14="http://schemas.microsoft.com/office/powerpoint/2010/main" val="3734642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37</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38</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184087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40</a:t>
            </a:fld>
            <a:endParaRPr lang="en-US"/>
          </a:p>
        </p:txBody>
      </p:sp>
    </p:spTree>
    <p:extLst>
      <p:ext uri="{BB962C8B-B14F-4D97-AF65-F5344CB8AC3E}">
        <p14:creationId xmlns:p14="http://schemas.microsoft.com/office/powerpoint/2010/main" val="1236097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41</a:t>
            </a:fld>
            <a:endParaRPr/>
          </a:p>
        </p:txBody>
      </p:sp>
    </p:spTree>
    <p:extLst>
      <p:ext uri="{BB962C8B-B14F-4D97-AF65-F5344CB8AC3E}">
        <p14:creationId xmlns:p14="http://schemas.microsoft.com/office/powerpoint/2010/main" val="223226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5594</TotalTime>
  <Words>2077</Words>
  <Application>Microsoft Office PowerPoint</Application>
  <PresentationFormat>On-screen Show (4:3)</PresentationFormat>
  <Paragraphs>542</Paragraphs>
  <Slides>41</Slides>
  <Notes>23</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Arial</vt:lpstr>
      <vt:lpstr>Calibri</vt:lpstr>
      <vt:lpstr>Cambria</vt:lpstr>
      <vt:lpstr>Cambria Math</vt:lpstr>
      <vt:lpstr>Constantia</vt:lpstr>
      <vt:lpstr>Courier New</vt:lpstr>
      <vt:lpstr>Times New Roman</vt:lpstr>
      <vt:lpstr>Verdana</vt:lpstr>
      <vt:lpstr>ThemeDARTH</vt:lpstr>
      <vt:lpstr>Equation</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Parameter Estimation</vt:lpstr>
      <vt:lpstr>Microsimulation</vt:lpstr>
      <vt:lpstr>PowerPoint Presentation</vt:lpstr>
      <vt:lpstr>Populations vs. Cohorts</vt:lpstr>
      <vt:lpstr>Population Models</vt:lpstr>
      <vt:lpstr>Population Evaluations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Time-dependency</vt:lpstr>
      <vt:lpstr>Time dependency since start of the model</vt:lpstr>
      <vt:lpstr>Time-dependency since model start</vt:lpstr>
      <vt:lpstr>Time-varying probabilities in R</vt:lpstr>
      <vt:lpstr>Time-dependent based on state residence</vt:lpstr>
      <vt:lpstr>Other Types of Dependence</vt:lpstr>
      <vt:lpstr>When history matters, create more states…</vt:lpstr>
      <vt:lpstr>Tunnel states</vt:lpstr>
      <vt:lpstr>Cohort state-transition model variations in R</vt:lpstr>
      <vt:lpstr>State Time</vt:lpstr>
      <vt:lpstr>PowerPoint Presentation</vt:lpstr>
      <vt:lpstr>Time-dependent probabilities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99</cp:revision>
  <dcterms:created xsi:type="dcterms:W3CDTF">2018-07-06T17:43:18Z</dcterms:created>
  <dcterms:modified xsi:type="dcterms:W3CDTF">2020-03-30T17:36:41Z</dcterms:modified>
</cp:coreProperties>
</file>