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62"/>
  </p:notesMasterIdLst>
  <p:sldIdLst>
    <p:sldId id="256" r:id="rId2"/>
    <p:sldId id="373" r:id="rId3"/>
    <p:sldId id="262" r:id="rId4"/>
    <p:sldId id="374" r:id="rId5"/>
    <p:sldId id="347" r:id="rId6"/>
    <p:sldId id="265" r:id="rId7"/>
    <p:sldId id="362" r:id="rId8"/>
    <p:sldId id="349" r:id="rId9"/>
    <p:sldId id="350" r:id="rId10"/>
    <p:sldId id="351" r:id="rId11"/>
    <p:sldId id="352" r:id="rId12"/>
    <p:sldId id="356" r:id="rId13"/>
    <p:sldId id="355" r:id="rId14"/>
    <p:sldId id="357" r:id="rId15"/>
    <p:sldId id="358" r:id="rId16"/>
    <p:sldId id="359" r:id="rId17"/>
    <p:sldId id="393" r:id="rId18"/>
    <p:sldId id="394" r:id="rId19"/>
    <p:sldId id="360" r:id="rId20"/>
    <p:sldId id="361" r:id="rId21"/>
    <p:sldId id="366" r:id="rId22"/>
    <p:sldId id="272" r:id="rId23"/>
    <p:sldId id="368" r:id="rId24"/>
    <p:sldId id="369" r:id="rId25"/>
    <p:sldId id="371" r:id="rId26"/>
    <p:sldId id="372" r:id="rId27"/>
    <p:sldId id="285" r:id="rId28"/>
    <p:sldId id="384" r:id="rId29"/>
    <p:sldId id="385" r:id="rId30"/>
    <p:sldId id="386" r:id="rId31"/>
    <p:sldId id="376" r:id="rId32"/>
    <p:sldId id="387" r:id="rId33"/>
    <p:sldId id="380" r:id="rId34"/>
    <p:sldId id="389" r:id="rId35"/>
    <p:sldId id="391" r:id="rId36"/>
    <p:sldId id="390" r:id="rId37"/>
    <p:sldId id="392" r:id="rId38"/>
    <p:sldId id="363" r:id="rId39"/>
    <p:sldId id="364" r:id="rId40"/>
    <p:sldId id="353" r:id="rId41"/>
    <p:sldId id="383" r:id="rId42"/>
    <p:sldId id="303" r:id="rId43"/>
    <p:sldId id="365" r:id="rId44"/>
    <p:sldId id="288" r:id="rId45"/>
    <p:sldId id="377" r:id="rId46"/>
    <p:sldId id="381" r:id="rId47"/>
    <p:sldId id="382" r:id="rId48"/>
    <p:sldId id="348" r:id="rId49"/>
    <p:sldId id="323" r:id="rId50"/>
    <p:sldId id="290" r:id="rId51"/>
    <p:sldId id="274" r:id="rId52"/>
    <p:sldId id="275" r:id="rId53"/>
    <p:sldId id="276" r:id="rId54"/>
    <p:sldId id="280" r:id="rId55"/>
    <p:sldId id="281" r:id="rId56"/>
    <p:sldId id="282" r:id="rId57"/>
    <p:sldId id="283" r:id="rId58"/>
    <p:sldId id="284" r:id="rId59"/>
    <p:sldId id="258" r:id="rId60"/>
    <p:sldId id="346"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E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p:restoredTop sz="94646"/>
  </p:normalViewPr>
  <p:slideViewPr>
    <p:cSldViewPr snapToGrid="0" snapToObjects="1">
      <p:cViewPr varScale="1">
        <p:scale>
          <a:sx n="83" d="100"/>
          <a:sy n="83" d="100"/>
        </p:scale>
        <p:origin x="208" y="776"/>
      </p:cViewPr>
      <p:guideLst/>
    </p:cSldViewPr>
  </p:slideViewPr>
  <p:notesTextViewPr>
    <p:cViewPr>
      <p:scale>
        <a:sx n="1" d="1"/>
        <a:sy n="1" d="1"/>
      </p:scale>
      <p:origin x="0" y="0"/>
    </p:cViewPr>
  </p:notesTextViewPr>
  <p:sorterViewPr>
    <p:cViewPr>
      <p:scale>
        <a:sx n="130" d="100"/>
        <a:sy n="13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Sheet1!$B$1</c:f>
              <c:strCache>
                <c:ptCount val="1"/>
                <c:pt idx="0">
                  <c:v>Healthy</c:v>
                </c:pt>
              </c:strCache>
            </c:strRef>
          </c:tx>
          <c:spPr>
            <a:ln w="38100"/>
          </c:spPr>
          <c:marker>
            <c:symbol val="none"/>
          </c:marker>
          <c:xVal>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Sheet1!$B$2:$B$12</c:f>
              <c:numCache>
                <c:formatCode>General</c:formatCode>
                <c:ptCount val="11"/>
                <c:pt idx="0">
                  <c:v>1</c:v>
                </c:pt>
                <c:pt idx="1">
                  <c:v>0.93</c:v>
                </c:pt>
                <c:pt idx="2">
                  <c:v>0.8649</c:v>
                </c:pt>
                <c:pt idx="3">
                  <c:v>0.80435699999999999</c:v>
                </c:pt>
                <c:pt idx="4">
                  <c:v>0.74805200000000005</c:v>
                </c:pt>
                <c:pt idx="5">
                  <c:v>0.69568839999999998</c:v>
                </c:pt>
                <c:pt idx="6">
                  <c:v>0.64699019999999996</c:v>
                </c:pt>
                <c:pt idx="7">
                  <c:v>0.60170089999999998</c:v>
                </c:pt>
                <c:pt idx="8">
                  <c:v>0.55958180000000002</c:v>
                </c:pt>
                <c:pt idx="9">
                  <c:v>0.52041110000000002</c:v>
                </c:pt>
                <c:pt idx="10">
                  <c:v>0.48398229999999998</c:v>
                </c:pt>
              </c:numCache>
            </c:numRef>
          </c:yVal>
          <c:smooth val="1"/>
          <c:extLst>
            <c:ext xmlns:c16="http://schemas.microsoft.com/office/drawing/2014/chart" uri="{C3380CC4-5D6E-409C-BE32-E72D297353CC}">
              <c16:uniqueId val="{00000000-C5F3-AB48-8987-A60812BC801E}"/>
            </c:ext>
          </c:extLst>
        </c:ser>
        <c:ser>
          <c:idx val="1"/>
          <c:order val="1"/>
          <c:tx>
            <c:strRef>
              <c:f>Sheet1!$C$1</c:f>
              <c:strCache>
                <c:ptCount val="1"/>
                <c:pt idx="0">
                  <c:v>Sick</c:v>
                </c:pt>
              </c:strCache>
            </c:strRef>
          </c:tx>
          <c:spPr>
            <a:ln w="38100"/>
          </c:spPr>
          <c:marker>
            <c:symbol val="none"/>
          </c:marker>
          <c:xVal>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Sheet1!$C$2:$C$12</c:f>
              <c:numCache>
                <c:formatCode>General</c:formatCode>
                <c:ptCount val="11"/>
                <c:pt idx="0">
                  <c:v>0</c:v>
                </c:pt>
                <c:pt idx="1">
                  <c:v>0.05</c:v>
                </c:pt>
                <c:pt idx="2">
                  <c:v>9.1499999999999998E-2</c:v>
                </c:pt>
                <c:pt idx="3">
                  <c:v>0.12559500000000001</c:v>
                </c:pt>
                <c:pt idx="4">
                  <c:v>0.15325340000000001</c:v>
                </c:pt>
                <c:pt idx="5">
                  <c:v>0.1753306</c:v>
                </c:pt>
                <c:pt idx="6">
                  <c:v>0.192582</c:v>
                </c:pt>
                <c:pt idx="7">
                  <c:v>0.2056733</c:v>
                </c:pt>
                <c:pt idx="8">
                  <c:v>0.21519099999999999</c:v>
                </c:pt>
                <c:pt idx="9">
                  <c:v>0.22165099999999999</c:v>
                </c:pt>
                <c:pt idx="10">
                  <c:v>0.2255064</c:v>
                </c:pt>
              </c:numCache>
            </c:numRef>
          </c:yVal>
          <c:smooth val="1"/>
          <c:extLst>
            <c:ext xmlns:c16="http://schemas.microsoft.com/office/drawing/2014/chart" uri="{C3380CC4-5D6E-409C-BE32-E72D297353CC}">
              <c16:uniqueId val="{00000001-C5F3-AB48-8987-A60812BC801E}"/>
            </c:ext>
          </c:extLst>
        </c:ser>
        <c:ser>
          <c:idx val="2"/>
          <c:order val="2"/>
          <c:tx>
            <c:strRef>
              <c:f>Sheet1!$D$1</c:f>
              <c:strCache>
                <c:ptCount val="1"/>
                <c:pt idx="0">
                  <c:v>Dead</c:v>
                </c:pt>
              </c:strCache>
            </c:strRef>
          </c:tx>
          <c:marker>
            <c:symbol val="none"/>
          </c:marker>
          <c:xVal>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Sheet1!$D$2:$D$12</c:f>
              <c:numCache>
                <c:formatCode>General</c:formatCode>
                <c:ptCount val="11"/>
                <c:pt idx="0">
                  <c:v>0</c:v>
                </c:pt>
                <c:pt idx="1">
                  <c:v>0.02</c:v>
                </c:pt>
                <c:pt idx="2">
                  <c:v>4.36E-2</c:v>
                </c:pt>
                <c:pt idx="3">
                  <c:v>7.0047999999999999E-2</c:v>
                </c:pt>
                <c:pt idx="4">
                  <c:v>9.869464E-2</c:v>
                </c:pt>
                <c:pt idx="5">
                  <c:v>0.12898102</c:v>
                </c:pt>
                <c:pt idx="6">
                  <c:v>0.16042783999999999</c:v>
                </c:pt>
                <c:pt idx="7">
                  <c:v>0.19262584999999999</c:v>
                </c:pt>
                <c:pt idx="8">
                  <c:v>0.22522718999999999</c:v>
                </c:pt>
                <c:pt idx="9">
                  <c:v>0.25793792999999998</c:v>
                </c:pt>
                <c:pt idx="10">
                  <c:v>0.29051125</c:v>
                </c:pt>
              </c:numCache>
            </c:numRef>
          </c:yVal>
          <c:smooth val="1"/>
          <c:extLst>
            <c:ext xmlns:c16="http://schemas.microsoft.com/office/drawing/2014/chart" uri="{C3380CC4-5D6E-409C-BE32-E72D297353CC}">
              <c16:uniqueId val="{00000002-C5F3-AB48-8987-A60812BC801E}"/>
            </c:ext>
          </c:extLst>
        </c:ser>
        <c:dLbls>
          <c:showLegendKey val="0"/>
          <c:showVal val="0"/>
          <c:showCatName val="0"/>
          <c:showSerName val="0"/>
          <c:showPercent val="0"/>
          <c:showBubbleSize val="0"/>
        </c:dLbls>
        <c:axId val="42730624"/>
        <c:axId val="42732544"/>
      </c:scatterChart>
      <c:valAx>
        <c:axId val="42730624"/>
        <c:scaling>
          <c:orientation val="minMax"/>
          <c:max val="10"/>
        </c:scaling>
        <c:delete val="0"/>
        <c:axPos val="b"/>
        <c:title>
          <c:tx>
            <c:rich>
              <a:bodyPr/>
              <a:lstStyle/>
              <a:p>
                <a:pPr>
                  <a:defRPr>
                    <a:latin typeface="Constantia" panose="02030602050306030303" pitchFamily="18" charset="0"/>
                  </a:defRPr>
                </a:pPr>
                <a:r>
                  <a:rPr lang="en-US" dirty="0">
                    <a:latin typeface="Constantia" panose="02030602050306030303" pitchFamily="18" charset="0"/>
                  </a:rPr>
                  <a:t>Cycle</a:t>
                </a:r>
              </a:p>
            </c:rich>
          </c:tx>
          <c:overlay val="0"/>
        </c:title>
        <c:numFmt formatCode="General" sourceLinked="1"/>
        <c:majorTickMark val="out"/>
        <c:minorTickMark val="none"/>
        <c:tickLblPos val="nextTo"/>
        <c:txPr>
          <a:bodyPr/>
          <a:lstStyle/>
          <a:p>
            <a:pPr>
              <a:defRPr sz="1600"/>
            </a:pPr>
            <a:endParaRPr lang="en-US"/>
          </a:p>
        </c:txPr>
        <c:crossAx val="42732544"/>
        <c:crosses val="autoZero"/>
        <c:crossBetween val="midCat"/>
        <c:majorUnit val="1"/>
      </c:valAx>
      <c:valAx>
        <c:axId val="42732544"/>
        <c:scaling>
          <c:orientation val="minMax"/>
          <c:max val="1"/>
          <c:min val="0"/>
        </c:scaling>
        <c:delete val="0"/>
        <c:axPos val="l"/>
        <c:numFmt formatCode="#,##0.00" sourceLinked="0"/>
        <c:majorTickMark val="out"/>
        <c:minorTickMark val="none"/>
        <c:tickLblPos val="nextTo"/>
        <c:txPr>
          <a:bodyPr/>
          <a:lstStyle/>
          <a:p>
            <a:pPr>
              <a:defRPr sz="1600"/>
            </a:pPr>
            <a:endParaRPr lang="en-US"/>
          </a:p>
        </c:txPr>
        <c:crossAx val="42730624"/>
        <c:crosses val="autoZero"/>
        <c:crossBetween val="midCat"/>
      </c:valAx>
    </c:plotArea>
    <c:legend>
      <c:legendPos val="r"/>
      <c:overlay val="0"/>
      <c:txPr>
        <a:bodyPr/>
        <a:lstStyle/>
        <a:p>
          <a:pPr>
            <a:defRPr>
              <a:latin typeface="Constantia" panose="02030602050306030303" pitchFamily="18" charset="0"/>
            </a:defRPr>
          </a:pPr>
          <a:endParaRPr lang="en-US"/>
        </a:p>
      </c:txPr>
    </c:legend>
    <c:plotVisOnly val="1"/>
    <c:dispBlanksAs val="gap"/>
    <c:showDLblsOverMax val="0"/>
  </c:chart>
  <c:txPr>
    <a:bodyPr/>
    <a:lstStyle/>
    <a:p>
      <a:pPr>
        <a:defRPr sz="1800">
          <a:latin typeface="Calibri" panose="020F0502020204030204" pitchFamily="34" charset="0"/>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11/3/20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Date Placeholder 4"/>
          <p:cNvSpPr>
            <a:spLocks noGrp="1"/>
          </p:cNvSpPr>
          <p:nvPr>
            <p:ph type="dt" idx="11"/>
          </p:nvPr>
        </p:nvSpPr>
        <p:spPr/>
        <p:txBody>
          <a:bodyPr/>
          <a:lstStyle/>
          <a:p>
            <a:endParaRPr lang="en-US" dirty="0"/>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10</a:t>
            </a:fld>
            <a:endParaRPr/>
          </a:p>
        </p:txBody>
      </p:sp>
    </p:spTree>
    <p:extLst>
      <p:ext uri="{BB962C8B-B14F-4D97-AF65-F5344CB8AC3E}">
        <p14:creationId xmlns:p14="http://schemas.microsoft.com/office/powerpoint/2010/main" val="78788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080774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99" name="Shape 799"/>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4913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99" name="Shape 799"/>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0815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99" name="Shape 799"/>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9434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6173441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28</a:t>
            </a:fld>
            <a:endParaRPr/>
          </a:p>
        </p:txBody>
      </p:sp>
    </p:spTree>
    <p:extLst>
      <p:ext uri="{BB962C8B-B14F-4D97-AF65-F5344CB8AC3E}">
        <p14:creationId xmlns:p14="http://schemas.microsoft.com/office/powerpoint/2010/main" val="3616269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29</a:t>
            </a:fld>
            <a:endParaRPr/>
          </a:p>
        </p:txBody>
      </p:sp>
    </p:spTree>
    <p:extLst>
      <p:ext uri="{BB962C8B-B14F-4D97-AF65-F5344CB8AC3E}">
        <p14:creationId xmlns:p14="http://schemas.microsoft.com/office/powerpoint/2010/main" val="41508795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30</a:t>
            </a:fld>
            <a:endParaRPr/>
          </a:p>
        </p:txBody>
      </p:sp>
    </p:spTree>
    <p:extLst>
      <p:ext uri="{BB962C8B-B14F-4D97-AF65-F5344CB8AC3E}">
        <p14:creationId xmlns:p14="http://schemas.microsoft.com/office/powerpoint/2010/main" val="12971605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10750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39130404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7905158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491978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453223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962502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620623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9231461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5005513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00" name="Shape 60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91532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38185988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479905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142695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33180646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Shape 19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0" name="Shape 20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01" name="Shape 200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50</a:t>
            </a:fld>
            <a:endParaRPr/>
          </a:p>
        </p:txBody>
      </p:sp>
    </p:spTree>
    <p:extLst>
      <p:ext uri="{BB962C8B-B14F-4D97-AF65-F5344CB8AC3E}">
        <p14:creationId xmlns:p14="http://schemas.microsoft.com/office/powerpoint/2010/main" val="17143515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Shape 8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5" name="Shape 84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201572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Shape 8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1" name="Shape 85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Simple Markov to illustrate the use of Markov models</a:t>
            </a:r>
            <a:endParaRPr/>
          </a:p>
          <a:p>
            <a:pPr marL="0" lvl="0" indent="0" rtl="0">
              <a:spcBef>
                <a:spcPts val="0"/>
              </a:spcBef>
              <a:spcAft>
                <a:spcPts val="0"/>
              </a:spcAft>
              <a:buNone/>
            </a:pPr>
            <a:r>
              <a:rPr lang="nl-NL"/>
              <a:t>First letter </a:t>
            </a:r>
            <a:r>
              <a:rPr lang="nl-NL" b="1"/>
              <a:t>from</a:t>
            </a:r>
            <a:r>
              <a:rPr lang="nl-NL"/>
              <a:t> state and second letter </a:t>
            </a:r>
            <a:r>
              <a:rPr lang="nl-NL" b="1"/>
              <a:t>to</a:t>
            </a:r>
            <a:r>
              <a:rPr lang="nl-NL"/>
              <a:t> state</a:t>
            </a:r>
            <a:endParaRPr/>
          </a:p>
        </p:txBody>
      </p:sp>
    </p:spTree>
    <p:extLst>
      <p:ext uri="{BB962C8B-B14F-4D97-AF65-F5344CB8AC3E}">
        <p14:creationId xmlns:p14="http://schemas.microsoft.com/office/powerpoint/2010/main" val="7861982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Shape 8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8" name="Shape 85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364457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Shape 8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1" name="Shape 89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Who is familiar with basic matrix calculations?</a:t>
            </a:r>
            <a:endParaRPr/>
          </a:p>
          <a:p>
            <a:pPr marL="0" lvl="0" indent="0" rtl="0">
              <a:spcBef>
                <a:spcPts val="0"/>
              </a:spcBef>
              <a:spcAft>
                <a:spcPts val="0"/>
              </a:spcAft>
              <a:buNone/>
            </a:pPr>
            <a:r>
              <a:rPr lang="nl-NL"/>
              <a:t>-&gt; Inner product</a:t>
            </a:r>
            <a:endParaRPr/>
          </a:p>
        </p:txBody>
      </p:sp>
    </p:spTree>
    <p:extLst>
      <p:ext uri="{BB962C8B-B14F-4D97-AF65-F5344CB8AC3E}">
        <p14:creationId xmlns:p14="http://schemas.microsoft.com/office/powerpoint/2010/main" val="20304384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Shape 9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1" name="Shape 90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6750533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Shape 9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0" name="Shape 91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nl-NL">
                <a:solidFill>
                  <a:schemeClr val="dk1"/>
                </a:solidFill>
              </a:rPr>
              <a:t>M(tx3) e(3x1) = t * 1</a:t>
            </a:r>
            <a:endParaRPr>
              <a:solidFill>
                <a:schemeClr val="dk1"/>
              </a:solidFill>
            </a:endParaRPr>
          </a:p>
          <a:p>
            <a:pPr marL="0" lvl="0" indent="0" rtl="0">
              <a:spcBef>
                <a:spcPts val="0"/>
              </a:spcBef>
              <a:spcAft>
                <a:spcPts val="0"/>
              </a:spcAft>
              <a:buClr>
                <a:schemeClr val="dk1"/>
              </a:buClr>
              <a:buSzPts val="1100"/>
              <a:buFont typeface="Arial"/>
              <a:buNone/>
            </a:pPr>
            <a:r>
              <a:rPr lang="nl-NL">
                <a:solidFill>
                  <a:schemeClr val="dk1"/>
                </a:solidFill>
              </a:rPr>
              <a:t>(n x m) (m x p) = (n x p)</a:t>
            </a:r>
            <a:endParaRPr/>
          </a:p>
        </p:txBody>
      </p:sp>
    </p:spTree>
    <p:extLst>
      <p:ext uri="{BB962C8B-B14F-4D97-AF65-F5344CB8AC3E}">
        <p14:creationId xmlns:p14="http://schemas.microsoft.com/office/powerpoint/2010/main" val="18568023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Shape 9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0" name="Shape 9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nl-NL">
                <a:solidFill>
                  <a:schemeClr val="dk1"/>
                </a:solidFill>
              </a:rPr>
              <a:t>M(tx3) e(3x1) = t * 1</a:t>
            </a:r>
            <a:endParaRPr>
              <a:solidFill>
                <a:schemeClr val="dk1"/>
              </a:solidFill>
            </a:endParaRPr>
          </a:p>
          <a:p>
            <a:pPr marL="0" lvl="0" indent="0" rtl="0">
              <a:spcBef>
                <a:spcPts val="0"/>
              </a:spcBef>
              <a:spcAft>
                <a:spcPts val="0"/>
              </a:spcAft>
              <a:buClr>
                <a:schemeClr val="dk1"/>
              </a:buClr>
              <a:buSzPts val="1100"/>
              <a:buFont typeface="Arial"/>
              <a:buNone/>
            </a:pPr>
            <a:r>
              <a:rPr lang="nl-NL">
                <a:solidFill>
                  <a:schemeClr val="dk1"/>
                </a:solidFill>
              </a:rPr>
              <a:t>(n x m) (m x p) = (n x p)</a:t>
            </a:r>
            <a:endParaRPr/>
          </a:p>
        </p:txBody>
      </p:sp>
    </p:spTree>
    <p:extLst>
      <p:ext uri="{BB962C8B-B14F-4D97-AF65-F5344CB8AC3E}">
        <p14:creationId xmlns:p14="http://schemas.microsoft.com/office/powerpoint/2010/main" val="1807469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165599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265848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9" name="Google Shape;20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6920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Shape 5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3" name="Shape 57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37045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Shape 5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4" name="Shape 58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67725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198932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8</a:t>
            </a:fld>
            <a:endParaRPr/>
          </a:p>
        </p:txBody>
      </p:sp>
    </p:spTree>
    <p:extLst>
      <p:ext uri="{BB962C8B-B14F-4D97-AF65-F5344CB8AC3E}">
        <p14:creationId xmlns:p14="http://schemas.microsoft.com/office/powerpoint/2010/main" val="2649924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9</a:t>
            </a:fld>
            <a:endParaRPr/>
          </a:p>
        </p:txBody>
      </p:sp>
    </p:spTree>
    <p:extLst>
      <p:ext uri="{BB962C8B-B14F-4D97-AF65-F5344CB8AC3E}">
        <p14:creationId xmlns:p14="http://schemas.microsoft.com/office/powerpoint/2010/main" val="1597715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r>
              <a:rPr lang="en-US" sz="900" b="0" i="0" kern="120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11/3/20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11/3/20</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11/3/20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11/3/20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11/3/20</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a:solidFill>
                  <a:srgbClr val="004D99"/>
                </a:solidFill>
                <a:latin typeface="Verdana"/>
                <a:ea typeface="Verdana"/>
                <a:cs typeface="Verdana"/>
                <a:sym typeface="Verdana"/>
              </a:rPr>
              <a:t>Connect with us!</a:t>
            </a:r>
            <a:endParaRPr sz="44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2932770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11/3/20</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880725" y="593375"/>
            <a:ext cx="7951500" cy="763500"/>
          </a:xfrm>
          <a:prstGeom prst="rect">
            <a:avLst/>
          </a:prstGeom>
        </p:spPr>
        <p:txBody>
          <a:bodyPr spcFirstLastPara="1" wrap="square" lIns="91425" tIns="91425" rIns="91425" bIns="91425" anchor="ctr" anchorCtr="0"/>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3" name="Shape 133"/>
          <p:cNvSpPr txBox="1">
            <a:spLocks noGrp="1"/>
          </p:cNvSpPr>
          <p:nvPr>
            <p:ph type="body" idx="1"/>
          </p:nvPr>
        </p:nvSpPr>
        <p:spPr>
          <a:xfrm>
            <a:off x="728075" y="1536625"/>
            <a:ext cx="8104200" cy="4555200"/>
          </a:xfrm>
          <a:prstGeom prst="rect">
            <a:avLst/>
          </a:prstGeom>
        </p:spPr>
        <p:txBody>
          <a:bodyPr spcFirstLastPara="1" wrap="square" lIns="91425" tIns="91425" rIns="91425" bIns="91425" anchor="t" anchorCtr="0"/>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endParaRPr/>
          </a:p>
        </p:txBody>
      </p:sp>
      <p:sp>
        <p:nvSpPr>
          <p:cNvPr id="134" name="Shape 134"/>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2123626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61791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a:solidFill>
                  <a:srgbClr val="004D99"/>
                </a:solidFill>
              </a:rPr>
              <a:t>DARTH Workgroup</a:t>
            </a:r>
            <a:endParaRPr lang="en-GB" sz="2000" b="1">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05625844"/>
              </p:ext>
            </p:extLst>
          </p:nvPr>
        </p:nvGraphicFramePr>
        <p:xfrm>
          <a:off x="1860376" y="155334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a:solidFill>
                            <a:srgbClr val="FEF8F3"/>
                          </a:solidFill>
                          <a:effectLst/>
                        </a:rPr>
                        <a:t>Fernando </a:t>
                      </a:r>
                      <a:r>
                        <a:rPr lang="en-US" sz="1400" b="1" kern="1200" err="1">
                          <a:solidFill>
                            <a:srgbClr val="FEF8F3"/>
                          </a:solidFill>
                          <a:effectLst/>
                        </a:rPr>
                        <a:t>Alarid-Escudero</a:t>
                      </a:r>
                      <a:r>
                        <a:rPr lang="en-US" sz="1400" b="1" kern="1200">
                          <a:solidFill>
                            <a:srgbClr val="FEF8F3"/>
                          </a:solidFill>
                          <a:effectLst/>
                        </a:rPr>
                        <a:t>, PhD</a:t>
                      </a:r>
                      <a:r>
                        <a:rPr lang="en-US" sz="1400" b="1" kern="1200" baseline="30000">
                          <a:solidFill>
                            <a:srgbClr val="FEF8F3"/>
                          </a:solidFill>
                          <a:effectLst/>
                        </a:rPr>
                        <a:t>1</a:t>
                      </a:r>
                      <a:r>
                        <a:rPr lang="en-US" sz="1400" b="1" kern="1200">
                          <a:solidFill>
                            <a:srgbClr val="FEF8F3"/>
                          </a:solidFill>
                          <a:effectLst/>
                        </a:rPr>
                        <a:t> </a:t>
                      </a:r>
                    </a:p>
                    <a:p>
                      <a:r>
                        <a:rPr lang="en-US" sz="1400" b="1" kern="1200">
                          <a:solidFill>
                            <a:srgbClr val="FEF8F3"/>
                          </a:solidFill>
                          <a:effectLst/>
                        </a:rPr>
                        <a:t>Eva A. Enns, MS, PhD</a:t>
                      </a:r>
                      <a:r>
                        <a:rPr lang="en-US" sz="1400" b="1" kern="1200" baseline="30000">
                          <a:solidFill>
                            <a:srgbClr val="FEF8F3"/>
                          </a:solidFill>
                          <a:effectLst/>
                        </a:rPr>
                        <a:t>2</a:t>
                      </a:r>
                      <a:r>
                        <a:rPr lang="en-US" sz="1400" b="1" kern="1200">
                          <a:solidFill>
                            <a:srgbClr val="FEF8F3"/>
                          </a:solidFill>
                          <a:effectLst/>
                        </a:rPr>
                        <a:t>	</a:t>
                      </a:r>
                    </a:p>
                    <a:p>
                      <a:r>
                        <a:rPr lang="en-US" sz="1400" b="1" kern="1200">
                          <a:solidFill>
                            <a:srgbClr val="FEF8F3"/>
                          </a:solidFill>
                          <a:effectLst/>
                        </a:rPr>
                        <a:t>M.G. Myriam Hunink, MD, PhD</a:t>
                      </a:r>
                      <a:r>
                        <a:rPr lang="en-US" sz="1400" b="1" kern="1200" baseline="30000">
                          <a:solidFill>
                            <a:srgbClr val="FEF8F3"/>
                          </a:solidFill>
                          <a:effectLst/>
                        </a:rPr>
                        <a:t>3,4</a:t>
                      </a:r>
                      <a:endParaRPr lang="en-US" sz="1400" b="1" kern="1200">
                        <a:solidFill>
                          <a:srgbClr val="FEF8F3"/>
                        </a:solidFill>
                        <a:effectLst/>
                      </a:endParaRPr>
                    </a:p>
                    <a:p>
                      <a:r>
                        <a:rPr lang="nl-NL" sz="1400" b="1" kern="1200" err="1">
                          <a:solidFill>
                            <a:srgbClr val="FEF8F3"/>
                          </a:solidFill>
                          <a:effectLst/>
                        </a:rPr>
                        <a:t>Hawre</a:t>
                      </a:r>
                      <a:r>
                        <a:rPr lang="nl-NL" sz="1400" b="1" kern="1200">
                          <a:solidFill>
                            <a:srgbClr val="FEF8F3"/>
                          </a:solidFill>
                          <a:effectLst/>
                        </a:rPr>
                        <a:t> J. Jalal, MD, PhD</a:t>
                      </a:r>
                      <a:r>
                        <a:rPr lang="nl-NL" sz="1400" b="1" kern="1200" baseline="30000">
                          <a:solidFill>
                            <a:srgbClr val="FEF8F3"/>
                          </a:solidFill>
                          <a:effectLst/>
                        </a:rPr>
                        <a:t>5</a:t>
                      </a:r>
                      <a:r>
                        <a:rPr lang="nl-NL" sz="1400" b="1" kern="1200">
                          <a:solidFill>
                            <a:srgbClr val="FEF8F3"/>
                          </a:solidFill>
                          <a:effectLst/>
                        </a:rPr>
                        <a:t> </a:t>
                      </a:r>
                      <a:endParaRPr lang="en-US" sz="1400" b="1" kern="1200">
                        <a:solidFill>
                          <a:srgbClr val="FEF8F3"/>
                        </a:solidFill>
                        <a:effectLst/>
                      </a:endParaRPr>
                    </a:p>
                    <a:p>
                      <a:r>
                        <a:rPr lang="nl-NL" sz="1400" b="1" kern="1200">
                          <a:solidFill>
                            <a:srgbClr val="FEF8F3"/>
                          </a:solidFill>
                          <a:effectLst/>
                        </a:rPr>
                        <a:t>Eline M. Krijkamp, MSc</a:t>
                      </a:r>
                      <a:r>
                        <a:rPr lang="nl-NL" sz="1400" b="1" kern="1200" baseline="30000">
                          <a:solidFill>
                            <a:srgbClr val="FEF8F3"/>
                          </a:solidFill>
                          <a:effectLst/>
                        </a:rPr>
                        <a:t>3</a:t>
                      </a:r>
                      <a:endParaRPr lang="en-US" sz="1400" b="1" kern="1200">
                        <a:solidFill>
                          <a:srgbClr val="FEF8F3"/>
                        </a:solidFill>
                        <a:effectLst/>
                      </a:endParaRPr>
                    </a:p>
                    <a:p>
                      <a:r>
                        <a:rPr lang="en-US" sz="1400" b="1" kern="1200">
                          <a:solidFill>
                            <a:srgbClr val="FEF8F3"/>
                          </a:solidFill>
                          <a:effectLst/>
                        </a:rPr>
                        <a:t>Petros Pechlivanoglou, PhD</a:t>
                      </a:r>
                      <a:r>
                        <a:rPr lang="en-US" sz="1400" b="1" kern="1200" baseline="30000">
                          <a:solidFill>
                            <a:srgbClr val="FEF8F3"/>
                          </a:solidFill>
                          <a:effectLst/>
                        </a:rPr>
                        <a:t>6</a:t>
                      </a:r>
                      <a:r>
                        <a:rPr lang="en-US" sz="1400" b="1" kern="1200">
                          <a:solidFill>
                            <a:srgbClr val="FEF8F3"/>
                          </a:solidFill>
                          <a:effectLst/>
                        </a:rPr>
                        <a:t> </a:t>
                      </a:r>
                    </a:p>
                    <a:p>
                      <a:endParaRPr lang="en-GB" sz="1200">
                        <a:solidFill>
                          <a:schemeClr val="bg1"/>
                        </a:solidFill>
                      </a:endParaRPr>
                    </a:p>
                  </a:txBody>
                  <a:tcPr/>
                </a:tc>
                <a:tc>
                  <a:txBody>
                    <a:bodyPr/>
                    <a:lstStyle/>
                    <a:p>
                      <a:endParaRPr lang="en-GB" sz="120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a:solidFill>
                            <a:srgbClr val="FEF8F3"/>
                          </a:solidFill>
                          <a:effectLst/>
                          <a:latin typeface="+mn-lt"/>
                          <a:ea typeface="+mn-ea"/>
                          <a:cs typeface="+mn-cs"/>
                        </a:rPr>
                        <a:t>In collaboration of: 		</a:t>
                      </a:r>
                    </a:p>
                    <a:p>
                      <a:r>
                        <a:rPr lang="en-US" sz="1200" kern="1200">
                          <a:solidFill>
                            <a:srgbClr val="FEF8F3"/>
                          </a:solidFill>
                          <a:effectLst/>
                          <a:latin typeface="+mn-lt"/>
                          <a:ea typeface="+mn-ea"/>
                          <a:cs typeface="+mn-cs"/>
                        </a:rPr>
                        <a:t>1 Drug Policy Program, Center for Research and Teaching in Economics (CIDE) - CONACyT, </a:t>
                      </a:r>
                    </a:p>
                    <a:p>
                      <a:r>
                        <a:rPr lang="en-US" sz="1200" kern="1200">
                          <a:solidFill>
                            <a:srgbClr val="FEF8F3"/>
                          </a:solidFill>
                          <a:effectLst/>
                          <a:latin typeface="+mn-lt"/>
                          <a:ea typeface="+mn-ea"/>
                          <a:cs typeface="+mn-cs"/>
                        </a:rPr>
                        <a:t>  Aguascalientes, Mexico</a:t>
                      </a:r>
                    </a:p>
                    <a:p>
                      <a:r>
                        <a:rPr lang="en-US" sz="1200" kern="1200">
                          <a:solidFill>
                            <a:srgbClr val="FEF8F3"/>
                          </a:solidFill>
                          <a:effectLst/>
                          <a:latin typeface="+mn-lt"/>
                          <a:ea typeface="+mn-ea"/>
                          <a:cs typeface="+mn-cs"/>
                        </a:rPr>
                        <a:t>2 University of Minnesota School of Public Health, Minneapolis, MN, USA</a:t>
                      </a:r>
                    </a:p>
                    <a:p>
                      <a:r>
                        <a:rPr lang="en-US" sz="1200" kern="1200">
                          <a:solidFill>
                            <a:srgbClr val="FEF8F3"/>
                          </a:solidFill>
                          <a:effectLst/>
                          <a:latin typeface="+mn-lt"/>
                          <a:ea typeface="+mn-ea"/>
                          <a:cs typeface="+mn-cs"/>
                        </a:rPr>
                        <a:t>3 Erasmus MC, Rotterdam, The Netherlands</a:t>
                      </a:r>
                    </a:p>
                    <a:p>
                      <a:r>
                        <a:rPr lang="en-US" sz="1200" kern="1200">
                          <a:solidFill>
                            <a:srgbClr val="FEF8F3"/>
                          </a:solidFill>
                          <a:effectLst/>
                          <a:latin typeface="+mn-lt"/>
                          <a:ea typeface="+mn-ea"/>
                          <a:cs typeface="+mn-cs"/>
                        </a:rPr>
                        <a:t>4 Harvard T.H. Chan School of Public Health, Boston, USA</a:t>
                      </a:r>
                    </a:p>
                    <a:p>
                      <a:r>
                        <a:rPr lang="en-US" sz="1200" kern="1200">
                          <a:solidFill>
                            <a:srgbClr val="FEF8F3"/>
                          </a:solidFill>
                          <a:effectLst/>
                          <a:latin typeface="+mn-lt"/>
                          <a:ea typeface="+mn-ea"/>
                          <a:cs typeface="+mn-cs"/>
                        </a:rPr>
                        <a:t>5 University of Pittsburgh Graduate School of Public Health, Pittsburgh, PA, USA</a:t>
                      </a:r>
                    </a:p>
                    <a:p>
                      <a:r>
                        <a:rPr lang="en-US" sz="1200" kern="1200">
                          <a:solidFill>
                            <a:srgbClr val="FEF8F3"/>
                          </a:solidFill>
                          <a:effectLst/>
                          <a:latin typeface="+mn-lt"/>
                          <a:ea typeface="+mn-ea"/>
                          <a:cs typeface="+mn-cs"/>
                        </a:rPr>
                        <a:t>6 The Hospital for Sick Children, Toronto and University of Toronto, Toronto ON, Canada</a:t>
                      </a:r>
                    </a:p>
                    <a:p>
                      <a:endParaRPr lang="en-GB" sz="120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flipH="1">
            <a:off x="1860376" y="4748219"/>
            <a:ext cx="4782800" cy="307777"/>
          </a:xfrm>
          <a:prstGeom prst="rect">
            <a:avLst/>
          </a:prstGeom>
          <a:noFill/>
        </p:spPr>
        <p:txBody>
          <a:bodyPr wrap="square" rtlCol="0">
            <a:spAutoFit/>
          </a:bodyPr>
          <a:lstStyle/>
          <a:p>
            <a:r>
              <a:rPr lang="en-US" sz="1400" b="1" err="1">
                <a:solidFill>
                  <a:schemeClr val="bg1"/>
                </a:solidFill>
              </a:rPr>
              <a:t>www.darthworkgroup.com</a:t>
            </a:r>
            <a:endParaRPr lang="en-US" sz="1400" b="1">
              <a:solidFill>
                <a:schemeClr val="bg1"/>
              </a:solidFill>
            </a:endParaRPr>
          </a:p>
        </p:txBody>
      </p:sp>
      <p:sp>
        <p:nvSpPr>
          <p:cNvPr id="15" name="TextBox 14"/>
          <p:cNvSpPr txBox="1"/>
          <p:nvPr userDrawn="1"/>
        </p:nvSpPr>
        <p:spPr>
          <a:xfrm flipH="1">
            <a:off x="1860376" y="4748220"/>
            <a:ext cx="4782800" cy="307777"/>
          </a:xfrm>
          <a:prstGeom prst="rect">
            <a:avLst/>
          </a:prstGeom>
          <a:noFill/>
        </p:spPr>
        <p:txBody>
          <a:bodyPr wrap="square" rtlCol="0">
            <a:spAutoFit/>
          </a:bodyPr>
          <a:lstStyle/>
          <a:p>
            <a:r>
              <a:rPr lang="en-US" sz="1400" b="1" err="1">
                <a:solidFill>
                  <a:schemeClr val="bg1"/>
                </a:solidFill>
              </a:rPr>
              <a:t>www.darthworkgroup.com</a:t>
            </a:r>
            <a:endParaRPr lang="en-US" sz="1400" b="1">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err="1">
                <a:solidFill>
                  <a:srgbClr val="004D99"/>
                </a:solidFill>
              </a:rPr>
              <a:t>Acknowledgements</a:t>
            </a:r>
            <a:r>
              <a:rPr lang="nl-NL" sz="2000" b="1" baseline="0">
                <a:solidFill>
                  <a:srgbClr val="004D99"/>
                </a:solidFill>
              </a:rPr>
              <a:t> </a:t>
            </a:r>
            <a:r>
              <a:rPr lang="nl-NL" sz="2000" b="1" baseline="0" err="1">
                <a:solidFill>
                  <a:srgbClr val="004D99"/>
                </a:solidFill>
              </a:rPr>
              <a:t>and</a:t>
            </a:r>
            <a:r>
              <a:rPr lang="nl-NL" sz="2000" b="1" baseline="0">
                <a:solidFill>
                  <a:srgbClr val="004D99"/>
                </a:solidFill>
              </a:rPr>
              <a:t> </a:t>
            </a:r>
            <a:r>
              <a:rPr lang="nl-NL" sz="2000" b="1" baseline="0" err="1">
                <a:solidFill>
                  <a:srgbClr val="004D99"/>
                </a:solidFill>
              </a:rPr>
              <a:t>attributions</a:t>
            </a:r>
            <a:endParaRPr lang="en-GB" sz="2000" b="1">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11/3/20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11/3/20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11/3/20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11/3/20</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11/3/20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11/3/20</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11/3/20</a:t>
            </a:fld>
            <a:endParaRPr lang="en-US"/>
          </a:p>
        </p:txBody>
      </p:sp>
    </p:spTree>
    <p:extLst>
      <p:ext uri="{BB962C8B-B14F-4D97-AF65-F5344CB8AC3E}">
        <p14:creationId xmlns:p14="http://schemas.microsoft.com/office/powerpoint/2010/main" val="12690448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8" r:id="rId15"/>
    <p:sldLayoutId id="2147483705" r:id="rId16"/>
    <p:sldLayoutId id="2147483706" r:id="rId17"/>
    <p:sldLayoutId id="2147483707" r:id="rId18"/>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4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image" Target="../media/image170.png"/><Relationship Id="rId5" Type="http://schemas.openxmlformats.org/officeDocument/2006/relationships/image" Target="../media/image160.png"/><Relationship Id="rId4" Type="http://schemas.openxmlformats.org/officeDocument/2006/relationships/image" Target="../media/image150.png"/></Relationships>
</file>

<file path=ppt/slides/_rels/slide55.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190.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29000"/>
            <a:ext cx="7308280" cy="2107750"/>
          </a:xfrm>
        </p:spPr>
        <p:txBody>
          <a:bodyPr>
            <a:normAutofit/>
          </a:bodyPr>
          <a:lstStyle/>
          <a:p>
            <a:r>
              <a:rPr lang="en-US" dirty="0"/>
              <a:t>Decision Modeling for Public Health</a:t>
            </a:r>
          </a:p>
          <a:p>
            <a:endParaRPr lang="en-US" dirty="0"/>
          </a:p>
          <a:p>
            <a:r>
              <a:rPr lang="en-US" dirty="0"/>
              <a:t>November 2020</a:t>
            </a:r>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dirty="0"/>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Cohort State-Transition Models</a:t>
            </a:r>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10</a:t>
            </a:fld>
            <a:endParaRPr dirty="0"/>
          </a:p>
        </p:txBody>
      </p:sp>
      <p:sp>
        <p:nvSpPr>
          <p:cNvPr id="37" name="TextBox 36">
            <a:extLst>
              <a:ext uri="{FF2B5EF4-FFF2-40B4-BE49-F238E27FC236}">
                <a16:creationId xmlns:a16="http://schemas.microsoft.com/office/drawing/2014/main" id="{526742E9-3EC7-5D46-8B38-098CE869343A}"/>
              </a:ext>
            </a:extLst>
          </p:cNvPr>
          <p:cNvSpPr txBox="1"/>
          <p:nvPr/>
        </p:nvSpPr>
        <p:spPr>
          <a:xfrm>
            <a:off x="5925878" y="1343246"/>
            <a:ext cx="1070345"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1 - 0.10</a:t>
            </a:r>
          </a:p>
        </p:txBody>
      </p:sp>
      <p:grpSp>
        <p:nvGrpSpPr>
          <p:cNvPr id="3" name="Group 2">
            <a:extLst>
              <a:ext uri="{FF2B5EF4-FFF2-40B4-BE49-F238E27FC236}">
                <a16:creationId xmlns:a16="http://schemas.microsoft.com/office/drawing/2014/main" id="{8B8D07E9-E7C7-4948-9967-713540A88F22}"/>
              </a:ext>
            </a:extLst>
          </p:cNvPr>
          <p:cNvGrpSpPr/>
          <p:nvPr/>
        </p:nvGrpSpPr>
        <p:grpSpPr>
          <a:xfrm>
            <a:off x="772631" y="1215649"/>
            <a:ext cx="6184606" cy="4240894"/>
            <a:chOff x="772631" y="1215649"/>
            <a:chExt cx="6184606" cy="4240894"/>
          </a:xfrm>
        </p:grpSpPr>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5850088" y="393866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1E4A7EB-49AB-CE46-AADE-B5264CB47207}"/>
                </a:ext>
              </a:extLst>
            </p:cNvPr>
            <p:cNvSpPr txBox="1"/>
            <p:nvPr/>
          </p:nvSpPr>
          <p:spPr>
            <a:xfrm>
              <a:off x="4912241" y="3764283"/>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0.10</a:t>
              </a:r>
            </a:p>
          </p:txBody>
        </p:sp>
        <p:sp>
          <p:nvSpPr>
            <p:cNvPr id="25" name="TextBox 24">
              <a:extLst>
                <a:ext uri="{FF2B5EF4-FFF2-40B4-BE49-F238E27FC236}">
                  <a16:creationId xmlns:a16="http://schemas.microsoft.com/office/drawing/2014/main" id="{7FD8452C-6231-7248-8D4A-7F5562A3C508}"/>
                </a:ext>
              </a:extLst>
            </p:cNvPr>
            <p:cNvSpPr txBox="1"/>
            <p:nvPr/>
          </p:nvSpPr>
          <p:spPr>
            <a:xfrm>
              <a:off x="1789813" y="3788735"/>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0.02</a:t>
              </a:r>
            </a:p>
          </p:txBody>
        </p:sp>
        <p:sp>
          <p:nvSpPr>
            <p:cNvPr id="26" name="TextBox 25">
              <a:extLst>
                <a:ext uri="{FF2B5EF4-FFF2-40B4-BE49-F238E27FC236}">
                  <a16:creationId xmlns:a16="http://schemas.microsoft.com/office/drawing/2014/main" id="{7DC827C6-D54C-F14D-9F41-43F53B660FC6}"/>
                </a:ext>
              </a:extLst>
            </p:cNvPr>
            <p:cNvSpPr txBox="1"/>
            <p:nvPr/>
          </p:nvSpPr>
          <p:spPr>
            <a:xfrm>
              <a:off x="772631" y="1336158"/>
              <a:ext cx="1800448"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1 - 0.02 - 0.05</a:t>
              </a:r>
            </a:p>
          </p:txBody>
        </p:sp>
        <p:sp>
          <p:nvSpPr>
            <p:cNvPr id="28" name="TextBox 27">
              <a:extLst>
                <a:ext uri="{FF2B5EF4-FFF2-40B4-BE49-F238E27FC236}">
                  <a16:creationId xmlns:a16="http://schemas.microsoft.com/office/drawing/2014/main" id="{63D5FC81-3B5E-1E46-891A-88FED6BA1C01}"/>
                </a:ext>
              </a:extLst>
            </p:cNvPr>
            <p:cNvSpPr txBox="1"/>
            <p:nvPr/>
          </p:nvSpPr>
          <p:spPr>
            <a:xfrm>
              <a:off x="797439" y="1307804"/>
              <a:ext cx="1648049"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0.93</a:t>
              </a:r>
            </a:p>
          </p:txBody>
        </p:sp>
        <p:sp>
          <p:nvSpPr>
            <p:cNvPr id="29" name="TextBox 28">
              <a:extLst>
                <a:ext uri="{FF2B5EF4-FFF2-40B4-BE49-F238E27FC236}">
                  <a16:creationId xmlns:a16="http://schemas.microsoft.com/office/drawing/2014/main" id="{1E3CEA3C-616C-794E-BA55-B60D6455A9D7}"/>
                </a:ext>
              </a:extLst>
            </p:cNvPr>
            <p:cNvSpPr txBox="1"/>
            <p:nvPr/>
          </p:nvSpPr>
          <p:spPr>
            <a:xfrm>
              <a:off x="3576083" y="1215649"/>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0.05</a:t>
              </a:r>
            </a:p>
          </p:txBody>
        </p:sp>
        <p:sp>
          <p:nvSpPr>
            <p:cNvPr id="38" name="TextBox 37">
              <a:extLst>
                <a:ext uri="{FF2B5EF4-FFF2-40B4-BE49-F238E27FC236}">
                  <a16:creationId xmlns:a16="http://schemas.microsoft.com/office/drawing/2014/main" id="{BD6D90C2-F986-944F-B832-B054A10D158C}"/>
                </a:ext>
              </a:extLst>
            </p:cNvPr>
            <p:cNvSpPr txBox="1"/>
            <p:nvPr/>
          </p:nvSpPr>
          <p:spPr>
            <a:xfrm>
              <a:off x="5886892" y="1336157"/>
              <a:ext cx="1070345"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0.90</a:t>
              </a:r>
            </a:p>
          </p:txBody>
        </p:sp>
        <p:sp>
          <p:nvSpPr>
            <p:cNvPr id="39" name="TextBox 38">
              <a:extLst>
                <a:ext uri="{FF2B5EF4-FFF2-40B4-BE49-F238E27FC236}">
                  <a16:creationId xmlns:a16="http://schemas.microsoft.com/office/drawing/2014/main" id="{9078B484-C97E-A244-A4CB-1BBD7525D03E}"/>
                </a:ext>
              </a:extLst>
            </p:cNvPr>
            <p:cNvSpPr txBox="1"/>
            <p:nvPr/>
          </p:nvSpPr>
          <p:spPr>
            <a:xfrm>
              <a:off x="1761460" y="5025656"/>
              <a:ext cx="797442" cy="430887"/>
            </a:xfrm>
            <a:prstGeom prst="rect">
              <a:avLst/>
            </a:prstGeom>
            <a:solidFill>
              <a:schemeClr val="bg1"/>
            </a:solidFill>
          </p:spPr>
          <p:txBody>
            <a:bodyPr wrap="square" rtlCol="0">
              <a:spAutoFit/>
            </a:bodyPr>
            <a:lstStyle/>
            <a:p>
              <a:pPr algn="r"/>
              <a:r>
                <a:rPr lang="en-US" sz="2200" dirty="0">
                  <a:latin typeface="Calibri" panose="020F0502020204030204" pitchFamily="34" charset="0"/>
                  <a:cs typeface="Calibri" panose="020F0502020204030204" pitchFamily="34" charset="0"/>
                </a:rPr>
                <a:t>1.0</a:t>
              </a:r>
            </a:p>
          </p:txBody>
        </p:sp>
      </p:grpSp>
      <p:graphicFrame>
        <p:nvGraphicFramePr>
          <p:cNvPr id="40" name="Shape 683">
            <a:extLst>
              <a:ext uri="{FF2B5EF4-FFF2-40B4-BE49-F238E27FC236}">
                <a16:creationId xmlns:a16="http://schemas.microsoft.com/office/drawing/2014/main" id="{1B68BE92-F4EE-BC4D-9A9B-F236ABA5FAE6}"/>
              </a:ext>
            </a:extLst>
          </p:cNvPr>
          <p:cNvGraphicFramePr/>
          <p:nvPr>
            <p:extLst>
              <p:ext uri="{D42A27DB-BD31-4B8C-83A1-F6EECF244321}">
                <p14:modId xmlns:p14="http://schemas.microsoft.com/office/powerpoint/2010/main" val="884722243"/>
              </p:ext>
            </p:extLst>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0.93</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0.05</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0.02</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41" name="Shape 684">
            <a:extLst>
              <a:ext uri="{FF2B5EF4-FFF2-40B4-BE49-F238E27FC236}">
                <a16:creationId xmlns:a16="http://schemas.microsoft.com/office/drawing/2014/main" id="{E1CBFB2A-C33A-4C47-805D-DA02EB301FA8}"/>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42" name="Shape 685">
            <a:extLst>
              <a:ext uri="{FF2B5EF4-FFF2-40B4-BE49-F238E27FC236}">
                <a16:creationId xmlns:a16="http://schemas.microsoft.com/office/drawing/2014/main" id="{8F631E48-39B4-B84F-BCE8-B2094C5131B0}"/>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81243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23125"/>
            <a:ext cx="2235200" cy="566781"/>
            <a:chOff x="1297709" y="3978991"/>
            <a:chExt cx="2235200" cy="566781"/>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0" name="Shape 691">
              <a:extLst>
                <a:ext uri="{FF2B5EF4-FFF2-40B4-BE49-F238E27FC236}">
                  <a16:creationId xmlns:a16="http://schemas.microsoft.com/office/drawing/2014/main" id="{03DB2F13-B850-EA4D-B43A-FB6A7FE0FED8}"/>
                </a:ext>
              </a:extLst>
            </p:cNvPr>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11" name="Shape 692">
              <a:extLst>
                <a:ext uri="{FF2B5EF4-FFF2-40B4-BE49-F238E27FC236}">
                  <a16:creationId xmlns:a16="http://schemas.microsoft.com/office/drawing/2014/main" id="{BC2EC615-DEC1-784E-BDAD-8443976C48B6}"/>
                </a:ext>
              </a:extLst>
            </p:cNvPr>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12" name="Shape 693">
              <a:extLst>
                <a:ext uri="{FF2B5EF4-FFF2-40B4-BE49-F238E27FC236}">
                  <a16:creationId xmlns:a16="http://schemas.microsoft.com/office/drawing/2014/main" id="{7A0F8412-98DB-1149-B038-BA83ACA7AB7C}"/>
                </a:ext>
              </a:extLst>
            </p:cNvPr>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grpSp>
        <p:nvGrpSpPr>
          <p:cNvPr id="19" name="Shape 700">
            <a:extLst>
              <a:ext uri="{FF2B5EF4-FFF2-40B4-BE49-F238E27FC236}">
                <a16:creationId xmlns:a16="http://schemas.microsoft.com/office/drawing/2014/main" id="{F3E0596D-89FA-374A-B0D1-581AA023797F}"/>
              </a:ext>
            </a:extLst>
          </p:cNvPr>
          <p:cNvGrpSpPr/>
          <p:nvPr/>
        </p:nvGrpSpPr>
        <p:grpSpPr>
          <a:xfrm>
            <a:off x="6656721" y="3683525"/>
            <a:ext cx="2235200" cy="1645800"/>
            <a:chOff x="6440967" y="4793133"/>
            <a:chExt cx="2235200" cy="1645800"/>
          </a:xfrm>
        </p:grpSpPr>
        <p:grpSp>
          <p:nvGrpSpPr>
            <p:cNvPr id="20" name="Shape 701">
              <a:extLst>
                <a:ext uri="{FF2B5EF4-FFF2-40B4-BE49-F238E27FC236}">
                  <a16:creationId xmlns:a16="http://schemas.microsoft.com/office/drawing/2014/main" id="{6660003A-DC08-FB44-AF86-87C819F0DF58}"/>
                </a:ext>
              </a:extLst>
            </p:cNvPr>
            <p:cNvGrpSpPr/>
            <p:nvPr/>
          </p:nvGrpSpPr>
          <p:grpSpPr>
            <a:xfrm>
              <a:off x="6440967" y="4793133"/>
              <a:ext cx="2235200" cy="1645800"/>
              <a:chOff x="4826000" y="3611334"/>
              <a:chExt cx="2235200" cy="1645800"/>
            </a:xfrm>
          </p:grpSpPr>
          <p:sp>
            <p:nvSpPr>
              <p:cNvPr id="22" name="Shape 702">
                <a:extLst>
                  <a:ext uri="{FF2B5EF4-FFF2-40B4-BE49-F238E27FC236}">
                    <a16:creationId xmlns:a16="http://schemas.microsoft.com/office/drawing/2014/main" id="{03DEA502-F638-5242-9B20-974CFD113B7B}"/>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3" name="Shape 703">
                <a:extLst>
                  <a:ext uri="{FF2B5EF4-FFF2-40B4-BE49-F238E27FC236}">
                    <a16:creationId xmlns:a16="http://schemas.microsoft.com/office/drawing/2014/main" id="{A36FB888-22A3-DE42-BA3B-310E56574B0F}"/>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4" name="Shape 704">
                <a:extLst>
                  <a:ext uri="{FF2B5EF4-FFF2-40B4-BE49-F238E27FC236}">
                    <a16:creationId xmlns:a16="http://schemas.microsoft.com/office/drawing/2014/main" id="{996CC37D-6545-5D40-A26B-379E0083EB5D}"/>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5" name="Shape 705">
                <a:extLst>
                  <a:ext uri="{FF2B5EF4-FFF2-40B4-BE49-F238E27FC236}">
                    <a16:creationId xmlns:a16="http://schemas.microsoft.com/office/drawing/2014/main" id="{931961E7-A405-D146-940C-9AD133B3CA3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6" name="Shape 706">
                <a:extLst>
                  <a:ext uri="{FF2B5EF4-FFF2-40B4-BE49-F238E27FC236}">
                    <a16:creationId xmlns:a16="http://schemas.microsoft.com/office/drawing/2014/main" id="{4177C815-5D62-7146-A65A-B58B3820FA3B}"/>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7" name="Shape 707">
                <a:extLst>
                  <a:ext uri="{FF2B5EF4-FFF2-40B4-BE49-F238E27FC236}">
                    <a16:creationId xmlns:a16="http://schemas.microsoft.com/office/drawing/2014/main" id="{474EE222-4417-B94B-B735-339C9399ED1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8" name="Shape 708">
                <a:extLst>
                  <a:ext uri="{FF2B5EF4-FFF2-40B4-BE49-F238E27FC236}">
                    <a16:creationId xmlns:a16="http://schemas.microsoft.com/office/drawing/2014/main" id="{8E0C1496-D3F4-8E44-8DFB-FE2D28DFF82A}"/>
                  </a:ext>
                </a:extLst>
              </p:cNvPr>
              <p:cNvSpPr txBox="1"/>
              <p:nvPr/>
            </p:nvSpPr>
            <p:spPr>
              <a:xfrm>
                <a:off x="5624595" y="4237637"/>
                <a:ext cx="662400" cy="3693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9" name="Shape 709">
                <a:extLst>
                  <a:ext uri="{FF2B5EF4-FFF2-40B4-BE49-F238E27FC236}">
                    <a16:creationId xmlns:a16="http://schemas.microsoft.com/office/drawing/2014/main" id="{8102BA43-E7BD-D449-8FFE-D8059EDE258E}"/>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0" name="Shape 710">
                <a:extLst>
                  <a:ext uri="{FF2B5EF4-FFF2-40B4-BE49-F238E27FC236}">
                    <a16:creationId xmlns:a16="http://schemas.microsoft.com/office/drawing/2014/main" id="{1CF2532A-2374-224B-92FB-FB4EB889B292}"/>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1" name="Shape 711">
                <a:extLst>
                  <a:ext uri="{FF2B5EF4-FFF2-40B4-BE49-F238E27FC236}">
                    <a16:creationId xmlns:a16="http://schemas.microsoft.com/office/drawing/2014/main" id="{F5BBADC1-6B08-A444-8062-D472F6B679A1}"/>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2" name="Shape 712">
                <a:extLst>
                  <a:ext uri="{FF2B5EF4-FFF2-40B4-BE49-F238E27FC236}">
                    <a16:creationId xmlns:a16="http://schemas.microsoft.com/office/drawing/2014/main" id="{AAA99F84-733A-9947-A31E-A4106A62488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mc:AlternateContent xmlns:mc="http://schemas.openxmlformats.org/markup-compatibility/2006" xmlns:a14="http://schemas.microsoft.com/office/drawing/2010/main">
          <mc:Choice Requires="a14">
            <p:sp>
              <p:nvSpPr>
                <p:cNvPr id="21" name="Shape 713">
                  <a:extLst>
                    <a:ext uri="{FF2B5EF4-FFF2-40B4-BE49-F238E27FC236}">
                      <a16:creationId xmlns:a16="http://schemas.microsoft.com/office/drawing/2014/main" id="{36465AE4-B469-C748-AC30-F6EE0AABF262}"/>
                    </a:ext>
                  </a:extLst>
                </p:cNvPr>
                <p:cNvSpPr/>
                <p:nvPr/>
              </p:nvSpPr>
              <p:spPr>
                <a:xfrm>
                  <a:off x="6764296" y="5087029"/>
                  <a:ext cx="1551398" cy="1289059"/>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solidFill>
                        <a:srgbClr val="000000"/>
                      </a:solidFill>
                      <a:latin typeface="Calibri"/>
                      <a:ea typeface="Calibri"/>
                      <a:cs typeface="Calibri"/>
                      <a:sym typeface="Calibri"/>
                    </a:rPr>
                    <a:t>Transition Probability Matrix</a:t>
                  </a:r>
                </a:p>
                <a:p>
                  <a:pPr marL="0" marR="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US" sz="2400" i="1" dirty="0" smtClean="0">
                            <a:solidFill>
                              <a:srgbClr val="000000"/>
                            </a:solidFill>
                            <a:latin typeface="Cambria Math" panose="02040503050406030204" pitchFamily="18" charset="0"/>
                            <a:ea typeface="Calibri"/>
                            <a:cs typeface="Calibri"/>
                            <a:sym typeface="Calibri"/>
                          </a:rPr>
                          <m:t>𝑃</m:t>
                        </m:r>
                      </m:oMath>
                    </m:oMathPara>
                  </a14:m>
                  <a:endParaRPr lang="en-US" sz="2400" i="1" dirty="0">
                    <a:solidFill>
                      <a:srgbClr val="000000"/>
                    </a:solidFill>
                    <a:latin typeface="Calibri"/>
                    <a:ea typeface="Calibri"/>
                    <a:cs typeface="Calibri"/>
                    <a:sym typeface="Calibri"/>
                  </a:endParaRPr>
                </a:p>
              </p:txBody>
            </p:sp>
          </mc:Choice>
          <mc:Fallback xmlns="">
            <p:sp>
              <p:nvSpPr>
                <p:cNvPr id="21" name="Shape 713">
                  <a:extLst>
                    <a:ext uri="{FF2B5EF4-FFF2-40B4-BE49-F238E27FC236}">
                      <a16:creationId xmlns:a16="http://schemas.microsoft.com/office/drawing/2014/main" id="{36465AE4-B469-C748-AC30-F6EE0AABF262}"/>
                    </a:ext>
                  </a:extLst>
                </p:cNvPr>
                <p:cNvSpPr>
                  <a:spLocks noRot="1" noChangeAspect="1" noMove="1" noResize="1" noEditPoints="1" noAdjustHandles="1" noChangeArrowheads="1" noChangeShapeType="1" noTextEdit="1"/>
                </p:cNvSpPr>
                <p:nvPr/>
              </p:nvSpPr>
              <p:spPr>
                <a:xfrm>
                  <a:off x="6764296" y="5087029"/>
                  <a:ext cx="1551398" cy="1289059"/>
                </a:xfrm>
                <a:prstGeom prst="rect">
                  <a:avLst/>
                </a:prstGeom>
                <a:blipFill>
                  <a:blip r:embed="rId2"/>
                  <a:stretch>
                    <a:fillRect t="-962"/>
                  </a:stretch>
                </a:blipFill>
                <a:ln w="25400" cap="flat" cmpd="sng">
                  <a:solidFill>
                    <a:schemeClr val="lt1"/>
                  </a:solidFill>
                  <a:prstDash val="solid"/>
                  <a:round/>
                  <a:headEnd type="none" w="sm" len="sm"/>
                  <a:tailEnd type="none" w="sm" len="sm"/>
                </a:ln>
              </p:spPr>
              <p:txBody>
                <a:bodyPr/>
                <a:lstStyle/>
                <a:p>
                  <a:r>
                    <a:rPr lang="en-US">
                      <a:noFill/>
                    </a:rPr>
                    <a:t> </a:t>
                  </a:r>
                </a:p>
              </p:txBody>
            </p:sp>
          </mc:Fallback>
        </mc:AlternateContent>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11</a:t>
            </a:fld>
            <a:endParaRPr dirty="0"/>
          </a:p>
        </p:txBody>
      </p:sp>
    </p:spTree>
    <p:extLst>
      <p:ext uri="{BB962C8B-B14F-4D97-AF65-F5344CB8AC3E}">
        <p14:creationId xmlns:p14="http://schemas.microsoft.com/office/powerpoint/2010/main" val="11194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23125"/>
            <a:ext cx="2235200" cy="566781"/>
            <a:chOff x="1297709" y="3978991"/>
            <a:chExt cx="2235200" cy="566781"/>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0" name="Shape 691">
              <a:extLst>
                <a:ext uri="{FF2B5EF4-FFF2-40B4-BE49-F238E27FC236}">
                  <a16:creationId xmlns:a16="http://schemas.microsoft.com/office/drawing/2014/main" id="{03DB2F13-B850-EA4D-B43A-FB6A7FE0FED8}"/>
                </a:ext>
              </a:extLst>
            </p:cNvPr>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11" name="Shape 692">
              <a:extLst>
                <a:ext uri="{FF2B5EF4-FFF2-40B4-BE49-F238E27FC236}">
                  <a16:creationId xmlns:a16="http://schemas.microsoft.com/office/drawing/2014/main" id="{BC2EC615-DEC1-784E-BDAD-8443976C48B6}"/>
                </a:ext>
              </a:extLst>
            </p:cNvPr>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12" name="Shape 693">
              <a:extLst>
                <a:ext uri="{FF2B5EF4-FFF2-40B4-BE49-F238E27FC236}">
                  <a16:creationId xmlns:a16="http://schemas.microsoft.com/office/drawing/2014/main" id="{7A0F8412-98DB-1149-B038-BA83ACA7AB7C}"/>
                </a:ext>
              </a:extLst>
            </p:cNvPr>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12</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9810" y="4244031"/>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1.0</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ambria"/>
                <a:cs typeface="Cambria"/>
                <a:sym typeface="Cambria"/>
              </a:rPr>
              <a:t>1</a:t>
            </a:r>
            <a:endParaRPr sz="2600" dirty="0">
              <a:solidFill>
                <a:schemeClr val="dk1"/>
              </a:solidFill>
              <a:latin typeface="Arial"/>
              <a:ea typeface="Arial"/>
              <a:cs typeface="Arial"/>
              <a:sym typeface="Arial"/>
            </a:endParaRPr>
          </a:p>
        </p:txBody>
      </p:sp>
      <p:grpSp>
        <p:nvGrpSpPr>
          <p:cNvPr id="59" name="Group 58">
            <a:extLst>
              <a:ext uri="{FF2B5EF4-FFF2-40B4-BE49-F238E27FC236}">
                <a16:creationId xmlns:a16="http://schemas.microsoft.com/office/drawing/2014/main" id="{B70D5649-2CFE-384C-A0B0-61ACD1B65ACD}"/>
              </a:ext>
            </a:extLst>
          </p:cNvPr>
          <p:cNvGrpSpPr/>
          <p:nvPr/>
        </p:nvGrpSpPr>
        <p:grpSpPr>
          <a:xfrm>
            <a:off x="1017532" y="4239491"/>
            <a:ext cx="2235200" cy="548640"/>
            <a:chOff x="1231288" y="5153625"/>
            <a:chExt cx="2235200" cy="548700"/>
          </a:xfrm>
        </p:grpSpPr>
        <p:grpSp>
          <p:nvGrpSpPr>
            <p:cNvPr id="55" name="Shape 783">
              <a:extLst>
                <a:ext uri="{FF2B5EF4-FFF2-40B4-BE49-F238E27FC236}">
                  <a16:creationId xmlns:a16="http://schemas.microsoft.com/office/drawing/2014/main" id="{582883A8-2646-C047-9727-141D68153AE4}"/>
                </a:ext>
              </a:extLst>
            </p:cNvPr>
            <p:cNvGrpSpPr/>
            <p:nvPr/>
          </p:nvGrpSpPr>
          <p:grpSpPr>
            <a:xfrm>
              <a:off x="1231288" y="5153625"/>
              <a:ext cx="2235200" cy="548700"/>
              <a:chOff x="1297709" y="3997072"/>
              <a:chExt cx="2235200" cy="548700"/>
            </a:xfrm>
            <a:solidFill>
              <a:schemeClr val="bg1"/>
            </a:solidFill>
          </p:grpSpPr>
          <p:sp>
            <p:nvSpPr>
              <p:cNvPr id="56" name="Shape 784">
                <a:extLst>
                  <a:ext uri="{FF2B5EF4-FFF2-40B4-BE49-F238E27FC236}">
                    <a16:creationId xmlns:a16="http://schemas.microsoft.com/office/drawing/2014/main" id="{4ED6556B-F890-0A4F-936A-3FC741816038}"/>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7" name="Shape 785">
                <a:extLst>
                  <a:ext uri="{FF2B5EF4-FFF2-40B4-BE49-F238E27FC236}">
                    <a16:creationId xmlns:a16="http://schemas.microsoft.com/office/drawing/2014/main" id="{2A5069E4-ACD8-0340-A580-4A10914D93ED}"/>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58" name="Rectangle 57">
              <a:extLst>
                <a:ext uri="{FF2B5EF4-FFF2-40B4-BE49-F238E27FC236}">
                  <a16:creationId xmlns:a16="http://schemas.microsoft.com/office/drawing/2014/main" id="{99AE29E5-CBD7-5647-92A7-242DE558E823}"/>
                </a:ext>
              </a:extLst>
            </p:cNvPr>
            <p:cNvSpPr/>
            <p:nvPr/>
          </p:nvSpPr>
          <p:spPr>
            <a:xfrm>
              <a:off x="1306286" y="5225143"/>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2201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3"/>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1" animBg="1"/>
      <p:bldP spid="5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13</a:t>
            </a:fld>
            <a:endParaRPr dirty="0"/>
          </a:p>
        </p:txBody>
      </p:sp>
      <p:grpSp>
        <p:nvGrpSpPr>
          <p:cNvPr id="34" name="Shape 733">
            <a:extLst>
              <a:ext uri="{FF2B5EF4-FFF2-40B4-BE49-F238E27FC236}">
                <a16:creationId xmlns:a16="http://schemas.microsoft.com/office/drawing/2014/main" id="{7EB1D1C9-F352-F345-B71F-32C062BA6B63}"/>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2A1D751E-A724-D742-8D2D-FA8B0042EC11}"/>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66174849-FEE8-174C-B3DD-0ED14E8BCC49}"/>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A6485A92-9EE8-CF4A-9CC3-01659EF0D821}"/>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6C3C9E08-BFCC-B74F-9241-AC4043E412E8}"/>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F4B11C01-9AB3-BD4A-998C-38F1B138039C}"/>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59EF9C5A-6C15-3840-B342-3383B330681B}"/>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0B365361-2E87-D34C-916B-9F4FF334934F}"/>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AB9C4486-43CB-0448-A123-2A4B2AE1D656}"/>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75F6F798-AD0B-8743-99ED-2A298C2BF58B}"/>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75A108D5-505B-8349-8837-A33E0E3AD7E9}"/>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96D71D0F-7A4D-E64E-8E7A-0E76C3BAC393}"/>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74" name="Shape 762">
            <a:extLst>
              <a:ext uri="{FF2B5EF4-FFF2-40B4-BE49-F238E27FC236}">
                <a16:creationId xmlns:a16="http://schemas.microsoft.com/office/drawing/2014/main" id="{D1D4997E-A8CA-4D4A-9285-440829276D78}"/>
              </a:ext>
            </a:extLst>
          </p:cNvPr>
          <p:cNvGrpSpPr/>
          <p:nvPr/>
        </p:nvGrpSpPr>
        <p:grpSpPr>
          <a:xfrm>
            <a:off x="4259810" y="4244031"/>
            <a:ext cx="2235200" cy="548700"/>
            <a:chOff x="4038643" y="4217897"/>
            <a:chExt cx="2235200" cy="548700"/>
          </a:xfrm>
          <a:solidFill>
            <a:schemeClr val="bg1"/>
          </a:solidFill>
        </p:grpSpPr>
        <p:grpSp>
          <p:nvGrpSpPr>
            <p:cNvPr id="75" name="Shape 763">
              <a:extLst>
                <a:ext uri="{FF2B5EF4-FFF2-40B4-BE49-F238E27FC236}">
                  <a16:creationId xmlns:a16="http://schemas.microsoft.com/office/drawing/2014/main" id="{2EB4E2FC-4222-E74F-A495-146E700EC721}"/>
                </a:ext>
              </a:extLst>
            </p:cNvPr>
            <p:cNvGrpSpPr/>
            <p:nvPr/>
          </p:nvGrpSpPr>
          <p:grpSpPr>
            <a:xfrm>
              <a:off x="4038643" y="4217897"/>
              <a:ext cx="2235200" cy="548700"/>
              <a:chOff x="1297709" y="3997072"/>
              <a:chExt cx="2235200" cy="548700"/>
            </a:xfrm>
            <a:grpFill/>
          </p:grpSpPr>
          <p:sp>
            <p:nvSpPr>
              <p:cNvPr id="79" name="Shape 764">
                <a:extLst>
                  <a:ext uri="{FF2B5EF4-FFF2-40B4-BE49-F238E27FC236}">
                    <a16:creationId xmlns:a16="http://schemas.microsoft.com/office/drawing/2014/main" id="{6F5A7C48-5BA8-1040-93C2-863425161A60}"/>
                  </a:ext>
                </a:extLst>
              </p:cNvPr>
              <p:cNvSpPr/>
              <p:nvPr/>
            </p:nvSpPr>
            <p:spPr>
              <a:xfrm>
                <a:off x="1297709" y="3997072"/>
                <a:ext cx="115500" cy="548700"/>
              </a:xfrm>
              <a:prstGeom prst="leftBracket">
                <a:avLst>
                  <a:gd name="adj" fmla="val 8333"/>
                </a:avLst>
              </a:prstGeom>
              <a:grpFill/>
              <a:ln w="1905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80" name="Shape 765">
                <a:extLst>
                  <a:ext uri="{FF2B5EF4-FFF2-40B4-BE49-F238E27FC236}">
                    <a16:creationId xmlns:a16="http://schemas.microsoft.com/office/drawing/2014/main" id="{71229D54-A691-AC47-A53E-6D98817D7273}"/>
                  </a:ext>
                </a:extLst>
              </p:cNvPr>
              <p:cNvSpPr/>
              <p:nvPr/>
            </p:nvSpPr>
            <p:spPr>
              <a:xfrm flipH="1">
                <a:off x="3417409" y="3997072"/>
                <a:ext cx="115500" cy="548700"/>
              </a:xfrm>
              <a:prstGeom prst="leftBracket">
                <a:avLst>
                  <a:gd name="adj" fmla="val 8333"/>
                </a:avLst>
              </a:prstGeom>
              <a:grpFill/>
              <a:ln w="1905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76" name="Shape 766">
              <a:extLst>
                <a:ext uri="{FF2B5EF4-FFF2-40B4-BE49-F238E27FC236}">
                  <a16:creationId xmlns:a16="http://schemas.microsoft.com/office/drawing/2014/main" id="{49AE27A2-B500-6941-9C64-C4043F10CCB9}"/>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1.0</a:t>
              </a:r>
              <a:endParaRPr sz="1800" dirty="0">
                <a:solidFill>
                  <a:schemeClr val="dk1"/>
                </a:solidFill>
                <a:latin typeface="Calibri"/>
                <a:ea typeface="Calibri"/>
                <a:cs typeface="Calibri"/>
                <a:sym typeface="Calibri"/>
              </a:endParaRPr>
            </a:p>
          </p:txBody>
        </p:sp>
        <p:sp>
          <p:nvSpPr>
            <p:cNvPr id="77" name="Shape 767">
              <a:extLst>
                <a:ext uri="{FF2B5EF4-FFF2-40B4-BE49-F238E27FC236}">
                  <a16:creationId xmlns:a16="http://schemas.microsoft.com/office/drawing/2014/main" id="{92F2CCCB-4FD9-234C-B84D-0CE3C65F00F8}"/>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78" name="Shape 768">
              <a:extLst>
                <a:ext uri="{FF2B5EF4-FFF2-40B4-BE49-F238E27FC236}">
                  <a16:creationId xmlns:a16="http://schemas.microsoft.com/office/drawing/2014/main" id="{90F759E9-C71C-3646-917B-4558FBCEA2DE}"/>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81" name="Shape 787">
            <a:extLst>
              <a:ext uri="{FF2B5EF4-FFF2-40B4-BE49-F238E27FC236}">
                <a16:creationId xmlns:a16="http://schemas.microsoft.com/office/drawing/2014/main" id="{E281E2B2-F680-AB44-82D5-3F54D84115DD}"/>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grpSp>
        <p:nvGrpSpPr>
          <p:cNvPr id="82" name="Shape 783">
            <a:extLst>
              <a:ext uri="{FF2B5EF4-FFF2-40B4-BE49-F238E27FC236}">
                <a16:creationId xmlns:a16="http://schemas.microsoft.com/office/drawing/2014/main" id="{FB67C1DC-40C5-F643-AFC7-AEDDFC230155}"/>
              </a:ext>
            </a:extLst>
          </p:cNvPr>
          <p:cNvGrpSpPr/>
          <p:nvPr/>
        </p:nvGrpSpPr>
        <p:grpSpPr>
          <a:xfrm>
            <a:off x="1019511" y="4241204"/>
            <a:ext cx="2235200" cy="548700"/>
            <a:chOff x="1297709" y="3997072"/>
            <a:chExt cx="2235200" cy="548700"/>
          </a:xfrm>
          <a:solidFill>
            <a:schemeClr val="bg1"/>
          </a:solidFill>
        </p:grpSpPr>
        <p:sp>
          <p:nvSpPr>
            <p:cNvPr id="83" name="Shape 784">
              <a:extLst>
                <a:ext uri="{FF2B5EF4-FFF2-40B4-BE49-F238E27FC236}">
                  <a16:creationId xmlns:a16="http://schemas.microsoft.com/office/drawing/2014/main" id="{9F1D146C-1EA8-794D-AD72-D8C414FDA5CC}"/>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84" name="Shape 785">
              <a:extLst>
                <a:ext uri="{FF2B5EF4-FFF2-40B4-BE49-F238E27FC236}">
                  <a16:creationId xmlns:a16="http://schemas.microsoft.com/office/drawing/2014/main" id="{B48876D6-A73F-444A-93E6-26973B92276A}"/>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88" name="Shape 788">
            <a:extLst>
              <a:ext uri="{FF2B5EF4-FFF2-40B4-BE49-F238E27FC236}">
                <a16:creationId xmlns:a16="http://schemas.microsoft.com/office/drawing/2014/main" id="{B9E1AB98-CC8A-FE43-838D-D8A58B4D780B}"/>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ambria"/>
                <a:cs typeface="Cambria"/>
                <a:sym typeface="Cambria"/>
              </a:rPr>
              <a:t>1</a:t>
            </a:r>
            <a:endParaRPr sz="2600" dirty="0">
              <a:solidFill>
                <a:schemeClr val="dk1"/>
              </a:solidFill>
              <a:latin typeface="Arial"/>
              <a:ea typeface="Arial"/>
              <a:cs typeface="Arial"/>
              <a:sym typeface="Arial"/>
            </a:endParaRPr>
          </a:p>
        </p:txBody>
      </p:sp>
      <p:sp>
        <p:nvSpPr>
          <p:cNvPr id="46" name="TextBox 45">
            <a:extLst>
              <a:ext uri="{FF2B5EF4-FFF2-40B4-BE49-F238E27FC236}">
                <a16:creationId xmlns:a16="http://schemas.microsoft.com/office/drawing/2014/main" id="{0B0C524A-9FA3-EB41-87A3-EECD5678B219}"/>
              </a:ext>
            </a:extLst>
          </p:cNvPr>
          <p:cNvSpPr txBox="1"/>
          <p:nvPr/>
        </p:nvSpPr>
        <p:spPr>
          <a:xfrm>
            <a:off x="2168690" y="5188302"/>
            <a:ext cx="3320254" cy="369332"/>
          </a:xfrm>
          <a:prstGeom prst="rect">
            <a:avLst/>
          </a:prstGeom>
          <a:solidFill>
            <a:schemeClr val="bg1"/>
          </a:solidFill>
        </p:spPr>
        <p:txBody>
          <a:bodyPr wrap="square" rtlCol="0">
            <a:spAutoFit/>
          </a:bodyPr>
          <a:lstStyle/>
          <a:p>
            <a:pPr algn="ctr"/>
            <a:r>
              <a:rPr lang="en-US" dirty="0">
                <a:latin typeface="Calibri" panose="020F0502020204030204" pitchFamily="34" charset="0"/>
              </a:rPr>
              <a:t>(0.93)(1.0) + (0.0)(0.0) + (0.0)(0.0)</a:t>
            </a:r>
          </a:p>
        </p:txBody>
      </p:sp>
      <p:sp>
        <p:nvSpPr>
          <p:cNvPr id="47" name="TextBox 46">
            <a:extLst>
              <a:ext uri="{FF2B5EF4-FFF2-40B4-BE49-F238E27FC236}">
                <a16:creationId xmlns:a16="http://schemas.microsoft.com/office/drawing/2014/main" id="{6A8472A3-2C59-7546-AB92-AFDD231322B8}"/>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0.93</a:t>
            </a:r>
          </a:p>
        </p:txBody>
      </p:sp>
      <p:sp>
        <p:nvSpPr>
          <p:cNvPr id="48" name="Bent Arrow 47">
            <a:extLst>
              <a:ext uri="{FF2B5EF4-FFF2-40B4-BE49-F238E27FC236}">
                <a16:creationId xmlns:a16="http://schemas.microsoft.com/office/drawing/2014/main" id="{D7DBA634-59AB-884F-9086-6E0831491456}"/>
              </a:ext>
            </a:extLst>
          </p:cNvPr>
          <p:cNvSpPr/>
          <p:nvPr/>
        </p:nvSpPr>
        <p:spPr>
          <a:xfrm rot="16200000">
            <a:off x="1454748" y="4604886"/>
            <a:ext cx="667588" cy="1055854"/>
          </a:xfrm>
          <a:prstGeom prst="ben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Oval 48">
            <a:extLst>
              <a:ext uri="{FF2B5EF4-FFF2-40B4-BE49-F238E27FC236}">
                <a16:creationId xmlns:a16="http://schemas.microsoft.com/office/drawing/2014/main" id="{C16BE66D-480B-0843-94C1-42F0DDE5288B}"/>
              </a:ext>
            </a:extLst>
          </p:cNvPr>
          <p:cNvSpPr/>
          <p:nvPr/>
        </p:nvSpPr>
        <p:spPr>
          <a:xfrm>
            <a:off x="6761521" y="3561807"/>
            <a:ext cx="683491" cy="182395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FB2A74B-7E6C-AB4A-8552-9B2BA3BD257F}"/>
              </a:ext>
            </a:extLst>
          </p:cNvPr>
          <p:cNvSpPr/>
          <p:nvPr/>
        </p:nvSpPr>
        <p:spPr>
          <a:xfrm rot="16200000">
            <a:off x="5042018" y="3525026"/>
            <a:ext cx="683491" cy="200050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A8BA384C-9DC3-6948-B540-9E24DB02A009}"/>
              </a:ext>
            </a:extLst>
          </p:cNvPr>
          <p:cNvSpPr txBox="1"/>
          <p:nvPr/>
        </p:nvSpPr>
        <p:spPr>
          <a:xfrm>
            <a:off x="1182122" y="5645563"/>
            <a:ext cx="7065306" cy="369332"/>
          </a:xfrm>
          <a:prstGeom prst="rect">
            <a:avLst/>
          </a:prstGeom>
          <a:solidFill>
            <a:schemeClr val="bg1"/>
          </a:solidFill>
        </p:spPr>
        <p:txBody>
          <a:bodyPr wrap="square" rtlCol="0">
            <a:spAutoFit/>
          </a:bodyPr>
          <a:lstStyle/>
          <a:p>
            <a:pPr algn="ctr"/>
            <a:r>
              <a:rPr lang="en-US" i="1" dirty="0">
                <a:latin typeface="Calibri" panose="020F0502020204030204" pitchFamily="34" charset="0"/>
              </a:rPr>
              <a:t>(</a:t>
            </a:r>
            <a:r>
              <a:rPr lang="en-US" i="1" dirty="0" err="1">
                <a:latin typeface="Calibri" panose="020F0502020204030204" pitchFamily="34" charset="0"/>
              </a:rPr>
              <a:t>p</a:t>
            </a:r>
            <a:r>
              <a:rPr lang="en-US" i="1" baseline="-25000" dirty="0" err="1">
                <a:latin typeface="Calibri" panose="020F0502020204030204" pitchFamily="34" charset="0"/>
              </a:rPr>
              <a:t>Healthy,Healthy</a:t>
            </a:r>
            <a:r>
              <a:rPr lang="en-US" i="1" dirty="0">
                <a:latin typeface="Calibri" panose="020F0502020204030204" pitchFamily="34" charset="0"/>
              </a:rPr>
              <a:t> </a:t>
            </a:r>
            <a:r>
              <a:rPr lang="en-US" dirty="0">
                <a:latin typeface="Calibri" panose="020F0502020204030204" pitchFamily="34" charset="0"/>
              </a:rPr>
              <a:t>)*</a:t>
            </a:r>
            <a:r>
              <a:rPr lang="en-US" dirty="0" err="1">
                <a:latin typeface="Calibri" panose="020F0502020204030204" pitchFamily="34" charset="0"/>
              </a:rPr>
              <a:t>Pr</a:t>
            </a:r>
            <a:r>
              <a:rPr lang="en-US" dirty="0">
                <a:latin typeface="Calibri" panose="020F0502020204030204" pitchFamily="34" charset="0"/>
              </a:rPr>
              <a:t>(</a:t>
            </a:r>
            <a:r>
              <a:rPr lang="en-US" i="1" dirty="0">
                <a:latin typeface="Calibri" panose="020F0502020204030204" pitchFamily="34" charset="0"/>
              </a:rPr>
              <a:t>healthy</a:t>
            </a:r>
            <a:r>
              <a:rPr lang="en-US" dirty="0">
                <a:latin typeface="Calibri" panose="020F0502020204030204" pitchFamily="34" charset="0"/>
              </a:rPr>
              <a:t>) + </a:t>
            </a:r>
            <a:r>
              <a:rPr lang="en-US" i="1" dirty="0">
                <a:latin typeface="Calibri" panose="020F0502020204030204" pitchFamily="34" charset="0"/>
              </a:rPr>
              <a:t>(</a:t>
            </a:r>
            <a:r>
              <a:rPr lang="en-US" i="1" dirty="0" err="1">
                <a:latin typeface="Calibri" panose="020F0502020204030204" pitchFamily="34" charset="0"/>
              </a:rPr>
              <a:t>p</a:t>
            </a:r>
            <a:r>
              <a:rPr lang="en-US" i="1" baseline="-25000" dirty="0" err="1">
                <a:latin typeface="Calibri" panose="020F0502020204030204" pitchFamily="34" charset="0"/>
              </a:rPr>
              <a:t>Sick,Healthy</a:t>
            </a:r>
            <a:r>
              <a:rPr lang="en-US" i="1" dirty="0">
                <a:latin typeface="Calibri" panose="020F0502020204030204" pitchFamily="34" charset="0"/>
              </a:rPr>
              <a:t> </a:t>
            </a:r>
            <a:r>
              <a:rPr lang="en-US" dirty="0">
                <a:latin typeface="Calibri" panose="020F0502020204030204" pitchFamily="34" charset="0"/>
              </a:rPr>
              <a:t>)*</a:t>
            </a:r>
            <a:r>
              <a:rPr lang="en-US" dirty="0" err="1">
                <a:latin typeface="Calibri" panose="020F0502020204030204" pitchFamily="34" charset="0"/>
              </a:rPr>
              <a:t>Pr</a:t>
            </a:r>
            <a:r>
              <a:rPr lang="en-US" dirty="0">
                <a:latin typeface="Calibri" panose="020F0502020204030204" pitchFamily="34" charset="0"/>
              </a:rPr>
              <a:t>(</a:t>
            </a:r>
            <a:r>
              <a:rPr lang="en-US" i="1" dirty="0">
                <a:latin typeface="Calibri" panose="020F0502020204030204" pitchFamily="34" charset="0"/>
              </a:rPr>
              <a:t>sick</a:t>
            </a:r>
            <a:r>
              <a:rPr lang="en-US" dirty="0">
                <a:latin typeface="Calibri" panose="020F0502020204030204" pitchFamily="34" charset="0"/>
              </a:rPr>
              <a:t>) + </a:t>
            </a:r>
            <a:r>
              <a:rPr lang="en-US" i="1" dirty="0">
                <a:latin typeface="Calibri" panose="020F0502020204030204" pitchFamily="34" charset="0"/>
              </a:rPr>
              <a:t>(</a:t>
            </a:r>
            <a:r>
              <a:rPr lang="en-US" i="1" dirty="0" err="1">
                <a:latin typeface="Calibri" panose="020F0502020204030204" pitchFamily="34" charset="0"/>
              </a:rPr>
              <a:t>p</a:t>
            </a:r>
            <a:r>
              <a:rPr lang="en-US" i="1" baseline="-25000" dirty="0" err="1">
                <a:latin typeface="Calibri" panose="020F0502020204030204" pitchFamily="34" charset="0"/>
              </a:rPr>
              <a:t>Dead,Healthy</a:t>
            </a:r>
            <a:r>
              <a:rPr lang="en-US" i="1" dirty="0">
                <a:latin typeface="Calibri" panose="020F0502020204030204" pitchFamily="34" charset="0"/>
              </a:rPr>
              <a:t> </a:t>
            </a:r>
            <a:r>
              <a:rPr lang="en-US" dirty="0">
                <a:latin typeface="Calibri" panose="020F0502020204030204" pitchFamily="34" charset="0"/>
              </a:rPr>
              <a:t>)*</a:t>
            </a:r>
            <a:r>
              <a:rPr lang="en-US" dirty="0" err="1">
                <a:latin typeface="Calibri" panose="020F0502020204030204" pitchFamily="34" charset="0"/>
              </a:rPr>
              <a:t>Pr</a:t>
            </a:r>
            <a:r>
              <a:rPr lang="en-US" dirty="0">
                <a:latin typeface="Calibri" panose="020F0502020204030204" pitchFamily="34" charset="0"/>
              </a:rPr>
              <a:t>(</a:t>
            </a:r>
            <a:r>
              <a:rPr lang="en-US" i="1" dirty="0">
                <a:latin typeface="Calibri" panose="020F0502020204030204" pitchFamily="34" charset="0"/>
              </a:rPr>
              <a:t>dead</a:t>
            </a:r>
            <a:r>
              <a:rPr lang="en-US" dirty="0">
                <a:latin typeface="Calibri" panose="020F0502020204030204" pitchFamily="34" charset="0"/>
              </a:rPr>
              <a:t>)</a:t>
            </a:r>
          </a:p>
        </p:txBody>
      </p:sp>
    </p:spTree>
    <p:extLst>
      <p:ext uri="{BB962C8B-B14F-4D97-AF65-F5344CB8AC3E}">
        <p14:creationId xmlns:p14="http://schemas.microsoft.com/office/powerpoint/2010/main" val="179241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p:bldP spid="48" grpId="0" animBg="1"/>
      <p:bldP spid="49" grpId="0" animBg="1"/>
      <p:bldP spid="50" grpId="0" animBg="1"/>
      <p:bldP spid="5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23125"/>
            <a:ext cx="2235200" cy="566781"/>
            <a:chOff x="1297709" y="3978991"/>
            <a:chExt cx="2235200" cy="566781"/>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0" name="Shape 691">
              <a:extLst>
                <a:ext uri="{FF2B5EF4-FFF2-40B4-BE49-F238E27FC236}">
                  <a16:creationId xmlns:a16="http://schemas.microsoft.com/office/drawing/2014/main" id="{03DB2F13-B850-EA4D-B43A-FB6A7FE0FED8}"/>
                </a:ext>
              </a:extLst>
            </p:cNvPr>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11" name="Shape 692">
              <a:extLst>
                <a:ext uri="{FF2B5EF4-FFF2-40B4-BE49-F238E27FC236}">
                  <a16:creationId xmlns:a16="http://schemas.microsoft.com/office/drawing/2014/main" id="{BC2EC615-DEC1-784E-BDAD-8443976C48B6}"/>
                </a:ext>
              </a:extLst>
            </p:cNvPr>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12" name="Shape 693">
              <a:extLst>
                <a:ext uri="{FF2B5EF4-FFF2-40B4-BE49-F238E27FC236}">
                  <a16:creationId xmlns:a16="http://schemas.microsoft.com/office/drawing/2014/main" id="{7A0F8412-98DB-1149-B038-BA83ACA7AB7C}"/>
                </a:ext>
              </a:extLst>
            </p:cNvPr>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14</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9810" y="4244031"/>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1.0</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ambria"/>
                <a:cs typeface="Cambria"/>
                <a:sym typeface="Cambria"/>
              </a:rPr>
              <a:t>1</a:t>
            </a:r>
            <a:endParaRPr sz="2600" dirty="0">
              <a:solidFill>
                <a:schemeClr val="dk1"/>
              </a:solidFill>
              <a:latin typeface="Arial"/>
              <a:ea typeface="Arial"/>
              <a:cs typeface="Arial"/>
              <a:sym typeface="Arial"/>
            </a:endParaRPr>
          </a:p>
        </p:txBody>
      </p:sp>
      <p:sp>
        <p:nvSpPr>
          <p:cNvPr id="58" name="Rectangle 57">
            <a:extLst>
              <a:ext uri="{FF2B5EF4-FFF2-40B4-BE49-F238E27FC236}">
                <a16:creationId xmlns:a16="http://schemas.microsoft.com/office/drawing/2014/main" id="{99AE29E5-CBD7-5647-92A7-242DE558E823}"/>
              </a:ext>
            </a:extLst>
          </p:cNvPr>
          <p:cNvSpPr/>
          <p:nvPr/>
        </p:nvSpPr>
        <p:spPr>
          <a:xfrm>
            <a:off x="1092530" y="4298868"/>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DFD4A32E-C262-D841-B07C-B9C2DA2BA987}"/>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0.93</a:t>
            </a:r>
          </a:p>
        </p:txBody>
      </p:sp>
      <p:sp>
        <p:nvSpPr>
          <p:cNvPr id="61" name="TextBox 60">
            <a:extLst>
              <a:ext uri="{FF2B5EF4-FFF2-40B4-BE49-F238E27FC236}">
                <a16:creationId xmlns:a16="http://schemas.microsoft.com/office/drawing/2014/main" id="{478F2DE1-8F3C-D04F-A8A4-494385909E89}"/>
              </a:ext>
            </a:extLst>
          </p:cNvPr>
          <p:cNvSpPr txBox="1"/>
          <p:nvPr/>
        </p:nvSpPr>
        <p:spPr>
          <a:xfrm>
            <a:off x="2984406" y="5200177"/>
            <a:ext cx="3505076" cy="369332"/>
          </a:xfrm>
          <a:prstGeom prst="rect">
            <a:avLst/>
          </a:prstGeom>
          <a:solidFill>
            <a:schemeClr val="bg1"/>
          </a:solidFill>
        </p:spPr>
        <p:txBody>
          <a:bodyPr wrap="square" rtlCol="0">
            <a:spAutoFit/>
          </a:bodyPr>
          <a:lstStyle/>
          <a:p>
            <a:pPr algn="ctr"/>
            <a:r>
              <a:rPr lang="en-US" dirty="0">
                <a:latin typeface="Calibri" panose="020F0502020204030204" pitchFamily="34" charset="0"/>
              </a:rPr>
              <a:t>(0.05)(1.0) + (0.90)(0.0) + (0.0)(0.0)</a:t>
            </a:r>
          </a:p>
        </p:txBody>
      </p:sp>
      <p:sp>
        <p:nvSpPr>
          <p:cNvPr id="62" name="Bent Arrow 61">
            <a:extLst>
              <a:ext uri="{FF2B5EF4-FFF2-40B4-BE49-F238E27FC236}">
                <a16:creationId xmlns:a16="http://schemas.microsoft.com/office/drawing/2014/main" id="{10740EE8-FD7D-7E40-B6FE-82A5D22C0DC1}"/>
              </a:ext>
            </a:extLst>
          </p:cNvPr>
          <p:cNvSpPr/>
          <p:nvPr/>
        </p:nvSpPr>
        <p:spPr>
          <a:xfrm rot="16200000">
            <a:off x="2131924" y="4616761"/>
            <a:ext cx="667588" cy="1055854"/>
          </a:xfrm>
          <a:prstGeom prst="ben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Oval 62">
            <a:extLst>
              <a:ext uri="{FF2B5EF4-FFF2-40B4-BE49-F238E27FC236}">
                <a16:creationId xmlns:a16="http://schemas.microsoft.com/office/drawing/2014/main" id="{3D678201-07FF-554B-A546-EA0CC2B51BFA}"/>
              </a:ext>
            </a:extLst>
          </p:cNvPr>
          <p:cNvSpPr/>
          <p:nvPr/>
        </p:nvSpPr>
        <p:spPr>
          <a:xfrm>
            <a:off x="7457169" y="3573682"/>
            <a:ext cx="683491" cy="182395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53C6FB43-2F8F-4246-99CA-DF507392492A}"/>
              </a:ext>
            </a:extLst>
          </p:cNvPr>
          <p:cNvSpPr/>
          <p:nvPr/>
        </p:nvSpPr>
        <p:spPr>
          <a:xfrm rot="16200000">
            <a:off x="5042014" y="3536901"/>
            <a:ext cx="683491" cy="200050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AD793627-6940-1C46-8886-387917A6F4B9}"/>
              </a:ext>
            </a:extLst>
          </p:cNvPr>
          <p:cNvSpPr txBox="1"/>
          <p:nvPr/>
        </p:nvSpPr>
        <p:spPr>
          <a:xfrm>
            <a:off x="1812506" y="4343176"/>
            <a:ext cx="662533" cy="369332"/>
          </a:xfrm>
          <a:prstGeom prst="rect">
            <a:avLst/>
          </a:prstGeom>
          <a:noFill/>
        </p:spPr>
        <p:txBody>
          <a:bodyPr wrap="square" rtlCol="0">
            <a:spAutoFit/>
          </a:bodyPr>
          <a:lstStyle/>
          <a:p>
            <a:pPr algn="ctr"/>
            <a:r>
              <a:rPr lang="en-US" dirty="0">
                <a:latin typeface="Calibri" panose="020F0502020204030204" pitchFamily="34" charset="0"/>
              </a:rPr>
              <a:t>0.05</a:t>
            </a:r>
          </a:p>
        </p:txBody>
      </p:sp>
    </p:spTree>
    <p:extLst>
      <p:ext uri="{BB962C8B-B14F-4D97-AF65-F5344CB8AC3E}">
        <p14:creationId xmlns:p14="http://schemas.microsoft.com/office/powerpoint/2010/main" val="1148898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3"/>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64"/>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61"/>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2" grpId="0" animBg="1"/>
      <p:bldP spid="63" grpId="0" animBg="1"/>
      <p:bldP spid="63" grpId="1" animBg="1"/>
      <p:bldP spid="64" grpId="0" animBg="1"/>
      <p:bldP spid="64" grpId="1" animBg="1"/>
      <p:bldP spid="6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23125"/>
            <a:ext cx="2235200" cy="566781"/>
            <a:chOff x="1297709" y="3978991"/>
            <a:chExt cx="2235200" cy="566781"/>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0" name="Shape 691">
              <a:extLst>
                <a:ext uri="{FF2B5EF4-FFF2-40B4-BE49-F238E27FC236}">
                  <a16:creationId xmlns:a16="http://schemas.microsoft.com/office/drawing/2014/main" id="{03DB2F13-B850-EA4D-B43A-FB6A7FE0FED8}"/>
                </a:ext>
              </a:extLst>
            </p:cNvPr>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11" name="Shape 692">
              <a:extLst>
                <a:ext uri="{FF2B5EF4-FFF2-40B4-BE49-F238E27FC236}">
                  <a16:creationId xmlns:a16="http://schemas.microsoft.com/office/drawing/2014/main" id="{BC2EC615-DEC1-784E-BDAD-8443976C48B6}"/>
                </a:ext>
              </a:extLst>
            </p:cNvPr>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12" name="Shape 693">
              <a:extLst>
                <a:ext uri="{FF2B5EF4-FFF2-40B4-BE49-F238E27FC236}">
                  <a16:creationId xmlns:a16="http://schemas.microsoft.com/office/drawing/2014/main" id="{7A0F8412-98DB-1149-B038-BA83ACA7AB7C}"/>
                </a:ext>
              </a:extLst>
            </p:cNvPr>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15</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9810" y="4244031"/>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1.0</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ambria"/>
                <a:cs typeface="Cambria"/>
                <a:sym typeface="Cambria"/>
              </a:rPr>
              <a:t>1</a:t>
            </a:r>
            <a:endParaRPr sz="2600" dirty="0">
              <a:solidFill>
                <a:schemeClr val="dk1"/>
              </a:solidFill>
              <a:latin typeface="Arial"/>
              <a:ea typeface="Arial"/>
              <a:cs typeface="Arial"/>
              <a:sym typeface="Arial"/>
            </a:endParaRPr>
          </a:p>
        </p:txBody>
      </p:sp>
      <p:sp>
        <p:nvSpPr>
          <p:cNvPr id="58" name="Rectangle 57">
            <a:extLst>
              <a:ext uri="{FF2B5EF4-FFF2-40B4-BE49-F238E27FC236}">
                <a16:creationId xmlns:a16="http://schemas.microsoft.com/office/drawing/2014/main" id="{99AE29E5-CBD7-5647-92A7-242DE558E823}"/>
              </a:ext>
            </a:extLst>
          </p:cNvPr>
          <p:cNvSpPr/>
          <p:nvPr/>
        </p:nvSpPr>
        <p:spPr>
          <a:xfrm>
            <a:off x="1092530" y="4298868"/>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7A706F51-94B0-404C-A8E8-A71B758DBFC5}"/>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0.93</a:t>
            </a:r>
          </a:p>
        </p:txBody>
      </p:sp>
      <p:sp>
        <p:nvSpPr>
          <p:cNvPr id="61" name="TextBox 60">
            <a:extLst>
              <a:ext uri="{FF2B5EF4-FFF2-40B4-BE49-F238E27FC236}">
                <a16:creationId xmlns:a16="http://schemas.microsoft.com/office/drawing/2014/main" id="{96D2DCA5-9185-A84D-84FD-8DE2A8DE221E}"/>
              </a:ext>
            </a:extLst>
          </p:cNvPr>
          <p:cNvSpPr txBox="1"/>
          <p:nvPr/>
        </p:nvSpPr>
        <p:spPr>
          <a:xfrm>
            <a:off x="1812506" y="4343176"/>
            <a:ext cx="662533" cy="369332"/>
          </a:xfrm>
          <a:prstGeom prst="rect">
            <a:avLst/>
          </a:prstGeom>
          <a:noFill/>
        </p:spPr>
        <p:txBody>
          <a:bodyPr wrap="square" rtlCol="0">
            <a:spAutoFit/>
          </a:bodyPr>
          <a:lstStyle/>
          <a:p>
            <a:pPr algn="ctr"/>
            <a:r>
              <a:rPr lang="en-US" dirty="0">
                <a:latin typeface="Calibri" panose="020F0502020204030204" pitchFamily="34" charset="0"/>
              </a:rPr>
              <a:t>0.05</a:t>
            </a:r>
          </a:p>
        </p:txBody>
      </p:sp>
      <p:sp>
        <p:nvSpPr>
          <p:cNvPr id="62" name="TextBox 61">
            <a:extLst>
              <a:ext uri="{FF2B5EF4-FFF2-40B4-BE49-F238E27FC236}">
                <a16:creationId xmlns:a16="http://schemas.microsoft.com/office/drawing/2014/main" id="{0B55ED80-22B3-6649-A18A-38DE884FDB46}"/>
              </a:ext>
            </a:extLst>
          </p:cNvPr>
          <p:cNvSpPr txBox="1"/>
          <p:nvPr/>
        </p:nvSpPr>
        <p:spPr>
          <a:xfrm>
            <a:off x="2463670" y="4341197"/>
            <a:ext cx="662533" cy="369332"/>
          </a:xfrm>
          <a:prstGeom prst="rect">
            <a:avLst/>
          </a:prstGeom>
          <a:noFill/>
        </p:spPr>
        <p:txBody>
          <a:bodyPr wrap="square" rtlCol="0">
            <a:spAutoFit/>
          </a:bodyPr>
          <a:lstStyle/>
          <a:p>
            <a:pPr algn="ctr"/>
            <a:r>
              <a:rPr lang="en-US" dirty="0">
                <a:latin typeface="Calibri" panose="020F0502020204030204" pitchFamily="34" charset="0"/>
              </a:rPr>
              <a:t>0.02</a:t>
            </a:r>
          </a:p>
        </p:txBody>
      </p:sp>
      <p:sp>
        <p:nvSpPr>
          <p:cNvPr id="63" name="Oval 62">
            <a:extLst>
              <a:ext uri="{FF2B5EF4-FFF2-40B4-BE49-F238E27FC236}">
                <a16:creationId xmlns:a16="http://schemas.microsoft.com/office/drawing/2014/main" id="{EE05027F-FB77-1C47-84F0-42C01218CCB3}"/>
              </a:ext>
            </a:extLst>
          </p:cNvPr>
          <p:cNvSpPr/>
          <p:nvPr/>
        </p:nvSpPr>
        <p:spPr>
          <a:xfrm>
            <a:off x="8134062" y="3573682"/>
            <a:ext cx="683491" cy="182395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26DDCC52-ABF9-D24F-BF1D-0A22416F2FAD}"/>
              </a:ext>
            </a:extLst>
          </p:cNvPr>
          <p:cNvSpPr/>
          <p:nvPr/>
        </p:nvSpPr>
        <p:spPr>
          <a:xfrm rot="16200000">
            <a:off x="5042014" y="3536901"/>
            <a:ext cx="683491" cy="200050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32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animBg="1"/>
      <p:bldP spid="6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41206"/>
            <a:ext cx="2235200" cy="548700"/>
            <a:chOff x="1297709" y="3997072"/>
            <a:chExt cx="2235200" cy="548700"/>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16</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6861" y="4241206"/>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1</a:t>
            </a:r>
            <a:endParaRPr sz="2600" dirty="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2</a:t>
            </a:r>
            <a:endParaRPr sz="2600" dirty="0">
              <a:solidFill>
                <a:schemeClr val="dk1"/>
              </a:solidFill>
              <a:latin typeface="Arial"/>
              <a:ea typeface="Arial"/>
              <a:cs typeface="Arial"/>
              <a:sym typeface="Arial"/>
            </a:endParaRPr>
          </a:p>
        </p:txBody>
      </p:sp>
      <p:sp>
        <p:nvSpPr>
          <p:cNvPr id="58" name="Rectangle 57">
            <a:extLst>
              <a:ext uri="{FF2B5EF4-FFF2-40B4-BE49-F238E27FC236}">
                <a16:creationId xmlns:a16="http://schemas.microsoft.com/office/drawing/2014/main" id="{99AE29E5-CBD7-5647-92A7-242DE558E823}"/>
              </a:ext>
            </a:extLst>
          </p:cNvPr>
          <p:cNvSpPr/>
          <p:nvPr/>
        </p:nvSpPr>
        <p:spPr>
          <a:xfrm>
            <a:off x="1092530" y="4298868"/>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764CBADB-FAF3-7548-9E73-56332466A80E}"/>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0.87</a:t>
            </a:r>
          </a:p>
        </p:txBody>
      </p:sp>
      <p:sp>
        <p:nvSpPr>
          <p:cNvPr id="59" name="TextBox 58">
            <a:extLst>
              <a:ext uri="{FF2B5EF4-FFF2-40B4-BE49-F238E27FC236}">
                <a16:creationId xmlns:a16="http://schemas.microsoft.com/office/drawing/2014/main" id="{9E36326F-1A5A-9046-94D0-05B54C608938}"/>
              </a:ext>
            </a:extLst>
          </p:cNvPr>
          <p:cNvSpPr txBox="1"/>
          <p:nvPr/>
        </p:nvSpPr>
        <p:spPr>
          <a:xfrm>
            <a:off x="2406434" y="5193792"/>
            <a:ext cx="3811486" cy="369332"/>
          </a:xfrm>
          <a:prstGeom prst="rect">
            <a:avLst/>
          </a:prstGeom>
          <a:solidFill>
            <a:schemeClr val="bg1"/>
          </a:solidFill>
        </p:spPr>
        <p:txBody>
          <a:bodyPr wrap="square" rtlCol="0">
            <a:spAutoFit/>
          </a:bodyPr>
          <a:lstStyle/>
          <a:p>
            <a:pPr algn="ctr"/>
            <a:r>
              <a:rPr lang="en-US" dirty="0">
                <a:latin typeface="Calibri" panose="020F0502020204030204" pitchFamily="34" charset="0"/>
              </a:rPr>
              <a:t>(0.93)(0.93) + (0.0)(0.05) + (0.0)(0.02)</a:t>
            </a:r>
          </a:p>
        </p:txBody>
      </p:sp>
      <p:sp>
        <p:nvSpPr>
          <p:cNvPr id="65" name="Bent Arrow 64">
            <a:extLst>
              <a:ext uri="{FF2B5EF4-FFF2-40B4-BE49-F238E27FC236}">
                <a16:creationId xmlns:a16="http://schemas.microsoft.com/office/drawing/2014/main" id="{D82AFB61-17B7-CD44-A12C-2647746EE12F}"/>
              </a:ext>
            </a:extLst>
          </p:cNvPr>
          <p:cNvSpPr/>
          <p:nvPr/>
        </p:nvSpPr>
        <p:spPr>
          <a:xfrm rot="16200000">
            <a:off x="1454748" y="4604886"/>
            <a:ext cx="667588" cy="1055854"/>
          </a:xfrm>
          <a:prstGeom prst="ben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1515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9" grpId="0" animBg="1"/>
      <p:bldP spid="6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41206"/>
            <a:ext cx="2235200" cy="548700"/>
            <a:chOff x="1297709" y="3997072"/>
            <a:chExt cx="2235200" cy="548700"/>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17</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6861" y="4241206"/>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1</a:t>
            </a:r>
            <a:endParaRPr sz="2600" dirty="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2</a:t>
            </a:r>
            <a:endParaRPr sz="2600" dirty="0">
              <a:solidFill>
                <a:schemeClr val="dk1"/>
              </a:solidFill>
              <a:latin typeface="Arial"/>
              <a:ea typeface="Arial"/>
              <a:cs typeface="Arial"/>
              <a:sym typeface="Arial"/>
            </a:endParaRPr>
          </a:p>
        </p:txBody>
      </p:sp>
      <p:sp>
        <p:nvSpPr>
          <p:cNvPr id="58" name="Rectangle 57">
            <a:extLst>
              <a:ext uri="{FF2B5EF4-FFF2-40B4-BE49-F238E27FC236}">
                <a16:creationId xmlns:a16="http://schemas.microsoft.com/office/drawing/2014/main" id="{99AE29E5-CBD7-5647-92A7-242DE558E823}"/>
              </a:ext>
            </a:extLst>
          </p:cNvPr>
          <p:cNvSpPr/>
          <p:nvPr/>
        </p:nvSpPr>
        <p:spPr>
          <a:xfrm>
            <a:off x="1092530" y="4298868"/>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764CBADB-FAF3-7548-9E73-56332466A80E}"/>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0.87</a:t>
            </a:r>
          </a:p>
        </p:txBody>
      </p:sp>
      <p:sp>
        <p:nvSpPr>
          <p:cNvPr id="60" name="TextBox 59">
            <a:extLst>
              <a:ext uri="{FF2B5EF4-FFF2-40B4-BE49-F238E27FC236}">
                <a16:creationId xmlns:a16="http://schemas.microsoft.com/office/drawing/2014/main" id="{410AE366-9254-0B43-9B6F-CDAC7C4A1AE2}"/>
              </a:ext>
            </a:extLst>
          </p:cNvPr>
          <p:cNvSpPr txBox="1"/>
          <p:nvPr/>
        </p:nvSpPr>
        <p:spPr>
          <a:xfrm>
            <a:off x="2856390" y="5218465"/>
            <a:ext cx="4166202" cy="369332"/>
          </a:xfrm>
          <a:prstGeom prst="rect">
            <a:avLst/>
          </a:prstGeom>
          <a:solidFill>
            <a:schemeClr val="bg1"/>
          </a:solidFill>
        </p:spPr>
        <p:txBody>
          <a:bodyPr wrap="square" rtlCol="0">
            <a:spAutoFit/>
          </a:bodyPr>
          <a:lstStyle/>
          <a:p>
            <a:pPr algn="ctr"/>
            <a:r>
              <a:rPr lang="en-US" dirty="0">
                <a:latin typeface="Calibri" panose="020F0502020204030204" pitchFamily="34" charset="0"/>
              </a:rPr>
              <a:t>(0.05)(0.93) + (0.90)(0.05) + (0.0)(0.02)</a:t>
            </a:r>
          </a:p>
        </p:txBody>
      </p:sp>
      <p:sp>
        <p:nvSpPr>
          <p:cNvPr id="61" name="Bent Arrow 60">
            <a:extLst>
              <a:ext uri="{FF2B5EF4-FFF2-40B4-BE49-F238E27FC236}">
                <a16:creationId xmlns:a16="http://schemas.microsoft.com/office/drawing/2014/main" id="{4881743C-5067-1348-860F-02F00B1B7D00}"/>
              </a:ext>
            </a:extLst>
          </p:cNvPr>
          <p:cNvSpPr/>
          <p:nvPr/>
        </p:nvSpPr>
        <p:spPr>
          <a:xfrm rot="16200000">
            <a:off x="2131924" y="4616761"/>
            <a:ext cx="667588" cy="1055854"/>
          </a:xfrm>
          <a:prstGeom prst="ben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TextBox 61">
            <a:extLst>
              <a:ext uri="{FF2B5EF4-FFF2-40B4-BE49-F238E27FC236}">
                <a16:creationId xmlns:a16="http://schemas.microsoft.com/office/drawing/2014/main" id="{B1EE8753-5E37-C446-A6BD-D4F2856286B1}"/>
              </a:ext>
            </a:extLst>
          </p:cNvPr>
          <p:cNvSpPr txBox="1"/>
          <p:nvPr/>
        </p:nvSpPr>
        <p:spPr>
          <a:xfrm>
            <a:off x="1812506" y="4343176"/>
            <a:ext cx="662533" cy="369332"/>
          </a:xfrm>
          <a:prstGeom prst="rect">
            <a:avLst/>
          </a:prstGeom>
          <a:noFill/>
        </p:spPr>
        <p:txBody>
          <a:bodyPr wrap="square" rtlCol="0">
            <a:spAutoFit/>
          </a:bodyPr>
          <a:lstStyle/>
          <a:p>
            <a:pPr algn="ctr"/>
            <a:r>
              <a:rPr lang="en-US" dirty="0">
                <a:latin typeface="Calibri" panose="020F0502020204030204" pitchFamily="34" charset="0"/>
              </a:rPr>
              <a:t>0.09</a:t>
            </a:r>
          </a:p>
        </p:txBody>
      </p:sp>
    </p:spTree>
    <p:extLst>
      <p:ext uri="{BB962C8B-B14F-4D97-AF65-F5344CB8AC3E}">
        <p14:creationId xmlns:p14="http://schemas.microsoft.com/office/powerpoint/2010/main" val="255338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41206"/>
            <a:ext cx="2235200" cy="548700"/>
            <a:chOff x="1297709" y="3997072"/>
            <a:chExt cx="2235200" cy="548700"/>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18</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6861" y="4241206"/>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1</a:t>
            </a:r>
            <a:endParaRPr sz="2600" dirty="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2</a:t>
            </a:r>
            <a:endParaRPr sz="2600" dirty="0">
              <a:solidFill>
                <a:schemeClr val="dk1"/>
              </a:solidFill>
              <a:latin typeface="Arial"/>
              <a:ea typeface="Arial"/>
              <a:cs typeface="Arial"/>
              <a:sym typeface="Arial"/>
            </a:endParaRPr>
          </a:p>
        </p:txBody>
      </p:sp>
      <p:sp>
        <p:nvSpPr>
          <p:cNvPr id="58" name="Rectangle 57">
            <a:extLst>
              <a:ext uri="{FF2B5EF4-FFF2-40B4-BE49-F238E27FC236}">
                <a16:creationId xmlns:a16="http://schemas.microsoft.com/office/drawing/2014/main" id="{99AE29E5-CBD7-5647-92A7-242DE558E823}"/>
              </a:ext>
            </a:extLst>
          </p:cNvPr>
          <p:cNvSpPr/>
          <p:nvPr/>
        </p:nvSpPr>
        <p:spPr>
          <a:xfrm>
            <a:off x="1092530" y="4298868"/>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764CBADB-FAF3-7548-9E73-56332466A80E}"/>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0.87</a:t>
            </a:r>
          </a:p>
        </p:txBody>
      </p:sp>
      <p:sp>
        <p:nvSpPr>
          <p:cNvPr id="62" name="TextBox 61">
            <a:extLst>
              <a:ext uri="{FF2B5EF4-FFF2-40B4-BE49-F238E27FC236}">
                <a16:creationId xmlns:a16="http://schemas.microsoft.com/office/drawing/2014/main" id="{B1EE8753-5E37-C446-A6BD-D4F2856286B1}"/>
              </a:ext>
            </a:extLst>
          </p:cNvPr>
          <p:cNvSpPr txBox="1"/>
          <p:nvPr/>
        </p:nvSpPr>
        <p:spPr>
          <a:xfrm>
            <a:off x="1812506" y="4343176"/>
            <a:ext cx="662533" cy="369332"/>
          </a:xfrm>
          <a:prstGeom prst="rect">
            <a:avLst/>
          </a:prstGeom>
          <a:noFill/>
        </p:spPr>
        <p:txBody>
          <a:bodyPr wrap="square" rtlCol="0">
            <a:spAutoFit/>
          </a:bodyPr>
          <a:lstStyle/>
          <a:p>
            <a:pPr algn="ctr"/>
            <a:r>
              <a:rPr lang="en-US" dirty="0">
                <a:latin typeface="Calibri" panose="020F0502020204030204" pitchFamily="34" charset="0"/>
              </a:rPr>
              <a:t>0.09</a:t>
            </a:r>
          </a:p>
        </p:txBody>
      </p:sp>
      <p:sp>
        <p:nvSpPr>
          <p:cNvPr id="55" name="TextBox 54">
            <a:extLst>
              <a:ext uri="{FF2B5EF4-FFF2-40B4-BE49-F238E27FC236}">
                <a16:creationId xmlns:a16="http://schemas.microsoft.com/office/drawing/2014/main" id="{5AA29E9B-DD6A-6746-B377-F27448C0602F}"/>
              </a:ext>
            </a:extLst>
          </p:cNvPr>
          <p:cNvSpPr txBox="1"/>
          <p:nvPr/>
        </p:nvSpPr>
        <p:spPr>
          <a:xfrm>
            <a:off x="2463670" y="4341197"/>
            <a:ext cx="662533" cy="369332"/>
          </a:xfrm>
          <a:prstGeom prst="rect">
            <a:avLst/>
          </a:prstGeom>
          <a:noFill/>
        </p:spPr>
        <p:txBody>
          <a:bodyPr wrap="square" rtlCol="0">
            <a:spAutoFit/>
          </a:bodyPr>
          <a:lstStyle/>
          <a:p>
            <a:pPr algn="ctr"/>
            <a:r>
              <a:rPr lang="nl-NL" dirty="0">
                <a:solidFill>
                  <a:srgbClr val="000000"/>
                </a:solidFill>
                <a:latin typeface="Calibri"/>
                <a:ea typeface="Calibri"/>
                <a:cs typeface="Calibri"/>
                <a:sym typeface="Calibri"/>
              </a:rPr>
              <a:t>0.04</a:t>
            </a:r>
            <a:endParaRPr lang="en-US" dirty="0">
              <a:latin typeface="Calibri" panose="020F0502020204030204" pitchFamily="34" charset="0"/>
            </a:endParaRPr>
          </a:p>
        </p:txBody>
      </p:sp>
      <p:sp>
        <p:nvSpPr>
          <p:cNvPr id="57" name="TextBox 56">
            <a:extLst>
              <a:ext uri="{FF2B5EF4-FFF2-40B4-BE49-F238E27FC236}">
                <a16:creationId xmlns:a16="http://schemas.microsoft.com/office/drawing/2014/main" id="{72238AA0-E98F-F348-A091-EC9CB1859C1D}"/>
              </a:ext>
            </a:extLst>
          </p:cNvPr>
          <p:cNvSpPr txBox="1"/>
          <p:nvPr/>
        </p:nvSpPr>
        <p:spPr>
          <a:xfrm>
            <a:off x="3569622" y="5218465"/>
            <a:ext cx="4166202" cy="369332"/>
          </a:xfrm>
          <a:prstGeom prst="rect">
            <a:avLst/>
          </a:prstGeom>
          <a:solidFill>
            <a:schemeClr val="bg1"/>
          </a:solidFill>
        </p:spPr>
        <p:txBody>
          <a:bodyPr wrap="square" rtlCol="0">
            <a:spAutoFit/>
          </a:bodyPr>
          <a:lstStyle/>
          <a:p>
            <a:pPr algn="ctr"/>
            <a:r>
              <a:rPr lang="en-US" dirty="0">
                <a:latin typeface="Calibri" panose="020F0502020204030204" pitchFamily="34" charset="0"/>
              </a:rPr>
              <a:t>(0.02)(0.93) + (0.10)(0.05) + (1.0)(0.02)</a:t>
            </a:r>
          </a:p>
        </p:txBody>
      </p:sp>
      <p:sp>
        <p:nvSpPr>
          <p:cNvPr id="59" name="Bent Arrow 58">
            <a:extLst>
              <a:ext uri="{FF2B5EF4-FFF2-40B4-BE49-F238E27FC236}">
                <a16:creationId xmlns:a16="http://schemas.microsoft.com/office/drawing/2014/main" id="{32217B5E-A7E3-684B-A05D-7694D9C41A2B}"/>
              </a:ext>
            </a:extLst>
          </p:cNvPr>
          <p:cNvSpPr/>
          <p:nvPr/>
        </p:nvSpPr>
        <p:spPr>
          <a:xfrm rot="16200000">
            <a:off x="2845156" y="4616761"/>
            <a:ext cx="667588" cy="1055854"/>
          </a:xfrm>
          <a:prstGeom prst="ben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6538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Cohort distribution over time:</a:t>
            </a:r>
          </a:p>
          <a:p>
            <a:pPr marL="411480" lvl="1" indent="0">
              <a:buNone/>
            </a:pPr>
            <a:endParaRPr lang="en-US" sz="2200" dirty="0">
              <a:solidFill>
                <a:schemeClr val="dk1"/>
              </a:solidFill>
            </a:endParaRPr>
          </a:p>
          <a:p>
            <a:pPr lvl="1"/>
            <a:endParaRPr lang="en-US" sz="2200" dirty="0">
              <a:solidFill>
                <a:schemeClr val="dk1"/>
              </a:solidFill>
            </a:endParaRPr>
          </a:p>
          <a:p>
            <a:pPr lvl="1"/>
            <a:endParaRPr lang="en-US" sz="2200" dirty="0">
              <a:solidFill>
                <a:schemeClr val="dk1"/>
              </a:solidFill>
            </a:endParaRPr>
          </a:p>
          <a:p>
            <a:r>
              <a:rPr lang="en-US" sz="2400" dirty="0">
                <a:solidFill>
                  <a:schemeClr val="dk1"/>
                </a:solidFill>
              </a:rPr>
              <a:t>Cohort trace:</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1063" y="1932027"/>
            <a:ext cx="3825856"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19</a:t>
            </a:fld>
            <a:endParaRPr dirty="0"/>
          </a:p>
        </p:txBody>
      </p:sp>
      <p:sp>
        <p:nvSpPr>
          <p:cNvPr id="60" name="Shape 632">
            <a:extLst>
              <a:ext uri="{FF2B5EF4-FFF2-40B4-BE49-F238E27FC236}">
                <a16:creationId xmlns:a16="http://schemas.microsoft.com/office/drawing/2014/main" id="{855A6F3C-9352-B247-8C51-1706CBCB2B40}"/>
              </a:ext>
            </a:extLst>
          </p:cNvPr>
          <p:cNvSpPr/>
          <p:nvPr/>
        </p:nvSpPr>
        <p:spPr>
          <a:xfrm>
            <a:off x="161106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1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0.93	0.05	  0.02</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61" name="Shape 632">
            <a:extLst>
              <a:ext uri="{FF2B5EF4-FFF2-40B4-BE49-F238E27FC236}">
                <a16:creationId xmlns:a16="http://schemas.microsoft.com/office/drawing/2014/main" id="{21A11A35-0BBD-884F-933C-21BC8D5E4453}"/>
              </a:ext>
            </a:extLst>
          </p:cNvPr>
          <p:cNvSpPr/>
          <p:nvPr/>
        </p:nvSpPr>
        <p:spPr>
          <a:xfrm>
            <a:off x="161106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2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onstantia"/>
                <a:cs typeface="Calibri" panose="020F0502020204030204" pitchFamily="34" charset="0"/>
                <a:sym typeface="Cambria"/>
              </a:rPr>
              <a:t>0.87</a:t>
            </a:r>
            <a:r>
              <a:rPr lang="nl-NL" sz="2200" dirty="0">
                <a:solidFill>
                  <a:schemeClr val="dk1"/>
                </a:solidFill>
                <a:latin typeface="Calibri" panose="020F0502020204030204" pitchFamily="34" charset="0"/>
                <a:ea typeface="Cambria"/>
                <a:cs typeface="Calibri" panose="020F0502020204030204" pitchFamily="34" charset="0"/>
                <a:sym typeface="Cambria"/>
              </a:rPr>
              <a:t>	0.09	  0.04</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62" name="Shape 632">
            <a:extLst>
              <a:ext uri="{FF2B5EF4-FFF2-40B4-BE49-F238E27FC236}">
                <a16:creationId xmlns:a16="http://schemas.microsoft.com/office/drawing/2014/main" id="{3B47EA14-99F3-AC4B-9B32-BE3974F9F6F8}"/>
              </a:ext>
            </a:extLst>
          </p:cNvPr>
          <p:cNvSpPr/>
          <p:nvPr/>
        </p:nvSpPr>
        <p:spPr>
          <a:xfrm>
            <a:off x="1599187"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3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onstantia"/>
                <a:cs typeface="Calibri" panose="020F0502020204030204" pitchFamily="34" charset="0"/>
                <a:sym typeface="Cambria"/>
              </a:rPr>
              <a:t>0.80</a:t>
            </a:r>
            <a:r>
              <a:rPr lang="nl-NL" sz="2200" dirty="0">
                <a:solidFill>
                  <a:schemeClr val="dk1"/>
                </a:solidFill>
                <a:latin typeface="Calibri" panose="020F0502020204030204" pitchFamily="34" charset="0"/>
                <a:ea typeface="Cambria"/>
                <a:cs typeface="Calibri" panose="020F0502020204030204" pitchFamily="34" charset="0"/>
                <a:sym typeface="Cambria"/>
              </a:rPr>
              <a:t>	0.13	  0.07</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63" name="Shape 632">
            <a:extLst>
              <a:ext uri="{FF2B5EF4-FFF2-40B4-BE49-F238E27FC236}">
                <a16:creationId xmlns:a16="http://schemas.microsoft.com/office/drawing/2014/main" id="{BC1D34E2-C9DF-F644-93A2-B279B4ECB147}"/>
              </a:ext>
            </a:extLst>
          </p:cNvPr>
          <p:cNvSpPr/>
          <p:nvPr/>
        </p:nvSpPr>
        <p:spPr>
          <a:xfrm>
            <a:off x="161106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4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onstantia"/>
                <a:cs typeface="Calibri" panose="020F0502020204030204" pitchFamily="34" charset="0"/>
                <a:sym typeface="Cambria"/>
              </a:rPr>
              <a:t>0.75</a:t>
            </a:r>
            <a:r>
              <a:rPr lang="nl-NL" sz="2200" dirty="0">
                <a:solidFill>
                  <a:schemeClr val="dk1"/>
                </a:solidFill>
                <a:latin typeface="Calibri" panose="020F0502020204030204" pitchFamily="34" charset="0"/>
                <a:ea typeface="Cambria"/>
                <a:cs typeface="Calibri" panose="020F0502020204030204" pitchFamily="34" charset="0"/>
                <a:sym typeface="Cambria"/>
              </a:rPr>
              <a:t>	0.15	  0.10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graphicFrame>
        <p:nvGraphicFramePr>
          <p:cNvPr id="64" name="Chart 63">
            <a:extLst>
              <a:ext uri="{FF2B5EF4-FFF2-40B4-BE49-F238E27FC236}">
                <a16:creationId xmlns:a16="http://schemas.microsoft.com/office/drawing/2014/main" id="{D4A6AE17-400B-AD42-919D-1939E564BE9D}"/>
              </a:ext>
            </a:extLst>
          </p:cNvPr>
          <p:cNvGraphicFramePr/>
          <p:nvPr>
            <p:extLst>
              <p:ext uri="{D42A27DB-BD31-4B8C-83A1-F6EECF244321}">
                <p14:modId xmlns:p14="http://schemas.microsoft.com/office/powerpoint/2010/main" val="153924285"/>
              </p:ext>
            </p:extLst>
          </p:nvPr>
        </p:nvGraphicFramePr>
        <p:xfrm>
          <a:off x="1764635" y="3645725"/>
          <a:ext cx="5491187" cy="3212275"/>
        </p:xfrm>
        <a:graphic>
          <a:graphicData uri="http://schemas.openxmlformats.org/drawingml/2006/chart">
            <c:chart xmlns:c="http://schemas.openxmlformats.org/drawingml/2006/chart" xmlns:r="http://schemas.openxmlformats.org/officeDocument/2006/relationships" r:id="rId2"/>
          </a:graphicData>
        </a:graphic>
      </p:graphicFrame>
      <p:sp>
        <p:nvSpPr>
          <p:cNvPr id="10" name="Rectangle 9">
            <a:extLst>
              <a:ext uri="{FF2B5EF4-FFF2-40B4-BE49-F238E27FC236}">
                <a16:creationId xmlns:a16="http://schemas.microsoft.com/office/drawing/2014/main" id="{9B62CEE1-8D62-AF46-B268-1BDECB3E2EC6}"/>
              </a:ext>
            </a:extLst>
          </p:cNvPr>
          <p:cNvSpPr/>
          <p:nvPr/>
        </p:nvSpPr>
        <p:spPr>
          <a:xfrm>
            <a:off x="3788230" y="3942608"/>
            <a:ext cx="1995054" cy="2042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F9E8AD5C-2A69-7742-8268-DB87ADF9878C}"/>
              </a:ext>
            </a:extLst>
          </p:cNvPr>
          <p:cNvSpPr/>
          <p:nvPr/>
        </p:nvSpPr>
        <p:spPr>
          <a:xfrm>
            <a:off x="3418115" y="3916878"/>
            <a:ext cx="1995054" cy="2042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34BBDE0C-F642-6340-A13C-CC988D70B837}"/>
              </a:ext>
            </a:extLst>
          </p:cNvPr>
          <p:cNvSpPr/>
          <p:nvPr/>
        </p:nvSpPr>
        <p:spPr>
          <a:xfrm>
            <a:off x="3083626" y="3879273"/>
            <a:ext cx="1995054" cy="2042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D4AF0138-408E-794A-A896-7AA6AF15F65A}"/>
              </a:ext>
            </a:extLst>
          </p:cNvPr>
          <p:cNvSpPr/>
          <p:nvPr/>
        </p:nvSpPr>
        <p:spPr>
          <a:xfrm>
            <a:off x="2761013" y="3924795"/>
            <a:ext cx="1995054" cy="2042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8B4DD074-EA96-A848-A197-9B2653C6B61E}"/>
              </a:ext>
            </a:extLst>
          </p:cNvPr>
          <p:cNvSpPr/>
          <p:nvPr/>
        </p:nvSpPr>
        <p:spPr>
          <a:xfrm>
            <a:off x="2414650" y="3752603"/>
            <a:ext cx="1995054" cy="2248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225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6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par>
                                <p:cTn id="25" presetID="1" presetClass="exit"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62" grpId="0" animBg="1"/>
      <p:bldP spid="63" grpId="0" animBg="1"/>
      <p:bldP spid="10" grpId="0" animBg="1"/>
      <p:bldP spid="65" grpId="0" animBg="1"/>
      <p:bldP spid="67" grpId="0" animBg="1"/>
      <p:bldP spid="68" grpId="0" animBg="1"/>
      <p:bldP spid="6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Cohort State-</a:t>
            </a:r>
            <a:r>
              <a:rPr lang="nl-NL" dirty="0" err="1"/>
              <a:t>Transition</a:t>
            </a:r>
            <a:r>
              <a:rPr lang="nl-NL" dirty="0"/>
              <a:t> </a:t>
            </a:r>
            <a:r>
              <a:rPr lang="nl-NL" dirty="0" err="1"/>
              <a:t>Modeling</a:t>
            </a:r>
            <a:r>
              <a:rPr lang="nl-NL" dirty="0"/>
              <a:t> </a:t>
            </a:r>
            <a:r>
              <a:rPr lang="nl-NL" dirty="0" err="1"/>
              <a:t>Overview</a:t>
            </a:r>
            <a:endParaRPr dirty="0"/>
          </a:p>
        </p:txBody>
      </p:sp>
    </p:spTree>
    <p:extLst>
      <p:ext uri="{BB962C8B-B14F-4D97-AF65-F5344CB8AC3E}">
        <p14:creationId xmlns:p14="http://schemas.microsoft.com/office/powerpoint/2010/main" val="466272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Calculating</a:t>
            </a:r>
            <a:r>
              <a:rPr lang="nl-NL" dirty="0"/>
              <a:t> Model </a:t>
            </a:r>
            <a:r>
              <a:rPr lang="nl-NL" dirty="0" err="1"/>
              <a:t>Outcomes</a:t>
            </a:r>
            <a:endParaRPr dirty="0"/>
          </a:p>
        </p:txBody>
      </p:sp>
    </p:spTree>
    <p:extLst>
      <p:ext uri="{BB962C8B-B14F-4D97-AF65-F5344CB8AC3E}">
        <p14:creationId xmlns:p14="http://schemas.microsoft.com/office/powerpoint/2010/main" val="3237191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46EA5-E20C-FB4A-BDBD-F07A33B97767}"/>
              </a:ext>
            </a:extLst>
          </p:cNvPr>
          <p:cNvSpPr>
            <a:spLocks noGrp="1"/>
          </p:cNvSpPr>
          <p:nvPr>
            <p:ph type="title"/>
          </p:nvPr>
        </p:nvSpPr>
        <p:spPr/>
        <p:txBody>
          <a:bodyPr/>
          <a:lstStyle/>
          <a:p>
            <a:r>
              <a:rPr lang="en-US" dirty="0"/>
              <a:t>Expected outcomes</a:t>
            </a:r>
          </a:p>
        </p:txBody>
      </p:sp>
      <p:sp>
        <p:nvSpPr>
          <p:cNvPr id="3" name="Content Placeholder 2">
            <a:extLst>
              <a:ext uri="{FF2B5EF4-FFF2-40B4-BE49-F238E27FC236}">
                <a16:creationId xmlns:a16="http://schemas.microsoft.com/office/drawing/2014/main" id="{EBEF7100-5C32-8D4B-A087-27C5ABE623F6}"/>
              </a:ext>
            </a:extLst>
          </p:cNvPr>
          <p:cNvSpPr>
            <a:spLocks noGrp="1"/>
          </p:cNvSpPr>
          <p:nvPr>
            <p:ph idx="1"/>
          </p:nvPr>
        </p:nvSpPr>
        <p:spPr/>
        <p:txBody>
          <a:bodyPr/>
          <a:lstStyle/>
          <a:p>
            <a:pPr>
              <a:spcBef>
                <a:spcPts val="600"/>
              </a:spcBef>
            </a:pPr>
            <a:r>
              <a:rPr lang="en-US" dirty="0"/>
              <a:t>Expected remaining life-years, quality-adjusted life-years (QALYs), costs</a:t>
            </a:r>
          </a:p>
          <a:p>
            <a:pPr lvl="1">
              <a:spcBef>
                <a:spcPts val="600"/>
              </a:spcBef>
              <a:spcAft>
                <a:spcPts val="1800"/>
              </a:spcAft>
            </a:pPr>
            <a:r>
              <a:rPr lang="en-US" dirty="0"/>
              <a:t>Generally calculated over lifetime</a:t>
            </a:r>
          </a:p>
          <a:p>
            <a:pPr>
              <a:spcBef>
                <a:spcPts val="600"/>
              </a:spcBef>
              <a:spcAft>
                <a:spcPts val="1800"/>
              </a:spcAft>
            </a:pPr>
            <a:r>
              <a:rPr lang="en-US" dirty="0">
                <a:solidFill>
                  <a:schemeClr val="dk1"/>
                </a:solidFill>
              </a:rPr>
              <a:t>Multiply cohort distribution by state-specific values to calculate expected value at each cycle</a:t>
            </a:r>
            <a:endParaRPr lang="en-US" dirty="0"/>
          </a:p>
          <a:p>
            <a:pPr>
              <a:spcBef>
                <a:spcPts val="600"/>
              </a:spcBef>
            </a:pPr>
            <a:r>
              <a:rPr lang="en-US" dirty="0">
                <a:solidFill>
                  <a:schemeClr val="dk1"/>
                </a:solidFill>
              </a:rPr>
              <a:t>Sum expected values over time</a:t>
            </a:r>
          </a:p>
          <a:p>
            <a:pPr lvl="1">
              <a:spcBef>
                <a:spcPts val="600"/>
              </a:spcBef>
              <a:spcAft>
                <a:spcPts val="1800"/>
              </a:spcAft>
            </a:pPr>
            <a:r>
              <a:rPr lang="en-US" dirty="0">
                <a:solidFill>
                  <a:schemeClr val="dk1"/>
                </a:solidFill>
              </a:rPr>
              <a:t>discount if desired</a:t>
            </a:r>
          </a:p>
          <a:p>
            <a:pPr>
              <a:spcBef>
                <a:spcPts val="600"/>
              </a:spcBef>
              <a:spcAft>
                <a:spcPts val="1800"/>
              </a:spcAft>
            </a:pPr>
            <a:endParaRPr lang="en-US" dirty="0"/>
          </a:p>
          <a:p>
            <a:pPr>
              <a:spcBef>
                <a:spcPts val="600"/>
              </a:spcBef>
              <a:spcAft>
                <a:spcPts val="1800"/>
              </a:spcAft>
            </a:pPr>
            <a:endParaRPr lang="en-US" dirty="0"/>
          </a:p>
          <a:p>
            <a:pPr>
              <a:spcBef>
                <a:spcPts val="600"/>
              </a:spcBef>
              <a:spcAft>
                <a:spcPts val="1800"/>
              </a:spcAft>
            </a:pPr>
            <a:endParaRPr lang="en-US" dirty="0"/>
          </a:p>
        </p:txBody>
      </p:sp>
    </p:spTree>
    <p:extLst>
      <p:ext uri="{BB962C8B-B14F-4D97-AF65-F5344CB8AC3E}">
        <p14:creationId xmlns:p14="http://schemas.microsoft.com/office/powerpoint/2010/main" val="1382858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Shape 80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err="1"/>
              <a:t>Remaining</a:t>
            </a:r>
            <a:r>
              <a:rPr lang="nl-NL" sz="4000" i="0" u="none" strike="noStrike" cap="none" dirty="0"/>
              <a:t> Life-</a:t>
            </a:r>
            <a:r>
              <a:rPr lang="nl-NL" sz="4000" i="0" u="none" strike="noStrike" cap="none" dirty="0" err="1"/>
              <a:t>Expectancy</a:t>
            </a:r>
            <a:endParaRPr sz="4000" i="0" u="none" strike="noStrike" cap="none" dirty="0"/>
          </a:p>
        </p:txBody>
      </p:sp>
      <p:sp>
        <p:nvSpPr>
          <p:cNvPr id="819" name="Shape 819"/>
          <p:cNvSpPr txBox="1">
            <a:spLocks noGrp="1"/>
          </p:cNvSpPr>
          <p:nvPr>
            <p:ph idx="1"/>
          </p:nvPr>
        </p:nvSpPr>
        <p:spPr>
          <a:xfrm>
            <a:off x="840432" y="1371600"/>
            <a:ext cx="7620000"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0"/>
              </a:spcAft>
              <a:buClr>
                <a:schemeClr val="accent3"/>
              </a:buClr>
              <a:buSzPts val="2200"/>
              <a:buFont typeface="Verdana"/>
              <a:buChar char="•"/>
            </a:pPr>
            <a:r>
              <a:rPr lang="en-US" i="0" u="none" strike="noStrike" cap="none" dirty="0">
                <a:solidFill>
                  <a:schemeClr val="dk1"/>
                </a:solidFill>
              </a:rPr>
              <a:t>State-specific values: 1 if alive, 0 if dead</a:t>
            </a:r>
            <a:endParaRPr dirty="0"/>
          </a:p>
          <a:p>
            <a:pPr marL="342900" marR="0" lvl="0" indent="-165100" algn="l" rtl="0">
              <a:spcBef>
                <a:spcPts val="560"/>
              </a:spcBef>
              <a:spcAft>
                <a:spcPts val="0"/>
              </a:spcAft>
              <a:buClr>
                <a:srgbClr val="990033"/>
              </a:buClr>
              <a:buSzPts val="2800"/>
              <a:buFont typeface="Constantia"/>
              <a:buNone/>
            </a:pPr>
            <a:endParaRPr sz="2000" i="0" u="none" strike="noStrike" cap="none" dirty="0">
              <a:solidFill>
                <a:schemeClr val="dk1"/>
              </a:solidFill>
            </a:endParaRPr>
          </a:p>
        </p:txBody>
      </p:sp>
      <p:sp>
        <p:nvSpPr>
          <p:cNvPr id="818" name="Shape 81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22</a:t>
            </a:fld>
            <a:endParaRPr sz="1800">
              <a:solidFill>
                <a:srgbClr val="009999"/>
              </a:solidFill>
              <a:latin typeface="Verdana"/>
              <a:ea typeface="Verdana"/>
              <a:cs typeface="Verdana"/>
              <a:sym typeface="Verdana"/>
            </a:endParaRPr>
          </a:p>
        </p:txBody>
      </p:sp>
      <p:graphicFrame>
        <p:nvGraphicFramePr>
          <p:cNvPr id="802" name="Shape 802"/>
          <p:cNvGraphicFramePr/>
          <p:nvPr>
            <p:extLst>
              <p:ext uri="{D42A27DB-BD31-4B8C-83A1-F6EECF244321}">
                <p14:modId xmlns:p14="http://schemas.microsoft.com/office/powerpoint/2010/main" val="1007237412"/>
              </p:ext>
            </p:extLst>
          </p:nvPr>
        </p:nvGraphicFramePr>
        <p:xfrm>
          <a:off x="1206500" y="3216841"/>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dirty="0" err="1">
                          <a:latin typeface="Calibri"/>
                          <a:ea typeface="Calibri"/>
                          <a:cs typeface="Calibri"/>
                          <a:sym typeface="Calibri"/>
                        </a:rPr>
                        <a:t>Healthy</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Sick</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Dead</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E[LYs]</a:t>
                      </a:r>
                      <a:endParaRPr sz="22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1.0</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0.93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0.05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0.02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0.98</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0.87</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0.09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0.04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0.96</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0.80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0.13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0.07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0.93</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dirty="0">
                          <a:solidFill>
                            <a:srgbClr val="000000"/>
                          </a:solidFill>
                          <a:latin typeface="Calibri"/>
                          <a:ea typeface="Calibri"/>
                          <a:cs typeface="Calibri"/>
                          <a:sym typeface="Calibri"/>
                        </a:rPr>
                        <a:t>…</a:t>
                      </a:r>
                      <a:endParaRPr sz="1600" b="0" i="0" u="none" strike="noStrike" cap="none" dirty="0">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endParaRPr sz="1600" b="0" i="0" u="none" strike="noStrike" cap="none" dirty="0">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803" name="Shape 803"/>
          <p:cNvSpPr txBox="1"/>
          <p:nvPr/>
        </p:nvSpPr>
        <p:spPr>
          <a:xfrm>
            <a:off x="1050804" y="2722453"/>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dirty="0">
                <a:solidFill>
                  <a:schemeClr val="dk1"/>
                </a:solidFill>
                <a:latin typeface="Calibri"/>
                <a:ea typeface="Calibri"/>
                <a:cs typeface="Calibri"/>
                <a:sym typeface="Calibri"/>
              </a:rPr>
              <a:t>State </a:t>
            </a:r>
            <a:r>
              <a:rPr lang="nl-NL" sz="2200" dirty="0" err="1">
                <a:solidFill>
                  <a:schemeClr val="dk1"/>
                </a:solidFill>
                <a:latin typeface="Calibri"/>
                <a:ea typeface="Calibri"/>
                <a:cs typeface="Calibri"/>
                <a:sym typeface="Calibri"/>
              </a:rPr>
              <a:t>values</a:t>
            </a:r>
            <a:r>
              <a:rPr lang="nl-NL" sz="2200" dirty="0">
                <a:solidFill>
                  <a:schemeClr val="dk1"/>
                </a:solidFill>
                <a:latin typeface="Calibri"/>
                <a:ea typeface="Calibri"/>
                <a:cs typeface="Calibri"/>
                <a:sym typeface="Calibri"/>
              </a:rPr>
              <a:t>:</a:t>
            </a:r>
            <a:endParaRPr dirty="0"/>
          </a:p>
        </p:txBody>
      </p:sp>
      <p:sp>
        <p:nvSpPr>
          <p:cNvPr id="804" name="Shape 804"/>
          <p:cNvSpPr txBox="1"/>
          <p:nvPr/>
        </p:nvSpPr>
        <p:spPr>
          <a:xfrm>
            <a:off x="2673348" y="2722453"/>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1.0</a:t>
            </a:r>
            <a:endParaRPr/>
          </a:p>
        </p:txBody>
      </p:sp>
      <p:sp>
        <p:nvSpPr>
          <p:cNvPr id="805" name="Shape 805"/>
          <p:cNvSpPr txBox="1"/>
          <p:nvPr/>
        </p:nvSpPr>
        <p:spPr>
          <a:xfrm>
            <a:off x="3704166"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1.0</a:t>
            </a:r>
            <a:endParaRPr/>
          </a:p>
        </p:txBody>
      </p:sp>
      <p:sp>
        <p:nvSpPr>
          <p:cNvPr id="806" name="Shape 806"/>
          <p:cNvSpPr txBox="1"/>
          <p:nvPr/>
        </p:nvSpPr>
        <p:spPr>
          <a:xfrm>
            <a:off x="4952999"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0.0</a:t>
            </a:r>
            <a:endParaRPr/>
          </a:p>
        </p:txBody>
      </p:sp>
      <p:sp>
        <p:nvSpPr>
          <p:cNvPr id="813" name="Shape 813"/>
          <p:cNvSpPr/>
          <p:nvPr/>
        </p:nvSpPr>
        <p:spPr>
          <a:xfrm>
            <a:off x="6116005" y="4542353"/>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4" name="Shape 814"/>
          <p:cNvSpPr/>
          <p:nvPr/>
        </p:nvSpPr>
        <p:spPr>
          <a:xfrm>
            <a:off x="6141403" y="4994138"/>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5" name="Shape 815"/>
          <p:cNvSpPr/>
          <p:nvPr/>
        </p:nvSpPr>
        <p:spPr>
          <a:xfrm>
            <a:off x="6139756" y="4145499"/>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6" name="Shape 816"/>
          <p:cNvSpPr txBox="1"/>
          <p:nvPr/>
        </p:nvSpPr>
        <p:spPr>
          <a:xfrm>
            <a:off x="3941667" y="5671676"/>
            <a:ext cx="38010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a:solidFill>
                  <a:schemeClr val="dk1"/>
                </a:solidFill>
                <a:latin typeface="Verdana"/>
                <a:ea typeface="Verdana"/>
                <a:cs typeface="Verdana"/>
                <a:sym typeface="Verdana"/>
              </a:rPr>
              <a:t>Total life </a:t>
            </a:r>
            <a:r>
              <a:rPr lang="nl-NL" sz="1800" dirty="0" err="1">
                <a:solidFill>
                  <a:schemeClr val="dk1"/>
                </a:solidFill>
                <a:latin typeface="Verdana"/>
                <a:ea typeface="Verdana"/>
                <a:cs typeface="Verdana"/>
                <a:sym typeface="Verdana"/>
              </a:rPr>
              <a:t>years</a:t>
            </a:r>
            <a:r>
              <a:rPr lang="nl-NL" sz="1800" dirty="0">
                <a:solidFill>
                  <a:schemeClr val="dk1"/>
                </a:solidFill>
                <a:latin typeface="Verdana"/>
                <a:ea typeface="Verdana"/>
                <a:cs typeface="Verdana"/>
                <a:sym typeface="Verdana"/>
              </a:rPr>
              <a:t>:    21.0 </a:t>
            </a:r>
            <a:r>
              <a:rPr lang="nl-NL" sz="1800" dirty="0" err="1">
                <a:solidFill>
                  <a:schemeClr val="dk1"/>
                </a:solidFill>
                <a:latin typeface="Verdana"/>
                <a:ea typeface="Verdana"/>
                <a:cs typeface="Verdana"/>
                <a:sym typeface="Verdana"/>
              </a:rPr>
              <a:t>years</a:t>
            </a:r>
            <a:endParaRPr sz="18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23911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0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0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0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1"/>
                                          </p:stCondLst>
                                        </p:cTn>
                                        <p:tgtEl>
                                          <p:spTgt spid="81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1"/>
                                          </p:stCondLst>
                                        </p:cTn>
                                        <p:tgtEl>
                                          <p:spTgt spid="81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1"/>
                                          </p:stCondLst>
                                        </p:cTn>
                                        <p:tgtEl>
                                          <p:spTgt spid="81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Shape 80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err="1"/>
              <a:t>Remaining</a:t>
            </a:r>
            <a:r>
              <a:rPr lang="nl-NL" sz="4000" i="0" u="none" strike="noStrike" cap="none" dirty="0"/>
              <a:t> QALE</a:t>
            </a:r>
            <a:endParaRPr sz="4000" i="0" u="none" strike="noStrike" cap="none" dirty="0"/>
          </a:p>
        </p:txBody>
      </p:sp>
      <p:sp>
        <p:nvSpPr>
          <p:cNvPr id="819" name="Shape 819"/>
          <p:cNvSpPr txBox="1">
            <a:spLocks noGrp="1"/>
          </p:cNvSpPr>
          <p:nvPr>
            <p:ph idx="1"/>
          </p:nvPr>
        </p:nvSpPr>
        <p:spPr>
          <a:xfrm>
            <a:off x="840432" y="1371600"/>
            <a:ext cx="7745428"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1200"/>
              </a:spcAft>
              <a:buClr>
                <a:schemeClr val="accent3"/>
              </a:buClr>
              <a:buSzPts val="2200"/>
              <a:buFont typeface="Verdana"/>
              <a:buChar char="•"/>
            </a:pPr>
            <a:r>
              <a:rPr lang="en-US" i="0" u="none" strike="noStrike" cap="none" dirty="0">
                <a:solidFill>
                  <a:schemeClr val="dk1"/>
                </a:solidFill>
              </a:rPr>
              <a:t>Remaining quality-adjusted life-expectancy (QALE)</a:t>
            </a:r>
          </a:p>
          <a:p>
            <a:pPr marL="342900" marR="0" lvl="0" indent="-304800" algn="l" rtl="0">
              <a:spcBef>
                <a:spcPts val="0"/>
              </a:spcBef>
              <a:spcAft>
                <a:spcPts val="1200"/>
              </a:spcAft>
              <a:buClr>
                <a:schemeClr val="accent3"/>
              </a:buClr>
              <a:buSzPts val="2200"/>
              <a:buFont typeface="Verdana"/>
              <a:buChar char="•"/>
            </a:pPr>
            <a:r>
              <a:rPr lang="en-US" i="0" u="none" strike="noStrike" cap="none" dirty="0">
                <a:solidFill>
                  <a:schemeClr val="dk1"/>
                </a:solidFill>
              </a:rPr>
              <a:t>State-specific values: utility of that state</a:t>
            </a:r>
            <a:endParaRPr dirty="0"/>
          </a:p>
          <a:p>
            <a:pPr marL="342900" marR="0" lvl="0" indent="-165100" algn="l" rtl="0">
              <a:spcBef>
                <a:spcPts val="560"/>
              </a:spcBef>
              <a:spcAft>
                <a:spcPts val="1200"/>
              </a:spcAft>
              <a:buClr>
                <a:srgbClr val="990033"/>
              </a:buClr>
              <a:buSzPts val="2800"/>
              <a:buFont typeface="Constantia"/>
              <a:buNone/>
            </a:pPr>
            <a:endParaRPr sz="2000" i="0" u="none" strike="noStrike" cap="none" dirty="0">
              <a:solidFill>
                <a:schemeClr val="dk1"/>
              </a:solidFill>
            </a:endParaRPr>
          </a:p>
        </p:txBody>
      </p:sp>
      <p:sp>
        <p:nvSpPr>
          <p:cNvPr id="818" name="Shape 81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23</a:t>
            </a:fld>
            <a:endParaRPr sz="1800">
              <a:solidFill>
                <a:srgbClr val="009999"/>
              </a:solidFill>
              <a:latin typeface="Verdana"/>
              <a:ea typeface="Verdana"/>
              <a:cs typeface="Verdana"/>
              <a:sym typeface="Verdana"/>
            </a:endParaRPr>
          </a:p>
        </p:txBody>
      </p:sp>
      <p:graphicFrame>
        <p:nvGraphicFramePr>
          <p:cNvPr id="802" name="Shape 802"/>
          <p:cNvGraphicFramePr/>
          <p:nvPr>
            <p:extLst>
              <p:ext uri="{D42A27DB-BD31-4B8C-83A1-F6EECF244321}">
                <p14:modId xmlns:p14="http://schemas.microsoft.com/office/powerpoint/2010/main" val="42718900"/>
              </p:ext>
            </p:extLst>
          </p:nvPr>
        </p:nvGraphicFramePr>
        <p:xfrm>
          <a:off x="1206500" y="3216841"/>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dirty="0" err="1">
                          <a:latin typeface="Calibri"/>
                          <a:ea typeface="Calibri"/>
                          <a:cs typeface="Calibri"/>
                          <a:sym typeface="Calibri"/>
                        </a:rPr>
                        <a:t>Healthy</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Sick</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Dead</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E[</a:t>
                      </a:r>
                      <a:r>
                        <a:rPr lang="nl-NL" sz="2200" u="none" strike="noStrike" cap="none" dirty="0" err="1">
                          <a:latin typeface="Calibri"/>
                          <a:ea typeface="Calibri"/>
                          <a:cs typeface="Calibri"/>
                          <a:sym typeface="Calibri"/>
                        </a:rPr>
                        <a:t>QALYs</a:t>
                      </a:r>
                      <a:r>
                        <a:rPr lang="nl-NL" sz="2200" u="none" strike="noStrike" cap="none" dirty="0">
                          <a:latin typeface="Calibri"/>
                          <a:ea typeface="Calibri"/>
                          <a:cs typeface="Calibri"/>
                          <a:sym typeface="Calibri"/>
                        </a:rPr>
                        <a:t>]</a:t>
                      </a:r>
                      <a:endParaRPr sz="2200" u="none" strike="noStrike" cap="none" dirty="0">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1.0</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0.93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0.05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0.02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0.77</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0.87</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0.09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0.04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0.74</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0.80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0.13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0.07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0.71</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dirty="0">
                          <a:solidFill>
                            <a:srgbClr val="000000"/>
                          </a:solidFill>
                          <a:latin typeface="Calibri"/>
                          <a:ea typeface="Calibri"/>
                          <a:cs typeface="Calibri"/>
                          <a:sym typeface="Calibri"/>
                        </a:rPr>
                        <a:t>…</a:t>
                      </a:r>
                      <a:endParaRPr sz="1600" b="0" i="0" u="none" strike="noStrike" cap="none" dirty="0">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endParaRPr sz="1600" b="0" i="0" u="none" strike="noStrike" cap="none" dirty="0">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803" name="Shape 803"/>
          <p:cNvSpPr txBox="1"/>
          <p:nvPr/>
        </p:nvSpPr>
        <p:spPr>
          <a:xfrm>
            <a:off x="1050803" y="2722453"/>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dirty="0">
                <a:solidFill>
                  <a:schemeClr val="dk1"/>
                </a:solidFill>
                <a:latin typeface="Calibri"/>
                <a:ea typeface="Calibri"/>
                <a:cs typeface="Calibri"/>
                <a:sym typeface="Calibri"/>
              </a:rPr>
              <a:t>State </a:t>
            </a:r>
            <a:r>
              <a:rPr lang="nl-NL" sz="2200" dirty="0" err="1">
                <a:solidFill>
                  <a:schemeClr val="dk1"/>
                </a:solidFill>
                <a:latin typeface="Calibri"/>
                <a:ea typeface="Calibri"/>
                <a:cs typeface="Calibri"/>
                <a:sym typeface="Calibri"/>
              </a:rPr>
              <a:t>values</a:t>
            </a:r>
            <a:r>
              <a:rPr lang="nl-NL" sz="2200" dirty="0">
                <a:solidFill>
                  <a:schemeClr val="dk1"/>
                </a:solidFill>
                <a:latin typeface="Calibri"/>
                <a:ea typeface="Calibri"/>
                <a:cs typeface="Calibri"/>
                <a:sym typeface="Calibri"/>
              </a:rPr>
              <a:t>:</a:t>
            </a:r>
            <a:endParaRPr dirty="0"/>
          </a:p>
        </p:txBody>
      </p:sp>
      <p:sp>
        <p:nvSpPr>
          <p:cNvPr id="804" name="Shape 804"/>
          <p:cNvSpPr txBox="1"/>
          <p:nvPr/>
        </p:nvSpPr>
        <p:spPr>
          <a:xfrm>
            <a:off x="2673348" y="2722453"/>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a:solidFill>
                  <a:schemeClr val="dk1"/>
                </a:solidFill>
                <a:latin typeface="Calibri"/>
                <a:cs typeface="Calibri"/>
                <a:sym typeface="Calibri"/>
              </a:rPr>
              <a:t>0.8</a:t>
            </a:r>
            <a:endParaRPr dirty="0"/>
          </a:p>
        </p:txBody>
      </p:sp>
      <p:sp>
        <p:nvSpPr>
          <p:cNvPr id="805" name="Shape 805"/>
          <p:cNvSpPr txBox="1"/>
          <p:nvPr/>
        </p:nvSpPr>
        <p:spPr>
          <a:xfrm>
            <a:off x="3704166"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a:solidFill>
                  <a:schemeClr val="dk1"/>
                </a:solidFill>
                <a:latin typeface="Calibri"/>
                <a:ea typeface="Calibri"/>
                <a:cs typeface="Calibri"/>
                <a:sym typeface="Calibri"/>
              </a:rPr>
              <a:t>0.5</a:t>
            </a:r>
            <a:endParaRPr dirty="0"/>
          </a:p>
        </p:txBody>
      </p:sp>
      <p:sp>
        <p:nvSpPr>
          <p:cNvPr id="806" name="Shape 806"/>
          <p:cNvSpPr txBox="1"/>
          <p:nvPr/>
        </p:nvSpPr>
        <p:spPr>
          <a:xfrm>
            <a:off x="4952999"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0.0</a:t>
            </a:r>
            <a:endParaRPr/>
          </a:p>
        </p:txBody>
      </p:sp>
      <p:sp>
        <p:nvSpPr>
          <p:cNvPr id="813" name="Shape 813"/>
          <p:cNvSpPr/>
          <p:nvPr/>
        </p:nvSpPr>
        <p:spPr>
          <a:xfrm>
            <a:off x="6138856" y="4577077"/>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4" name="Shape 814"/>
          <p:cNvSpPr/>
          <p:nvPr/>
        </p:nvSpPr>
        <p:spPr>
          <a:xfrm>
            <a:off x="6164254" y="5028862"/>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5" name="Shape 815"/>
          <p:cNvSpPr/>
          <p:nvPr/>
        </p:nvSpPr>
        <p:spPr>
          <a:xfrm>
            <a:off x="6162607" y="4180223"/>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6" name="Shape 816"/>
          <p:cNvSpPr txBox="1"/>
          <p:nvPr/>
        </p:nvSpPr>
        <p:spPr>
          <a:xfrm>
            <a:off x="4236333" y="5671676"/>
            <a:ext cx="3506333"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a:solidFill>
                  <a:schemeClr val="dk1"/>
                </a:solidFill>
                <a:latin typeface="Verdana"/>
                <a:ea typeface="Verdana"/>
                <a:cs typeface="Verdana"/>
                <a:sym typeface="Verdana"/>
              </a:rPr>
              <a:t>Total </a:t>
            </a:r>
            <a:r>
              <a:rPr lang="nl-NL" sz="1800" dirty="0" err="1">
                <a:solidFill>
                  <a:schemeClr val="dk1"/>
                </a:solidFill>
                <a:latin typeface="Verdana"/>
                <a:ea typeface="Verdana"/>
                <a:cs typeface="Verdana"/>
                <a:sym typeface="Verdana"/>
              </a:rPr>
              <a:t>QALYs</a:t>
            </a:r>
            <a:r>
              <a:rPr lang="nl-NL" sz="1800" dirty="0">
                <a:solidFill>
                  <a:schemeClr val="dk1"/>
                </a:solidFill>
                <a:latin typeface="Verdana"/>
                <a:ea typeface="Verdana"/>
                <a:cs typeface="Verdana"/>
                <a:sym typeface="Verdana"/>
              </a:rPr>
              <a:t>:    14.7 </a:t>
            </a:r>
            <a:r>
              <a:rPr lang="nl-NL" sz="1800" dirty="0" err="1">
                <a:solidFill>
                  <a:schemeClr val="dk1"/>
                </a:solidFill>
                <a:latin typeface="Verdana"/>
                <a:ea typeface="Verdana"/>
                <a:cs typeface="Verdana"/>
                <a:sym typeface="Verdana"/>
              </a:rPr>
              <a:t>QALYs</a:t>
            </a:r>
            <a:endParaRPr sz="18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333732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0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0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0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0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1"/>
                                          </p:stCondLst>
                                        </p:cTn>
                                        <p:tgtEl>
                                          <p:spTgt spid="81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1"/>
                                          </p:stCondLst>
                                        </p:cTn>
                                        <p:tgtEl>
                                          <p:spTgt spid="81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1"/>
                                          </p:stCondLst>
                                        </p:cTn>
                                        <p:tgtEl>
                                          <p:spTgt spid="81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Shape 80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err="1"/>
              <a:t>Remaining</a:t>
            </a:r>
            <a:r>
              <a:rPr lang="nl-NL" sz="4000" i="0" u="none" strike="noStrike" cap="none" dirty="0"/>
              <a:t> </a:t>
            </a:r>
            <a:r>
              <a:rPr lang="nl-NL" sz="4000" i="0" u="none" strike="noStrike" cap="none" dirty="0" err="1"/>
              <a:t>costs</a:t>
            </a:r>
            <a:endParaRPr sz="4000" i="0" u="none" strike="noStrike" cap="none" dirty="0"/>
          </a:p>
        </p:txBody>
      </p:sp>
      <p:sp>
        <p:nvSpPr>
          <p:cNvPr id="819" name="Shape 819"/>
          <p:cNvSpPr txBox="1">
            <a:spLocks noGrp="1"/>
          </p:cNvSpPr>
          <p:nvPr>
            <p:ph idx="1"/>
          </p:nvPr>
        </p:nvSpPr>
        <p:spPr>
          <a:xfrm>
            <a:off x="840432" y="1371600"/>
            <a:ext cx="7745428"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1200"/>
              </a:spcAft>
              <a:buClr>
                <a:schemeClr val="accent3"/>
              </a:buClr>
              <a:buSzPts val="2200"/>
              <a:buFont typeface="Verdana"/>
              <a:buChar char="•"/>
            </a:pPr>
            <a:r>
              <a:rPr lang="en-US" i="0" u="none" strike="noStrike" cap="none" dirty="0">
                <a:solidFill>
                  <a:schemeClr val="dk1"/>
                </a:solidFill>
              </a:rPr>
              <a:t>Remaining lifetime health care costs</a:t>
            </a:r>
          </a:p>
          <a:p>
            <a:pPr marL="342900" marR="0" lvl="0" indent="-304800" algn="l" rtl="0">
              <a:spcBef>
                <a:spcPts val="0"/>
              </a:spcBef>
              <a:spcAft>
                <a:spcPts val="1200"/>
              </a:spcAft>
              <a:buClr>
                <a:schemeClr val="accent3"/>
              </a:buClr>
              <a:buSzPts val="2200"/>
              <a:buFont typeface="Verdana"/>
              <a:buChar char="•"/>
            </a:pPr>
            <a:r>
              <a:rPr lang="en-US" i="0" u="none" strike="noStrike" cap="none" dirty="0">
                <a:solidFill>
                  <a:schemeClr val="dk1"/>
                </a:solidFill>
              </a:rPr>
              <a:t>State-specific values: cost of spending one cycle in that health state</a:t>
            </a:r>
            <a:endParaRPr dirty="0"/>
          </a:p>
          <a:p>
            <a:pPr marL="342900" marR="0" lvl="0" indent="-165100" algn="l" rtl="0">
              <a:spcBef>
                <a:spcPts val="560"/>
              </a:spcBef>
              <a:spcAft>
                <a:spcPts val="1200"/>
              </a:spcAft>
              <a:buClr>
                <a:srgbClr val="990033"/>
              </a:buClr>
              <a:buSzPts val="2800"/>
              <a:buFont typeface="Constantia"/>
              <a:buNone/>
            </a:pPr>
            <a:endParaRPr sz="2000" i="0" u="none" strike="noStrike" cap="none" dirty="0">
              <a:solidFill>
                <a:schemeClr val="dk1"/>
              </a:solidFill>
            </a:endParaRPr>
          </a:p>
        </p:txBody>
      </p:sp>
      <p:sp>
        <p:nvSpPr>
          <p:cNvPr id="818" name="Shape 81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24</a:t>
            </a:fld>
            <a:endParaRPr sz="1800">
              <a:solidFill>
                <a:srgbClr val="009999"/>
              </a:solidFill>
              <a:latin typeface="Verdana"/>
              <a:ea typeface="Verdana"/>
              <a:cs typeface="Verdana"/>
              <a:sym typeface="Verdana"/>
            </a:endParaRPr>
          </a:p>
        </p:txBody>
      </p:sp>
      <p:graphicFrame>
        <p:nvGraphicFramePr>
          <p:cNvPr id="802" name="Shape 802"/>
          <p:cNvGraphicFramePr/>
          <p:nvPr>
            <p:extLst>
              <p:ext uri="{D42A27DB-BD31-4B8C-83A1-F6EECF244321}">
                <p14:modId xmlns:p14="http://schemas.microsoft.com/office/powerpoint/2010/main" val="2502326965"/>
              </p:ext>
            </p:extLst>
          </p:nvPr>
        </p:nvGraphicFramePr>
        <p:xfrm>
          <a:off x="1206500" y="3216841"/>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dirty="0" err="1">
                          <a:latin typeface="Calibri"/>
                          <a:ea typeface="Calibri"/>
                          <a:cs typeface="Calibri"/>
                          <a:sym typeface="Calibri"/>
                        </a:rPr>
                        <a:t>Healthy</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Sick</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Dead</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E[</a:t>
                      </a:r>
                      <a:r>
                        <a:rPr lang="nl-NL" sz="2200" u="none" strike="noStrike" cap="none" dirty="0" err="1">
                          <a:latin typeface="Calibri"/>
                          <a:ea typeface="Calibri"/>
                          <a:cs typeface="Calibri"/>
                          <a:sym typeface="Calibri"/>
                        </a:rPr>
                        <a:t>costs</a:t>
                      </a:r>
                      <a:r>
                        <a:rPr lang="nl-NL" sz="2200" u="none" strike="noStrike" cap="none" dirty="0">
                          <a:latin typeface="Calibri"/>
                          <a:ea typeface="Calibri"/>
                          <a:cs typeface="Calibri"/>
                          <a:sym typeface="Calibri"/>
                        </a:rPr>
                        <a:t>]</a:t>
                      </a:r>
                      <a:endParaRPr sz="2200" u="none" strike="noStrike" cap="none" dirty="0">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1.0</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0.93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0.05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0.02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$422</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0.87</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0.09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0.04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$438</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0.80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0.13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0.07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$450</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dirty="0">
                          <a:solidFill>
                            <a:srgbClr val="000000"/>
                          </a:solidFill>
                          <a:latin typeface="Calibri"/>
                          <a:ea typeface="Calibri"/>
                          <a:cs typeface="Calibri"/>
                          <a:sym typeface="Calibri"/>
                        </a:rPr>
                        <a:t>…</a:t>
                      </a:r>
                      <a:endParaRPr sz="1600" b="0" i="0" u="none" strike="noStrike" cap="none" dirty="0">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endParaRPr sz="1600" b="0" i="0" u="none" strike="noStrike" cap="none" dirty="0">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803" name="Shape 803"/>
          <p:cNvSpPr txBox="1"/>
          <p:nvPr/>
        </p:nvSpPr>
        <p:spPr>
          <a:xfrm>
            <a:off x="1050803" y="2722453"/>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dirty="0">
                <a:solidFill>
                  <a:schemeClr val="dk1"/>
                </a:solidFill>
                <a:latin typeface="Calibri"/>
                <a:ea typeface="Calibri"/>
                <a:cs typeface="Calibri"/>
                <a:sym typeface="Calibri"/>
              </a:rPr>
              <a:t>State </a:t>
            </a:r>
            <a:r>
              <a:rPr lang="nl-NL" sz="2200" dirty="0" err="1">
                <a:solidFill>
                  <a:schemeClr val="dk1"/>
                </a:solidFill>
                <a:latin typeface="Calibri"/>
                <a:ea typeface="Calibri"/>
                <a:cs typeface="Calibri"/>
                <a:sym typeface="Calibri"/>
              </a:rPr>
              <a:t>values</a:t>
            </a:r>
            <a:r>
              <a:rPr lang="nl-NL" sz="2200" dirty="0">
                <a:solidFill>
                  <a:schemeClr val="dk1"/>
                </a:solidFill>
                <a:latin typeface="Calibri"/>
                <a:ea typeface="Calibri"/>
                <a:cs typeface="Calibri"/>
                <a:sym typeface="Calibri"/>
              </a:rPr>
              <a:t>:</a:t>
            </a:r>
            <a:endParaRPr dirty="0"/>
          </a:p>
        </p:txBody>
      </p:sp>
      <p:sp>
        <p:nvSpPr>
          <p:cNvPr id="804" name="Shape 804"/>
          <p:cNvSpPr txBox="1"/>
          <p:nvPr/>
        </p:nvSpPr>
        <p:spPr>
          <a:xfrm>
            <a:off x="2673348" y="2722453"/>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a:solidFill>
                  <a:schemeClr val="dk1"/>
                </a:solidFill>
                <a:latin typeface="Calibri"/>
                <a:cs typeface="Calibri"/>
                <a:sym typeface="Calibri"/>
              </a:rPr>
              <a:t>$400</a:t>
            </a:r>
            <a:endParaRPr dirty="0"/>
          </a:p>
        </p:txBody>
      </p:sp>
      <p:sp>
        <p:nvSpPr>
          <p:cNvPr id="805" name="Shape 805"/>
          <p:cNvSpPr txBox="1"/>
          <p:nvPr/>
        </p:nvSpPr>
        <p:spPr>
          <a:xfrm>
            <a:off x="3704166"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a:solidFill>
                  <a:schemeClr val="dk1"/>
                </a:solidFill>
                <a:latin typeface="Calibri"/>
                <a:ea typeface="Calibri"/>
                <a:cs typeface="Calibri"/>
                <a:sym typeface="Calibri"/>
              </a:rPr>
              <a:t>$1,000</a:t>
            </a:r>
            <a:endParaRPr dirty="0"/>
          </a:p>
        </p:txBody>
      </p:sp>
      <p:sp>
        <p:nvSpPr>
          <p:cNvPr id="806" name="Shape 806"/>
          <p:cNvSpPr txBox="1"/>
          <p:nvPr/>
        </p:nvSpPr>
        <p:spPr>
          <a:xfrm>
            <a:off x="4952999"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a:solidFill>
                  <a:schemeClr val="dk1"/>
                </a:solidFill>
                <a:latin typeface="Calibri"/>
                <a:ea typeface="Calibri"/>
                <a:cs typeface="Calibri"/>
                <a:sym typeface="Calibri"/>
              </a:rPr>
              <a:t>$0</a:t>
            </a:r>
            <a:endParaRPr dirty="0"/>
          </a:p>
        </p:txBody>
      </p:sp>
      <p:sp>
        <p:nvSpPr>
          <p:cNvPr id="813" name="Shape 813"/>
          <p:cNvSpPr/>
          <p:nvPr/>
        </p:nvSpPr>
        <p:spPr>
          <a:xfrm>
            <a:off x="6107586" y="4579782"/>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4" name="Shape 814"/>
          <p:cNvSpPr/>
          <p:nvPr/>
        </p:nvSpPr>
        <p:spPr>
          <a:xfrm>
            <a:off x="6132984" y="5031567"/>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5" name="Shape 815"/>
          <p:cNvSpPr/>
          <p:nvPr/>
        </p:nvSpPr>
        <p:spPr>
          <a:xfrm>
            <a:off x="6131337" y="4182928"/>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6" name="Shape 816"/>
          <p:cNvSpPr txBox="1"/>
          <p:nvPr/>
        </p:nvSpPr>
        <p:spPr>
          <a:xfrm>
            <a:off x="3009418" y="5671676"/>
            <a:ext cx="4733249"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a:solidFill>
                  <a:schemeClr val="dk1"/>
                </a:solidFill>
                <a:latin typeface="Verdana"/>
                <a:ea typeface="Verdana"/>
                <a:cs typeface="Verdana"/>
                <a:sym typeface="Verdana"/>
              </a:rPr>
              <a:t>Total health care </a:t>
            </a:r>
            <a:r>
              <a:rPr lang="nl-NL" sz="1800" dirty="0" err="1">
                <a:solidFill>
                  <a:schemeClr val="dk1"/>
                </a:solidFill>
                <a:latin typeface="Verdana"/>
                <a:ea typeface="Verdana"/>
                <a:cs typeface="Verdana"/>
                <a:sym typeface="Verdana"/>
              </a:rPr>
              <a:t>costs</a:t>
            </a:r>
            <a:r>
              <a:rPr lang="nl-NL" sz="1800" dirty="0">
                <a:solidFill>
                  <a:schemeClr val="dk1"/>
                </a:solidFill>
                <a:latin typeface="Verdana"/>
                <a:ea typeface="Verdana"/>
                <a:cs typeface="Verdana"/>
                <a:sym typeface="Verdana"/>
              </a:rPr>
              <a:t>:    $12,531</a:t>
            </a:r>
            <a:endParaRPr sz="18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2244362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1"/>
                                          </p:stCondLst>
                                        </p:cTn>
                                        <p:tgtEl>
                                          <p:spTgt spid="81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1"/>
                                          </p:stCondLst>
                                        </p:cTn>
                                        <p:tgtEl>
                                          <p:spTgt spid="81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1"/>
                                          </p:stCondLst>
                                        </p:cTn>
                                        <p:tgtEl>
                                          <p:spTgt spid="81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E9AE0-6D39-1B4D-A925-B316C9FCE0CB}"/>
              </a:ext>
            </a:extLst>
          </p:cNvPr>
          <p:cNvSpPr>
            <a:spLocks noGrp="1"/>
          </p:cNvSpPr>
          <p:nvPr>
            <p:ph type="title"/>
          </p:nvPr>
        </p:nvSpPr>
        <p:spPr/>
        <p:txBody>
          <a:bodyPr/>
          <a:lstStyle/>
          <a:p>
            <a:r>
              <a:rPr lang="nl-NL" dirty="0" err="1"/>
              <a:t>Discounting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BD60D6-3749-794D-B580-1A6F71BFCBE2}"/>
                  </a:ext>
                </a:extLst>
              </p:cNvPr>
              <p:cNvSpPr>
                <a:spLocks noGrp="1"/>
              </p:cNvSpPr>
              <p:nvPr>
                <p:ph idx="1"/>
              </p:nvPr>
            </p:nvSpPr>
            <p:spPr/>
            <p:txBody>
              <a:bodyPr/>
              <a:lstStyle/>
              <a:p>
                <a:pPr>
                  <a:spcBef>
                    <a:spcPts val="600"/>
                  </a:spcBef>
                  <a:spcAft>
                    <a:spcPts val="1200"/>
                  </a:spcAft>
                </a:pPr>
                <a:r>
                  <a:rPr lang="en-US" dirty="0"/>
                  <a:t>In cost-effectiveness analysis, costs and QALYs are discounted at some rate, </a:t>
                </a:r>
                <a14:m>
                  <m:oMath xmlns:m="http://schemas.openxmlformats.org/officeDocument/2006/math">
                    <m:r>
                      <a:rPr lang="en-US" i="1" dirty="0" smtClean="0">
                        <a:latin typeface="Cambria Math" panose="02040503050406030204" pitchFamily="18" charset="0"/>
                      </a:rPr>
                      <m:t>𝑟</m:t>
                    </m:r>
                  </m:oMath>
                </a14:m>
                <a:endParaRPr lang="en-US" dirty="0"/>
              </a:p>
              <a:p>
                <a:pPr>
                  <a:spcBef>
                    <a:spcPts val="600"/>
                  </a:spcBef>
                  <a:spcAft>
                    <a:spcPts val="1200"/>
                  </a:spcAft>
                </a:pPr>
                <a:r>
                  <a:rPr lang="en-US" dirty="0"/>
                  <a:t>At each cycle </a:t>
                </a:r>
                <a14:m>
                  <m:oMath xmlns:m="http://schemas.openxmlformats.org/officeDocument/2006/math">
                    <m:r>
                      <a:rPr lang="en-US" i="1" dirty="0" smtClean="0">
                        <a:latin typeface="Cambria Math" panose="02040503050406030204" pitchFamily="18" charset="0"/>
                      </a:rPr>
                      <m:t>𝑡</m:t>
                    </m:r>
                  </m:oMath>
                </a14:m>
                <a:r>
                  <a:rPr lang="en-US" dirty="0"/>
                  <a:t>, multiply expected outcome by the discount factor: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𝑟</m:t>
                                </m:r>
                              </m:e>
                            </m:d>
                          </m:e>
                          <m:sup>
                            <m:r>
                              <a:rPr lang="en-US" b="0" i="1" smtClean="0">
                                <a:latin typeface="Cambria Math" panose="02040503050406030204" pitchFamily="18" charset="0"/>
                              </a:rPr>
                              <m:t>𝑡</m:t>
                            </m:r>
                          </m:sup>
                        </m:sSup>
                      </m:den>
                    </m:f>
                  </m:oMath>
                </a14:m>
                <a:endParaRPr lang="en-US" dirty="0"/>
              </a:p>
              <a:p>
                <a:pPr>
                  <a:spcBef>
                    <a:spcPts val="600"/>
                  </a:spcBef>
                  <a:spcAft>
                    <a:spcPts val="1200"/>
                  </a:spcAft>
                </a:pPr>
                <a:endParaRPr lang="en-US" dirty="0"/>
              </a:p>
            </p:txBody>
          </p:sp>
        </mc:Choice>
        <mc:Fallback xmlns="">
          <p:sp>
            <p:nvSpPr>
              <p:cNvPr id="3" name="Content Placeholder 2">
                <a:extLst>
                  <a:ext uri="{FF2B5EF4-FFF2-40B4-BE49-F238E27FC236}">
                    <a16:creationId xmlns:a16="http://schemas.microsoft.com/office/drawing/2014/main" id="{79BD60D6-3749-794D-B580-1A6F71BFCBE2}"/>
                  </a:ext>
                </a:extLst>
              </p:cNvPr>
              <p:cNvSpPr>
                <a:spLocks noGrp="1" noRot="1" noChangeAspect="1" noMove="1" noResize="1" noEditPoints="1" noAdjustHandles="1" noChangeArrowheads="1" noChangeShapeType="1" noTextEdit="1"/>
              </p:cNvSpPr>
              <p:nvPr>
                <p:ph idx="1"/>
              </p:nvPr>
            </p:nvSpPr>
            <p:spPr>
              <a:blipFill>
                <a:blip r:embed="rId2"/>
                <a:stretch>
                  <a:fillRect t="-763" r="-1664"/>
                </a:stretch>
              </a:blipFill>
            </p:spPr>
            <p:txBody>
              <a:bodyPr/>
              <a:lstStyle/>
              <a:p>
                <a:r>
                  <a:rPr lang="en-US">
                    <a:noFill/>
                  </a:rPr>
                  <a:t> </a:t>
                </a:r>
              </a:p>
            </p:txBody>
          </p:sp>
        </mc:Fallback>
      </mc:AlternateContent>
      <p:grpSp>
        <p:nvGrpSpPr>
          <p:cNvPr id="22" name="Group 21">
            <a:extLst>
              <a:ext uri="{FF2B5EF4-FFF2-40B4-BE49-F238E27FC236}">
                <a16:creationId xmlns:a16="http://schemas.microsoft.com/office/drawing/2014/main" id="{4AC3EF28-8E05-974A-A719-9405108F49B4}"/>
              </a:ext>
            </a:extLst>
          </p:cNvPr>
          <p:cNvGrpSpPr/>
          <p:nvPr/>
        </p:nvGrpSpPr>
        <p:grpSpPr>
          <a:xfrm>
            <a:off x="1050804" y="3208591"/>
            <a:ext cx="6251696" cy="2836003"/>
            <a:chOff x="1050804" y="3208591"/>
            <a:chExt cx="6251696" cy="2836003"/>
          </a:xfrm>
        </p:grpSpPr>
        <p:graphicFrame>
          <p:nvGraphicFramePr>
            <p:cNvPr id="4" name="Shape 802">
              <a:extLst>
                <a:ext uri="{FF2B5EF4-FFF2-40B4-BE49-F238E27FC236}">
                  <a16:creationId xmlns:a16="http://schemas.microsoft.com/office/drawing/2014/main" id="{67958679-D8E3-F643-9EDD-618711D031F6}"/>
                </a:ext>
              </a:extLst>
            </p:cNvPr>
            <p:cNvGraphicFramePr/>
            <p:nvPr>
              <p:extLst>
                <p:ext uri="{D42A27DB-BD31-4B8C-83A1-F6EECF244321}">
                  <p14:modId xmlns:p14="http://schemas.microsoft.com/office/powerpoint/2010/main" val="3133445758"/>
                </p:ext>
              </p:extLst>
            </p:nvPr>
          </p:nvGraphicFramePr>
          <p:xfrm>
            <a:off x="1206500" y="3575654"/>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dirty="0" err="1">
                            <a:latin typeface="Calibri"/>
                            <a:ea typeface="Calibri"/>
                            <a:cs typeface="Calibri"/>
                            <a:sym typeface="Calibri"/>
                          </a:rPr>
                          <a:t>Healthy</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Sick</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Dead</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E[</a:t>
                        </a:r>
                        <a:r>
                          <a:rPr lang="nl-NL" sz="2200" u="none" strike="noStrike" cap="none" dirty="0" err="1">
                            <a:latin typeface="Calibri"/>
                            <a:ea typeface="Calibri"/>
                            <a:cs typeface="Calibri"/>
                            <a:sym typeface="Calibri"/>
                          </a:rPr>
                          <a:t>QALYs</a:t>
                        </a:r>
                        <a:r>
                          <a:rPr lang="nl-NL" sz="2200" u="none" strike="noStrike" cap="none" dirty="0">
                            <a:latin typeface="Calibri"/>
                            <a:ea typeface="Calibri"/>
                            <a:cs typeface="Calibri"/>
                            <a:sym typeface="Calibri"/>
                          </a:rPr>
                          <a:t>]</a:t>
                        </a:r>
                        <a:endParaRPr sz="2200" u="none" strike="noStrike" cap="none" dirty="0">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1.0</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0.93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0.05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0.02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0.77</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0.87</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0.09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0.04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0.74</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0.80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0.13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0.07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0.71</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dirty="0">
                            <a:solidFill>
                              <a:srgbClr val="000000"/>
                            </a:solidFill>
                            <a:latin typeface="Calibri"/>
                            <a:ea typeface="Calibri"/>
                            <a:cs typeface="Calibri"/>
                            <a:sym typeface="Calibri"/>
                          </a:rPr>
                          <a:t>…</a:t>
                        </a:r>
                        <a:endParaRPr sz="1600" b="0" i="0" u="none" strike="noStrike" cap="none" dirty="0">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endParaRPr sz="1600" b="0" i="0" u="none" strike="noStrike" cap="none" dirty="0">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5" name="Shape 803">
              <a:extLst>
                <a:ext uri="{FF2B5EF4-FFF2-40B4-BE49-F238E27FC236}">
                  <a16:creationId xmlns:a16="http://schemas.microsoft.com/office/drawing/2014/main" id="{5F3BA1AF-9B69-414C-B4A4-409BCD999AB9}"/>
                </a:ext>
              </a:extLst>
            </p:cNvPr>
            <p:cNvSpPr txBox="1"/>
            <p:nvPr/>
          </p:nvSpPr>
          <p:spPr>
            <a:xfrm>
              <a:off x="1050804" y="3208591"/>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dirty="0">
                  <a:solidFill>
                    <a:schemeClr val="dk1"/>
                  </a:solidFill>
                  <a:latin typeface="Calibri"/>
                  <a:ea typeface="Calibri"/>
                  <a:cs typeface="Calibri"/>
                  <a:sym typeface="Calibri"/>
                </a:rPr>
                <a:t>State </a:t>
              </a:r>
              <a:r>
                <a:rPr lang="nl-NL" dirty="0" err="1">
                  <a:solidFill>
                    <a:schemeClr val="dk1"/>
                  </a:solidFill>
                  <a:latin typeface="Calibri"/>
                  <a:ea typeface="Calibri"/>
                  <a:cs typeface="Calibri"/>
                  <a:sym typeface="Calibri"/>
                </a:rPr>
                <a:t>values</a:t>
              </a:r>
              <a:r>
                <a:rPr lang="nl-NL" dirty="0">
                  <a:solidFill>
                    <a:schemeClr val="dk1"/>
                  </a:solidFill>
                  <a:latin typeface="Calibri"/>
                  <a:ea typeface="Calibri"/>
                  <a:cs typeface="Calibri"/>
                  <a:sym typeface="Calibri"/>
                </a:rPr>
                <a:t>:</a:t>
              </a:r>
              <a:endParaRPr dirty="0"/>
            </a:p>
          </p:txBody>
        </p:sp>
        <p:sp>
          <p:nvSpPr>
            <p:cNvPr id="6" name="Shape 804">
              <a:extLst>
                <a:ext uri="{FF2B5EF4-FFF2-40B4-BE49-F238E27FC236}">
                  <a16:creationId xmlns:a16="http://schemas.microsoft.com/office/drawing/2014/main" id="{E46DA7ED-5B6B-2C40-96C9-11651901D7C2}"/>
                </a:ext>
              </a:extLst>
            </p:cNvPr>
            <p:cNvSpPr txBox="1"/>
            <p:nvPr/>
          </p:nvSpPr>
          <p:spPr>
            <a:xfrm>
              <a:off x="2673348" y="3208591"/>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dirty="0">
                  <a:solidFill>
                    <a:schemeClr val="dk1"/>
                  </a:solidFill>
                  <a:latin typeface="Calibri"/>
                  <a:ea typeface="Calibri"/>
                  <a:cs typeface="Calibri"/>
                  <a:sym typeface="Calibri"/>
                </a:rPr>
                <a:t>0.8</a:t>
              </a:r>
              <a:endParaRPr dirty="0"/>
            </a:p>
          </p:txBody>
        </p:sp>
        <p:sp>
          <p:nvSpPr>
            <p:cNvPr id="7" name="Shape 805">
              <a:extLst>
                <a:ext uri="{FF2B5EF4-FFF2-40B4-BE49-F238E27FC236}">
                  <a16:creationId xmlns:a16="http://schemas.microsoft.com/office/drawing/2014/main" id="{6CFC8546-BA16-D840-B7AB-CF64E0306904}"/>
                </a:ext>
              </a:extLst>
            </p:cNvPr>
            <p:cNvSpPr txBox="1"/>
            <p:nvPr/>
          </p:nvSpPr>
          <p:spPr>
            <a:xfrm>
              <a:off x="3704166" y="3208591"/>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dirty="0">
                  <a:solidFill>
                    <a:schemeClr val="dk1"/>
                  </a:solidFill>
                  <a:latin typeface="Calibri"/>
                  <a:ea typeface="Calibri"/>
                  <a:cs typeface="Calibri"/>
                  <a:sym typeface="Calibri"/>
                </a:rPr>
                <a:t>0.5</a:t>
              </a:r>
              <a:endParaRPr dirty="0"/>
            </a:p>
          </p:txBody>
        </p:sp>
        <p:sp>
          <p:nvSpPr>
            <p:cNvPr id="8" name="Shape 806">
              <a:extLst>
                <a:ext uri="{FF2B5EF4-FFF2-40B4-BE49-F238E27FC236}">
                  <a16:creationId xmlns:a16="http://schemas.microsoft.com/office/drawing/2014/main" id="{B7801C29-265E-6C43-B32E-ADDC92BF4CE6}"/>
                </a:ext>
              </a:extLst>
            </p:cNvPr>
            <p:cNvSpPr txBox="1"/>
            <p:nvPr/>
          </p:nvSpPr>
          <p:spPr>
            <a:xfrm>
              <a:off x="4952999" y="3208591"/>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a:solidFill>
                    <a:schemeClr val="dk1"/>
                  </a:solidFill>
                  <a:latin typeface="Calibri"/>
                  <a:ea typeface="Calibri"/>
                  <a:cs typeface="Calibri"/>
                  <a:sym typeface="Calibri"/>
                </a:rPr>
                <a:t>0.0</a:t>
              </a:r>
              <a:endParaRPr/>
            </a:p>
          </p:txBody>
        </p:sp>
      </p:grpSp>
      <p:grpSp>
        <p:nvGrpSpPr>
          <p:cNvPr id="9" name="Shape 807">
            <a:extLst>
              <a:ext uri="{FF2B5EF4-FFF2-40B4-BE49-F238E27FC236}">
                <a16:creationId xmlns:a16="http://schemas.microsoft.com/office/drawing/2014/main" id="{4F70703C-2C42-264F-8DBA-B1A466B8F024}"/>
              </a:ext>
            </a:extLst>
          </p:cNvPr>
          <p:cNvGrpSpPr/>
          <p:nvPr/>
        </p:nvGrpSpPr>
        <p:grpSpPr>
          <a:xfrm>
            <a:off x="7324924" y="4395693"/>
            <a:ext cx="1366175" cy="1334370"/>
            <a:chOff x="7324924" y="4856276"/>
            <a:chExt cx="1366175" cy="1334370"/>
          </a:xfrm>
        </p:grpSpPr>
        <p:sp>
          <p:nvSpPr>
            <p:cNvPr id="10" name="Shape 808">
              <a:extLst>
                <a:ext uri="{FF2B5EF4-FFF2-40B4-BE49-F238E27FC236}">
                  <a16:creationId xmlns:a16="http://schemas.microsoft.com/office/drawing/2014/main" id="{EB6F84E4-0A49-754C-B244-4B459C5A4B56}"/>
                </a:ext>
              </a:extLst>
            </p:cNvPr>
            <p:cNvSpPr txBox="1"/>
            <p:nvPr/>
          </p:nvSpPr>
          <p:spPr>
            <a:xfrm>
              <a:off x="7336499" y="485627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dirty="0">
                  <a:solidFill>
                    <a:schemeClr val="dk1"/>
                  </a:solidFill>
                  <a:latin typeface="Calibri"/>
                  <a:ea typeface="Calibri"/>
                  <a:cs typeface="Calibri"/>
                  <a:sym typeface="Calibri"/>
                </a:rPr>
                <a:t>* 1/(1+r)</a:t>
              </a:r>
              <a:endParaRPr dirty="0"/>
            </a:p>
          </p:txBody>
        </p:sp>
        <p:sp>
          <p:nvSpPr>
            <p:cNvPr id="11" name="Shape 809">
              <a:extLst>
                <a:ext uri="{FF2B5EF4-FFF2-40B4-BE49-F238E27FC236}">
                  <a16:creationId xmlns:a16="http://schemas.microsoft.com/office/drawing/2014/main" id="{29EB8895-99BB-A54F-BBB8-B2A933C33499}"/>
                </a:ext>
              </a:extLst>
            </p:cNvPr>
            <p:cNvSpPr txBox="1"/>
            <p:nvPr/>
          </p:nvSpPr>
          <p:spPr>
            <a:xfrm>
              <a:off x="7327899" y="5308061"/>
              <a:ext cx="13632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2</a:t>
              </a:r>
              <a:endParaRPr sz="2200">
                <a:solidFill>
                  <a:schemeClr val="dk1"/>
                </a:solidFill>
                <a:latin typeface="Calibri"/>
                <a:ea typeface="Calibri"/>
                <a:cs typeface="Calibri"/>
                <a:sym typeface="Calibri"/>
              </a:endParaRPr>
            </a:p>
          </p:txBody>
        </p:sp>
        <p:sp>
          <p:nvSpPr>
            <p:cNvPr id="12" name="Shape 810">
              <a:extLst>
                <a:ext uri="{FF2B5EF4-FFF2-40B4-BE49-F238E27FC236}">
                  <a16:creationId xmlns:a16="http://schemas.microsoft.com/office/drawing/2014/main" id="{078561F7-1B8C-804C-91FF-0C898D3C7E3D}"/>
                </a:ext>
              </a:extLst>
            </p:cNvPr>
            <p:cNvSpPr txBox="1"/>
            <p:nvPr/>
          </p:nvSpPr>
          <p:spPr>
            <a:xfrm>
              <a:off x="7324924" y="575984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dirty="0">
                  <a:solidFill>
                    <a:schemeClr val="dk1"/>
                  </a:solidFill>
                  <a:latin typeface="Calibri"/>
                  <a:ea typeface="Calibri"/>
                  <a:cs typeface="Calibri"/>
                  <a:sym typeface="Calibri"/>
                </a:rPr>
                <a:t>* 1/(1+r)</a:t>
              </a:r>
              <a:r>
                <a:rPr lang="nl-NL" sz="2200" baseline="30000" dirty="0">
                  <a:solidFill>
                    <a:schemeClr val="dk1"/>
                  </a:solidFill>
                  <a:latin typeface="Calibri"/>
                  <a:ea typeface="Calibri"/>
                  <a:cs typeface="Calibri"/>
                  <a:sym typeface="Calibri"/>
                </a:rPr>
                <a:t>3</a:t>
              </a:r>
              <a:endParaRPr sz="2200" dirty="0">
                <a:solidFill>
                  <a:schemeClr val="dk1"/>
                </a:solidFill>
                <a:latin typeface="Calibri"/>
                <a:ea typeface="Calibri"/>
                <a:cs typeface="Calibri"/>
                <a:sym typeface="Calibri"/>
              </a:endParaRPr>
            </a:p>
          </p:txBody>
        </p:sp>
      </p:grpSp>
      <p:sp>
        <p:nvSpPr>
          <p:cNvPr id="13" name="Shape 811">
            <a:extLst>
              <a:ext uri="{FF2B5EF4-FFF2-40B4-BE49-F238E27FC236}">
                <a16:creationId xmlns:a16="http://schemas.microsoft.com/office/drawing/2014/main" id="{F41F9702-E4A2-0449-915C-E51962CA4777}"/>
              </a:ext>
            </a:extLst>
          </p:cNvPr>
          <p:cNvSpPr txBox="1"/>
          <p:nvPr/>
        </p:nvSpPr>
        <p:spPr>
          <a:xfrm>
            <a:off x="8320860" y="3858882"/>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Sum</a:t>
            </a:r>
            <a:endParaRPr/>
          </a:p>
        </p:txBody>
      </p:sp>
      <p:cxnSp>
        <p:nvCxnSpPr>
          <p:cNvPr id="14" name="Shape 812">
            <a:extLst>
              <a:ext uri="{FF2B5EF4-FFF2-40B4-BE49-F238E27FC236}">
                <a16:creationId xmlns:a16="http://schemas.microsoft.com/office/drawing/2014/main" id="{AF85498E-8389-EA41-8E58-68011603F130}"/>
              </a:ext>
            </a:extLst>
          </p:cNvPr>
          <p:cNvCxnSpPr/>
          <p:nvPr/>
        </p:nvCxnSpPr>
        <p:spPr>
          <a:xfrm>
            <a:off x="8689112" y="4342528"/>
            <a:ext cx="12600" cy="1504200"/>
          </a:xfrm>
          <a:prstGeom prst="straightConnector1">
            <a:avLst/>
          </a:prstGeom>
          <a:noFill/>
          <a:ln w="38100" cap="flat" cmpd="sng">
            <a:solidFill>
              <a:srgbClr val="3F3F3F"/>
            </a:solidFill>
            <a:prstDash val="solid"/>
            <a:round/>
            <a:headEnd type="none" w="sm" len="sm"/>
            <a:tailEnd type="stealth" w="med" len="med"/>
          </a:ln>
        </p:spPr>
      </p:cxnSp>
      <p:sp>
        <p:nvSpPr>
          <p:cNvPr id="19" name="Shape 816">
            <a:extLst>
              <a:ext uri="{FF2B5EF4-FFF2-40B4-BE49-F238E27FC236}">
                <a16:creationId xmlns:a16="http://schemas.microsoft.com/office/drawing/2014/main" id="{92BC2A1B-9948-AF4D-ADDA-68511B8752AB}"/>
              </a:ext>
            </a:extLst>
          </p:cNvPr>
          <p:cNvSpPr txBox="1"/>
          <p:nvPr/>
        </p:nvSpPr>
        <p:spPr>
          <a:xfrm>
            <a:off x="4254190" y="6030494"/>
            <a:ext cx="38010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dirty="0">
                <a:solidFill>
                  <a:schemeClr val="dk1"/>
                </a:solidFill>
                <a:latin typeface="Verdana"/>
                <a:ea typeface="Verdana"/>
                <a:cs typeface="Verdana"/>
                <a:sym typeface="Verdana"/>
              </a:rPr>
              <a:t>Total </a:t>
            </a:r>
            <a:r>
              <a:rPr lang="nl-NL" dirty="0" err="1">
                <a:solidFill>
                  <a:schemeClr val="dk1"/>
                </a:solidFill>
                <a:latin typeface="Verdana"/>
                <a:ea typeface="Verdana"/>
                <a:cs typeface="Verdana"/>
                <a:sym typeface="Verdana"/>
              </a:rPr>
              <a:t>QALYs</a:t>
            </a:r>
            <a:r>
              <a:rPr lang="nl-NL" dirty="0">
                <a:solidFill>
                  <a:schemeClr val="dk1"/>
                </a:solidFill>
                <a:latin typeface="Verdana"/>
                <a:ea typeface="Verdana"/>
                <a:cs typeface="Verdana"/>
                <a:sym typeface="Verdana"/>
              </a:rPr>
              <a:t>:    14.7 </a:t>
            </a:r>
            <a:r>
              <a:rPr lang="nl-NL" dirty="0" err="1">
                <a:solidFill>
                  <a:schemeClr val="dk1"/>
                </a:solidFill>
                <a:latin typeface="Verdana"/>
                <a:ea typeface="Verdana"/>
                <a:cs typeface="Verdana"/>
                <a:sym typeface="Verdana"/>
              </a:rPr>
              <a:t>QALYs</a:t>
            </a:r>
            <a:endParaRPr dirty="0">
              <a:solidFill>
                <a:schemeClr val="dk1"/>
              </a:solidFill>
              <a:latin typeface="Verdana"/>
              <a:ea typeface="Verdana"/>
              <a:cs typeface="Verdana"/>
              <a:sym typeface="Verdana"/>
            </a:endParaRPr>
          </a:p>
        </p:txBody>
      </p:sp>
      <p:sp>
        <p:nvSpPr>
          <p:cNvPr id="20" name="Shape 816">
            <a:extLst>
              <a:ext uri="{FF2B5EF4-FFF2-40B4-BE49-F238E27FC236}">
                <a16:creationId xmlns:a16="http://schemas.microsoft.com/office/drawing/2014/main" id="{AF5A4035-F111-A246-A1A5-A0E472492B3D}"/>
              </a:ext>
            </a:extLst>
          </p:cNvPr>
          <p:cNvSpPr txBox="1"/>
          <p:nvPr/>
        </p:nvSpPr>
        <p:spPr>
          <a:xfrm>
            <a:off x="1215348" y="6344939"/>
            <a:ext cx="6853346"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dirty="0">
                <a:solidFill>
                  <a:schemeClr val="dk1"/>
                </a:solidFill>
                <a:latin typeface="Verdana"/>
                <a:ea typeface="Verdana"/>
                <a:cs typeface="Verdana"/>
                <a:sym typeface="Verdana"/>
              </a:rPr>
              <a:t>Total </a:t>
            </a:r>
            <a:r>
              <a:rPr lang="nl-NL" i="1" dirty="0" err="1">
                <a:solidFill>
                  <a:schemeClr val="dk1"/>
                </a:solidFill>
                <a:latin typeface="Verdana"/>
                <a:ea typeface="Verdana"/>
                <a:cs typeface="Verdana"/>
                <a:sym typeface="Verdana"/>
              </a:rPr>
              <a:t>discounted</a:t>
            </a:r>
            <a:r>
              <a:rPr lang="nl-NL" i="1" dirty="0">
                <a:solidFill>
                  <a:schemeClr val="dk1"/>
                </a:solidFill>
                <a:latin typeface="Verdana"/>
                <a:ea typeface="Verdana"/>
                <a:cs typeface="Verdana"/>
                <a:sym typeface="Verdana"/>
              </a:rPr>
              <a:t> </a:t>
            </a:r>
            <a:r>
              <a:rPr lang="nl-NL" dirty="0">
                <a:solidFill>
                  <a:schemeClr val="dk1"/>
                </a:solidFill>
                <a:latin typeface="Verdana"/>
                <a:ea typeface="Verdana"/>
                <a:cs typeface="Verdana"/>
                <a:sym typeface="Verdana"/>
              </a:rPr>
              <a:t>(3% per </a:t>
            </a:r>
            <a:r>
              <a:rPr lang="nl-NL" dirty="0" err="1">
                <a:solidFill>
                  <a:schemeClr val="dk1"/>
                </a:solidFill>
                <a:latin typeface="Verdana"/>
                <a:ea typeface="Verdana"/>
                <a:cs typeface="Verdana"/>
                <a:sym typeface="Verdana"/>
              </a:rPr>
              <a:t>year</a:t>
            </a:r>
            <a:r>
              <a:rPr lang="nl-NL" dirty="0">
                <a:solidFill>
                  <a:schemeClr val="dk1"/>
                </a:solidFill>
                <a:latin typeface="Verdana"/>
                <a:ea typeface="Verdana"/>
                <a:cs typeface="Verdana"/>
                <a:sym typeface="Verdana"/>
              </a:rPr>
              <a:t>) </a:t>
            </a:r>
            <a:r>
              <a:rPr lang="nl-NL" dirty="0" err="1">
                <a:solidFill>
                  <a:schemeClr val="dk1"/>
                </a:solidFill>
                <a:latin typeface="Verdana"/>
                <a:ea typeface="Verdana"/>
                <a:cs typeface="Verdana"/>
                <a:sym typeface="Verdana"/>
              </a:rPr>
              <a:t>QALYs</a:t>
            </a:r>
            <a:r>
              <a:rPr lang="nl-NL" dirty="0">
                <a:solidFill>
                  <a:schemeClr val="dk1"/>
                </a:solidFill>
                <a:latin typeface="Verdana"/>
                <a:ea typeface="Verdana"/>
                <a:cs typeface="Verdana"/>
                <a:sym typeface="Verdana"/>
              </a:rPr>
              <a:t>:    10.2 </a:t>
            </a:r>
            <a:r>
              <a:rPr lang="nl-NL" dirty="0" err="1">
                <a:solidFill>
                  <a:schemeClr val="dk1"/>
                </a:solidFill>
                <a:latin typeface="Verdana"/>
                <a:ea typeface="Verdana"/>
                <a:cs typeface="Verdana"/>
                <a:sym typeface="Verdana"/>
              </a:rPr>
              <a:t>QALYs</a:t>
            </a:r>
            <a:endParaRPr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415273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Time-Varying State-Transition Models</a:t>
            </a:r>
            <a:endParaRPr dirty="0"/>
          </a:p>
        </p:txBody>
      </p:sp>
    </p:spTree>
    <p:extLst>
      <p:ext uri="{BB962C8B-B14F-4D97-AF65-F5344CB8AC3E}">
        <p14:creationId xmlns:p14="http://schemas.microsoft.com/office/powerpoint/2010/main" val="2759179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Time-Varying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40432" y="1417638"/>
                <a:ext cx="7620000" cy="4710896"/>
              </a:xfrm>
            </p:spPr>
            <p:txBody>
              <a:bodyPr>
                <a:normAutofit/>
              </a:bodyPr>
              <a:lstStyle/>
              <a:p>
                <a:r>
                  <a:rPr lang="en-US" sz="2400" dirty="0"/>
                  <a:t>Often transition probabilities change over time as the cohort ages</a:t>
                </a:r>
              </a:p>
              <a:p>
                <a:pPr lvl="1"/>
                <a:r>
                  <a:rPr lang="en-US" sz="2200" dirty="0"/>
                  <a:t>Background mortality</a:t>
                </a:r>
              </a:p>
              <a:p>
                <a:pPr lvl="1"/>
                <a:r>
                  <a:rPr lang="en-US" sz="2200" dirty="0"/>
                  <a:t>Risk of developing disease or experiencing an event</a:t>
                </a:r>
              </a:p>
              <a:p>
                <a:pPr lvl="1"/>
                <a:endParaRPr lang="en-US" sz="2400" dirty="0"/>
              </a:p>
              <a:p>
                <a:r>
                  <a:rPr lang="en-US" sz="2400" dirty="0"/>
                  <a:t>In other words, the transition probability matrix </a:t>
                </a:r>
                <a14:m>
                  <m:oMath xmlns:m="http://schemas.openxmlformats.org/officeDocument/2006/math">
                    <m:r>
                      <a:rPr lang="en-US" sz="2400" i="1" dirty="0" smtClean="0">
                        <a:latin typeface="Cambria Math" panose="02040503050406030204" pitchFamily="18" charset="0"/>
                      </a:rPr>
                      <m:t>𝑃</m:t>
                    </m:r>
                  </m:oMath>
                </a14:m>
                <a:r>
                  <a:rPr lang="en-US" sz="2400" dirty="0"/>
                  <a:t> is not the same every cycle</a:t>
                </a:r>
              </a:p>
              <a:p>
                <a:endParaRPr lang="en-US" sz="2400" dirty="0"/>
              </a:p>
              <a:p>
                <a:r>
                  <a:rPr lang="en-US" sz="2400" dirty="0"/>
                  <a:t>Replace matrix </a:t>
                </a:r>
                <a14:m>
                  <m:oMath xmlns:m="http://schemas.openxmlformats.org/officeDocument/2006/math">
                    <m:r>
                      <a:rPr lang="en-US" sz="2400" i="1" dirty="0">
                        <a:latin typeface="Cambria Math" panose="02040503050406030204" pitchFamily="18" charset="0"/>
                      </a:rPr>
                      <m:t>𝑃</m:t>
                    </m:r>
                  </m:oMath>
                </a14:m>
                <a:r>
                  <a:rPr lang="en-US" sz="2400" dirty="0"/>
                  <a:t> with matrices </a:t>
                </a:r>
                <a14:m>
                  <m:oMath xmlns:m="http://schemas.openxmlformats.org/officeDocument/2006/math">
                    <m:r>
                      <a:rPr lang="en-US" sz="2400" i="1" dirty="0" smtClean="0">
                        <a:latin typeface="Cambria Math" panose="02040503050406030204" pitchFamily="18" charset="0"/>
                      </a:rPr>
                      <m:t>𝑃</m:t>
                    </m:r>
                    <m:r>
                      <a:rPr lang="en-US" sz="2400" i="1" baseline="-25000" dirty="0">
                        <a:latin typeface="Cambria Math" panose="02040503050406030204" pitchFamily="18" charset="0"/>
                      </a:rPr>
                      <m:t>𝑡</m:t>
                    </m:r>
                  </m:oMath>
                </a14:m>
                <a:r>
                  <a:rPr lang="en-US" sz="2400" dirty="0"/>
                  <a:t>, where </a:t>
                </a:r>
                <a14:m>
                  <m:oMath xmlns:m="http://schemas.openxmlformats.org/officeDocument/2006/math">
                    <m:r>
                      <a:rPr lang="en-US" sz="2400" i="1" dirty="0" smtClean="0">
                        <a:latin typeface="Cambria Math" panose="02040503050406030204" pitchFamily="18" charset="0"/>
                      </a:rPr>
                      <m:t>𝑡</m:t>
                    </m:r>
                  </m:oMath>
                </a14:m>
                <a:r>
                  <a:rPr lang="en-US" sz="2400" dirty="0"/>
                  <a:t> is time from the start of the simulation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40432" y="1417638"/>
                <a:ext cx="7620000" cy="4710896"/>
              </a:xfrm>
              <a:blipFill>
                <a:blip r:embed="rId2"/>
                <a:stretch>
                  <a:fillRect t="-1075"/>
                </a:stretch>
              </a:blipFill>
            </p:spPr>
            <p:txBody>
              <a:bodyPr/>
              <a:lstStyle/>
              <a:p>
                <a:r>
                  <a:rPr lang="en-US">
                    <a:noFill/>
                  </a:rPr>
                  <a:t> </a:t>
                </a:r>
              </a:p>
            </p:txBody>
          </p:sp>
        </mc:Fallback>
      </mc:AlternateContent>
      <p:sp>
        <p:nvSpPr>
          <p:cNvPr id="4" name="Slide Number Placeholder 28">
            <a:extLst>
              <a:ext uri="{FF2B5EF4-FFF2-40B4-BE49-F238E27FC236}">
                <a16:creationId xmlns:a16="http://schemas.microsoft.com/office/drawing/2014/main" id="{76AAEDF7-DC6A-774F-B72F-D7FEFFFCD4BC}"/>
              </a:ext>
            </a:extLst>
          </p:cNvPr>
          <p:cNvSpPr>
            <a:spLocks noGrp="1"/>
          </p:cNvSpPr>
          <p:nvPr>
            <p:ph type="sldNum" sz="quarter" idx="12"/>
          </p:nvPr>
        </p:nvSpPr>
        <p:spPr>
          <a:xfrm>
            <a:off x="8559864" y="6485420"/>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27</a:t>
            </a:fld>
            <a:endParaRPr lang="en-US" dirty="0">
              <a:solidFill>
                <a:schemeClr val="accent1"/>
              </a:solidFill>
            </a:endParaRPr>
          </a:p>
        </p:txBody>
      </p:sp>
    </p:spTree>
    <p:extLst>
      <p:ext uri="{BB962C8B-B14F-4D97-AF65-F5344CB8AC3E}">
        <p14:creationId xmlns:p14="http://schemas.microsoft.com/office/powerpoint/2010/main" val="384482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28</a:t>
            </a:fld>
            <a:endParaRPr dirty="0"/>
          </a:p>
        </p:txBody>
      </p:sp>
      <p:sp>
        <p:nvSpPr>
          <p:cNvPr id="37" name="TextBox 36">
            <a:extLst>
              <a:ext uri="{FF2B5EF4-FFF2-40B4-BE49-F238E27FC236}">
                <a16:creationId xmlns:a16="http://schemas.microsoft.com/office/drawing/2014/main" id="{526742E9-3EC7-5D46-8B38-098CE869343A}"/>
              </a:ext>
            </a:extLst>
          </p:cNvPr>
          <p:cNvSpPr txBox="1"/>
          <p:nvPr/>
        </p:nvSpPr>
        <p:spPr>
          <a:xfrm>
            <a:off x="5925878" y="1343246"/>
            <a:ext cx="1070345"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1 - 0.10</a:t>
            </a:r>
          </a:p>
        </p:txBody>
      </p:sp>
      <p:grpSp>
        <p:nvGrpSpPr>
          <p:cNvPr id="6" name="Group 5">
            <a:extLst>
              <a:ext uri="{FF2B5EF4-FFF2-40B4-BE49-F238E27FC236}">
                <a16:creationId xmlns:a16="http://schemas.microsoft.com/office/drawing/2014/main" id="{DF4BC264-5B04-2F46-B4CA-052976CD8C1A}"/>
              </a:ext>
            </a:extLst>
          </p:cNvPr>
          <p:cNvGrpSpPr/>
          <p:nvPr/>
        </p:nvGrpSpPr>
        <p:grpSpPr>
          <a:xfrm>
            <a:off x="907449" y="1215649"/>
            <a:ext cx="5765617" cy="4240894"/>
            <a:chOff x="907449" y="1215649"/>
            <a:chExt cx="5765617" cy="4240894"/>
          </a:xfrm>
        </p:grpSpPr>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6014680" y="4011814"/>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
          <p:nvSpPr>
            <p:cNvPr id="29" name="TextBox 28">
              <a:extLst>
                <a:ext uri="{FF2B5EF4-FFF2-40B4-BE49-F238E27FC236}">
                  <a16:creationId xmlns:a16="http://schemas.microsoft.com/office/drawing/2014/main" id="{1E3CEA3C-616C-794E-BA55-B60D6455A9D7}"/>
                </a:ext>
              </a:extLst>
            </p:cNvPr>
            <p:cNvSpPr txBox="1"/>
            <p:nvPr/>
          </p:nvSpPr>
          <p:spPr>
            <a:xfrm>
              <a:off x="3576083" y="1215649"/>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0.05</a:t>
              </a:r>
            </a:p>
          </p:txBody>
        </p:sp>
        <p:sp>
          <p:nvSpPr>
            <p:cNvPr id="39" name="TextBox 38">
              <a:extLst>
                <a:ext uri="{FF2B5EF4-FFF2-40B4-BE49-F238E27FC236}">
                  <a16:creationId xmlns:a16="http://schemas.microsoft.com/office/drawing/2014/main" id="{9078B484-C97E-A244-A4CB-1BBD7525D03E}"/>
                </a:ext>
              </a:extLst>
            </p:cNvPr>
            <p:cNvSpPr txBox="1"/>
            <p:nvPr/>
          </p:nvSpPr>
          <p:spPr>
            <a:xfrm>
              <a:off x="1780510" y="5025656"/>
              <a:ext cx="797442" cy="430887"/>
            </a:xfrm>
            <a:prstGeom prst="rect">
              <a:avLst/>
            </a:prstGeom>
            <a:solidFill>
              <a:schemeClr val="bg1"/>
            </a:solidFill>
          </p:spPr>
          <p:txBody>
            <a:bodyPr wrap="square" rtlCol="0">
              <a:spAutoFit/>
            </a:bodyPr>
            <a:lstStyle/>
            <a:p>
              <a:pPr algn="r"/>
              <a:r>
                <a:rPr lang="en-US" sz="2200" dirty="0">
                  <a:latin typeface="Calibri" panose="020F0502020204030204" pitchFamily="34" charset="0"/>
                  <a:cs typeface="Calibri" panose="020F0502020204030204" pitchFamily="34" charset="0"/>
                </a:rPr>
                <a:t>1.0</a:t>
              </a:r>
            </a:p>
          </p:txBody>
        </p:sp>
      </p:grpSp>
      <p:sp>
        <p:nvSpPr>
          <p:cNvPr id="2" name="TextBox 1">
            <a:extLst>
              <a:ext uri="{FF2B5EF4-FFF2-40B4-BE49-F238E27FC236}">
                <a16:creationId xmlns:a16="http://schemas.microsoft.com/office/drawing/2014/main" id="{21E4A7EB-49AB-CE46-AADE-B5264CB47207}"/>
              </a:ext>
            </a:extLst>
          </p:cNvPr>
          <p:cNvSpPr txBox="1"/>
          <p:nvPr/>
        </p:nvSpPr>
        <p:spPr>
          <a:xfrm>
            <a:off x="4985393" y="3727707"/>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0.10</a:t>
            </a:r>
          </a:p>
        </p:txBody>
      </p:sp>
      <p:sp>
        <p:nvSpPr>
          <p:cNvPr id="25" name="TextBox 24">
            <a:extLst>
              <a:ext uri="{FF2B5EF4-FFF2-40B4-BE49-F238E27FC236}">
                <a16:creationId xmlns:a16="http://schemas.microsoft.com/office/drawing/2014/main" id="{7FD8452C-6231-7248-8D4A-7F5562A3C508}"/>
              </a:ext>
            </a:extLst>
          </p:cNvPr>
          <p:cNvSpPr txBox="1"/>
          <p:nvPr/>
        </p:nvSpPr>
        <p:spPr>
          <a:xfrm>
            <a:off x="1789813" y="3788735"/>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0.02</a:t>
            </a:r>
          </a:p>
        </p:txBody>
      </p:sp>
      <p:sp>
        <p:nvSpPr>
          <p:cNvPr id="26" name="TextBox 25">
            <a:extLst>
              <a:ext uri="{FF2B5EF4-FFF2-40B4-BE49-F238E27FC236}">
                <a16:creationId xmlns:a16="http://schemas.microsoft.com/office/drawing/2014/main" id="{7DC827C6-D54C-F14D-9F41-43F53B660FC6}"/>
              </a:ext>
            </a:extLst>
          </p:cNvPr>
          <p:cNvSpPr txBox="1"/>
          <p:nvPr/>
        </p:nvSpPr>
        <p:spPr>
          <a:xfrm>
            <a:off x="772631" y="1336158"/>
            <a:ext cx="1800448"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1 - 0.02 - 0.05</a:t>
            </a:r>
          </a:p>
        </p:txBody>
      </p:sp>
      <p:sp>
        <p:nvSpPr>
          <p:cNvPr id="28" name="TextBox 27">
            <a:extLst>
              <a:ext uri="{FF2B5EF4-FFF2-40B4-BE49-F238E27FC236}">
                <a16:creationId xmlns:a16="http://schemas.microsoft.com/office/drawing/2014/main" id="{63D5FC81-3B5E-1E46-891A-88FED6BA1C01}"/>
              </a:ext>
            </a:extLst>
          </p:cNvPr>
          <p:cNvSpPr txBox="1"/>
          <p:nvPr/>
        </p:nvSpPr>
        <p:spPr>
          <a:xfrm>
            <a:off x="797439" y="1307804"/>
            <a:ext cx="1648049"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0.93</a:t>
            </a:r>
          </a:p>
        </p:txBody>
      </p:sp>
      <p:sp>
        <p:nvSpPr>
          <p:cNvPr id="38" name="TextBox 37">
            <a:extLst>
              <a:ext uri="{FF2B5EF4-FFF2-40B4-BE49-F238E27FC236}">
                <a16:creationId xmlns:a16="http://schemas.microsoft.com/office/drawing/2014/main" id="{BD6D90C2-F986-944F-B832-B054A10D158C}"/>
              </a:ext>
            </a:extLst>
          </p:cNvPr>
          <p:cNvSpPr txBox="1"/>
          <p:nvPr/>
        </p:nvSpPr>
        <p:spPr>
          <a:xfrm>
            <a:off x="5886892" y="1336157"/>
            <a:ext cx="1070345"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0.90</a:t>
            </a:r>
          </a:p>
        </p:txBody>
      </p:sp>
      <p:graphicFrame>
        <p:nvGraphicFramePr>
          <p:cNvPr id="40" name="Shape 683">
            <a:extLst>
              <a:ext uri="{FF2B5EF4-FFF2-40B4-BE49-F238E27FC236}">
                <a16:creationId xmlns:a16="http://schemas.microsoft.com/office/drawing/2014/main" id="{1B68BE92-F4EE-BC4D-9A9B-F236ABA5FAE6}"/>
              </a:ext>
            </a:extLst>
          </p:cNvPr>
          <p:cNvGraphicFramePr/>
          <p:nvPr>
            <p:extLst>
              <p:ext uri="{D42A27DB-BD31-4B8C-83A1-F6EECF244321}">
                <p14:modId xmlns:p14="http://schemas.microsoft.com/office/powerpoint/2010/main" val="2334461794"/>
              </p:ext>
            </p:extLst>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0.93</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0.05</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0.02</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0.10</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41" name="Shape 684">
            <a:extLst>
              <a:ext uri="{FF2B5EF4-FFF2-40B4-BE49-F238E27FC236}">
                <a16:creationId xmlns:a16="http://schemas.microsoft.com/office/drawing/2014/main" id="{E1CBFB2A-C33A-4C47-805D-DA02EB301FA8}"/>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42" name="Shape 685">
            <a:extLst>
              <a:ext uri="{FF2B5EF4-FFF2-40B4-BE49-F238E27FC236}">
                <a16:creationId xmlns:a16="http://schemas.microsoft.com/office/drawing/2014/main" id="{8F631E48-39B4-B84F-BCE8-B2094C5131B0}"/>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9C4BB28-0AD7-EA46-8A6A-7D83DD686535}"/>
                  </a:ext>
                </a:extLst>
              </p:cNvPr>
              <p:cNvSpPr txBox="1"/>
              <p:nvPr/>
            </p:nvSpPr>
            <p:spPr>
              <a:xfrm>
                <a:off x="6819900" y="2857500"/>
                <a:ext cx="1598579" cy="646331"/>
              </a:xfrm>
              <a:prstGeom prst="rect">
                <a:avLst/>
              </a:prstGeom>
              <a:noFill/>
              <a:ln w="28575">
                <a:solidFill>
                  <a:schemeClr val="accent1">
                    <a:lumMod val="75000"/>
                  </a:schemeClr>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dirty="0" smtClean="0">
                          <a:latin typeface="Cambria Math" panose="02040503050406030204" pitchFamily="18" charset="0"/>
                        </a:rPr>
                        <m:t>𝑡</m:t>
                      </m:r>
                      <m:r>
                        <a:rPr lang="en-US" sz="3600" i="1" dirty="0">
                          <a:latin typeface="Cambria Math" panose="02040503050406030204" pitchFamily="18" charset="0"/>
                        </a:rPr>
                        <m:t> </m:t>
                      </m:r>
                      <m:r>
                        <a:rPr lang="en-US" sz="3600" i="1" dirty="0" smtClean="0">
                          <a:latin typeface="Cambria Math" panose="02040503050406030204" pitchFamily="18" charset="0"/>
                        </a:rPr>
                        <m:t>=</m:t>
                      </m:r>
                      <m:r>
                        <a:rPr lang="en-US" sz="3600" i="1" dirty="0">
                          <a:latin typeface="Cambria Math" panose="02040503050406030204" pitchFamily="18" charset="0"/>
                        </a:rPr>
                        <m:t> 0</m:t>
                      </m:r>
                    </m:oMath>
                  </m:oMathPara>
                </a14:m>
                <a:endParaRPr lang="en-US" sz="3600" dirty="0"/>
              </a:p>
            </p:txBody>
          </p:sp>
        </mc:Choice>
        <mc:Fallback xmlns="">
          <p:sp>
            <p:nvSpPr>
              <p:cNvPr id="4" name="TextBox 3">
                <a:extLst>
                  <a:ext uri="{FF2B5EF4-FFF2-40B4-BE49-F238E27FC236}">
                    <a16:creationId xmlns:a16="http://schemas.microsoft.com/office/drawing/2014/main" id="{19C4BB28-0AD7-EA46-8A6A-7D83DD686535}"/>
                  </a:ext>
                </a:extLst>
              </p:cNvPr>
              <p:cNvSpPr txBox="1">
                <a:spLocks noRot="1" noChangeAspect="1" noMove="1" noResize="1" noEditPoints="1" noAdjustHandles="1" noChangeArrowheads="1" noChangeShapeType="1" noTextEdit="1"/>
              </p:cNvSpPr>
              <p:nvPr/>
            </p:nvSpPr>
            <p:spPr>
              <a:xfrm>
                <a:off x="6819900" y="2857500"/>
                <a:ext cx="1598579" cy="646331"/>
              </a:xfrm>
              <a:prstGeom prst="rect">
                <a:avLst/>
              </a:prstGeom>
              <a:blipFill>
                <a:blip r:embed="rId3"/>
                <a:stretch>
                  <a:fillRect b="-22222"/>
                </a:stretch>
              </a:blipFill>
              <a:ln w="28575">
                <a:solidFill>
                  <a:schemeClr val="accent1">
                    <a:lumMod val="7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2779498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29</a:t>
            </a:fld>
            <a:endParaRPr dirty="0"/>
          </a:p>
        </p:txBody>
      </p:sp>
      <p:sp>
        <p:nvSpPr>
          <p:cNvPr id="37" name="TextBox 36">
            <a:extLst>
              <a:ext uri="{FF2B5EF4-FFF2-40B4-BE49-F238E27FC236}">
                <a16:creationId xmlns:a16="http://schemas.microsoft.com/office/drawing/2014/main" id="{526742E9-3EC7-5D46-8B38-098CE869343A}"/>
              </a:ext>
            </a:extLst>
          </p:cNvPr>
          <p:cNvSpPr txBox="1"/>
          <p:nvPr/>
        </p:nvSpPr>
        <p:spPr>
          <a:xfrm>
            <a:off x="5925878" y="1343246"/>
            <a:ext cx="1070345"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1 - 0.10</a:t>
            </a:r>
          </a:p>
        </p:txBody>
      </p:sp>
      <p:grpSp>
        <p:nvGrpSpPr>
          <p:cNvPr id="6" name="Group 5">
            <a:extLst>
              <a:ext uri="{FF2B5EF4-FFF2-40B4-BE49-F238E27FC236}">
                <a16:creationId xmlns:a16="http://schemas.microsoft.com/office/drawing/2014/main" id="{DF4BC264-5B04-2F46-B4CA-052976CD8C1A}"/>
              </a:ext>
            </a:extLst>
          </p:cNvPr>
          <p:cNvGrpSpPr/>
          <p:nvPr/>
        </p:nvGrpSpPr>
        <p:grpSpPr>
          <a:xfrm>
            <a:off x="907449" y="1215649"/>
            <a:ext cx="5765617" cy="4240894"/>
            <a:chOff x="907449" y="1215649"/>
            <a:chExt cx="5765617" cy="4240894"/>
          </a:xfrm>
        </p:grpSpPr>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6014680" y="4011814"/>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
          <p:nvSpPr>
            <p:cNvPr id="29" name="TextBox 28">
              <a:extLst>
                <a:ext uri="{FF2B5EF4-FFF2-40B4-BE49-F238E27FC236}">
                  <a16:creationId xmlns:a16="http://schemas.microsoft.com/office/drawing/2014/main" id="{1E3CEA3C-616C-794E-BA55-B60D6455A9D7}"/>
                </a:ext>
              </a:extLst>
            </p:cNvPr>
            <p:cNvSpPr txBox="1"/>
            <p:nvPr/>
          </p:nvSpPr>
          <p:spPr>
            <a:xfrm>
              <a:off x="3576083" y="1215649"/>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0.05</a:t>
              </a:r>
            </a:p>
          </p:txBody>
        </p:sp>
        <p:sp>
          <p:nvSpPr>
            <p:cNvPr id="39" name="TextBox 38">
              <a:extLst>
                <a:ext uri="{FF2B5EF4-FFF2-40B4-BE49-F238E27FC236}">
                  <a16:creationId xmlns:a16="http://schemas.microsoft.com/office/drawing/2014/main" id="{9078B484-C97E-A244-A4CB-1BBD7525D03E}"/>
                </a:ext>
              </a:extLst>
            </p:cNvPr>
            <p:cNvSpPr txBox="1"/>
            <p:nvPr/>
          </p:nvSpPr>
          <p:spPr>
            <a:xfrm>
              <a:off x="1780510" y="5025656"/>
              <a:ext cx="797442" cy="430887"/>
            </a:xfrm>
            <a:prstGeom prst="rect">
              <a:avLst/>
            </a:prstGeom>
            <a:solidFill>
              <a:schemeClr val="bg1"/>
            </a:solidFill>
          </p:spPr>
          <p:txBody>
            <a:bodyPr wrap="square" rtlCol="0">
              <a:spAutoFit/>
            </a:bodyPr>
            <a:lstStyle/>
            <a:p>
              <a:pPr algn="r"/>
              <a:r>
                <a:rPr lang="en-US" sz="2200" dirty="0">
                  <a:latin typeface="Calibri" panose="020F0502020204030204" pitchFamily="34" charset="0"/>
                  <a:cs typeface="Calibri" panose="020F0502020204030204" pitchFamily="34" charset="0"/>
                </a:rPr>
                <a:t>1.0</a:t>
              </a:r>
            </a:p>
          </p:txBody>
        </p:sp>
      </p:grpSp>
      <p:sp>
        <p:nvSpPr>
          <p:cNvPr id="2" name="TextBox 1">
            <a:extLst>
              <a:ext uri="{FF2B5EF4-FFF2-40B4-BE49-F238E27FC236}">
                <a16:creationId xmlns:a16="http://schemas.microsoft.com/office/drawing/2014/main" id="{21E4A7EB-49AB-CE46-AADE-B5264CB47207}"/>
              </a:ext>
            </a:extLst>
          </p:cNvPr>
          <p:cNvSpPr txBox="1"/>
          <p:nvPr/>
        </p:nvSpPr>
        <p:spPr>
          <a:xfrm>
            <a:off x="4985393" y="3727707"/>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0.12</a:t>
            </a:r>
          </a:p>
        </p:txBody>
      </p:sp>
      <p:sp>
        <p:nvSpPr>
          <p:cNvPr id="25" name="TextBox 24">
            <a:extLst>
              <a:ext uri="{FF2B5EF4-FFF2-40B4-BE49-F238E27FC236}">
                <a16:creationId xmlns:a16="http://schemas.microsoft.com/office/drawing/2014/main" id="{7FD8452C-6231-7248-8D4A-7F5562A3C508}"/>
              </a:ext>
            </a:extLst>
          </p:cNvPr>
          <p:cNvSpPr txBox="1"/>
          <p:nvPr/>
        </p:nvSpPr>
        <p:spPr>
          <a:xfrm>
            <a:off x="1789813" y="3788735"/>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0.03</a:t>
            </a:r>
          </a:p>
        </p:txBody>
      </p:sp>
      <p:sp>
        <p:nvSpPr>
          <p:cNvPr id="26" name="TextBox 25">
            <a:extLst>
              <a:ext uri="{FF2B5EF4-FFF2-40B4-BE49-F238E27FC236}">
                <a16:creationId xmlns:a16="http://schemas.microsoft.com/office/drawing/2014/main" id="{7DC827C6-D54C-F14D-9F41-43F53B660FC6}"/>
              </a:ext>
            </a:extLst>
          </p:cNvPr>
          <p:cNvSpPr txBox="1"/>
          <p:nvPr/>
        </p:nvSpPr>
        <p:spPr>
          <a:xfrm>
            <a:off x="772631" y="1336158"/>
            <a:ext cx="1800448"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1 - 0.02 - 0.05</a:t>
            </a:r>
          </a:p>
        </p:txBody>
      </p:sp>
      <p:sp>
        <p:nvSpPr>
          <p:cNvPr id="28" name="TextBox 27">
            <a:extLst>
              <a:ext uri="{FF2B5EF4-FFF2-40B4-BE49-F238E27FC236}">
                <a16:creationId xmlns:a16="http://schemas.microsoft.com/office/drawing/2014/main" id="{63D5FC81-3B5E-1E46-891A-88FED6BA1C01}"/>
              </a:ext>
            </a:extLst>
          </p:cNvPr>
          <p:cNvSpPr txBox="1"/>
          <p:nvPr/>
        </p:nvSpPr>
        <p:spPr>
          <a:xfrm>
            <a:off x="797439" y="1307804"/>
            <a:ext cx="1648049"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0.92</a:t>
            </a:r>
          </a:p>
        </p:txBody>
      </p:sp>
      <p:sp>
        <p:nvSpPr>
          <p:cNvPr id="38" name="TextBox 37">
            <a:extLst>
              <a:ext uri="{FF2B5EF4-FFF2-40B4-BE49-F238E27FC236}">
                <a16:creationId xmlns:a16="http://schemas.microsoft.com/office/drawing/2014/main" id="{BD6D90C2-F986-944F-B832-B054A10D158C}"/>
              </a:ext>
            </a:extLst>
          </p:cNvPr>
          <p:cNvSpPr txBox="1"/>
          <p:nvPr/>
        </p:nvSpPr>
        <p:spPr>
          <a:xfrm>
            <a:off x="5886892" y="1336157"/>
            <a:ext cx="1070345"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0.88</a:t>
            </a:r>
          </a:p>
        </p:txBody>
      </p:sp>
      <p:graphicFrame>
        <p:nvGraphicFramePr>
          <p:cNvPr id="40" name="Shape 683">
            <a:extLst>
              <a:ext uri="{FF2B5EF4-FFF2-40B4-BE49-F238E27FC236}">
                <a16:creationId xmlns:a16="http://schemas.microsoft.com/office/drawing/2014/main" id="{1B68BE92-F4EE-BC4D-9A9B-F236ABA5FAE6}"/>
              </a:ext>
            </a:extLst>
          </p:cNvPr>
          <p:cNvGraphicFramePr/>
          <p:nvPr>
            <p:extLst>
              <p:ext uri="{D42A27DB-BD31-4B8C-83A1-F6EECF244321}">
                <p14:modId xmlns:p14="http://schemas.microsoft.com/office/powerpoint/2010/main" val="1608564864"/>
              </p:ext>
            </p:extLst>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0.92</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0.05</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0.03</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0.88</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0.12</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41" name="Shape 684">
            <a:extLst>
              <a:ext uri="{FF2B5EF4-FFF2-40B4-BE49-F238E27FC236}">
                <a16:creationId xmlns:a16="http://schemas.microsoft.com/office/drawing/2014/main" id="{E1CBFB2A-C33A-4C47-805D-DA02EB301FA8}"/>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42" name="Shape 685">
            <a:extLst>
              <a:ext uri="{FF2B5EF4-FFF2-40B4-BE49-F238E27FC236}">
                <a16:creationId xmlns:a16="http://schemas.microsoft.com/office/drawing/2014/main" id="{8F631E48-39B4-B84F-BCE8-B2094C5131B0}"/>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9C4BB28-0AD7-EA46-8A6A-7D83DD686535}"/>
                  </a:ext>
                </a:extLst>
              </p:cNvPr>
              <p:cNvSpPr txBox="1"/>
              <p:nvPr/>
            </p:nvSpPr>
            <p:spPr>
              <a:xfrm>
                <a:off x="6819900" y="2857500"/>
                <a:ext cx="1497589" cy="646331"/>
              </a:xfrm>
              <a:prstGeom prst="rect">
                <a:avLst/>
              </a:prstGeom>
              <a:noFill/>
              <a:ln w="28575">
                <a:solidFill>
                  <a:schemeClr val="accent1">
                    <a:lumMod val="75000"/>
                  </a:schemeClr>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dirty="0" smtClean="0">
                          <a:latin typeface="Cambria Math" panose="02040503050406030204" pitchFamily="18" charset="0"/>
                        </a:rPr>
                        <m:t>𝑡</m:t>
                      </m:r>
                      <m:r>
                        <a:rPr lang="en-US" sz="3600" i="1" dirty="0">
                          <a:latin typeface="Cambria Math" panose="02040503050406030204" pitchFamily="18" charset="0"/>
                        </a:rPr>
                        <m:t> </m:t>
                      </m:r>
                      <m:r>
                        <a:rPr lang="en-US" sz="3600" i="1" dirty="0" smtClean="0">
                          <a:latin typeface="Cambria Math" panose="02040503050406030204" pitchFamily="18" charset="0"/>
                        </a:rPr>
                        <m:t>=</m:t>
                      </m:r>
                      <m:r>
                        <a:rPr lang="en-US" sz="3600" b="0" i="1" dirty="0" smtClean="0">
                          <a:latin typeface="Cambria Math" panose="02040503050406030204" pitchFamily="18" charset="0"/>
                        </a:rPr>
                        <m:t>1</m:t>
                      </m:r>
                    </m:oMath>
                  </m:oMathPara>
                </a14:m>
                <a:endParaRPr lang="en-US" sz="3600" dirty="0"/>
              </a:p>
            </p:txBody>
          </p:sp>
        </mc:Choice>
        <mc:Fallback xmlns="">
          <p:sp>
            <p:nvSpPr>
              <p:cNvPr id="4" name="TextBox 3">
                <a:extLst>
                  <a:ext uri="{FF2B5EF4-FFF2-40B4-BE49-F238E27FC236}">
                    <a16:creationId xmlns:a16="http://schemas.microsoft.com/office/drawing/2014/main" id="{19C4BB28-0AD7-EA46-8A6A-7D83DD686535}"/>
                  </a:ext>
                </a:extLst>
              </p:cNvPr>
              <p:cNvSpPr txBox="1">
                <a:spLocks noRot="1" noChangeAspect="1" noMove="1" noResize="1" noEditPoints="1" noAdjustHandles="1" noChangeArrowheads="1" noChangeShapeType="1" noTextEdit="1"/>
              </p:cNvSpPr>
              <p:nvPr/>
            </p:nvSpPr>
            <p:spPr>
              <a:xfrm>
                <a:off x="6819900" y="2857500"/>
                <a:ext cx="1497589" cy="646331"/>
              </a:xfrm>
              <a:prstGeom prst="rect">
                <a:avLst/>
              </a:prstGeom>
              <a:blipFill>
                <a:blip r:embed="rId3"/>
                <a:stretch>
                  <a:fillRect b="-22222"/>
                </a:stretch>
              </a:blipFill>
              <a:ln w="28575">
                <a:solidFill>
                  <a:schemeClr val="accent1">
                    <a:lumMod val="7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4188625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Cohort</a:t>
            </a:r>
            <a:r>
              <a:rPr lang="nl-NL" dirty="0"/>
              <a:t> State-</a:t>
            </a:r>
            <a:r>
              <a:rPr lang="nl-NL" dirty="0" err="1"/>
              <a:t>Transition</a:t>
            </a:r>
            <a:r>
              <a:rPr lang="nl-NL"/>
              <a:t> </a:t>
            </a:r>
            <a:r>
              <a:rPr lang="nl-NL" err="1"/>
              <a:t>Models</a:t>
            </a:r>
            <a:endParaRPr/>
          </a:p>
        </p:txBody>
      </p:sp>
      <p:sp>
        <p:nvSpPr>
          <p:cNvPr id="562" name="Shape 562"/>
          <p:cNvSpPr txBox="1">
            <a:spLocks noGrp="1"/>
          </p:cNvSpPr>
          <p:nvPr>
            <p:ph idx="1"/>
          </p:nvPr>
        </p:nvSpPr>
        <p:spPr>
          <a:xfrm>
            <a:off x="840425" y="1382233"/>
            <a:ext cx="8015700" cy="4902467"/>
          </a:xfrm>
          <a:prstGeom prst="rect">
            <a:avLst/>
          </a:prstGeom>
        </p:spPr>
        <p:txBody>
          <a:bodyPr spcFirstLastPara="1" wrap="square" lIns="91425" tIns="91425" rIns="91425" bIns="91425" anchor="t" anchorCtr="0">
            <a:noAutofit/>
          </a:bodyPr>
          <a:lstStyle/>
          <a:p>
            <a:pPr marL="457200" lvl="0" indent="-381000" rtl="0">
              <a:spcBef>
                <a:spcPts val="600"/>
              </a:spcBef>
              <a:spcAft>
                <a:spcPts val="600"/>
              </a:spcAft>
              <a:buSzPts val="2400"/>
              <a:buChar char="•"/>
            </a:pPr>
            <a:r>
              <a:rPr lang="en-US" sz="2400" dirty="0"/>
              <a:t>Model that describes how a cohort is distributed across health states over time</a:t>
            </a:r>
          </a:p>
          <a:p>
            <a:pPr marL="754380" lvl="1" indent="-381000">
              <a:spcBef>
                <a:spcPts val="600"/>
              </a:spcBef>
              <a:spcAft>
                <a:spcPts val="2400"/>
              </a:spcAft>
              <a:buSzPts val="2400"/>
            </a:pPr>
            <a:r>
              <a:rPr lang="en-US" sz="2200" dirty="0"/>
              <a:t>e.g., healthy, sick, stable, progressed, dead</a:t>
            </a:r>
          </a:p>
          <a:p>
            <a:pPr marL="457200" lvl="0" indent="-381000" rtl="0">
              <a:spcBef>
                <a:spcPts val="600"/>
              </a:spcBef>
              <a:spcAft>
                <a:spcPts val="1800"/>
              </a:spcAft>
              <a:buSzPts val="2400"/>
              <a:buChar char="•"/>
            </a:pPr>
            <a:r>
              <a:rPr lang="en-US" sz="2400" dirty="0"/>
              <a:t>Allow transitions between states with some probability</a:t>
            </a:r>
          </a:p>
          <a:p>
            <a:pPr marL="457200" lvl="0" indent="-381000" rtl="0">
              <a:spcBef>
                <a:spcPts val="600"/>
              </a:spcBef>
              <a:spcAft>
                <a:spcPts val="600"/>
              </a:spcAft>
              <a:buSzPts val="2400"/>
              <a:buChar char="•"/>
            </a:pPr>
            <a:r>
              <a:rPr lang="en-US" sz="2400" dirty="0"/>
              <a:t>Transitions are m</a:t>
            </a:r>
            <a:r>
              <a:rPr lang="en-US" sz="2200" dirty="0"/>
              <a:t>odeled in discrete time steps (e.g. weekly, monthly, yearly)</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a:t>
            </a:fld>
            <a:endParaRPr/>
          </a:p>
        </p:txBody>
      </p:sp>
    </p:spTree>
    <p:extLst>
      <p:ext uri="{BB962C8B-B14F-4D97-AF65-F5344CB8AC3E}">
        <p14:creationId xmlns:p14="http://schemas.microsoft.com/office/powerpoint/2010/main" val="961895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30</a:t>
            </a:fld>
            <a:endParaRPr dirty="0"/>
          </a:p>
        </p:txBody>
      </p:sp>
      <p:sp>
        <p:nvSpPr>
          <p:cNvPr id="37" name="TextBox 36">
            <a:extLst>
              <a:ext uri="{FF2B5EF4-FFF2-40B4-BE49-F238E27FC236}">
                <a16:creationId xmlns:a16="http://schemas.microsoft.com/office/drawing/2014/main" id="{526742E9-3EC7-5D46-8B38-098CE869343A}"/>
              </a:ext>
            </a:extLst>
          </p:cNvPr>
          <p:cNvSpPr txBox="1"/>
          <p:nvPr/>
        </p:nvSpPr>
        <p:spPr>
          <a:xfrm>
            <a:off x="5925878" y="1343246"/>
            <a:ext cx="1070345"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1 - 0.10</a:t>
            </a:r>
          </a:p>
        </p:txBody>
      </p:sp>
      <p:grpSp>
        <p:nvGrpSpPr>
          <p:cNvPr id="6" name="Group 5">
            <a:extLst>
              <a:ext uri="{FF2B5EF4-FFF2-40B4-BE49-F238E27FC236}">
                <a16:creationId xmlns:a16="http://schemas.microsoft.com/office/drawing/2014/main" id="{DF4BC264-5B04-2F46-B4CA-052976CD8C1A}"/>
              </a:ext>
            </a:extLst>
          </p:cNvPr>
          <p:cNvGrpSpPr/>
          <p:nvPr/>
        </p:nvGrpSpPr>
        <p:grpSpPr>
          <a:xfrm>
            <a:off x="907449" y="1215649"/>
            <a:ext cx="5765617" cy="4240894"/>
            <a:chOff x="907449" y="1215649"/>
            <a:chExt cx="5765617" cy="4240894"/>
          </a:xfrm>
        </p:grpSpPr>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6014680" y="4011814"/>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
          <p:nvSpPr>
            <p:cNvPr id="29" name="TextBox 28">
              <a:extLst>
                <a:ext uri="{FF2B5EF4-FFF2-40B4-BE49-F238E27FC236}">
                  <a16:creationId xmlns:a16="http://schemas.microsoft.com/office/drawing/2014/main" id="{1E3CEA3C-616C-794E-BA55-B60D6455A9D7}"/>
                </a:ext>
              </a:extLst>
            </p:cNvPr>
            <p:cNvSpPr txBox="1"/>
            <p:nvPr/>
          </p:nvSpPr>
          <p:spPr>
            <a:xfrm>
              <a:off x="3576083" y="1215649"/>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0.05</a:t>
              </a:r>
            </a:p>
          </p:txBody>
        </p:sp>
        <p:sp>
          <p:nvSpPr>
            <p:cNvPr id="39" name="TextBox 38">
              <a:extLst>
                <a:ext uri="{FF2B5EF4-FFF2-40B4-BE49-F238E27FC236}">
                  <a16:creationId xmlns:a16="http://schemas.microsoft.com/office/drawing/2014/main" id="{9078B484-C97E-A244-A4CB-1BBD7525D03E}"/>
                </a:ext>
              </a:extLst>
            </p:cNvPr>
            <p:cNvSpPr txBox="1"/>
            <p:nvPr/>
          </p:nvSpPr>
          <p:spPr>
            <a:xfrm>
              <a:off x="1780510" y="5025656"/>
              <a:ext cx="797442" cy="430887"/>
            </a:xfrm>
            <a:prstGeom prst="rect">
              <a:avLst/>
            </a:prstGeom>
            <a:solidFill>
              <a:schemeClr val="bg1"/>
            </a:solidFill>
          </p:spPr>
          <p:txBody>
            <a:bodyPr wrap="square" rtlCol="0">
              <a:spAutoFit/>
            </a:bodyPr>
            <a:lstStyle/>
            <a:p>
              <a:pPr algn="r"/>
              <a:r>
                <a:rPr lang="en-US" sz="2200" dirty="0">
                  <a:latin typeface="Calibri" panose="020F0502020204030204" pitchFamily="34" charset="0"/>
                  <a:cs typeface="Calibri" panose="020F0502020204030204" pitchFamily="34" charset="0"/>
                </a:rPr>
                <a:t>1.0</a:t>
              </a:r>
            </a:p>
          </p:txBody>
        </p:sp>
      </p:grpSp>
      <p:sp>
        <p:nvSpPr>
          <p:cNvPr id="2" name="TextBox 1">
            <a:extLst>
              <a:ext uri="{FF2B5EF4-FFF2-40B4-BE49-F238E27FC236}">
                <a16:creationId xmlns:a16="http://schemas.microsoft.com/office/drawing/2014/main" id="{21E4A7EB-49AB-CE46-AADE-B5264CB47207}"/>
              </a:ext>
            </a:extLst>
          </p:cNvPr>
          <p:cNvSpPr txBox="1"/>
          <p:nvPr/>
        </p:nvSpPr>
        <p:spPr>
          <a:xfrm>
            <a:off x="4985393" y="3727707"/>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0.14</a:t>
            </a:r>
          </a:p>
        </p:txBody>
      </p:sp>
      <p:sp>
        <p:nvSpPr>
          <p:cNvPr id="25" name="TextBox 24">
            <a:extLst>
              <a:ext uri="{FF2B5EF4-FFF2-40B4-BE49-F238E27FC236}">
                <a16:creationId xmlns:a16="http://schemas.microsoft.com/office/drawing/2014/main" id="{7FD8452C-6231-7248-8D4A-7F5562A3C508}"/>
              </a:ext>
            </a:extLst>
          </p:cNvPr>
          <p:cNvSpPr txBox="1"/>
          <p:nvPr/>
        </p:nvSpPr>
        <p:spPr>
          <a:xfrm>
            <a:off x="1789813" y="3788735"/>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0.04</a:t>
            </a:r>
          </a:p>
        </p:txBody>
      </p:sp>
      <p:sp>
        <p:nvSpPr>
          <p:cNvPr id="26" name="TextBox 25">
            <a:extLst>
              <a:ext uri="{FF2B5EF4-FFF2-40B4-BE49-F238E27FC236}">
                <a16:creationId xmlns:a16="http://schemas.microsoft.com/office/drawing/2014/main" id="{7DC827C6-D54C-F14D-9F41-43F53B660FC6}"/>
              </a:ext>
            </a:extLst>
          </p:cNvPr>
          <p:cNvSpPr txBox="1"/>
          <p:nvPr/>
        </p:nvSpPr>
        <p:spPr>
          <a:xfrm>
            <a:off x="772631" y="1336158"/>
            <a:ext cx="1800448"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1 - 0.02 - 0.05</a:t>
            </a:r>
          </a:p>
        </p:txBody>
      </p:sp>
      <p:sp>
        <p:nvSpPr>
          <p:cNvPr id="28" name="TextBox 27">
            <a:extLst>
              <a:ext uri="{FF2B5EF4-FFF2-40B4-BE49-F238E27FC236}">
                <a16:creationId xmlns:a16="http://schemas.microsoft.com/office/drawing/2014/main" id="{63D5FC81-3B5E-1E46-891A-88FED6BA1C01}"/>
              </a:ext>
            </a:extLst>
          </p:cNvPr>
          <p:cNvSpPr txBox="1"/>
          <p:nvPr/>
        </p:nvSpPr>
        <p:spPr>
          <a:xfrm>
            <a:off x="797439" y="1307804"/>
            <a:ext cx="1648049"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0.91</a:t>
            </a:r>
          </a:p>
        </p:txBody>
      </p:sp>
      <p:sp>
        <p:nvSpPr>
          <p:cNvPr id="38" name="TextBox 37">
            <a:extLst>
              <a:ext uri="{FF2B5EF4-FFF2-40B4-BE49-F238E27FC236}">
                <a16:creationId xmlns:a16="http://schemas.microsoft.com/office/drawing/2014/main" id="{BD6D90C2-F986-944F-B832-B054A10D158C}"/>
              </a:ext>
            </a:extLst>
          </p:cNvPr>
          <p:cNvSpPr txBox="1"/>
          <p:nvPr/>
        </p:nvSpPr>
        <p:spPr>
          <a:xfrm>
            <a:off x="5886892" y="1336157"/>
            <a:ext cx="1070345"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0.86</a:t>
            </a:r>
          </a:p>
        </p:txBody>
      </p:sp>
      <p:graphicFrame>
        <p:nvGraphicFramePr>
          <p:cNvPr id="40" name="Shape 683">
            <a:extLst>
              <a:ext uri="{FF2B5EF4-FFF2-40B4-BE49-F238E27FC236}">
                <a16:creationId xmlns:a16="http://schemas.microsoft.com/office/drawing/2014/main" id="{1B68BE92-F4EE-BC4D-9A9B-F236ABA5FAE6}"/>
              </a:ext>
            </a:extLst>
          </p:cNvPr>
          <p:cNvGraphicFramePr/>
          <p:nvPr>
            <p:extLst>
              <p:ext uri="{D42A27DB-BD31-4B8C-83A1-F6EECF244321}">
                <p14:modId xmlns:p14="http://schemas.microsoft.com/office/powerpoint/2010/main" val="1364858728"/>
              </p:ext>
            </p:extLst>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0.91</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0.05</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0.04</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0.86</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0.14</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41" name="Shape 684">
            <a:extLst>
              <a:ext uri="{FF2B5EF4-FFF2-40B4-BE49-F238E27FC236}">
                <a16:creationId xmlns:a16="http://schemas.microsoft.com/office/drawing/2014/main" id="{E1CBFB2A-C33A-4C47-805D-DA02EB301FA8}"/>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42" name="Shape 685">
            <a:extLst>
              <a:ext uri="{FF2B5EF4-FFF2-40B4-BE49-F238E27FC236}">
                <a16:creationId xmlns:a16="http://schemas.microsoft.com/office/drawing/2014/main" id="{8F631E48-39B4-B84F-BCE8-B2094C5131B0}"/>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9C4BB28-0AD7-EA46-8A6A-7D83DD686535}"/>
                  </a:ext>
                </a:extLst>
              </p:cNvPr>
              <p:cNvSpPr txBox="1"/>
              <p:nvPr/>
            </p:nvSpPr>
            <p:spPr>
              <a:xfrm>
                <a:off x="6819900" y="2857500"/>
                <a:ext cx="1497589" cy="646331"/>
              </a:xfrm>
              <a:prstGeom prst="rect">
                <a:avLst/>
              </a:prstGeom>
              <a:noFill/>
              <a:ln w="28575">
                <a:solidFill>
                  <a:schemeClr val="accent1">
                    <a:lumMod val="75000"/>
                  </a:schemeClr>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dirty="0" smtClean="0">
                          <a:latin typeface="Cambria Math" panose="02040503050406030204" pitchFamily="18" charset="0"/>
                        </a:rPr>
                        <m:t>𝑡</m:t>
                      </m:r>
                      <m:r>
                        <a:rPr lang="en-US" sz="3600" i="1" dirty="0">
                          <a:latin typeface="Cambria Math" panose="02040503050406030204" pitchFamily="18" charset="0"/>
                        </a:rPr>
                        <m:t> </m:t>
                      </m:r>
                      <m:r>
                        <a:rPr lang="en-US" sz="3600" i="1" dirty="0" smtClean="0">
                          <a:latin typeface="Cambria Math" panose="02040503050406030204" pitchFamily="18" charset="0"/>
                        </a:rPr>
                        <m:t>=</m:t>
                      </m:r>
                      <m:r>
                        <a:rPr lang="en-US" sz="3600" b="0" i="1" dirty="0" smtClean="0">
                          <a:latin typeface="Cambria Math" panose="02040503050406030204" pitchFamily="18" charset="0"/>
                        </a:rPr>
                        <m:t>2</m:t>
                      </m:r>
                    </m:oMath>
                  </m:oMathPara>
                </a14:m>
                <a:endParaRPr lang="en-US" sz="3600" dirty="0"/>
              </a:p>
            </p:txBody>
          </p:sp>
        </mc:Choice>
        <mc:Fallback xmlns="">
          <p:sp>
            <p:nvSpPr>
              <p:cNvPr id="4" name="TextBox 3">
                <a:extLst>
                  <a:ext uri="{FF2B5EF4-FFF2-40B4-BE49-F238E27FC236}">
                    <a16:creationId xmlns:a16="http://schemas.microsoft.com/office/drawing/2014/main" id="{19C4BB28-0AD7-EA46-8A6A-7D83DD686535}"/>
                  </a:ext>
                </a:extLst>
              </p:cNvPr>
              <p:cNvSpPr txBox="1">
                <a:spLocks noRot="1" noChangeAspect="1" noMove="1" noResize="1" noEditPoints="1" noAdjustHandles="1" noChangeArrowheads="1" noChangeShapeType="1" noTextEdit="1"/>
              </p:cNvSpPr>
              <p:nvPr/>
            </p:nvSpPr>
            <p:spPr>
              <a:xfrm>
                <a:off x="6819900" y="2857500"/>
                <a:ext cx="1497589" cy="646331"/>
              </a:xfrm>
              <a:prstGeom prst="rect">
                <a:avLst/>
              </a:prstGeom>
              <a:blipFill>
                <a:blip r:embed="rId3"/>
                <a:stretch>
                  <a:fillRect b="-22222"/>
                </a:stretch>
              </a:blipFill>
              <a:ln w="28575">
                <a:solidFill>
                  <a:schemeClr val="accent1">
                    <a:lumMod val="7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2634978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Simulating Cohort with  Time-Varying Probabilities</a:t>
            </a:r>
            <a:endParaRPr dirty="0"/>
          </a:p>
        </p:txBody>
      </p:sp>
      <p:sp>
        <p:nvSpPr>
          <p:cNvPr id="562" name="Shape 562"/>
          <p:cNvSpPr txBox="1">
            <a:spLocks noGrp="1"/>
          </p:cNvSpPr>
          <p:nvPr>
            <p:ph idx="1"/>
          </p:nvPr>
        </p:nvSpPr>
        <p:spPr>
          <a:xfrm>
            <a:off x="840425" y="1382233"/>
            <a:ext cx="8015700" cy="4902467"/>
          </a:xfrm>
          <a:prstGeom prst="rect">
            <a:avLst/>
          </a:prstGeom>
        </p:spPr>
        <p:txBody>
          <a:bodyPr spcFirstLastPara="1" wrap="square" lIns="91425" tIns="91425" rIns="91425" bIns="91425" anchor="t" anchorCtr="0">
            <a:noAutofit/>
          </a:bodyPr>
          <a:lstStyle/>
          <a:p>
            <a:pPr marL="457200" indent="-381000">
              <a:spcBef>
                <a:spcPts val="2400"/>
              </a:spcBef>
              <a:spcAft>
                <a:spcPts val="1800"/>
              </a:spcAft>
              <a:buSzPts val="2400"/>
            </a:pPr>
            <a:r>
              <a:rPr lang="en-US" sz="2400" dirty="0">
                <a:solidFill>
                  <a:schemeClr val="dk1"/>
                </a:solidFill>
              </a:rPr>
              <a:t>Cohort distribution at next time step is still calculated through matrix multiplication, but </a:t>
            </a:r>
            <a:r>
              <a:rPr lang="en-US" sz="2400" b="1" i="1" dirty="0">
                <a:solidFill>
                  <a:schemeClr val="dk1"/>
                </a:solidFill>
              </a:rPr>
              <a:t>matrix changes over time</a:t>
            </a:r>
          </a:p>
          <a:p>
            <a:pPr marL="457200" indent="-381000">
              <a:spcBef>
                <a:spcPts val="2400"/>
              </a:spcBef>
              <a:spcAft>
                <a:spcPts val="1800"/>
              </a:spcAft>
              <a:buSzPts val="2400"/>
            </a:pPr>
            <a:endParaRPr lang="en-US" sz="2400" dirty="0"/>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31</a:t>
            </a:fld>
            <a:endParaRPr/>
          </a:p>
        </p:txBody>
      </p:sp>
      <p:sp>
        <p:nvSpPr>
          <p:cNvPr id="5" name="Shape 687">
            <a:extLst>
              <a:ext uri="{FF2B5EF4-FFF2-40B4-BE49-F238E27FC236}">
                <a16:creationId xmlns:a16="http://schemas.microsoft.com/office/drawing/2014/main" id="{01E1A386-F894-1747-AE49-46DB0C763F86}"/>
              </a:ext>
            </a:extLst>
          </p:cNvPr>
          <p:cNvSpPr txBox="1"/>
          <p:nvPr/>
        </p:nvSpPr>
        <p:spPr>
          <a:xfrm>
            <a:off x="3425585" y="4113960"/>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6" name="Shape 688">
            <a:extLst>
              <a:ext uri="{FF2B5EF4-FFF2-40B4-BE49-F238E27FC236}">
                <a16:creationId xmlns:a16="http://schemas.microsoft.com/office/drawing/2014/main" id="{AD8D9C44-B472-124C-9A58-137EA4268951}"/>
              </a:ext>
            </a:extLst>
          </p:cNvPr>
          <p:cNvGrpSpPr/>
          <p:nvPr/>
        </p:nvGrpSpPr>
        <p:grpSpPr>
          <a:xfrm>
            <a:off x="4256861" y="4076821"/>
            <a:ext cx="2235200" cy="566781"/>
            <a:chOff x="1297709" y="3978991"/>
            <a:chExt cx="2235200" cy="566781"/>
          </a:xfrm>
        </p:grpSpPr>
        <p:sp>
          <p:nvSpPr>
            <p:cNvPr id="7" name="Shape 689">
              <a:extLst>
                <a:ext uri="{FF2B5EF4-FFF2-40B4-BE49-F238E27FC236}">
                  <a16:creationId xmlns:a16="http://schemas.microsoft.com/office/drawing/2014/main" id="{F444937B-74F7-0A4F-8D74-36E212601A9B}"/>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8" name="Shape 690">
              <a:extLst>
                <a:ext uri="{FF2B5EF4-FFF2-40B4-BE49-F238E27FC236}">
                  <a16:creationId xmlns:a16="http://schemas.microsoft.com/office/drawing/2014/main" id="{B9DC4299-EDCC-0844-BE43-DFEE93C8F387}"/>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1">
              <a:extLst>
                <a:ext uri="{FF2B5EF4-FFF2-40B4-BE49-F238E27FC236}">
                  <a16:creationId xmlns:a16="http://schemas.microsoft.com/office/drawing/2014/main" id="{7F2C2488-3470-7B46-B958-337BC42A778B}"/>
                </a:ext>
              </a:extLst>
            </p:cNvPr>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10" name="Shape 692">
              <a:extLst>
                <a:ext uri="{FF2B5EF4-FFF2-40B4-BE49-F238E27FC236}">
                  <a16:creationId xmlns:a16="http://schemas.microsoft.com/office/drawing/2014/main" id="{B90DF76E-932C-BB4A-AB9F-6CBF7E65AE19}"/>
                </a:ext>
              </a:extLst>
            </p:cNvPr>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11" name="Shape 693">
              <a:extLst>
                <a:ext uri="{FF2B5EF4-FFF2-40B4-BE49-F238E27FC236}">
                  <a16:creationId xmlns:a16="http://schemas.microsoft.com/office/drawing/2014/main" id="{2784D020-CBBF-274A-AED7-A26D8A2F5905}"/>
                </a:ext>
              </a:extLst>
            </p:cNvPr>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12" name="Shape 694">
            <a:extLst>
              <a:ext uri="{FF2B5EF4-FFF2-40B4-BE49-F238E27FC236}">
                <a16:creationId xmlns:a16="http://schemas.microsoft.com/office/drawing/2014/main" id="{38667B5C-1E5A-854B-8565-B84265C39FC4}"/>
              </a:ext>
            </a:extLst>
          </p:cNvPr>
          <p:cNvGrpSpPr/>
          <p:nvPr/>
        </p:nvGrpSpPr>
        <p:grpSpPr>
          <a:xfrm>
            <a:off x="1019508" y="4076821"/>
            <a:ext cx="2235200" cy="566781"/>
            <a:chOff x="1297709" y="3978991"/>
            <a:chExt cx="2235200" cy="566781"/>
          </a:xfrm>
        </p:grpSpPr>
        <p:sp>
          <p:nvSpPr>
            <p:cNvPr id="13" name="Shape 695">
              <a:extLst>
                <a:ext uri="{FF2B5EF4-FFF2-40B4-BE49-F238E27FC236}">
                  <a16:creationId xmlns:a16="http://schemas.microsoft.com/office/drawing/2014/main" id="{09BAF225-5A20-DD49-8B33-8BC8814B021E}"/>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4" name="Shape 696">
              <a:extLst>
                <a:ext uri="{FF2B5EF4-FFF2-40B4-BE49-F238E27FC236}">
                  <a16:creationId xmlns:a16="http://schemas.microsoft.com/office/drawing/2014/main" id="{FF2CE0D0-E687-B049-B964-D3AFB4B90A73}"/>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7">
              <a:extLst>
                <a:ext uri="{FF2B5EF4-FFF2-40B4-BE49-F238E27FC236}">
                  <a16:creationId xmlns:a16="http://schemas.microsoft.com/office/drawing/2014/main" id="{99A0D79F-ADB5-2D47-B0C4-9F1ABFAA4113}"/>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6" name="Shape 698">
              <a:extLst>
                <a:ext uri="{FF2B5EF4-FFF2-40B4-BE49-F238E27FC236}">
                  <a16:creationId xmlns:a16="http://schemas.microsoft.com/office/drawing/2014/main" id="{ECBC0FC2-919F-854D-B26B-B55F51B69CC5}"/>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7" name="Shape 699">
              <a:extLst>
                <a:ext uri="{FF2B5EF4-FFF2-40B4-BE49-F238E27FC236}">
                  <a16:creationId xmlns:a16="http://schemas.microsoft.com/office/drawing/2014/main" id="{29A80637-5E92-C54F-9089-72B9BA9DAEC2}"/>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grpSp>
        <p:nvGrpSpPr>
          <p:cNvPr id="18" name="Shape 700">
            <a:extLst>
              <a:ext uri="{FF2B5EF4-FFF2-40B4-BE49-F238E27FC236}">
                <a16:creationId xmlns:a16="http://schemas.microsoft.com/office/drawing/2014/main" id="{A0BD8606-E90E-C640-B242-4E4BACEA86C9}"/>
              </a:ext>
            </a:extLst>
          </p:cNvPr>
          <p:cNvGrpSpPr/>
          <p:nvPr/>
        </p:nvGrpSpPr>
        <p:grpSpPr>
          <a:xfrm>
            <a:off x="6656721" y="3537221"/>
            <a:ext cx="2235200" cy="1645800"/>
            <a:chOff x="6440967" y="4793133"/>
            <a:chExt cx="2235200" cy="1645800"/>
          </a:xfrm>
        </p:grpSpPr>
        <p:grpSp>
          <p:nvGrpSpPr>
            <p:cNvPr id="19" name="Shape 701">
              <a:extLst>
                <a:ext uri="{FF2B5EF4-FFF2-40B4-BE49-F238E27FC236}">
                  <a16:creationId xmlns:a16="http://schemas.microsoft.com/office/drawing/2014/main" id="{C498795D-FF8D-0345-B735-78C5B9844C8A}"/>
                </a:ext>
              </a:extLst>
            </p:cNvPr>
            <p:cNvGrpSpPr/>
            <p:nvPr/>
          </p:nvGrpSpPr>
          <p:grpSpPr>
            <a:xfrm>
              <a:off x="6440967" y="4793133"/>
              <a:ext cx="2235200" cy="1645800"/>
              <a:chOff x="4826000" y="3611334"/>
              <a:chExt cx="2235200" cy="1645800"/>
            </a:xfrm>
          </p:grpSpPr>
          <p:sp>
            <p:nvSpPr>
              <p:cNvPr id="21" name="Shape 702">
                <a:extLst>
                  <a:ext uri="{FF2B5EF4-FFF2-40B4-BE49-F238E27FC236}">
                    <a16:creationId xmlns:a16="http://schemas.microsoft.com/office/drawing/2014/main" id="{2C9794AF-D3DA-204D-B0DD-E2D2F1CCF967}"/>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2" name="Shape 703">
                <a:extLst>
                  <a:ext uri="{FF2B5EF4-FFF2-40B4-BE49-F238E27FC236}">
                    <a16:creationId xmlns:a16="http://schemas.microsoft.com/office/drawing/2014/main" id="{53B36D24-03F6-8F4B-BA82-E5651E795227}"/>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3" name="Shape 704">
                <a:extLst>
                  <a:ext uri="{FF2B5EF4-FFF2-40B4-BE49-F238E27FC236}">
                    <a16:creationId xmlns:a16="http://schemas.microsoft.com/office/drawing/2014/main" id="{A160A6BF-2F53-514B-8184-C887D2852520}"/>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 name="Shape 705">
                <a:extLst>
                  <a:ext uri="{FF2B5EF4-FFF2-40B4-BE49-F238E27FC236}">
                    <a16:creationId xmlns:a16="http://schemas.microsoft.com/office/drawing/2014/main" id="{0DA240E5-0F19-3249-B28A-94F6B37F4125}"/>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5" name="Shape 706">
                <a:extLst>
                  <a:ext uri="{FF2B5EF4-FFF2-40B4-BE49-F238E27FC236}">
                    <a16:creationId xmlns:a16="http://schemas.microsoft.com/office/drawing/2014/main" id="{2837F6D3-44C8-A64E-B67E-C7C1B789F1FD}"/>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6" name="Shape 707">
                <a:extLst>
                  <a:ext uri="{FF2B5EF4-FFF2-40B4-BE49-F238E27FC236}">
                    <a16:creationId xmlns:a16="http://schemas.microsoft.com/office/drawing/2014/main" id="{EDC1E471-BC44-8C43-8277-F33AEE3CBFFB}"/>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7" name="Shape 708">
                <a:extLst>
                  <a:ext uri="{FF2B5EF4-FFF2-40B4-BE49-F238E27FC236}">
                    <a16:creationId xmlns:a16="http://schemas.microsoft.com/office/drawing/2014/main" id="{E44210BE-2A23-6842-AE1B-6D4B27827794}"/>
                  </a:ext>
                </a:extLst>
              </p:cNvPr>
              <p:cNvSpPr txBox="1"/>
              <p:nvPr/>
            </p:nvSpPr>
            <p:spPr>
              <a:xfrm>
                <a:off x="5624595" y="4237637"/>
                <a:ext cx="662400" cy="3693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8" name="Shape 709">
                <a:extLst>
                  <a:ext uri="{FF2B5EF4-FFF2-40B4-BE49-F238E27FC236}">
                    <a16:creationId xmlns:a16="http://schemas.microsoft.com/office/drawing/2014/main" id="{DD1A6F92-16F0-154E-929D-3E571042F889}"/>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9" name="Shape 710">
                <a:extLst>
                  <a:ext uri="{FF2B5EF4-FFF2-40B4-BE49-F238E27FC236}">
                    <a16:creationId xmlns:a16="http://schemas.microsoft.com/office/drawing/2014/main" id="{33BADC0E-5B05-D845-9EE6-3CDB46D78308}"/>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0" name="Shape 711">
                <a:extLst>
                  <a:ext uri="{FF2B5EF4-FFF2-40B4-BE49-F238E27FC236}">
                    <a16:creationId xmlns:a16="http://schemas.microsoft.com/office/drawing/2014/main" id="{C3EA489C-91D4-F842-8848-CBEB24B2D03E}"/>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1" name="Shape 712">
                <a:extLst>
                  <a:ext uri="{FF2B5EF4-FFF2-40B4-BE49-F238E27FC236}">
                    <a16:creationId xmlns:a16="http://schemas.microsoft.com/office/drawing/2014/main" id="{DA972461-9C5A-4E44-9052-9F664909E84B}"/>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mc:AlternateContent xmlns:mc="http://schemas.openxmlformats.org/markup-compatibility/2006" xmlns:a14="http://schemas.microsoft.com/office/drawing/2010/main">
          <mc:Choice Requires="a14">
            <p:sp>
              <p:nvSpPr>
                <p:cNvPr id="20" name="Shape 713">
                  <a:extLst>
                    <a:ext uri="{FF2B5EF4-FFF2-40B4-BE49-F238E27FC236}">
                      <a16:creationId xmlns:a16="http://schemas.microsoft.com/office/drawing/2014/main" id="{CF158825-7906-AF4B-9F7C-DEB91DCF5DCD}"/>
                    </a:ext>
                  </a:extLst>
                </p:cNvPr>
                <p:cNvSpPr/>
                <p:nvPr/>
              </p:nvSpPr>
              <p:spPr>
                <a:xfrm>
                  <a:off x="6764296" y="4922437"/>
                  <a:ext cx="1551398" cy="1289059"/>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solidFill>
                        <a:srgbClr val="000000"/>
                      </a:solidFill>
                      <a:latin typeface="Calibri"/>
                      <a:ea typeface="Calibri"/>
                      <a:cs typeface="Calibri"/>
                      <a:sym typeface="Calibri"/>
                    </a:rPr>
                    <a:t>Transition Probability Matrix</a:t>
                  </a:r>
                </a:p>
                <a:p>
                  <a:pPr marL="0" marR="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400" i="1" dirty="0" smtClean="0">
                                <a:solidFill>
                                  <a:srgbClr val="000000"/>
                                </a:solidFill>
                                <a:latin typeface="Cambria Math" panose="02040503050406030204" pitchFamily="18" charset="0"/>
                                <a:cs typeface="Calibri"/>
                                <a:sym typeface="Calibri"/>
                              </a:rPr>
                            </m:ctrlPr>
                          </m:sSubPr>
                          <m:e>
                            <m:r>
                              <a:rPr lang="en-US" sz="2400" b="0" i="1" dirty="0" smtClean="0">
                                <a:solidFill>
                                  <a:srgbClr val="000000"/>
                                </a:solidFill>
                                <a:latin typeface="Cambria Math" panose="02040503050406030204" pitchFamily="18" charset="0"/>
                                <a:cs typeface="Calibri"/>
                                <a:sym typeface="Calibri"/>
                              </a:rPr>
                              <m:t>𝑃</m:t>
                            </m:r>
                          </m:e>
                          <m:sub>
                            <m:r>
                              <a:rPr lang="en-US" sz="2400" b="0" i="1" dirty="0" smtClean="0">
                                <a:solidFill>
                                  <a:srgbClr val="000000"/>
                                </a:solidFill>
                                <a:latin typeface="Cambria Math" panose="02040503050406030204" pitchFamily="18" charset="0"/>
                                <a:cs typeface="Calibri"/>
                                <a:sym typeface="Calibri"/>
                              </a:rPr>
                              <m:t>𝑡</m:t>
                            </m:r>
                          </m:sub>
                        </m:sSub>
                      </m:oMath>
                    </m:oMathPara>
                  </a14:m>
                  <a:endParaRPr lang="en-US" sz="2400" i="1" dirty="0">
                    <a:solidFill>
                      <a:srgbClr val="000000"/>
                    </a:solidFill>
                    <a:latin typeface="Calibri"/>
                    <a:ea typeface="Calibri"/>
                    <a:cs typeface="Calibri"/>
                    <a:sym typeface="Calibri"/>
                  </a:endParaRPr>
                </a:p>
              </p:txBody>
            </p:sp>
          </mc:Choice>
          <mc:Fallback xmlns="">
            <p:sp>
              <p:nvSpPr>
                <p:cNvPr id="20" name="Shape 713">
                  <a:extLst>
                    <a:ext uri="{FF2B5EF4-FFF2-40B4-BE49-F238E27FC236}">
                      <a16:creationId xmlns:a16="http://schemas.microsoft.com/office/drawing/2014/main" id="{CF158825-7906-AF4B-9F7C-DEB91DCF5DCD}"/>
                    </a:ext>
                  </a:extLst>
                </p:cNvPr>
                <p:cNvSpPr>
                  <a:spLocks noRot="1" noChangeAspect="1" noMove="1" noResize="1" noEditPoints="1" noAdjustHandles="1" noChangeArrowheads="1" noChangeShapeType="1" noTextEdit="1"/>
                </p:cNvSpPr>
                <p:nvPr/>
              </p:nvSpPr>
              <p:spPr>
                <a:xfrm>
                  <a:off x="6764296" y="4922437"/>
                  <a:ext cx="1551398" cy="1289059"/>
                </a:xfrm>
                <a:prstGeom prst="rect">
                  <a:avLst/>
                </a:prstGeom>
                <a:blipFill>
                  <a:blip r:embed="rId3"/>
                  <a:stretch>
                    <a:fillRect t="-971"/>
                  </a:stretch>
                </a:blipFill>
                <a:ln w="25400" cap="flat" cmpd="sng">
                  <a:solidFill>
                    <a:schemeClr val="lt1"/>
                  </a:solidFill>
                  <a:prstDash val="solid"/>
                  <a:round/>
                  <a:headEnd type="none" w="sm" len="sm"/>
                  <a:tailEnd type="none" w="sm" len="sm"/>
                </a:ln>
              </p:spPr>
              <p:txBody>
                <a:bodyPr/>
                <a:lstStyle/>
                <a:p>
                  <a:r>
                    <a:rPr lang="en-US">
                      <a:noFill/>
                    </a:rPr>
                    <a:t> </a:t>
                  </a:r>
                </a:p>
              </p:txBody>
            </p:sp>
          </mc:Fallback>
        </mc:AlternateContent>
      </p:grpSp>
    </p:spTree>
    <p:extLst>
      <p:ext uri="{BB962C8B-B14F-4D97-AF65-F5344CB8AC3E}">
        <p14:creationId xmlns:p14="http://schemas.microsoft.com/office/powerpoint/2010/main" val="27216663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Transition Probability Array</a:t>
            </a:r>
            <a:endParaRPr dirty="0"/>
          </a:p>
        </p:txBody>
      </p:sp>
      <p:sp>
        <p:nvSpPr>
          <p:cNvPr id="562" name="Shape 562"/>
          <p:cNvSpPr txBox="1">
            <a:spLocks noGrp="1"/>
          </p:cNvSpPr>
          <p:nvPr>
            <p:ph idx="1"/>
          </p:nvPr>
        </p:nvSpPr>
        <p:spPr>
          <a:xfrm>
            <a:off x="840425" y="1382233"/>
            <a:ext cx="8015700" cy="4902467"/>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Stack cycle-specific transition probability matrices together to form a </a:t>
            </a:r>
            <a:r>
              <a:rPr lang="en-US" sz="2400" b="1" i="1" dirty="0">
                <a:solidFill>
                  <a:schemeClr val="accent1"/>
                </a:solidFill>
              </a:rPr>
              <a:t>transition probability array</a:t>
            </a:r>
          </a:p>
          <a:p>
            <a:pPr marL="457200" indent="-381000">
              <a:spcBef>
                <a:spcPts val="600"/>
              </a:spcBef>
              <a:spcAft>
                <a:spcPts val="1800"/>
              </a:spcAft>
              <a:buSzPts val="2400"/>
            </a:pPr>
            <a:endParaRPr lang="en-US" sz="2400" dirty="0"/>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32</a:t>
            </a:fld>
            <a:endParaRPr/>
          </a:p>
        </p:txBody>
      </p:sp>
      <p:grpSp>
        <p:nvGrpSpPr>
          <p:cNvPr id="4" name="Group 3">
            <a:extLst>
              <a:ext uri="{FF2B5EF4-FFF2-40B4-BE49-F238E27FC236}">
                <a16:creationId xmlns:a16="http://schemas.microsoft.com/office/drawing/2014/main" id="{3F613D16-9FD5-474B-B7AA-AC3009EDE18A}"/>
              </a:ext>
            </a:extLst>
          </p:cNvPr>
          <p:cNvGrpSpPr/>
          <p:nvPr/>
        </p:nvGrpSpPr>
        <p:grpSpPr>
          <a:xfrm>
            <a:off x="4078113" y="3078480"/>
            <a:ext cx="2255631" cy="1647341"/>
            <a:chOff x="2029857" y="4285488"/>
            <a:chExt cx="2255631" cy="1647341"/>
          </a:xfrm>
        </p:grpSpPr>
        <p:sp>
          <p:nvSpPr>
            <p:cNvPr id="33" name="Rectangle 32">
              <a:extLst>
                <a:ext uri="{FF2B5EF4-FFF2-40B4-BE49-F238E27FC236}">
                  <a16:creationId xmlns:a16="http://schemas.microsoft.com/office/drawing/2014/main" id="{E5DF3FC4-9608-4840-AE2E-FDD3F9A7E495}"/>
                </a:ext>
              </a:extLst>
            </p:cNvPr>
            <p:cNvSpPr/>
            <p:nvPr/>
          </p:nvSpPr>
          <p:spPr>
            <a:xfrm>
              <a:off x="2054352" y="4285488"/>
              <a:ext cx="2231136" cy="1645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00D4478F-30C2-B24C-B75D-B4523E9CFEC1}"/>
                </a:ext>
              </a:extLst>
            </p:cNvPr>
            <p:cNvGrpSpPr/>
            <p:nvPr/>
          </p:nvGrpSpPr>
          <p:grpSpPr>
            <a:xfrm>
              <a:off x="2029857" y="4285488"/>
              <a:ext cx="2237343" cy="1647341"/>
              <a:chOff x="1920129" y="4157472"/>
              <a:chExt cx="2237343" cy="1647341"/>
            </a:xfrm>
          </p:grpSpPr>
          <p:grpSp>
            <p:nvGrpSpPr>
              <p:cNvPr id="5" name="Shape 733">
                <a:extLst>
                  <a:ext uri="{FF2B5EF4-FFF2-40B4-BE49-F238E27FC236}">
                    <a16:creationId xmlns:a16="http://schemas.microsoft.com/office/drawing/2014/main" id="{47C581A6-2E2E-3547-BE2C-3E4B94D959D9}"/>
                  </a:ext>
                </a:extLst>
              </p:cNvPr>
              <p:cNvGrpSpPr/>
              <p:nvPr/>
            </p:nvGrpSpPr>
            <p:grpSpPr>
              <a:xfrm>
                <a:off x="1920129" y="4159013"/>
                <a:ext cx="2235200" cy="1645800"/>
                <a:chOff x="4826000" y="3611334"/>
                <a:chExt cx="2235200" cy="1645800"/>
              </a:xfrm>
            </p:grpSpPr>
            <p:sp>
              <p:nvSpPr>
                <p:cNvPr id="6" name="Shape 734">
                  <a:extLst>
                    <a:ext uri="{FF2B5EF4-FFF2-40B4-BE49-F238E27FC236}">
                      <a16:creationId xmlns:a16="http://schemas.microsoft.com/office/drawing/2014/main" id="{F7189F3B-2BCD-9D47-9B19-94F0869481EF}"/>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 name="Shape 735">
                  <a:extLst>
                    <a:ext uri="{FF2B5EF4-FFF2-40B4-BE49-F238E27FC236}">
                      <a16:creationId xmlns:a16="http://schemas.microsoft.com/office/drawing/2014/main" id="{01ECCA80-18F9-E144-8FAF-D52B5563ABA0}"/>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8" name="Shape 736">
                  <a:extLst>
                    <a:ext uri="{FF2B5EF4-FFF2-40B4-BE49-F238E27FC236}">
                      <a16:creationId xmlns:a16="http://schemas.microsoft.com/office/drawing/2014/main" id="{C86B132B-5C52-FC45-B54C-D75D60D9C381}"/>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9" name="Shape 737">
                  <a:extLst>
                    <a:ext uri="{FF2B5EF4-FFF2-40B4-BE49-F238E27FC236}">
                      <a16:creationId xmlns:a16="http://schemas.microsoft.com/office/drawing/2014/main" id="{3BF62579-2B49-874E-AC9E-34B9E833F4B5}"/>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10" name="Shape 738">
                  <a:extLst>
                    <a:ext uri="{FF2B5EF4-FFF2-40B4-BE49-F238E27FC236}">
                      <a16:creationId xmlns:a16="http://schemas.microsoft.com/office/drawing/2014/main" id="{238BA709-ED54-E843-AB3E-1FC8A2EC83E8}"/>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11" name="Shape 739">
                  <a:extLst>
                    <a:ext uri="{FF2B5EF4-FFF2-40B4-BE49-F238E27FC236}">
                      <a16:creationId xmlns:a16="http://schemas.microsoft.com/office/drawing/2014/main" id="{F85764FF-0A7B-894C-A401-0B9843AA55E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0.16</a:t>
                  </a:r>
                  <a:endParaRPr sz="1800" dirty="0">
                    <a:solidFill>
                      <a:schemeClr val="dk1"/>
                    </a:solidFill>
                    <a:latin typeface="Calibri"/>
                    <a:ea typeface="Calibri"/>
                    <a:cs typeface="Calibri"/>
                    <a:sym typeface="Calibri"/>
                  </a:endParaRPr>
                </a:p>
              </p:txBody>
            </p:sp>
            <p:sp>
              <p:nvSpPr>
                <p:cNvPr id="12" name="Shape 740">
                  <a:extLst>
                    <a:ext uri="{FF2B5EF4-FFF2-40B4-BE49-F238E27FC236}">
                      <a16:creationId xmlns:a16="http://schemas.microsoft.com/office/drawing/2014/main" id="{F9A94F5E-A773-DE4D-B1C2-A8DBF7699E60}"/>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0.84</a:t>
                  </a:r>
                  <a:endParaRPr sz="1800" dirty="0">
                    <a:solidFill>
                      <a:schemeClr val="dk1"/>
                    </a:solidFill>
                    <a:latin typeface="Calibri"/>
                    <a:ea typeface="Calibri"/>
                    <a:cs typeface="Calibri"/>
                    <a:sym typeface="Calibri"/>
                  </a:endParaRPr>
                </a:p>
              </p:txBody>
            </p:sp>
            <p:sp>
              <p:nvSpPr>
                <p:cNvPr id="13" name="Shape 741">
                  <a:extLst>
                    <a:ext uri="{FF2B5EF4-FFF2-40B4-BE49-F238E27FC236}">
                      <a16:creationId xmlns:a16="http://schemas.microsoft.com/office/drawing/2014/main" id="{B6C7A58F-F492-DD4D-815A-7EF4D1A875B2}"/>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14" name="Shape 742">
                  <a:extLst>
                    <a:ext uri="{FF2B5EF4-FFF2-40B4-BE49-F238E27FC236}">
                      <a16:creationId xmlns:a16="http://schemas.microsoft.com/office/drawing/2014/main" id="{C554327C-4F8D-5946-A429-E5A761370C1D}"/>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15" name="Shape 743">
                  <a:extLst>
                    <a:ext uri="{FF2B5EF4-FFF2-40B4-BE49-F238E27FC236}">
                      <a16:creationId xmlns:a16="http://schemas.microsoft.com/office/drawing/2014/main" id="{52E48BF8-34ED-6A43-903F-0F2A871DF340}"/>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16" name="Shape 744">
                  <a:extLst>
                    <a:ext uri="{FF2B5EF4-FFF2-40B4-BE49-F238E27FC236}">
                      <a16:creationId xmlns:a16="http://schemas.microsoft.com/office/drawing/2014/main" id="{F0DA2F6A-728B-084E-8EDE-FC5E1BA60526}"/>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2" name="Rectangle 1">
                <a:extLst>
                  <a:ext uri="{FF2B5EF4-FFF2-40B4-BE49-F238E27FC236}">
                    <a16:creationId xmlns:a16="http://schemas.microsoft.com/office/drawing/2014/main" id="{3CEB1D61-45F9-F44A-A91D-B414388C12A3}"/>
                  </a:ext>
                </a:extLst>
              </p:cNvPr>
              <p:cNvSpPr/>
              <p:nvPr/>
            </p:nvSpPr>
            <p:spPr>
              <a:xfrm>
                <a:off x="1926336" y="4157472"/>
                <a:ext cx="2231136" cy="1645920"/>
              </a:xfrm>
              <a:prstGeom prst="rect">
                <a:avLst/>
              </a:prstGeom>
              <a:solidFill>
                <a:schemeClr val="accent1">
                  <a:alpha val="3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5" name="Group 34">
            <a:extLst>
              <a:ext uri="{FF2B5EF4-FFF2-40B4-BE49-F238E27FC236}">
                <a16:creationId xmlns:a16="http://schemas.microsoft.com/office/drawing/2014/main" id="{D7C2E348-BC8D-3B47-99ED-FEF49EE9DE40}"/>
              </a:ext>
            </a:extLst>
          </p:cNvPr>
          <p:cNvGrpSpPr/>
          <p:nvPr/>
        </p:nvGrpSpPr>
        <p:grpSpPr>
          <a:xfrm>
            <a:off x="3340608" y="3614928"/>
            <a:ext cx="2267712" cy="1647341"/>
            <a:chOff x="2017776" y="4285488"/>
            <a:chExt cx="2267712" cy="1647341"/>
          </a:xfrm>
        </p:grpSpPr>
        <p:sp>
          <p:nvSpPr>
            <p:cNvPr id="36" name="Rectangle 35">
              <a:extLst>
                <a:ext uri="{FF2B5EF4-FFF2-40B4-BE49-F238E27FC236}">
                  <a16:creationId xmlns:a16="http://schemas.microsoft.com/office/drawing/2014/main" id="{15F481A8-1846-6E42-AF2F-723954208B8D}"/>
                </a:ext>
              </a:extLst>
            </p:cNvPr>
            <p:cNvSpPr/>
            <p:nvPr/>
          </p:nvSpPr>
          <p:spPr>
            <a:xfrm>
              <a:off x="2054352" y="4285488"/>
              <a:ext cx="2231136" cy="1645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486620BE-C04C-8D44-BF02-50BB1581F45A}"/>
                </a:ext>
              </a:extLst>
            </p:cNvPr>
            <p:cNvGrpSpPr/>
            <p:nvPr/>
          </p:nvGrpSpPr>
          <p:grpSpPr>
            <a:xfrm>
              <a:off x="2017776" y="4285488"/>
              <a:ext cx="2247281" cy="1647341"/>
              <a:chOff x="1908048" y="4157472"/>
              <a:chExt cx="2247281" cy="1647341"/>
            </a:xfrm>
          </p:grpSpPr>
          <p:grpSp>
            <p:nvGrpSpPr>
              <p:cNvPr id="38" name="Shape 733">
                <a:extLst>
                  <a:ext uri="{FF2B5EF4-FFF2-40B4-BE49-F238E27FC236}">
                    <a16:creationId xmlns:a16="http://schemas.microsoft.com/office/drawing/2014/main" id="{1AB636A9-F904-A147-B4E2-42881AB6C392}"/>
                  </a:ext>
                </a:extLst>
              </p:cNvPr>
              <p:cNvGrpSpPr/>
              <p:nvPr/>
            </p:nvGrpSpPr>
            <p:grpSpPr>
              <a:xfrm>
                <a:off x="1920129" y="4159013"/>
                <a:ext cx="2235200" cy="1645800"/>
                <a:chOff x="4826000" y="3611334"/>
                <a:chExt cx="2235200" cy="1645800"/>
              </a:xfrm>
            </p:grpSpPr>
            <p:sp>
              <p:nvSpPr>
                <p:cNvPr id="40" name="Shape 734">
                  <a:extLst>
                    <a:ext uri="{FF2B5EF4-FFF2-40B4-BE49-F238E27FC236}">
                      <a16:creationId xmlns:a16="http://schemas.microsoft.com/office/drawing/2014/main" id="{65045F22-2FCE-0240-9A92-08FCFDEE5D89}"/>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1" name="Shape 735">
                  <a:extLst>
                    <a:ext uri="{FF2B5EF4-FFF2-40B4-BE49-F238E27FC236}">
                      <a16:creationId xmlns:a16="http://schemas.microsoft.com/office/drawing/2014/main" id="{2B07BDCA-5585-6346-9919-FBFD61AED297}"/>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2" name="Shape 736">
                  <a:extLst>
                    <a:ext uri="{FF2B5EF4-FFF2-40B4-BE49-F238E27FC236}">
                      <a16:creationId xmlns:a16="http://schemas.microsoft.com/office/drawing/2014/main" id="{2F9FEFEC-35D3-3E4C-B352-AA1A9EE2167D}"/>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0.91</a:t>
                  </a:r>
                  <a:endParaRPr sz="1800" dirty="0">
                    <a:solidFill>
                      <a:schemeClr val="dk1"/>
                    </a:solidFill>
                    <a:latin typeface="Calibri"/>
                    <a:ea typeface="Calibri"/>
                    <a:cs typeface="Calibri"/>
                    <a:sym typeface="Calibri"/>
                  </a:endParaRPr>
                </a:p>
              </p:txBody>
            </p:sp>
            <p:sp>
              <p:nvSpPr>
                <p:cNvPr id="43" name="Shape 737">
                  <a:extLst>
                    <a:ext uri="{FF2B5EF4-FFF2-40B4-BE49-F238E27FC236}">
                      <a16:creationId xmlns:a16="http://schemas.microsoft.com/office/drawing/2014/main" id="{9E22F262-F94F-8D4E-A0C2-192C89D421E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44" name="Shape 738">
                  <a:extLst>
                    <a:ext uri="{FF2B5EF4-FFF2-40B4-BE49-F238E27FC236}">
                      <a16:creationId xmlns:a16="http://schemas.microsoft.com/office/drawing/2014/main" id="{C84A69F7-9780-FD4A-87A6-C7C0CB55388B}"/>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0.04</a:t>
                  </a:r>
                  <a:endParaRPr sz="1800" dirty="0">
                    <a:solidFill>
                      <a:schemeClr val="dk1"/>
                    </a:solidFill>
                    <a:latin typeface="Calibri"/>
                    <a:ea typeface="Calibri"/>
                    <a:cs typeface="Calibri"/>
                    <a:sym typeface="Calibri"/>
                  </a:endParaRPr>
                </a:p>
              </p:txBody>
            </p:sp>
            <p:sp>
              <p:nvSpPr>
                <p:cNvPr id="45" name="Shape 739">
                  <a:extLst>
                    <a:ext uri="{FF2B5EF4-FFF2-40B4-BE49-F238E27FC236}">
                      <a16:creationId xmlns:a16="http://schemas.microsoft.com/office/drawing/2014/main" id="{72E9ACF2-4896-674B-AB16-E9FD33B9FCA5}"/>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0.14</a:t>
                  </a:r>
                  <a:endParaRPr sz="1800" dirty="0">
                    <a:solidFill>
                      <a:schemeClr val="dk1"/>
                    </a:solidFill>
                    <a:latin typeface="Calibri"/>
                    <a:ea typeface="Calibri"/>
                    <a:cs typeface="Calibri"/>
                    <a:sym typeface="Calibri"/>
                  </a:endParaRPr>
                </a:p>
              </p:txBody>
            </p:sp>
            <p:sp>
              <p:nvSpPr>
                <p:cNvPr id="46" name="Shape 740">
                  <a:extLst>
                    <a:ext uri="{FF2B5EF4-FFF2-40B4-BE49-F238E27FC236}">
                      <a16:creationId xmlns:a16="http://schemas.microsoft.com/office/drawing/2014/main" id="{837FABCC-3350-2748-90F1-032C434C64ED}"/>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0.86</a:t>
                  </a:r>
                  <a:endParaRPr sz="1800" dirty="0">
                    <a:solidFill>
                      <a:schemeClr val="dk1"/>
                    </a:solidFill>
                    <a:latin typeface="Calibri"/>
                    <a:ea typeface="Calibri"/>
                    <a:cs typeface="Calibri"/>
                    <a:sym typeface="Calibri"/>
                  </a:endParaRPr>
                </a:p>
              </p:txBody>
            </p:sp>
            <p:sp>
              <p:nvSpPr>
                <p:cNvPr id="47" name="Shape 741">
                  <a:extLst>
                    <a:ext uri="{FF2B5EF4-FFF2-40B4-BE49-F238E27FC236}">
                      <a16:creationId xmlns:a16="http://schemas.microsoft.com/office/drawing/2014/main" id="{E72710D2-0C51-1A4B-A6D5-E992AC697F2A}"/>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8" name="Shape 742">
                  <a:extLst>
                    <a:ext uri="{FF2B5EF4-FFF2-40B4-BE49-F238E27FC236}">
                      <a16:creationId xmlns:a16="http://schemas.microsoft.com/office/drawing/2014/main" id="{E3F8310E-41FF-D047-BBED-042C7955788E}"/>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9" name="Shape 743">
                  <a:extLst>
                    <a:ext uri="{FF2B5EF4-FFF2-40B4-BE49-F238E27FC236}">
                      <a16:creationId xmlns:a16="http://schemas.microsoft.com/office/drawing/2014/main" id="{45A102E1-7FED-BD4D-90BF-4D3A9E392689}"/>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50" name="Shape 744">
                  <a:extLst>
                    <a:ext uri="{FF2B5EF4-FFF2-40B4-BE49-F238E27FC236}">
                      <a16:creationId xmlns:a16="http://schemas.microsoft.com/office/drawing/2014/main" id="{BA5B74B5-8488-564D-9B92-B4CAF13BE0BE}"/>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39" name="Rectangle 38">
                <a:extLst>
                  <a:ext uri="{FF2B5EF4-FFF2-40B4-BE49-F238E27FC236}">
                    <a16:creationId xmlns:a16="http://schemas.microsoft.com/office/drawing/2014/main" id="{CA47BED1-FC15-FB48-99C8-3B3380A73A3D}"/>
                  </a:ext>
                </a:extLst>
              </p:cNvPr>
              <p:cNvSpPr/>
              <p:nvPr/>
            </p:nvSpPr>
            <p:spPr>
              <a:xfrm>
                <a:off x="1908048" y="4157472"/>
                <a:ext cx="2231136" cy="1645920"/>
              </a:xfrm>
              <a:prstGeom prst="rect">
                <a:avLst/>
              </a:prstGeom>
              <a:solidFill>
                <a:schemeClr val="accent1">
                  <a:alpha val="3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1" name="Group 50">
            <a:extLst>
              <a:ext uri="{FF2B5EF4-FFF2-40B4-BE49-F238E27FC236}">
                <a16:creationId xmlns:a16="http://schemas.microsoft.com/office/drawing/2014/main" id="{6C78FC07-ABF8-CC47-9AF0-406482239F55}"/>
              </a:ext>
            </a:extLst>
          </p:cNvPr>
          <p:cNvGrpSpPr/>
          <p:nvPr/>
        </p:nvGrpSpPr>
        <p:grpSpPr>
          <a:xfrm>
            <a:off x="2554113" y="4169664"/>
            <a:ext cx="2255631" cy="1647341"/>
            <a:chOff x="2029857" y="4285488"/>
            <a:chExt cx="2255631" cy="1647341"/>
          </a:xfrm>
        </p:grpSpPr>
        <p:sp>
          <p:nvSpPr>
            <p:cNvPr id="52" name="Rectangle 51">
              <a:extLst>
                <a:ext uri="{FF2B5EF4-FFF2-40B4-BE49-F238E27FC236}">
                  <a16:creationId xmlns:a16="http://schemas.microsoft.com/office/drawing/2014/main" id="{3B210760-6583-CB4B-B197-02464E87499C}"/>
                </a:ext>
              </a:extLst>
            </p:cNvPr>
            <p:cNvSpPr/>
            <p:nvPr/>
          </p:nvSpPr>
          <p:spPr>
            <a:xfrm>
              <a:off x="2054352" y="4285488"/>
              <a:ext cx="2231136" cy="1645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CB7B3159-799C-474B-A25A-DAEC839E1DB2}"/>
                </a:ext>
              </a:extLst>
            </p:cNvPr>
            <p:cNvGrpSpPr/>
            <p:nvPr/>
          </p:nvGrpSpPr>
          <p:grpSpPr>
            <a:xfrm>
              <a:off x="2029857" y="4285488"/>
              <a:ext cx="2237343" cy="1647341"/>
              <a:chOff x="1920129" y="4157472"/>
              <a:chExt cx="2237343" cy="1647341"/>
            </a:xfrm>
          </p:grpSpPr>
          <p:grpSp>
            <p:nvGrpSpPr>
              <p:cNvPr id="54" name="Shape 733">
                <a:extLst>
                  <a:ext uri="{FF2B5EF4-FFF2-40B4-BE49-F238E27FC236}">
                    <a16:creationId xmlns:a16="http://schemas.microsoft.com/office/drawing/2014/main" id="{68AE48C5-7CD1-4540-BF47-D5835D41F158}"/>
                  </a:ext>
                </a:extLst>
              </p:cNvPr>
              <p:cNvGrpSpPr/>
              <p:nvPr/>
            </p:nvGrpSpPr>
            <p:grpSpPr>
              <a:xfrm>
                <a:off x="1920129" y="4159013"/>
                <a:ext cx="2235200" cy="1645800"/>
                <a:chOff x="4826000" y="3611334"/>
                <a:chExt cx="2235200" cy="1645800"/>
              </a:xfrm>
            </p:grpSpPr>
            <p:sp>
              <p:nvSpPr>
                <p:cNvPr id="56" name="Shape 734">
                  <a:extLst>
                    <a:ext uri="{FF2B5EF4-FFF2-40B4-BE49-F238E27FC236}">
                      <a16:creationId xmlns:a16="http://schemas.microsoft.com/office/drawing/2014/main" id="{D70B8E22-8BA9-3241-88D9-77279263E4F4}"/>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7" name="Shape 735">
                  <a:extLst>
                    <a:ext uri="{FF2B5EF4-FFF2-40B4-BE49-F238E27FC236}">
                      <a16:creationId xmlns:a16="http://schemas.microsoft.com/office/drawing/2014/main" id="{D4F8E055-EB3C-5248-AB71-C7411B1A1957}"/>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8" name="Shape 736">
                  <a:extLst>
                    <a:ext uri="{FF2B5EF4-FFF2-40B4-BE49-F238E27FC236}">
                      <a16:creationId xmlns:a16="http://schemas.microsoft.com/office/drawing/2014/main" id="{B275444A-7E12-FB49-AAC4-171617F21FFF}"/>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0.92</a:t>
                  </a:r>
                  <a:endParaRPr sz="1800" dirty="0">
                    <a:solidFill>
                      <a:schemeClr val="dk1"/>
                    </a:solidFill>
                    <a:latin typeface="Calibri"/>
                    <a:ea typeface="Calibri"/>
                    <a:cs typeface="Calibri"/>
                    <a:sym typeface="Calibri"/>
                  </a:endParaRPr>
                </a:p>
              </p:txBody>
            </p:sp>
            <p:sp>
              <p:nvSpPr>
                <p:cNvPr id="59" name="Shape 737">
                  <a:extLst>
                    <a:ext uri="{FF2B5EF4-FFF2-40B4-BE49-F238E27FC236}">
                      <a16:creationId xmlns:a16="http://schemas.microsoft.com/office/drawing/2014/main" id="{D8EF3BA6-9514-B640-B0DA-95000C69BF98}"/>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60" name="Shape 738">
                  <a:extLst>
                    <a:ext uri="{FF2B5EF4-FFF2-40B4-BE49-F238E27FC236}">
                      <a16:creationId xmlns:a16="http://schemas.microsoft.com/office/drawing/2014/main" id="{FAE9800D-98E9-0942-A91D-A9EE84658D73}"/>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0.03</a:t>
                  </a:r>
                  <a:endParaRPr sz="1800" dirty="0">
                    <a:solidFill>
                      <a:schemeClr val="dk1"/>
                    </a:solidFill>
                    <a:latin typeface="Calibri"/>
                    <a:ea typeface="Calibri"/>
                    <a:cs typeface="Calibri"/>
                    <a:sym typeface="Calibri"/>
                  </a:endParaRPr>
                </a:p>
              </p:txBody>
            </p:sp>
            <p:sp>
              <p:nvSpPr>
                <p:cNvPr id="61" name="Shape 739">
                  <a:extLst>
                    <a:ext uri="{FF2B5EF4-FFF2-40B4-BE49-F238E27FC236}">
                      <a16:creationId xmlns:a16="http://schemas.microsoft.com/office/drawing/2014/main" id="{72170B3A-1EDE-BF43-A52E-C3C40C614C7E}"/>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0.12</a:t>
                  </a:r>
                  <a:endParaRPr sz="1800" dirty="0">
                    <a:solidFill>
                      <a:schemeClr val="dk1"/>
                    </a:solidFill>
                    <a:latin typeface="Calibri"/>
                    <a:ea typeface="Calibri"/>
                    <a:cs typeface="Calibri"/>
                    <a:sym typeface="Calibri"/>
                  </a:endParaRPr>
                </a:p>
              </p:txBody>
            </p:sp>
            <p:sp>
              <p:nvSpPr>
                <p:cNvPr id="62" name="Shape 740">
                  <a:extLst>
                    <a:ext uri="{FF2B5EF4-FFF2-40B4-BE49-F238E27FC236}">
                      <a16:creationId xmlns:a16="http://schemas.microsoft.com/office/drawing/2014/main" id="{871E6422-D016-7A42-BD2D-8014BA9195D2}"/>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0.88</a:t>
                  </a:r>
                  <a:endParaRPr sz="1800" dirty="0">
                    <a:solidFill>
                      <a:schemeClr val="dk1"/>
                    </a:solidFill>
                    <a:latin typeface="Calibri"/>
                    <a:ea typeface="Calibri"/>
                    <a:cs typeface="Calibri"/>
                    <a:sym typeface="Calibri"/>
                  </a:endParaRPr>
                </a:p>
              </p:txBody>
            </p:sp>
            <p:sp>
              <p:nvSpPr>
                <p:cNvPr id="63" name="Shape 741">
                  <a:extLst>
                    <a:ext uri="{FF2B5EF4-FFF2-40B4-BE49-F238E27FC236}">
                      <a16:creationId xmlns:a16="http://schemas.microsoft.com/office/drawing/2014/main" id="{FC8D30CA-C637-1143-A379-6C674B896461}"/>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64" name="Shape 742">
                  <a:extLst>
                    <a:ext uri="{FF2B5EF4-FFF2-40B4-BE49-F238E27FC236}">
                      <a16:creationId xmlns:a16="http://schemas.microsoft.com/office/drawing/2014/main" id="{E7B22DC9-062A-E443-9EDC-5695EDECC98A}"/>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5" name="Shape 743">
                  <a:extLst>
                    <a:ext uri="{FF2B5EF4-FFF2-40B4-BE49-F238E27FC236}">
                      <a16:creationId xmlns:a16="http://schemas.microsoft.com/office/drawing/2014/main" id="{9A0084B6-635A-A64E-9244-AB25204EE635}"/>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6" name="Shape 744">
                  <a:extLst>
                    <a:ext uri="{FF2B5EF4-FFF2-40B4-BE49-F238E27FC236}">
                      <a16:creationId xmlns:a16="http://schemas.microsoft.com/office/drawing/2014/main" id="{06C2FB7F-EFC7-0747-9D8A-D050EBF63567}"/>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55" name="Rectangle 54">
                <a:extLst>
                  <a:ext uri="{FF2B5EF4-FFF2-40B4-BE49-F238E27FC236}">
                    <a16:creationId xmlns:a16="http://schemas.microsoft.com/office/drawing/2014/main" id="{E2ED19BC-C9E5-EB41-8E5B-F4C49CED29CC}"/>
                  </a:ext>
                </a:extLst>
              </p:cNvPr>
              <p:cNvSpPr/>
              <p:nvPr/>
            </p:nvSpPr>
            <p:spPr>
              <a:xfrm>
                <a:off x="1926336" y="4157472"/>
                <a:ext cx="2231136" cy="1645920"/>
              </a:xfrm>
              <a:prstGeom prst="rect">
                <a:avLst/>
              </a:prstGeom>
              <a:solidFill>
                <a:schemeClr val="accent1">
                  <a:alpha val="3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7" name="Group 66">
            <a:extLst>
              <a:ext uri="{FF2B5EF4-FFF2-40B4-BE49-F238E27FC236}">
                <a16:creationId xmlns:a16="http://schemas.microsoft.com/office/drawing/2014/main" id="{31B2332C-249D-2943-80B6-A99618D65323}"/>
              </a:ext>
            </a:extLst>
          </p:cNvPr>
          <p:cNvGrpSpPr/>
          <p:nvPr/>
        </p:nvGrpSpPr>
        <p:grpSpPr>
          <a:xfrm>
            <a:off x="1810401" y="4718304"/>
            <a:ext cx="2255631" cy="1653437"/>
            <a:chOff x="2029857" y="4279392"/>
            <a:chExt cx="2255631" cy="1653437"/>
          </a:xfrm>
        </p:grpSpPr>
        <p:sp>
          <p:nvSpPr>
            <p:cNvPr id="68" name="Rectangle 67">
              <a:extLst>
                <a:ext uri="{FF2B5EF4-FFF2-40B4-BE49-F238E27FC236}">
                  <a16:creationId xmlns:a16="http://schemas.microsoft.com/office/drawing/2014/main" id="{56C8ED85-4F16-CC41-AC23-5D98423B26E2}"/>
                </a:ext>
              </a:extLst>
            </p:cNvPr>
            <p:cNvSpPr/>
            <p:nvPr/>
          </p:nvSpPr>
          <p:spPr>
            <a:xfrm>
              <a:off x="2054352" y="4285488"/>
              <a:ext cx="2231136" cy="1645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C9DC4D0A-6D6D-B945-A44A-F9FE4F069D2D}"/>
                </a:ext>
              </a:extLst>
            </p:cNvPr>
            <p:cNvGrpSpPr/>
            <p:nvPr/>
          </p:nvGrpSpPr>
          <p:grpSpPr>
            <a:xfrm>
              <a:off x="2029857" y="4279392"/>
              <a:ext cx="2235200" cy="1653437"/>
              <a:chOff x="1920129" y="4151376"/>
              <a:chExt cx="2235200" cy="1653437"/>
            </a:xfrm>
          </p:grpSpPr>
          <p:grpSp>
            <p:nvGrpSpPr>
              <p:cNvPr id="70" name="Shape 733">
                <a:extLst>
                  <a:ext uri="{FF2B5EF4-FFF2-40B4-BE49-F238E27FC236}">
                    <a16:creationId xmlns:a16="http://schemas.microsoft.com/office/drawing/2014/main" id="{70CAFD78-0FDA-1447-BA16-164710065CCF}"/>
                  </a:ext>
                </a:extLst>
              </p:cNvPr>
              <p:cNvGrpSpPr/>
              <p:nvPr/>
            </p:nvGrpSpPr>
            <p:grpSpPr>
              <a:xfrm>
                <a:off x="1920129" y="4159013"/>
                <a:ext cx="2235200" cy="1645800"/>
                <a:chOff x="4826000" y="3611334"/>
                <a:chExt cx="2235200" cy="1645800"/>
              </a:xfrm>
            </p:grpSpPr>
            <p:sp>
              <p:nvSpPr>
                <p:cNvPr id="72" name="Shape 734">
                  <a:extLst>
                    <a:ext uri="{FF2B5EF4-FFF2-40B4-BE49-F238E27FC236}">
                      <a16:creationId xmlns:a16="http://schemas.microsoft.com/office/drawing/2014/main" id="{26E6FD12-33DC-3F41-8C7B-0ADA36D22B23}"/>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3" name="Shape 735">
                  <a:extLst>
                    <a:ext uri="{FF2B5EF4-FFF2-40B4-BE49-F238E27FC236}">
                      <a16:creationId xmlns:a16="http://schemas.microsoft.com/office/drawing/2014/main" id="{549F8C9F-DD52-3F46-B4FF-030CAA163A0B}"/>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4" name="Shape 736">
                  <a:extLst>
                    <a:ext uri="{FF2B5EF4-FFF2-40B4-BE49-F238E27FC236}">
                      <a16:creationId xmlns:a16="http://schemas.microsoft.com/office/drawing/2014/main" id="{3855B17F-3D50-2E4D-B8AC-6CB4EF1A6E36}"/>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75" name="Shape 737">
                  <a:extLst>
                    <a:ext uri="{FF2B5EF4-FFF2-40B4-BE49-F238E27FC236}">
                      <a16:creationId xmlns:a16="http://schemas.microsoft.com/office/drawing/2014/main" id="{129EDC3E-D858-9C4C-8C80-EE0C32890676}"/>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76" name="Shape 738">
                  <a:extLst>
                    <a:ext uri="{FF2B5EF4-FFF2-40B4-BE49-F238E27FC236}">
                      <a16:creationId xmlns:a16="http://schemas.microsoft.com/office/drawing/2014/main" id="{59E1AFC2-085B-814F-86E5-5E3A2308056A}"/>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77" name="Shape 739">
                  <a:extLst>
                    <a:ext uri="{FF2B5EF4-FFF2-40B4-BE49-F238E27FC236}">
                      <a16:creationId xmlns:a16="http://schemas.microsoft.com/office/drawing/2014/main" id="{AA1AFC28-E61F-384E-A046-0640EA3B2849}"/>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78" name="Shape 740">
                  <a:extLst>
                    <a:ext uri="{FF2B5EF4-FFF2-40B4-BE49-F238E27FC236}">
                      <a16:creationId xmlns:a16="http://schemas.microsoft.com/office/drawing/2014/main" id="{3005F746-93A6-BC46-B239-95A44F1C77BF}"/>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79" name="Shape 741">
                  <a:extLst>
                    <a:ext uri="{FF2B5EF4-FFF2-40B4-BE49-F238E27FC236}">
                      <a16:creationId xmlns:a16="http://schemas.microsoft.com/office/drawing/2014/main" id="{D0B9BC37-1D60-6448-A5E4-1F61082FB2FE}"/>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80" name="Shape 742">
                  <a:extLst>
                    <a:ext uri="{FF2B5EF4-FFF2-40B4-BE49-F238E27FC236}">
                      <a16:creationId xmlns:a16="http://schemas.microsoft.com/office/drawing/2014/main" id="{3581F9BC-FA94-BC49-A5EB-B8EE44595FA0}"/>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81" name="Shape 743">
                  <a:extLst>
                    <a:ext uri="{FF2B5EF4-FFF2-40B4-BE49-F238E27FC236}">
                      <a16:creationId xmlns:a16="http://schemas.microsoft.com/office/drawing/2014/main" id="{74574DF7-0462-9347-8452-D72A0214ACB5}"/>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82" name="Shape 744">
                  <a:extLst>
                    <a:ext uri="{FF2B5EF4-FFF2-40B4-BE49-F238E27FC236}">
                      <a16:creationId xmlns:a16="http://schemas.microsoft.com/office/drawing/2014/main" id="{D0F97A7D-0438-F343-A51E-2095AD93042C}"/>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71" name="Rectangle 70">
                <a:extLst>
                  <a:ext uri="{FF2B5EF4-FFF2-40B4-BE49-F238E27FC236}">
                    <a16:creationId xmlns:a16="http://schemas.microsoft.com/office/drawing/2014/main" id="{4ECA2319-A80D-1C4F-8CA9-DF32BA52DB5A}"/>
                  </a:ext>
                </a:extLst>
              </p:cNvPr>
              <p:cNvSpPr/>
              <p:nvPr/>
            </p:nvSpPr>
            <p:spPr>
              <a:xfrm>
                <a:off x="1920240" y="4151376"/>
                <a:ext cx="2231136" cy="1645920"/>
              </a:xfrm>
              <a:prstGeom prst="rect">
                <a:avLst/>
              </a:prstGeom>
              <a:solidFill>
                <a:schemeClr val="accent1">
                  <a:alpha val="3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83" name="Shape 580">
            <a:extLst>
              <a:ext uri="{FF2B5EF4-FFF2-40B4-BE49-F238E27FC236}">
                <a16:creationId xmlns:a16="http://schemas.microsoft.com/office/drawing/2014/main" id="{DEF9BAA6-14CF-1D4B-9F3B-66DEB8EA59A3}"/>
              </a:ext>
            </a:extLst>
          </p:cNvPr>
          <p:cNvCxnSpPr>
            <a:cxnSpLocks/>
          </p:cNvCxnSpPr>
          <p:nvPr/>
        </p:nvCxnSpPr>
        <p:spPr>
          <a:xfrm flipV="1">
            <a:off x="5192513" y="4828032"/>
            <a:ext cx="1592335" cy="1445181"/>
          </a:xfrm>
          <a:prstGeom prst="straightConnector1">
            <a:avLst/>
          </a:prstGeom>
          <a:noFill/>
          <a:ln w="28575" cap="flat" cmpd="sng">
            <a:solidFill>
              <a:schemeClr val="accent1">
                <a:lumMod val="75000"/>
              </a:schemeClr>
            </a:solidFill>
            <a:prstDash val="solid"/>
            <a:round/>
            <a:headEnd type="none" w="med" len="med"/>
            <a:tailEnd type="stealth" w="lg" len="lg"/>
          </a:ln>
        </p:spPr>
      </p:cxnSp>
      <p:sp>
        <p:nvSpPr>
          <p:cNvPr id="18" name="TextBox 17">
            <a:extLst>
              <a:ext uri="{FF2B5EF4-FFF2-40B4-BE49-F238E27FC236}">
                <a16:creationId xmlns:a16="http://schemas.microsoft.com/office/drawing/2014/main" id="{C0535D25-1A3A-AC4E-A990-2C0E48B6FA59}"/>
              </a:ext>
            </a:extLst>
          </p:cNvPr>
          <p:cNvSpPr txBox="1"/>
          <p:nvPr/>
        </p:nvSpPr>
        <p:spPr>
          <a:xfrm>
            <a:off x="6382512" y="5340096"/>
            <a:ext cx="2468880" cy="769441"/>
          </a:xfrm>
          <a:prstGeom prst="rect">
            <a:avLst/>
          </a:prstGeom>
          <a:noFill/>
        </p:spPr>
        <p:txBody>
          <a:bodyPr wrap="square" rtlCol="0">
            <a:spAutoFit/>
          </a:bodyPr>
          <a:lstStyle/>
          <a:p>
            <a:r>
              <a:rPr lang="en-US" sz="2200" dirty="0">
                <a:solidFill>
                  <a:schemeClr val="accent1">
                    <a:lumMod val="75000"/>
                  </a:schemeClr>
                </a:solidFill>
              </a:rPr>
              <a:t>Third dimension is time</a:t>
            </a:r>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E86D9D97-CEB5-F044-8C83-B8C0ADCC04F6}"/>
                  </a:ext>
                </a:extLst>
              </p:cNvPr>
              <p:cNvSpPr txBox="1"/>
              <p:nvPr/>
            </p:nvSpPr>
            <p:spPr>
              <a:xfrm>
                <a:off x="3125724" y="3223260"/>
                <a:ext cx="915315" cy="400110"/>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𝑡</m:t>
                      </m:r>
                      <m:r>
                        <a:rPr lang="en-US" sz="2000" i="1" dirty="0">
                          <a:latin typeface="Cambria Math" panose="02040503050406030204" pitchFamily="18" charset="0"/>
                        </a:rPr>
                        <m:t> </m:t>
                      </m:r>
                      <m:r>
                        <a:rPr lang="en-US" sz="2000" i="1" dirty="0" smtClean="0">
                          <a:latin typeface="Cambria Math" panose="02040503050406030204" pitchFamily="18" charset="0"/>
                        </a:rPr>
                        <m:t>=</m:t>
                      </m:r>
                      <m:r>
                        <a:rPr lang="en-US" sz="2000" b="0" i="1" dirty="0" smtClean="0">
                          <a:latin typeface="Cambria Math" panose="02040503050406030204" pitchFamily="18" charset="0"/>
                        </a:rPr>
                        <m:t>2</m:t>
                      </m:r>
                    </m:oMath>
                  </m:oMathPara>
                </a14:m>
                <a:endParaRPr lang="en-US" sz="2000" dirty="0"/>
              </a:p>
            </p:txBody>
          </p:sp>
        </mc:Choice>
        <mc:Fallback xmlns="">
          <p:sp>
            <p:nvSpPr>
              <p:cNvPr id="86" name="TextBox 85">
                <a:extLst>
                  <a:ext uri="{FF2B5EF4-FFF2-40B4-BE49-F238E27FC236}">
                    <a16:creationId xmlns:a16="http://schemas.microsoft.com/office/drawing/2014/main" id="{E86D9D97-CEB5-F044-8C83-B8C0ADCC04F6}"/>
                  </a:ext>
                </a:extLst>
              </p:cNvPr>
              <p:cNvSpPr txBox="1">
                <a:spLocks noRot="1" noChangeAspect="1" noMove="1" noResize="1" noEditPoints="1" noAdjustHandles="1" noChangeArrowheads="1" noChangeShapeType="1" noTextEdit="1"/>
              </p:cNvSpPr>
              <p:nvPr/>
            </p:nvSpPr>
            <p:spPr>
              <a:xfrm>
                <a:off x="3125724" y="3223260"/>
                <a:ext cx="915315" cy="400110"/>
              </a:xfrm>
              <a:prstGeom prst="rect">
                <a:avLst/>
              </a:prstGeom>
              <a:blipFill>
                <a:blip r:embed="rId3"/>
                <a:stretch>
                  <a:fillRect b="-21875"/>
                </a:stretch>
              </a:blipFill>
              <a:ln w="2857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1BC886EA-835F-144C-B45F-BA0722978BC7}"/>
                  </a:ext>
                </a:extLst>
              </p:cNvPr>
              <p:cNvSpPr txBox="1"/>
              <p:nvPr/>
            </p:nvSpPr>
            <p:spPr>
              <a:xfrm>
                <a:off x="1705356" y="4326636"/>
                <a:ext cx="915315" cy="400110"/>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𝑡</m:t>
                      </m:r>
                      <m:r>
                        <a:rPr lang="en-US" sz="2000" i="1" dirty="0">
                          <a:latin typeface="Cambria Math" panose="02040503050406030204" pitchFamily="18" charset="0"/>
                        </a:rPr>
                        <m:t> </m:t>
                      </m:r>
                      <m:r>
                        <a:rPr lang="en-US" sz="2000" i="1" dirty="0" smtClean="0">
                          <a:latin typeface="Cambria Math" panose="02040503050406030204" pitchFamily="18" charset="0"/>
                        </a:rPr>
                        <m:t>=</m:t>
                      </m:r>
                      <m:r>
                        <a:rPr lang="en-US" sz="2000" b="0" i="1" dirty="0" smtClean="0">
                          <a:latin typeface="Cambria Math" panose="02040503050406030204" pitchFamily="18" charset="0"/>
                        </a:rPr>
                        <m:t>0</m:t>
                      </m:r>
                    </m:oMath>
                  </m:oMathPara>
                </a14:m>
                <a:endParaRPr lang="en-US" sz="2000" dirty="0"/>
              </a:p>
            </p:txBody>
          </p:sp>
        </mc:Choice>
        <mc:Fallback xmlns="">
          <p:sp>
            <p:nvSpPr>
              <p:cNvPr id="87" name="TextBox 86">
                <a:extLst>
                  <a:ext uri="{FF2B5EF4-FFF2-40B4-BE49-F238E27FC236}">
                    <a16:creationId xmlns:a16="http://schemas.microsoft.com/office/drawing/2014/main" id="{1BC886EA-835F-144C-B45F-BA0722978BC7}"/>
                  </a:ext>
                </a:extLst>
              </p:cNvPr>
              <p:cNvSpPr txBox="1">
                <a:spLocks noRot="1" noChangeAspect="1" noMove="1" noResize="1" noEditPoints="1" noAdjustHandles="1" noChangeArrowheads="1" noChangeShapeType="1" noTextEdit="1"/>
              </p:cNvSpPr>
              <p:nvPr/>
            </p:nvSpPr>
            <p:spPr>
              <a:xfrm>
                <a:off x="1705356" y="4326636"/>
                <a:ext cx="915315" cy="400110"/>
              </a:xfrm>
              <a:prstGeom prst="rect">
                <a:avLst/>
              </a:prstGeom>
              <a:blipFill>
                <a:blip r:embed="rId4"/>
                <a:stretch>
                  <a:fillRect b="-21875"/>
                </a:stretch>
              </a:blipFill>
              <a:ln w="2857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50FDA4E4-6E7B-C34F-A605-396A10AB17FF}"/>
                  </a:ext>
                </a:extLst>
              </p:cNvPr>
              <p:cNvSpPr txBox="1"/>
              <p:nvPr/>
            </p:nvSpPr>
            <p:spPr>
              <a:xfrm>
                <a:off x="2491740" y="3777996"/>
                <a:ext cx="915315" cy="400110"/>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𝑡</m:t>
                      </m:r>
                      <m:r>
                        <a:rPr lang="en-US" sz="2000" i="1" dirty="0">
                          <a:latin typeface="Cambria Math" panose="02040503050406030204" pitchFamily="18" charset="0"/>
                        </a:rPr>
                        <m:t> </m:t>
                      </m:r>
                      <m:r>
                        <a:rPr lang="en-US" sz="2000" i="1" dirty="0" smtClean="0">
                          <a:latin typeface="Cambria Math" panose="02040503050406030204" pitchFamily="18" charset="0"/>
                        </a:rPr>
                        <m:t>=</m:t>
                      </m:r>
                      <m:r>
                        <a:rPr lang="en-US" sz="2000" b="0" i="1" dirty="0" smtClean="0">
                          <a:latin typeface="Cambria Math" panose="02040503050406030204" pitchFamily="18" charset="0"/>
                        </a:rPr>
                        <m:t>1</m:t>
                      </m:r>
                    </m:oMath>
                  </m:oMathPara>
                </a14:m>
                <a:endParaRPr lang="en-US" sz="2000" dirty="0"/>
              </a:p>
            </p:txBody>
          </p:sp>
        </mc:Choice>
        <mc:Fallback xmlns="">
          <p:sp>
            <p:nvSpPr>
              <p:cNvPr id="88" name="TextBox 87">
                <a:extLst>
                  <a:ext uri="{FF2B5EF4-FFF2-40B4-BE49-F238E27FC236}">
                    <a16:creationId xmlns:a16="http://schemas.microsoft.com/office/drawing/2014/main" id="{50FDA4E4-6E7B-C34F-A605-396A10AB17FF}"/>
                  </a:ext>
                </a:extLst>
              </p:cNvPr>
              <p:cNvSpPr txBox="1">
                <a:spLocks noRot="1" noChangeAspect="1" noMove="1" noResize="1" noEditPoints="1" noAdjustHandles="1" noChangeArrowheads="1" noChangeShapeType="1" noTextEdit="1"/>
              </p:cNvSpPr>
              <p:nvPr/>
            </p:nvSpPr>
            <p:spPr>
              <a:xfrm>
                <a:off x="2491740" y="3777996"/>
                <a:ext cx="915315" cy="400110"/>
              </a:xfrm>
              <a:prstGeom prst="rect">
                <a:avLst/>
              </a:prstGeom>
              <a:blipFill>
                <a:blip r:embed="rId5"/>
                <a:stretch>
                  <a:fillRect b="-21212"/>
                </a:stretch>
              </a:blipFill>
              <a:ln w="2857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7A2D30DA-DA4B-6E4E-82D0-E491CEF272DE}"/>
                  </a:ext>
                </a:extLst>
              </p:cNvPr>
              <p:cNvSpPr txBox="1"/>
              <p:nvPr/>
            </p:nvSpPr>
            <p:spPr>
              <a:xfrm>
                <a:off x="3954780" y="2680716"/>
                <a:ext cx="915315" cy="400110"/>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𝑡</m:t>
                      </m:r>
                      <m:r>
                        <a:rPr lang="en-US" sz="2000" i="1" dirty="0">
                          <a:latin typeface="Cambria Math" panose="02040503050406030204" pitchFamily="18" charset="0"/>
                        </a:rPr>
                        <m:t> </m:t>
                      </m:r>
                      <m:r>
                        <a:rPr lang="en-US" sz="2000" i="1" dirty="0" smtClean="0">
                          <a:latin typeface="Cambria Math" panose="02040503050406030204" pitchFamily="18" charset="0"/>
                        </a:rPr>
                        <m:t>=</m:t>
                      </m:r>
                      <m:r>
                        <a:rPr lang="en-US" sz="2000" b="0" i="1" dirty="0" smtClean="0">
                          <a:latin typeface="Cambria Math" panose="02040503050406030204" pitchFamily="18" charset="0"/>
                        </a:rPr>
                        <m:t>3</m:t>
                      </m:r>
                    </m:oMath>
                  </m:oMathPara>
                </a14:m>
                <a:endParaRPr lang="en-US" sz="2000" dirty="0"/>
              </a:p>
            </p:txBody>
          </p:sp>
        </mc:Choice>
        <mc:Fallback xmlns="">
          <p:sp>
            <p:nvSpPr>
              <p:cNvPr id="89" name="TextBox 88">
                <a:extLst>
                  <a:ext uri="{FF2B5EF4-FFF2-40B4-BE49-F238E27FC236}">
                    <a16:creationId xmlns:a16="http://schemas.microsoft.com/office/drawing/2014/main" id="{7A2D30DA-DA4B-6E4E-82D0-E491CEF272DE}"/>
                  </a:ext>
                </a:extLst>
              </p:cNvPr>
              <p:cNvSpPr txBox="1">
                <a:spLocks noRot="1" noChangeAspect="1" noMove="1" noResize="1" noEditPoints="1" noAdjustHandles="1" noChangeArrowheads="1" noChangeShapeType="1" noTextEdit="1"/>
              </p:cNvSpPr>
              <p:nvPr/>
            </p:nvSpPr>
            <p:spPr>
              <a:xfrm>
                <a:off x="3954780" y="2680716"/>
                <a:ext cx="915315" cy="400110"/>
              </a:xfrm>
              <a:prstGeom prst="rect">
                <a:avLst/>
              </a:prstGeom>
              <a:blipFill>
                <a:blip r:embed="rId6"/>
                <a:stretch>
                  <a:fillRect b="-18182"/>
                </a:stretch>
              </a:blipFill>
              <a:ln w="28575">
                <a:noFill/>
              </a:ln>
            </p:spPr>
            <p:txBody>
              <a:bodyPr/>
              <a:lstStyle/>
              <a:p>
                <a:r>
                  <a:rPr lang="en-US">
                    <a:noFill/>
                  </a:rPr>
                  <a:t> </a:t>
                </a:r>
              </a:p>
            </p:txBody>
          </p:sp>
        </mc:Fallback>
      </mc:AlternateContent>
      <p:sp>
        <p:nvSpPr>
          <p:cNvPr id="34" name="TextBox 33">
            <a:extLst>
              <a:ext uri="{FF2B5EF4-FFF2-40B4-BE49-F238E27FC236}">
                <a16:creationId xmlns:a16="http://schemas.microsoft.com/office/drawing/2014/main" id="{44C8C0F6-BC8B-1A49-8C9B-A9360C884A8D}"/>
              </a:ext>
            </a:extLst>
          </p:cNvPr>
          <p:cNvSpPr txBox="1"/>
          <p:nvPr/>
        </p:nvSpPr>
        <p:spPr>
          <a:xfrm rot="19725737">
            <a:off x="6379969" y="2706624"/>
            <a:ext cx="930063" cy="830997"/>
          </a:xfrm>
          <a:prstGeom prst="rect">
            <a:avLst/>
          </a:prstGeom>
          <a:noFill/>
        </p:spPr>
        <p:txBody>
          <a:bodyPr wrap="none" rtlCol="0">
            <a:spAutoFit/>
          </a:bodyPr>
          <a:lstStyle/>
          <a:p>
            <a:r>
              <a:rPr lang="en-US" sz="4800" dirty="0">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177578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6" grpId="0"/>
      <p:bldP spid="87" grpId="0"/>
      <p:bldP spid="88" grpId="0"/>
      <p:bldP spid="89" grpId="0"/>
      <p:bldP spid="3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Conditional Transitions</a:t>
            </a:r>
            <a:endParaRPr dirty="0"/>
          </a:p>
        </p:txBody>
      </p:sp>
      <p:sp>
        <p:nvSpPr>
          <p:cNvPr id="562" name="Shape 562"/>
          <p:cNvSpPr txBox="1">
            <a:spLocks noGrp="1"/>
          </p:cNvSpPr>
          <p:nvPr>
            <p:ph idx="1"/>
          </p:nvPr>
        </p:nvSpPr>
        <p:spPr>
          <a:xfrm>
            <a:off x="840425" y="1382233"/>
            <a:ext cx="8015700" cy="4902467"/>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Always need to ensure that rows of the transition probability matrix sum to 1</a:t>
            </a:r>
          </a:p>
          <a:p>
            <a:pPr marL="457200" indent="-381000">
              <a:spcBef>
                <a:spcPts val="600"/>
              </a:spcBef>
              <a:spcAft>
                <a:spcPts val="600"/>
              </a:spcAft>
              <a:buSzPts val="2400"/>
            </a:pPr>
            <a:r>
              <a:rPr lang="en-US" sz="2400" dirty="0"/>
              <a:t>When modeling aging cohorts over a lifetime, oldest ages have high probabilities of mortality</a:t>
            </a:r>
          </a:p>
          <a:p>
            <a:pPr marL="754380" lvl="1" indent="-381000">
              <a:spcBef>
                <a:spcPts val="600"/>
              </a:spcBef>
              <a:spcAft>
                <a:spcPts val="1800"/>
              </a:spcAft>
              <a:buSzPts val="2400"/>
            </a:pPr>
            <a:r>
              <a:rPr lang="en-US" sz="2200" dirty="0"/>
              <a:t>The sum of age-specific mortality with other possible events, if defined as independent, can exceed 1</a:t>
            </a:r>
          </a:p>
          <a:p>
            <a:pPr marL="457200" indent="-381000">
              <a:spcBef>
                <a:spcPts val="600"/>
              </a:spcBef>
              <a:spcAft>
                <a:spcPts val="1800"/>
              </a:spcAft>
              <a:buSzPts val="2400"/>
            </a:pPr>
            <a:r>
              <a:rPr lang="en-US" sz="2400" dirty="0"/>
              <a:t>Defining transitions as conditional is one approach to avoiding this problem</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33</a:t>
            </a:fld>
            <a:endParaRPr/>
          </a:p>
        </p:txBody>
      </p:sp>
    </p:spTree>
    <p:extLst>
      <p:ext uri="{BB962C8B-B14F-4D97-AF65-F5344CB8AC3E}">
        <p14:creationId xmlns:p14="http://schemas.microsoft.com/office/powerpoint/2010/main" val="2784279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Conditional Transitions</a:t>
            </a:r>
            <a:endParaRPr dirty="0"/>
          </a:p>
        </p:txBody>
      </p:sp>
      <p:sp>
        <p:nvSpPr>
          <p:cNvPr id="562" name="Shape 562"/>
          <p:cNvSpPr txBox="1">
            <a:spLocks noGrp="1"/>
          </p:cNvSpPr>
          <p:nvPr>
            <p:ph idx="1"/>
          </p:nvPr>
        </p:nvSpPr>
        <p:spPr>
          <a:xfrm>
            <a:off x="840425" y="1382233"/>
            <a:ext cx="8015700" cy="739175"/>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Problem: Sum of transition probabilities can exceed 1 over time</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34</a:t>
            </a:fld>
            <a:endParaRPr/>
          </a:p>
        </p:txBody>
      </p:sp>
      <p:sp>
        <p:nvSpPr>
          <p:cNvPr id="70" name="TextBox 69">
            <a:extLst>
              <a:ext uri="{FF2B5EF4-FFF2-40B4-BE49-F238E27FC236}">
                <a16:creationId xmlns:a16="http://schemas.microsoft.com/office/drawing/2014/main" id="{F68E55C6-E99A-FE4F-84EB-DD19909B292F}"/>
              </a:ext>
            </a:extLst>
          </p:cNvPr>
          <p:cNvSpPr txBox="1"/>
          <p:nvPr/>
        </p:nvSpPr>
        <p:spPr>
          <a:xfrm>
            <a:off x="4389120" y="2304288"/>
            <a:ext cx="768159" cy="400110"/>
          </a:xfrm>
          <a:prstGeom prst="rect">
            <a:avLst/>
          </a:prstGeom>
          <a:noFill/>
        </p:spPr>
        <p:txBody>
          <a:bodyPr wrap="none" rtlCol="0">
            <a:spAutoFit/>
          </a:bodyPr>
          <a:lstStyle/>
          <a:p>
            <a:r>
              <a:rPr lang="en-US" sz="2000" dirty="0"/>
              <a:t>0.55</a:t>
            </a:r>
          </a:p>
        </p:txBody>
      </p:sp>
      <p:sp>
        <p:nvSpPr>
          <p:cNvPr id="71" name="TextBox 70">
            <a:extLst>
              <a:ext uri="{FF2B5EF4-FFF2-40B4-BE49-F238E27FC236}">
                <a16:creationId xmlns:a16="http://schemas.microsoft.com/office/drawing/2014/main" id="{C4EC15C0-2062-A64B-A045-BA2208A8DFFE}"/>
              </a:ext>
            </a:extLst>
          </p:cNvPr>
          <p:cNvSpPr txBox="1"/>
          <p:nvPr/>
        </p:nvSpPr>
        <p:spPr>
          <a:xfrm>
            <a:off x="2785872" y="4779264"/>
            <a:ext cx="825867" cy="400110"/>
          </a:xfrm>
          <a:prstGeom prst="rect">
            <a:avLst/>
          </a:prstGeom>
          <a:solidFill>
            <a:schemeClr val="bg1"/>
          </a:solidFill>
        </p:spPr>
        <p:txBody>
          <a:bodyPr wrap="none" rtlCol="0">
            <a:spAutoFit/>
          </a:bodyPr>
          <a:lstStyle/>
          <a:p>
            <a:r>
              <a:rPr lang="en-US" sz="2000" b="1" dirty="0">
                <a:solidFill>
                  <a:schemeClr val="accent1"/>
                </a:solidFill>
              </a:rPr>
              <a:t>0.44</a:t>
            </a:r>
          </a:p>
        </p:txBody>
      </p:sp>
      <p:sp>
        <p:nvSpPr>
          <p:cNvPr id="72" name="TextBox 71">
            <a:extLst>
              <a:ext uri="{FF2B5EF4-FFF2-40B4-BE49-F238E27FC236}">
                <a16:creationId xmlns:a16="http://schemas.microsoft.com/office/drawing/2014/main" id="{B8DA7BDD-DB8A-544B-A780-7452DFB245E4}"/>
              </a:ext>
            </a:extLst>
          </p:cNvPr>
          <p:cNvSpPr txBox="1"/>
          <p:nvPr/>
        </p:nvSpPr>
        <p:spPr>
          <a:xfrm>
            <a:off x="2761488" y="4791456"/>
            <a:ext cx="825867" cy="400110"/>
          </a:xfrm>
          <a:prstGeom prst="rect">
            <a:avLst/>
          </a:prstGeom>
          <a:solidFill>
            <a:schemeClr val="bg1"/>
          </a:solidFill>
        </p:spPr>
        <p:txBody>
          <a:bodyPr wrap="none" rtlCol="0">
            <a:spAutoFit/>
          </a:bodyPr>
          <a:lstStyle/>
          <a:p>
            <a:r>
              <a:rPr lang="en-US" sz="2000" b="1" dirty="0">
                <a:solidFill>
                  <a:schemeClr val="accent1"/>
                </a:solidFill>
              </a:rPr>
              <a:t>0.45</a:t>
            </a:r>
          </a:p>
        </p:txBody>
      </p:sp>
      <p:sp>
        <p:nvSpPr>
          <p:cNvPr id="73" name="TextBox 72">
            <a:extLst>
              <a:ext uri="{FF2B5EF4-FFF2-40B4-BE49-F238E27FC236}">
                <a16:creationId xmlns:a16="http://schemas.microsoft.com/office/drawing/2014/main" id="{1665A9D7-020A-8C4B-BEA4-B8876D050C28}"/>
              </a:ext>
            </a:extLst>
          </p:cNvPr>
          <p:cNvSpPr txBox="1"/>
          <p:nvPr/>
        </p:nvSpPr>
        <p:spPr>
          <a:xfrm>
            <a:off x="2773680" y="4803648"/>
            <a:ext cx="825867" cy="400110"/>
          </a:xfrm>
          <a:prstGeom prst="rect">
            <a:avLst/>
          </a:prstGeom>
          <a:solidFill>
            <a:schemeClr val="bg1"/>
          </a:solidFill>
        </p:spPr>
        <p:txBody>
          <a:bodyPr wrap="none" rtlCol="0">
            <a:spAutoFit/>
          </a:bodyPr>
          <a:lstStyle/>
          <a:p>
            <a:r>
              <a:rPr lang="en-US" sz="2000" b="1" dirty="0">
                <a:solidFill>
                  <a:schemeClr val="accent1"/>
                </a:solidFill>
              </a:rPr>
              <a:t>0.46</a:t>
            </a:r>
          </a:p>
        </p:txBody>
      </p:sp>
      <p:sp>
        <p:nvSpPr>
          <p:cNvPr id="74" name="TextBox 73">
            <a:extLst>
              <a:ext uri="{FF2B5EF4-FFF2-40B4-BE49-F238E27FC236}">
                <a16:creationId xmlns:a16="http://schemas.microsoft.com/office/drawing/2014/main" id="{AE52E2EF-8C2C-D940-A3D1-DF6E8A0C9DC9}"/>
              </a:ext>
            </a:extLst>
          </p:cNvPr>
          <p:cNvSpPr txBox="1"/>
          <p:nvPr/>
        </p:nvSpPr>
        <p:spPr>
          <a:xfrm>
            <a:off x="1274064" y="2572512"/>
            <a:ext cx="825867" cy="400110"/>
          </a:xfrm>
          <a:prstGeom prst="rect">
            <a:avLst/>
          </a:prstGeom>
          <a:solidFill>
            <a:schemeClr val="bg1"/>
          </a:solidFill>
        </p:spPr>
        <p:txBody>
          <a:bodyPr wrap="none" rtlCol="0">
            <a:spAutoFit/>
          </a:bodyPr>
          <a:lstStyle/>
          <a:p>
            <a:r>
              <a:rPr lang="en-US" sz="2000" b="1" dirty="0">
                <a:solidFill>
                  <a:schemeClr val="accent1"/>
                </a:solidFill>
              </a:rPr>
              <a:t>0.01</a:t>
            </a:r>
          </a:p>
        </p:txBody>
      </p:sp>
      <p:sp>
        <p:nvSpPr>
          <p:cNvPr id="75" name="TextBox 74">
            <a:extLst>
              <a:ext uri="{FF2B5EF4-FFF2-40B4-BE49-F238E27FC236}">
                <a16:creationId xmlns:a16="http://schemas.microsoft.com/office/drawing/2014/main" id="{B8A48610-83B1-4E43-8D86-AC4587467439}"/>
              </a:ext>
            </a:extLst>
          </p:cNvPr>
          <p:cNvSpPr txBox="1"/>
          <p:nvPr/>
        </p:nvSpPr>
        <p:spPr>
          <a:xfrm>
            <a:off x="1353312" y="2578608"/>
            <a:ext cx="643125" cy="400110"/>
          </a:xfrm>
          <a:prstGeom prst="rect">
            <a:avLst/>
          </a:prstGeom>
          <a:solidFill>
            <a:schemeClr val="bg1"/>
          </a:solidFill>
        </p:spPr>
        <p:txBody>
          <a:bodyPr wrap="none" rtlCol="0">
            <a:spAutoFit/>
          </a:bodyPr>
          <a:lstStyle/>
          <a:p>
            <a:r>
              <a:rPr lang="en-US" sz="2000" b="1" dirty="0">
                <a:solidFill>
                  <a:schemeClr val="accent1"/>
                </a:solidFill>
              </a:rPr>
              <a:t>0.0</a:t>
            </a:r>
          </a:p>
        </p:txBody>
      </p:sp>
      <p:sp>
        <p:nvSpPr>
          <p:cNvPr id="76" name="TextBox 75">
            <a:extLst>
              <a:ext uri="{FF2B5EF4-FFF2-40B4-BE49-F238E27FC236}">
                <a16:creationId xmlns:a16="http://schemas.microsoft.com/office/drawing/2014/main" id="{97218B19-8256-184E-A45E-DC380BBA0F65}"/>
              </a:ext>
            </a:extLst>
          </p:cNvPr>
          <p:cNvSpPr txBox="1"/>
          <p:nvPr/>
        </p:nvSpPr>
        <p:spPr>
          <a:xfrm>
            <a:off x="1030224" y="2621280"/>
            <a:ext cx="1125629" cy="400110"/>
          </a:xfrm>
          <a:prstGeom prst="rect">
            <a:avLst/>
          </a:prstGeom>
          <a:solidFill>
            <a:schemeClr val="bg1"/>
          </a:solidFill>
        </p:spPr>
        <p:txBody>
          <a:bodyPr wrap="none" rtlCol="0">
            <a:spAutoFit/>
          </a:bodyPr>
          <a:lstStyle/>
          <a:p>
            <a:r>
              <a:rPr lang="en-US" sz="2000" b="1" dirty="0">
                <a:solidFill>
                  <a:schemeClr val="accent1"/>
                </a:solidFill>
              </a:rPr>
              <a:t>Uh oh!</a:t>
            </a:r>
          </a:p>
        </p:txBody>
      </p:sp>
      <p:grpSp>
        <p:nvGrpSpPr>
          <p:cNvPr id="54" name="Group 53">
            <a:extLst>
              <a:ext uri="{FF2B5EF4-FFF2-40B4-BE49-F238E27FC236}">
                <a16:creationId xmlns:a16="http://schemas.microsoft.com/office/drawing/2014/main" id="{6A4F4678-888B-C64A-9BDD-F7EF47C70829}"/>
              </a:ext>
            </a:extLst>
          </p:cNvPr>
          <p:cNvGrpSpPr/>
          <p:nvPr/>
        </p:nvGrpSpPr>
        <p:grpSpPr>
          <a:xfrm>
            <a:off x="2286731" y="3033994"/>
            <a:ext cx="4950756" cy="3351655"/>
            <a:chOff x="2368023" y="2307251"/>
            <a:chExt cx="4950756" cy="3351655"/>
          </a:xfrm>
        </p:grpSpPr>
        <p:sp>
          <p:nvSpPr>
            <p:cNvPr id="58" name="Shape 646">
              <a:extLst>
                <a:ext uri="{FF2B5EF4-FFF2-40B4-BE49-F238E27FC236}">
                  <a16:creationId xmlns:a16="http://schemas.microsoft.com/office/drawing/2014/main" id="{87B44436-5911-6F4C-B037-F43A8CDCAAB4}"/>
                </a:ext>
              </a:extLst>
            </p:cNvPr>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59" name="Shape 646">
              <a:extLst>
                <a:ext uri="{FF2B5EF4-FFF2-40B4-BE49-F238E27FC236}">
                  <a16:creationId xmlns:a16="http://schemas.microsoft.com/office/drawing/2014/main" id="{13C9CE13-67C6-B245-81B5-EED07C564B76}"/>
                </a:ext>
              </a:extLst>
            </p:cNvPr>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60" name="Shape 646">
              <a:extLst>
                <a:ext uri="{FF2B5EF4-FFF2-40B4-BE49-F238E27FC236}">
                  <a16:creationId xmlns:a16="http://schemas.microsoft.com/office/drawing/2014/main" id="{5B954BB3-ACA6-D747-AED9-8D157F22097C}"/>
                </a:ext>
              </a:extLst>
            </p:cNvPr>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61" name="Shape 651">
              <a:extLst>
                <a:ext uri="{FF2B5EF4-FFF2-40B4-BE49-F238E27FC236}">
                  <a16:creationId xmlns:a16="http://schemas.microsoft.com/office/drawing/2014/main" id="{84D3D90A-F144-E948-82C0-B6D1478A52C2}"/>
                </a:ext>
              </a:extLst>
            </p:cNvPr>
            <p:cNvCxnSpPr>
              <a:stCxn id="58" idx="0"/>
              <a:endCxn id="59"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62" name="Shape 651">
              <a:extLst>
                <a:ext uri="{FF2B5EF4-FFF2-40B4-BE49-F238E27FC236}">
                  <a16:creationId xmlns:a16="http://schemas.microsoft.com/office/drawing/2014/main" id="{C0BCA898-02D3-014C-B1C8-30F64BA7EEBB}"/>
                </a:ext>
              </a:extLst>
            </p:cNvPr>
            <p:cNvCxnSpPr>
              <a:stCxn id="58" idx="2"/>
              <a:endCxn id="58"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3" name="Shape 651">
              <a:extLst>
                <a:ext uri="{FF2B5EF4-FFF2-40B4-BE49-F238E27FC236}">
                  <a16:creationId xmlns:a16="http://schemas.microsoft.com/office/drawing/2014/main" id="{D874DEFC-475E-9347-B19E-45AC3B9B1B72}"/>
                </a:ext>
              </a:extLst>
            </p:cNvPr>
            <p:cNvCxnSpPr>
              <a:stCxn id="59" idx="6"/>
              <a:endCxn id="59"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4" name="Shape 651">
              <a:extLst>
                <a:ext uri="{FF2B5EF4-FFF2-40B4-BE49-F238E27FC236}">
                  <a16:creationId xmlns:a16="http://schemas.microsoft.com/office/drawing/2014/main" id="{0A1F08C6-6AA8-CD47-BCB6-DF09E5CAA44E}"/>
                </a:ext>
              </a:extLst>
            </p:cNvPr>
            <p:cNvCxnSpPr>
              <a:stCxn id="60" idx="2"/>
              <a:endCxn id="60"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5" name="Shape 651">
              <a:extLst>
                <a:ext uri="{FF2B5EF4-FFF2-40B4-BE49-F238E27FC236}">
                  <a16:creationId xmlns:a16="http://schemas.microsoft.com/office/drawing/2014/main" id="{BF677D5A-DFF6-6242-BBFB-A467488772D5}"/>
                </a:ext>
              </a:extLst>
            </p:cNvPr>
            <p:cNvCxnSpPr>
              <a:stCxn id="58" idx="4"/>
              <a:endCxn id="60"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66" name="Shape 651">
              <a:extLst>
                <a:ext uri="{FF2B5EF4-FFF2-40B4-BE49-F238E27FC236}">
                  <a16:creationId xmlns:a16="http://schemas.microsoft.com/office/drawing/2014/main" id="{E315FFA6-E5E9-7D45-9A67-F5CEE1FCA935}"/>
                </a:ext>
              </a:extLst>
            </p:cNvPr>
            <p:cNvCxnSpPr>
              <a:stCxn id="59" idx="4"/>
              <a:endCxn id="60"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grpSp>
    </p:spTree>
    <p:extLst>
      <p:ext uri="{BB962C8B-B14F-4D97-AF65-F5344CB8AC3E}">
        <p14:creationId xmlns:p14="http://schemas.microsoft.com/office/powerpoint/2010/main" val="3021179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5" grpId="0" animBg="1"/>
      <p:bldP spid="7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Conditional Transitions</a:t>
            </a:r>
            <a:endParaRPr dirty="0"/>
          </a:p>
        </p:txBody>
      </p:sp>
      <p:sp>
        <p:nvSpPr>
          <p:cNvPr id="562" name="Shape 562"/>
          <p:cNvSpPr txBox="1">
            <a:spLocks noGrp="1"/>
          </p:cNvSpPr>
          <p:nvPr>
            <p:ph idx="1"/>
          </p:nvPr>
        </p:nvSpPr>
        <p:spPr>
          <a:xfrm>
            <a:off x="840425" y="1382233"/>
            <a:ext cx="8015700" cy="739175"/>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Solution: Condition other events on survival</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35</a:t>
            </a:fld>
            <a:endParaRPr/>
          </a:p>
        </p:txBody>
      </p:sp>
      <p:sp>
        <p:nvSpPr>
          <p:cNvPr id="70" name="TextBox 69">
            <a:extLst>
              <a:ext uri="{FF2B5EF4-FFF2-40B4-BE49-F238E27FC236}">
                <a16:creationId xmlns:a16="http://schemas.microsoft.com/office/drawing/2014/main" id="{F68E55C6-E99A-FE4F-84EB-DD19909B292F}"/>
              </a:ext>
            </a:extLst>
          </p:cNvPr>
          <p:cNvSpPr txBox="1"/>
          <p:nvPr/>
        </p:nvSpPr>
        <p:spPr>
          <a:xfrm>
            <a:off x="4389120" y="2304288"/>
            <a:ext cx="768159" cy="400110"/>
          </a:xfrm>
          <a:prstGeom prst="rect">
            <a:avLst/>
          </a:prstGeom>
          <a:noFill/>
        </p:spPr>
        <p:txBody>
          <a:bodyPr wrap="none" rtlCol="0">
            <a:spAutoFit/>
          </a:bodyPr>
          <a:lstStyle/>
          <a:p>
            <a:r>
              <a:rPr lang="en-US" sz="2000" dirty="0"/>
              <a:t>0.55</a:t>
            </a:r>
          </a:p>
        </p:txBody>
      </p:sp>
      <p:sp>
        <p:nvSpPr>
          <p:cNvPr id="71" name="TextBox 70">
            <a:extLst>
              <a:ext uri="{FF2B5EF4-FFF2-40B4-BE49-F238E27FC236}">
                <a16:creationId xmlns:a16="http://schemas.microsoft.com/office/drawing/2014/main" id="{C4EC15C0-2062-A64B-A045-BA2208A8DFFE}"/>
              </a:ext>
            </a:extLst>
          </p:cNvPr>
          <p:cNvSpPr txBox="1"/>
          <p:nvPr/>
        </p:nvSpPr>
        <p:spPr>
          <a:xfrm>
            <a:off x="2785872" y="4779264"/>
            <a:ext cx="825867" cy="400110"/>
          </a:xfrm>
          <a:prstGeom prst="rect">
            <a:avLst/>
          </a:prstGeom>
          <a:solidFill>
            <a:schemeClr val="bg1"/>
          </a:solidFill>
        </p:spPr>
        <p:txBody>
          <a:bodyPr wrap="none" rtlCol="0">
            <a:spAutoFit/>
          </a:bodyPr>
          <a:lstStyle/>
          <a:p>
            <a:r>
              <a:rPr lang="en-US" sz="2000" b="1" dirty="0">
                <a:solidFill>
                  <a:schemeClr val="accent1"/>
                </a:solidFill>
              </a:rPr>
              <a:t>0.44</a:t>
            </a:r>
          </a:p>
        </p:txBody>
      </p:sp>
      <p:sp>
        <p:nvSpPr>
          <p:cNvPr id="72" name="TextBox 71">
            <a:extLst>
              <a:ext uri="{FF2B5EF4-FFF2-40B4-BE49-F238E27FC236}">
                <a16:creationId xmlns:a16="http://schemas.microsoft.com/office/drawing/2014/main" id="{B8DA7BDD-DB8A-544B-A780-7452DFB245E4}"/>
              </a:ext>
            </a:extLst>
          </p:cNvPr>
          <p:cNvSpPr txBox="1"/>
          <p:nvPr/>
        </p:nvSpPr>
        <p:spPr>
          <a:xfrm>
            <a:off x="2761488" y="4791456"/>
            <a:ext cx="825867" cy="400110"/>
          </a:xfrm>
          <a:prstGeom prst="rect">
            <a:avLst/>
          </a:prstGeom>
          <a:solidFill>
            <a:schemeClr val="bg1"/>
          </a:solidFill>
        </p:spPr>
        <p:txBody>
          <a:bodyPr wrap="none" rtlCol="0">
            <a:spAutoFit/>
          </a:bodyPr>
          <a:lstStyle/>
          <a:p>
            <a:r>
              <a:rPr lang="en-US" sz="2000" b="1" dirty="0">
                <a:solidFill>
                  <a:schemeClr val="accent1"/>
                </a:solidFill>
              </a:rPr>
              <a:t>0.45</a:t>
            </a:r>
          </a:p>
        </p:txBody>
      </p:sp>
      <p:sp>
        <p:nvSpPr>
          <p:cNvPr id="73" name="TextBox 72">
            <a:extLst>
              <a:ext uri="{FF2B5EF4-FFF2-40B4-BE49-F238E27FC236}">
                <a16:creationId xmlns:a16="http://schemas.microsoft.com/office/drawing/2014/main" id="{1665A9D7-020A-8C4B-BEA4-B8876D050C28}"/>
              </a:ext>
            </a:extLst>
          </p:cNvPr>
          <p:cNvSpPr txBox="1"/>
          <p:nvPr/>
        </p:nvSpPr>
        <p:spPr>
          <a:xfrm>
            <a:off x="2773680" y="4803648"/>
            <a:ext cx="825867" cy="400110"/>
          </a:xfrm>
          <a:prstGeom prst="rect">
            <a:avLst/>
          </a:prstGeom>
          <a:solidFill>
            <a:schemeClr val="bg1"/>
          </a:solidFill>
        </p:spPr>
        <p:txBody>
          <a:bodyPr wrap="none" rtlCol="0">
            <a:spAutoFit/>
          </a:bodyPr>
          <a:lstStyle/>
          <a:p>
            <a:r>
              <a:rPr lang="en-US" sz="2000" b="1" dirty="0">
                <a:solidFill>
                  <a:schemeClr val="accent1"/>
                </a:solidFill>
              </a:rPr>
              <a:t>0.46</a:t>
            </a:r>
          </a:p>
        </p:txBody>
      </p:sp>
      <p:sp>
        <p:nvSpPr>
          <p:cNvPr id="74" name="TextBox 73">
            <a:extLst>
              <a:ext uri="{FF2B5EF4-FFF2-40B4-BE49-F238E27FC236}">
                <a16:creationId xmlns:a16="http://schemas.microsoft.com/office/drawing/2014/main" id="{AE52E2EF-8C2C-D940-A3D1-DF6E8A0C9DC9}"/>
              </a:ext>
            </a:extLst>
          </p:cNvPr>
          <p:cNvSpPr txBox="1"/>
          <p:nvPr/>
        </p:nvSpPr>
        <p:spPr>
          <a:xfrm>
            <a:off x="1274064" y="2572512"/>
            <a:ext cx="825867" cy="400110"/>
          </a:xfrm>
          <a:prstGeom prst="rect">
            <a:avLst/>
          </a:prstGeom>
          <a:solidFill>
            <a:schemeClr val="bg1"/>
          </a:solidFill>
        </p:spPr>
        <p:txBody>
          <a:bodyPr wrap="none" rtlCol="0">
            <a:spAutoFit/>
          </a:bodyPr>
          <a:lstStyle/>
          <a:p>
            <a:r>
              <a:rPr lang="en-US" sz="2000" b="1" dirty="0">
                <a:solidFill>
                  <a:schemeClr val="accent1"/>
                </a:solidFill>
              </a:rPr>
              <a:t>0.01</a:t>
            </a:r>
          </a:p>
        </p:txBody>
      </p:sp>
      <p:sp>
        <p:nvSpPr>
          <p:cNvPr id="75" name="TextBox 74">
            <a:extLst>
              <a:ext uri="{FF2B5EF4-FFF2-40B4-BE49-F238E27FC236}">
                <a16:creationId xmlns:a16="http://schemas.microsoft.com/office/drawing/2014/main" id="{B8A48610-83B1-4E43-8D86-AC4587467439}"/>
              </a:ext>
            </a:extLst>
          </p:cNvPr>
          <p:cNvSpPr txBox="1"/>
          <p:nvPr/>
        </p:nvSpPr>
        <p:spPr>
          <a:xfrm>
            <a:off x="1353312" y="2578608"/>
            <a:ext cx="643125" cy="400110"/>
          </a:xfrm>
          <a:prstGeom prst="rect">
            <a:avLst/>
          </a:prstGeom>
          <a:solidFill>
            <a:schemeClr val="bg1"/>
          </a:solidFill>
        </p:spPr>
        <p:txBody>
          <a:bodyPr wrap="none" rtlCol="0">
            <a:spAutoFit/>
          </a:bodyPr>
          <a:lstStyle/>
          <a:p>
            <a:r>
              <a:rPr lang="en-US" sz="2000" b="1" dirty="0">
                <a:solidFill>
                  <a:schemeClr val="accent1"/>
                </a:solidFill>
              </a:rPr>
              <a:t>0.0</a:t>
            </a:r>
          </a:p>
        </p:txBody>
      </p:sp>
      <p:sp>
        <p:nvSpPr>
          <p:cNvPr id="76" name="TextBox 75">
            <a:extLst>
              <a:ext uri="{FF2B5EF4-FFF2-40B4-BE49-F238E27FC236}">
                <a16:creationId xmlns:a16="http://schemas.microsoft.com/office/drawing/2014/main" id="{97218B19-8256-184E-A45E-DC380BBA0F65}"/>
              </a:ext>
            </a:extLst>
          </p:cNvPr>
          <p:cNvSpPr txBox="1"/>
          <p:nvPr/>
        </p:nvSpPr>
        <p:spPr>
          <a:xfrm>
            <a:off x="1030224" y="2621280"/>
            <a:ext cx="1125629" cy="400110"/>
          </a:xfrm>
          <a:prstGeom prst="rect">
            <a:avLst/>
          </a:prstGeom>
          <a:solidFill>
            <a:schemeClr val="bg1"/>
          </a:solidFill>
        </p:spPr>
        <p:txBody>
          <a:bodyPr wrap="none" rtlCol="0">
            <a:spAutoFit/>
          </a:bodyPr>
          <a:lstStyle/>
          <a:p>
            <a:r>
              <a:rPr lang="en-US" sz="2000" b="1" dirty="0">
                <a:solidFill>
                  <a:schemeClr val="accent1"/>
                </a:solidFill>
              </a:rPr>
              <a:t>Uh oh!</a:t>
            </a:r>
          </a:p>
        </p:txBody>
      </p:sp>
      <p:grpSp>
        <p:nvGrpSpPr>
          <p:cNvPr id="54" name="Group 53">
            <a:extLst>
              <a:ext uri="{FF2B5EF4-FFF2-40B4-BE49-F238E27FC236}">
                <a16:creationId xmlns:a16="http://schemas.microsoft.com/office/drawing/2014/main" id="{6A4F4678-888B-C64A-9BDD-F7EF47C70829}"/>
              </a:ext>
            </a:extLst>
          </p:cNvPr>
          <p:cNvGrpSpPr/>
          <p:nvPr/>
        </p:nvGrpSpPr>
        <p:grpSpPr>
          <a:xfrm>
            <a:off x="2286731" y="3033994"/>
            <a:ext cx="4950756" cy="3351655"/>
            <a:chOff x="2368023" y="2307251"/>
            <a:chExt cx="4950756" cy="3351655"/>
          </a:xfrm>
        </p:grpSpPr>
        <p:sp>
          <p:nvSpPr>
            <p:cNvPr id="58" name="Shape 646">
              <a:extLst>
                <a:ext uri="{FF2B5EF4-FFF2-40B4-BE49-F238E27FC236}">
                  <a16:creationId xmlns:a16="http://schemas.microsoft.com/office/drawing/2014/main" id="{87B44436-5911-6F4C-B037-F43A8CDCAAB4}"/>
                </a:ext>
              </a:extLst>
            </p:cNvPr>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59" name="Shape 646">
              <a:extLst>
                <a:ext uri="{FF2B5EF4-FFF2-40B4-BE49-F238E27FC236}">
                  <a16:creationId xmlns:a16="http://schemas.microsoft.com/office/drawing/2014/main" id="{13C9CE13-67C6-B245-81B5-EED07C564B76}"/>
                </a:ext>
              </a:extLst>
            </p:cNvPr>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60" name="Shape 646">
              <a:extLst>
                <a:ext uri="{FF2B5EF4-FFF2-40B4-BE49-F238E27FC236}">
                  <a16:creationId xmlns:a16="http://schemas.microsoft.com/office/drawing/2014/main" id="{5B954BB3-ACA6-D747-AED9-8D157F22097C}"/>
                </a:ext>
              </a:extLst>
            </p:cNvPr>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61" name="Shape 651">
              <a:extLst>
                <a:ext uri="{FF2B5EF4-FFF2-40B4-BE49-F238E27FC236}">
                  <a16:creationId xmlns:a16="http://schemas.microsoft.com/office/drawing/2014/main" id="{84D3D90A-F144-E948-82C0-B6D1478A52C2}"/>
                </a:ext>
              </a:extLst>
            </p:cNvPr>
            <p:cNvCxnSpPr>
              <a:stCxn id="58" idx="0"/>
              <a:endCxn id="59"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62" name="Shape 651">
              <a:extLst>
                <a:ext uri="{FF2B5EF4-FFF2-40B4-BE49-F238E27FC236}">
                  <a16:creationId xmlns:a16="http://schemas.microsoft.com/office/drawing/2014/main" id="{C0BCA898-02D3-014C-B1C8-30F64BA7EEBB}"/>
                </a:ext>
              </a:extLst>
            </p:cNvPr>
            <p:cNvCxnSpPr>
              <a:stCxn id="58" idx="2"/>
              <a:endCxn id="58"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3" name="Shape 651">
              <a:extLst>
                <a:ext uri="{FF2B5EF4-FFF2-40B4-BE49-F238E27FC236}">
                  <a16:creationId xmlns:a16="http://schemas.microsoft.com/office/drawing/2014/main" id="{D874DEFC-475E-9347-B19E-45AC3B9B1B72}"/>
                </a:ext>
              </a:extLst>
            </p:cNvPr>
            <p:cNvCxnSpPr>
              <a:stCxn id="59" idx="6"/>
              <a:endCxn id="59"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4" name="Shape 651">
              <a:extLst>
                <a:ext uri="{FF2B5EF4-FFF2-40B4-BE49-F238E27FC236}">
                  <a16:creationId xmlns:a16="http://schemas.microsoft.com/office/drawing/2014/main" id="{0A1F08C6-6AA8-CD47-BCB6-DF09E5CAA44E}"/>
                </a:ext>
              </a:extLst>
            </p:cNvPr>
            <p:cNvCxnSpPr>
              <a:stCxn id="60" idx="2"/>
              <a:endCxn id="60"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5" name="Shape 651">
              <a:extLst>
                <a:ext uri="{FF2B5EF4-FFF2-40B4-BE49-F238E27FC236}">
                  <a16:creationId xmlns:a16="http://schemas.microsoft.com/office/drawing/2014/main" id="{BF677D5A-DFF6-6242-BBFB-A467488772D5}"/>
                </a:ext>
              </a:extLst>
            </p:cNvPr>
            <p:cNvCxnSpPr>
              <a:stCxn id="58" idx="4"/>
              <a:endCxn id="60"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66" name="Shape 651">
              <a:extLst>
                <a:ext uri="{FF2B5EF4-FFF2-40B4-BE49-F238E27FC236}">
                  <a16:creationId xmlns:a16="http://schemas.microsoft.com/office/drawing/2014/main" id="{E315FFA6-E5E9-7D45-9A67-F5CEE1FCA935}"/>
                </a:ext>
              </a:extLst>
            </p:cNvPr>
            <p:cNvCxnSpPr>
              <a:stCxn id="59" idx="4"/>
              <a:endCxn id="60"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grpSp>
    </p:spTree>
    <p:extLst>
      <p:ext uri="{BB962C8B-B14F-4D97-AF65-F5344CB8AC3E}">
        <p14:creationId xmlns:p14="http://schemas.microsoft.com/office/powerpoint/2010/main" val="37168366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Conditional Transitions</a:t>
            </a:r>
            <a:endParaRPr dirty="0"/>
          </a:p>
        </p:txBody>
      </p:sp>
      <p:sp>
        <p:nvSpPr>
          <p:cNvPr id="562" name="Shape 562"/>
          <p:cNvSpPr txBox="1">
            <a:spLocks noGrp="1"/>
          </p:cNvSpPr>
          <p:nvPr>
            <p:ph idx="1"/>
          </p:nvPr>
        </p:nvSpPr>
        <p:spPr>
          <a:xfrm>
            <a:off x="840425" y="1382233"/>
            <a:ext cx="8015700" cy="739175"/>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Solution: Condition other events on survival</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36</a:t>
            </a:fld>
            <a:endParaRPr/>
          </a:p>
        </p:txBody>
      </p:sp>
      <p:sp>
        <p:nvSpPr>
          <p:cNvPr id="58" name="Shape 646">
            <a:extLst>
              <a:ext uri="{FF2B5EF4-FFF2-40B4-BE49-F238E27FC236}">
                <a16:creationId xmlns:a16="http://schemas.microsoft.com/office/drawing/2014/main" id="{87B44436-5911-6F4C-B037-F43A8CDCAAB4}"/>
              </a:ext>
            </a:extLst>
          </p:cNvPr>
          <p:cNvSpPr/>
          <p:nvPr/>
        </p:nvSpPr>
        <p:spPr>
          <a:xfrm>
            <a:off x="1061435" y="3033994"/>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59" name="Shape 646">
            <a:extLst>
              <a:ext uri="{FF2B5EF4-FFF2-40B4-BE49-F238E27FC236}">
                <a16:creationId xmlns:a16="http://schemas.microsoft.com/office/drawing/2014/main" id="{13C9CE13-67C6-B245-81B5-EED07C564B76}"/>
              </a:ext>
            </a:extLst>
          </p:cNvPr>
          <p:cNvSpPr/>
          <p:nvPr/>
        </p:nvSpPr>
        <p:spPr>
          <a:xfrm>
            <a:off x="5408687" y="3040344"/>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60" name="Shape 646">
            <a:extLst>
              <a:ext uri="{FF2B5EF4-FFF2-40B4-BE49-F238E27FC236}">
                <a16:creationId xmlns:a16="http://schemas.microsoft.com/office/drawing/2014/main" id="{5B954BB3-ACA6-D747-AED9-8D157F22097C}"/>
              </a:ext>
            </a:extLst>
          </p:cNvPr>
          <p:cNvSpPr/>
          <p:nvPr/>
        </p:nvSpPr>
        <p:spPr>
          <a:xfrm>
            <a:off x="3837076" y="5014049"/>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61" name="Shape 651">
            <a:extLst>
              <a:ext uri="{FF2B5EF4-FFF2-40B4-BE49-F238E27FC236}">
                <a16:creationId xmlns:a16="http://schemas.microsoft.com/office/drawing/2014/main" id="{84D3D90A-F144-E948-82C0-B6D1478A52C2}"/>
              </a:ext>
            </a:extLst>
          </p:cNvPr>
          <p:cNvCxnSpPr>
            <a:cxnSpLocks/>
            <a:stCxn id="44" idx="7"/>
            <a:endCxn id="59" idx="0"/>
          </p:cNvCxnSpPr>
          <p:nvPr/>
        </p:nvCxnSpPr>
        <p:spPr>
          <a:xfrm rot="16200000" flipH="1">
            <a:off x="5216675" y="1933933"/>
            <a:ext cx="471530" cy="1741293"/>
          </a:xfrm>
          <a:prstGeom prst="curvedConnector3">
            <a:avLst>
              <a:gd name="adj1" fmla="val -7619"/>
            </a:avLst>
          </a:prstGeom>
          <a:noFill/>
          <a:ln w="25400" cap="flat" cmpd="sng">
            <a:solidFill>
              <a:srgbClr val="3F3F3F"/>
            </a:solidFill>
            <a:prstDash val="solid"/>
            <a:round/>
            <a:headEnd type="none" w="sm" len="sm"/>
            <a:tailEnd type="triangle" w="lg" len="lg"/>
          </a:ln>
        </p:spPr>
      </p:cxnSp>
      <p:cxnSp>
        <p:nvCxnSpPr>
          <p:cNvPr id="62" name="Shape 651">
            <a:extLst>
              <a:ext uri="{FF2B5EF4-FFF2-40B4-BE49-F238E27FC236}">
                <a16:creationId xmlns:a16="http://schemas.microsoft.com/office/drawing/2014/main" id="{C0BCA898-02D3-014C-B1C8-30F64BA7EEBB}"/>
              </a:ext>
            </a:extLst>
          </p:cNvPr>
          <p:cNvCxnSpPr>
            <a:cxnSpLocks/>
            <a:stCxn id="44" idx="1"/>
            <a:endCxn id="58" idx="1"/>
          </p:cNvCxnSpPr>
          <p:nvPr/>
        </p:nvCxnSpPr>
        <p:spPr>
          <a:xfrm rot="16200000" flipH="1" flipV="1">
            <a:off x="2557845" y="1340226"/>
            <a:ext cx="666046" cy="3123221"/>
          </a:xfrm>
          <a:prstGeom prst="curvedConnector3">
            <a:avLst>
              <a:gd name="adj1" fmla="val -8140"/>
            </a:avLst>
          </a:prstGeom>
          <a:noFill/>
          <a:ln w="25400" cap="flat" cmpd="sng">
            <a:solidFill>
              <a:srgbClr val="3F3F3F"/>
            </a:solidFill>
            <a:prstDash val="solid"/>
            <a:round/>
            <a:headEnd type="none" w="sm" len="sm"/>
            <a:tailEnd type="triangle" w="lg" len="lg"/>
          </a:ln>
        </p:spPr>
      </p:cxnSp>
      <p:cxnSp>
        <p:nvCxnSpPr>
          <p:cNvPr id="63" name="Shape 651">
            <a:extLst>
              <a:ext uri="{FF2B5EF4-FFF2-40B4-BE49-F238E27FC236}">
                <a16:creationId xmlns:a16="http://schemas.microsoft.com/office/drawing/2014/main" id="{D874DEFC-475E-9347-B19E-45AC3B9B1B72}"/>
              </a:ext>
            </a:extLst>
          </p:cNvPr>
          <p:cNvCxnSpPr>
            <a:stCxn id="59" idx="6"/>
            <a:endCxn id="59" idx="7"/>
          </p:cNvCxnSpPr>
          <p:nvPr/>
        </p:nvCxnSpPr>
        <p:spPr>
          <a:xfrm flipH="1" flipV="1">
            <a:off x="6969665" y="324121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4" name="Shape 651">
            <a:extLst>
              <a:ext uri="{FF2B5EF4-FFF2-40B4-BE49-F238E27FC236}">
                <a16:creationId xmlns:a16="http://schemas.microsoft.com/office/drawing/2014/main" id="{0A1F08C6-6AA8-CD47-BCB6-DF09E5CAA44E}"/>
              </a:ext>
            </a:extLst>
          </p:cNvPr>
          <p:cNvCxnSpPr>
            <a:stCxn id="60" idx="2"/>
            <a:endCxn id="60" idx="3"/>
          </p:cNvCxnSpPr>
          <p:nvPr/>
        </p:nvCxnSpPr>
        <p:spPr>
          <a:xfrm rot="10800000" flipH="1" flipV="1">
            <a:off x="3837076" y="5699849"/>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5" name="Shape 651">
            <a:extLst>
              <a:ext uri="{FF2B5EF4-FFF2-40B4-BE49-F238E27FC236}">
                <a16:creationId xmlns:a16="http://schemas.microsoft.com/office/drawing/2014/main" id="{BF677D5A-DFF6-6242-BBFB-A467488772D5}"/>
              </a:ext>
            </a:extLst>
          </p:cNvPr>
          <p:cNvCxnSpPr>
            <a:cxnSpLocks/>
            <a:stCxn id="58" idx="6"/>
            <a:endCxn id="20" idx="2"/>
          </p:cNvCxnSpPr>
          <p:nvPr/>
        </p:nvCxnSpPr>
        <p:spPr>
          <a:xfrm>
            <a:off x="2890235" y="3719794"/>
            <a:ext cx="840517" cy="10958"/>
          </a:xfrm>
          <a:prstGeom prst="straightConnector1">
            <a:avLst/>
          </a:prstGeom>
          <a:noFill/>
          <a:ln w="25400" cap="flat" cmpd="sng">
            <a:solidFill>
              <a:srgbClr val="3F3F3F"/>
            </a:solidFill>
            <a:prstDash val="solid"/>
            <a:round/>
            <a:headEnd type="none" w="sm" len="sm"/>
            <a:tailEnd type="triangle" w="lg" len="lg"/>
          </a:ln>
        </p:spPr>
      </p:cxnSp>
      <p:cxnSp>
        <p:nvCxnSpPr>
          <p:cNvPr id="66" name="Shape 651">
            <a:extLst>
              <a:ext uri="{FF2B5EF4-FFF2-40B4-BE49-F238E27FC236}">
                <a16:creationId xmlns:a16="http://schemas.microsoft.com/office/drawing/2014/main" id="{E315FFA6-E5E9-7D45-9A67-F5CEE1FCA935}"/>
              </a:ext>
            </a:extLst>
          </p:cNvPr>
          <p:cNvCxnSpPr>
            <a:stCxn id="59" idx="4"/>
            <a:endCxn id="60" idx="7"/>
          </p:cNvCxnSpPr>
          <p:nvPr/>
        </p:nvCxnSpPr>
        <p:spPr>
          <a:xfrm flipH="1">
            <a:off x="5398054" y="4411944"/>
            <a:ext cx="925033" cy="802971"/>
          </a:xfrm>
          <a:prstGeom prst="straightConnector1">
            <a:avLst/>
          </a:prstGeom>
          <a:noFill/>
          <a:ln w="25400" cap="flat" cmpd="sng">
            <a:solidFill>
              <a:srgbClr val="3F3F3F"/>
            </a:solidFill>
            <a:prstDash val="solid"/>
            <a:round/>
            <a:headEnd type="none" w="sm" len="sm"/>
            <a:tailEnd type="triangle" w="lg" len="lg"/>
          </a:ln>
        </p:spPr>
      </p:cxnSp>
      <p:cxnSp>
        <p:nvCxnSpPr>
          <p:cNvPr id="30" name="Shape 651">
            <a:extLst>
              <a:ext uri="{FF2B5EF4-FFF2-40B4-BE49-F238E27FC236}">
                <a16:creationId xmlns:a16="http://schemas.microsoft.com/office/drawing/2014/main" id="{E3A5276F-3623-E44C-86B9-D3B80A79D59F}"/>
              </a:ext>
            </a:extLst>
          </p:cNvPr>
          <p:cNvCxnSpPr>
            <a:cxnSpLocks/>
            <a:stCxn id="20" idx="4"/>
            <a:endCxn id="60" idx="1"/>
          </p:cNvCxnSpPr>
          <p:nvPr/>
        </p:nvCxnSpPr>
        <p:spPr>
          <a:xfrm>
            <a:off x="3822192" y="3822192"/>
            <a:ext cx="282706" cy="1392723"/>
          </a:xfrm>
          <a:prstGeom prst="straightConnector1">
            <a:avLst/>
          </a:prstGeom>
          <a:noFill/>
          <a:ln w="25400" cap="flat" cmpd="sng">
            <a:solidFill>
              <a:srgbClr val="3F3F3F"/>
            </a:solidFill>
            <a:prstDash val="solid"/>
            <a:round/>
            <a:headEnd type="none" w="sm" len="sm"/>
            <a:tailEnd type="triangle" w="lg" len="lg"/>
          </a:ln>
        </p:spPr>
      </p:cxnSp>
      <p:cxnSp>
        <p:nvCxnSpPr>
          <p:cNvPr id="35" name="Shape 651">
            <a:extLst>
              <a:ext uri="{FF2B5EF4-FFF2-40B4-BE49-F238E27FC236}">
                <a16:creationId xmlns:a16="http://schemas.microsoft.com/office/drawing/2014/main" id="{218FF9A9-8291-AF4C-A8A4-94CA3CA91FEF}"/>
              </a:ext>
            </a:extLst>
          </p:cNvPr>
          <p:cNvCxnSpPr>
            <a:cxnSpLocks/>
            <a:stCxn id="20" idx="0"/>
            <a:endCxn id="44" idx="4"/>
          </p:cNvCxnSpPr>
          <p:nvPr/>
        </p:nvCxnSpPr>
        <p:spPr>
          <a:xfrm flipV="1">
            <a:off x="3822192" y="2724912"/>
            <a:ext cx="694944" cy="914400"/>
          </a:xfrm>
          <a:prstGeom prst="straightConnector1">
            <a:avLst/>
          </a:prstGeom>
          <a:noFill/>
          <a:ln w="25400" cap="flat" cmpd="sng">
            <a:solidFill>
              <a:srgbClr val="3F3F3F"/>
            </a:solidFill>
            <a:prstDash val="solid"/>
            <a:round/>
            <a:headEnd type="none" w="sm" len="sm"/>
            <a:tailEnd type="triangle" w="lg" len="lg"/>
          </a:ln>
        </p:spPr>
      </p:cxnSp>
      <p:sp>
        <p:nvSpPr>
          <p:cNvPr id="15" name="TextBox 14">
            <a:extLst>
              <a:ext uri="{FF2B5EF4-FFF2-40B4-BE49-F238E27FC236}">
                <a16:creationId xmlns:a16="http://schemas.microsoft.com/office/drawing/2014/main" id="{3EC37AD0-CCF2-F340-9397-ED15F7154E96}"/>
              </a:ext>
            </a:extLst>
          </p:cNvPr>
          <p:cNvSpPr txBox="1"/>
          <p:nvPr/>
        </p:nvSpPr>
        <p:spPr>
          <a:xfrm>
            <a:off x="3968496" y="4261104"/>
            <a:ext cx="530915" cy="369332"/>
          </a:xfrm>
          <a:prstGeom prst="rect">
            <a:avLst/>
          </a:prstGeom>
          <a:noFill/>
        </p:spPr>
        <p:txBody>
          <a:bodyPr wrap="none" rtlCol="0">
            <a:spAutoFit/>
          </a:bodyPr>
          <a:lstStyle/>
          <a:p>
            <a:r>
              <a:rPr lang="en-US" dirty="0"/>
              <a:t>die</a:t>
            </a:r>
          </a:p>
        </p:txBody>
      </p:sp>
      <p:sp>
        <p:nvSpPr>
          <p:cNvPr id="40" name="TextBox 39">
            <a:extLst>
              <a:ext uri="{FF2B5EF4-FFF2-40B4-BE49-F238E27FC236}">
                <a16:creationId xmlns:a16="http://schemas.microsoft.com/office/drawing/2014/main" id="{E102E2CF-BDE5-4444-B323-2E3D551F0AC5}"/>
              </a:ext>
            </a:extLst>
          </p:cNvPr>
          <p:cNvSpPr txBox="1"/>
          <p:nvPr/>
        </p:nvSpPr>
        <p:spPr>
          <a:xfrm>
            <a:off x="4139183" y="3115057"/>
            <a:ext cx="1020985" cy="369332"/>
          </a:xfrm>
          <a:prstGeom prst="rect">
            <a:avLst/>
          </a:prstGeom>
          <a:noFill/>
        </p:spPr>
        <p:txBody>
          <a:bodyPr wrap="none" rtlCol="0">
            <a:spAutoFit/>
          </a:bodyPr>
          <a:lstStyle/>
          <a:p>
            <a:r>
              <a:rPr lang="en-US" dirty="0"/>
              <a:t>survive</a:t>
            </a:r>
          </a:p>
        </p:txBody>
      </p:sp>
      <p:sp>
        <p:nvSpPr>
          <p:cNvPr id="20" name="Oval 19">
            <a:extLst>
              <a:ext uri="{FF2B5EF4-FFF2-40B4-BE49-F238E27FC236}">
                <a16:creationId xmlns:a16="http://schemas.microsoft.com/office/drawing/2014/main" id="{7166F049-8B48-9F49-B87B-48FCF469F921}"/>
              </a:ext>
            </a:extLst>
          </p:cNvPr>
          <p:cNvSpPr/>
          <p:nvPr/>
        </p:nvSpPr>
        <p:spPr>
          <a:xfrm>
            <a:off x="3730752" y="3639312"/>
            <a:ext cx="182880" cy="182880"/>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108BC583-5339-CE40-8E10-061187C9579F}"/>
              </a:ext>
            </a:extLst>
          </p:cNvPr>
          <p:cNvSpPr/>
          <p:nvPr/>
        </p:nvSpPr>
        <p:spPr>
          <a:xfrm>
            <a:off x="4425696" y="2542032"/>
            <a:ext cx="182880" cy="182880"/>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6EDF1E44-BA2E-BE4C-8FE0-B7409B61E8B7}"/>
              </a:ext>
            </a:extLst>
          </p:cNvPr>
          <p:cNvSpPr txBox="1"/>
          <p:nvPr/>
        </p:nvSpPr>
        <p:spPr>
          <a:xfrm>
            <a:off x="3139440" y="4255008"/>
            <a:ext cx="768159" cy="400110"/>
          </a:xfrm>
          <a:prstGeom prst="rect">
            <a:avLst/>
          </a:prstGeom>
          <a:noFill/>
        </p:spPr>
        <p:txBody>
          <a:bodyPr wrap="none" rtlCol="0">
            <a:spAutoFit/>
          </a:bodyPr>
          <a:lstStyle/>
          <a:p>
            <a:r>
              <a:rPr lang="en-US" sz="2000" dirty="0"/>
              <a:t>0.46</a:t>
            </a:r>
          </a:p>
        </p:txBody>
      </p:sp>
      <p:sp>
        <p:nvSpPr>
          <p:cNvPr id="68" name="TextBox 67">
            <a:extLst>
              <a:ext uri="{FF2B5EF4-FFF2-40B4-BE49-F238E27FC236}">
                <a16:creationId xmlns:a16="http://schemas.microsoft.com/office/drawing/2014/main" id="{9440B161-ADFF-9D4E-B69F-E4E132ABFF4E}"/>
              </a:ext>
            </a:extLst>
          </p:cNvPr>
          <p:cNvSpPr txBox="1"/>
          <p:nvPr/>
        </p:nvSpPr>
        <p:spPr>
          <a:xfrm>
            <a:off x="3127248" y="2852928"/>
            <a:ext cx="1048685" cy="400110"/>
          </a:xfrm>
          <a:prstGeom prst="rect">
            <a:avLst/>
          </a:prstGeom>
          <a:noFill/>
        </p:spPr>
        <p:txBody>
          <a:bodyPr wrap="none" rtlCol="0">
            <a:spAutoFit/>
          </a:bodyPr>
          <a:lstStyle/>
          <a:p>
            <a:r>
              <a:rPr lang="en-US" sz="2000" dirty="0"/>
              <a:t>1-0.46</a:t>
            </a:r>
          </a:p>
        </p:txBody>
      </p:sp>
      <p:sp>
        <p:nvSpPr>
          <p:cNvPr id="69" name="TextBox 68">
            <a:extLst>
              <a:ext uri="{FF2B5EF4-FFF2-40B4-BE49-F238E27FC236}">
                <a16:creationId xmlns:a16="http://schemas.microsoft.com/office/drawing/2014/main" id="{4A0113A5-D038-384F-8862-888B6FDCDE6E}"/>
              </a:ext>
            </a:extLst>
          </p:cNvPr>
          <p:cNvSpPr txBox="1"/>
          <p:nvPr/>
        </p:nvSpPr>
        <p:spPr>
          <a:xfrm>
            <a:off x="2401824" y="2072640"/>
            <a:ext cx="1048685" cy="400110"/>
          </a:xfrm>
          <a:prstGeom prst="rect">
            <a:avLst/>
          </a:prstGeom>
          <a:noFill/>
        </p:spPr>
        <p:txBody>
          <a:bodyPr wrap="none" rtlCol="0">
            <a:spAutoFit/>
          </a:bodyPr>
          <a:lstStyle/>
          <a:p>
            <a:r>
              <a:rPr lang="en-US" sz="2000" dirty="0"/>
              <a:t>1-0.55</a:t>
            </a:r>
          </a:p>
        </p:txBody>
      </p:sp>
      <p:sp>
        <p:nvSpPr>
          <p:cNvPr id="77" name="TextBox 76">
            <a:extLst>
              <a:ext uri="{FF2B5EF4-FFF2-40B4-BE49-F238E27FC236}">
                <a16:creationId xmlns:a16="http://schemas.microsoft.com/office/drawing/2014/main" id="{3CAA93C0-EAF8-0B4D-841A-D6B568C11D9F}"/>
              </a:ext>
            </a:extLst>
          </p:cNvPr>
          <p:cNvSpPr txBox="1"/>
          <p:nvPr/>
        </p:nvSpPr>
        <p:spPr>
          <a:xfrm>
            <a:off x="5809488" y="2170176"/>
            <a:ext cx="768159" cy="400110"/>
          </a:xfrm>
          <a:prstGeom prst="rect">
            <a:avLst/>
          </a:prstGeom>
          <a:noFill/>
        </p:spPr>
        <p:txBody>
          <a:bodyPr wrap="none" rtlCol="0">
            <a:spAutoFit/>
          </a:bodyPr>
          <a:lstStyle/>
          <a:p>
            <a:r>
              <a:rPr lang="en-US" sz="2000" dirty="0"/>
              <a:t>0.55</a:t>
            </a:r>
          </a:p>
        </p:txBody>
      </p:sp>
    </p:spTree>
    <p:extLst>
      <p:ext uri="{BB962C8B-B14F-4D97-AF65-F5344CB8AC3E}">
        <p14:creationId xmlns:p14="http://schemas.microsoft.com/office/powerpoint/2010/main" val="325641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0" grpId="0"/>
      <p:bldP spid="20" grpId="0" animBg="1"/>
      <p:bldP spid="44" grpId="0" animBg="1"/>
      <p:bldP spid="67" grpId="0"/>
      <p:bldP spid="68" grpId="0"/>
      <p:bldP spid="69" grpId="0"/>
      <p:bldP spid="7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Conditional Transitions</a:t>
            </a:r>
            <a:endParaRPr dirty="0"/>
          </a:p>
        </p:txBody>
      </p:sp>
      <p:sp>
        <p:nvSpPr>
          <p:cNvPr id="562" name="Shape 562"/>
          <p:cNvSpPr txBox="1">
            <a:spLocks noGrp="1"/>
          </p:cNvSpPr>
          <p:nvPr>
            <p:ph idx="1"/>
          </p:nvPr>
        </p:nvSpPr>
        <p:spPr>
          <a:xfrm>
            <a:off x="840425" y="1382233"/>
            <a:ext cx="8015700" cy="739175"/>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Solution: Condition other events on survival</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37</a:t>
            </a:fld>
            <a:endParaRPr/>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F68E55C6-E99A-FE4F-84EB-DD19909B292F}"/>
                  </a:ext>
                </a:extLst>
              </p:cNvPr>
              <p:cNvSpPr txBox="1"/>
              <p:nvPr/>
            </p:nvSpPr>
            <p:spPr>
              <a:xfrm>
                <a:off x="3712464" y="2267712"/>
                <a:ext cx="1995675" cy="400110"/>
              </a:xfrm>
              <a:prstGeom prst="rect">
                <a:avLst/>
              </a:prstGeom>
              <a:noFill/>
            </p:spPr>
            <p:txBody>
              <a:bodyPr wrap="none" rtlCol="0">
                <a:spAutoFit/>
              </a:bodyPr>
              <a:lstStyle/>
              <a:p>
                <a:r>
                  <a:rPr lang="en-US" sz="2000" b="1" dirty="0">
                    <a:solidFill>
                      <a:schemeClr val="accent1"/>
                    </a:solidFill>
                  </a:rPr>
                  <a:t>(</a:t>
                </a:r>
                <a14:m>
                  <m:oMath xmlns:m="http://schemas.openxmlformats.org/officeDocument/2006/math">
                    <m:r>
                      <a:rPr lang="en-US" sz="2000" b="1" i="1" dirty="0" smtClean="0">
                        <a:solidFill>
                          <a:schemeClr val="accent1"/>
                        </a:solidFill>
                        <a:latin typeface="Cambria Math" panose="02040503050406030204" pitchFamily="18" charset="0"/>
                      </a:rPr>
                      <m:t>𝟏</m:t>
                    </m:r>
                    <m:r>
                      <a:rPr lang="en-US" sz="2000" b="1" i="1" dirty="0" smtClean="0">
                        <a:solidFill>
                          <a:schemeClr val="accent1"/>
                        </a:solidFill>
                        <a:latin typeface="Cambria Math" panose="02040503050406030204" pitchFamily="18" charset="0"/>
                      </a:rPr>
                      <m:t>−</m:t>
                    </m:r>
                    <m:sSub>
                      <m:sSubPr>
                        <m:ctrlPr>
                          <a:rPr lang="en-US" sz="2000" b="1" i="1" dirty="0" smtClean="0">
                            <a:solidFill>
                              <a:schemeClr val="accent1"/>
                            </a:solidFill>
                            <a:latin typeface="Cambria Math" panose="02040503050406030204" pitchFamily="18" charset="0"/>
                          </a:rPr>
                        </m:ctrlPr>
                      </m:sSubPr>
                      <m:e>
                        <m:r>
                          <a:rPr lang="en-US" sz="2000" b="1" i="1" dirty="0" smtClean="0">
                            <a:solidFill>
                              <a:schemeClr val="accent1"/>
                            </a:solidFill>
                            <a:latin typeface="Cambria Math" panose="02040503050406030204" pitchFamily="18" charset="0"/>
                          </a:rPr>
                          <m:t>𝒑</m:t>
                        </m:r>
                      </m:e>
                      <m:sub>
                        <m:r>
                          <a:rPr lang="en-US" sz="2000" b="1" i="1" dirty="0" smtClean="0">
                            <a:solidFill>
                              <a:schemeClr val="accent1"/>
                            </a:solidFill>
                            <a:latin typeface="Cambria Math" panose="02040503050406030204" pitchFamily="18" charset="0"/>
                          </a:rPr>
                          <m:t>𝒕</m:t>
                        </m:r>
                      </m:sub>
                    </m:sSub>
                  </m:oMath>
                </a14:m>
                <a:r>
                  <a:rPr lang="en-US" sz="2000" b="1" dirty="0">
                    <a:solidFill>
                      <a:schemeClr val="accent1"/>
                    </a:solidFill>
                  </a:rPr>
                  <a:t>)*0.55</a:t>
                </a:r>
              </a:p>
            </p:txBody>
          </p:sp>
        </mc:Choice>
        <mc:Fallback xmlns="">
          <p:sp>
            <p:nvSpPr>
              <p:cNvPr id="70" name="TextBox 69">
                <a:extLst>
                  <a:ext uri="{FF2B5EF4-FFF2-40B4-BE49-F238E27FC236}">
                    <a16:creationId xmlns:a16="http://schemas.microsoft.com/office/drawing/2014/main" id="{F68E55C6-E99A-FE4F-84EB-DD19909B292F}"/>
                  </a:ext>
                </a:extLst>
              </p:cNvPr>
              <p:cNvSpPr txBox="1">
                <a:spLocks noRot="1" noChangeAspect="1" noMove="1" noResize="1" noEditPoints="1" noAdjustHandles="1" noChangeArrowheads="1" noChangeShapeType="1" noTextEdit="1"/>
              </p:cNvSpPr>
              <p:nvPr/>
            </p:nvSpPr>
            <p:spPr>
              <a:xfrm>
                <a:off x="3712464" y="2267712"/>
                <a:ext cx="1995675" cy="400110"/>
              </a:xfrm>
              <a:prstGeom prst="rect">
                <a:avLst/>
              </a:prstGeom>
              <a:blipFill>
                <a:blip r:embed="rId3"/>
                <a:stretch>
                  <a:fillRect l="-2532" t="-6250" r="-2532"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C4EC15C0-2062-A64B-A045-BA2208A8DFFE}"/>
                  </a:ext>
                </a:extLst>
              </p:cNvPr>
              <p:cNvSpPr txBox="1"/>
              <p:nvPr/>
            </p:nvSpPr>
            <p:spPr>
              <a:xfrm>
                <a:off x="3096768" y="4651248"/>
                <a:ext cx="520719" cy="400110"/>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dirty="0" smtClean="0">
                              <a:solidFill>
                                <a:schemeClr val="accent1"/>
                              </a:solidFill>
                              <a:latin typeface="Cambria Math" panose="02040503050406030204" pitchFamily="18" charset="0"/>
                            </a:rPr>
                          </m:ctrlPr>
                        </m:sSubPr>
                        <m:e>
                          <m:r>
                            <a:rPr lang="en-US" sz="2000" b="1" i="1" dirty="0">
                              <a:solidFill>
                                <a:schemeClr val="accent1"/>
                              </a:solidFill>
                              <a:latin typeface="Cambria Math" panose="02040503050406030204" pitchFamily="18" charset="0"/>
                            </a:rPr>
                            <m:t>𝒑</m:t>
                          </m:r>
                        </m:e>
                        <m:sub>
                          <m:r>
                            <a:rPr lang="en-US" sz="2000" b="1" i="1" dirty="0" smtClean="0">
                              <a:solidFill>
                                <a:schemeClr val="accent1"/>
                              </a:solidFill>
                              <a:latin typeface="Cambria Math" panose="02040503050406030204" pitchFamily="18" charset="0"/>
                            </a:rPr>
                            <m:t>𝒕</m:t>
                          </m:r>
                        </m:sub>
                      </m:sSub>
                    </m:oMath>
                  </m:oMathPara>
                </a14:m>
                <a:endParaRPr lang="en-US" sz="2000" b="1" dirty="0">
                  <a:solidFill>
                    <a:schemeClr val="accent1"/>
                  </a:solidFill>
                </a:endParaRPr>
              </a:p>
            </p:txBody>
          </p:sp>
        </mc:Choice>
        <mc:Fallback xmlns="">
          <p:sp>
            <p:nvSpPr>
              <p:cNvPr id="71" name="TextBox 70">
                <a:extLst>
                  <a:ext uri="{FF2B5EF4-FFF2-40B4-BE49-F238E27FC236}">
                    <a16:creationId xmlns:a16="http://schemas.microsoft.com/office/drawing/2014/main" id="{C4EC15C0-2062-A64B-A045-BA2208A8DFFE}"/>
                  </a:ext>
                </a:extLst>
              </p:cNvPr>
              <p:cNvSpPr txBox="1">
                <a:spLocks noRot="1" noChangeAspect="1" noMove="1" noResize="1" noEditPoints="1" noAdjustHandles="1" noChangeArrowheads="1" noChangeShapeType="1" noTextEdit="1"/>
              </p:cNvSpPr>
              <p:nvPr/>
            </p:nvSpPr>
            <p:spPr>
              <a:xfrm>
                <a:off x="3096768" y="4651248"/>
                <a:ext cx="520719" cy="400110"/>
              </a:xfrm>
              <a:prstGeom prst="rect">
                <a:avLst/>
              </a:prstGeom>
              <a:blipFill>
                <a:blip r:embed="rId4"/>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B8A48610-83B1-4E43-8D86-AC4587467439}"/>
                  </a:ext>
                </a:extLst>
              </p:cNvPr>
              <p:cNvSpPr txBox="1"/>
              <p:nvPr/>
            </p:nvSpPr>
            <p:spPr>
              <a:xfrm>
                <a:off x="621792" y="2414016"/>
                <a:ext cx="2580771" cy="400110"/>
              </a:xfrm>
              <a:prstGeom prst="rect">
                <a:avLst/>
              </a:prstGeom>
              <a:noFill/>
            </p:spPr>
            <p:txBody>
              <a:bodyPr wrap="none" rtlCol="0">
                <a:spAutoFit/>
              </a:bodyPr>
              <a:lstStyle/>
              <a:p>
                <a:r>
                  <a:rPr lang="en-US" sz="2000" b="1" dirty="0">
                    <a:solidFill>
                      <a:schemeClr val="accent1"/>
                    </a:solidFill>
                  </a:rPr>
                  <a:t>(</a:t>
                </a:r>
                <a14:m>
                  <m:oMath xmlns:m="http://schemas.openxmlformats.org/officeDocument/2006/math">
                    <m:r>
                      <a:rPr lang="en-US" sz="2000" b="1" i="1" dirty="0">
                        <a:solidFill>
                          <a:schemeClr val="accent1"/>
                        </a:solidFill>
                        <a:latin typeface="Cambria Math" panose="02040503050406030204" pitchFamily="18" charset="0"/>
                      </a:rPr>
                      <m:t>𝟏</m:t>
                    </m:r>
                    <m:r>
                      <a:rPr lang="en-US" sz="2000" b="1" i="1" dirty="0">
                        <a:solidFill>
                          <a:schemeClr val="accent1"/>
                        </a:solidFill>
                        <a:latin typeface="Cambria Math" panose="02040503050406030204" pitchFamily="18" charset="0"/>
                      </a:rPr>
                      <m:t>−</m:t>
                    </m:r>
                    <m:sSub>
                      <m:sSubPr>
                        <m:ctrlPr>
                          <a:rPr lang="en-US" sz="2000" b="1" i="1" dirty="0">
                            <a:solidFill>
                              <a:schemeClr val="accent1"/>
                            </a:solidFill>
                            <a:latin typeface="Cambria Math" panose="02040503050406030204" pitchFamily="18" charset="0"/>
                          </a:rPr>
                        </m:ctrlPr>
                      </m:sSubPr>
                      <m:e>
                        <m:r>
                          <a:rPr lang="en-US" sz="2000" b="1" i="1" dirty="0">
                            <a:solidFill>
                              <a:schemeClr val="accent1"/>
                            </a:solidFill>
                            <a:latin typeface="Cambria Math" panose="02040503050406030204" pitchFamily="18" charset="0"/>
                          </a:rPr>
                          <m:t>𝒑</m:t>
                        </m:r>
                      </m:e>
                      <m:sub>
                        <m:r>
                          <a:rPr lang="en-US" sz="2000" b="1" i="1" dirty="0">
                            <a:solidFill>
                              <a:schemeClr val="accent1"/>
                            </a:solidFill>
                            <a:latin typeface="Cambria Math" panose="02040503050406030204" pitchFamily="18" charset="0"/>
                          </a:rPr>
                          <m:t>𝒕</m:t>
                        </m:r>
                      </m:sub>
                    </m:sSub>
                  </m:oMath>
                </a14:m>
                <a:r>
                  <a:rPr lang="en-US" sz="2000" b="1" dirty="0">
                    <a:solidFill>
                      <a:schemeClr val="accent1"/>
                    </a:solidFill>
                  </a:rPr>
                  <a:t>)*(1-0.55)</a:t>
                </a:r>
              </a:p>
            </p:txBody>
          </p:sp>
        </mc:Choice>
        <mc:Fallback xmlns="">
          <p:sp>
            <p:nvSpPr>
              <p:cNvPr id="75" name="TextBox 74">
                <a:extLst>
                  <a:ext uri="{FF2B5EF4-FFF2-40B4-BE49-F238E27FC236}">
                    <a16:creationId xmlns:a16="http://schemas.microsoft.com/office/drawing/2014/main" id="{B8A48610-83B1-4E43-8D86-AC4587467439}"/>
                  </a:ext>
                </a:extLst>
              </p:cNvPr>
              <p:cNvSpPr txBox="1">
                <a:spLocks noRot="1" noChangeAspect="1" noMove="1" noResize="1" noEditPoints="1" noAdjustHandles="1" noChangeArrowheads="1" noChangeShapeType="1" noTextEdit="1"/>
              </p:cNvSpPr>
              <p:nvPr/>
            </p:nvSpPr>
            <p:spPr>
              <a:xfrm>
                <a:off x="621792" y="2414016"/>
                <a:ext cx="2580771" cy="400110"/>
              </a:xfrm>
              <a:prstGeom prst="rect">
                <a:avLst/>
              </a:prstGeom>
              <a:blipFill>
                <a:blip r:embed="rId5"/>
                <a:stretch>
                  <a:fillRect l="-1961" t="-6061" r="-1471" b="-21212"/>
                </a:stretch>
              </a:blipFill>
            </p:spPr>
            <p:txBody>
              <a:bodyPr/>
              <a:lstStyle/>
              <a:p>
                <a:r>
                  <a:rPr lang="en-US">
                    <a:noFill/>
                  </a:rPr>
                  <a:t> </a:t>
                </a:r>
              </a:p>
            </p:txBody>
          </p:sp>
        </mc:Fallback>
      </mc:AlternateContent>
      <p:grpSp>
        <p:nvGrpSpPr>
          <p:cNvPr id="54" name="Group 53">
            <a:extLst>
              <a:ext uri="{FF2B5EF4-FFF2-40B4-BE49-F238E27FC236}">
                <a16:creationId xmlns:a16="http://schemas.microsoft.com/office/drawing/2014/main" id="{6A4F4678-888B-C64A-9BDD-F7EF47C70829}"/>
              </a:ext>
            </a:extLst>
          </p:cNvPr>
          <p:cNvGrpSpPr/>
          <p:nvPr/>
        </p:nvGrpSpPr>
        <p:grpSpPr>
          <a:xfrm>
            <a:off x="2286731" y="3033994"/>
            <a:ext cx="4950756" cy="3351655"/>
            <a:chOff x="2368023" y="2307251"/>
            <a:chExt cx="4950756" cy="3351655"/>
          </a:xfrm>
        </p:grpSpPr>
        <p:sp>
          <p:nvSpPr>
            <p:cNvPr id="58" name="Shape 646">
              <a:extLst>
                <a:ext uri="{FF2B5EF4-FFF2-40B4-BE49-F238E27FC236}">
                  <a16:creationId xmlns:a16="http://schemas.microsoft.com/office/drawing/2014/main" id="{87B44436-5911-6F4C-B037-F43A8CDCAAB4}"/>
                </a:ext>
              </a:extLst>
            </p:cNvPr>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59" name="Shape 646">
              <a:extLst>
                <a:ext uri="{FF2B5EF4-FFF2-40B4-BE49-F238E27FC236}">
                  <a16:creationId xmlns:a16="http://schemas.microsoft.com/office/drawing/2014/main" id="{13C9CE13-67C6-B245-81B5-EED07C564B76}"/>
                </a:ext>
              </a:extLst>
            </p:cNvPr>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60" name="Shape 646">
              <a:extLst>
                <a:ext uri="{FF2B5EF4-FFF2-40B4-BE49-F238E27FC236}">
                  <a16:creationId xmlns:a16="http://schemas.microsoft.com/office/drawing/2014/main" id="{5B954BB3-ACA6-D747-AED9-8D157F22097C}"/>
                </a:ext>
              </a:extLst>
            </p:cNvPr>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61" name="Shape 651">
              <a:extLst>
                <a:ext uri="{FF2B5EF4-FFF2-40B4-BE49-F238E27FC236}">
                  <a16:creationId xmlns:a16="http://schemas.microsoft.com/office/drawing/2014/main" id="{84D3D90A-F144-E948-82C0-B6D1478A52C2}"/>
                </a:ext>
              </a:extLst>
            </p:cNvPr>
            <p:cNvCxnSpPr>
              <a:stCxn id="58" idx="0"/>
              <a:endCxn id="59"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62" name="Shape 651">
              <a:extLst>
                <a:ext uri="{FF2B5EF4-FFF2-40B4-BE49-F238E27FC236}">
                  <a16:creationId xmlns:a16="http://schemas.microsoft.com/office/drawing/2014/main" id="{C0BCA898-02D3-014C-B1C8-30F64BA7EEBB}"/>
                </a:ext>
              </a:extLst>
            </p:cNvPr>
            <p:cNvCxnSpPr>
              <a:stCxn id="58" idx="2"/>
              <a:endCxn id="58"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3" name="Shape 651">
              <a:extLst>
                <a:ext uri="{FF2B5EF4-FFF2-40B4-BE49-F238E27FC236}">
                  <a16:creationId xmlns:a16="http://schemas.microsoft.com/office/drawing/2014/main" id="{D874DEFC-475E-9347-B19E-45AC3B9B1B72}"/>
                </a:ext>
              </a:extLst>
            </p:cNvPr>
            <p:cNvCxnSpPr>
              <a:stCxn id="59" idx="6"/>
              <a:endCxn id="59"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4" name="Shape 651">
              <a:extLst>
                <a:ext uri="{FF2B5EF4-FFF2-40B4-BE49-F238E27FC236}">
                  <a16:creationId xmlns:a16="http://schemas.microsoft.com/office/drawing/2014/main" id="{0A1F08C6-6AA8-CD47-BCB6-DF09E5CAA44E}"/>
                </a:ext>
              </a:extLst>
            </p:cNvPr>
            <p:cNvCxnSpPr>
              <a:stCxn id="60" idx="2"/>
              <a:endCxn id="60"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5" name="Shape 651">
              <a:extLst>
                <a:ext uri="{FF2B5EF4-FFF2-40B4-BE49-F238E27FC236}">
                  <a16:creationId xmlns:a16="http://schemas.microsoft.com/office/drawing/2014/main" id="{BF677D5A-DFF6-6242-BBFB-A467488772D5}"/>
                </a:ext>
              </a:extLst>
            </p:cNvPr>
            <p:cNvCxnSpPr>
              <a:stCxn id="58" idx="4"/>
              <a:endCxn id="60"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66" name="Shape 651">
              <a:extLst>
                <a:ext uri="{FF2B5EF4-FFF2-40B4-BE49-F238E27FC236}">
                  <a16:creationId xmlns:a16="http://schemas.microsoft.com/office/drawing/2014/main" id="{E315FFA6-E5E9-7D45-9A67-F5CEE1FCA935}"/>
                </a:ext>
              </a:extLst>
            </p:cNvPr>
            <p:cNvCxnSpPr>
              <a:stCxn id="59" idx="4"/>
              <a:endCxn id="60"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grpSp>
    </p:spTree>
    <p:extLst>
      <p:ext uri="{BB962C8B-B14F-4D97-AF65-F5344CB8AC3E}">
        <p14:creationId xmlns:p14="http://schemas.microsoft.com/office/powerpoint/2010/main" val="17430632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err="1"/>
              <a:t>History</a:t>
            </a:r>
            <a:r>
              <a:rPr lang="nl-NL" dirty="0"/>
              <a:t> </a:t>
            </a:r>
            <a:r>
              <a:rPr lang="nl-NL" dirty="0" err="1"/>
              <a:t>Dependence</a:t>
            </a:r>
            <a:endParaRPr dirty="0"/>
          </a:p>
        </p:txBody>
      </p:sp>
    </p:spTree>
    <p:extLst>
      <p:ext uri="{BB962C8B-B14F-4D97-AF65-F5344CB8AC3E}">
        <p14:creationId xmlns:p14="http://schemas.microsoft.com/office/powerpoint/2010/main" val="3461963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AEC3-06C6-DE42-B170-85BF77700498}"/>
              </a:ext>
            </a:extLst>
          </p:cNvPr>
          <p:cNvSpPr>
            <a:spLocks noGrp="1"/>
          </p:cNvSpPr>
          <p:nvPr>
            <p:ph type="title"/>
          </p:nvPr>
        </p:nvSpPr>
        <p:spPr/>
        <p:txBody>
          <a:bodyPr/>
          <a:lstStyle/>
          <a:p>
            <a:r>
              <a:rPr lang="en-US" dirty="0"/>
              <a:t>History Dependence</a:t>
            </a:r>
          </a:p>
        </p:txBody>
      </p:sp>
      <p:sp>
        <p:nvSpPr>
          <p:cNvPr id="3" name="Content Placeholder 2">
            <a:extLst>
              <a:ext uri="{FF2B5EF4-FFF2-40B4-BE49-F238E27FC236}">
                <a16:creationId xmlns:a16="http://schemas.microsoft.com/office/drawing/2014/main" id="{FA17248C-F892-234E-B575-28F547CA6889}"/>
              </a:ext>
            </a:extLst>
          </p:cNvPr>
          <p:cNvSpPr>
            <a:spLocks noGrp="1"/>
          </p:cNvSpPr>
          <p:nvPr>
            <p:ph idx="1"/>
          </p:nvPr>
        </p:nvSpPr>
        <p:spPr/>
        <p:txBody>
          <a:bodyPr>
            <a:normAutofit/>
          </a:bodyPr>
          <a:lstStyle/>
          <a:p>
            <a:r>
              <a:rPr lang="en-US" sz="2400" dirty="0"/>
              <a:t>“Memoryless” property of state transition models is a BIG assumption</a:t>
            </a:r>
          </a:p>
          <a:p>
            <a:pPr lvl="1">
              <a:spcBef>
                <a:spcPts val="600"/>
              </a:spcBef>
              <a:spcAft>
                <a:spcPts val="1800"/>
              </a:spcAft>
            </a:pPr>
            <a:r>
              <a:rPr lang="en-US" sz="2400" dirty="0"/>
              <a:t>Transition probabilities only depend on the current state and not on past states</a:t>
            </a:r>
          </a:p>
          <a:p>
            <a:pPr>
              <a:spcBef>
                <a:spcPts val="600"/>
              </a:spcBef>
            </a:pPr>
            <a:r>
              <a:rPr lang="en-US" sz="2400" dirty="0"/>
              <a:t>Many transition probabilities depend on model history, not just time since model start </a:t>
            </a:r>
          </a:p>
          <a:p>
            <a:pPr lvl="1">
              <a:spcBef>
                <a:spcPts val="600"/>
              </a:spcBef>
            </a:pPr>
            <a:r>
              <a:rPr lang="en-US" sz="2200" dirty="0"/>
              <a:t>Risk of myocardial infarction (MI) greater for persons with prior MI </a:t>
            </a:r>
          </a:p>
          <a:p>
            <a:pPr lvl="1">
              <a:spcBef>
                <a:spcPts val="600"/>
              </a:spcBef>
            </a:pPr>
            <a:r>
              <a:rPr lang="en-US" sz="2200" dirty="0"/>
              <a:t>Effectiveness of a drug used as first-line therapy may be better than if used as second-line therapy</a:t>
            </a:r>
          </a:p>
        </p:txBody>
      </p:sp>
      <p:sp>
        <p:nvSpPr>
          <p:cNvPr id="4" name="Slide Number Placeholder 28">
            <a:extLst>
              <a:ext uri="{FF2B5EF4-FFF2-40B4-BE49-F238E27FC236}">
                <a16:creationId xmlns:a16="http://schemas.microsoft.com/office/drawing/2014/main" id="{8452026E-0BA1-934D-9AE2-A839BA2E2F0A}"/>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39</a:t>
            </a:fld>
            <a:endParaRPr lang="en-US" dirty="0">
              <a:solidFill>
                <a:schemeClr val="accent1"/>
              </a:solidFill>
            </a:endParaRPr>
          </a:p>
        </p:txBody>
      </p:sp>
    </p:spTree>
    <p:extLst>
      <p:ext uri="{BB962C8B-B14F-4D97-AF65-F5344CB8AC3E}">
        <p14:creationId xmlns:p14="http://schemas.microsoft.com/office/powerpoint/2010/main" val="3565866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Cohort</a:t>
            </a:r>
            <a:r>
              <a:rPr lang="nl-NL" dirty="0"/>
              <a:t> Model </a:t>
            </a:r>
            <a:r>
              <a:rPr lang="nl-NL" dirty="0" err="1"/>
              <a:t>Assumptions</a:t>
            </a:r>
            <a:endParaRPr dirty="0"/>
          </a:p>
        </p:txBody>
      </p:sp>
      <p:sp>
        <p:nvSpPr>
          <p:cNvPr id="562" name="Shape 562"/>
          <p:cNvSpPr txBox="1">
            <a:spLocks noGrp="1"/>
          </p:cNvSpPr>
          <p:nvPr>
            <p:ph idx="1"/>
          </p:nvPr>
        </p:nvSpPr>
        <p:spPr>
          <a:xfrm>
            <a:off x="840425" y="1382233"/>
            <a:ext cx="8015700" cy="4902467"/>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Health states are mutually exclusive, collectively exhaustive</a:t>
            </a:r>
          </a:p>
          <a:p>
            <a:pPr marL="457200" lvl="0" indent="-381000" rtl="0">
              <a:spcBef>
                <a:spcPts val="600"/>
              </a:spcBef>
              <a:spcAft>
                <a:spcPts val="1800"/>
              </a:spcAft>
              <a:buSzPts val="2400"/>
              <a:buChar char="•"/>
            </a:pPr>
            <a:r>
              <a:rPr lang="en-US" sz="2400" dirty="0"/>
              <a:t>Within a given health state, population is homogeneous</a:t>
            </a:r>
          </a:p>
          <a:p>
            <a:pPr marL="457200" lvl="0" indent="-381000" rtl="0">
              <a:spcBef>
                <a:spcPts val="600"/>
              </a:spcBef>
              <a:spcAft>
                <a:spcPts val="1800"/>
              </a:spcAft>
              <a:buSzPts val="2400"/>
              <a:buChar char="•"/>
            </a:pPr>
            <a:r>
              <a:rPr lang="en-US" sz="2400" dirty="0"/>
              <a:t>Markovian assumption: transition probabilities depends only on current health state (“memoryless”)</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4</a:t>
            </a:fld>
            <a:endParaRPr/>
          </a:p>
        </p:txBody>
      </p:sp>
    </p:spTree>
    <p:extLst>
      <p:ext uri="{BB962C8B-B14F-4D97-AF65-F5344CB8AC3E}">
        <p14:creationId xmlns:p14="http://schemas.microsoft.com/office/powerpoint/2010/main" val="26498236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CA39-1E19-0848-8B28-3E7D84B3BB94}"/>
              </a:ext>
            </a:extLst>
          </p:cNvPr>
          <p:cNvSpPr>
            <a:spLocks noGrp="1"/>
          </p:cNvSpPr>
          <p:nvPr>
            <p:ph type="title"/>
          </p:nvPr>
        </p:nvSpPr>
        <p:spPr/>
        <p:txBody>
          <a:bodyPr/>
          <a:lstStyle/>
          <a:p>
            <a:r>
              <a:rPr lang="en-US" sz="3200" dirty="0"/>
              <a:t>When history matters, create more states…</a:t>
            </a:r>
          </a:p>
        </p:txBody>
      </p:sp>
      <p:sp>
        <p:nvSpPr>
          <p:cNvPr id="4" name="Content Placeholder 3">
            <a:extLst>
              <a:ext uri="{FF2B5EF4-FFF2-40B4-BE49-F238E27FC236}">
                <a16:creationId xmlns:a16="http://schemas.microsoft.com/office/drawing/2014/main" id="{2461F1E7-6A22-0C4C-9D4E-F9CB8628A038}"/>
              </a:ext>
            </a:extLst>
          </p:cNvPr>
          <p:cNvSpPr>
            <a:spLocks noGrp="1"/>
          </p:cNvSpPr>
          <p:nvPr>
            <p:ph idx="1"/>
          </p:nvPr>
        </p:nvSpPr>
        <p:spPr>
          <a:xfrm>
            <a:off x="840432" y="1417638"/>
            <a:ext cx="4793665" cy="4983162"/>
          </a:xfrm>
        </p:spPr>
        <p:txBody>
          <a:bodyPr>
            <a:normAutofit/>
          </a:bodyPr>
          <a:lstStyle/>
          <a:p>
            <a:pPr marL="114300" indent="0">
              <a:buNone/>
            </a:pPr>
            <a:r>
              <a:rPr lang="en-US" sz="2000" dirty="0"/>
              <a:t>	Healthy – Sick - Dead:</a:t>
            </a:r>
          </a:p>
          <a:p>
            <a:endParaRPr lang="en-US" sz="2000" dirty="0"/>
          </a:p>
          <a:p>
            <a:endParaRPr lang="en-US" sz="2000" dirty="0"/>
          </a:p>
          <a:p>
            <a:pPr marL="114300" indent="0">
              <a:buNone/>
            </a:pPr>
            <a:r>
              <a:rPr lang="en-US" sz="1800" dirty="0"/>
              <a:t>Once recovered, the risk of getting sick again or dying increases </a:t>
            </a:r>
          </a:p>
        </p:txBody>
      </p:sp>
      <p:sp>
        <p:nvSpPr>
          <p:cNvPr id="5" name="Slide Number Placeholder 28">
            <a:extLst>
              <a:ext uri="{FF2B5EF4-FFF2-40B4-BE49-F238E27FC236}">
                <a16:creationId xmlns:a16="http://schemas.microsoft.com/office/drawing/2014/main" id="{5DF03D01-79BC-7346-9D8F-05C0B1B84D5C}"/>
              </a:ext>
            </a:extLst>
          </p:cNvPr>
          <p:cNvSpPr>
            <a:spLocks noGrp="1"/>
          </p:cNvSpPr>
          <p:nvPr>
            <p:ph type="sldNum" sz="quarter" idx="12"/>
          </p:nvPr>
        </p:nvSpPr>
        <p:spPr>
          <a:xfrm>
            <a:off x="8184553" y="6501104"/>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40</a:t>
            </a:fld>
            <a:endParaRPr lang="en-US" dirty="0">
              <a:solidFill>
                <a:schemeClr val="accent1"/>
              </a:solidFill>
            </a:endParaRPr>
          </a:p>
        </p:txBody>
      </p:sp>
      <p:grpSp>
        <p:nvGrpSpPr>
          <p:cNvPr id="3" name="Group 2">
            <a:extLst>
              <a:ext uri="{FF2B5EF4-FFF2-40B4-BE49-F238E27FC236}">
                <a16:creationId xmlns:a16="http://schemas.microsoft.com/office/drawing/2014/main" id="{800C97F1-8079-4BE6-AAF5-3CD251E791CD}"/>
              </a:ext>
            </a:extLst>
          </p:cNvPr>
          <p:cNvGrpSpPr/>
          <p:nvPr/>
        </p:nvGrpSpPr>
        <p:grpSpPr>
          <a:xfrm>
            <a:off x="5634097" y="730156"/>
            <a:ext cx="2925767" cy="2900630"/>
            <a:chOff x="3997951" y="730156"/>
            <a:chExt cx="2925767" cy="2900630"/>
          </a:xfrm>
        </p:grpSpPr>
        <p:grpSp>
          <p:nvGrpSpPr>
            <p:cNvPr id="19" name="Group 18">
              <a:extLst>
                <a:ext uri="{FF2B5EF4-FFF2-40B4-BE49-F238E27FC236}">
                  <a16:creationId xmlns:a16="http://schemas.microsoft.com/office/drawing/2014/main" id="{BE184D66-2D44-47A4-A719-D3C95E5ECC10}"/>
                </a:ext>
              </a:extLst>
            </p:cNvPr>
            <p:cNvGrpSpPr/>
            <p:nvPr/>
          </p:nvGrpSpPr>
          <p:grpSpPr>
            <a:xfrm>
              <a:off x="3997951" y="730156"/>
              <a:ext cx="2925767" cy="2900630"/>
              <a:chOff x="2335461" y="1846641"/>
              <a:chExt cx="5015880" cy="4450219"/>
            </a:xfrm>
          </p:grpSpPr>
          <p:sp>
            <p:nvSpPr>
              <p:cNvPr id="20" name="Shape 646">
                <a:extLst>
                  <a:ext uri="{FF2B5EF4-FFF2-40B4-BE49-F238E27FC236}">
                    <a16:creationId xmlns:a16="http://schemas.microsoft.com/office/drawing/2014/main" id="{88C0276E-2056-4DF8-8D1C-060B3F803335}"/>
                  </a:ext>
                </a:extLst>
              </p:cNvPr>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err="1">
                    <a:solidFill>
                      <a:srgbClr val="3F3F3F"/>
                    </a:solidFill>
                    <a:latin typeface="Calibri"/>
                    <a:ea typeface="Calibri"/>
                    <a:cs typeface="Calibri"/>
                    <a:sym typeface="Calibri"/>
                  </a:rPr>
                  <a:t>Healthy</a:t>
                </a:r>
                <a:r>
                  <a:rPr lang="nl-NL" sz="1000" b="1" dirty="0">
                    <a:solidFill>
                      <a:srgbClr val="3F3F3F"/>
                    </a:solidFill>
                    <a:latin typeface="Calibri"/>
                    <a:ea typeface="Calibri"/>
                    <a:cs typeface="Calibri"/>
                    <a:sym typeface="Calibri"/>
                  </a:rPr>
                  <a:t> (H)</a:t>
                </a:r>
                <a:endParaRPr sz="1000" b="1" dirty="0">
                  <a:solidFill>
                    <a:srgbClr val="3F3F3F"/>
                  </a:solidFill>
                  <a:latin typeface="Calibri"/>
                  <a:ea typeface="Calibri"/>
                  <a:cs typeface="Calibri"/>
                  <a:sym typeface="Calibri"/>
                </a:endParaRPr>
              </a:p>
            </p:txBody>
          </p:sp>
          <p:sp>
            <p:nvSpPr>
              <p:cNvPr id="21" name="Shape 646">
                <a:extLst>
                  <a:ext uri="{FF2B5EF4-FFF2-40B4-BE49-F238E27FC236}">
                    <a16:creationId xmlns:a16="http://schemas.microsoft.com/office/drawing/2014/main" id="{FC26E0F2-546C-4CC0-AEC1-0680857DB7CF}"/>
                  </a:ext>
                </a:extLst>
              </p:cNvPr>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Sick (S)</a:t>
                </a:r>
                <a:endParaRPr sz="1000" b="1" dirty="0">
                  <a:solidFill>
                    <a:srgbClr val="3F3F3F"/>
                  </a:solidFill>
                  <a:latin typeface="Calibri"/>
                  <a:ea typeface="Calibri"/>
                  <a:cs typeface="Calibri"/>
                  <a:sym typeface="Calibri"/>
                </a:endParaRPr>
              </a:p>
            </p:txBody>
          </p:sp>
          <p:sp>
            <p:nvSpPr>
              <p:cNvPr id="22" name="Shape 646">
                <a:extLst>
                  <a:ext uri="{FF2B5EF4-FFF2-40B4-BE49-F238E27FC236}">
                    <a16:creationId xmlns:a16="http://schemas.microsoft.com/office/drawing/2014/main" id="{34BA0C1D-B33D-4BD8-9BDE-B30F5577C0EB}"/>
                  </a:ext>
                </a:extLst>
              </p:cNvPr>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Dead</a:t>
                </a:r>
                <a:r>
                  <a:rPr lang="nl-NL" sz="900" b="1" dirty="0">
                    <a:solidFill>
                      <a:srgbClr val="3F3F3F"/>
                    </a:solidFill>
                    <a:latin typeface="Calibri"/>
                    <a:ea typeface="Calibri"/>
                    <a:cs typeface="Calibri"/>
                    <a:sym typeface="Calibri"/>
                  </a:rPr>
                  <a:t> (D)</a:t>
                </a:r>
                <a:endParaRPr sz="900" b="1" dirty="0">
                  <a:solidFill>
                    <a:srgbClr val="3F3F3F"/>
                  </a:solidFill>
                  <a:latin typeface="Calibri"/>
                  <a:ea typeface="Calibri"/>
                  <a:cs typeface="Calibri"/>
                  <a:sym typeface="Calibri"/>
                </a:endParaRPr>
              </a:p>
            </p:txBody>
          </p:sp>
          <p:cxnSp>
            <p:nvCxnSpPr>
              <p:cNvPr id="23" name="Shape 651">
                <a:extLst>
                  <a:ext uri="{FF2B5EF4-FFF2-40B4-BE49-F238E27FC236}">
                    <a16:creationId xmlns:a16="http://schemas.microsoft.com/office/drawing/2014/main" id="{06677B15-9D20-4448-BA21-CFDAD393B49A}"/>
                  </a:ext>
                </a:extLst>
              </p:cNvPr>
              <p:cNvCxnSpPr>
                <a:stCxn id="20" idx="0"/>
                <a:endCxn id="21" idx="0"/>
              </p:cNvCxnSpPr>
              <p:nvPr/>
            </p:nvCxnSpPr>
            <p:spPr>
              <a:xfrm rot="5400000" flipH="1" flipV="1">
                <a:off x="4843401" y="1204995"/>
                <a:ext cx="12700" cy="3187080"/>
              </a:xfrm>
              <a:prstGeom prst="curvedConnector3">
                <a:avLst>
                  <a:gd name="adj1" fmla="val 4090906"/>
                </a:avLst>
              </a:prstGeom>
              <a:noFill/>
              <a:ln w="25400" cap="flat" cmpd="sng">
                <a:solidFill>
                  <a:schemeClr val="accent2"/>
                </a:solidFill>
                <a:prstDash val="solid"/>
                <a:round/>
                <a:headEnd type="triangle" w="med" len="med"/>
                <a:tailEnd type="triangle" w="med" len="med"/>
              </a:ln>
            </p:spPr>
          </p:cxnSp>
          <p:cxnSp>
            <p:nvCxnSpPr>
              <p:cNvPr id="24" name="Shape 651">
                <a:extLst>
                  <a:ext uri="{FF2B5EF4-FFF2-40B4-BE49-F238E27FC236}">
                    <a16:creationId xmlns:a16="http://schemas.microsoft.com/office/drawing/2014/main" id="{4E2A7A3F-891C-4A38-8FF2-51086ED20B7B}"/>
                  </a:ext>
                </a:extLst>
              </p:cNvPr>
              <p:cNvCxnSpPr>
                <a:stCxn id="20" idx="2"/>
                <a:endCxn id="20"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5" name="Shape 651">
                <a:extLst>
                  <a:ext uri="{FF2B5EF4-FFF2-40B4-BE49-F238E27FC236}">
                    <a16:creationId xmlns:a16="http://schemas.microsoft.com/office/drawing/2014/main" id="{1763CFB0-0966-4E84-BD9B-1DC9DBC53C48}"/>
                  </a:ext>
                </a:extLst>
              </p:cNvPr>
              <p:cNvCxnSpPr>
                <a:stCxn id="21" idx="6"/>
                <a:endCxn id="21"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6" name="Shape 651">
                <a:extLst>
                  <a:ext uri="{FF2B5EF4-FFF2-40B4-BE49-F238E27FC236}">
                    <a16:creationId xmlns:a16="http://schemas.microsoft.com/office/drawing/2014/main" id="{653248CC-6B1A-4437-85E6-181D026175DB}"/>
                  </a:ext>
                </a:extLst>
              </p:cNvPr>
              <p:cNvCxnSpPr>
                <a:stCxn id="22" idx="2"/>
                <a:endCxn id="22"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7" name="Shape 651">
                <a:extLst>
                  <a:ext uri="{FF2B5EF4-FFF2-40B4-BE49-F238E27FC236}">
                    <a16:creationId xmlns:a16="http://schemas.microsoft.com/office/drawing/2014/main" id="{B2F5BF56-5930-4037-A4B9-21E03C7CF1AE}"/>
                  </a:ext>
                </a:extLst>
              </p:cNvPr>
              <p:cNvCxnSpPr>
                <a:stCxn id="20" idx="4"/>
                <a:endCxn id="22"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28" name="Shape 651">
                <a:extLst>
                  <a:ext uri="{FF2B5EF4-FFF2-40B4-BE49-F238E27FC236}">
                    <a16:creationId xmlns:a16="http://schemas.microsoft.com/office/drawing/2014/main" id="{6C77C007-E319-46E2-B900-5DDADDAF8A9D}"/>
                  </a:ext>
                </a:extLst>
              </p:cNvPr>
              <p:cNvCxnSpPr>
                <a:stCxn id="21" idx="4"/>
                <a:endCxn id="22"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29" name="Shape 671">
                <a:extLst>
                  <a:ext uri="{FF2B5EF4-FFF2-40B4-BE49-F238E27FC236}">
                    <a16:creationId xmlns:a16="http://schemas.microsoft.com/office/drawing/2014/main" id="{BA51EAB2-B963-421A-A731-ABB27D7F6414}"/>
                  </a:ext>
                </a:extLst>
              </p:cNvPr>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dirty="0">
                  <a:solidFill>
                    <a:schemeClr val="dk1"/>
                  </a:solidFill>
                  <a:latin typeface="Calibri"/>
                  <a:ea typeface="Calibri"/>
                  <a:cs typeface="Calibri"/>
                  <a:sym typeface="Calibri"/>
                </a:endParaRPr>
              </a:p>
            </p:txBody>
          </p:sp>
        </p:grpSp>
        <p:sp>
          <p:nvSpPr>
            <p:cNvPr id="32" name="Shape 671">
              <a:extLst>
                <a:ext uri="{FF2B5EF4-FFF2-40B4-BE49-F238E27FC236}">
                  <a16:creationId xmlns:a16="http://schemas.microsoft.com/office/drawing/2014/main" id="{F7BFE984-6AC7-4D30-8943-2241A77D7FAA}"/>
                </a:ext>
              </a:extLst>
            </p:cNvPr>
            <p:cNvSpPr txBox="1"/>
            <p:nvPr/>
          </p:nvSpPr>
          <p:spPr>
            <a:xfrm>
              <a:off x="5239860" y="1066804"/>
              <a:ext cx="487438" cy="1995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dirty="0">
                <a:solidFill>
                  <a:schemeClr val="dk1"/>
                </a:solidFill>
                <a:latin typeface="Calibri"/>
                <a:ea typeface="Calibri"/>
                <a:cs typeface="Calibri"/>
                <a:sym typeface="Calibri"/>
              </a:endParaRPr>
            </a:p>
          </p:txBody>
        </p:sp>
      </p:grpSp>
      <p:grpSp>
        <p:nvGrpSpPr>
          <p:cNvPr id="34" name="Group 33">
            <a:extLst>
              <a:ext uri="{FF2B5EF4-FFF2-40B4-BE49-F238E27FC236}">
                <a16:creationId xmlns:a16="http://schemas.microsoft.com/office/drawing/2014/main" id="{43230AA1-FC0C-4729-A719-510CF1C46C60}"/>
              </a:ext>
            </a:extLst>
          </p:cNvPr>
          <p:cNvGrpSpPr/>
          <p:nvPr/>
        </p:nvGrpSpPr>
        <p:grpSpPr>
          <a:xfrm>
            <a:off x="1301402" y="3476768"/>
            <a:ext cx="2925767" cy="2900630"/>
            <a:chOff x="2335461" y="1846641"/>
            <a:chExt cx="5015880" cy="4450219"/>
          </a:xfrm>
        </p:grpSpPr>
        <p:sp>
          <p:nvSpPr>
            <p:cNvPr id="36" name="Shape 646">
              <a:extLst>
                <a:ext uri="{FF2B5EF4-FFF2-40B4-BE49-F238E27FC236}">
                  <a16:creationId xmlns:a16="http://schemas.microsoft.com/office/drawing/2014/main" id="{1C91EBD1-467A-4BAA-A349-9875540ACFF9}"/>
                </a:ext>
              </a:extLst>
            </p:cNvPr>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err="1">
                  <a:solidFill>
                    <a:srgbClr val="3F3F3F"/>
                  </a:solidFill>
                  <a:latin typeface="Calibri"/>
                  <a:ea typeface="Calibri"/>
                  <a:cs typeface="Calibri"/>
                  <a:sym typeface="Calibri"/>
                </a:rPr>
                <a:t>Healthy</a:t>
              </a:r>
              <a:r>
                <a:rPr lang="nl-NL" sz="1000" b="1" dirty="0">
                  <a:solidFill>
                    <a:srgbClr val="3F3F3F"/>
                  </a:solidFill>
                  <a:latin typeface="Calibri"/>
                  <a:ea typeface="Calibri"/>
                  <a:cs typeface="Calibri"/>
                  <a:sym typeface="Calibri"/>
                </a:rPr>
                <a:t> (H)</a:t>
              </a:r>
              <a:endParaRPr sz="1000" b="1" dirty="0">
                <a:solidFill>
                  <a:srgbClr val="3F3F3F"/>
                </a:solidFill>
                <a:latin typeface="Calibri"/>
                <a:ea typeface="Calibri"/>
                <a:cs typeface="Calibri"/>
                <a:sym typeface="Calibri"/>
              </a:endParaRPr>
            </a:p>
          </p:txBody>
        </p:sp>
        <p:sp>
          <p:nvSpPr>
            <p:cNvPr id="37" name="Shape 646">
              <a:extLst>
                <a:ext uri="{FF2B5EF4-FFF2-40B4-BE49-F238E27FC236}">
                  <a16:creationId xmlns:a16="http://schemas.microsoft.com/office/drawing/2014/main" id="{878ED5B6-AA23-4985-B976-0EA1A42FFFF3}"/>
                </a:ext>
              </a:extLst>
            </p:cNvPr>
            <p:cNvSpPr/>
            <p:nvPr/>
          </p:nvSpPr>
          <p:spPr>
            <a:xfrm>
              <a:off x="5557354" y="2798536"/>
              <a:ext cx="1793987" cy="1325027"/>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Sick (S1)</a:t>
              </a:r>
              <a:endParaRPr sz="1000" b="1" dirty="0">
                <a:solidFill>
                  <a:srgbClr val="3F3F3F"/>
                </a:solidFill>
                <a:latin typeface="Calibri"/>
                <a:ea typeface="Calibri"/>
                <a:cs typeface="Calibri"/>
                <a:sym typeface="Calibri"/>
              </a:endParaRPr>
            </a:p>
          </p:txBody>
        </p:sp>
        <p:sp>
          <p:nvSpPr>
            <p:cNvPr id="38" name="Shape 646">
              <a:extLst>
                <a:ext uri="{FF2B5EF4-FFF2-40B4-BE49-F238E27FC236}">
                  <a16:creationId xmlns:a16="http://schemas.microsoft.com/office/drawing/2014/main" id="{0BDCBE5B-2CEB-4159-8726-B25A35F8F5FB}"/>
                </a:ext>
              </a:extLst>
            </p:cNvPr>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Dead</a:t>
              </a:r>
              <a:r>
                <a:rPr lang="nl-NL" sz="900" b="1" dirty="0">
                  <a:solidFill>
                    <a:srgbClr val="3F3F3F"/>
                  </a:solidFill>
                  <a:latin typeface="Calibri"/>
                  <a:ea typeface="Calibri"/>
                  <a:cs typeface="Calibri"/>
                  <a:sym typeface="Calibri"/>
                </a:rPr>
                <a:t> (D)</a:t>
              </a:r>
              <a:endParaRPr sz="900" b="1" dirty="0">
                <a:solidFill>
                  <a:srgbClr val="3F3F3F"/>
                </a:solidFill>
                <a:latin typeface="Calibri"/>
                <a:ea typeface="Calibri"/>
                <a:cs typeface="Calibri"/>
                <a:sym typeface="Calibri"/>
              </a:endParaRPr>
            </a:p>
          </p:txBody>
        </p:sp>
        <p:cxnSp>
          <p:nvCxnSpPr>
            <p:cNvPr id="39" name="Shape 651">
              <a:extLst>
                <a:ext uri="{FF2B5EF4-FFF2-40B4-BE49-F238E27FC236}">
                  <a16:creationId xmlns:a16="http://schemas.microsoft.com/office/drawing/2014/main" id="{ED44998E-D399-497B-872C-3FF64A91726C}"/>
                </a:ext>
              </a:extLst>
            </p:cNvPr>
            <p:cNvCxnSpPr>
              <a:cxnSpLocks/>
            </p:cNvCxnSpPr>
            <p:nvPr/>
          </p:nvCxnSpPr>
          <p:spPr>
            <a:xfrm rot="5400000" flipH="1" flipV="1">
              <a:off x="4853250" y="1196294"/>
              <a:ext cx="19485" cy="3204485"/>
            </a:xfrm>
            <a:prstGeom prst="curvedConnector3">
              <a:avLst>
                <a:gd name="adj1" fmla="val 1800000"/>
              </a:avLst>
            </a:prstGeom>
            <a:noFill/>
            <a:ln w="25400" cap="flat" cmpd="sng">
              <a:solidFill>
                <a:schemeClr val="accent2"/>
              </a:solidFill>
              <a:prstDash val="solid"/>
              <a:round/>
              <a:headEnd type="none" w="med" len="med"/>
              <a:tailEnd type="triangle" w="med" len="med"/>
            </a:ln>
          </p:spPr>
        </p:cxnSp>
        <p:cxnSp>
          <p:nvCxnSpPr>
            <p:cNvPr id="40" name="Shape 651">
              <a:extLst>
                <a:ext uri="{FF2B5EF4-FFF2-40B4-BE49-F238E27FC236}">
                  <a16:creationId xmlns:a16="http://schemas.microsoft.com/office/drawing/2014/main" id="{5B354F72-171C-4EBB-8EB9-FCF0785A61FF}"/>
                </a:ext>
              </a:extLst>
            </p:cNvPr>
            <p:cNvCxnSpPr>
              <a:stCxn id="36" idx="2"/>
              <a:endCxn id="36"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41" name="Shape 651">
              <a:extLst>
                <a:ext uri="{FF2B5EF4-FFF2-40B4-BE49-F238E27FC236}">
                  <a16:creationId xmlns:a16="http://schemas.microsoft.com/office/drawing/2014/main" id="{5E777EFE-CF87-473B-BCE9-261AA05274FC}"/>
                </a:ext>
              </a:extLst>
            </p:cNvPr>
            <p:cNvCxnSpPr>
              <a:cxnSpLocks/>
              <a:stCxn id="37" idx="6"/>
              <a:endCxn id="37" idx="7"/>
            </p:cNvCxnSpPr>
            <p:nvPr/>
          </p:nvCxnSpPr>
          <p:spPr>
            <a:xfrm flipH="1" flipV="1">
              <a:off x="7088617" y="2992581"/>
              <a:ext cx="262724" cy="468468"/>
            </a:xfrm>
            <a:prstGeom prst="curvedConnector4">
              <a:avLst>
                <a:gd name="adj1" fmla="val -149171"/>
                <a:gd name="adj2" fmla="val 216287"/>
              </a:avLst>
            </a:prstGeom>
            <a:noFill/>
            <a:ln w="25400" cap="flat" cmpd="sng">
              <a:solidFill>
                <a:srgbClr val="3F3F3F"/>
              </a:solidFill>
              <a:prstDash val="solid"/>
              <a:round/>
              <a:headEnd type="none" w="sm" len="sm"/>
              <a:tailEnd type="triangle" w="lg" len="lg"/>
            </a:ln>
          </p:spPr>
        </p:cxnSp>
        <p:cxnSp>
          <p:nvCxnSpPr>
            <p:cNvPr id="42" name="Shape 651">
              <a:extLst>
                <a:ext uri="{FF2B5EF4-FFF2-40B4-BE49-F238E27FC236}">
                  <a16:creationId xmlns:a16="http://schemas.microsoft.com/office/drawing/2014/main" id="{8E9FD526-E88A-4601-A176-AF26A5E5B16E}"/>
                </a:ext>
              </a:extLst>
            </p:cNvPr>
            <p:cNvCxnSpPr>
              <a:stCxn id="38" idx="2"/>
              <a:endCxn id="38"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43" name="Shape 651">
              <a:extLst>
                <a:ext uri="{FF2B5EF4-FFF2-40B4-BE49-F238E27FC236}">
                  <a16:creationId xmlns:a16="http://schemas.microsoft.com/office/drawing/2014/main" id="{1A76646A-972A-4F26-BCBB-358DEEAD26FE}"/>
                </a:ext>
              </a:extLst>
            </p:cNvPr>
            <p:cNvCxnSpPr>
              <a:stCxn id="36" idx="4"/>
              <a:endCxn id="38"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44" name="Shape 651">
              <a:extLst>
                <a:ext uri="{FF2B5EF4-FFF2-40B4-BE49-F238E27FC236}">
                  <a16:creationId xmlns:a16="http://schemas.microsoft.com/office/drawing/2014/main" id="{C746F1C3-6C74-4077-B305-D495F76A8535}"/>
                </a:ext>
              </a:extLst>
            </p:cNvPr>
            <p:cNvCxnSpPr>
              <a:cxnSpLocks/>
              <a:stCxn id="37" idx="4"/>
              <a:endCxn id="38" idx="7"/>
            </p:cNvCxnSpPr>
            <p:nvPr/>
          </p:nvCxnSpPr>
          <p:spPr>
            <a:xfrm flipH="1">
              <a:off x="5489979" y="4123563"/>
              <a:ext cx="964369" cy="1002564"/>
            </a:xfrm>
            <a:prstGeom prst="straightConnector1">
              <a:avLst/>
            </a:prstGeom>
            <a:noFill/>
            <a:ln w="25400" cap="flat" cmpd="sng">
              <a:solidFill>
                <a:srgbClr val="3F3F3F"/>
              </a:solidFill>
              <a:prstDash val="solid"/>
              <a:round/>
              <a:headEnd type="none" w="sm" len="sm"/>
              <a:tailEnd type="triangle" w="lg" len="lg"/>
            </a:ln>
          </p:spPr>
        </p:cxnSp>
        <p:sp>
          <p:nvSpPr>
            <p:cNvPr id="45" name="Shape 671">
              <a:extLst>
                <a:ext uri="{FF2B5EF4-FFF2-40B4-BE49-F238E27FC236}">
                  <a16:creationId xmlns:a16="http://schemas.microsoft.com/office/drawing/2014/main" id="{CEE2E57A-1868-4380-A683-757F6AE27F38}"/>
                </a:ext>
              </a:extLst>
            </p:cNvPr>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dirty="0">
                <a:solidFill>
                  <a:schemeClr val="dk1"/>
                </a:solidFill>
                <a:latin typeface="Calibri"/>
                <a:ea typeface="Calibri"/>
                <a:cs typeface="Calibri"/>
                <a:sym typeface="Calibri"/>
              </a:endParaRPr>
            </a:p>
          </p:txBody>
        </p:sp>
      </p:grpSp>
      <p:sp>
        <p:nvSpPr>
          <p:cNvPr id="58" name="Shape 646">
            <a:extLst>
              <a:ext uri="{FF2B5EF4-FFF2-40B4-BE49-F238E27FC236}">
                <a16:creationId xmlns:a16="http://schemas.microsoft.com/office/drawing/2014/main" id="{F58C1AED-7A64-4584-A2A7-9B4C39420C46}"/>
              </a:ext>
            </a:extLst>
          </p:cNvPr>
          <p:cNvSpPr/>
          <p:nvPr/>
        </p:nvSpPr>
        <p:spPr>
          <a:xfrm>
            <a:off x="4711451" y="4064551"/>
            <a:ext cx="1046434" cy="863646"/>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Recovered (R)</a:t>
            </a:r>
            <a:endParaRPr sz="1000" b="1" dirty="0">
              <a:solidFill>
                <a:srgbClr val="3F3F3F"/>
              </a:solidFill>
              <a:latin typeface="Calibri"/>
              <a:ea typeface="Calibri"/>
              <a:cs typeface="Calibri"/>
              <a:sym typeface="Calibri"/>
            </a:endParaRPr>
          </a:p>
        </p:txBody>
      </p:sp>
      <p:cxnSp>
        <p:nvCxnSpPr>
          <p:cNvPr id="59" name="Shape 651">
            <a:extLst>
              <a:ext uri="{FF2B5EF4-FFF2-40B4-BE49-F238E27FC236}">
                <a16:creationId xmlns:a16="http://schemas.microsoft.com/office/drawing/2014/main" id="{381F4E3C-1CDC-483E-A893-699CBADE4029}"/>
              </a:ext>
            </a:extLst>
          </p:cNvPr>
          <p:cNvCxnSpPr>
            <a:cxnSpLocks/>
          </p:cNvCxnSpPr>
          <p:nvPr/>
        </p:nvCxnSpPr>
        <p:spPr>
          <a:xfrm rot="5400000" flipH="1" flipV="1">
            <a:off x="4452984" y="3315522"/>
            <a:ext cx="32657" cy="1530716"/>
          </a:xfrm>
          <a:prstGeom prst="curvedConnector3">
            <a:avLst>
              <a:gd name="adj1" fmla="val 800003"/>
            </a:avLst>
          </a:prstGeom>
          <a:noFill/>
          <a:ln w="25400" cap="flat" cmpd="sng">
            <a:solidFill>
              <a:schemeClr val="accent2"/>
            </a:solidFill>
            <a:prstDash val="solid"/>
            <a:round/>
            <a:headEnd type="triangle" w="med" len="med"/>
            <a:tailEnd type="triangle" w="med" len="med"/>
          </a:ln>
        </p:spPr>
      </p:cxnSp>
      <p:cxnSp>
        <p:nvCxnSpPr>
          <p:cNvPr id="62" name="Shape 651">
            <a:extLst>
              <a:ext uri="{FF2B5EF4-FFF2-40B4-BE49-F238E27FC236}">
                <a16:creationId xmlns:a16="http://schemas.microsoft.com/office/drawing/2014/main" id="{304DC1E6-F587-4CB3-915F-6C1AD488FE57}"/>
              </a:ext>
            </a:extLst>
          </p:cNvPr>
          <p:cNvCxnSpPr>
            <a:cxnSpLocks/>
            <a:stCxn id="58" idx="6"/>
            <a:endCxn id="58" idx="7"/>
          </p:cNvCxnSpPr>
          <p:nvPr/>
        </p:nvCxnSpPr>
        <p:spPr>
          <a:xfrm flipH="1" flipV="1">
            <a:off x="5604638" y="4191029"/>
            <a:ext cx="153247" cy="305345"/>
          </a:xfrm>
          <a:prstGeom prst="curvedConnector4">
            <a:avLst>
              <a:gd name="adj1" fmla="val -149171"/>
              <a:gd name="adj2" fmla="val 216287"/>
            </a:avLst>
          </a:prstGeom>
          <a:noFill/>
          <a:ln w="25400" cap="flat" cmpd="sng">
            <a:solidFill>
              <a:srgbClr val="3F3F3F"/>
            </a:solidFill>
            <a:prstDash val="solid"/>
            <a:round/>
            <a:headEnd type="none" w="sm" len="sm"/>
            <a:tailEnd type="triangle" w="lg" len="lg"/>
          </a:ln>
        </p:spPr>
      </p:cxnSp>
      <p:cxnSp>
        <p:nvCxnSpPr>
          <p:cNvPr id="65" name="Shape 651">
            <a:extLst>
              <a:ext uri="{FF2B5EF4-FFF2-40B4-BE49-F238E27FC236}">
                <a16:creationId xmlns:a16="http://schemas.microsoft.com/office/drawing/2014/main" id="{B07C418A-5FBB-4259-9C37-90045EAF98D6}"/>
              </a:ext>
            </a:extLst>
          </p:cNvPr>
          <p:cNvCxnSpPr>
            <a:cxnSpLocks/>
            <a:stCxn id="58" idx="3"/>
            <a:endCxn id="38" idx="6"/>
          </p:cNvCxnSpPr>
          <p:nvPr/>
        </p:nvCxnSpPr>
        <p:spPr>
          <a:xfrm flipH="1">
            <a:off x="3297656" y="4801719"/>
            <a:ext cx="1567042" cy="1128678"/>
          </a:xfrm>
          <a:prstGeom prst="straightConnector1">
            <a:avLst/>
          </a:prstGeom>
          <a:noFill/>
          <a:ln w="25400" cap="flat" cmpd="sng">
            <a:solidFill>
              <a:srgbClr val="3F3F3F"/>
            </a:solidFill>
            <a:prstDash val="solid"/>
            <a:round/>
            <a:headEnd type="none" w="sm" len="sm"/>
            <a:tailEnd type="triangle" w="lg" len="lg"/>
          </a:ln>
        </p:spPr>
      </p:cxnSp>
      <p:sp>
        <p:nvSpPr>
          <p:cNvPr id="68" name="Rectangle 67">
            <a:extLst>
              <a:ext uri="{FF2B5EF4-FFF2-40B4-BE49-F238E27FC236}">
                <a16:creationId xmlns:a16="http://schemas.microsoft.com/office/drawing/2014/main" id="{9706C428-6221-4805-92E8-72487E2C41C4}"/>
              </a:ext>
            </a:extLst>
          </p:cNvPr>
          <p:cNvSpPr/>
          <p:nvPr/>
        </p:nvSpPr>
        <p:spPr>
          <a:xfrm>
            <a:off x="4601494" y="5780067"/>
            <a:ext cx="4236673" cy="369332"/>
          </a:xfrm>
          <a:prstGeom prst="rect">
            <a:avLst/>
          </a:prstGeom>
        </p:spPr>
        <p:txBody>
          <a:bodyPr wrap="none">
            <a:spAutoFit/>
          </a:bodyPr>
          <a:lstStyle/>
          <a:p>
            <a:r>
              <a:rPr lang="en-US" dirty="0"/>
              <a:t>Healthy – Sick – Recovered - Dead</a:t>
            </a:r>
          </a:p>
        </p:txBody>
      </p:sp>
    </p:spTree>
    <p:extLst>
      <p:ext uri="{BB962C8B-B14F-4D97-AF65-F5344CB8AC3E}">
        <p14:creationId xmlns:p14="http://schemas.microsoft.com/office/powerpoint/2010/main" val="5845855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46EA5-E20C-FB4A-BDBD-F07A33B97767}"/>
              </a:ext>
            </a:extLst>
          </p:cNvPr>
          <p:cNvSpPr>
            <a:spLocks noGrp="1"/>
          </p:cNvSpPr>
          <p:nvPr>
            <p:ph type="title"/>
          </p:nvPr>
        </p:nvSpPr>
        <p:spPr/>
        <p:txBody>
          <a:bodyPr/>
          <a:lstStyle/>
          <a:p>
            <a:r>
              <a:rPr lang="en-US" dirty="0"/>
              <a:t>Tunnel states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EF7100-5C32-8D4B-A087-27C5ABE623F6}"/>
                  </a:ext>
                </a:extLst>
              </p:cNvPr>
              <p:cNvSpPr>
                <a:spLocks noGrp="1"/>
              </p:cNvSpPr>
              <p:nvPr>
                <p:ph idx="1"/>
              </p:nvPr>
            </p:nvSpPr>
            <p:spPr/>
            <p:txBody>
              <a:bodyPr>
                <a:noAutofit/>
              </a:bodyPr>
              <a:lstStyle/>
              <a:p>
                <a:pPr>
                  <a:spcBef>
                    <a:spcPts val="600"/>
                  </a:spcBef>
                  <a:spcAft>
                    <a:spcPts val="600"/>
                  </a:spcAft>
                </a:pPr>
                <a:r>
                  <a:rPr lang="en-US" sz="2400" dirty="0"/>
                  <a:t>Sometimes, transition probabilities depend on the time since an event in the model</a:t>
                </a:r>
              </a:p>
              <a:p>
                <a:pPr lvl="1">
                  <a:spcBef>
                    <a:spcPts val="600"/>
                  </a:spcBef>
                  <a:spcAft>
                    <a:spcPts val="1800"/>
                  </a:spcAft>
                </a:pPr>
                <a:r>
                  <a:rPr lang="en-US" sz="2200" dirty="0"/>
                  <a:t>E.g., Cohort of healthy patients at risk for cancer, but once cancer is diagnosed the risk of recurrence depends on time since diagnosis</a:t>
                </a:r>
              </a:p>
              <a:p>
                <a:pPr>
                  <a:spcBef>
                    <a:spcPts val="600"/>
                  </a:spcBef>
                  <a:spcAft>
                    <a:spcPts val="1800"/>
                  </a:spcAft>
                </a:pPr>
                <a:r>
                  <a:rPr lang="en-US" sz="2400" dirty="0"/>
                  <a:t>Replacing </a:t>
                </a:r>
                <a14:m>
                  <m:oMath xmlns:m="http://schemas.openxmlformats.org/officeDocument/2006/math">
                    <m:r>
                      <a:rPr lang="en-US" sz="2400" i="1" dirty="0" smtClean="0">
                        <a:latin typeface="Cambria Math" panose="02040503050406030204" pitchFamily="18" charset="0"/>
                      </a:rPr>
                      <m:t>𝑃</m:t>
                    </m:r>
                  </m:oMath>
                </a14:m>
                <a:r>
                  <a:rPr lang="en-US" sz="2400" dirty="0"/>
                  <a:t> with </a:t>
                </a:r>
                <a14:m>
                  <m:oMath xmlns:m="http://schemas.openxmlformats.org/officeDocument/2006/math">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𝑃</m:t>
                        </m:r>
                      </m:e>
                      <m:sub>
                        <m:r>
                          <a:rPr lang="en-US" sz="2400" b="0" i="1" dirty="0" smtClean="0">
                            <a:latin typeface="Cambria Math" panose="02040503050406030204" pitchFamily="18" charset="0"/>
                          </a:rPr>
                          <m:t>𝑡</m:t>
                        </m:r>
                      </m:sub>
                    </m:sSub>
                    <m:r>
                      <a:rPr lang="en-US" sz="2400" i="1" dirty="0" smtClean="0">
                        <a:latin typeface="Cambria Math" panose="02040503050406030204" pitchFamily="18" charset="0"/>
                      </a:rPr>
                      <m:t> </m:t>
                    </m:r>
                  </m:oMath>
                </a14:m>
                <a:r>
                  <a:rPr lang="en-US" sz="2400" dirty="0"/>
                  <a:t>does not work, because it’s not since model start</a:t>
                </a:r>
              </a:p>
              <a:p>
                <a:pPr>
                  <a:spcBef>
                    <a:spcPts val="600"/>
                  </a:spcBef>
                </a:pPr>
                <a:r>
                  <a:rPr lang="en-US" sz="2400" dirty="0"/>
                  <a:t>Solution?</a:t>
                </a:r>
              </a:p>
              <a:p>
                <a:pPr lvl="1">
                  <a:spcBef>
                    <a:spcPts val="600"/>
                  </a:spcBef>
                  <a:spcAft>
                    <a:spcPts val="1800"/>
                  </a:spcAft>
                </a:pPr>
                <a:r>
                  <a:rPr lang="en-US" sz="2200" dirty="0"/>
                  <a:t>Create “tunnel” states</a:t>
                </a:r>
              </a:p>
              <a:p>
                <a:pPr>
                  <a:spcBef>
                    <a:spcPts val="600"/>
                  </a:spcBef>
                  <a:spcAft>
                    <a:spcPts val="1800"/>
                  </a:spcAft>
                </a:pPr>
                <a:endParaRPr lang="en-US" sz="2400" dirty="0"/>
              </a:p>
              <a:p>
                <a:pPr>
                  <a:spcBef>
                    <a:spcPts val="600"/>
                  </a:spcBef>
                  <a:spcAft>
                    <a:spcPts val="1800"/>
                  </a:spcAft>
                </a:pPr>
                <a:endParaRPr lang="en-US" sz="2400" dirty="0"/>
              </a:p>
              <a:p>
                <a:pPr>
                  <a:spcBef>
                    <a:spcPts val="600"/>
                  </a:spcBef>
                  <a:spcAft>
                    <a:spcPts val="1800"/>
                  </a:spcAft>
                </a:pPr>
                <a:endParaRPr lang="en-US" sz="2400" dirty="0"/>
              </a:p>
              <a:p>
                <a:pPr>
                  <a:spcBef>
                    <a:spcPts val="600"/>
                  </a:spcBef>
                  <a:spcAft>
                    <a:spcPts val="1800"/>
                  </a:spcAft>
                </a:pPr>
                <a:endParaRPr lang="en-US" sz="2400" dirty="0"/>
              </a:p>
            </p:txBody>
          </p:sp>
        </mc:Choice>
        <mc:Fallback xmlns="">
          <p:sp>
            <p:nvSpPr>
              <p:cNvPr id="3" name="Content Placeholder 2">
                <a:extLst>
                  <a:ext uri="{FF2B5EF4-FFF2-40B4-BE49-F238E27FC236}">
                    <a16:creationId xmlns:a16="http://schemas.microsoft.com/office/drawing/2014/main" id="{EBEF7100-5C32-8D4B-A087-27C5ABE623F6}"/>
                  </a:ext>
                </a:extLst>
              </p:cNvPr>
              <p:cNvSpPr>
                <a:spLocks noGrp="1" noRot="1" noChangeAspect="1" noMove="1" noResize="1" noEditPoints="1" noAdjustHandles="1" noChangeArrowheads="1" noChangeShapeType="1" noTextEdit="1"/>
              </p:cNvSpPr>
              <p:nvPr>
                <p:ph idx="1"/>
              </p:nvPr>
            </p:nvSpPr>
            <p:spPr>
              <a:blipFill>
                <a:blip r:embed="rId2"/>
                <a:stretch>
                  <a:fillRect t="-1018" r="-2496"/>
                </a:stretch>
              </a:blipFill>
            </p:spPr>
            <p:txBody>
              <a:bodyPr/>
              <a:lstStyle/>
              <a:p>
                <a:r>
                  <a:rPr lang="en-US">
                    <a:noFill/>
                  </a:rPr>
                  <a:t> </a:t>
                </a:r>
              </a:p>
            </p:txBody>
          </p:sp>
        </mc:Fallback>
      </mc:AlternateContent>
      <p:pic>
        <p:nvPicPr>
          <p:cNvPr id="4" name="Picture 2" descr="Image result for maastunnel&quot;">
            <a:extLst>
              <a:ext uri="{FF2B5EF4-FFF2-40B4-BE49-F238E27FC236}">
                <a16:creationId xmlns:a16="http://schemas.microsoft.com/office/drawing/2014/main" id="{4F05D6C1-1A57-184A-B8DD-4315D3B682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9812" y="4376057"/>
            <a:ext cx="3369168" cy="2247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37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a:spLocks noGrp="1"/>
          </p:cNvSpPr>
          <p:nvPr>
            <p:ph type="title"/>
          </p:nvPr>
        </p:nvSpPr>
        <p:spPr>
          <a:xfrm>
            <a:off x="840432" y="274638"/>
            <a:ext cx="7963100" cy="11430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dirty="0">
                <a:solidFill>
                  <a:srgbClr val="000000"/>
                </a:solidFill>
              </a:rPr>
              <a:t>State Time</a:t>
            </a:r>
            <a:endParaRPr sz="4000" i="0" u="none" strike="noStrike" cap="none" dirty="0">
              <a:solidFill>
                <a:srgbClr val="000000"/>
              </a:solidFill>
            </a:endParaRPr>
          </a:p>
        </p:txBody>
      </p:sp>
      <p:sp>
        <p:nvSpPr>
          <p:cNvPr id="640" name="Shape 640"/>
          <p:cNvSpPr txBox="1">
            <a:spLocks noGrp="1"/>
          </p:cNvSpPr>
          <p:nvPr>
            <p:ph type="sldNum" sz="quarter" idx="12"/>
          </p:nvPr>
        </p:nvSpPr>
        <p:spPr>
          <a:xfrm>
            <a:off x="8595360" y="6430187"/>
            <a:ext cx="548640" cy="39624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42</a:t>
            </a:fld>
            <a:endParaRPr dirty="0"/>
          </a:p>
        </p:txBody>
      </p:sp>
      <p:sp>
        <p:nvSpPr>
          <p:cNvPr id="47" name="Shape 646"/>
          <p:cNvSpPr/>
          <p:nvPr/>
        </p:nvSpPr>
        <p:spPr>
          <a:xfrm>
            <a:off x="1345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Healthy</a:t>
            </a:r>
            <a:endParaRPr sz="1600" b="1" dirty="0">
              <a:solidFill>
                <a:srgbClr val="3F3F3F"/>
              </a:solidFill>
              <a:latin typeface="Calibri"/>
              <a:ea typeface="Calibri"/>
              <a:cs typeface="Calibri"/>
              <a:sym typeface="Calibri"/>
            </a:endParaRPr>
          </a:p>
        </p:txBody>
      </p:sp>
      <p:sp>
        <p:nvSpPr>
          <p:cNvPr id="48" name="Shape 647"/>
          <p:cNvSpPr/>
          <p:nvPr/>
        </p:nvSpPr>
        <p:spPr>
          <a:xfrm>
            <a:off x="3123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Cancer</a:t>
            </a:r>
            <a:endParaRPr sz="1600" b="1" dirty="0">
              <a:solidFill>
                <a:srgbClr val="3F3F3F"/>
              </a:solidFill>
              <a:latin typeface="Calibri"/>
              <a:ea typeface="Calibri"/>
              <a:cs typeface="Calibri"/>
              <a:sym typeface="Calibri"/>
            </a:endParaRPr>
          </a:p>
        </p:txBody>
      </p:sp>
      <p:sp>
        <p:nvSpPr>
          <p:cNvPr id="49" name="Shape 648"/>
          <p:cNvSpPr/>
          <p:nvPr/>
        </p:nvSpPr>
        <p:spPr>
          <a:xfrm>
            <a:off x="50262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Recur</a:t>
            </a:r>
            <a:endParaRPr sz="1600" b="1" dirty="0">
              <a:solidFill>
                <a:srgbClr val="3F3F3F"/>
              </a:solidFill>
              <a:latin typeface="Calibri"/>
              <a:ea typeface="Calibri"/>
              <a:cs typeface="Calibri"/>
              <a:sym typeface="Calibri"/>
            </a:endParaRPr>
          </a:p>
        </p:txBody>
      </p:sp>
      <p:cxnSp>
        <p:nvCxnSpPr>
          <p:cNvPr id="50" name="Shape 649"/>
          <p:cNvCxnSpPr/>
          <p:nvPr/>
        </p:nvCxnSpPr>
        <p:spPr>
          <a:xfrm rot="16200000" flipH="1">
            <a:off x="2834593" y="138194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51" name="Shape 650"/>
          <p:cNvCxnSpPr/>
          <p:nvPr/>
        </p:nvCxnSpPr>
        <p:spPr>
          <a:xfrm rot="16200000">
            <a:off x="4672893" y="131714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53" name="Shape 652"/>
          <p:cNvCxnSpPr/>
          <p:nvPr/>
        </p:nvCxnSpPr>
        <p:spPr>
          <a:xfrm rot="10800000" flipH="1">
            <a:off x="1345543" y="239380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4" name="Shape 653"/>
          <p:cNvCxnSpPr/>
          <p:nvPr/>
        </p:nvCxnSpPr>
        <p:spPr>
          <a:xfrm rot="10800000" flipH="1" flipV="1">
            <a:off x="3123543" y="269099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5" name="Shape 654"/>
          <p:cNvCxnSpPr/>
          <p:nvPr/>
        </p:nvCxnSpPr>
        <p:spPr>
          <a:xfrm rot="10800000" flipH="1" flipV="1">
            <a:off x="5026233" y="268637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sp>
        <p:nvSpPr>
          <p:cNvPr id="63" name="Shape 648">
            <a:extLst>
              <a:ext uri="{FF2B5EF4-FFF2-40B4-BE49-F238E27FC236}">
                <a16:creationId xmlns:a16="http://schemas.microsoft.com/office/drawing/2014/main" id="{717BA8C9-D866-EB40-BA08-4982E37CCE9B}"/>
              </a:ext>
            </a:extLst>
          </p:cNvPr>
          <p:cNvSpPr/>
          <p:nvPr/>
        </p:nvSpPr>
        <p:spPr>
          <a:xfrm>
            <a:off x="69059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sp>
        <p:nvSpPr>
          <p:cNvPr id="6" name="Right Brace 5">
            <a:extLst>
              <a:ext uri="{FF2B5EF4-FFF2-40B4-BE49-F238E27FC236}">
                <a16:creationId xmlns:a16="http://schemas.microsoft.com/office/drawing/2014/main" id="{A9A6508D-CC88-914F-88E1-E9ACFD1730C3}"/>
              </a:ext>
            </a:extLst>
          </p:cNvPr>
          <p:cNvSpPr/>
          <p:nvPr/>
        </p:nvSpPr>
        <p:spPr>
          <a:xfrm>
            <a:off x="6377502" y="2025570"/>
            <a:ext cx="325012" cy="14121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F8554EC1-D5B9-0A4F-8723-C7833CA25D76}"/>
              </a:ext>
            </a:extLst>
          </p:cNvPr>
          <p:cNvSpPr txBox="1"/>
          <p:nvPr/>
        </p:nvSpPr>
        <p:spPr>
          <a:xfrm>
            <a:off x="1808339" y="1691514"/>
            <a:ext cx="1835759" cy="369332"/>
          </a:xfrm>
          <a:prstGeom prst="rect">
            <a:avLst/>
          </a:prstGeom>
          <a:noFill/>
        </p:spPr>
        <p:txBody>
          <a:bodyPr wrap="none" rtlCol="0">
            <a:spAutoFit/>
          </a:bodyPr>
          <a:lstStyle/>
          <a:p>
            <a:r>
              <a:rPr lang="en-US" dirty="0"/>
              <a:t>f(model time)</a:t>
            </a:r>
          </a:p>
        </p:txBody>
      </p:sp>
      <p:sp>
        <p:nvSpPr>
          <p:cNvPr id="64" name="TextBox 63">
            <a:extLst>
              <a:ext uri="{FF2B5EF4-FFF2-40B4-BE49-F238E27FC236}">
                <a16:creationId xmlns:a16="http://schemas.microsoft.com/office/drawing/2014/main" id="{98F6581F-8BDF-7D4C-9D09-90FD5179B082}"/>
              </a:ext>
            </a:extLst>
          </p:cNvPr>
          <p:cNvSpPr txBox="1"/>
          <p:nvPr/>
        </p:nvSpPr>
        <p:spPr>
          <a:xfrm>
            <a:off x="3894910" y="1691514"/>
            <a:ext cx="1653017" cy="369332"/>
          </a:xfrm>
          <a:prstGeom prst="rect">
            <a:avLst/>
          </a:prstGeom>
          <a:noFill/>
        </p:spPr>
        <p:txBody>
          <a:bodyPr wrap="none" rtlCol="0">
            <a:spAutoFit/>
          </a:bodyPr>
          <a:lstStyle/>
          <a:p>
            <a:r>
              <a:rPr lang="en-US" dirty="0"/>
              <a:t>f(state time)</a:t>
            </a:r>
          </a:p>
        </p:txBody>
      </p:sp>
      <p:sp>
        <p:nvSpPr>
          <p:cNvPr id="8" name="TextBox 7">
            <a:extLst>
              <a:ext uri="{FF2B5EF4-FFF2-40B4-BE49-F238E27FC236}">
                <a16:creationId xmlns:a16="http://schemas.microsoft.com/office/drawing/2014/main" id="{69F2D24B-FA25-4547-92AD-497B42119E1B}"/>
              </a:ext>
            </a:extLst>
          </p:cNvPr>
          <p:cNvSpPr txBox="1"/>
          <p:nvPr/>
        </p:nvSpPr>
        <p:spPr>
          <a:xfrm>
            <a:off x="2684745" y="3976527"/>
            <a:ext cx="2078197" cy="461665"/>
          </a:xfrm>
          <a:prstGeom prst="rect">
            <a:avLst/>
          </a:prstGeom>
          <a:noFill/>
        </p:spPr>
        <p:txBody>
          <a:bodyPr wrap="none" rtlCol="0">
            <a:spAutoFit/>
          </a:bodyPr>
          <a:lstStyle/>
          <a:p>
            <a:pPr algn="ctr"/>
            <a:r>
              <a:rPr lang="en-US" sz="2400" dirty="0"/>
              <a:t>Tunnel state</a:t>
            </a:r>
          </a:p>
        </p:txBody>
      </p:sp>
      <p:cxnSp>
        <p:nvCxnSpPr>
          <p:cNvPr id="10" name="Straight Arrow Connector 9">
            <a:extLst>
              <a:ext uri="{FF2B5EF4-FFF2-40B4-BE49-F238E27FC236}">
                <a16:creationId xmlns:a16="http://schemas.microsoft.com/office/drawing/2014/main" id="{F17790A9-3CC1-7D46-A683-CB8930C8756E}"/>
              </a:ext>
            </a:extLst>
          </p:cNvPr>
          <p:cNvCxnSpPr>
            <a:cxnSpLocks/>
          </p:cNvCxnSpPr>
          <p:nvPr/>
        </p:nvCxnSpPr>
        <p:spPr>
          <a:xfrm flipV="1">
            <a:off x="3726022" y="3220300"/>
            <a:ext cx="0" cy="6593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030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Oval 2"/>
          <p:cNvSpPr>
            <a:spLocks noChangeArrowheads="1"/>
          </p:cNvSpPr>
          <p:nvPr/>
        </p:nvSpPr>
        <p:spPr bwMode="auto">
          <a:xfrm>
            <a:off x="1095375" y="9906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1</a:t>
            </a:r>
          </a:p>
        </p:txBody>
      </p:sp>
      <p:sp>
        <p:nvSpPr>
          <p:cNvPr id="57347" name="Oval 3"/>
          <p:cNvSpPr>
            <a:spLocks noChangeArrowheads="1"/>
          </p:cNvSpPr>
          <p:nvPr/>
        </p:nvSpPr>
        <p:spPr bwMode="auto">
          <a:xfrm>
            <a:off x="1095375" y="2041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2</a:t>
            </a:r>
          </a:p>
        </p:txBody>
      </p:sp>
      <p:sp>
        <p:nvSpPr>
          <p:cNvPr id="57348" name="Oval 4"/>
          <p:cNvSpPr>
            <a:spLocks noChangeArrowheads="1"/>
          </p:cNvSpPr>
          <p:nvPr/>
        </p:nvSpPr>
        <p:spPr bwMode="auto">
          <a:xfrm>
            <a:off x="1095375" y="309245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3</a:t>
            </a:r>
          </a:p>
        </p:txBody>
      </p:sp>
      <p:sp>
        <p:nvSpPr>
          <p:cNvPr id="57349" name="Oval 5"/>
          <p:cNvSpPr>
            <a:spLocks noChangeArrowheads="1"/>
          </p:cNvSpPr>
          <p:nvPr/>
        </p:nvSpPr>
        <p:spPr bwMode="auto">
          <a:xfrm>
            <a:off x="1095375" y="414337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4</a:t>
            </a:r>
          </a:p>
        </p:txBody>
      </p:sp>
      <p:sp>
        <p:nvSpPr>
          <p:cNvPr id="57350" name="Oval 6"/>
          <p:cNvSpPr>
            <a:spLocks noChangeArrowheads="1"/>
          </p:cNvSpPr>
          <p:nvPr/>
        </p:nvSpPr>
        <p:spPr bwMode="auto">
          <a:xfrm>
            <a:off x="1095375" y="5470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a:t>
            </a:r>
            <a:r>
              <a:rPr lang="en-US" sz="2000" i="1" dirty="0">
                <a:latin typeface="+mn-lt"/>
              </a:rPr>
              <a:t>n</a:t>
            </a:r>
          </a:p>
        </p:txBody>
      </p:sp>
      <p:sp>
        <p:nvSpPr>
          <p:cNvPr id="57351" name="Line 7"/>
          <p:cNvSpPr>
            <a:spLocks noChangeShapeType="1"/>
          </p:cNvSpPr>
          <p:nvPr/>
        </p:nvSpPr>
        <p:spPr bwMode="auto">
          <a:xfrm>
            <a:off x="1781175" y="167798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2" name="Line 8"/>
          <p:cNvSpPr>
            <a:spLocks noChangeShapeType="1"/>
          </p:cNvSpPr>
          <p:nvPr/>
        </p:nvSpPr>
        <p:spPr bwMode="auto">
          <a:xfrm>
            <a:off x="1781175" y="2728913"/>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3" name="Line 9"/>
          <p:cNvSpPr>
            <a:spLocks noChangeShapeType="1"/>
          </p:cNvSpPr>
          <p:nvPr/>
        </p:nvSpPr>
        <p:spPr bwMode="auto">
          <a:xfrm>
            <a:off x="1781175" y="377983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4" name="Line 10"/>
          <p:cNvSpPr>
            <a:spLocks noChangeShapeType="1"/>
          </p:cNvSpPr>
          <p:nvPr/>
        </p:nvSpPr>
        <p:spPr bwMode="auto">
          <a:xfrm flipH="1">
            <a:off x="1781175" y="4830763"/>
            <a:ext cx="0" cy="639762"/>
          </a:xfrm>
          <a:prstGeom prst="line">
            <a:avLst/>
          </a:prstGeom>
          <a:noFill/>
          <a:ln w="9525">
            <a:solidFill>
              <a:schemeClr val="tx1"/>
            </a:solidFill>
            <a:prstDash val="dash"/>
            <a:round/>
            <a:headEnd/>
            <a:tailEnd type="triangle" w="med" len="med"/>
          </a:ln>
        </p:spPr>
        <p:txBody>
          <a:bodyPr/>
          <a:lstStyle/>
          <a:p>
            <a:pPr>
              <a:defRPr/>
            </a:pPr>
            <a:endParaRPr lang="en-US">
              <a:latin typeface="+mn-lt"/>
            </a:endParaRPr>
          </a:p>
        </p:txBody>
      </p:sp>
      <p:sp>
        <p:nvSpPr>
          <p:cNvPr id="57355" name="Freeform 11"/>
          <p:cNvSpPr>
            <a:spLocks/>
          </p:cNvSpPr>
          <p:nvPr/>
        </p:nvSpPr>
        <p:spPr bwMode="auto">
          <a:xfrm rot="253913">
            <a:off x="685800" y="5486400"/>
            <a:ext cx="546100" cy="558800"/>
          </a:xfrm>
          <a:custGeom>
            <a:avLst/>
            <a:gdLst>
              <a:gd name="T0" fmla="*/ 546100 w 344"/>
              <a:gd name="T1" fmla="*/ 88900 h 352"/>
              <a:gd name="T2" fmla="*/ 393700 w 344"/>
              <a:gd name="T3" fmla="*/ 12700 h 352"/>
              <a:gd name="T4" fmla="*/ 241300 w 344"/>
              <a:gd name="T5" fmla="*/ 12700 h 352"/>
              <a:gd name="T6" fmla="*/ 88900 w 344"/>
              <a:gd name="T7" fmla="*/ 88900 h 352"/>
              <a:gd name="T8" fmla="*/ 12700 w 344"/>
              <a:gd name="T9" fmla="*/ 241300 h 352"/>
              <a:gd name="T10" fmla="*/ 12700 w 344"/>
              <a:gd name="T11" fmla="*/ 393700 h 352"/>
              <a:gd name="T12" fmla="*/ 88900 w 344"/>
              <a:gd name="T13" fmla="*/ 469900 h 352"/>
              <a:gd name="T14" fmla="*/ 241300 w 344"/>
              <a:gd name="T15" fmla="*/ 546100 h 352"/>
              <a:gd name="T16" fmla="*/ 393700 w 344"/>
              <a:gd name="T17" fmla="*/ 546100 h 352"/>
              <a:gd name="T18" fmla="*/ 546100 w 344"/>
              <a:gd name="T19" fmla="*/ 469900 h 3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4"/>
              <a:gd name="T31" fmla="*/ 0 h 352"/>
              <a:gd name="T32" fmla="*/ 344 w 344"/>
              <a:gd name="T33" fmla="*/ 352 h 3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4" h="352">
                <a:moveTo>
                  <a:pt x="344" y="56"/>
                </a:moveTo>
                <a:cubicBezTo>
                  <a:pt x="312" y="36"/>
                  <a:pt x="280" y="16"/>
                  <a:pt x="248" y="8"/>
                </a:cubicBezTo>
                <a:cubicBezTo>
                  <a:pt x="216" y="0"/>
                  <a:pt x="184" y="0"/>
                  <a:pt x="152" y="8"/>
                </a:cubicBezTo>
                <a:cubicBezTo>
                  <a:pt x="120" y="16"/>
                  <a:pt x="80" y="32"/>
                  <a:pt x="56" y="56"/>
                </a:cubicBezTo>
                <a:cubicBezTo>
                  <a:pt x="32" y="80"/>
                  <a:pt x="16" y="120"/>
                  <a:pt x="8" y="152"/>
                </a:cubicBezTo>
                <a:cubicBezTo>
                  <a:pt x="0" y="184"/>
                  <a:pt x="0" y="224"/>
                  <a:pt x="8" y="248"/>
                </a:cubicBezTo>
                <a:cubicBezTo>
                  <a:pt x="16" y="272"/>
                  <a:pt x="32" y="280"/>
                  <a:pt x="56" y="296"/>
                </a:cubicBezTo>
                <a:cubicBezTo>
                  <a:pt x="80" y="312"/>
                  <a:pt x="120" y="336"/>
                  <a:pt x="152" y="344"/>
                </a:cubicBezTo>
                <a:cubicBezTo>
                  <a:pt x="184" y="352"/>
                  <a:pt x="216" y="352"/>
                  <a:pt x="248" y="344"/>
                </a:cubicBezTo>
                <a:cubicBezTo>
                  <a:pt x="280" y="336"/>
                  <a:pt x="312" y="316"/>
                  <a:pt x="344" y="296"/>
                </a:cubicBezTo>
              </a:path>
            </a:pathLst>
          </a:custGeom>
          <a:noFill/>
          <a:ln w="9525">
            <a:solidFill>
              <a:schemeClr val="tx1"/>
            </a:solidFill>
            <a:round/>
            <a:headEnd/>
            <a:tailEnd type="triangle" w="med" len="med"/>
          </a:ln>
        </p:spPr>
        <p:txBody>
          <a:bodyPr/>
          <a:lstStyle/>
          <a:p>
            <a:pPr>
              <a:defRPr/>
            </a:pPr>
            <a:endParaRPr lang="en-US">
              <a:latin typeface="+mn-lt"/>
            </a:endParaRPr>
          </a:p>
        </p:txBody>
      </p:sp>
      <p:sp>
        <p:nvSpPr>
          <p:cNvPr id="57356" name="Line 12"/>
          <p:cNvSpPr>
            <a:spLocks noChangeShapeType="1"/>
          </p:cNvSpPr>
          <p:nvPr/>
        </p:nvSpPr>
        <p:spPr bwMode="auto">
          <a:xfrm>
            <a:off x="2466975" y="1323975"/>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7" name="Text Box 13"/>
          <p:cNvSpPr txBox="1">
            <a:spLocks noChangeArrowheads="1"/>
          </p:cNvSpPr>
          <p:nvPr/>
        </p:nvSpPr>
        <p:spPr bwMode="auto">
          <a:xfrm>
            <a:off x="2741613" y="839788"/>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1</a:t>
            </a:r>
          </a:p>
        </p:txBody>
      </p:sp>
      <p:sp>
        <p:nvSpPr>
          <p:cNvPr id="57358" name="Line 14"/>
          <p:cNvSpPr>
            <a:spLocks noChangeShapeType="1"/>
          </p:cNvSpPr>
          <p:nvPr/>
        </p:nvSpPr>
        <p:spPr bwMode="auto">
          <a:xfrm>
            <a:off x="2466975" y="237648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9" name="Text Box 15"/>
          <p:cNvSpPr txBox="1">
            <a:spLocks noChangeArrowheads="1"/>
          </p:cNvSpPr>
          <p:nvPr/>
        </p:nvSpPr>
        <p:spPr bwMode="auto">
          <a:xfrm>
            <a:off x="2743200" y="1890713"/>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2</a:t>
            </a:r>
          </a:p>
        </p:txBody>
      </p:sp>
      <p:sp>
        <p:nvSpPr>
          <p:cNvPr id="57360" name="Line 16"/>
          <p:cNvSpPr>
            <a:spLocks noChangeShapeType="1"/>
          </p:cNvSpPr>
          <p:nvPr/>
        </p:nvSpPr>
        <p:spPr bwMode="auto">
          <a:xfrm>
            <a:off x="2466975" y="34290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1" name="Text Box 17"/>
          <p:cNvSpPr txBox="1">
            <a:spLocks noChangeArrowheads="1"/>
          </p:cNvSpPr>
          <p:nvPr/>
        </p:nvSpPr>
        <p:spPr bwMode="auto">
          <a:xfrm>
            <a:off x="2741613" y="2943225"/>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3</a:t>
            </a:r>
          </a:p>
        </p:txBody>
      </p:sp>
      <p:sp>
        <p:nvSpPr>
          <p:cNvPr id="57362" name="Line 18"/>
          <p:cNvSpPr>
            <a:spLocks noChangeShapeType="1"/>
          </p:cNvSpPr>
          <p:nvPr/>
        </p:nvSpPr>
        <p:spPr bwMode="auto">
          <a:xfrm>
            <a:off x="2466975" y="447833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3" name="Text Box 19"/>
          <p:cNvSpPr txBox="1">
            <a:spLocks noChangeArrowheads="1"/>
          </p:cNvSpPr>
          <p:nvPr/>
        </p:nvSpPr>
        <p:spPr bwMode="auto">
          <a:xfrm>
            <a:off x="2741613" y="3994150"/>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4</a:t>
            </a:r>
          </a:p>
        </p:txBody>
      </p:sp>
      <p:sp>
        <p:nvSpPr>
          <p:cNvPr id="57364" name="Line 20"/>
          <p:cNvSpPr>
            <a:spLocks noChangeShapeType="1"/>
          </p:cNvSpPr>
          <p:nvPr/>
        </p:nvSpPr>
        <p:spPr bwMode="auto">
          <a:xfrm>
            <a:off x="2466975" y="58039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5" name="Text Box 21"/>
          <p:cNvSpPr txBox="1">
            <a:spLocks noChangeArrowheads="1"/>
          </p:cNvSpPr>
          <p:nvPr/>
        </p:nvSpPr>
        <p:spPr bwMode="auto">
          <a:xfrm>
            <a:off x="2741613" y="5319713"/>
            <a:ext cx="1810945" cy="523220"/>
          </a:xfrm>
          <a:prstGeom prst="rect">
            <a:avLst/>
          </a:prstGeom>
          <a:noFill/>
          <a:ln w="9525">
            <a:noFill/>
            <a:miter lim="800000"/>
            <a:headEnd/>
            <a:tailEnd/>
          </a:ln>
        </p:spPr>
        <p:txBody>
          <a:bodyPr wrap="none">
            <a:spAutoFit/>
          </a:bodyPr>
          <a:lstStyle/>
          <a:p>
            <a:pPr>
              <a:defRPr/>
            </a:pPr>
            <a:r>
              <a:rPr lang="en-US" sz="2800" dirty="0" err="1"/>
              <a:t>p</a:t>
            </a:r>
            <a:r>
              <a:rPr lang="en-US" sz="2800" dirty="0" err="1">
                <a:latin typeface="+mn-lt"/>
              </a:rPr>
              <a:t>_Recur</a:t>
            </a:r>
            <a:r>
              <a:rPr lang="en-US" sz="2800" baseline="-25000" dirty="0" err="1">
                <a:latin typeface="+mn-lt"/>
              </a:rPr>
              <a:t>n</a:t>
            </a:r>
            <a:endParaRPr lang="en-US" sz="2800" baseline="-25000" dirty="0">
              <a:latin typeface="+mn-lt"/>
            </a:endParaRPr>
          </a:p>
        </p:txBody>
      </p:sp>
      <p:sp>
        <p:nvSpPr>
          <p:cNvPr id="57366" name="AutoShape 22"/>
          <p:cNvSpPr>
            <a:spLocks/>
          </p:cNvSpPr>
          <p:nvPr/>
        </p:nvSpPr>
        <p:spPr bwMode="auto">
          <a:xfrm>
            <a:off x="4724400" y="1066800"/>
            <a:ext cx="914400" cy="4876800"/>
          </a:xfrm>
          <a:prstGeom prst="rightBrace">
            <a:avLst>
              <a:gd name="adj1" fmla="val 44444"/>
              <a:gd name="adj2" fmla="val 50000"/>
            </a:avLst>
          </a:prstGeom>
          <a:noFill/>
          <a:ln w="9525">
            <a:solidFill>
              <a:schemeClr val="tx1"/>
            </a:solidFill>
            <a:round/>
            <a:headEnd/>
            <a:tailEnd/>
          </a:ln>
        </p:spPr>
        <p:txBody>
          <a:bodyPr wrap="none" anchor="ctr"/>
          <a:lstStyle/>
          <a:p>
            <a:pPr>
              <a:defRPr/>
            </a:pPr>
            <a:endParaRPr lang="en-US">
              <a:latin typeface="+mn-lt"/>
            </a:endParaRPr>
          </a:p>
        </p:txBody>
      </p:sp>
      <p:sp>
        <p:nvSpPr>
          <p:cNvPr id="57367" name="Oval 23"/>
          <p:cNvSpPr>
            <a:spLocks noChangeArrowheads="1"/>
          </p:cNvSpPr>
          <p:nvPr/>
        </p:nvSpPr>
        <p:spPr bwMode="auto">
          <a:xfrm>
            <a:off x="5940425" y="31623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400">
                <a:latin typeface="+mn-lt"/>
              </a:rPr>
              <a:t>Recur</a:t>
            </a:r>
          </a:p>
        </p:txBody>
      </p:sp>
      <p:sp>
        <p:nvSpPr>
          <p:cNvPr id="57371" name="Text Box 27"/>
          <p:cNvSpPr txBox="1">
            <a:spLocks noChangeArrowheads="1"/>
          </p:cNvSpPr>
          <p:nvPr/>
        </p:nvSpPr>
        <p:spPr bwMode="auto">
          <a:xfrm>
            <a:off x="5533299" y="5581650"/>
            <a:ext cx="3245644" cy="830997"/>
          </a:xfrm>
          <a:prstGeom prst="rect">
            <a:avLst/>
          </a:prstGeom>
          <a:noFill/>
          <a:ln w="9525">
            <a:noFill/>
            <a:miter lim="800000"/>
            <a:headEnd/>
            <a:tailEnd/>
          </a:ln>
        </p:spPr>
        <p:txBody>
          <a:bodyPr wrap="square">
            <a:spAutoFit/>
          </a:bodyPr>
          <a:lstStyle/>
          <a:p>
            <a:pPr>
              <a:defRPr/>
            </a:pPr>
            <a:r>
              <a:rPr lang="en-US" sz="2400" dirty="0">
                <a:latin typeface="+mn-lt"/>
              </a:rPr>
              <a:t>Transitions to Dead also allowed.</a:t>
            </a:r>
          </a:p>
        </p:txBody>
      </p:sp>
      <p:sp>
        <p:nvSpPr>
          <p:cNvPr id="57372" name="Text Box 28"/>
          <p:cNvSpPr txBox="1">
            <a:spLocks noChangeArrowheads="1"/>
          </p:cNvSpPr>
          <p:nvPr/>
        </p:nvSpPr>
        <p:spPr bwMode="auto">
          <a:xfrm>
            <a:off x="5562600" y="381000"/>
            <a:ext cx="2997200" cy="646113"/>
          </a:xfrm>
          <a:prstGeom prst="rect">
            <a:avLst/>
          </a:prstGeom>
          <a:noFill/>
          <a:ln w="9525">
            <a:noFill/>
            <a:miter lim="800000"/>
            <a:headEnd/>
            <a:tailEnd/>
          </a:ln>
        </p:spPr>
        <p:txBody>
          <a:bodyPr wrap="none">
            <a:spAutoFit/>
          </a:bodyPr>
          <a:lstStyle/>
          <a:p>
            <a:pPr>
              <a:defRPr/>
            </a:pPr>
            <a:r>
              <a:rPr lang="en-US" sz="3600" i="1" u="sng">
                <a:latin typeface="+mn-lt"/>
              </a:rPr>
              <a:t>Tunnel States</a:t>
            </a:r>
          </a:p>
        </p:txBody>
      </p:sp>
      <p:sp>
        <p:nvSpPr>
          <p:cNvPr id="29" name="Slide Number Placeholder 28"/>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43</a:t>
            </a:fld>
            <a:endParaRPr lang="en-US" dirty="0">
              <a:solidFill>
                <a:schemeClr val="accent1"/>
              </a:solidFill>
            </a:endParaRPr>
          </a:p>
        </p:txBody>
      </p:sp>
      <p:cxnSp>
        <p:nvCxnSpPr>
          <p:cNvPr id="3" name="Straight Arrow Connector 2">
            <a:extLst>
              <a:ext uri="{FF2B5EF4-FFF2-40B4-BE49-F238E27FC236}">
                <a16:creationId xmlns:a16="http://schemas.microsoft.com/office/drawing/2014/main" id="{62253F7C-73B3-AA4E-8A29-41AC09233B0B}"/>
              </a:ext>
            </a:extLst>
          </p:cNvPr>
          <p:cNvCxnSpPr/>
          <p:nvPr/>
        </p:nvCxnSpPr>
        <p:spPr>
          <a:xfrm>
            <a:off x="914400" y="381000"/>
            <a:ext cx="337374" cy="6461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133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Time-dependent probabilities</a:t>
            </a:r>
          </a:p>
        </p:txBody>
      </p:sp>
      <p:sp>
        <p:nvSpPr>
          <p:cNvPr id="18" name="Content Placeholder 3">
            <a:extLst>
              <a:ext uri="{FF2B5EF4-FFF2-40B4-BE49-F238E27FC236}">
                <a16:creationId xmlns:a16="http://schemas.microsoft.com/office/drawing/2014/main" id="{C199CCA0-EC0C-F74D-97FB-0C3A4D978437}"/>
              </a:ext>
            </a:extLst>
          </p:cNvPr>
          <p:cNvSpPr txBox="1">
            <a:spLocks/>
          </p:cNvSpPr>
          <p:nvPr/>
        </p:nvSpPr>
        <p:spPr>
          <a:xfrm>
            <a:off x="840432" y="1387493"/>
            <a:ext cx="7620000" cy="2561509"/>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sz="2400" dirty="0"/>
              <a:t>Expand the states of the 3D </a:t>
            </a:r>
            <a:r>
              <a:rPr lang="en-US" sz="2400" u="sng" dirty="0"/>
              <a:t>array</a:t>
            </a:r>
            <a:r>
              <a:rPr lang="en-US" sz="2400" dirty="0"/>
              <a:t> by the number of cycles considered in the time-dependency variable(s)</a:t>
            </a:r>
          </a:p>
          <a:p>
            <a:r>
              <a:rPr lang="en-US" sz="2400" dirty="0"/>
              <a:t>For the Sick-Sicker Markov model:</a:t>
            </a:r>
          </a:p>
          <a:p>
            <a:endParaRPr lang="en-US" sz="2400" dirty="0"/>
          </a:p>
        </p:txBody>
      </p:sp>
      <p:pic>
        <p:nvPicPr>
          <p:cNvPr id="4" name="Picture 3">
            <a:extLst>
              <a:ext uri="{FF2B5EF4-FFF2-40B4-BE49-F238E27FC236}">
                <a16:creationId xmlns:a16="http://schemas.microsoft.com/office/drawing/2014/main" id="{CBC91326-13A8-7A4E-8A04-16C414B3FACC}"/>
              </a:ext>
            </a:extLst>
          </p:cNvPr>
          <p:cNvPicPr>
            <a:picLocks noChangeAspect="1"/>
          </p:cNvPicPr>
          <p:nvPr/>
        </p:nvPicPr>
        <p:blipFill>
          <a:blip r:embed="rId2"/>
          <a:stretch>
            <a:fillRect/>
          </a:stretch>
        </p:blipFill>
        <p:spPr>
          <a:xfrm>
            <a:off x="999581" y="3011318"/>
            <a:ext cx="8076687" cy="3711215"/>
          </a:xfrm>
          <a:prstGeom prst="rect">
            <a:avLst/>
          </a:prstGeom>
        </p:spPr>
      </p:pic>
      <p:sp>
        <p:nvSpPr>
          <p:cNvPr id="5" name="Slide Number Placeholder 4">
            <a:extLst>
              <a:ext uri="{FF2B5EF4-FFF2-40B4-BE49-F238E27FC236}">
                <a16:creationId xmlns:a16="http://schemas.microsoft.com/office/drawing/2014/main" id="{EC218EBE-8CD5-C548-BAC1-41BD5E8BE69D}"/>
              </a:ext>
            </a:extLst>
          </p:cNvPr>
          <p:cNvSpPr>
            <a:spLocks noGrp="1"/>
          </p:cNvSpPr>
          <p:nvPr>
            <p:ph type="sldNum" sz="quarter" idx="12"/>
          </p:nvPr>
        </p:nvSpPr>
        <p:spPr/>
        <p:txBody>
          <a:bodyPr/>
          <a:lstStyle/>
          <a:p>
            <a:fld id="{0798D939-2D9E-2142-A80A-FFDECD1E5A9B}" type="slidenum">
              <a:rPr lang="en-US" smtClean="0"/>
              <a:t>44</a:t>
            </a:fld>
            <a:endParaRPr lang="en-US"/>
          </a:p>
        </p:txBody>
      </p:sp>
    </p:spTree>
    <p:extLst>
      <p:ext uri="{BB962C8B-B14F-4D97-AF65-F5344CB8AC3E}">
        <p14:creationId xmlns:p14="http://schemas.microsoft.com/office/powerpoint/2010/main" val="30212798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END?</a:t>
            </a:r>
            <a:endParaRPr dirty="0"/>
          </a:p>
        </p:txBody>
      </p:sp>
    </p:spTree>
    <p:extLst>
      <p:ext uri="{BB962C8B-B14F-4D97-AF65-F5344CB8AC3E}">
        <p14:creationId xmlns:p14="http://schemas.microsoft.com/office/powerpoint/2010/main" val="25668619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END?</a:t>
            </a:r>
            <a:endParaRPr dirty="0"/>
          </a:p>
        </p:txBody>
      </p:sp>
    </p:spTree>
    <p:extLst>
      <p:ext uri="{BB962C8B-B14F-4D97-AF65-F5344CB8AC3E}">
        <p14:creationId xmlns:p14="http://schemas.microsoft.com/office/powerpoint/2010/main" val="29698916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END?</a:t>
            </a:r>
            <a:endParaRPr dirty="0"/>
          </a:p>
        </p:txBody>
      </p:sp>
    </p:spTree>
    <p:extLst>
      <p:ext uri="{BB962C8B-B14F-4D97-AF65-F5344CB8AC3E}">
        <p14:creationId xmlns:p14="http://schemas.microsoft.com/office/powerpoint/2010/main" val="793291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DBEAB-9E55-7C40-93B8-B72726FF1741}"/>
              </a:ext>
            </a:extLst>
          </p:cNvPr>
          <p:cNvSpPr>
            <a:spLocks noGrp="1"/>
          </p:cNvSpPr>
          <p:nvPr>
            <p:ph type="title"/>
          </p:nvPr>
        </p:nvSpPr>
        <p:spPr/>
        <p:txBody>
          <a:bodyPr/>
          <a:lstStyle/>
          <a:p>
            <a:r>
              <a:rPr lang="en-US" dirty="0"/>
              <a:t>Time-dependency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7477C6-5987-F24E-B21A-5F1BD6165A46}"/>
                  </a:ext>
                </a:extLst>
              </p:cNvPr>
              <p:cNvSpPr>
                <a:spLocks noGrp="1"/>
              </p:cNvSpPr>
              <p:nvPr>
                <p:ph idx="1"/>
              </p:nvPr>
            </p:nvSpPr>
            <p:spPr/>
            <p:txBody>
              <a:bodyPr>
                <a:normAutofit fontScale="92500" lnSpcReduction="20000"/>
              </a:bodyPr>
              <a:lstStyle/>
              <a:p>
                <a:r>
                  <a:rPr lang="en-US" b="1" dirty="0"/>
                  <a:t>Since start of the model </a:t>
                </a:r>
              </a:p>
              <a:p>
                <a:r>
                  <a:rPr lang="en-US" sz="2400" dirty="0"/>
                  <a:t>Transition probabilities often depend on </a:t>
                </a:r>
                <a:r>
                  <a:rPr lang="en-US" sz="2400" u="sng" dirty="0"/>
                  <a:t>age</a:t>
                </a:r>
              </a:p>
              <a:p>
                <a:pPr lvl="1"/>
                <a:r>
                  <a:rPr lang="en-US" sz="2400" dirty="0"/>
                  <a:t>Background mortality</a:t>
                </a:r>
              </a:p>
              <a:p>
                <a:pPr lvl="1"/>
                <a:r>
                  <a:rPr lang="en-US" sz="2400" dirty="0"/>
                  <a:t>Risk of developing disease or experiencing an event</a:t>
                </a:r>
              </a:p>
              <a:p>
                <a:pPr marL="411480" lvl="1" indent="0">
                  <a:buNone/>
                </a:pPr>
                <a:endParaRPr lang="en-US" dirty="0"/>
              </a:p>
              <a:p>
                <a:r>
                  <a:rPr lang="en-US" b="1" dirty="0"/>
                  <a:t>Depending on state residency </a:t>
                </a:r>
              </a:p>
              <a:p>
                <a:r>
                  <a:rPr lang="en-US" sz="2400" dirty="0"/>
                  <a:t>Some transition probabilities depend on time since an event, not age</a:t>
                </a:r>
              </a:p>
              <a:p>
                <a:pPr lvl="1"/>
                <a:r>
                  <a:rPr lang="en-US" sz="2400" dirty="0"/>
                  <a:t>e.g., The risk of developing recurrence among newly diagnosed cancer patients declines with time</a:t>
                </a:r>
              </a:p>
              <a:p>
                <a:pPr marL="411480" lvl="1" indent="0">
                  <a:buNone/>
                </a:pPr>
                <a:endParaRPr lang="en-US" sz="2800" dirty="0"/>
              </a:p>
              <a:p>
                <a:r>
                  <a:rPr lang="en-US" sz="2400" dirty="0"/>
                  <a:t>In other words, matrix </a:t>
                </a:r>
                <a14:m>
                  <m:oMath xmlns:m="http://schemas.openxmlformats.org/officeDocument/2006/math">
                    <m:r>
                      <a:rPr lang="es-ES" sz="2400" i="1">
                        <a:latin typeface="Cambria Math" panose="02040503050406030204" pitchFamily="18" charset="0"/>
                      </a:rPr>
                      <m:t>𝑃</m:t>
                    </m:r>
                  </m:oMath>
                </a14:m>
                <a:r>
                  <a:rPr lang="en-US" sz="2400" dirty="0"/>
                  <a:t> is not the same every cycle</a:t>
                </a:r>
              </a:p>
              <a:p>
                <a:endParaRPr lang="en-US" dirty="0"/>
              </a:p>
            </p:txBody>
          </p:sp>
        </mc:Choice>
        <mc:Fallback xmlns="">
          <p:sp>
            <p:nvSpPr>
              <p:cNvPr id="3" name="Content Placeholder 2">
                <a:extLst>
                  <a:ext uri="{FF2B5EF4-FFF2-40B4-BE49-F238E27FC236}">
                    <a16:creationId xmlns:a16="http://schemas.microsoft.com/office/drawing/2014/main" id="{1E7477C6-5987-F24E-B21A-5F1BD6165A46}"/>
                  </a:ext>
                </a:extLst>
              </p:cNvPr>
              <p:cNvSpPr>
                <a:spLocks noGrp="1" noRot="1" noChangeAspect="1" noMove="1" noResize="1" noEditPoints="1" noAdjustHandles="1" noChangeArrowheads="1" noChangeShapeType="1" noTextEdit="1"/>
              </p:cNvSpPr>
              <p:nvPr>
                <p:ph idx="1"/>
              </p:nvPr>
            </p:nvSpPr>
            <p:spPr>
              <a:blipFill>
                <a:blip r:embed="rId2"/>
                <a:stretch>
                  <a:fillRect t="-1781"/>
                </a:stretch>
              </a:blipFill>
            </p:spPr>
            <p:txBody>
              <a:bodyPr/>
              <a:lstStyle/>
              <a:p>
                <a:r>
                  <a:rPr lang="en-US">
                    <a:noFill/>
                  </a:rPr>
                  <a:t> </a:t>
                </a:r>
              </a:p>
            </p:txBody>
          </p:sp>
        </mc:Fallback>
      </mc:AlternateContent>
    </p:spTree>
    <p:extLst>
      <p:ext uri="{BB962C8B-B14F-4D97-AF65-F5344CB8AC3E}">
        <p14:creationId xmlns:p14="http://schemas.microsoft.com/office/powerpoint/2010/main" val="23694440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Time-varying probabilities in R</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D598D58-A38B-3944-B821-3E1964ACAFCB}"/>
                  </a:ext>
                </a:extLst>
              </p:cNvPr>
              <p:cNvSpPr>
                <a:spLocks noGrp="1"/>
              </p:cNvSpPr>
              <p:nvPr>
                <p:ph idx="1"/>
              </p:nvPr>
            </p:nvSpPr>
            <p:spPr>
              <a:xfrm>
                <a:off x="840432" y="1417637"/>
                <a:ext cx="7620000" cy="2561509"/>
              </a:xfrm>
            </p:spPr>
            <p:txBody>
              <a:bodyPr>
                <a:normAutofit/>
              </a:bodyPr>
              <a:lstStyle/>
              <a:p>
                <a:r>
                  <a:rPr lang="en-US" sz="2400" dirty="0"/>
                  <a:t>We create a 3D </a:t>
                </a:r>
                <a:r>
                  <a:rPr lang="en-US" sz="2400" u="sng" dirty="0"/>
                  <a:t>array,</a:t>
                </a:r>
                <a:r>
                  <a:rPr lang="en-US" sz="2400" dirty="0"/>
                  <a:t> </a:t>
                </a:r>
                <a:r>
                  <a:rPr lang="en-US" sz="2400" dirty="0" err="1">
                    <a:latin typeface="Courier New" panose="02070309020205020404" pitchFamily="49" charset="0"/>
                    <a:cs typeface="Courier New" panose="02070309020205020404" pitchFamily="49" charset="0"/>
                  </a:rPr>
                  <a:t>a_P</a:t>
                </a:r>
                <a:r>
                  <a:rPr lang="en-US" sz="2400" dirty="0">
                    <a:latin typeface="Courier New" panose="02070309020205020404" pitchFamily="49" charset="0"/>
                    <a:cs typeface="Courier New" panose="02070309020205020404" pitchFamily="49" charset="0"/>
                  </a:rPr>
                  <a:t>,</a:t>
                </a:r>
                <a:r>
                  <a:rPr lang="en-US" sz="2400" dirty="0"/>
                  <a:t> that stores a collection of time-varying transition matrices, </a:t>
                </a:r>
                <a14:m>
                  <m:oMath xmlns:m="http://schemas.openxmlformats.org/officeDocument/2006/math">
                    <m:sSub>
                      <m:sSubPr>
                        <m:ctrlPr>
                          <a:rPr lang="es-ES" sz="2400" i="1">
                            <a:latin typeface="Cambria Math" panose="02040503050406030204" pitchFamily="18" charset="0"/>
                          </a:rPr>
                        </m:ctrlPr>
                      </m:sSubPr>
                      <m:e>
                        <m:r>
                          <a:rPr lang="es-ES" sz="2400" i="1">
                            <a:latin typeface="Cambria Math" panose="02040503050406030204" pitchFamily="18" charset="0"/>
                          </a:rPr>
                          <m:t>𝑃</m:t>
                        </m:r>
                      </m:e>
                      <m:sub>
                        <m:r>
                          <a:rPr lang="es-ES" sz="2400" i="1">
                            <a:latin typeface="Cambria Math" panose="02040503050406030204" pitchFamily="18" charset="0"/>
                          </a:rPr>
                          <m:t>𝑡</m:t>
                        </m:r>
                      </m:sub>
                    </m:sSub>
                  </m:oMath>
                </a14:m>
                <a:r>
                  <a:rPr lang="en-US" sz="2400" dirty="0"/>
                  <a:t>, in the third dimension</a:t>
                </a:r>
              </a:p>
              <a:p>
                <a:endParaRPr lang="en-US" sz="2400" dirty="0"/>
              </a:p>
              <a:p>
                <a:r>
                  <a:rPr lang="en-US" sz="2400" dirty="0"/>
                  <a:t>For the Sick-Sicker Markov model:</a:t>
                </a:r>
              </a:p>
              <a:p>
                <a:endParaRPr lang="en-US" sz="2400" dirty="0"/>
              </a:p>
            </p:txBody>
          </p:sp>
        </mc:Choice>
        <mc:Fallback xmlns="">
          <p:sp>
            <p:nvSpPr>
              <p:cNvPr id="4" name="Content Placeholder 3">
                <a:extLst>
                  <a:ext uri="{FF2B5EF4-FFF2-40B4-BE49-F238E27FC236}">
                    <a16:creationId xmlns:a16="http://schemas.microsoft.com/office/drawing/2014/main" id="{CD598D58-A38B-3944-B821-3E1964ACAFCB}"/>
                  </a:ext>
                </a:extLst>
              </p:cNvPr>
              <p:cNvSpPr>
                <a:spLocks noGrp="1" noRot="1" noChangeAspect="1" noMove="1" noResize="1" noEditPoints="1" noAdjustHandles="1" noChangeArrowheads="1" noChangeShapeType="1" noTextEdit="1"/>
              </p:cNvSpPr>
              <p:nvPr>
                <p:ph idx="1"/>
              </p:nvPr>
            </p:nvSpPr>
            <p:spPr>
              <a:xfrm>
                <a:off x="840432" y="1417637"/>
                <a:ext cx="7620000" cy="2561509"/>
              </a:xfrm>
              <a:blipFill>
                <a:blip r:embed="rId2"/>
                <a:stretch>
                  <a:fillRect t="-2970" r="-116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C47DCBF-5F75-874A-B1BB-47BF990C0ADF}"/>
              </a:ext>
            </a:extLst>
          </p:cNvPr>
          <p:cNvPicPr>
            <a:picLocks noChangeAspect="1"/>
          </p:cNvPicPr>
          <p:nvPr/>
        </p:nvPicPr>
        <p:blipFill>
          <a:blip r:embed="rId3"/>
          <a:stretch>
            <a:fillRect/>
          </a:stretch>
        </p:blipFill>
        <p:spPr>
          <a:xfrm>
            <a:off x="840432" y="3550033"/>
            <a:ext cx="7912725" cy="2867699"/>
          </a:xfrm>
          <a:prstGeom prst="rect">
            <a:avLst/>
          </a:prstGeom>
        </p:spPr>
      </p:pic>
      <p:sp>
        <p:nvSpPr>
          <p:cNvPr id="6" name="Slide Number Placeholder 5">
            <a:extLst>
              <a:ext uri="{FF2B5EF4-FFF2-40B4-BE49-F238E27FC236}">
                <a16:creationId xmlns:a16="http://schemas.microsoft.com/office/drawing/2014/main" id="{40C7104D-0C86-484F-842C-73BA039B070C}"/>
              </a:ext>
            </a:extLst>
          </p:cNvPr>
          <p:cNvSpPr>
            <a:spLocks noGrp="1"/>
          </p:cNvSpPr>
          <p:nvPr>
            <p:ph type="sldNum" sz="quarter" idx="12"/>
          </p:nvPr>
        </p:nvSpPr>
        <p:spPr/>
        <p:txBody>
          <a:bodyPr/>
          <a:lstStyle/>
          <a:p>
            <a:fld id="{0798D939-2D9E-2142-A80A-FFDECD1E5A9B}" type="slidenum">
              <a:rPr lang="en-US" smtClean="0"/>
              <a:t>49</a:t>
            </a:fld>
            <a:endParaRPr lang="en-US"/>
          </a:p>
        </p:txBody>
      </p:sp>
    </p:spTree>
    <p:extLst>
      <p:ext uri="{BB962C8B-B14F-4D97-AF65-F5344CB8AC3E}">
        <p14:creationId xmlns:p14="http://schemas.microsoft.com/office/powerpoint/2010/main" val="3002393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Shape 57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a:t>
            </a:r>
            <a:r>
              <a:rPr lang="nl-NL" err="1"/>
              <a:t>Transition</a:t>
            </a:r>
            <a:r>
              <a:rPr lang="nl-NL"/>
              <a:t> Model of HIV Progression</a:t>
            </a:r>
            <a:endParaRPr/>
          </a:p>
        </p:txBody>
      </p:sp>
      <p:sp>
        <p:nvSpPr>
          <p:cNvPr id="581" name="Shape 581"/>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5</a:t>
            </a:fld>
            <a:endParaRPr/>
          </a:p>
        </p:txBody>
      </p:sp>
      <p:pic>
        <p:nvPicPr>
          <p:cNvPr id="577" name="Shape 577" descr="Markov_HIV.png"/>
          <p:cNvPicPr preferRelativeResize="0"/>
          <p:nvPr/>
        </p:nvPicPr>
        <p:blipFill>
          <a:blip r:embed="rId3">
            <a:alphaModFix/>
          </a:blip>
          <a:stretch>
            <a:fillRect/>
          </a:stretch>
        </p:blipFill>
        <p:spPr>
          <a:xfrm>
            <a:off x="871871" y="1879781"/>
            <a:ext cx="5029198" cy="4059021"/>
          </a:xfrm>
          <a:prstGeom prst="rect">
            <a:avLst/>
          </a:prstGeom>
          <a:noFill/>
          <a:ln>
            <a:noFill/>
          </a:ln>
        </p:spPr>
      </p:pic>
      <p:sp>
        <p:nvSpPr>
          <p:cNvPr id="578" name="Shape 578"/>
          <p:cNvSpPr txBox="1"/>
          <p:nvPr/>
        </p:nvSpPr>
        <p:spPr>
          <a:xfrm>
            <a:off x="764993" y="6144770"/>
            <a:ext cx="7368914" cy="2766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nl-NL" sz="1200" dirty="0">
                <a:solidFill>
                  <a:schemeClr val="accent1">
                    <a:lumMod val="75000"/>
                  </a:schemeClr>
                </a:solidFill>
              </a:rPr>
              <a:t>Drummond, Michael F. </a:t>
            </a:r>
            <a:r>
              <a:rPr lang="nl-NL" sz="1200" i="1" dirty="0" err="1">
                <a:solidFill>
                  <a:schemeClr val="accent1">
                    <a:lumMod val="75000"/>
                  </a:schemeClr>
                </a:solidFill>
              </a:rPr>
              <a:t>Methods</a:t>
            </a:r>
            <a:r>
              <a:rPr lang="nl-NL" sz="1200" i="1" dirty="0">
                <a:solidFill>
                  <a:schemeClr val="accent1">
                    <a:lumMod val="75000"/>
                  </a:schemeClr>
                </a:solidFill>
              </a:rPr>
              <a:t> </a:t>
            </a:r>
            <a:r>
              <a:rPr lang="nl-NL" sz="1200" i="1" dirty="0" err="1">
                <a:solidFill>
                  <a:schemeClr val="accent1">
                    <a:lumMod val="75000"/>
                  </a:schemeClr>
                </a:solidFill>
              </a:rPr>
              <a:t>for</a:t>
            </a:r>
            <a:r>
              <a:rPr lang="nl-NL" sz="1200" i="1" dirty="0">
                <a:solidFill>
                  <a:schemeClr val="accent1">
                    <a:lumMod val="75000"/>
                  </a:schemeClr>
                </a:solidFill>
              </a:rPr>
              <a:t> </a:t>
            </a:r>
            <a:r>
              <a:rPr lang="nl-NL" sz="1200" i="1" dirty="0" err="1">
                <a:solidFill>
                  <a:schemeClr val="accent1">
                    <a:lumMod val="75000"/>
                  </a:schemeClr>
                </a:solidFill>
              </a:rPr>
              <a:t>the</a:t>
            </a:r>
            <a:r>
              <a:rPr lang="nl-NL" sz="1200" i="1" dirty="0">
                <a:solidFill>
                  <a:schemeClr val="accent1">
                    <a:lumMod val="75000"/>
                  </a:schemeClr>
                </a:solidFill>
              </a:rPr>
              <a:t> </a:t>
            </a:r>
            <a:r>
              <a:rPr lang="nl-NL" sz="1200" i="1" dirty="0" err="1">
                <a:solidFill>
                  <a:schemeClr val="accent1">
                    <a:lumMod val="75000"/>
                  </a:schemeClr>
                </a:solidFill>
              </a:rPr>
              <a:t>economic</a:t>
            </a:r>
            <a:r>
              <a:rPr lang="nl-NL" sz="1200" i="1" dirty="0">
                <a:solidFill>
                  <a:schemeClr val="accent1">
                    <a:lumMod val="75000"/>
                  </a:schemeClr>
                </a:solidFill>
              </a:rPr>
              <a:t> </a:t>
            </a:r>
            <a:r>
              <a:rPr lang="nl-NL" sz="1200" i="1" dirty="0" err="1">
                <a:solidFill>
                  <a:schemeClr val="accent1">
                    <a:lumMod val="75000"/>
                  </a:schemeClr>
                </a:solidFill>
              </a:rPr>
              <a:t>evaluation</a:t>
            </a:r>
            <a:r>
              <a:rPr lang="nl-NL" sz="1200" i="1" dirty="0">
                <a:solidFill>
                  <a:schemeClr val="accent1">
                    <a:lumMod val="75000"/>
                  </a:schemeClr>
                </a:solidFill>
              </a:rPr>
              <a:t> of health care </a:t>
            </a:r>
            <a:r>
              <a:rPr lang="nl-NL" sz="1200" i="1" dirty="0" err="1">
                <a:solidFill>
                  <a:schemeClr val="accent1">
                    <a:lumMod val="75000"/>
                  </a:schemeClr>
                </a:solidFill>
              </a:rPr>
              <a:t>programmes</a:t>
            </a:r>
            <a:r>
              <a:rPr lang="nl-NL" sz="1200" dirty="0">
                <a:solidFill>
                  <a:schemeClr val="accent1">
                    <a:lumMod val="75000"/>
                  </a:schemeClr>
                </a:solidFill>
              </a:rPr>
              <a:t>. Oxford </a:t>
            </a:r>
            <a:r>
              <a:rPr lang="nl-NL" sz="1200" dirty="0" err="1">
                <a:solidFill>
                  <a:schemeClr val="accent1">
                    <a:lumMod val="75000"/>
                  </a:schemeClr>
                </a:solidFill>
              </a:rPr>
              <a:t>university</a:t>
            </a:r>
            <a:r>
              <a:rPr lang="nl-NL" sz="1200" dirty="0">
                <a:solidFill>
                  <a:schemeClr val="accent1">
                    <a:lumMod val="75000"/>
                  </a:schemeClr>
                </a:solidFill>
              </a:rPr>
              <a:t> </a:t>
            </a:r>
            <a:r>
              <a:rPr lang="nl-NL" sz="1200" dirty="0" err="1">
                <a:solidFill>
                  <a:schemeClr val="accent1">
                    <a:lumMod val="75000"/>
                  </a:schemeClr>
                </a:solidFill>
              </a:rPr>
              <a:t>press</a:t>
            </a:r>
            <a:r>
              <a:rPr lang="nl-NL" sz="1200" dirty="0">
                <a:solidFill>
                  <a:schemeClr val="accent1">
                    <a:lumMod val="75000"/>
                  </a:schemeClr>
                </a:solidFill>
              </a:rPr>
              <a:t>, 2005.</a:t>
            </a:r>
            <a:endParaRPr sz="1200" dirty="0">
              <a:solidFill>
                <a:schemeClr val="accent1">
                  <a:lumMod val="75000"/>
                </a:schemeClr>
              </a:solidFill>
            </a:endParaRPr>
          </a:p>
        </p:txBody>
      </p:sp>
      <p:sp>
        <p:nvSpPr>
          <p:cNvPr id="11" name="Shape 576">
            <a:extLst>
              <a:ext uri="{FF2B5EF4-FFF2-40B4-BE49-F238E27FC236}">
                <a16:creationId xmlns:a16="http://schemas.microsoft.com/office/drawing/2014/main" id="{774D47CA-0B9B-8B41-83D6-7EE1BA182947}"/>
              </a:ext>
            </a:extLst>
          </p:cNvPr>
          <p:cNvSpPr txBox="1">
            <a:spLocks noGrp="1"/>
          </p:cNvSpPr>
          <p:nvPr>
            <p:ph idx="1"/>
          </p:nvPr>
        </p:nvSpPr>
        <p:spPr>
          <a:xfrm>
            <a:off x="2605437" y="5337544"/>
            <a:ext cx="4273829" cy="595424"/>
          </a:xfrm>
          <a:prstGeom prst="rect">
            <a:avLst/>
          </a:prstGeom>
        </p:spPr>
        <p:txBody>
          <a:bodyPr spcFirstLastPara="1" wrap="square" lIns="91425" tIns="91425" rIns="91425" bIns="91425" anchor="t" anchorCtr="0">
            <a:noAutofit/>
          </a:bodyPr>
          <a:lstStyle/>
          <a:p>
            <a:pPr marL="342900" lvl="0" indent="-88900" rtl="0">
              <a:spcBef>
                <a:spcPts val="440"/>
              </a:spcBef>
              <a:spcAft>
                <a:spcPts val="0"/>
              </a:spcAft>
              <a:buNone/>
            </a:pPr>
            <a:r>
              <a:rPr lang="en-US" sz="2400" dirty="0">
                <a:solidFill>
                  <a:schemeClr val="accent1">
                    <a:lumMod val="75000"/>
                  </a:schemeClr>
                </a:solidFill>
              </a:rPr>
              <a:t>S</a:t>
            </a:r>
            <a:r>
              <a:rPr lang="nl-NL" sz="2400" dirty="0" err="1">
                <a:solidFill>
                  <a:schemeClr val="accent1">
                    <a:lumMod val="75000"/>
                  </a:schemeClr>
                </a:solidFill>
              </a:rPr>
              <a:t>tate-transition</a:t>
            </a:r>
            <a:r>
              <a:rPr lang="nl-NL" sz="2400" dirty="0">
                <a:solidFill>
                  <a:schemeClr val="accent1">
                    <a:lumMod val="75000"/>
                  </a:schemeClr>
                </a:solidFill>
              </a:rPr>
              <a:t> diagram</a:t>
            </a:r>
            <a:endParaRPr sz="2400" dirty="0">
              <a:solidFill>
                <a:schemeClr val="accent1">
                  <a:lumMod val="75000"/>
                </a:schemeClr>
              </a:solidFill>
            </a:endParaRPr>
          </a:p>
        </p:txBody>
      </p:sp>
      <p:grpSp>
        <p:nvGrpSpPr>
          <p:cNvPr id="4" name="Group 3">
            <a:extLst>
              <a:ext uri="{FF2B5EF4-FFF2-40B4-BE49-F238E27FC236}">
                <a16:creationId xmlns:a16="http://schemas.microsoft.com/office/drawing/2014/main" id="{B02FE3E5-9F83-134B-B450-E3CA654D6D72}"/>
              </a:ext>
            </a:extLst>
          </p:cNvPr>
          <p:cNvGrpSpPr/>
          <p:nvPr/>
        </p:nvGrpSpPr>
        <p:grpSpPr>
          <a:xfrm>
            <a:off x="4237650" y="1494253"/>
            <a:ext cx="4906350" cy="2113792"/>
            <a:chOff x="4237650" y="1494253"/>
            <a:chExt cx="4906350" cy="2113792"/>
          </a:xfrm>
        </p:grpSpPr>
        <p:pic>
          <p:nvPicPr>
            <p:cNvPr id="579" name="Shape 579" descr="Markov_HIV_TransMat.png"/>
            <p:cNvPicPr preferRelativeResize="0"/>
            <p:nvPr/>
          </p:nvPicPr>
          <p:blipFill rotWithShape="1">
            <a:blip r:embed="rId4">
              <a:alphaModFix/>
            </a:blip>
            <a:srcRect t="13631"/>
            <a:stretch/>
          </p:blipFill>
          <p:spPr>
            <a:xfrm>
              <a:off x="4798511" y="2083981"/>
              <a:ext cx="4047225" cy="1524064"/>
            </a:xfrm>
            <a:prstGeom prst="rect">
              <a:avLst/>
            </a:prstGeom>
            <a:noFill/>
            <a:ln>
              <a:noFill/>
            </a:ln>
          </p:spPr>
        </p:pic>
        <p:sp>
          <p:nvSpPr>
            <p:cNvPr id="12" name="Shape 576">
              <a:extLst>
                <a:ext uri="{FF2B5EF4-FFF2-40B4-BE49-F238E27FC236}">
                  <a16:creationId xmlns:a16="http://schemas.microsoft.com/office/drawing/2014/main" id="{A78FB002-50B6-1D42-A5AA-3B3D3AFED814}"/>
                </a:ext>
              </a:extLst>
            </p:cNvPr>
            <p:cNvSpPr txBox="1">
              <a:spLocks/>
            </p:cNvSpPr>
            <p:nvPr/>
          </p:nvSpPr>
          <p:spPr>
            <a:xfrm>
              <a:off x="4237650" y="1494253"/>
              <a:ext cx="4906350" cy="595424"/>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2400" dirty="0">
                  <a:solidFill>
                    <a:schemeClr val="accent1">
                      <a:lumMod val="75000"/>
                    </a:schemeClr>
                  </a:solidFill>
                </a:rPr>
                <a:t>Transition probability matrix</a:t>
              </a:r>
            </a:p>
          </p:txBody>
        </p:sp>
      </p:grpSp>
      <p:cxnSp>
        <p:nvCxnSpPr>
          <p:cNvPr id="14" name="Shape 580">
            <a:extLst>
              <a:ext uri="{FF2B5EF4-FFF2-40B4-BE49-F238E27FC236}">
                <a16:creationId xmlns:a16="http://schemas.microsoft.com/office/drawing/2014/main" id="{5C11B3C2-D7E5-B14F-B373-DB3F7ACEE4DA}"/>
              </a:ext>
            </a:extLst>
          </p:cNvPr>
          <p:cNvCxnSpPr>
            <a:cxnSpLocks/>
          </p:cNvCxnSpPr>
          <p:nvPr/>
        </p:nvCxnSpPr>
        <p:spPr>
          <a:xfrm flipV="1">
            <a:off x="5869169" y="3721395"/>
            <a:ext cx="1275910" cy="1637417"/>
          </a:xfrm>
          <a:prstGeom prst="straightConnector1">
            <a:avLst/>
          </a:prstGeom>
          <a:noFill/>
          <a:ln w="28575" cap="flat" cmpd="sng">
            <a:solidFill>
              <a:schemeClr val="accent1">
                <a:lumMod val="75000"/>
              </a:schemeClr>
            </a:solidFill>
            <a:prstDash val="solid"/>
            <a:round/>
            <a:headEnd type="none" w="med" len="med"/>
            <a:tailEnd type="stealth" w="lg" len="lg"/>
          </a:ln>
        </p:spPr>
      </p:cxnSp>
    </p:spTree>
    <p:extLst>
      <p:ext uri="{BB962C8B-B14F-4D97-AF65-F5344CB8AC3E}">
        <p14:creationId xmlns:p14="http://schemas.microsoft.com/office/powerpoint/2010/main" val="58238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Shape 2002"/>
        <p:cNvGrpSpPr/>
        <p:nvPr/>
      </p:nvGrpSpPr>
      <p:grpSpPr>
        <a:xfrm>
          <a:off x="0" y="0"/>
          <a:ext cx="0" cy="0"/>
          <a:chOff x="0" y="0"/>
          <a:chExt cx="0" cy="0"/>
        </a:xfrm>
      </p:grpSpPr>
      <p:sp>
        <p:nvSpPr>
          <p:cNvPr id="2003" name="Shape 2003"/>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50</a:t>
            </a:fld>
            <a:endParaRPr/>
          </a:p>
        </p:txBody>
      </p:sp>
      <p:sp>
        <p:nvSpPr>
          <p:cNvPr id="2004" name="Shape 2004"/>
          <p:cNvSpPr txBox="1"/>
          <p:nvPr/>
        </p:nvSpPr>
        <p:spPr>
          <a:xfrm>
            <a:off x="3071999" y="1764075"/>
            <a:ext cx="4220051" cy="300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nl-NL" sz="4800" dirty="0">
                <a:solidFill>
                  <a:schemeClr val="dk1"/>
                </a:solidFill>
                <a:latin typeface="Courier New"/>
                <a:ea typeface="Courier New"/>
                <a:cs typeface="Courier New"/>
                <a:sym typeface="Courier New"/>
              </a:rPr>
              <a:t>R</a:t>
            </a:r>
            <a:r>
              <a:rPr lang="nl-NL" sz="3600" dirty="0">
                <a:solidFill>
                  <a:schemeClr val="dk1"/>
                </a:solidFill>
                <a:latin typeface="Verdana"/>
                <a:ea typeface="Verdana"/>
                <a:cs typeface="Verdana"/>
                <a:sym typeface="Verdana"/>
              </a:rPr>
              <a:t> </a:t>
            </a:r>
            <a:r>
              <a:rPr lang="nl-NL" sz="3600" dirty="0" err="1">
                <a:solidFill>
                  <a:schemeClr val="dk1"/>
                </a:solidFill>
                <a:latin typeface="Verdana"/>
                <a:ea typeface="Verdana"/>
                <a:cs typeface="Verdana"/>
                <a:sym typeface="Verdana"/>
              </a:rPr>
              <a:t>Session</a:t>
            </a:r>
            <a:r>
              <a:rPr lang="nl-NL" sz="3600" dirty="0">
                <a:solidFill>
                  <a:schemeClr val="dk1"/>
                </a:solidFill>
                <a:latin typeface="Verdana"/>
                <a:ea typeface="Verdana"/>
                <a:cs typeface="Verdana"/>
                <a:sym typeface="Verdana"/>
              </a:rPr>
              <a:t> – </a:t>
            </a:r>
          </a:p>
          <a:p>
            <a:pPr marL="0" lvl="0" indent="0" algn="ctr" rtl="0">
              <a:spcBef>
                <a:spcPts val="0"/>
              </a:spcBef>
              <a:spcAft>
                <a:spcPts val="0"/>
              </a:spcAft>
              <a:buNone/>
            </a:pPr>
            <a:r>
              <a:rPr lang="nl-NL" sz="3600" dirty="0">
                <a:solidFill>
                  <a:schemeClr val="dk1"/>
                </a:solidFill>
                <a:latin typeface="Verdana"/>
                <a:ea typeface="Verdana"/>
                <a:cs typeface="Verdana"/>
                <a:sym typeface="Verdana"/>
              </a:rPr>
              <a:t>3 state </a:t>
            </a:r>
            <a:r>
              <a:rPr lang="nl-NL" sz="3600" dirty="0" err="1">
                <a:solidFill>
                  <a:schemeClr val="dk1"/>
                </a:solidFill>
                <a:latin typeface="Verdana"/>
                <a:ea typeface="Verdana"/>
                <a:cs typeface="Verdana"/>
                <a:sym typeface="Verdana"/>
              </a:rPr>
              <a:t>example</a:t>
            </a:r>
            <a:endParaRPr sz="36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27726337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Shape 846"/>
        <p:cNvGrpSpPr/>
        <p:nvPr/>
      </p:nvGrpSpPr>
      <p:grpSpPr>
        <a:xfrm>
          <a:off x="0" y="0"/>
          <a:ext cx="0" cy="0"/>
          <a:chOff x="0" y="0"/>
          <a:chExt cx="0" cy="0"/>
        </a:xfrm>
      </p:grpSpPr>
      <p:sp>
        <p:nvSpPr>
          <p:cNvPr id="847" name="Shape 84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Conceptualizing the Markov model in R</a:t>
            </a:r>
            <a:endParaRPr/>
          </a:p>
        </p:txBody>
      </p:sp>
      <p:sp>
        <p:nvSpPr>
          <p:cNvPr id="848" name="Shape 848"/>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51</a:t>
            </a:fld>
            <a:endParaRPr/>
          </a:p>
        </p:txBody>
      </p:sp>
    </p:spTree>
    <p:extLst>
      <p:ext uri="{BB962C8B-B14F-4D97-AF65-F5344CB8AC3E}">
        <p14:creationId xmlns:p14="http://schemas.microsoft.com/office/powerpoint/2010/main" val="1271326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Shape 852"/>
        <p:cNvGrpSpPr/>
        <p:nvPr/>
      </p:nvGrpSpPr>
      <p:grpSpPr>
        <a:xfrm>
          <a:off x="0" y="0"/>
          <a:ext cx="0" cy="0"/>
          <a:chOff x="0" y="0"/>
          <a:chExt cx="0" cy="0"/>
        </a:xfrm>
      </p:grpSpPr>
      <p:sp>
        <p:nvSpPr>
          <p:cNvPr id="853" name="Shape 85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 transition model in R</a:t>
            </a:r>
            <a:endParaRPr/>
          </a:p>
        </p:txBody>
      </p:sp>
      <p:sp>
        <p:nvSpPr>
          <p:cNvPr id="854" name="Shape 854"/>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52</a:t>
            </a:fld>
            <a:endParaRPr/>
          </a:p>
        </p:txBody>
      </p:sp>
      <p:grpSp>
        <p:nvGrpSpPr>
          <p:cNvPr id="5" name="Group 4"/>
          <p:cNvGrpSpPr/>
          <p:nvPr/>
        </p:nvGrpSpPr>
        <p:grpSpPr>
          <a:xfrm>
            <a:off x="2064060" y="1735707"/>
            <a:ext cx="5015880" cy="4450219"/>
            <a:chOff x="2335461" y="1846641"/>
            <a:chExt cx="5015880" cy="4450219"/>
          </a:xfrm>
        </p:grpSpPr>
        <p:sp>
          <p:nvSpPr>
            <p:cNvPr id="6"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err="1">
                  <a:solidFill>
                    <a:srgbClr val="3F3F3F"/>
                  </a:solidFill>
                  <a:latin typeface="Calibri"/>
                  <a:ea typeface="Calibri"/>
                  <a:cs typeface="Calibri"/>
                  <a:sym typeface="Calibri"/>
                </a:rPr>
                <a:t>Healthy</a:t>
              </a:r>
              <a:r>
                <a:rPr lang="nl-NL" b="1">
                  <a:solidFill>
                    <a:srgbClr val="3F3F3F"/>
                  </a:solidFill>
                  <a:latin typeface="Calibri"/>
                  <a:ea typeface="Calibri"/>
                  <a:cs typeface="Calibri"/>
                  <a:sym typeface="Calibri"/>
                </a:rPr>
                <a:t> (H)</a:t>
              </a:r>
              <a:endParaRPr b="1">
                <a:solidFill>
                  <a:srgbClr val="3F3F3F"/>
                </a:solidFill>
                <a:latin typeface="Calibri"/>
                <a:ea typeface="Calibri"/>
                <a:cs typeface="Calibri"/>
                <a:sym typeface="Calibri"/>
              </a:endParaRPr>
            </a:p>
          </p:txBody>
        </p:sp>
        <p:sp>
          <p:nvSpPr>
            <p:cNvPr id="7"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Sick (S)</a:t>
              </a:r>
              <a:endParaRPr b="1">
                <a:solidFill>
                  <a:srgbClr val="3F3F3F"/>
                </a:solidFill>
                <a:latin typeface="Calibri"/>
                <a:ea typeface="Calibri"/>
                <a:cs typeface="Calibri"/>
                <a:sym typeface="Calibri"/>
              </a:endParaRPr>
            </a:p>
          </p:txBody>
        </p:sp>
        <p:sp>
          <p:nvSpPr>
            <p:cNvPr id="8"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9" name="Shape 651"/>
            <p:cNvCxnSpPr>
              <a:stCxn id="8" idx="0"/>
              <a:endCxn id="11"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10" name="Shape 651"/>
            <p:cNvCxnSpPr>
              <a:stCxn id="8" idx="2"/>
              <a:endCxn id="8"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1" name="Shape 651"/>
            <p:cNvCxnSpPr>
              <a:stCxn id="11" idx="6"/>
              <a:endCxn id="11"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2" name="Shape 651"/>
            <p:cNvCxnSpPr>
              <a:stCxn id="12" idx="2"/>
              <a:endCxn id="12"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3" name="Shape 651"/>
            <p:cNvCxnSpPr>
              <a:stCxn id="8" idx="4"/>
              <a:endCxn id="12"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14" name="Shape 651"/>
            <p:cNvCxnSpPr>
              <a:stCxn id="11" idx="4"/>
              <a:endCxn id="12"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15" name="Shape 671"/>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err="1">
                  <a:solidFill>
                    <a:schemeClr val="dk1"/>
                  </a:solidFill>
                  <a:latin typeface="Calibri"/>
                  <a:ea typeface="Calibri"/>
                  <a:cs typeface="Calibri"/>
                  <a:sym typeface="Calibri"/>
                </a:rPr>
                <a:t>p_HS</a:t>
              </a:r>
              <a:endParaRPr sz="2200">
                <a:solidFill>
                  <a:schemeClr val="dk1"/>
                </a:solidFill>
                <a:latin typeface="Calibri"/>
                <a:ea typeface="Calibri"/>
                <a:cs typeface="Calibri"/>
                <a:sym typeface="Calibri"/>
              </a:endParaRPr>
            </a:p>
          </p:txBody>
        </p:sp>
        <p:sp>
          <p:nvSpPr>
            <p:cNvPr id="16"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err="1">
                  <a:solidFill>
                    <a:schemeClr val="dk1"/>
                  </a:solidFill>
                  <a:latin typeface="Calibri"/>
                  <a:ea typeface="Calibri"/>
                  <a:cs typeface="Calibri"/>
                  <a:sym typeface="Calibri"/>
                </a:rPr>
                <a:t>p_HD</a:t>
              </a:r>
              <a:endParaRPr sz="2200">
                <a:solidFill>
                  <a:schemeClr val="dk1"/>
                </a:solidFill>
                <a:latin typeface="Calibri"/>
                <a:ea typeface="Calibri"/>
                <a:cs typeface="Calibri"/>
                <a:sym typeface="Calibri"/>
              </a:endParaRPr>
            </a:p>
          </p:txBody>
        </p:sp>
        <p:sp>
          <p:nvSpPr>
            <p:cNvPr id="17"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err="1">
                  <a:solidFill>
                    <a:schemeClr val="dk1"/>
                  </a:solidFill>
                  <a:latin typeface="Calibri"/>
                  <a:ea typeface="Calibri"/>
                  <a:cs typeface="Calibri"/>
                  <a:sym typeface="Calibri"/>
                </a:rPr>
                <a:t>p_SD</a:t>
              </a:r>
              <a:endParaRPr sz="22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862586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Shape 859"/>
        <p:cNvGrpSpPr/>
        <p:nvPr/>
      </p:nvGrpSpPr>
      <p:grpSpPr>
        <a:xfrm>
          <a:off x="0" y="0"/>
          <a:ext cx="0" cy="0"/>
          <a:chOff x="0" y="0"/>
          <a:chExt cx="0" cy="0"/>
        </a:xfrm>
      </p:grpSpPr>
      <p:sp>
        <p:nvSpPr>
          <p:cNvPr id="862" name="Shape 862"/>
          <p:cNvSpPr txBox="1">
            <a:spLocks noGrp="1"/>
          </p:cNvSpPr>
          <p:nvPr>
            <p:ph type="title"/>
          </p:nvPr>
        </p:nvSpPr>
        <p:spPr>
          <a:xfrm>
            <a:off x="840432" y="4270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 transition model </a:t>
            </a:r>
            <a:endParaRPr/>
          </a:p>
        </p:txBody>
      </p:sp>
      <p:sp>
        <p:nvSpPr>
          <p:cNvPr id="860" name="Shape 860"/>
          <p:cNvSpPr txBox="1">
            <a:spLocks noGrp="1"/>
          </p:cNvSpPr>
          <p:nvPr>
            <p:ph type="body" idx="1"/>
          </p:nvPr>
        </p:nvSpPr>
        <p:spPr>
          <a:xfrm>
            <a:off x="728075" y="1830375"/>
            <a:ext cx="8104200" cy="4261200"/>
          </a:xfrm>
          <a:prstGeom prst="rect">
            <a:avLst/>
          </a:prstGeom>
        </p:spPr>
        <p:txBody>
          <a:bodyPr spcFirstLastPara="1" wrap="square" lIns="91425" tIns="91425" rIns="91425" bIns="91425" anchor="t" anchorCtr="0">
            <a:noAutofit/>
          </a:bodyPr>
          <a:lstStyle/>
          <a:p>
            <a:pPr marL="342900" lvl="0" indent="-88900" rtl="0">
              <a:lnSpc>
                <a:spcPct val="100000"/>
              </a:lnSpc>
              <a:spcBef>
                <a:spcPts val="440"/>
              </a:spcBef>
              <a:spcAft>
                <a:spcPts val="0"/>
              </a:spcAft>
              <a:buNone/>
            </a:pPr>
            <a:r>
              <a:rPr lang="nl-NL" b="1">
                <a:solidFill>
                  <a:schemeClr val="accent1"/>
                </a:solidFill>
              </a:rPr>
              <a:t>Model input:</a:t>
            </a:r>
            <a:endParaRPr b="1">
              <a:solidFill>
                <a:schemeClr val="accent1"/>
              </a:solidFill>
            </a:endParaRPr>
          </a:p>
          <a:p>
            <a:pPr marL="342900" lvl="0" indent="-88900" rtl="0">
              <a:lnSpc>
                <a:spcPct val="100000"/>
              </a:lnSpc>
              <a:spcBef>
                <a:spcPts val="440"/>
              </a:spcBef>
              <a:spcAft>
                <a:spcPts val="0"/>
              </a:spcAft>
              <a:buNone/>
            </a:pPr>
            <a:r>
              <a:rPr lang="nl-NL" sz="2400" i="1" err="1">
                <a:latin typeface="Times New Roman"/>
                <a:ea typeface="Times New Roman"/>
                <a:cs typeface="Times New Roman"/>
                <a:sym typeface="Times New Roman"/>
              </a:rPr>
              <a:t>p</a:t>
            </a:r>
            <a:r>
              <a:rPr lang="nl-NL" sz="2400" i="1" baseline="-25000" err="1">
                <a:latin typeface="Times New Roman"/>
                <a:ea typeface="Times New Roman"/>
                <a:cs typeface="Times New Roman"/>
                <a:sym typeface="Times New Roman"/>
              </a:rPr>
              <a:t>HS</a:t>
            </a:r>
            <a:r>
              <a:rPr lang="nl-NL"/>
              <a:t>:  </a:t>
            </a:r>
            <a:r>
              <a:rPr lang="nl-NL" err="1"/>
              <a:t>transition</a:t>
            </a:r>
            <a:r>
              <a:rPr lang="nl-NL"/>
              <a:t> </a:t>
            </a:r>
            <a:r>
              <a:rPr lang="nl-NL" err="1"/>
              <a:t>probability</a:t>
            </a:r>
            <a:r>
              <a:rPr lang="nl-NL"/>
              <a:t> </a:t>
            </a:r>
            <a:r>
              <a:rPr lang="nl-NL" err="1"/>
              <a:t>from</a:t>
            </a:r>
            <a:r>
              <a:rPr lang="nl-NL"/>
              <a:t> </a:t>
            </a:r>
            <a:r>
              <a:rPr lang="nl-NL" i="1" err="1">
                <a:latin typeface="Times New Roman"/>
                <a:ea typeface="Times New Roman"/>
                <a:cs typeface="Times New Roman"/>
                <a:sym typeface="Times New Roman"/>
              </a:rPr>
              <a:t>Healthy</a:t>
            </a:r>
            <a:r>
              <a:rPr lang="nl-NL"/>
              <a:t> </a:t>
            </a:r>
            <a:r>
              <a:rPr lang="nl-NL" err="1"/>
              <a:t>to</a:t>
            </a:r>
            <a:r>
              <a:rPr lang="nl-NL"/>
              <a:t> </a:t>
            </a:r>
            <a:r>
              <a:rPr lang="nl-NL" i="1">
                <a:latin typeface="Times New Roman"/>
                <a:ea typeface="Times New Roman"/>
                <a:cs typeface="Times New Roman"/>
                <a:sym typeface="Times New Roman"/>
              </a:rPr>
              <a:t>Sick</a:t>
            </a:r>
            <a:endParaRPr i="1">
              <a:latin typeface="Times New Roman"/>
              <a:ea typeface="Times New Roman"/>
              <a:cs typeface="Times New Roman"/>
              <a:sym typeface="Times New Roman"/>
            </a:endParaRPr>
          </a:p>
          <a:p>
            <a:pPr marL="342900" lvl="0" indent="-88900" rtl="0">
              <a:lnSpc>
                <a:spcPct val="100000"/>
              </a:lnSpc>
              <a:spcBef>
                <a:spcPts val="440"/>
              </a:spcBef>
              <a:spcAft>
                <a:spcPts val="0"/>
              </a:spcAft>
              <a:buNone/>
            </a:pPr>
            <a:r>
              <a:rPr lang="nl-NL" i="1" err="1">
                <a:latin typeface="Times New Roman"/>
                <a:ea typeface="Times New Roman"/>
                <a:cs typeface="Times New Roman"/>
                <a:sym typeface="Times New Roman"/>
              </a:rPr>
              <a:t>p</a:t>
            </a:r>
            <a:r>
              <a:rPr lang="nl-NL" i="1" baseline="-25000" err="1">
                <a:latin typeface="Times New Roman"/>
                <a:ea typeface="Times New Roman"/>
                <a:cs typeface="Times New Roman"/>
                <a:sym typeface="Times New Roman"/>
              </a:rPr>
              <a:t>HD</a:t>
            </a:r>
            <a:r>
              <a:rPr lang="nl-NL"/>
              <a:t>: 	</a:t>
            </a:r>
            <a:r>
              <a:rPr lang="nl-NL" err="1"/>
              <a:t>transition</a:t>
            </a:r>
            <a:r>
              <a:rPr lang="nl-NL"/>
              <a:t> </a:t>
            </a:r>
            <a:r>
              <a:rPr lang="nl-NL" err="1"/>
              <a:t>probability</a:t>
            </a:r>
            <a:r>
              <a:rPr lang="nl-NL"/>
              <a:t> </a:t>
            </a:r>
            <a:r>
              <a:rPr lang="nl-NL" i="1" err="1">
                <a:latin typeface="Times New Roman"/>
                <a:ea typeface="Times New Roman"/>
                <a:cs typeface="Times New Roman"/>
                <a:sym typeface="Times New Roman"/>
              </a:rPr>
              <a:t>Healthy</a:t>
            </a:r>
            <a:r>
              <a:rPr lang="nl-NL"/>
              <a:t> </a:t>
            </a:r>
            <a:r>
              <a:rPr lang="nl-NL" err="1"/>
              <a:t>to</a:t>
            </a:r>
            <a:r>
              <a:rPr lang="nl-NL"/>
              <a:t> </a:t>
            </a:r>
            <a:r>
              <a:rPr lang="nl-NL" i="1">
                <a:latin typeface="Times New Roman"/>
                <a:ea typeface="Times New Roman"/>
                <a:cs typeface="Times New Roman"/>
                <a:sym typeface="Times New Roman"/>
              </a:rPr>
              <a:t>Dead</a:t>
            </a:r>
            <a:endParaRPr i="1">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i="1" err="1">
                <a:latin typeface="Times New Roman"/>
                <a:ea typeface="Times New Roman"/>
                <a:cs typeface="Times New Roman"/>
                <a:sym typeface="Times New Roman"/>
              </a:rPr>
              <a:t>p</a:t>
            </a:r>
            <a:r>
              <a:rPr lang="nl-NL" i="1" baseline="-25000" err="1">
                <a:latin typeface="Times New Roman"/>
                <a:ea typeface="Times New Roman"/>
                <a:cs typeface="Times New Roman"/>
                <a:sym typeface="Times New Roman"/>
              </a:rPr>
              <a:t>SD</a:t>
            </a:r>
            <a:r>
              <a:rPr lang="nl-NL"/>
              <a:t>:  </a:t>
            </a:r>
            <a:r>
              <a:rPr lang="nl-NL" err="1"/>
              <a:t>transition</a:t>
            </a:r>
            <a:r>
              <a:rPr lang="nl-NL"/>
              <a:t> </a:t>
            </a:r>
            <a:r>
              <a:rPr lang="nl-NL" err="1"/>
              <a:t>probability</a:t>
            </a:r>
            <a:r>
              <a:rPr lang="nl-NL"/>
              <a:t> </a:t>
            </a:r>
            <a:r>
              <a:rPr lang="nl-NL" i="1">
                <a:latin typeface="Times New Roman"/>
                <a:ea typeface="Times New Roman"/>
                <a:cs typeface="Times New Roman"/>
                <a:sym typeface="Times New Roman"/>
              </a:rPr>
              <a:t>Sick</a:t>
            </a:r>
            <a:r>
              <a:rPr lang="nl-NL"/>
              <a:t> </a:t>
            </a:r>
            <a:r>
              <a:rPr lang="nl-NL" err="1"/>
              <a:t>to</a:t>
            </a:r>
            <a:r>
              <a:rPr lang="nl-NL"/>
              <a:t> </a:t>
            </a:r>
            <a:r>
              <a:rPr lang="nl-NL" i="1">
                <a:latin typeface="Times New Roman"/>
                <a:ea typeface="Times New Roman"/>
                <a:cs typeface="Times New Roman"/>
                <a:sym typeface="Times New Roman"/>
              </a:rPr>
              <a:t>Dead</a:t>
            </a:r>
            <a:endParaRPr i="1">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sz="2400" i="1" err="1">
                <a:latin typeface="Times New Roman"/>
                <a:ea typeface="Times New Roman"/>
                <a:cs typeface="Times New Roman"/>
                <a:sym typeface="Times New Roman"/>
              </a:rPr>
              <a:t>c</a:t>
            </a:r>
            <a:r>
              <a:rPr lang="nl-NL" sz="2400" i="1" baseline="-25000" err="1">
                <a:latin typeface="Times New Roman"/>
                <a:ea typeface="Times New Roman"/>
                <a:cs typeface="Times New Roman"/>
                <a:sym typeface="Times New Roman"/>
              </a:rPr>
              <a:t>H</a:t>
            </a:r>
            <a:r>
              <a:rPr lang="nl-NL"/>
              <a:t>:   </a:t>
            </a:r>
            <a:r>
              <a:rPr lang="nl-NL" err="1"/>
              <a:t>cost</a:t>
            </a:r>
            <a:r>
              <a:rPr lang="nl-NL"/>
              <a:t> of </a:t>
            </a:r>
            <a:r>
              <a:rPr lang="nl-NL" err="1"/>
              <a:t>being</a:t>
            </a:r>
            <a:r>
              <a:rPr lang="nl-NL"/>
              <a:t> in state </a:t>
            </a:r>
            <a:r>
              <a:rPr lang="nl-NL" i="1" err="1">
                <a:latin typeface="Times New Roman"/>
                <a:ea typeface="Times New Roman"/>
                <a:cs typeface="Times New Roman"/>
                <a:sym typeface="Times New Roman"/>
              </a:rPr>
              <a:t>Healthy</a:t>
            </a:r>
            <a:endParaRPr i="1">
              <a:latin typeface="Times New Roman"/>
              <a:ea typeface="Times New Roman"/>
              <a:cs typeface="Times New Roman"/>
              <a:sym typeface="Times New Roman"/>
            </a:endParaRPr>
          </a:p>
          <a:p>
            <a:pPr marL="342900" lvl="0" indent="-88900" rtl="0">
              <a:spcBef>
                <a:spcPts val="800"/>
              </a:spcBef>
              <a:spcAft>
                <a:spcPts val="0"/>
              </a:spcAft>
              <a:buNone/>
            </a:pPr>
            <a:r>
              <a:rPr lang="nl-NL" sz="2400" i="1" err="1">
                <a:latin typeface="Times New Roman"/>
                <a:ea typeface="Times New Roman"/>
                <a:cs typeface="Times New Roman"/>
                <a:sym typeface="Times New Roman"/>
              </a:rPr>
              <a:t>c</a:t>
            </a:r>
            <a:r>
              <a:rPr lang="nl-NL" sz="2400" i="1" baseline="-25000" err="1">
                <a:latin typeface="Times New Roman"/>
                <a:ea typeface="Times New Roman"/>
                <a:cs typeface="Times New Roman"/>
                <a:sym typeface="Times New Roman"/>
              </a:rPr>
              <a:t>S</a:t>
            </a:r>
            <a:r>
              <a:rPr lang="nl-NL"/>
              <a:t>:   </a:t>
            </a:r>
            <a:r>
              <a:rPr lang="nl-NL" err="1"/>
              <a:t>cost</a:t>
            </a:r>
            <a:r>
              <a:rPr lang="nl-NL"/>
              <a:t> of </a:t>
            </a:r>
            <a:r>
              <a:rPr lang="nl-NL" err="1"/>
              <a:t>being</a:t>
            </a:r>
            <a:r>
              <a:rPr lang="nl-NL"/>
              <a:t> in state </a:t>
            </a:r>
            <a:r>
              <a:rPr lang="nl-NL" i="1">
                <a:latin typeface="Times New Roman"/>
                <a:ea typeface="Times New Roman"/>
                <a:cs typeface="Times New Roman"/>
                <a:sym typeface="Times New Roman"/>
              </a:rPr>
              <a:t>Sick</a:t>
            </a:r>
            <a:endParaRPr i="1">
              <a:latin typeface="Times New Roman"/>
              <a:ea typeface="Times New Roman"/>
              <a:cs typeface="Times New Roman"/>
              <a:sym typeface="Times New Roman"/>
            </a:endParaRPr>
          </a:p>
          <a:p>
            <a:pPr marL="342900" lvl="0" indent="-88900" rtl="0">
              <a:spcBef>
                <a:spcPts val="800"/>
              </a:spcBef>
              <a:spcAft>
                <a:spcPts val="0"/>
              </a:spcAft>
              <a:buNone/>
            </a:pPr>
            <a:r>
              <a:rPr lang="nl-NL" sz="2400" i="1" err="1">
                <a:latin typeface="Times New Roman"/>
                <a:ea typeface="Times New Roman"/>
                <a:cs typeface="Times New Roman"/>
                <a:sym typeface="Times New Roman"/>
              </a:rPr>
              <a:t>e</a:t>
            </a:r>
            <a:r>
              <a:rPr lang="nl-NL" sz="2400" i="1" baseline="-25000" err="1">
                <a:latin typeface="Times New Roman"/>
                <a:ea typeface="Times New Roman"/>
                <a:cs typeface="Times New Roman"/>
                <a:sym typeface="Times New Roman"/>
              </a:rPr>
              <a:t>H</a:t>
            </a:r>
            <a:r>
              <a:rPr lang="nl-NL"/>
              <a:t>:   </a:t>
            </a:r>
            <a:r>
              <a:rPr lang="nl-NL" err="1"/>
              <a:t>outcomes</a:t>
            </a:r>
            <a:r>
              <a:rPr lang="nl-NL"/>
              <a:t> </a:t>
            </a:r>
            <a:r>
              <a:rPr lang="nl-NL" err="1"/>
              <a:t>associated</a:t>
            </a:r>
            <a:r>
              <a:rPr lang="nl-NL"/>
              <a:t> </a:t>
            </a:r>
            <a:r>
              <a:rPr lang="nl-NL" err="1"/>
              <a:t>with</a:t>
            </a:r>
            <a:r>
              <a:rPr lang="nl-NL"/>
              <a:t> state </a:t>
            </a:r>
            <a:r>
              <a:rPr lang="en-US" i="1">
                <a:latin typeface="Times New Roman"/>
                <a:ea typeface="Times New Roman"/>
                <a:cs typeface="Times New Roman"/>
                <a:sym typeface="Times New Roman"/>
              </a:rPr>
              <a:t>Healthy</a:t>
            </a:r>
            <a:endParaRPr i="1">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sz="2400" i="1" err="1">
                <a:latin typeface="Times New Roman"/>
                <a:ea typeface="Times New Roman"/>
                <a:cs typeface="Times New Roman"/>
                <a:sym typeface="Times New Roman"/>
              </a:rPr>
              <a:t>e</a:t>
            </a:r>
            <a:r>
              <a:rPr lang="nl-NL" sz="2400" i="1" baseline="-25000" err="1">
                <a:latin typeface="Times New Roman"/>
                <a:ea typeface="Times New Roman"/>
                <a:cs typeface="Times New Roman"/>
                <a:sym typeface="Times New Roman"/>
              </a:rPr>
              <a:t>S</a:t>
            </a:r>
            <a:r>
              <a:rPr lang="nl-NL"/>
              <a:t>:   </a:t>
            </a:r>
            <a:r>
              <a:rPr lang="nl-NL" err="1"/>
              <a:t>outcomes</a:t>
            </a:r>
            <a:r>
              <a:rPr lang="nl-NL"/>
              <a:t> </a:t>
            </a:r>
            <a:r>
              <a:rPr lang="nl-NL" err="1"/>
              <a:t>associated</a:t>
            </a:r>
            <a:r>
              <a:rPr lang="nl-NL"/>
              <a:t> </a:t>
            </a:r>
            <a:r>
              <a:rPr lang="nl-NL" err="1"/>
              <a:t>with</a:t>
            </a:r>
            <a:r>
              <a:rPr lang="nl-NL"/>
              <a:t> state </a:t>
            </a:r>
            <a:r>
              <a:rPr lang="nl-NL" i="1">
                <a:latin typeface="Times New Roman"/>
                <a:ea typeface="Times New Roman"/>
                <a:cs typeface="Times New Roman"/>
                <a:sym typeface="Times New Roman"/>
              </a:rPr>
              <a:t>Sick</a:t>
            </a:r>
            <a:br>
              <a:rPr lang="nl-NL" i="1"/>
            </a:br>
            <a:endParaRPr i="1"/>
          </a:p>
          <a:p>
            <a:pPr marL="342900" lvl="0" indent="-88900" rtl="0">
              <a:spcBef>
                <a:spcPts val="440"/>
              </a:spcBef>
              <a:spcAft>
                <a:spcPts val="0"/>
              </a:spcAft>
              <a:buNone/>
            </a:pPr>
            <a:r>
              <a:rPr lang="nl-NL"/>
              <a:t> No </a:t>
            </a:r>
            <a:r>
              <a:rPr lang="nl-NL" err="1"/>
              <a:t>cost</a:t>
            </a:r>
            <a:r>
              <a:rPr lang="nl-NL"/>
              <a:t> or </a:t>
            </a:r>
            <a:r>
              <a:rPr lang="nl-NL" err="1"/>
              <a:t>disutility</a:t>
            </a:r>
            <a:r>
              <a:rPr lang="nl-NL"/>
              <a:t> </a:t>
            </a:r>
            <a:r>
              <a:rPr lang="nl-NL" err="1"/>
              <a:t>associated</a:t>
            </a:r>
            <a:r>
              <a:rPr lang="nl-NL"/>
              <a:t> </a:t>
            </a:r>
            <a:r>
              <a:rPr lang="nl-NL" err="1"/>
              <a:t>with</a:t>
            </a:r>
            <a:r>
              <a:rPr lang="nl-NL"/>
              <a:t> </a:t>
            </a:r>
            <a:r>
              <a:rPr lang="nl-NL" err="1"/>
              <a:t>death</a:t>
            </a:r>
            <a:endParaRPr/>
          </a:p>
        </p:txBody>
      </p:sp>
      <p:sp>
        <p:nvSpPr>
          <p:cNvPr id="861" name="Shape 861"/>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53</a:t>
            </a:fld>
            <a:endParaRPr/>
          </a:p>
        </p:txBody>
      </p:sp>
    </p:spTree>
    <p:extLst>
      <p:ext uri="{BB962C8B-B14F-4D97-AF65-F5344CB8AC3E}">
        <p14:creationId xmlns:p14="http://schemas.microsoft.com/office/powerpoint/2010/main" val="1671413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Shape 892"/>
        <p:cNvGrpSpPr/>
        <p:nvPr/>
      </p:nvGrpSpPr>
      <p:grpSpPr>
        <a:xfrm>
          <a:off x="0" y="0"/>
          <a:ext cx="0" cy="0"/>
          <a:chOff x="0" y="0"/>
          <a:chExt cx="0" cy="0"/>
        </a:xfrm>
      </p:grpSpPr>
      <p:sp>
        <p:nvSpPr>
          <p:cNvPr id="893" name="Shape 89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Matrix Implementation of the Markov Model</a:t>
            </a:r>
            <a:endParaRPr/>
          </a:p>
        </p:txBody>
      </p:sp>
      <p:sp>
        <p:nvSpPr>
          <p:cNvPr id="894" name="Shape 894"/>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err="1">
                <a:solidFill>
                  <a:srgbClr val="004D99"/>
                </a:solidFill>
              </a:rPr>
              <a:t>Transition</a:t>
            </a:r>
            <a:r>
              <a:rPr lang="nl-NL">
                <a:solidFill>
                  <a:srgbClr val="004D99"/>
                </a:solidFill>
              </a:rPr>
              <a:t> </a:t>
            </a:r>
            <a:r>
              <a:rPr lang="nl-NL" err="1">
                <a:solidFill>
                  <a:srgbClr val="004D99"/>
                </a:solidFill>
              </a:rPr>
              <a:t>probability</a:t>
            </a:r>
            <a:r>
              <a:rPr lang="nl-NL">
                <a:solidFill>
                  <a:srgbClr val="004D99"/>
                </a:solidFill>
              </a:rPr>
              <a:t> matrix</a:t>
            </a:r>
            <a:endParaRPr>
              <a:solidFill>
                <a:srgbClr val="004D99"/>
              </a:solidFill>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r>
              <a:rPr lang="nl-NL">
                <a:solidFill>
                  <a:srgbClr val="004D99"/>
                </a:solidFill>
              </a:rPr>
              <a:t>Vector of </a:t>
            </a:r>
            <a:r>
              <a:rPr lang="nl-NL" err="1">
                <a:solidFill>
                  <a:srgbClr val="004D99"/>
                </a:solidFill>
              </a:rPr>
              <a:t>cycle’s</a:t>
            </a:r>
            <a:r>
              <a:rPr lang="nl-NL">
                <a:solidFill>
                  <a:srgbClr val="004D99"/>
                </a:solidFill>
              </a:rPr>
              <a:t> </a:t>
            </a:r>
            <a:r>
              <a:rPr lang="nl-NL" err="1">
                <a:solidFill>
                  <a:srgbClr val="004D99"/>
                </a:solidFill>
              </a:rPr>
              <a:t>cost</a:t>
            </a:r>
            <a:r>
              <a:rPr lang="nl-NL">
                <a:solidFill>
                  <a:srgbClr val="004D99"/>
                </a:solidFill>
              </a:rPr>
              <a:t>/</a:t>
            </a:r>
            <a:r>
              <a:rPr lang="nl-NL" err="1">
                <a:solidFill>
                  <a:srgbClr val="004D99"/>
                </a:solidFill>
              </a:rPr>
              <a:t>outcomes</a:t>
            </a:r>
            <a:endParaRPr>
              <a:solidFill>
                <a:srgbClr val="004D99"/>
              </a:solidFill>
            </a:endParaRPr>
          </a:p>
        </p:txBody>
      </p:sp>
      <p:sp>
        <p:nvSpPr>
          <p:cNvPr id="895" name="Shape 895"/>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54</a:t>
            </a:fld>
            <a:endParaRPr/>
          </a:p>
        </p:txBody>
      </p:sp>
      <mc:AlternateContent xmlns:mc="http://schemas.openxmlformats.org/markup-compatibility/2006" xmlns:a14="http://schemas.microsoft.com/office/drawing/2010/main">
        <mc:Choice Requires="a14">
          <p:sp>
            <p:nvSpPr>
              <p:cNvPr id="5" name="TextBox 4"/>
              <p:cNvSpPr txBox="1"/>
              <p:nvPr/>
            </p:nvSpPr>
            <p:spPr>
              <a:xfrm>
                <a:off x="560660" y="2542242"/>
                <a:ext cx="4909212" cy="10060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𝑃</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3"/>
                                    <m:mcJc m:val="center"/>
                                  </m:mcPr>
                                </m:mc>
                              </m:mcs>
                              <m:ctrlPr>
                                <a:rPr lang="uk-UA" sz="2200" b="0" i="1" smtClean="0">
                                  <a:latin typeface="Cambria Math" panose="02040503050406030204" pitchFamily="18" charset="0"/>
                                </a:rPr>
                              </m:ctrlPr>
                            </m:mPr>
                            <m:mr>
                              <m:e>
                                <m:r>
                                  <m:rPr>
                                    <m:brk m:alnAt="7"/>
                                  </m:rPr>
                                  <a:rPr lang="en-US" sz="2200" b="0" i="1" smtClean="0">
                                    <a:latin typeface="Cambria Math" charset="0"/>
                                  </a:rPr>
                                  <m:t>1</m:t>
                                </m:r>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𝐻𝑆</m:t>
                                    </m:r>
                                  </m:sub>
                                </m:sSub>
                                <m:r>
                                  <m:rPr>
                                    <m:brk m:alnAt="7"/>
                                  </m:rP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𝐻𝑆</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𝐻𝐷</m:t>
                                    </m:r>
                                  </m:sub>
                                </m:sSub>
                              </m:e>
                            </m:mr>
                            <m:mr>
                              <m:e>
                                <m:r>
                                  <a:rPr lang="en-US" sz="2200" b="0" i="1" smtClean="0">
                                    <a:latin typeface="Cambria Math" charset="0"/>
                                  </a:rPr>
                                  <m:t>0</m:t>
                                </m:r>
                              </m:e>
                              <m:e>
                                <m:r>
                                  <a:rPr lang="en-US" sz="2200" b="0" i="1" smtClean="0">
                                    <a:latin typeface="Cambria Math" charset="0"/>
                                  </a:rPr>
                                  <m:t>1−</m:t>
                                </m:r>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mr>
                            <m:mr>
                              <m:e>
                                <m:r>
                                  <a:rPr lang="en-US" sz="2200" b="0" i="1" smtClean="0">
                                    <a:latin typeface="Cambria Math" charset="0"/>
                                  </a:rPr>
                                  <m:t>0</m:t>
                                </m:r>
                              </m:e>
                              <m:e>
                                <m:r>
                                  <a:rPr lang="en-US" sz="2200" b="0" i="1" smtClean="0">
                                    <a:latin typeface="Cambria Math" charset="0"/>
                                  </a:rPr>
                                  <m:t>0</m:t>
                                </m:r>
                              </m:e>
                              <m:e>
                                <m:r>
                                  <a:rPr lang="en-US" sz="2200" b="0" i="1" smtClean="0">
                                    <a:latin typeface="Cambria Math" charset="0"/>
                                  </a:rPr>
                                  <m:t>1</m:t>
                                </m:r>
                              </m:e>
                            </m:mr>
                          </m:m>
                        </m:e>
                      </m:d>
                    </m:oMath>
                  </m:oMathPara>
                </a14:m>
                <a:endParaRPr lang="en-US" sz="2200"/>
              </a:p>
            </p:txBody>
          </p:sp>
        </mc:Choice>
        <mc:Fallback xmlns="">
          <p:sp>
            <p:nvSpPr>
              <p:cNvPr id="5" name="TextBox 4"/>
              <p:cNvSpPr txBox="1">
                <a:spLocks noRot="1" noChangeAspect="1" noMove="1" noResize="1" noEditPoints="1" noAdjustHandles="1" noChangeArrowheads="1" noChangeShapeType="1" noTextEdit="1"/>
              </p:cNvSpPr>
              <p:nvPr/>
            </p:nvSpPr>
            <p:spPr>
              <a:xfrm>
                <a:off x="560660" y="2542242"/>
                <a:ext cx="4909212" cy="1006045"/>
              </a:xfrm>
              <a:prstGeom prst="rect">
                <a:avLst/>
              </a:prstGeom>
              <a:blipFill rotWithShape="0">
                <a:blip r:embed="rId4"/>
                <a:stretch>
                  <a:fillRect/>
                </a:stretch>
              </a:blipFill>
            </p:spPr>
            <p:txBody>
              <a:bodyPr/>
              <a:lstStyle/>
              <a:p>
                <a:r>
                  <a:rPr lang="en-US">
                    <a:noFill/>
                  </a:rPr>
                  <a:t> </a:t>
                </a:r>
              </a:p>
            </p:txBody>
          </p:sp>
        </mc:Fallback>
      </mc:AlternateContent>
      <p:sp>
        <p:nvSpPr>
          <p:cNvPr id="7" name="TextBox 6"/>
          <p:cNvSpPr txBox="1"/>
          <p:nvPr/>
        </p:nvSpPr>
        <p:spPr>
          <a:xfrm>
            <a:off x="1923813" y="2141901"/>
            <a:ext cx="3132589" cy="369332"/>
          </a:xfrm>
          <a:prstGeom prst="rect">
            <a:avLst/>
          </a:prstGeom>
          <a:noFill/>
        </p:spPr>
        <p:txBody>
          <a:bodyPr wrap="none" rtlCol="0">
            <a:spAutoFit/>
          </a:bodyPr>
          <a:lstStyle/>
          <a:p>
            <a:r>
              <a:rPr lang="en-US" b="1"/>
              <a:t>H		S	D</a:t>
            </a:r>
          </a:p>
        </p:txBody>
      </p:sp>
      <p:sp>
        <p:nvSpPr>
          <p:cNvPr id="14" name="TextBox 13"/>
          <p:cNvSpPr txBox="1"/>
          <p:nvPr/>
        </p:nvSpPr>
        <p:spPr>
          <a:xfrm>
            <a:off x="5290470" y="2582810"/>
            <a:ext cx="711895" cy="923330"/>
          </a:xfrm>
          <a:prstGeom prst="rect">
            <a:avLst/>
          </a:prstGeom>
          <a:noFill/>
        </p:spPr>
        <p:txBody>
          <a:bodyPr wrap="square" rtlCol="0">
            <a:spAutoFit/>
          </a:bodyPr>
          <a:lstStyle/>
          <a:p>
            <a:r>
              <a:rPr lang="en-US" b="1"/>
              <a:t>H</a:t>
            </a:r>
          </a:p>
          <a:p>
            <a:r>
              <a:rPr lang="en-US" b="1"/>
              <a:t>S</a:t>
            </a:r>
          </a:p>
          <a:p>
            <a:r>
              <a:rPr lang="en-US" b="1"/>
              <a:t>D</a:t>
            </a:r>
          </a:p>
        </p:txBody>
      </p:sp>
      <p:sp>
        <p:nvSpPr>
          <p:cNvPr id="15" name="TextBox 14"/>
          <p:cNvSpPr txBox="1"/>
          <p:nvPr/>
        </p:nvSpPr>
        <p:spPr>
          <a:xfrm>
            <a:off x="5076636" y="5295144"/>
            <a:ext cx="711895" cy="923330"/>
          </a:xfrm>
          <a:prstGeom prst="rect">
            <a:avLst/>
          </a:prstGeom>
          <a:noFill/>
        </p:spPr>
        <p:txBody>
          <a:bodyPr wrap="square" rtlCol="0">
            <a:spAutoFit/>
          </a:bodyPr>
          <a:lstStyle/>
          <a:p>
            <a:r>
              <a:rPr lang="en-US" b="1"/>
              <a:t>H</a:t>
            </a:r>
          </a:p>
          <a:p>
            <a:r>
              <a:rPr lang="en-US" b="1"/>
              <a:t>S</a:t>
            </a:r>
          </a:p>
          <a:p>
            <a:r>
              <a:rPr lang="en-US" b="1"/>
              <a:t>D</a:t>
            </a:r>
          </a:p>
        </p:txBody>
      </p:sp>
      <p:sp>
        <p:nvSpPr>
          <p:cNvPr id="16" name="TextBox 15"/>
          <p:cNvSpPr txBox="1"/>
          <p:nvPr/>
        </p:nvSpPr>
        <p:spPr>
          <a:xfrm>
            <a:off x="2866579" y="5295144"/>
            <a:ext cx="711895" cy="923330"/>
          </a:xfrm>
          <a:prstGeom prst="rect">
            <a:avLst/>
          </a:prstGeom>
          <a:noFill/>
        </p:spPr>
        <p:txBody>
          <a:bodyPr wrap="square" rtlCol="0">
            <a:spAutoFit/>
          </a:bodyPr>
          <a:lstStyle/>
          <a:p>
            <a:r>
              <a:rPr lang="en-US" b="1"/>
              <a:t>H</a:t>
            </a:r>
          </a:p>
          <a:p>
            <a:r>
              <a:rPr lang="en-US" b="1"/>
              <a:t>S</a:t>
            </a:r>
          </a:p>
          <a:p>
            <a:r>
              <a:rPr lang="en-US" b="1"/>
              <a:t>D</a:t>
            </a:r>
          </a:p>
        </p:txBody>
      </p:sp>
      <mc:AlternateContent xmlns:mc="http://schemas.openxmlformats.org/markup-compatibility/2006" xmlns:a14="http://schemas.microsoft.com/office/drawing/2010/main">
        <mc:Choice Requires="a14">
          <p:sp>
            <p:nvSpPr>
              <p:cNvPr id="8" name="TextBox 7"/>
              <p:cNvSpPr txBox="1"/>
              <p:nvPr/>
            </p:nvSpPr>
            <p:spPr>
              <a:xfrm>
                <a:off x="1374378" y="5286584"/>
                <a:ext cx="1754832" cy="9404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𝐶</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1"/>
                                    <m:mcJc m:val="center"/>
                                  </m:mcPr>
                                </m:mc>
                              </m:mcs>
                              <m:ctrlPr>
                                <a:rPr lang="mr-IN" sz="2200" b="0" i="1" smtClean="0">
                                  <a:latin typeface="Cambria Math" panose="02040503050406030204" pitchFamily="18" charset="0"/>
                                </a:rPr>
                              </m:ctrlPr>
                            </m:mPr>
                            <m:mr>
                              <m:e>
                                <m:sSub>
                                  <m:sSubPr>
                                    <m:ctrlPr>
                                      <a:rPr lang="en-US" sz="2200" b="0" i="1" smtClean="0">
                                        <a:latin typeface="Cambria Math" panose="02040503050406030204" pitchFamily="18" charset="0"/>
                                      </a:rPr>
                                    </m:ctrlPr>
                                  </m:sSubPr>
                                  <m:e>
                                    <m:r>
                                      <a:rPr lang="en-US" sz="2200" b="0" i="1" smtClean="0">
                                        <a:latin typeface="Cambria Math" charset="0"/>
                                      </a:rPr>
                                      <m:t>𝑐</m:t>
                                    </m:r>
                                  </m:e>
                                  <m:sub>
                                    <m:r>
                                      <a:rPr lang="en-US" sz="2200" b="0" i="1" smtClean="0">
                                        <a:latin typeface="Cambria Math" charset="0"/>
                                      </a:rPr>
                                      <m:t>𝐻</m:t>
                                    </m:r>
                                  </m:sub>
                                </m:sSub>
                              </m:e>
                            </m:mr>
                            <m:mr>
                              <m:e>
                                <m:sSub>
                                  <m:sSubPr>
                                    <m:ctrlPr>
                                      <a:rPr lang="en-US" sz="2200" b="0" i="1" smtClean="0">
                                        <a:latin typeface="Cambria Math" panose="02040503050406030204" pitchFamily="18" charset="0"/>
                                      </a:rPr>
                                    </m:ctrlPr>
                                  </m:sSubPr>
                                  <m:e>
                                    <m:r>
                                      <a:rPr lang="en-US" sz="2200" b="0" i="1" smtClean="0">
                                        <a:latin typeface="Cambria Math" charset="0"/>
                                      </a:rPr>
                                      <m:t>𝑐</m:t>
                                    </m:r>
                                  </m:e>
                                  <m:sub>
                                    <m:r>
                                      <a:rPr lang="en-US" sz="2200" b="0" i="1" smtClean="0">
                                        <a:latin typeface="Cambria Math" charset="0"/>
                                      </a:rPr>
                                      <m:t>𝑆</m:t>
                                    </m:r>
                                  </m:sub>
                                </m:sSub>
                              </m:e>
                            </m:mr>
                            <m:mr>
                              <m:e>
                                <m:r>
                                  <a:rPr lang="en-US" sz="2200" b="0" i="1" smtClean="0">
                                    <a:latin typeface="Cambria Math" charset="0"/>
                                  </a:rPr>
                                  <m:t>0</m:t>
                                </m:r>
                              </m:e>
                            </m:mr>
                          </m:m>
                        </m:e>
                      </m:d>
                    </m:oMath>
                  </m:oMathPara>
                </a14:m>
                <a:endParaRPr lang="en-US" sz="2200"/>
              </a:p>
            </p:txBody>
          </p:sp>
        </mc:Choice>
        <mc:Fallback xmlns="">
          <p:sp>
            <p:nvSpPr>
              <p:cNvPr id="8" name="TextBox 7"/>
              <p:cNvSpPr txBox="1">
                <a:spLocks noRot="1" noChangeAspect="1" noMove="1" noResize="1" noEditPoints="1" noAdjustHandles="1" noChangeArrowheads="1" noChangeShapeType="1" noTextEdit="1"/>
              </p:cNvSpPr>
              <p:nvPr/>
            </p:nvSpPr>
            <p:spPr>
              <a:xfrm>
                <a:off x="1374378" y="5286584"/>
                <a:ext cx="1754832" cy="94045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620229" y="5268406"/>
                <a:ext cx="1754832" cy="976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𝐸</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1"/>
                                    <m:mcJc m:val="center"/>
                                  </m:mcPr>
                                </m:mc>
                              </m:mcs>
                              <m:ctrlPr>
                                <a:rPr lang="mr-IN" sz="2200" b="0" i="1" smtClean="0">
                                  <a:latin typeface="Cambria Math" panose="02040503050406030204" pitchFamily="18" charset="0"/>
                                </a:rPr>
                              </m:ctrlPr>
                            </m:mPr>
                            <m:mr>
                              <m:e>
                                <m:sSub>
                                  <m:sSubPr>
                                    <m:ctrlPr>
                                      <a:rPr lang="en-US" sz="2200" b="0" i="1" smtClean="0">
                                        <a:latin typeface="Cambria Math" panose="02040503050406030204" pitchFamily="18" charset="0"/>
                                      </a:rPr>
                                    </m:ctrlPr>
                                  </m:sSubPr>
                                  <m:e>
                                    <m:r>
                                      <a:rPr lang="en-US" sz="2200" b="0" i="1" smtClean="0">
                                        <a:latin typeface="Cambria Math" charset="0"/>
                                      </a:rPr>
                                      <m:t>𝑒</m:t>
                                    </m:r>
                                  </m:e>
                                  <m:sub>
                                    <m:r>
                                      <a:rPr lang="en-US" sz="2200" b="0" i="1" smtClean="0">
                                        <a:latin typeface="Cambria Math" charset="0"/>
                                      </a:rPr>
                                      <m:t>𝐻</m:t>
                                    </m:r>
                                  </m:sub>
                                </m:sSub>
                              </m:e>
                            </m:mr>
                            <m:mr>
                              <m:e>
                                <m:sSub>
                                  <m:sSubPr>
                                    <m:ctrlPr>
                                      <a:rPr lang="en-US" sz="2200" b="0" i="1" smtClean="0">
                                        <a:latin typeface="Cambria Math" panose="02040503050406030204" pitchFamily="18" charset="0"/>
                                      </a:rPr>
                                    </m:ctrlPr>
                                  </m:sSubPr>
                                  <m:e>
                                    <m:r>
                                      <a:rPr lang="en-US" sz="2200" b="0" i="1" smtClean="0">
                                        <a:latin typeface="Cambria Math" charset="0"/>
                                      </a:rPr>
                                      <m:t>𝑒</m:t>
                                    </m:r>
                                  </m:e>
                                  <m:sub>
                                    <m:r>
                                      <a:rPr lang="en-US" sz="2200" b="0" i="1" smtClean="0">
                                        <a:latin typeface="Cambria Math" charset="0"/>
                                      </a:rPr>
                                      <m:t>𝑆</m:t>
                                    </m:r>
                                  </m:sub>
                                </m:sSub>
                              </m:e>
                            </m:mr>
                            <m:mr>
                              <m:e>
                                <m:r>
                                  <a:rPr lang="en-US" sz="2200" b="0" i="1" smtClean="0">
                                    <a:latin typeface="Cambria Math" charset="0"/>
                                  </a:rPr>
                                  <m:t>0</m:t>
                                </m:r>
                              </m:e>
                            </m:mr>
                          </m:m>
                        </m:e>
                      </m:d>
                    </m:oMath>
                  </m:oMathPara>
                </a14:m>
                <a:endParaRPr lang="en-US" sz="2200"/>
              </a:p>
            </p:txBody>
          </p:sp>
        </mc:Choice>
        <mc:Fallback xmlns="">
          <p:sp>
            <p:nvSpPr>
              <p:cNvPr id="18" name="TextBox 17"/>
              <p:cNvSpPr txBox="1">
                <a:spLocks noRot="1" noChangeAspect="1" noMove="1" noResize="1" noEditPoints="1" noAdjustHandles="1" noChangeArrowheads="1" noChangeShapeType="1" noTextEdit="1"/>
              </p:cNvSpPr>
              <p:nvPr/>
            </p:nvSpPr>
            <p:spPr>
              <a:xfrm>
                <a:off x="3620229" y="5268406"/>
                <a:ext cx="1754832" cy="976806"/>
              </a:xfrm>
              <a:prstGeom prst="rect">
                <a:avLst/>
              </a:prstGeom>
              <a:blipFill rotWithShape="0">
                <a:blip r:embed="rId6"/>
                <a:stretch>
                  <a:fillRect/>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EB04EAAC-44B8-4E89-9EA9-EB781DB7B26D}"/>
              </a:ext>
            </a:extLst>
          </p:cNvPr>
          <p:cNvGrpSpPr/>
          <p:nvPr/>
        </p:nvGrpSpPr>
        <p:grpSpPr>
          <a:xfrm>
            <a:off x="5683561" y="849765"/>
            <a:ext cx="3229057" cy="3036435"/>
            <a:chOff x="2335461" y="1846641"/>
            <a:chExt cx="5015880" cy="4450219"/>
          </a:xfrm>
        </p:grpSpPr>
        <p:sp>
          <p:nvSpPr>
            <p:cNvPr id="17" name="Shape 646">
              <a:extLst>
                <a:ext uri="{FF2B5EF4-FFF2-40B4-BE49-F238E27FC236}">
                  <a16:creationId xmlns:a16="http://schemas.microsoft.com/office/drawing/2014/main" id="{454CDF1B-36A3-496B-877A-6804A6266DFD}"/>
                </a:ext>
              </a:extLst>
            </p:cNvPr>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50" b="1" err="1">
                  <a:solidFill>
                    <a:srgbClr val="3F3F3F"/>
                  </a:solidFill>
                  <a:latin typeface="Calibri"/>
                  <a:ea typeface="Calibri"/>
                  <a:cs typeface="Calibri"/>
                  <a:sym typeface="Calibri"/>
                </a:rPr>
                <a:t>Healthy</a:t>
              </a:r>
              <a:r>
                <a:rPr lang="nl-NL" sz="1050" b="1">
                  <a:solidFill>
                    <a:srgbClr val="3F3F3F"/>
                  </a:solidFill>
                  <a:latin typeface="Calibri"/>
                  <a:ea typeface="Calibri"/>
                  <a:cs typeface="Calibri"/>
                  <a:sym typeface="Calibri"/>
                </a:rPr>
                <a:t> (H)</a:t>
              </a:r>
              <a:endParaRPr sz="1050" b="1">
                <a:solidFill>
                  <a:srgbClr val="3F3F3F"/>
                </a:solidFill>
                <a:latin typeface="Calibri"/>
                <a:ea typeface="Calibri"/>
                <a:cs typeface="Calibri"/>
                <a:sym typeface="Calibri"/>
              </a:endParaRPr>
            </a:p>
          </p:txBody>
        </p:sp>
        <p:sp>
          <p:nvSpPr>
            <p:cNvPr id="19" name="Shape 646">
              <a:extLst>
                <a:ext uri="{FF2B5EF4-FFF2-40B4-BE49-F238E27FC236}">
                  <a16:creationId xmlns:a16="http://schemas.microsoft.com/office/drawing/2014/main" id="{E9483EC5-67F4-4A5B-998D-82C23948395C}"/>
                </a:ext>
              </a:extLst>
            </p:cNvPr>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50" b="1">
                  <a:solidFill>
                    <a:srgbClr val="3F3F3F"/>
                  </a:solidFill>
                  <a:latin typeface="Calibri"/>
                  <a:ea typeface="Calibri"/>
                  <a:cs typeface="Calibri"/>
                  <a:sym typeface="Calibri"/>
                </a:rPr>
                <a:t>Sick (S)</a:t>
              </a:r>
              <a:endParaRPr sz="1050" b="1">
                <a:solidFill>
                  <a:srgbClr val="3F3F3F"/>
                </a:solidFill>
                <a:latin typeface="Calibri"/>
                <a:ea typeface="Calibri"/>
                <a:cs typeface="Calibri"/>
                <a:sym typeface="Calibri"/>
              </a:endParaRPr>
            </a:p>
          </p:txBody>
        </p:sp>
        <p:sp>
          <p:nvSpPr>
            <p:cNvPr id="20" name="Shape 646">
              <a:extLst>
                <a:ext uri="{FF2B5EF4-FFF2-40B4-BE49-F238E27FC236}">
                  <a16:creationId xmlns:a16="http://schemas.microsoft.com/office/drawing/2014/main" id="{E8940966-C66A-4BB5-8BE1-DF7026A8E66D}"/>
                </a:ext>
              </a:extLst>
            </p:cNvPr>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50" b="1">
                  <a:solidFill>
                    <a:srgbClr val="3F3F3F"/>
                  </a:solidFill>
                  <a:latin typeface="Calibri"/>
                  <a:ea typeface="Calibri"/>
                  <a:cs typeface="Calibri"/>
                  <a:sym typeface="Calibri"/>
                </a:rPr>
                <a:t>Dead</a:t>
              </a:r>
              <a:r>
                <a:rPr lang="nl-NL" sz="1000" b="1">
                  <a:solidFill>
                    <a:srgbClr val="3F3F3F"/>
                  </a:solidFill>
                  <a:latin typeface="Calibri"/>
                  <a:ea typeface="Calibri"/>
                  <a:cs typeface="Calibri"/>
                  <a:sym typeface="Calibri"/>
                </a:rPr>
                <a:t> (D)</a:t>
              </a:r>
              <a:endParaRPr sz="1000" b="1">
                <a:solidFill>
                  <a:srgbClr val="3F3F3F"/>
                </a:solidFill>
                <a:latin typeface="Calibri"/>
                <a:ea typeface="Calibri"/>
                <a:cs typeface="Calibri"/>
                <a:sym typeface="Calibri"/>
              </a:endParaRPr>
            </a:p>
          </p:txBody>
        </p:sp>
        <p:cxnSp>
          <p:nvCxnSpPr>
            <p:cNvPr id="21" name="Shape 651">
              <a:extLst>
                <a:ext uri="{FF2B5EF4-FFF2-40B4-BE49-F238E27FC236}">
                  <a16:creationId xmlns:a16="http://schemas.microsoft.com/office/drawing/2014/main" id="{96F63303-02EA-4465-8224-FD55446055D2}"/>
                </a:ext>
              </a:extLst>
            </p:cNvPr>
            <p:cNvCxnSpPr>
              <a:stCxn id="20" idx="0"/>
              <a:endCxn id="23"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22" name="Shape 651">
              <a:extLst>
                <a:ext uri="{FF2B5EF4-FFF2-40B4-BE49-F238E27FC236}">
                  <a16:creationId xmlns:a16="http://schemas.microsoft.com/office/drawing/2014/main" id="{8203223F-5850-4DF3-8DC9-D0F1B2F491DC}"/>
                </a:ext>
              </a:extLst>
            </p:cNvPr>
            <p:cNvCxnSpPr>
              <a:stCxn id="20" idx="2"/>
              <a:endCxn id="20"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3" name="Shape 651">
              <a:extLst>
                <a:ext uri="{FF2B5EF4-FFF2-40B4-BE49-F238E27FC236}">
                  <a16:creationId xmlns:a16="http://schemas.microsoft.com/office/drawing/2014/main" id="{6F337C90-2094-4C58-A1F8-231F12FC5995}"/>
                </a:ext>
              </a:extLst>
            </p:cNvPr>
            <p:cNvCxnSpPr>
              <a:stCxn id="23" idx="6"/>
              <a:endCxn id="23"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a:extLst>
                <a:ext uri="{FF2B5EF4-FFF2-40B4-BE49-F238E27FC236}">
                  <a16:creationId xmlns:a16="http://schemas.microsoft.com/office/drawing/2014/main" id="{73CCCBDC-DAB2-4B05-8BA7-E6D325C9138B}"/>
                </a:ext>
              </a:extLst>
            </p:cNvPr>
            <p:cNvCxnSpPr>
              <a:stCxn id="24" idx="2"/>
              <a:endCxn id="24"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5" name="Shape 651">
              <a:extLst>
                <a:ext uri="{FF2B5EF4-FFF2-40B4-BE49-F238E27FC236}">
                  <a16:creationId xmlns:a16="http://schemas.microsoft.com/office/drawing/2014/main" id="{665FE144-374A-49B3-B427-6D139453B328}"/>
                </a:ext>
              </a:extLst>
            </p:cNvPr>
            <p:cNvCxnSpPr>
              <a:stCxn id="20" idx="4"/>
              <a:endCxn id="24"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26" name="Shape 651">
              <a:extLst>
                <a:ext uri="{FF2B5EF4-FFF2-40B4-BE49-F238E27FC236}">
                  <a16:creationId xmlns:a16="http://schemas.microsoft.com/office/drawing/2014/main" id="{5D553D4D-00AA-43E0-A71B-BCE1025DCD6B}"/>
                </a:ext>
              </a:extLst>
            </p:cNvPr>
            <p:cNvCxnSpPr>
              <a:stCxn id="23" idx="4"/>
              <a:endCxn id="24"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27" name="Shape 671">
              <a:extLst>
                <a:ext uri="{FF2B5EF4-FFF2-40B4-BE49-F238E27FC236}">
                  <a16:creationId xmlns:a16="http://schemas.microsoft.com/office/drawing/2014/main" id="{B5B696FD-B63F-4E6C-B2B5-9F8FA6141110}"/>
                </a:ext>
              </a:extLst>
            </p:cNvPr>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200" err="1">
                  <a:solidFill>
                    <a:schemeClr val="dk1"/>
                  </a:solidFill>
                  <a:latin typeface="Calibri"/>
                  <a:ea typeface="Calibri"/>
                  <a:cs typeface="Calibri"/>
                  <a:sym typeface="Calibri"/>
                </a:rPr>
                <a:t>p_HS</a:t>
              </a:r>
              <a:endParaRPr sz="1200">
                <a:solidFill>
                  <a:schemeClr val="dk1"/>
                </a:solidFill>
                <a:latin typeface="Calibri"/>
                <a:ea typeface="Calibri"/>
                <a:cs typeface="Calibri"/>
                <a:sym typeface="Calibri"/>
              </a:endParaRPr>
            </a:p>
          </p:txBody>
        </p:sp>
        <p:sp>
          <p:nvSpPr>
            <p:cNvPr id="28" name="Shape 671">
              <a:extLst>
                <a:ext uri="{FF2B5EF4-FFF2-40B4-BE49-F238E27FC236}">
                  <a16:creationId xmlns:a16="http://schemas.microsoft.com/office/drawing/2014/main" id="{9A1AD756-B1F5-4C7C-A37C-E3185E80FD04}"/>
                </a:ext>
              </a:extLst>
            </p:cNvPr>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200" err="1">
                  <a:solidFill>
                    <a:schemeClr val="dk1"/>
                  </a:solidFill>
                  <a:latin typeface="Calibri"/>
                  <a:ea typeface="Calibri"/>
                  <a:cs typeface="Calibri"/>
                  <a:sym typeface="Calibri"/>
                </a:rPr>
                <a:t>p_HD</a:t>
              </a:r>
              <a:endParaRPr sz="1200">
                <a:solidFill>
                  <a:schemeClr val="dk1"/>
                </a:solidFill>
                <a:latin typeface="Calibri"/>
                <a:ea typeface="Calibri"/>
                <a:cs typeface="Calibri"/>
                <a:sym typeface="Calibri"/>
              </a:endParaRPr>
            </a:p>
          </p:txBody>
        </p:sp>
        <p:sp>
          <p:nvSpPr>
            <p:cNvPr id="29" name="Shape 671">
              <a:extLst>
                <a:ext uri="{FF2B5EF4-FFF2-40B4-BE49-F238E27FC236}">
                  <a16:creationId xmlns:a16="http://schemas.microsoft.com/office/drawing/2014/main" id="{E0C2FD7C-8EF1-4BF6-B8F5-48D60FF2F68E}"/>
                </a:ext>
              </a:extLst>
            </p:cNvPr>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200" err="1">
                  <a:solidFill>
                    <a:schemeClr val="dk1"/>
                  </a:solidFill>
                  <a:latin typeface="Calibri"/>
                  <a:ea typeface="Calibri"/>
                  <a:cs typeface="Calibri"/>
                  <a:sym typeface="Calibri"/>
                </a:rPr>
                <a:t>p_SD</a:t>
              </a:r>
              <a:endParaRPr sz="12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8438876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Matrix Implementation of the Markov Model</a:t>
            </a:r>
            <a:endParaRPr/>
          </a:p>
        </p:txBody>
      </p:sp>
      <p:sp>
        <p:nvSpPr>
          <p:cNvPr id="904" name="Shape 904"/>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800"/>
              </a:spcBef>
              <a:spcAft>
                <a:spcPts val="0"/>
              </a:spcAft>
              <a:buNone/>
            </a:pPr>
            <a:r>
              <a:rPr lang="nl-NL"/>
              <a:t>Create the </a:t>
            </a:r>
            <a:r>
              <a:rPr lang="nl-NL" i="1">
                <a:latin typeface="Times New Roman"/>
                <a:ea typeface="Times New Roman"/>
                <a:cs typeface="Times New Roman"/>
                <a:sym typeface="Times New Roman"/>
              </a:rPr>
              <a:t>t</a:t>
            </a:r>
            <a:r>
              <a:rPr lang="nl-NL"/>
              <a:t> x 3 matrix </a:t>
            </a:r>
            <a:r>
              <a:rPr lang="nl-NL" i="1">
                <a:latin typeface="Times New Roman"/>
                <a:ea typeface="Times New Roman"/>
                <a:cs typeface="Times New Roman"/>
                <a:sym typeface="Times New Roman"/>
              </a:rPr>
              <a:t>M</a:t>
            </a:r>
            <a:r>
              <a:rPr lang="nl-NL" b="1" i="1"/>
              <a:t> </a:t>
            </a:r>
            <a:r>
              <a:rPr lang="nl-NL" i="1" baseline="-25000"/>
              <a:t> </a:t>
            </a:r>
            <a:r>
              <a:rPr lang="nl-NL"/>
              <a:t>that will store the proportion of the cohort at each state and cycle:</a:t>
            </a:r>
            <a:endParaRPr/>
          </a:p>
          <a:p>
            <a:pPr marL="0" lvl="0" indent="0" rtl="0">
              <a:spcBef>
                <a:spcPts val="440"/>
              </a:spcBef>
              <a:spcAft>
                <a:spcPts val="0"/>
              </a:spcAft>
              <a:buNone/>
            </a:pPr>
            <a:endParaRPr/>
          </a:p>
          <a:p>
            <a:pPr marL="342900" lvl="0" indent="-88900" rtl="0">
              <a:spcBef>
                <a:spcPts val="440"/>
              </a:spcBef>
              <a:spcAft>
                <a:spcPts val="0"/>
              </a:spcAft>
              <a:buNone/>
            </a:pPr>
            <a:r>
              <a:rPr lang="nl-NL"/>
              <a:t>At </a:t>
            </a:r>
            <a:r>
              <a:rPr lang="nl-NL" i="1">
                <a:latin typeface="Times New Roman"/>
                <a:ea typeface="Times New Roman"/>
                <a:cs typeface="Times New Roman"/>
                <a:sym typeface="Times New Roman"/>
              </a:rPr>
              <a:t>t </a:t>
            </a:r>
            <a:r>
              <a:rPr lang="nl-NL">
                <a:latin typeface="Times New Roman"/>
                <a:ea typeface="Times New Roman"/>
                <a:cs typeface="Times New Roman"/>
                <a:sym typeface="Times New Roman"/>
              </a:rPr>
              <a:t>=</a:t>
            </a:r>
            <a:r>
              <a:rPr lang="nl-NL" i="1">
                <a:latin typeface="Times New Roman"/>
                <a:ea typeface="Times New Roman"/>
                <a:cs typeface="Times New Roman"/>
                <a:sym typeface="Times New Roman"/>
              </a:rPr>
              <a:t> 0</a:t>
            </a:r>
            <a:r>
              <a:rPr lang="nl-NL" i="1"/>
              <a:t> </a:t>
            </a:r>
            <a:r>
              <a:rPr lang="nl-NL"/>
              <a:t>: </a:t>
            </a:r>
            <a:endParaRPr/>
          </a:p>
          <a:p>
            <a:pPr marL="342900" lvl="0" indent="-88900">
              <a:spcBef>
                <a:spcPts val="440"/>
              </a:spcBef>
              <a:spcAft>
                <a:spcPts val="0"/>
              </a:spcAft>
              <a:buNone/>
            </a:pPr>
            <a:r>
              <a:rPr lang="nl-NL"/>
              <a:t>			</a:t>
            </a:r>
            <a:r>
              <a:rPr lang="nl-NL" i="1">
                <a:latin typeface="Times New Roman"/>
                <a:ea typeface="Times New Roman"/>
                <a:cs typeface="Times New Roman"/>
                <a:sym typeface="Times New Roman"/>
              </a:rPr>
              <a:t>M</a:t>
            </a:r>
            <a:r>
              <a:rPr lang="nl-NL" baseline="-25000">
                <a:latin typeface="Times New Roman"/>
                <a:ea typeface="Times New Roman"/>
                <a:cs typeface="Times New Roman"/>
                <a:sym typeface="Times New Roman"/>
              </a:rPr>
              <a:t>0 </a:t>
            </a:r>
            <a:r>
              <a:rPr lang="nl-NL">
                <a:latin typeface="Times New Roman"/>
                <a:ea typeface="Times New Roman"/>
                <a:cs typeface="Times New Roman"/>
                <a:sym typeface="Times New Roman"/>
              </a:rPr>
              <a:t>= [1, 0, 0] </a:t>
            </a:r>
            <a:endParaRPr>
              <a:latin typeface="Times New Roman"/>
              <a:ea typeface="Times New Roman"/>
              <a:cs typeface="Times New Roman"/>
              <a:sym typeface="Times New Roman"/>
            </a:endParaRPr>
          </a:p>
          <a:p>
            <a:pPr marL="0" lvl="0" indent="0" rtl="0">
              <a:spcBef>
                <a:spcPts val="440"/>
              </a:spcBef>
              <a:spcAft>
                <a:spcPts val="0"/>
              </a:spcAft>
              <a:buNone/>
            </a:pPr>
            <a:endParaRPr/>
          </a:p>
          <a:p>
            <a:pPr marL="342900" lvl="0" indent="-88900" rtl="0">
              <a:spcBef>
                <a:spcPts val="440"/>
              </a:spcBef>
              <a:spcAft>
                <a:spcPts val="0"/>
              </a:spcAft>
              <a:buNone/>
            </a:pPr>
            <a:r>
              <a:rPr lang="nl-NL"/>
              <a:t>For </a:t>
            </a:r>
            <a:r>
              <a:rPr lang="nl-NL" i="1">
                <a:latin typeface="Times New Roman"/>
                <a:ea typeface="Times New Roman"/>
                <a:cs typeface="Times New Roman"/>
                <a:sym typeface="Times New Roman"/>
              </a:rPr>
              <a:t>t </a:t>
            </a:r>
            <a:r>
              <a:rPr lang="nl-NL">
                <a:latin typeface="Times New Roman"/>
                <a:ea typeface="Times New Roman"/>
                <a:cs typeface="Times New Roman"/>
                <a:sym typeface="Times New Roman"/>
              </a:rPr>
              <a:t>&lt;</a:t>
            </a:r>
            <a:r>
              <a:rPr lang="nl-NL" i="1">
                <a:latin typeface="Times New Roman"/>
                <a:ea typeface="Times New Roman"/>
                <a:cs typeface="Times New Roman"/>
                <a:sym typeface="Times New Roman"/>
              </a:rPr>
              <a:t> T</a:t>
            </a:r>
            <a:r>
              <a:rPr lang="nl-NL" i="1"/>
              <a:t> </a:t>
            </a:r>
            <a:r>
              <a:rPr lang="nl-NL"/>
              <a:t>:</a:t>
            </a:r>
            <a:endParaRPr/>
          </a:p>
          <a:p>
            <a:pPr marL="342900" lvl="0" indent="-88900" rtl="0">
              <a:spcBef>
                <a:spcPts val="440"/>
              </a:spcBef>
              <a:spcAft>
                <a:spcPts val="0"/>
              </a:spcAft>
              <a:buNone/>
            </a:pPr>
            <a:r>
              <a:rPr lang="nl-NL"/>
              <a:t>			</a:t>
            </a:r>
            <a:r>
              <a:rPr lang="nl-NL" i="1">
                <a:latin typeface="Times New Roman"/>
                <a:ea typeface="Times New Roman"/>
                <a:cs typeface="Times New Roman"/>
                <a:sym typeface="Times New Roman"/>
              </a:rPr>
              <a:t>M</a:t>
            </a:r>
            <a:r>
              <a:rPr lang="nl-NL" i="1" baseline="-25000">
                <a:latin typeface="Times New Roman"/>
                <a:ea typeface="Times New Roman"/>
                <a:cs typeface="Times New Roman"/>
                <a:sym typeface="Times New Roman"/>
              </a:rPr>
              <a:t>t</a:t>
            </a:r>
            <a:r>
              <a:rPr lang="nl-NL" baseline="-25000">
                <a:latin typeface="Times New Roman"/>
                <a:ea typeface="Times New Roman"/>
                <a:cs typeface="Times New Roman"/>
                <a:sym typeface="Times New Roman"/>
              </a:rPr>
              <a:t> + 1</a:t>
            </a:r>
            <a:r>
              <a:rPr lang="nl-NL">
                <a:latin typeface="Times New Roman"/>
                <a:ea typeface="Times New Roman"/>
                <a:cs typeface="Times New Roman"/>
                <a:sym typeface="Times New Roman"/>
              </a:rPr>
              <a:t>=</a:t>
            </a:r>
            <a:r>
              <a:rPr lang="nl-NL" i="1">
                <a:latin typeface="Times New Roman"/>
                <a:ea typeface="Times New Roman"/>
                <a:cs typeface="Times New Roman"/>
                <a:sym typeface="Times New Roman"/>
              </a:rPr>
              <a:t>M</a:t>
            </a:r>
            <a:r>
              <a:rPr lang="nl-NL" i="1" baseline="-25000">
                <a:latin typeface="Times New Roman"/>
                <a:ea typeface="Times New Roman"/>
                <a:cs typeface="Times New Roman"/>
                <a:sym typeface="Times New Roman"/>
              </a:rPr>
              <a:t>t</a:t>
            </a:r>
            <a:r>
              <a:rPr lang="nl-NL" baseline="-25000">
                <a:latin typeface="Times New Roman"/>
                <a:ea typeface="Times New Roman"/>
                <a:cs typeface="Times New Roman"/>
                <a:sym typeface="Times New Roman"/>
              </a:rPr>
              <a:t> </a:t>
            </a:r>
            <a:r>
              <a:rPr lang="nl-NL">
                <a:latin typeface="Times New Roman"/>
                <a:ea typeface="Times New Roman"/>
                <a:cs typeface="Times New Roman"/>
                <a:sym typeface="Times New Roman"/>
              </a:rPr>
              <a:t>P</a:t>
            </a:r>
            <a:endParaRPr>
              <a:latin typeface="Times New Roman"/>
              <a:ea typeface="Times New Roman"/>
              <a:cs typeface="Times New Roman"/>
              <a:sym typeface="Times New Roman"/>
            </a:endParaRPr>
          </a:p>
        </p:txBody>
      </p:sp>
      <p:sp>
        <p:nvSpPr>
          <p:cNvPr id="906" name="Shape 906"/>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55</a:t>
            </a:fld>
            <a:endParaRPr/>
          </a:p>
        </p:txBody>
      </p:sp>
      <p:cxnSp>
        <p:nvCxnSpPr>
          <p:cNvPr id="905" name="Shape 905"/>
          <p:cNvCxnSpPr/>
          <p:nvPr/>
        </p:nvCxnSpPr>
        <p:spPr>
          <a:xfrm>
            <a:off x="4247832" y="4649250"/>
            <a:ext cx="805200" cy="284400"/>
          </a:xfrm>
          <a:prstGeom prst="straightConnector1">
            <a:avLst/>
          </a:prstGeom>
          <a:noFill/>
          <a:ln w="28575" cap="flat" cmpd="sng">
            <a:solidFill>
              <a:srgbClr val="004D99"/>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7" name="TextBox 6"/>
              <p:cNvSpPr txBox="1"/>
              <p:nvPr/>
            </p:nvSpPr>
            <p:spPr>
              <a:xfrm>
                <a:off x="4247832" y="5063163"/>
                <a:ext cx="4909212" cy="10060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3"/>
                                    <m:mcJc m:val="center"/>
                                  </m:mcPr>
                                </m:mc>
                              </m:mcs>
                              <m:ctrlPr>
                                <a:rPr lang="uk-UA" sz="2200" b="0" i="1" smtClean="0">
                                  <a:latin typeface="Cambria Math" panose="02040503050406030204" pitchFamily="18" charset="0"/>
                                </a:rPr>
                              </m:ctrlPr>
                            </m:mPr>
                            <m:mr>
                              <m:e>
                                <m:r>
                                  <m:rPr>
                                    <m:brk m:alnAt="7"/>
                                  </m:rPr>
                                  <a:rPr lang="en-US" sz="2200" b="0" i="1" smtClean="0">
                                    <a:latin typeface="Cambria Math" charset="0"/>
                                  </a:rPr>
                                  <m:t>1</m:t>
                                </m:r>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𝐻𝑆</m:t>
                                    </m:r>
                                  </m:sub>
                                </m:sSub>
                                <m:r>
                                  <m:rPr>
                                    <m:brk m:alnAt="7"/>
                                  </m:rP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𝐻𝑆</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𝐻𝐷</m:t>
                                    </m:r>
                                  </m:sub>
                                </m:sSub>
                              </m:e>
                            </m:mr>
                            <m:mr>
                              <m:e>
                                <m:r>
                                  <a:rPr lang="en-US" sz="2200" b="0" i="1" smtClean="0">
                                    <a:latin typeface="Cambria Math" charset="0"/>
                                  </a:rPr>
                                  <m:t>0</m:t>
                                </m:r>
                              </m:e>
                              <m:e>
                                <m:r>
                                  <a:rPr lang="en-US" sz="2200" b="0" i="1" smtClean="0">
                                    <a:latin typeface="Cambria Math" charset="0"/>
                                  </a:rPr>
                                  <m:t>1−</m:t>
                                </m:r>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mr>
                            <m:mr>
                              <m:e>
                                <m:r>
                                  <a:rPr lang="en-US" sz="2200" b="0" i="1" smtClean="0">
                                    <a:latin typeface="Cambria Math" charset="0"/>
                                  </a:rPr>
                                  <m:t>0</m:t>
                                </m:r>
                              </m:e>
                              <m:e>
                                <m:r>
                                  <a:rPr lang="en-US" sz="2200" b="0" i="1" smtClean="0">
                                    <a:latin typeface="Cambria Math" charset="0"/>
                                  </a:rPr>
                                  <m:t>0</m:t>
                                </m:r>
                              </m:e>
                              <m:e>
                                <m:r>
                                  <a:rPr lang="en-US" sz="2200" b="0" i="1" smtClean="0">
                                    <a:latin typeface="Cambria Math" charset="0"/>
                                  </a:rPr>
                                  <m:t>1</m:t>
                                </m:r>
                              </m:e>
                            </m:mr>
                          </m:m>
                        </m:e>
                      </m:d>
                    </m:oMath>
                  </m:oMathPara>
                </a14:m>
                <a:endParaRPr lang="en-US" sz="2200"/>
              </a:p>
            </p:txBody>
          </p:sp>
        </mc:Choice>
        <mc:Fallback xmlns="">
          <p:sp>
            <p:nvSpPr>
              <p:cNvPr id="7" name="TextBox 6"/>
              <p:cNvSpPr txBox="1">
                <a:spLocks noRot="1" noChangeAspect="1" noMove="1" noResize="1" noEditPoints="1" noAdjustHandles="1" noChangeArrowheads="1" noChangeShapeType="1" noTextEdit="1"/>
              </p:cNvSpPr>
              <p:nvPr/>
            </p:nvSpPr>
            <p:spPr>
              <a:xfrm>
                <a:off x="4247832" y="5063163"/>
                <a:ext cx="4909212" cy="100604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2986657" y="5350741"/>
                <a:ext cx="1876026"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mr-IN" sz="2200" i="1" smtClean="0">
                              <a:latin typeface="Cambria Math" panose="02040503050406030204" pitchFamily="18" charset="0"/>
                            </a:rPr>
                          </m:ctrlPr>
                        </m:dPr>
                        <m:e>
                          <m:m>
                            <m:mPr>
                              <m:mcs>
                                <m:mc>
                                  <m:mcPr>
                                    <m:count m:val="3"/>
                                    <m:mcJc m:val="center"/>
                                  </m:mcPr>
                                </m:mc>
                              </m:mcs>
                              <m:ctrlPr>
                                <a:rPr lang="mr-IN" sz="2200" i="1" smtClean="0">
                                  <a:latin typeface="Cambria Math" panose="02040503050406030204" pitchFamily="18" charset="0"/>
                                </a:rPr>
                              </m:ctrlPr>
                            </m:mPr>
                            <m:mr>
                              <m:e>
                                <m:sSub>
                                  <m:sSubPr>
                                    <m:ctrlPr>
                                      <a:rPr lang="en-US" sz="2200" i="1" smtClean="0">
                                        <a:latin typeface="Cambria Math" panose="02040503050406030204" pitchFamily="18" charset="0"/>
                                      </a:rPr>
                                    </m:ctrlPr>
                                  </m:sSubPr>
                                  <m:e>
                                    <m:r>
                                      <a:rPr lang="en-US" sz="2200" b="0" i="1" smtClean="0">
                                        <a:latin typeface="Cambria Math" charset="0"/>
                                      </a:rPr>
                                      <m:t>𝐻</m:t>
                                    </m:r>
                                  </m:e>
                                  <m:sub>
                                    <m:r>
                                      <a:rPr lang="en-US" sz="2200" b="0" i="1" smtClean="0">
                                        <a:latin typeface="Cambria Math" charset="0"/>
                                      </a:rPr>
                                      <m:t>𝑡</m:t>
                                    </m:r>
                                  </m:sub>
                                </m:sSub>
                              </m:e>
                              <m:e>
                                <m:sSub>
                                  <m:sSubPr>
                                    <m:ctrlPr>
                                      <a:rPr lang="en-US" sz="2200" i="1">
                                        <a:latin typeface="Cambria Math" panose="02040503050406030204" pitchFamily="18" charset="0"/>
                                      </a:rPr>
                                    </m:ctrlPr>
                                  </m:sSubPr>
                                  <m:e>
                                    <m:r>
                                      <a:rPr lang="en-US" sz="2200" b="0" i="1" smtClean="0">
                                        <a:latin typeface="Cambria Math" charset="0"/>
                                      </a:rPr>
                                      <m:t>𝑆</m:t>
                                    </m:r>
                                  </m:e>
                                  <m:sub>
                                    <m:r>
                                      <a:rPr lang="en-US" sz="2200" i="1">
                                        <a:latin typeface="Cambria Math" charset="0"/>
                                      </a:rPr>
                                      <m:t>𝑡</m:t>
                                    </m:r>
                                  </m:sub>
                                </m:sSub>
                              </m:e>
                              <m:e>
                                <m:sSub>
                                  <m:sSubPr>
                                    <m:ctrlPr>
                                      <a:rPr lang="en-US" sz="2200" i="1">
                                        <a:latin typeface="Cambria Math" panose="02040503050406030204" pitchFamily="18" charset="0"/>
                                      </a:rPr>
                                    </m:ctrlPr>
                                  </m:sSubPr>
                                  <m:e>
                                    <m:r>
                                      <a:rPr lang="en-US" sz="2200" b="0" i="1" smtClean="0">
                                        <a:latin typeface="Cambria Math" charset="0"/>
                                      </a:rPr>
                                      <m:t>𝐷</m:t>
                                    </m:r>
                                  </m:e>
                                  <m:sub>
                                    <m:r>
                                      <a:rPr lang="en-US" sz="2200" i="1">
                                        <a:latin typeface="Cambria Math" charset="0"/>
                                      </a:rPr>
                                      <m:t>𝑡</m:t>
                                    </m:r>
                                  </m:sub>
                                </m:sSub>
                              </m:e>
                            </m:mr>
                          </m:m>
                        </m:e>
                      </m:d>
                    </m:oMath>
                  </m:oMathPara>
                </a14:m>
                <a:endParaRPr lang="en-US" sz="2200"/>
              </a:p>
            </p:txBody>
          </p:sp>
        </mc:Choice>
        <mc:Fallback xmlns="">
          <p:sp>
            <p:nvSpPr>
              <p:cNvPr id="2" name="TextBox 1"/>
              <p:cNvSpPr txBox="1">
                <a:spLocks noRot="1" noChangeAspect="1" noMove="1" noResize="1" noEditPoints="1" noAdjustHandles="1" noChangeArrowheads="1" noChangeShapeType="1" noTextEdit="1"/>
              </p:cNvSpPr>
              <p:nvPr/>
            </p:nvSpPr>
            <p:spPr>
              <a:xfrm>
                <a:off x="2986657" y="5350741"/>
                <a:ext cx="1876026" cy="430887"/>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635085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Shape 911"/>
        <p:cNvGrpSpPr/>
        <p:nvPr/>
      </p:nvGrpSpPr>
      <p:grpSpPr>
        <a:xfrm>
          <a:off x="0" y="0"/>
          <a:ext cx="0" cy="0"/>
          <a:chOff x="0" y="0"/>
          <a:chExt cx="0" cy="0"/>
        </a:xfrm>
      </p:grpSpPr>
      <p:sp>
        <p:nvSpPr>
          <p:cNvPr id="912" name="Shape 91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a:t>
            </a:r>
            <a:endParaRPr/>
          </a:p>
        </p:txBody>
      </p:sp>
      <p:sp>
        <p:nvSpPr>
          <p:cNvPr id="913" name="Shape 913"/>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a:solidFill>
                <a:schemeClr val="accent3"/>
              </a:solidFill>
            </a:endParaRPr>
          </a:p>
          <a:p>
            <a:pPr marL="0" lvl="0" indent="0" rtl="0">
              <a:spcBef>
                <a:spcPts val="440"/>
              </a:spcBef>
              <a:spcAft>
                <a:spcPts val="0"/>
              </a:spcAft>
              <a:buNone/>
            </a:pPr>
            <a:r>
              <a:rPr lang="nl-NL" sz="2400">
                <a:solidFill>
                  <a:schemeClr val="accent3"/>
                </a:solidFill>
              </a:rPr>
              <a:t>Total effects (TE): </a:t>
            </a:r>
            <a:endParaRPr sz="2400">
              <a:solidFill>
                <a:schemeClr val="accent3"/>
              </a:solidFill>
            </a:endParaRPr>
          </a:p>
          <a:p>
            <a:pPr marL="1371600" lvl="0" indent="457200" rtl="0">
              <a:spcBef>
                <a:spcPts val="440"/>
              </a:spcBef>
              <a:spcAft>
                <a:spcPts val="0"/>
              </a:spcAft>
              <a:buNone/>
            </a:pPr>
            <a:endParaRPr sz="2400">
              <a:solidFill>
                <a:schemeClr val="accent3"/>
              </a:solidFill>
            </a:endParaRPr>
          </a:p>
          <a:p>
            <a:pPr marL="342900" lvl="0" indent="-88900">
              <a:spcBef>
                <a:spcPts val="440"/>
              </a:spcBef>
              <a:spcAft>
                <a:spcPts val="0"/>
              </a:spcAft>
              <a:buNone/>
            </a:pPr>
            <a:endParaRPr>
              <a:solidFill>
                <a:schemeClr val="accent3"/>
              </a:solidFill>
            </a:endParaRPr>
          </a:p>
          <a:p>
            <a:pPr marL="342900" lvl="0" indent="-88900">
              <a:spcBef>
                <a:spcPts val="440"/>
              </a:spcBef>
              <a:spcAft>
                <a:spcPts val="0"/>
              </a:spcAft>
              <a:buNone/>
            </a:pPr>
            <a:endParaRPr>
              <a:solidFill>
                <a:schemeClr val="accent3"/>
              </a:solidFill>
            </a:endParaRPr>
          </a:p>
          <a:p>
            <a:pPr marL="0" lvl="0" indent="0" rtl="0">
              <a:spcBef>
                <a:spcPts val="440"/>
              </a:spcBef>
              <a:spcAft>
                <a:spcPts val="0"/>
              </a:spcAft>
              <a:buNone/>
            </a:pPr>
            <a:r>
              <a:rPr lang="nl-NL" sz="2400">
                <a:solidFill>
                  <a:schemeClr val="accent3"/>
                </a:solidFill>
              </a:rPr>
              <a:t>Total costs (TC):</a:t>
            </a:r>
            <a:endParaRPr sz="2400">
              <a:solidFill>
                <a:schemeClr val="accent3"/>
              </a:solidFill>
            </a:endParaRPr>
          </a:p>
        </p:txBody>
      </p:sp>
      <p:sp>
        <p:nvSpPr>
          <p:cNvPr id="917" name="Shape 917"/>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56</a:t>
            </a:fld>
            <a:endParaRPr/>
          </a:p>
        </p:txBody>
      </p:sp>
      <p:sp>
        <p:nvSpPr>
          <p:cNvPr id="914" name="Shape 914"/>
          <p:cNvSpPr txBox="1"/>
          <p:nvPr/>
        </p:nvSpPr>
        <p:spPr>
          <a:xfrm>
            <a:off x="4298950" y="1552050"/>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E</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e</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TE = </a:t>
            </a:r>
            <a:r>
              <a:rPr lang="nl-NL" sz="3600" b="1" i="1">
                <a:latin typeface="Times New Roman"/>
                <a:ea typeface="Times New Roman"/>
                <a:cs typeface="Times New Roman"/>
                <a:sym typeface="Times New Roman"/>
              </a:rPr>
              <a:t>1</a:t>
            </a:r>
            <a:r>
              <a:rPr lang="nl-NL" sz="36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E </a:t>
            </a:r>
            <a:endParaRPr sz="3600" i="1">
              <a:latin typeface="Times New Roman"/>
              <a:ea typeface="Times New Roman"/>
              <a:cs typeface="Times New Roman"/>
              <a:sym typeface="Times New Roman"/>
            </a:endParaRPr>
          </a:p>
        </p:txBody>
      </p:sp>
      <p:sp>
        <p:nvSpPr>
          <p:cNvPr id="915" name="Shape 915"/>
          <p:cNvSpPr txBox="1"/>
          <p:nvPr/>
        </p:nvSpPr>
        <p:spPr>
          <a:xfrm>
            <a:off x="4278350" y="3608696"/>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C</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c</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TC = </a:t>
            </a:r>
            <a:r>
              <a:rPr lang="nl-NL" sz="3600" b="1" i="1">
                <a:latin typeface="Times New Roman"/>
                <a:ea typeface="Times New Roman"/>
                <a:cs typeface="Times New Roman"/>
                <a:sym typeface="Times New Roman"/>
              </a:rPr>
              <a:t>1</a:t>
            </a:r>
            <a:r>
              <a:rPr lang="nl-NL" sz="35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C</a:t>
            </a:r>
            <a:endParaRPr sz="3600" i="1">
              <a:latin typeface="Times New Roman"/>
              <a:ea typeface="Times New Roman"/>
              <a:cs typeface="Times New Roman"/>
              <a:sym typeface="Times New Roman"/>
            </a:endParaRPr>
          </a:p>
        </p:txBody>
      </p:sp>
      <p:sp>
        <p:nvSpPr>
          <p:cNvPr id="916" name="Shape 916"/>
          <p:cNvSpPr txBox="1"/>
          <p:nvPr/>
        </p:nvSpPr>
        <p:spPr>
          <a:xfrm>
            <a:off x="949725" y="5665325"/>
            <a:ext cx="4317600" cy="949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4100" b="1" i="1">
                <a:solidFill>
                  <a:srgbClr val="009999"/>
                </a:solidFill>
                <a:latin typeface="Times New Roman"/>
                <a:ea typeface="Times New Roman"/>
                <a:cs typeface="Times New Roman"/>
                <a:sym typeface="Times New Roman"/>
              </a:rPr>
              <a:t>1</a:t>
            </a:r>
            <a:r>
              <a:rPr lang="nl-NL" sz="4000" i="1" baseline="-25000">
                <a:solidFill>
                  <a:srgbClr val="009999"/>
                </a:solidFill>
                <a:latin typeface="Times New Roman"/>
                <a:ea typeface="Times New Roman"/>
                <a:cs typeface="Times New Roman"/>
                <a:sym typeface="Times New Roman"/>
              </a:rPr>
              <a:t>T </a:t>
            </a:r>
            <a:r>
              <a:rPr lang="nl-NL" sz="2100">
                <a:solidFill>
                  <a:srgbClr val="009999"/>
                </a:solidFill>
                <a:latin typeface="Times New Roman"/>
                <a:ea typeface="Times New Roman"/>
                <a:cs typeface="Times New Roman"/>
                <a:sym typeface="Times New Roman"/>
              </a:rPr>
              <a:t>: 1 ×</a:t>
            </a:r>
            <a:r>
              <a:rPr lang="nl-NL" sz="2100" i="1">
                <a:solidFill>
                  <a:srgbClr val="009999"/>
                </a:solidFill>
                <a:latin typeface="Times New Roman"/>
                <a:ea typeface="Times New Roman"/>
                <a:cs typeface="Times New Roman"/>
                <a:sym typeface="Times New Roman"/>
              </a:rPr>
              <a:t> T</a:t>
            </a:r>
            <a:r>
              <a:rPr lang="nl-NL" sz="2100">
                <a:solidFill>
                  <a:srgbClr val="009999"/>
                </a:solidFill>
                <a:latin typeface="Times New Roman"/>
                <a:ea typeface="Times New Roman"/>
                <a:cs typeface="Times New Roman"/>
                <a:sym typeface="Times New Roman"/>
              </a:rPr>
              <a:t>    vector of </a:t>
            </a:r>
            <a:r>
              <a:rPr lang="nl-NL" sz="2100" err="1">
                <a:solidFill>
                  <a:srgbClr val="009999"/>
                </a:solidFill>
                <a:latin typeface="Times New Roman"/>
                <a:ea typeface="Times New Roman"/>
                <a:cs typeface="Times New Roman"/>
                <a:sym typeface="Times New Roman"/>
              </a:rPr>
              <a:t>ones</a:t>
            </a:r>
            <a:endParaRPr sz="2100">
              <a:solidFill>
                <a:srgbClr val="009999"/>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2586761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Shape 921"/>
        <p:cNvGrpSpPr/>
        <p:nvPr/>
      </p:nvGrpSpPr>
      <p:grpSpPr>
        <a:xfrm>
          <a:off x="0" y="0"/>
          <a:ext cx="0" cy="0"/>
          <a:chOff x="0" y="0"/>
          <a:chExt cx="0" cy="0"/>
        </a:xfrm>
      </p:grpSpPr>
      <p:sp>
        <p:nvSpPr>
          <p:cNvPr id="922" name="Shape 9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 (discounted)</a:t>
            </a:r>
            <a:endParaRPr/>
          </a:p>
        </p:txBody>
      </p:sp>
      <p:sp>
        <p:nvSpPr>
          <p:cNvPr id="923" name="Shape 923"/>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a:solidFill>
                <a:schemeClr val="accent3"/>
              </a:solidFill>
            </a:endParaRPr>
          </a:p>
          <a:p>
            <a:pPr marL="0" lvl="0" indent="0" rtl="0">
              <a:spcBef>
                <a:spcPts val="440"/>
              </a:spcBef>
              <a:spcAft>
                <a:spcPts val="0"/>
              </a:spcAft>
              <a:buNone/>
            </a:pPr>
            <a:r>
              <a:rPr lang="nl-NL" sz="2400">
                <a:solidFill>
                  <a:schemeClr val="accent3"/>
                </a:solidFill>
              </a:rPr>
              <a:t>Total effects (TE): </a:t>
            </a:r>
            <a:endParaRPr sz="2400">
              <a:solidFill>
                <a:schemeClr val="accent3"/>
              </a:solidFill>
            </a:endParaRPr>
          </a:p>
          <a:p>
            <a:pPr marL="1371600" lvl="0" indent="457200" rtl="0">
              <a:spcBef>
                <a:spcPts val="440"/>
              </a:spcBef>
              <a:spcAft>
                <a:spcPts val="0"/>
              </a:spcAft>
              <a:buNone/>
            </a:pPr>
            <a:endParaRPr sz="2400">
              <a:solidFill>
                <a:schemeClr val="accent3"/>
              </a:solidFill>
            </a:endParaRPr>
          </a:p>
          <a:p>
            <a:pPr marL="342900" lvl="0" indent="-88900">
              <a:spcBef>
                <a:spcPts val="440"/>
              </a:spcBef>
              <a:spcAft>
                <a:spcPts val="0"/>
              </a:spcAft>
              <a:buNone/>
            </a:pPr>
            <a:endParaRPr>
              <a:solidFill>
                <a:schemeClr val="accent3"/>
              </a:solidFill>
            </a:endParaRPr>
          </a:p>
          <a:p>
            <a:pPr marL="342900" lvl="0" indent="-88900" rtl="0">
              <a:spcBef>
                <a:spcPts val="440"/>
              </a:spcBef>
              <a:spcAft>
                <a:spcPts val="0"/>
              </a:spcAft>
              <a:buNone/>
            </a:pPr>
            <a:endParaRPr>
              <a:solidFill>
                <a:schemeClr val="accent3"/>
              </a:solidFill>
            </a:endParaRPr>
          </a:p>
          <a:p>
            <a:pPr marL="0" lvl="0" indent="0" rtl="0">
              <a:spcBef>
                <a:spcPts val="440"/>
              </a:spcBef>
              <a:spcAft>
                <a:spcPts val="0"/>
              </a:spcAft>
              <a:buNone/>
            </a:pPr>
            <a:r>
              <a:rPr lang="nl-NL" sz="2400">
                <a:solidFill>
                  <a:schemeClr val="accent3"/>
                </a:solidFill>
              </a:rPr>
              <a:t>Total costs (TC):</a:t>
            </a:r>
            <a:endParaRPr sz="2400">
              <a:solidFill>
                <a:schemeClr val="accent3"/>
              </a:solidFill>
            </a:endParaRPr>
          </a:p>
        </p:txBody>
      </p:sp>
      <p:sp>
        <p:nvSpPr>
          <p:cNvPr id="926" name="Shape 926"/>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57</a:t>
            </a:fld>
            <a:endParaRPr/>
          </a:p>
        </p:txBody>
      </p:sp>
      <p:sp>
        <p:nvSpPr>
          <p:cNvPr id="924" name="Shape 924"/>
          <p:cNvSpPr txBox="1"/>
          <p:nvPr/>
        </p:nvSpPr>
        <p:spPr>
          <a:xfrm>
            <a:off x="4080525" y="1694025"/>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E</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e</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TE = dw</a:t>
            </a:r>
            <a:r>
              <a:rPr lang="nl-NL" sz="36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E </a:t>
            </a:r>
            <a:endParaRPr sz="3600" i="1">
              <a:latin typeface="Times New Roman"/>
              <a:ea typeface="Times New Roman"/>
              <a:cs typeface="Times New Roman"/>
              <a:sym typeface="Times New Roman"/>
            </a:endParaRPr>
          </a:p>
        </p:txBody>
      </p:sp>
      <p:sp>
        <p:nvSpPr>
          <p:cNvPr id="925" name="Shape 925"/>
          <p:cNvSpPr txBox="1"/>
          <p:nvPr/>
        </p:nvSpPr>
        <p:spPr>
          <a:xfrm>
            <a:off x="4097775" y="3691983"/>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C</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c</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TC = dw</a:t>
            </a:r>
            <a:r>
              <a:rPr lang="nl-NL" sz="35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C</a:t>
            </a:r>
            <a:endParaRPr sz="3600" i="1">
              <a:latin typeface="Times New Roman"/>
              <a:ea typeface="Times New Roman"/>
              <a:cs typeface="Times New Roman"/>
              <a:sym typeface="Times New Roman"/>
            </a:endParaRPr>
          </a:p>
        </p:txBody>
      </p:sp>
      <p:pic>
        <p:nvPicPr>
          <p:cNvPr id="927" name="Shape 927"/>
          <p:cNvPicPr preferRelativeResize="0"/>
          <p:nvPr/>
        </p:nvPicPr>
        <p:blipFill rotWithShape="1">
          <a:blip r:embed="rId3">
            <a:alphaModFix/>
          </a:blip>
          <a:srcRect t="23406" r="10144"/>
          <a:stretch/>
        </p:blipFill>
        <p:spPr>
          <a:xfrm>
            <a:off x="840425" y="5524376"/>
            <a:ext cx="2777750" cy="1055325"/>
          </a:xfrm>
          <a:prstGeom prst="rect">
            <a:avLst/>
          </a:prstGeom>
          <a:noFill/>
          <a:ln>
            <a:noFill/>
          </a:ln>
        </p:spPr>
      </p:pic>
    </p:spTree>
    <p:extLst>
      <p:ext uri="{BB962C8B-B14F-4D97-AF65-F5344CB8AC3E}">
        <p14:creationId xmlns:p14="http://schemas.microsoft.com/office/powerpoint/2010/main" val="452424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a:latin typeface="Courier New"/>
                <a:ea typeface="Courier New"/>
                <a:cs typeface="Courier New"/>
                <a:sym typeface="Courier New"/>
              </a:rPr>
              <a:t>R</a:t>
            </a:r>
            <a:r>
              <a:rPr lang="nl-NL"/>
              <a:t> Session</a:t>
            </a:r>
            <a:endParaRPr/>
          </a:p>
        </p:txBody>
      </p:sp>
      <p:sp>
        <p:nvSpPr>
          <p:cNvPr id="933" name="Shape 933"/>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58</a:t>
            </a:fld>
            <a:endParaRPr/>
          </a:p>
        </p:txBody>
      </p:sp>
    </p:spTree>
    <p:extLst>
      <p:ext uri="{BB962C8B-B14F-4D97-AF65-F5344CB8AC3E}">
        <p14:creationId xmlns:p14="http://schemas.microsoft.com/office/powerpoint/2010/main" val="12721790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59</a:t>
            </a:fld>
            <a:endParaRPr lang="en-US"/>
          </a:p>
        </p:txBody>
      </p:sp>
    </p:spTree>
    <p:extLst>
      <p:ext uri="{BB962C8B-B14F-4D97-AF65-F5344CB8AC3E}">
        <p14:creationId xmlns:p14="http://schemas.microsoft.com/office/powerpoint/2010/main" val="1236097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Shape 586"/>
          <p:cNvSpPr txBox="1">
            <a:spLocks noGrp="1"/>
          </p:cNvSpPr>
          <p:nvPr>
            <p:ph type="title"/>
          </p:nvPr>
        </p:nvSpPr>
        <p:spPr>
          <a:xfrm>
            <a:off x="5681325" y="974375"/>
            <a:ext cx="3320400" cy="763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Cohort </a:t>
            </a:r>
            <a:endParaRPr dirty="0"/>
          </a:p>
          <a:p>
            <a:pPr marL="0" lvl="0" indent="0" rtl="0">
              <a:spcBef>
                <a:spcPts val="0"/>
              </a:spcBef>
              <a:spcAft>
                <a:spcPts val="0"/>
              </a:spcAft>
              <a:buNone/>
            </a:pPr>
            <a:r>
              <a:rPr lang="nl-NL" dirty="0"/>
              <a:t>"</a:t>
            </a:r>
            <a:r>
              <a:rPr lang="nl-NL" dirty="0" err="1"/>
              <a:t>Trace</a:t>
            </a:r>
            <a:r>
              <a:rPr lang="nl-NL" dirty="0"/>
              <a:t>”</a:t>
            </a:r>
            <a:endParaRPr dirty="0"/>
          </a:p>
        </p:txBody>
      </p:sp>
      <p:sp>
        <p:nvSpPr>
          <p:cNvPr id="587" name="Shape 587"/>
          <p:cNvSpPr txBox="1">
            <a:spLocks noGrp="1"/>
          </p:cNvSpPr>
          <p:nvPr>
            <p:ph type="body" idx="1"/>
          </p:nvPr>
        </p:nvSpPr>
        <p:spPr>
          <a:xfrm>
            <a:off x="5517875" y="2195440"/>
            <a:ext cx="3483900" cy="14169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dirty="0" err="1">
                <a:solidFill>
                  <a:schemeClr val="accent1">
                    <a:lumMod val="75000"/>
                  </a:schemeClr>
                </a:solidFill>
              </a:rPr>
              <a:t>Number</a:t>
            </a:r>
            <a:r>
              <a:rPr lang="nl-NL" dirty="0">
                <a:solidFill>
                  <a:schemeClr val="accent1">
                    <a:lumMod val="75000"/>
                  </a:schemeClr>
                </a:solidFill>
              </a:rPr>
              <a:t> or </a:t>
            </a:r>
            <a:r>
              <a:rPr lang="nl-NL" dirty="0" err="1">
                <a:solidFill>
                  <a:schemeClr val="accent1">
                    <a:lumMod val="75000"/>
                  </a:schemeClr>
                </a:solidFill>
              </a:rPr>
              <a:t>proportion</a:t>
            </a:r>
            <a:r>
              <a:rPr lang="nl-NL" dirty="0">
                <a:solidFill>
                  <a:schemeClr val="accent1">
                    <a:lumMod val="75000"/>
                  </a:schemeClr>
                </a:solidFill>
              </a:rPr>
              <a:t> of </a:t>
            </a:r>
            <a:r>
              <a:rPr lang="nl-NL" dirty="0" err="1">
                <a:solidFill>
                  <a:schemeClr val="accent1">
                    <a:lumMod val="75000"/>
                  </a:schemeClr>
                </a:solidFill>
              </a:rPr>
              <a:t>individuals</a:t>
            </a:r>
            <a:r>
              <a:rPr lang="nl-NL" dirty="0">
                <a:solidFill>
                  <a:schemeClr val="accent1">
                    <a:lumMod val="75000"/>
                  </a:schemeClr>
                </a:solidFill>
              </a:rPr>
              <a:t> at </a:t>
            </a:r>
            <a:r>
              <a:rPr lang="nl-NL" dirty="0" err="1">
                <a:solidFill>
                  <a:schemeClr val="accent1">
                    <a:lumMod val="75000"/>
                  </a:schemeClr>
                </a:solidFill>
              </a:rPr>
              <a:t>each</a:t>
            </a:r>
            <a:r>
              <a:rPr lang="nl-NL" dirty="0">
                <a:solidFill>
                  <a:schemeClr val="accent1">
                    <a:lumMod val="75000"/>
                  </a:schemeClr>
                </a:solidFill>
              </a:rPr>
              <a:t> time step</a:t>
            </a:r>
            <a:endParaRPr dirty="0">
              <a:solidFill>
                <a:schemeClr val="accent1">
                  <a:lumMod val="75000"/>
                </a:schemeClr>
              </a:solidFill>
            </a:endParaRPr>
          </a:p>
        </p:txBody>
      </p:sp>
      <p:sp>
        <p:nvSpPr>
          <p:cNvPr id="589" name="Shape 589"/>
          <p:cNvSpPr txBox="1">
            <a:spLocks noGrp="1"/>
          </p:cNvSpPr>
          <p:nvPr>
            <p:ph type="sldNum" idx="12"/>
          </p:nvPr>
        </p:nvSpPr>
        <p:spPr>
          <a:prstGeom prst="rect">
            <a:avLst/>
          </a:prstGeom>
        </p:spPr>
        <p:txBody>
          <a:bodyPr spcFirstLastPara="1" wrap="square" lIns="0" tIns="0" rIns="0" bIns="0" anchor="ctr" anchorCtr="0">
            <a:noAutofit/>
          </a:bodyPr>
          <a:lstStyle/>
          <a:p>
            <a:pPr marL="0" lvl="0" indent="0" rtl="0">
              <a:spcBef>
                <a:spcPts val="0"/>
              </a:spcBef>
              <a:spcAft>
                <a:spcPts val="0"/>
              </a:spcAft>
              <a:buNone/>
            </a:pPr>
            <a:fld id="{00000000-1234-1234-1234-123412341234}" type="slidenum">
              <a:rPr lang="nl-NL"/>
              <a:t>6</a:t>
            </a:fld>
            <a:endParaRPr/>
          </a:p>
        </p:txBody>
      </p:sp>
      <p:pic>
        <p:nvPicPr>
          <p:cNvPr id="588" name="Shape 588" descr="Markov_HIV_trace.png"/>
          <p:cNvPicPr preferRelativeResize="0"/>
          <p:nvPr/>
        </p:nvPicPr>
        <p:blipFill>
          <a:blip r:embed="rId3">
            <a:alphaModFix/>
          </a:blip>
          <a:stretch>
            <a:fillRect/>
          </a:stretch>
        </p:blipFill>
        <p:spPr>
          <a:xfrm>
            <a:off x="705100" y="463087"/>
            <a:ext cx="4905375" cy="5931825"/>
          </a:xfrm>
          <a:prstGeom prst="rect">
            <a:avLst/>
          </a:prstGeom>
          <a:noFill/>
          <a:ln>
            <a:noFill/>
          </a:ln>
        </p:spPr>
      </p:pic>
    </p:spTree>
    <p:extLst>
      <p:ext uri="{BB962C8B-B14F-4D97-AF65-F5344CB8AC3E}">
        <p14:creationId xmlns:p14="http://schemas.microsoft.com/office/powerpoint/2010/main" val="9227195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Shape 2030"/>
        <p:cNvGrpSpPr/>
        <p:nvPr/>
      </p:nvGrpSpPr>
      <p:grpSpPr>
        <a:xfrm>
          <a:off x="0" y="0"/>
          <a:ext cx="0" cy="0"/>
          <a:chOff x="0" y="0"/>
          <a:chExt cx="0" cy="0"/>
        </a:xfrm>
      </p:grpSpPr>
      <p:sp>
        <p:nvSpPr>
          <p:cNvPr id="2031" name="Google Shape;2031;p128"/>
          <p:cNvSpPr txBox="1">
            <a:spLocks noGrp="1"/>
          </p:cNvSpPr>
          <p:nvPr>
            <p:ph type="ftr" idx="11"/>
          </p:nvPr>
        </p:nvSpPr>
        <p:spPr>
          <a:xfrm>
            <a:off x="649288" y="6481911"/>
            <a:ext cx="4786808" cy="37458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lt1"/>
                </a:solidFill>
                <a:latin typeface="Verdana"/>
                <a:ea typeface="Verdana"/>
                <a:cs typeface="Verdana"/>
                <a:sym typeface="Verdana"/>
              </a:rPr>
              <a:t>Decision Analysis in R for Technologies in Health</a:t>
            </a:r>
            <a:endParaRPr sz="1200">
              <a:solidFill>
                <a:schemeClr val="lt1"/>
              </a:solidFill>
              <a:latin typeface="Verdana"/>
              <a:ea typeface="Verdana"/>
              <a:cs typeface="Verdana"/>
              <a:sym typeface="Verdana"/>
            </a:endParaRPr>
          </a:p>
        </p:txBody>
      </p:sp>
      <p:sp>
        <p:nvSpPr>
          <p:cNvPr id="2032" name="Google Shape;2032;p128"/>
          <p:cNvSpPr>
            <a:spLocks noGrp="1"/>
          </p:cNvSpPr>
          <p:nvPr>
            <p:ph type="sldNum" idx="12"/>
          </p:nvPr>
        </p:nvSpPr>
        <p:spPr>
          <a:xfrm>
            <a:off x="8559864" y="6453336"/>
            <a:ext cx="548640" cy="396240"/>
          </a:xfrm>
          <a:prstGeom prst="bracketPair">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60</a:t>
            </a:fld>
            <a:endParaRPr/>
          </a:p>
        </p:txBody>
      </p:sp>
    </p:spTree>
    <p:extLst>
      <p:ext uri="{BB962C8B-B14F-4D97-AF65-F5344CB8AC3E}">
        <p14:creationId xmlns:p14="http://schemas.microsoft.com/office/powerpoint/2010/main" val="2232263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Simple 3-State Example</a:t>
            </a:r>
            <a:endParaRPr dirty="0"/>
          </a:p>
        </p:txBody>
      </p:sp>
    </p:spTree>
    <p:extLst>
      <p:ext uri="{BB962C8B-B14F-4D97-AF65-F5344CB8AC3E}">
        <p14:creationId xmlns:p14="http://schemas.microsoft.com/office/powerpoint/2010/main" val="1009488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8</a:t>
            </a:fld>
            <a:endParaRPr/>
          </a:p>
        </p:txBody>
      </p:sp>
      <p:graphicFrame>
        <p:nvGraphicFramePr>
          <p:cNvPr id="17" name="Shape 683">
            <a:extLst>
              <a:ext uri="{FF2B5EF4-FFF2-40B4-BE49-F238E27FC236}">
                <a16:creationId xmlns:a16="http://schemas.microsoft.com/office/drawing/2014/main" id="{D7A89B10-A2C0-694A-B665-344708CB1554}"/>
              </a:ext>
            </a:extLst>
          </p:cNvPr>
          <p:cNvGraphicFramePr/>
          <p:nvPr>
            <p:extLst>
              <p:ext uri="{D42A27DB-BD31-4B8C-83A1-F6EECF244321}">
                <p14:modId xmlns:p14="http://schemas.microsoft.com/office/powerpoint/2010/main" val="1785159971"/>
              </p:ext>
            </p:extLst>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p_HH</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p_HS</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p_SS</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p_SD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p_DD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19" name="Shape 684">
            <a:extLst>
              <a:ext uri="{FF2B5EF4-FFF2-40B4-BE49-F238E27FC236}">
                <a16:creationId xmlns:a16="http://schemas.microsoft.com/office/drawing/2014/main" id="{BC857160-E345-8E4D-A985-2BA40C63209B}"/>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20" name="Shape 685">
            <a:extLst>
              <a:ext uri="{FF2B5EF4-FFF2-40B4-BE49-F238E27FC236}">
                <a16:creationId xmlns:a16="http://schemas.microsoft.com/office/drawing/2014/main" id="{F50ADF5C-D53C-1F49-A8B1-B16BA4CFADCC}"/>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5850088" y="393866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51333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9</a:t>
            </a:fld>
            <a:endParaRPr/>
          </a:p>
        </p:txBody>
      </p:sp>
      <p:graphicFrame>
        <p:nvGraphicFramePr>
          <p:cNvPr id="17" name="Shape 683">
            <a:extLst>
              <a:ext uri="{FF2B5EF4-FFF2-40B4-BE49-F238E27FC236}">
                <a16:creationId xmlns:a16="http://schemas.microsoft.com/office/drawing/2014/main" id="{D7A89B10-A2C0-694A-B665-344708CB1554}"/>
              </a:ext>
            </a:extLst>
          </p:cNvPr>
          <p:cNvGraphicFramePr/>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p_HH</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p_HS</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p_SS</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p_SD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p_DD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19" name="Shape 684">
            <a:extLst>
              <a:ext uri="{FF2B5EF4-FFF2-40B4-BE49-F238E27FC236}">
                <a16:creationId xmlns:a16="http://schemas.microsoft.com/office/drawing/2014/main" id="{BC857160-E345-8E4D-A985-2BA40C63209B}"/>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20" name="Shape 685">
            <a:extLst>
              <a:ext uri="{FF2B5EF4-FFF2-40B4-BE49-F238E27FC236}">
                <a16:creationId xmlns:a16="http://schemas.microsoft.com/office/drawing/2014/main" id="{F50ADF5C-D53C-1F49-A8B1-B16BA4CFADCC}"/>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5850088" y="393866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1E4A7EB-49AB-CE46-AADE-B5264CB47207}"/>
              </a:ext>
            </a:extLst>
          </p:cNvPr>
          <p:cNvSpPr txBox="1"/>
          <p:nvPr/>
        </p:nvSpPr>
        <p:spPr>
          <a:xfrm>
            <a:off x="4912241" y="3764283"/>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0.10</a:t>
            </a:r>
          </a:p>
        </p:txBody>
      </p:sp>
      <p:sp>
        <p:nvSpPr>
          <p:cNvPr id="25" name="TextBox 24">
            <a:extLst>
              <a:ext uri="{FF2B5EF4-FFF2-40B4-BE49-F238E27FC236}">
                <a16:creationId xmlns:a16="http://schemas.microsoft.com/office/drawing/2014/main" id="{7FD8452C-6231-7248-8D4A-7F5562A3C508}"/>
              </a:ext>
            </a:extLst>
          </p:cNvPr>
          <p:cNvSpPr txBox="1"/>
          <p:nvPr/>
        </p:nvSpPr>
        <p:spPr>
          <a:xfrm>
            <a:off x="1789813" y="3788735"/>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0.02</a:t>
            </a:r>
          </a:p>
        </p:txBody>
      </p:sp>
      <p:sp>
        <p:nvSpPr>
          <p:cNvPr id="26" name="TextBox 25">
            <a:extLst>
              <a:ext uri="{FF2B5EF4-FFF2-40B4-BE49-F238E27FC236}">
                <a16:creationId xmlns:a16="http://schemas.microsoft.com/office/drawing/2014/main" id="{7DC827C6-D54C-F14D-9F41-43F53B660FC6}"/>
              </a:ext>
            </a:extLst>
          </p:cNvPr>
          <p:cNvSpPr txBox="1"/>
          <p:nvPr/>
        </p:nvSpPr>
        <p:spPr>
          <a:xfrm>
            <a:off x="772631" y="1336158"/>
            <a:ext cx="1800448"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1 - 0.02 - 0.05</a:t>
            </a:r>
          </a:p>
        </p:txBody>
      </p:sp>
      <p:sp>
        <p:nvSpPr>
          <p:cNvPr id="28" name="TextBox 27">
            <a:extLst>
              <a:ext uri="{FF2B5EF4-FFF2-40B4-BE49-F238E27FC236}">
                <a16:creationId xmlns:a16="http://schemas.microsoft.com/office/drawing/2014/main" id="{63D5FC81-3B5E-1E46-891A-88FED6BA1C01}"/>
              </a:ext>
            </a:extLst>
          </p:cNvPr>
          <p:cNvSpPr txBox="1"/>
          <p:nvPr/>
        </p:nvSpPr>
        <p:spPr>
          <a:xfrm>
            <a:off x="797439" y="1307804"/>
            <a:ext cx="1648049"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0.93</a:t>
            </a:r>
          </a:p>
        </p:txBody>
      </p:sp>
      <p:sp>
        <p:nvSpPr>
          <p:cNvPr id="29" name="TextBox 28">
            <a:extLst>
              <a:ext uri="{FF2B5EF4-FFF2-40B4-BE49-F238E27FC236}">
                <a16:creationId xmlns:a16="http://schemas.microsoft.com/office/drawing/2014/main" id="{1E3CEA3C-616C-794E-BA55-B60D6455A9D7}"/>
              </a:ext>
            </a:extLst>
          </p:cNvPr>
          <p:cNvSpPr txBox="1"/>
          <p:nvPr/>
        </p:nvSpPr>
        <p:spPr>
          <a:xfrm>
            <a:off x="3576083" y="1215649"/>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0.05</a:t>
            </a:r>
          </a:p>
        </p:txBody>
      </p:sp>
      <p:sp>
        <p:nvSpPr>
          <p:cNvPr id="37" name="TextBox 36">
            <a:extLst>
              <a:ext uri="{FF2B5EF4-FFF2-40B4-BE49-F238E27FC236}">
                <a16:creationId xmlns:a16="http://schemas.microsoft.com/office/drawing/2014/main" id="{526742E9-3EC7-5D46-8B38-098CE869343A}"/>
              </a:ext>
            </a:extLst>
          </p:cNvPr>
          <p:cNvSpPr txBox="1"/>
          <p:nvPr/>
        </p:nvSpPr>
        <p:spPr>
          <a:xfrm>
            <a:off x="5925878" y="1343246"/>
            <a:ext cx="1070345"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1 - 0.10</a:t>
            </a:r>
          </a:p>
        </p:txBody>
      </p:sp>
      <p:sp>
        <p:nvSpPr>
          <p:cNvPr id="38" name="TextBox 37">
            <a:extLst>
              <a:ext uri="{FF2B5EF4-FFF2-40B4-BE49-F238E27FC236}">
                <a16:creationId xmlns:a16="http://schemas.microsoft.com/office/drawing/2014/main" id="{BD6D90C2-F986-944F-B832-B054A10D158C}"/>
              </a:ext>
            </a:extLst>
          </p:cNvPr>
          <p:cNvSpPr txBox="1"/>
          <p:nvPr/>
        </p:nvSpPr>
        <p:spPr>
          <a:xfrm>
            <a:off x="5886892" y="1336157"/>
            <a:ext cx="1070345"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0.90</a:t>
            </a:r>
          </a:p>
        </p:txBody>
      </p:sp>
      <p:sp>
        <p:nvSpPr>
          <p:cNvPr id="39" name="TextBox 38">
            <a:extLst>
              <a:ext uri="{FF2B5EF4-FFF2-40B4-BE49-F238E27FC236}">
                <a16:creationId xmlns:a16="http://schemas.microsoft.com/office/drawing/2014/main" id="{9078B484-C97E-A244-A4CB-1BBD7525D03E}"/>
              </a:ext>
            </a:extLst>
          </p:cNvPr>
          <p:cNvSpPr txBox="1"/>
          <p:nvPr/>
        </p:nvSpPr>
        <p:spPr>
          <a:xfrm>
            <a:off x="1761460" y="5025656"/>
            <a:ext cx="797442" cy="430887"/>
          </a:xfrm>
          <a:prstGeom prst="rect">
            <a:avLst/>
          </a:prstGeom>
          <a:solidFill>
            <a:schemeClr val="bg1"/>
          </a:solidFill>
        </p:spPr>
        <p:txBody>
          <a:bodyPr wrap="square" rtlCol="0">
            <a:spAutoFit/>
          </a:bodyPr>
          <a:lstStyle/>
          <a:p>
            <a:pPr algn="r"/>
            <a:r>
              <a:rPr lang="en-US" sz="2200" dirty="0">
                <a:latin typeface="Calibri" panose="020F0502020204030204" pitchFamily="34" charset="0"/>
                <a:cs typeface="Calibri" panose="020F0502020204030204" pitchFamily="34" charset="0"/>
              </a:rPr>
              <a:t>1.0</a:t>
            </a:r>
          </a:p>
        </p:txBody>
      </p:sp>
    </p:spTree>
    <p:extLst>
      <p:ext uri="{BB962C8B-B14F-4D97-AF65-F5344CB8AC3E}">
        <p14:creationId xmlns:p14="http://schemas.microsoft.com/office/powerpoint/2010/main" val="251795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5" grpId="0" animBg="1"/>
      <p:bldP spid="26" grpId="0" animBg="1"/>
      <p:bldP spid="28" grpId="0" animBg="1"/>
      <p:bldP spid="29" grpId="0" animBg="1"/>
      <p:bldP spid="37" grpId="0" animBg="1"/>
      <p:bldP spid="38" grpId="0" animBg="1"/>
      <p:bldP spid="39"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
  <TotalTime>12094</TotalTime>
  <Words>2911</Words>
  <Application>Microsoft Macintosh PowerPoint</Application>
  <PresentationFormat>On-screen Show (4:3)</PresentationFormat>
  <Paragraphs>939</Paragraphs>
  <Slides>60</Slides>
  <Notes>40</Notes>
  <HiddenSlides>17</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60</vt:i4>
      </vt:variant>
    </vt:vector>
  </HeadingPairs>
  <TitlesOfParts>
    <vt:vector size="69" baseType="lpstr">
      <vt:lpstr>Arial</vt:lpstr>
      <vt:lpstr>Calibri</vt:lpstr>
      <vt:lpstr>Cambria</vt:lpstr>
      <vt:lpstr>Cambria Math</vt:lpstr>
      <vt:lpstr>Constantia</vt:lpstr>
      <vt:lpstr>Courier New</vt:lpstr>
      <vt:lpstr>Times New Roman</vt:lpstr>
      <vt:lpstr>Verdana</vt:lpstr>
      <vt:lpstr>ThemeDARTH</vt:lpstr>
      <vt:lpstr>Cohort State-Transition Models</vt:lpstr>
      <vt:lpstr>Cohort State-Transition Modeling Overview</vt:lpstr>
      <vt:lpstr>Cohort State-Transition Models</vt:lpstr>
      <vt:lpstr>Cohort Model Assumptions</vt:lpstr>
      <vt:lpstr>Simple State-Transition Model of HIV Progression</vt:lpstr>
      <vt:lpstr>Cohort  "Trace”</vt:lpstr>
      <vt:lpstr>Simple 3-State Example</vt:lpstr>
      <vt:lpstr>Three-State Model</vt:lpstr>
      <vt:lpstr>Three-State Model</vt:lpstr>
      <vt:lpstr>Three-State Model</vt:lpstr>
      <vt:lpstr>Simulate the Cohort over Time </vt:lpstr>
      <vt:lpstr>Simulate the Cohort over Time </vt:lpstr>
      <vt:lpstr>Simulate the Cohort over Time </vt:lpstr>
      <vt:lpstr>Simulate the Cohort over Time </vt:lpstr>
      <vt:lpstr>Simulate the Cohort over Time </vt:lpstr>
      <vt:lpstr>Simulate the Cohort over Time </vt:lpstr>
      <vt:lpstr>Simulate the Cohort over Time </vt:lpstr>
      <vt:lpstr>Simulate the Cohort over Time </vt:lpstr>
      <vt:lpstr>Simulate the Cohort over Time </vt:lpstr>
      <vt:lpstr>Calculating Model Outcomes</vt:lpstr>
      <vt:lpstr>Expected outcomes</vt:lpstr>
      <vt:lpstr>Remaining Life-Expectancy</vt:lpstr>
      <vt:lpstr>Remaining QALE</vt:lpstr>
      <vt:lpstr>Remaining costs</vt:lpstr>
      <vt:lpstr>Discounting</vt:lpstr>
      <vt:lpstr>Time-Varying State-Transition Models</vt:lpstr>
      <vt:lpstr>Time-Varying Probabilities</vt:lpstr>
      <vt:lpstr>Three-State Model</vt:lpstr>
      <vt:lpstr>Three-State Model</vt:lpstr>
      <vt:lpstr>Three-State Model</vt:lpstr>
      <vt:lpstr>Simulating Cohort with  Time-Varying Probabilities</vt:lpstr>
      <vt:lpstr>Transition Probability Array</vt:lpstr>
      <vt:lpstr>Conditional Transitions</vt:lpstr>
      <vt:lpstr>Conditional Transitions</vt:lpstr>
      <vt:lpstr>Conditional Transitions</vt:lpstr>
      <vt:lpstr>Conditional Transitions</vt:lpstr>
      <vt:lpstr>Conditional Transitions</vt:lpstr>
      <vt:lpstr>History Dependence</vt:lpstr>
      <vt:lpstr>History Dependence</vt:lpstr>
      <vt:lpstr>When history matters, create more states…</vt:lpstr>
      <vt:lpstr>Tunnel states</vt:lpstr>
      <vt:lpstr>State Time</vt:lpstr>
      <vt:lpstr>PowerPoint Presentation</vt:lpstr>
      <vt:lpstr>Time-dependent probabilities</vt:lpstr>
      <vt:lpstr>END?</vt:lpstr>
      <vt:lpstr>END?</vt:lpstr>
      <vt:lpstr>END?</vt:lpstr>
      <vt:lpstr>Time-dependency</vt:lpstr>
      <vt:lpstr>Time-varying probabilities in R</vt:lpstr>
      <vt:lpstr>PowerPoint Presentation</vt:lpstr>
      <vt:lpstr>Conceptualizing the Markov model in R</vt:lpstr>
      <vt:lpstr>Simple state transition model in R</vt:lpstr>
      <vt:lpstr>Simple state transition model </vt:lpstr>
      <vt:lpstr>Matrix Implementation of the Markov Model</vt:lpstr>
      <vt:lpstr>Matrix Implementation of the Markov Model</vt:lpstr>
      <vt:lpstr>Calculating total costs &amp; effects</vt:lpstr>
      <vt:lpstr>Calculating total costs &amp; effects (discounted)</vt:lpstr>
      <vt:lpstr>R Session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Eva Enns</cp:lastModifiedBy>
  <cp:revision>146</cp:revision>
  <dcterms:created xsi:type="dcterms:W3CDTF">2018-07-06T17:43:18Z</dcterms:created>
  <dcterms:modified xsi:type="dcterms:W3CDTF">2020-11-03T23:12:28Z</dcterms:modified>
</cp:coreProperties>
</file>