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9"/>
  </p:notesMasterIdLst>
  <p:sldIdLst>
    <p:sldId id="347" r:id="rId2"/>
    <p:sldId id="348" r:id="rId3"/>
    <p:sldId id="320" r:id="rId4"/>
    <p:sldId id="285" r:id="rId5"/>
    <p:sldId id="323" r:id="rId6"/>
    <p:sldId id="290" r:id="rId7"/>
    <p:sldId id="321" r:id="rId8"/>
    <p:sldId id="352" r:id="rId9"/>
    <p:sldId id="353" r:id="rId10"/>
    <p:sldId id="293" r:id="rId11"/>
    <p:sldId id="303" r:id="rId12"/>
    <p:sldId id="351" r:id="rId13"/>
    <p:sldId id="288" r:id="rId14"/>
    <p:sldId id="291" r:id="rId15"/>
    <p:sldId id="354" r:id="rId16"/>
    <p:sldId id="258" r:id="rId17"/>
    <p:sldId id="34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5"/>
    <p:restoredTop sz="94646"/>
  </p:normalViewPr>
  <p:slideViewPr>
    <p:cSldViewPr snapToGrid="0" snapToObjects="1">
      <p:cViewPr varScale="1">
        <p:scale>
          <a:sx n="86" d="100"/>
          <a:sy n="86" d="100"/>
        </p:scale>
        <p:origin x="1258" y="48"/>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7/17/2020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41864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6</a:t>
            </a:fld>
            <a:endParaRPr/>
          </a:p>
        </p:txBody>
      </p:sp>
    </p:spTree>
    <p:extLst>
      <p:ext uri="{BB962C8B-B14F-4D97-AF65-F5344CB8AC3E}">
        <p14:creationId xmlns:p14="http://schemas.microsoft.com/office/powerpoint/2010/main" val="1062670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98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14</a:t>
            </a:fld>
            <a:endParaRPr/>
          </a:p>
        </p:txBody>
      </p:sp>
    </p:spTree>
    <p:extLst>
      <p:ext uri="{BB962C8B-B14F-4D97-AF65-F5344CB8AC3E}">
        <p14:creationId xmlns:p14="http://schemas.microsoft.com/office/powerpoint/2010/main" val="2112941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732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A465BA-58CD-5648-8542-F88D33A1D558}" type="datetime1">
              <a:rPr lang="en-US" smtClean="0"/>
              <a:t>7/17/2020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285D2B-991D-6E41-96CD-86451D0EA8B6}" type="datetime1">
              <a:rPr lang="en-US" smtClean="0"/>
              <a:t>7/17/2020</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F080E-3479-FC41-A03E-486F34AFEBA5}" type="datetime1">
              <a:rPr lang="en-US" smtClean="0"/>
              <a:t>7/17/2020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A8F86B-5CB0-B646-932F-A77CEECF201B}" type="datetime1">
              <a:rPr lang="en-US" smtClean="0"/>
              <a:t>7/17/2020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752AF0E9-FBC0-8F4F-83B9-AB34FBD396A5}" type="datetime1">
              <a:rPr lang="en-US" smtClean="0"/>
              <a:t>7/17/2020</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22F5944B-3964-1344-B4B0-FFFD5323E0E7}" type="datetime1">
              <a:rPr lang="en-US" smtClean="0"/>
              <a:t>7/17/2020</a:t>
            </a:fld>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3561683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5DF245-8919-D744-8B83-42A2D27B59A3}" type="datetime1">
              <a:rPr lang="en-US" smtClean="0"/>
              <a:t>7/17/2020</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9" name="Table 28">
            <a:extLst>
              <a:ext uri="{FF2B5EF4-FFF2-40B4-BE49-F238E27FC236}">
                <a16:creationId xmlns:a16="http://schemas.microsoft.com/office/drawing/2014/main" id="{BD998225-2BBB-C047-A528-11A6CDC54658}"/>
              </a:ext>
            </a:extLst>
          </p:cNvPr>
          <p:cNvGraphicFramePr>
            <a:graphicFrameLocks noGrp="1"/>
          </p:cNvGraphicFramePr>
          <p:nvPr userDrawn="1">
            <p:extLst>
              <p:ext uri="{D42A27DB-BD31-4B8C-83A1-F6EECF244321}">
                <p14:modId xmlns:p14="http://schemas.microsoft.com/office/powerpoint/2010/main" val="2470095141"/>
              </p:ext>
            </p:extLst>
          </p:nvPr>
        </p:nvGraphicFramePr>
        <p:xfrm>
          <a:off x="1850216" y="143142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baseline="30000" dirty="0">
                          <a:solidFill>
                            <a:srgbClr val="FEF8F3"/>
                          </a:solidFill>
                          <a:effectLst/>
                          <a:latin typeface="+mn-lt"/>
                          <a:ea typeface="+mn-ea"/>
                          <a:cs typeface="+mn-cs"/>
                        </a:rPr>
                        <a:t>1 </a:t>
                      </a:r>
                      <a:r>
                        <a:rPr lang="en-US" sz="1200" kern="1200" dirty="0">
                          <a:solidFill>
                            <a:srgbClr val="FEF8F3"/>
                          </a:solidFill>
                          <a:effectLst/>
                          <a:latin typeface="+mn-lt"/>
                          <a:ea typeface="+mn-ea"/>
                          <a:cs typeface="+mn-cs"/>
                        </a:rPr>
                        <a:t>Drug Policy Program, Center for Research and Teaching in Economics, Aguascalientes, Mexico</a:t>
                      </a:r>
                      <a:endParaRPr lang="en-US" sz="1200" kern="1200" baseline="30000" dirty="0">
                        <a:solidFill>
                          <a:srgbClr val="FEF8F3"/>
                        </a:solidFill>
                        <a:effectLst/>
                        <a:latin typeface="+mn-lt"/>
                        <a:ea typeface="+mn-ea"/>
                        <a:cs typeface="+mn-cs"/>
                      </a:endParaRPr>
                    </a:p>
                    <a:p>
                      <a:r>
                        <a:rPr lang="en-US" sz="1200" kern="1200" baseline="30000" dirty="0">
                          <a:solidFill>
                            <a:srgbClr val="FEF8F3"/>
                          </a:solidFill>
                          <a:effectLst/>
                          <a:latin typeface="+mn-lt"/>
                          <a:ea typeface="+mn-ea"/>
                          <a:cs typeface="+mn-cs"/>
                        </a:rPr>
                        <a:t>2 </a:t>
                      </a:r>
                      <a:r>
                        <a:rPr lang="en-US" sz="1200" kern="1200" dirty="0">
                          <a:solidFill>
                            <a:srgbClr val="FEF8F3"/>
                          </a:solidFill>
                          <a:effectLst/>
                          <a:latin typeface="+mn-lt"/>
                          <a:ea typeface="+mn-ea"/>
                          <a:cs typeface="+mn-cs"/>
                        </a:rPr>
                        <a:t>University of Minnesota School of Public Health, Minneapolis, MN, USA</a:t>
                      </a:r>
                    </a:p>
                    <a:p>
                      <a:r>
                        <a:rPr lang="en-US" sz="1200" kern="1200" baseline="30000" dirty="0">
                          <a:solidFill>
                            <a:srgbClr val="FEF8F3"/>
                          </a:solidFill>
                          <a:effectLst/>
                          <a:latin typeface="+mn-lt"/>
                          <a:ea typeface="+mn-ea"/>
                          <a:cs typeface="+mn-cs"/>
                        </a:rPr>
                        <a:t>3 </a:t>
                      </a:r>
                      <a:r>
                        <a:rPr lang="en-US" sz="1200" kern="1200" dirty="0">
                          <a:solidFill>
                            <a:srgbClr val="FEF8F3"/>
                          </a:solidFill>
                          <a:effectLst/>
                          <a:latin typeface="+mn-lt"/>
                          <a:ea typeface="+mn-ea"/>
                          <a:cs typeface="+mn-cs"/>
                        </a:rPr>
                        <a:t>Erasmus MC, Rotterdam, The Netherlands</a:t>
                      </a:r>
                    </a:p>
                    <a:p>
                      <a:r>
                        <a:rPr lang="en-US" sz="1200" kern="1200" baseline="30000" dirty="0">
                          <a:solidFill>
                            <a:srgbClr val="FEF8F3"/>
                          </a:solidFill>
                          <a:effectLst/>
                          <a:latin typeface="+mn-lt"/>
                          <a:ea typeface="+mn-ea"/>
                          <a:cs typeface="+mn-cs"/>
                        </a:rPr>
                        <a:t>4 </a:t>
                      </a:r>
                      <a:r>
                        <a:rPr lang="en-US" sz="1200" kern="1200" dirty="0">
                          <a:solidFill>
                            <a:srgbClr val="FEF8F3"/>
                          </a:solidFill>
                          <a:effectLst/>
                          <a:latin typeface="+mn-lt"/>
                          <a:ea typeface="+mn-ea"/>
                          <a:cs typeface="+mn-cs"/>
                        </a:rPr>
                        <a:t>Harvard T.H. Chan School of Public Health, Boston, USA</a:t>
                      </a:r>
                    </a:p>
                    <a:p>
                      <a:r>
                        <a:rPr lang="en-US" sz="1200" kern="1200" baseline="30000" dirty="0">
                          <a:solidFill>
                            <a:srgbClr val="FEF8F3"/>
                          </a:solidFill>
                          <a:effectLst/>
                          <a:latin typeface="+mn-lt"/>
                          <a:ea typeface="+mn-ea"/>
                          <a:cs typeface="+mn-cs"/>
                        </a:rPr>
                        <a:t>5 </a:t>
                      </a:r>
                      <a:r>
                        <a:rPr lang="en-US" sz="1200" kern="1200" dirty="0">
                          <a:solidFill>
                            <a:srgbClr val="FEF8F3"/>
                          </a:solidFill>
                          <a:effectLst/>
                          <a:latin typeface="+mn-lt"/>
                          <a:ea typeface="+mn-ea"/>
                          <a:cs typeface="+mn-cs"/>
                        </a:rPr>
                        <a:t>University of Pittsburgh Graduate School of Public Health, Pittsburgh, PA, USA</a:t>
                      </a:r>
                    </a:p>
                    <a:p>
                      <a:r>
                        <a:rPr lang="en-US" sz="1200" kern="1200" baseline="30000" dirty="0">
                          <a:solidFill>
                            <a:srgbClr val="FEF8F3"/>
                          </a:solidFill>
                          <a:effectLst/>
                          <a:latin typeface="+mn-lt"/>
                          <a:ea typeface="+mn-ea"/>
                          <a:cs typeface="+mn-cs"/>
                        </a:rPr>
                        <a:t>6 </a:t>
                      </a:r>
                      <a:r>
                        <a:rPr lang="en-US" sz="1200" kern="1200" dirty="0">
                          <a:solidFill>
                            <a:srgbClr val="FEF8F3"/>
                          </a:solidFill>
                          <a:effectLst/>
                          <a:latin typeface="+mn-lt"/>
                          <a:ea typeface="+mn-ea"/>
                          <a:cs typeface="+mn-cs"/>
                        </a:rPr>
                        <a:t>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34" name="TextBox 33">
            <a:extLst>
              <a:ext uri="{FF2B5EF4-FFF2-40B4-BE49-F238E27FC236}">
                <a16:creationId xmlns:a16="http://schemas.microsoft.com/office/drawing/2014/main" id="{AD56CB17-1659-954D-BCEC-2A888DDCD17C}"/>
              </a:ext>
            </a:extLst>
          </p:cNvPr>
          <p:cNvSpPr txBox="1"/>
          <p:nvPr userDrawn="1"/>
        </p:nvSpPr>
        <p:spPr>
          <a:xfrm flipH="1">
            <a:off x="1860376" y="452470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F7D26989-5CE4-3041-A366-4434BE6C181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45E953D-E97C-834A-A1D9-07D20F0DF9E0}"/>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86507DD2-595B-8D42-BE52-9074BC56BB3A}"/>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0A4F1BB9-677F-D946-94E0-DB5BEC4E88BF}"/>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18B24F12-DF4B-DA4F-A731-DF1D5AC9401B}"/>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358B89A5-C100-6147-A8A3-F748CFB7666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86BD7E66-E1D4-D84C-BCBF-DBEC52FF769C}"/>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19304F46-6181-7145-A2CB-F70D16D8AE1B}"/>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182B41BC-7780-D843-B2EB-CA0E0733EE2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E0B8FB18-61F8-2A49-80ED-DCC444C27B19}"/>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BFE1C1-52FA-014F-9922-AD9C38F32A04}" type="datetime1">
              <a:rPr lang="en-US" smtClean="0"/>
              <a:t>7/17/2020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0C0508-C174-C448-A4A5-EBBC728F1201}" type="datetime1">
              <a:rPr lang="en-US" smtClean="0"/>
              <a:t>7/17/2020</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9347E7-97B4-2F43-A642-30C7025187B7}" type="datetime1">
              <a:rPr lang="en-US" smtClean="0"/>
              <a:t>7/17/2020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6B9EDF-33B7-3446-A774-F418080B35CF}" type="datetime1">
              <a:rPr lang="en-US" smtClean="0"/>
              <a:t>7/17/2020</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3856A1F0-64A3-774A-BEF5-0BB470A3FBCB}" type="datetime1">
              <a:rPr lang="en-US" smtClean="0"/>
              <a:t>7/17/2020</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604F8-C7C2-9244-A9D0-D4B3019D66AA}" type="datetime1">
              <a:rPr lang="en-US" smtClean="0"/>
              <a:t>7/17/2020</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26A15BF6-4530-D64B-83B9-5FF391B1AA81}" type="datetime1">
              <a:rPr lang="en-US" smtClean="0"/>
              <a:t>7/17/2020</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6" r:id="rId15"/>
    <p:sldLayoutId id="2147483705" r:id="rId16"/>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Decision Modeling in R workshop</a:t>
            </a:r>
          </a:p>
          <a:p>
            <a:endParaRPr lang="en-US" dirty="0"/>
          </a:p>
          <a:p>
            <a:r>
              <a:rPr lang="en-US" dirty="0"/>
              <a:t>February, 2020</a:t>
            </a:r>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 variations in R</a:t>
            </a:r>
          </a:p>
        </p:txBody>
      </p:sp>
    </p:spTree>
    <p:extLst>
      <p:ext uri="{BB962C8B-B14F-4D97-AF65-F5344CB8AC3E}">
        <p14:creationId xmlns:p14="http://schemas.microsoft.com/office/powerpoint/2010/main" val="373464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114300" indent="0">
                  <a:buNone/>
                </a:pPr>
                <a:endParaRPr lang="en-US" sz="2000" dirty="0"/>
              </a:p>
              <a:p>
                <a:pPr marL="114300" indent="0">
                  <a:buNone/>
                </a:pPr>
                <a:r>
                  <a:rPr lang="en-US" sz="2000" dirty="0"/>
                  <a:t>If transition probabilities do not depend on the time since model start, replacing </a:t>
                </a:r>
                <a14:m>
                  <m:oMath xmlns:m="http://schemas.openxmlformats.org/officeDocument/2006/math">
                    <m:r>
                      <a:rPr lang="es-ES" sz="2000" i="1">
                        <a:latin typeface="Cambria Math" panose="02040503050406030204" pitchFamily="18" charset="0"/>
                      </a:rPr>
                      <m:t>𝑃</m:t>
                    </m:r>
                  </m:oMath>
                </a14:m>
                <a:r>
                  <a:rPr lang="en-US" sz="2000" dirty="0"/>
                  <a:t> with </a:t>
                </a:r>
                <a14:m>
                  <m:oMath xmlns:m="http://schemas.openxmlformats.org/officeDocument/2006/math">
                    <m:sSub>
                      <m:sSubPr>
                        <m:ctrlPr>
                          <a:rPr lang="es-ES" sz="2000" i="1">
                            <a:latin typeface="Cambria Math" panose="02040503050406030204" pitchFamily="18" charset="0"/>
                          </a:rPr>
                        </m:ctrlPr>
                      </m:sSubPr>
                      <m:e>
                        <m:r>
                          <a:rPr lang="es-ES" sz="2000" i="1">
                            <a:latin typeface="Cambria Math" panose="02040503050406030204" pitchFamily="18" charset="0"/>
                          </a:rPr>
                          <m:t>𝑃</m:t>
                        </m:r>
                      </m:e>
                      <m:sub>
                        <m:r>
                          <a:rPr lang="es-ES" sz="2000" i="1">
                            <a:latin typeface="Cambria Math" panose="02040503050406030204" pitchFamily="18" charset="0"/>
                          </a:rPr>
                          <m:t>𝑡</m:t>
                        </m:r>
                      </m:sub>
                    </m:sSub>
                    <m:r>
                      <a:rPr lang="es-ES" sz="2000" b="0" i="0" smtClean="0">
                        <a:latin typeface="Cambria Math" panose="02040503050406030204" pitchFamily="18" charset="0"/>
                      </a:rPr>
                      <m:t> </m:t>
                    </m:r>
                  </m:oMath>
                </a14:m>
                <a:r>
                  <a:rPr lang="en-US" sz="2000" dirty="0"/>
                  <a:t>does not work</a:t>
                </a:r>
              </a:p>
              <a:p>
                <a:pPr lvl="1"/>
                <a:r>
                  <a:rPr lang="en-US" dirty="0"/>
                  <a:t>E.g., Cohort of healthy patients at risk for cancer, but once cancer is diagnosed the risk of recurrence depends on time since diagnosis</a:t>
                </a:r>
              </a:p>
              <a:p>
                <a:endParaRPr lang="en-US" sz="2000" dirty="0"/>
              </a:p>
              <a:p>
                <a:r>
                  <a:rPr lang="en-US" sz="2000" dirty="0"/>
                  <a:t>Solution?</a:t>
                </a:r>
              </a:p>
              <a:p>
                <a:pPr lvl="1"/>
                <a:r>
                  <a:rPr lang="en-US" sz="1800" dirty="0"/>
                  <a:t>Create “tunnel” states</a:t>
                </a:r>
              </a:p>
              <a:p>
                <a:pPr lvl="1"/>
                <a:endParaRPr lang="en-US" sz="1800" dirty="0"/>
              </a:p>
              <a:p>
                <a:pPr lvl="1"/>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88FFA15-08BF-3249-898C-43719AA1A524}"/>
              </a:ext>
            </a:extLst>
          </p:cNvPr>
          <p:cNvSpPr>
            <a:spLocks noGrp="1"/>
          </p:cNvSpPr>
          <p:nvPr>
            <p:ph type="sldNum" sz="quarter" idx="12"/>
          </p:nvPr>
        </p:nvSpPr>
        <p:spPr/>
        <p:txBody>
          <a:bodyPr/>
          <a:lstStyle/>
          <a:p>
            <a:fld id="{0798D939-2D9E-2142-A80A-FFDECD1E5A9B}" type="slidenum">
              <a:rPr lang="en-US" smtClean="0"/>
              <a:t>10</a:t>
            </a:fld>
            <a:endParaRPr lang="en-US"/>
          </a:p>
        </p:txBody>
      </p:sp>
      <p:pic>
        <p:nvPicPr>
          <p:cNvPr id="1026" name="Picture 2" descr="Image result for maastunnel&quot;">
            <a:extLst>
              <a:ext uri="{FF2B5EF4-FFF2-40B4-BE49-F238E27FC236}">
                <a16:creationId xmlns:a16="http://schemas.microsoft.com/office/drawing/2014/main" id="{46BC62FA-8C56-4972-A871-C0B2F8CC9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432" y="3909219"/>
            <a:ext cx="3926148" cy="261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2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11</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12</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06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13</a:t>
            </a:fld>
            <a:endParaRPr lang="en-US"/>
          </a:p>
        </p:txBody>
      </p:sp>
    </p:spTree>
    <p:extLst>
      <p:ext uri="{BB962C8B-B14F-4D97-AF65-F5344CB8AC3E}">
        <p14:creationId xmlns:p14="http://schemas.microsoft.com/office/powerpoint/2010/main" val="1840871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14</a:t>
            </a:fld>
            <a:endParaRPr/>
          </a:p>
        </p:txBody>
      </p:sp>
      <p:sp>
        <p:nvSpPr>
          <p:cNvPr id="2004" name="Shape 2004"/>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639247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CFCC5B-744D-C14A-BFF0-C10DAC21A332}"/>
              </a:ext>
            </a:extLst>
          </p:cNvPr>
          <p:cNvSpPr>
            <a:spLocks noGrp="1"/>
          </p:cNvSpPr>
          <p:nvPr>
            <p:ph type="sldNum" sz="quarter" idx="12"/>
          </p:nvPr>
        </p:nvSpPr>
        <p:spPr/>
        <p:txBody>
          <a:bodyPr/>
          <a:lstStyle/>
          <a:p>
            <a:fld id="{0798D939-2D9E-2142-A80A-FFDECD1E5A9B}" type="slidenum">
              <a:rPr lang="en-US" smtClean="0"/>
              <a:t>15</a:t>
            </a:fld>
            <a:endParaRPr lang="en-US"/>
          </a:p>
        </p:txBody>
      </p:sp>
      <p:sp>
        <p:nvSpPr>
          <p:cNvPr id="5" name="Shape 2004">
            <a:extLst>
              <a:ext uri="{FF2B5EF4-FFF2-40B4-BE49-F238E27FC236}">
                <a16:creationId xmlns:a16="http://schemas.microsoft.com/office/drawing/2014/main" id="{9BFFB0C2-B3B1-2447-8109-6F9C3A9C0151}"/>
              </a:ext>
            </a:extLst>
          </p:cNvPr>
          <p:cNvSpPr txBox="1"/>
          <p:nvPr/>
        </p:nvSpPr>
        <p:spPr>
          <a:xfrm>
            <a:off x="3072000" y="1764075"/>
            <a:ext cx="3000000"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Excercise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02896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16</a:t>
            </a:fld>
            <a:endParaRPr lang="en-US"/>
          </a:p>
        </p:txBody>
      </p:sp>
    </p:spTree>
    <p:extLst>
      <p:ext uri="{BB962C8B-B14F-4D97-AF65-F5344CB8AC3E}">
        <p14:creationId xmlns:p14="http://schemas.microsoft.com/office/powerpoint/2010/main" val="1236097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17</a:t>
            </a:fld>
            <a:endParaRPr/>
          </a:p>
        </p:txBody>
      </p:sp>
    </p:spTree>
    <p:extLst>
      <p:ext uri="{BB962C8B-B14F-4D97-AF65-F5344CB8AC3E}">
        <p14:creationId xmlns:p14="http://schemas.microsoft.com/office/powerpoint/2010/main" val="3717988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69693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p:txBody>
          <a:bodyPr/>
          <a:lstStyle/>
          <a:p>
            <a:r>
              <a:rPr lang="en-US" dirty="0"/>
              <a:t>Time dependency since start of the model</a:t>
            </a:r>
          </a:p>
        </p:txBody>
      </p:sp>
      <p:sp>
        <p:nvSpPr>
          <p:cNvPr id="3" name="Text Placeholder 2">
            <a:extLst>
              <a:ext uri="{FF2B5EF4-FFF2-40B4-BE49-F238E27FC236}">
                <a16:creationId xmlns:a16="http://schemas.microsoft.com/office/drawing/2014/main" id="{1AA0F4D1-4373-A644-A60E-0677C9245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20CCB1-19CB-1546-9E16-E94874D76F90}"/>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49587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Time-dependency since model start</a:t>
            </a:r>
          </a:p>
        </p:txBody>
      </p:sp>
      <p:sp>
        <p:nvSpPr>
          <p:cNvPr id="3" name="Content Placeholder 2"/>
          <p:cNvSpPr>
            <a:spLocks noGrp="1"/>
          </p:cNvSpPr>
          <p:nvPr>
            <p:ph idx="1"/>
          </p:nvPr>
        </p:nvSpPr>
        <p:spPr>
          <a:xfrm>
            <a:off x="840432" y="1689904"/>
            <a:ext cx="7620000" cy="4710896"/>
          </a:xfrm>
        </p:spPr>
        <p:txBody>
          <a:bodyPr>
            <a:normAutofit/>
          </a:bodyPr>
          <a:lstStyle/>
          <a:p>
            <a:r>
              <a:rPr lang="en-US" sz="2400" dirty="0"/>
              <a:t>Transition probabilities often depend on time since model start</a:t>
            </a:r>
          </a:p>
          <a:p>
            <a:pPr lvl="1"/>
            <a:r>
              <a:rPr lang="en-US" sz="2400" dirty="0"/>
              <a:t>Background mortality</a:t>
            </a:r>
          </a:p>
          <a:p>
            <a:pPr lvl="1"/>
            <a:r>
              <a:rPr lang="en-US" sz="2400" dirty="0"/>
              <a:t>Risk of developing disease or experiencing an event</a:t>
            </a:r>
          </a:p>
          <a:p>
            <a:pPr lvl="1"/>
            <a:endParaRPr lang="en-US" sz="2400" dirty="0"/>
          </a:p>
          <a:p>
            <a:r>
              <a:rPr lang="en-US" sz="2400" dirty="0"/>
              <a:t>In other words, matrix P is not the same every cycle</a:t>
            </a:r>
          </a:p>
          <a:p>
            <a:endParaRPr lang="en-US" sz="2400" dirty="0"/>
          </a:p>
          <a:p>
            <a:r>
              <a:rPr lang="en-US" sz="2400" dirty="0"/>
              <a:t>Replace matrix P with matrices P</a:t>
            </a:r>
            <a:r>
              <a:rPr lang="en-US" sz="2400" baseline="-25000" dirty="0"/>
              <a:t>t</a:t>
            </a:r>
            <a:r>
              <a:rPr lang="en-US" sz="2400" dirty="0"/>
              <a:t>, where t is time since model start</a:t>
            </a:r>
          </a:p>
        </p:txBody>
      </p:sp>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a:t>
            </a:fld>
            <a:endParaRPr lang="en-US" dirty="0">
              <a:solidFill>
                <a:schemeClr val="accent1"/>
              </a:solidFill>
            </a:endParaRPr>
          </a:p>
        </p:txBody>
      </p:sp>
    </p:spTree>
    <p:extLst>
      <p:ext uri="{BB962C8B-B14F-4D97-AF65-F5344CB8AC3E}">
        <p14:creationId xmlns:p14="http://schemas.microsoft.com/office/powerpoint/2010/main" val="422560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17357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6</a:t>
            </a:fld>
            <a:endParaRPr/>
          </a:p>
        </p:txBody>
      </p:sp>
      <p:sp>
        <p:nvSpPr>
          <p:cNvPr id="2004" name="Shape 2004"/>
          <p:cNvSpPr txBox="1"/>
          <p:nvPr/>
        </p:nvSpPr>
        <p:spPr>
          <a:xfrm>
            <a:off x="3071999" y="1764075"/>
            <a:ext cx="4220051"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r>
              <a:rPr lang="nl-NL" sz="3600" dirty="0">
                <a:solidFill>
                  <a:schemeClr val="dk1"/>
                </a:solidFill>
                <a:latin typeface="Verdana"/>
                <a:ea typeface="Verdana"/>
                <a:cs typeface="Verdana"/>
                <a:sym typeface="Verdana"/>
              </a:rPr>
              <a:t> – </a:t>
            </a:r>
          </a:p>
          <a:p>
            <a:pPr marL="0" lvl="0" indent="0" algn="ctr" rtl="0">
              <a:spcBef>
                <a:spcPts val="0"/>
              </a:spcBef>
              <a:spcAft>
                <a:spcPts val="0"/>
              </a:spcAft>
              <a:buNone/>
            </a:pPr>
            <a:r>
              <a:rPr lang="nl-NL" sz="3600" dirty="0">
                <a:solidFill>
                  <a:schemeClr val="dk1"/>
                </a:solidFill>
                <a:latin typeface="Verdana"/>
                <a:ea typeface="Verdana"/>
                <a:cs typeface="Verdana"/>
                <a:sym typeface="Verdana"/>
              </a:rPr>
              <a:t>3 state </a:t>
            </a:r>
            <a:r>
              <a:rPr lang="nl-NL" sz="3600" dirty="0" err="1">
                <a:solidFill>
                  <a:schemeClr val="dk1"/>
                </a:solidFill>
                <a:latin typeface="Verdana"/>
                <a:ea typeface="Verdana"/>
                <a:cs typeface="Verdana"/>
                <a:sym typeface="Verdana"/>
              </a:rPr>
              <a:t>example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0066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8FA2-80E7-864E-8A70-041228764852}"/>
              </a:ext>
            </a:extLst>
          </p:cNvPr>
          <p:cNvSpPr>
            <a:spLocks noGrp="1"/>
          </p:cNvSpPr>
          <p:nvPr>
            <p:ph type="title"/>
          </p:nvPr>
        </p:nvSpPr>
        <p:spPr>
          <a:xfrm>
            <a:off x="872753" y="4918521"/>
            <a:ext cx="7939651" cy="1168400"/>
          </a:xfrm>
        </p:spPr>
        <p:txBody>
          <a:bodyPr/>
          <a:lstStyle/>
          <a:p>
            <a:r>
              <a:rPr lang="en-US" dirty="0"/>
              <a:t>Time-dependent based on state residence</a:t>
            </a:r>
          </a:p>
        </p:txBody>
      </p:sp>
      <p:sp>
        <p:nvSpPr>
          <p:cNvPr id="4" name="Slide Number Placeholder 3">
            <a:extLst>
              <a:ext uri="{FF2B5EF4-FFF2-40B4-BE49-F238E27FC236}">
                <a16:creationId xmlns:a16="http://schemas.microsoft.com/office/drawing/2014/main" id="{2FE70192-4129-864F-BBAE-75824DD18CFD}"/>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176479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Other Types of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Markov models is a BIG assumption</a:t>
            </a:r>
          </a:p>
          <a:p>
            <a:pPr lvl="1"/>
            <a:r>
              <a:rPr lang="en-US" sz="2400" dirty="0"/>
              <a:t>Transition probabilities only depend on the current state and not on past states</a:t>
            </a:r>
          </a:p>
          <a:p>
            <a:r>
              <a:rPr lang="en-US" sz="2400" dirty="0"/>
              <a:t>Many transition probabilities depend on model history, not time since model start </a:t>
            </a:r>
          </a:p>
          <a:p>
            <a:pPr lvl="1"/>
            <a:r>
              <a:rPr lang="en-US" sz="2200" dirty="0"/>
              <a:t>Risk of myocardial infarction (MI) greater for persons with prior MI </a:t>
            </a:r>
          </a:p>
          <a:p>
            <a:pPr lvl="1"/>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8</a:t>
            </a:fld>
            <a:endParaRPr lang="en-US" dirty="0">
              <a:solidFill>
                <a:schemeClr val="accent1"/>
              </a:solidFill>
            </a:endParaRPr>
          </a:p>
        </p:txBody>
      </p:sp>
    </p:spTree>
    <p:extLst>
      <p:ext uri="{BB962C8B-B14F-4D97-AF65-F5344CB8AC3E}">
        <p14:creationId xmlns:p14="http://schemas.microsoft.com/office/powerpoint/2010/main" val="32856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9</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2441470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4215</TotalTime>
  <Words>474</Words>
  <Application>Microsoft Office PowerPoint</Application>
  <PresentationFormat>On-screen Show (4:3)</PresentationFormat>
  <Paragraphs>101</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Courier New</vt:lpstr>
      <vt:lpstr>Verdana</vt:lpstr>
      <vt:lpstr>ThemeDARTH</vt:lpstr>
      <vt:lpstr>Cohort state-transition model variations in R</vt:lpstr>
      <vt:lpstr>Time-dependency</vt:lpstr>
      <vt:lpstr>Time dependency since start of the model</vt:lpstr>
      <vt:lpstr>Time-dependency since model start</vt:lpstr>
      <vt:lpstr>Time-varying probabilities in R</vt:lpstr>
      <vt:lpstr>PowerPoint Presentation</vt:lpstr>
      <vt:lpstr>Time-dependent based on state residence</vt:lpstr>
      <vt:lpstr>Other Types of Dependence</vt:lpstr>
      <vt:lpstr>When history matters, create more states…</vt:lpstr>
      <vt:lpstr>Tunnel states</vt:lpstr>
      <vt:lpstr>State Time</vt:lpstr>
      <vt:lpstr>PowerPoint Presentation</vt:lpstr>
      <vt:lpstr>Time-dependent probabilities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71</cp:revision>
  <cp:lastPrinted>2020-02-03T19:18:14Z</cp:lastPrinted>
  <dcterms:created xsi:type="dcterms:W3CDTF">2018-07-06T17:43:18Z</dcterms:created>
  <dcterms:modified xsi:type="dcterms:W3CDTF">2020-07-17T18:53:06Z</dcterms:modified>
</cp:coreProperties>
</file>