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1" r:id="rId2"/>
    <p:sldId id="266" r:id="rId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49"/>
    <p:restoredTop sz="88671" autoAdjust="0"/>
  </p:normalViewPr>
  <p:slideViewPr>
    <p:cSldViewPr>
      <p:cViewPr varScale="1">
        <p:scale>
          <a:sx n="76" d="100"/>
          <a:sy n="76" d="100"/>
        </p:scale>
        <p:origin x="802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3ACDBE-EA86-3249-9D29-36D9554B6A28}" type="datetimeFigureOut">
              <a:rPr lang="nl-NL" smtClean="0"/>
              <a:t>12-10-2020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9D2D7D-9E25-784A-BDE6-E2665D92644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6352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Without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u.S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c.S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whithout</a:t>
            </a:r>
            <a:r>
              <a:rPr lang="nl-NL" dirty="0"/>
              <a:t> </a:t>
            </a:r>
            <a:r>
              <a:rPr lang="nl-NL" dirty="0" err="1"/>
              <a:t>underlying</a:t>
            </a:r>
            <a:r>
              <a:rPr lang="nl-NL" dirty="0"/>
              <a:t> p.S1D </a:t>
            </a:r>
            <a:r>
              <a:rPr lang="nl-NL" dirty="0" err="1"/>
              <a:t>and</a:t>
            </a:r>
            <a:r>
              <a:rPr lang="nl-NL" dirty="0"/>
              <a:t> p.S2D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D2D7D-9E25-784A-BDE6-E2665D926441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9071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Without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u.S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c.S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whithout</a:t>
            </a:r>
            <a:r>
              <a:rPr lang="nl-NL" dirty="0"/>
              <a:t> </a:t>
            </a:r>
            <a:r>
              <a:rPr lang="nl-NL" dirty="0" err="1"/>
              <a:t>underlying</a:t>
            </a:r>
            <a:r>
              <a:rPr lang="nl-NL" dirty="0"/>
              <a:t> p.S1D </a:t>
            </a:r>
            <a:r>
              <a:rPr lang="nl-NL" dirty="0" err="1"/>
              <a:t>and</a:t>
            </a:r>
            <a:r>
              <a:rPr lang="nl-NL" dirty="0"/>
              <a:t> p.S2D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D2D7D-9E25-784A-BDE6-E2665D926441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9816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45B1-D892-4EBD-91A7-43FEDEEFA162}" type="datetimeFigureOut">
              <a:rPr lang="en-US" smtClean="0"/>
              <a:t>2020-10-12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9078-E01A-42EE-B733-39F01AD98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7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45B1-D892-4EBD-91A7-43FEDEEFA162}" type="datetimeFigureOut">
              <a:rPr lang="en-US" smtClean="0"/>
              <a:t>2020-10-12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9078-E01A-42EE-B733-39F01AD98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8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45B1-D892-4EBD-91A7-43FEDEEFA162}" type="datetimeFigureOut">
              <a:rPr lang="en-US" smtClean="0"/>
              <a:t>2020-10-12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9078-E01A-42EE-B733-39F01AD98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8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45B1-D892-4EBD-91A7-43FEDEEFA162}" type="datetimeFigureOut">
              <a:rPr lang="en-US" smtClean="0"/>
              <a:t>2020-10-12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9078-E01A-42EE-B733-39F01AD98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13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45B1-D892-4EBD-91A7-43FEDEEFA162}" type="datetimeFigureOut">
              <a:rPr lang="en-US" smtClean="0"/>
              <a:t>2020-10-12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9078-E01A-42EE-B733-39F01AD98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00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45B1-D892-4EBD-91A7-43FEDEEFA162}" type="datetimeFigureOut">
              <a:rPr lang="en-US" smtClean="0"/>
              <a:t>2020-10-12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9078-E01A-42EE-B733-39F01AD98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07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45B1-D892-4EBD-91A7-43FEDEEFA162}" type="datetimeFigureOut">
              <a:rPr lang="en-US" smtClean="0"/>
              <a:t>2020-10-12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9078-E01A-42EE-B733-39F01AD98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18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45B1-D892-4EBD-91A7-43FEDEEFA162}" type="datetimeFigureOut">
              <a:rPr lang="en-US" smtClean="0"/>
              <a:t>2020-10-12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9078-E01A-42EE-B733-39F01AD98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6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45B1-D892-4EBD-91A7-43FEDEEFA162}" type="datetimeFigureOut">
              <a:rPr lang="en-US" smtClean="0"/>
              <a:t>2020-10-12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9078-E01A-42EE-B733-39F01AD98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03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45B1-D892-4EBD-91A7-43FEDEEFA162}" type="datetimeFigureOut">
              <a:rPr lang="en-US" smtClean="0"/>
              <a:t>2020-10-12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9078-E01A-42EE-B733-39F01AD98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0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45B1-D892-4EBD-91A7-43FEDEEFA162}" type="datetimeFigureOut">
              <a:rPr lang="en-US" smtClean="0"/>
              <a:t>2020-10-12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9078-E01A-42EE-B733-39F01AD98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6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445B1-D892-4EBD-91A7-43FEDEEFA162}" type="datetimeFigureOut">
              <a:rPr lang="en-US" smtClean="0"/>
              <a:t>2020-10-12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39078-E01A-42EE-B733-39F01AD98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74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9CF452-83C9-9240-811D-EB901018AB34}"/>
              </a:ext>
            </a:extLst>
          </p:cNvPr>
          <p:cNvSpPr/>
          <p:nvPr/>
        </p:nvSpPr>
        <p:spPr>
          <a:xfrm>
            <a:off x="2133600" y="2209800"/>
            <a:ext cx="5105400" cy="419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Simple Sick-</a:t>
            </a:r>
            <a:r>
              <a:rPr lang="nl-NL" dirty="0" err="1"/>
              <a:t>Sicker</a:t>
            </a:r>
            <a:r>
              <a:rPr lang="nl-NL" dirty="0"/>
              <a:t> model </a:t>
            </a:r>
            <a:r>
              <a:rPr lang="nl-NL" dirty="0" err="1"/>
              <a:t>with</a:t>
            </a:r>
            <a:r>
              <a:rPr lang="nl-NL" dirty="0"/>
              <a:t> state-resident </a:t>
            </a:r>
            <a:r>
              <a:rPr lang="nl-NL" dirty="0" err="1"/>
              <a:t>mortality</a:t>
            </a:r>
            <a:endParaRPr lang="en-GB" dirty="0"/>
          </a:p>
        </p:txBody>
      </p:sp>
      <p:grpSp>
        <p:nvGrpSpPr>
          <p:cNvPr id="21" name="Groep 20">
            <a:extLst>
              <a:ext uri="{FF2B5EF4-FFF2-40B4-BE49-F238E27FC236}">
                <a16:creationId xmlns:a16="http://schemas.microsoft.com/office/drawing/2014/main" id="{F44A5528-8785-724D-8952-8D035DEF239E}"/>
              </a:ext>
            </a:extLst>
          </p:cNvPr>
          <p:cNvGrpSpPr/>
          <p:nvPr/>
        </p:nvGrpSpPr>
        <p:grpSpPr>
          <a:xfrm>
            <a:off x="2362200" y="2491183"/>
            <a:ext cx="4359054" cy="3147617"/>
            <a:chOff x="2362200" y="2491183"/>
            <a:chExt cx="4359054" cy="3147617"/>
          </a:xfrm>
        </p:grpSpPr>
        <p:grpSp>
          <p:nvGrpSpPr>
            <p:cNvPr id="14" name="Group 13"/>
            <p:cNvGrpSpPr/>
            <p:nvPr/>
          </p:nvGrpSpPr>
          <p:grpSpPr>
            <a:xfrm>
              <a:off x="2362200" y="2491183"/>
              <a:ext cx="4359054" cy="3147617"/>
              <a:chOff x="990600" y="506327"/>
              <a:chExt cx="5446178" cy="3638957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3148859" y="3048003"/>
                <a:ext cx="1188720" cy="1097281"/>
              </a:xfrm>
              <a:prstGeom prst="ellipse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Dead </a:t>
                </a:r>
              </a:p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(D) </a:t>
                </a:r>
              </a:p>
            </p:txBody>
          </p:sp>
          <p:cxnSp>
            <p:nvCxnSpPr>
              <p:cNvPr id="7" name="Curved Connector 6"/>
              <p:cNvCxnSpPr>
                <a:stCxn id="2" idx="0"/>
                <a:endCxn id="3" idx="0"/>
              </p:cNvCxnSpPr>
              <p:nvPr/>
            </p:nvCxnSpPr>
            <p:spPr>
              <a:xfrm rot="5400000" flipH="1" flipV="1">
                <a:off x="2663190" y="-39231"/>
                <a:ext cx="12700" cy="2156460"/>
              </a:xfrm>
              <a:prstGeom prst="curvedConnector3">
                <a:avLst>
                  <a:gd name="adj1" fmla="val 1800000"/>
                </a:avLst>
              </a:prstGeom>
              <a:ln w="28575">
                <a:solidFill>
                  <a:schemeClr val="bg1">
                    <a:lumMod val="50000"/>
                  </a:schemeClr>
                </a:solidFill>
                <a:headEnd type="none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urved Connector 9"/>
              <p:cNvCxnSpPr>
                <a:stCxn id="3" idx="0"/>
                <a:endCxn id="4" idx="0"/>
              </p:cNvCxnSpPr>
              <p:nvPr/>
            </p:nvCxnSpPr>
            <p:spPr>
              <a:xfrm rot="5400000" flipH="1" flipV="1">
                <a:off x="4792431" y="-11499"/>
                <a:ext cx="12700" cy="2100998"/>
              </a:xfrm>
              <a:prstGeom prst="curvedConnector3">
                <a:avLst>
                  <a:gd name="adj1" fmla="val 1800000"/>
                </a:avLst>
              </a:prstGeom>
              <a:ln w="28575">
                <a:solidFill>
                  <a:schemeClr val="bg1">
                    <a:lumMod val="50000"/>
                  </a:schemeClr>
                </a:solidFill>
                <a:prstDash val="soli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urved Connector 12"/>
              <p:cNvCxnSpPr>
                <a:stCxn id="3" idx="3"/>
                <a:endCxn id="2" idx="5"/>
              </p:cNvCxnSpPr>
              <p:nvPr/>
            </p:nvCxnSpPr>
            <p:spPr>
              <a:xfrm rot="5400000">
                <a:off x="2663190" y="1317632"/>
                <a:ext cx="12700" cy="1315908"/>
              </a:xfrm>
              <a:prstGeom prst="curvedConnector3">
                <a:avLst>
                  <a:gd name="adj1" fmla="val 2459693"/>
                </a:avLst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stCxn id="2" idx="4"/>
                <a:endCxn id="5" idx="1"/>
              </p:cNvCxnSpPr>
              <p:nvPr/>
            </p:nvCxnSpPr>
            <p:spPr>
              <a:xfrm>
                <a:off x="1584961" y="2136280"/>
                <a:ext cx="1737983" cy="1072416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3" idx="4"/>
                <a:endCxn id="5" idx="0"/>
              </p:cNvCxnSpPr>
              <p:nvPr/>
            </p:nvCxnSpPr>
            <p:spPr>
              <a:xfrm>
                <a:off x="3741421" y="2136280"/>
                <a:ext cx="1799" cy="911723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soli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4" idx="4"/>
                <a:endCxn id="5" idx="7"/>
              </p:cNvCxnSpPr>
              <p:nvPr/>
            </p:nvCxnSpPr>
            <p:spPr>
              <a:xfrm flipH="1">
                <a:off x="4163495" y="2136280"/>
                <a:ext cx="1678924" cy="1072416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soli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 rot="1995931">
                <a:off x="1302375" y="2672366"/>
                <a:ext cx="2088904" cy="302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err="1"/>
                  <a:t>p_HD</a:t>
                </a:r>
                <a:endParaRPr lang="en-US" sz="11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 rot="19453859">
                <a:off x="4099687" y="2603825"/>
                <a:ext cx="1962767" cy="302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p_S2D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 rot="16200000">
                <a:off x="3165288" y="2432617"/>
                <a:ext cx="910429" cy="326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/>
                  <a:t>p</a:t>
                </a:r>
                <a:r>
                  <a:rPr lang="en-US" sz="1100" b="1"/>
                  <a:t>_S1D</a:t>
                </a:r>
                <a:endParaRPr lang="en-US" sz="1100" b="1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584961" y="506327"/>
                <a:ext cx="2156461" cy="302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p_HS1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751512" y="516834"/>
                <a:ext cx="2090907" cy="302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p_S1S2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133600" y="1905000"/>
                <a:ext cx="1201344" cy="302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p_S1H</a:t>
                </a:r>
              </a:p>
            </p:txBody>
          </p:sp>
          <p:sp>
            <p:nvSpPr>
              <p:cNvPr id="2" name="Oval 1"/>
              <p:cNvSpPr/>
              <p:nvPr/>
            </p:nvSpPr>
            <p:spPr>
              <a:xfrm>
                <a:off x="990600" y="1039000"/>
                <a:ext cx="1188720" cy="109728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Healthy (H)</a:t>
                </a:r>
              </a:p>
            </p:txBody>
          </p:sp>
          <p:sp>
            <p:nvSpPr>
              <p:cNvPr id="3" name="Oval 2"/>
              <p:cNvSpPr/>
              <p:nvPr/>
            </p:nvSpPr>
            <p:spPr>
              <a:xfrm>
                <a:off x="3147060" y="1039000"/>
                <a:ext cx="1188720" cy="109728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Sick</a:t>
                </a:r>
              </a:p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 (S1)</a:t>
                </a:r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5248058" y="1039000"/>
                <a:ext cx="1188720" cy="109728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Sicker (S2)</a:t>
                </a:r>
              </a:p>
            </p:txBody>
          </p:sp>
        </p:grpSp>
        <p:cxnSp>
          <p:nvCxnSpPr>
            <p:cNvPr id="18" name="Kromme verbindingslijn 17"/>
            <p:cNvCxnSpPr>
              <a:stCxn id="4" idx="6"/>
              <a:endCxn id="4" idx="5"/>
            </p:cNvCxnSpPr>
            <p:nvPr/>
          </p:nvCxnSpPr>
          <p:spPr>
            <a:xfrm flipH="1">
              <a:off x="6581919" y="3426495"/>
              <a:ext cx="139335" cy="335566"/>
            </a:xfrm>
            <a:prstGeom prst="curvedConnector4">
              <a:avLst>
                <a:gd name="adj1" fmla="val -72330"/>
                <a:gd name="adj2" fmla="val 109923"/>
              </a:avLst>
            </a:prstGeom>
            <a:ln w="28575" cmpd="sng">
              <a:solidFill>
                <a:schemeClr val="bg1">
                  <a:lumMod val="50000"/>
                </a:schemeClr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Kromme verbindingslijn 47"/>
            <p:cNvCxnSpPr>
              <a:stCxn id="3" idx="6"/>
              <a:endCxn id="3" idx="5"/>
            </p:cNvCxnSpPr>
            <p:nvPr/>
          </p:nvCxnSpPr>
          <p:spPr>
            <a:xfrm flipH="1">
              <a:off x="4900306" y="3426494"/>
              <a:ext cx="139335" cy="335566"/>
            </a:xfrm>
            <a:prstGeom prst="curvedConnector4">
              <a:avLst>
                <a:gd name="adj1" fmla="val -88112"/>
                <a:gd name="adj2" fmla="val 100369"/>
              </a:avLst>
            </a:prstGeom>
            <a:ln w="28575" cmpd="sng">
              <a:solidFill>
                <a:schemeClr val="bg1">
                  <a:lumMod val="50000"/>
                </a:schemeClr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Kromme verbindingslijn 66"/>
            <p:cNvCxnSpPr>
              <a:stCxn id="2" idx="6"/>
              <a:endCxn id="2" idx="5"/>
            </p:cNvCxnSpPr>
            <p:nvPr/>
          </p:nvCxnSpPr>
          <p:spPr>
            <a:xfrm flipH="1">
              <a:off x="3174302" y="3426494"/>
              <a:ext cx="139335" cy="335566"/>
            </a:xfrm>
            <a:prstGeom prst="curvedConnector4">
              <a:avLst>
                <a:gd name="adj1" fmla="val -82270"/>
                <a:gd name="adj2" fmla="val 102795"/>
              </a:avLst>
            </a:prstGeom>
            <a:ln w="28575" cmpd="sng">
              <a:solidFill>
                <a:schemeClr val="bg1">
                  <a:lumMod val="50000"/>
                </a:schemeClr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Kromme verbindingslijn 37">
              <a:extLst>
                <a:ext uri="{FF2B5EF4-FFF2-40B4-BE49-F238E27FC236}">
                  <a16:creationId xmlns:a16="http://schemas.microsoft.com/office/drawing/2014/main" id="{FF7DB5B2-7255-9947-8272-ECCFB80DC445}"/>
                </a:ext>
              </a:extLst>
            </p:cNvPr>
            <p:cNvCxnSpPr/>
            <p:nvPr/>
          </p:nvCxnSpPr>
          <p:spPr>
            <a:xfrm flipH="1">
              <a:off x="4904191" y="5152388"/>
              <a:ext cx="139335" cy="335566"/>
            </a:xfrm>
            <a:prstGeom prst="curvedConnector4">
              <a:avLst>
                <a:gd name="adj1" fmla="val -88112"/>
                <a:gd name="adj2" fmla="val 100369"/>
              </a:avLst>
            </a:prstGeom>
            <a:ln w="28575" cmpd="sng">
              <a:solidFill>
                <a:schemeClr val="bg1">
                  <a:lumMod val="50000"/>
                </a:schemeClr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2807EE03-33A1-8B43-A0B0-C371AAB62312}"/>
              </a:ext>
            </a:extLst>
          </p:cNvPr>
          <p:cNvSpPr txBox="1"/>
          <p:nvPr/>
        </p:nvSpPr>
        <p:spPr>
          <a:xfrm>
            <a:off x="2372834" y="5772302"/>
            <a:ext cx="44502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p_S1D : </a:t>
            </a:r>
            <a:r>
              <a:rPr lang="en-US" sz="1100" dirty="0"/>
              <a:t>Probability of death in S1 depends on time spent in the Sick state</a:t>
            </a:r>
          </a:p>
          <a:p>
            <a:pPr algn="ctr"/>
            <a:r>
              <a:rPr lang="en-US" sz="1100" b="1" dirty="0" err="1"/>
              <a:t>p_HD</a:t>
            </a:r>
            <a:r>
              <a:rPr lang="en-US" sz="1100" b="1" dirty="0"/>
              <a:t> = </a:t>
            </a:r>
            <a:r>
              <a:rPr lang="en-US" sz="1100" dirty="0"/>
              <a:t>age specific mortality risk</a:t>
            </a:r>
          </a:p>
        </p:txBody>
      </p:sp>
    </p:spTree>
    <p:extLst>
      <p:ext uri="{BB962C8B-B14F-4D97-AF65-F5344CB8AC3E}">
        <p14:creationId xmlns:p14="http://schemas.microsoft.com/office/powerpoint/2010/main" val="1950797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Simple Sick-</a:t>
            </a:r>
            <a:r>
              <a:rPr lang="nl-NL" dirty="0" err="1"/>
              <a:t>Sicker</a:t>
            </a:r>
            <a:r>
              <a:rPr lang="nl-NL" dirty="0"/>
              <a:t> model</a:t>
            </a:r>
            <a:endParaRPr lang="en-GB" dirty="0"/>
          </a:p>
        </p:txBody>
      </p:sp>
      <p:grpSp>
        <p:nvGrpSpPr>
          <p:cNvPr id="21" name="Groep 20">
            <a:extLst>
              <a:ext uri="{FF2B5EF4-FFF2-40B4-BE49-F238E27FC236}">
                <a16:creationId xmlns:a16="http://schemas.microsoft.com/office/drawing/2014/main" id="{F44A5528-8785-724D-8952-8D035DEF239E}"/>
              </a:ext>
            </a:extLst>
          </p:cNvPr>
          <p:cNvGrpSpPr/>
          <p:nvPr/>
        </p:nvGrpSpPr>
        <p:grpSpPr>
          <a:xfrm>
            <a:off x="2362200" y="2491183"/>
            <a:ext cx="4359054" cy="3147617"/>
            <a:chOff x="2362200" y="2491183"/>
            <a:chExt cx="4359054" cy="3147617"/>
          </a:xfrm>
        </p:grpSpPr>
        <p:grpSp>
          <p:nvGrpSpPr>
            <p:cNvPr id="14" name="Group 13"/>
            <p:cNvGrpSpPr/>
            <p:nvPr/>
          </p:nvGrpSpPr>
          <p:grpSpPr>
            <a:xfrm>
              <a:off x="2362200" y="2491183"/>
              <a:ext cx="4359054" cy="3147617"/>
              <a:chOff x="990600" y="506327"/>
              <a:chExt cx="5446178" cy="3638957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3148859" y="3048003"/>
                <a:ext cx="1188720" cy="1097281"/>
              </a:xfrm>
              <a:prstGeom prst="ellipse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Dead </a:t>
                </a:r>
              </a:p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(D) </a:t>
                </a:r>
              </a:p>
            </p:txBody>
          </p:sp>
          <p:cxnSp>
            <p:nvCxnSpPr>
              <p:cNvPr id="7" name="Curved Connector 6"/>
              <p:cNvCxnSpPr>
                <a:stCxn id="2" idx="0"/>
                <a:endCxn id="3" idx="0"/>
              </p:cNvCxnSpPr>
              <p:nvPr/>
            </p:nvCxnSpPr>
            <p:spPr>
              <a:xfrm rot="5400000" flipH="1" flipV="1">
                <a:off x="2663190" y="-39231"/>
                <a:ext cx="12700" cy="2156460"/>
              </a:xfrm>
              <a:prstGeom prst="curvedConnector3">
                <a:avLst>
                  <a:gd name="adj1" fmla="val 1800000"/>
                </a:avLst>
              </a:prstGeom>
              <a:ln w="28575">
                <a:solidFill>
                  <a:schemeClr val="bg1">
                    <a:lumMod val="50000"/>
                  </a:schemeClr>
                </a:solidFill>
                <a:headEnd type="none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urved Connector 9"/>
              <p:cNvCxnSpPr>
                <a:stCxn id="3" idx="0"/>
                <a:endCxn id="4" idx="0"/>
              </p:cNvCxnSpPr>
              <p:nvPr/>
            </p:nvCxnSpPr>
            <p:spPr>
              <a:xfrm rot="5400000" flipH="1" flipV="1">
                <a:off x="4792431" y="-11499"/>
                <a:ext cx="12700" cy="2100998"/>
              </a:xfrm>
              <a:prstGeom prst="curvedConnector3">
                <a:avLst>
                  <a:gd name="adj1" fmla="val 1800000"/>
                </a:avLst>
              </a:prstGeom>
              <a:ln w="28575">
                <a:solidFill>
                  <a:schemeClr val="bg1">
                    <a:lumMod val="50000"/>
                  </a:schemeClr>
                </a:solidFill>
                <a:prstDash val="soli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urved Connector 12"/>
              <p:cNvCxnSpPr>
                <a:stCxn id="3" idx="3"/>
                <a:endCxn id="2" idx="5"/>
              </p:cNvCxnSpPr>
              <p:nvPr/>
            </p:nvCxnSpPr>
            <p:spPr>
              <a:xfrm rot="5400000">
                <a:off x="2663190" y="1317632"/>
                <a:ext cx="12700" cy="1315908"/>
              </a:xfrm>
              <a:prstGeom prst="curvedConnector3">
                <a:avLst>
                  <a:gd name="adj1" fmla="val 2459693"/>
                </a:avLst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stCxn id="2" idx="4"/>
                <a:endCxn id="5" idx="1"/>
              </p:cNvCxnSpPr>
              <p:nvPr/>
            </p:nvCxnSpPr>
            <p:spPr>
              <a:xfrm>
                <a:off x="1584961" y="2136280"/>
                <a:ext cx="1737983" cy="1072416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3" idx="4"/>
                <a:endCxn id="5" idx="0"/>
              </p:cNvCxnSpPr>
              <p:nvPr/>
            </p:nvCxnSpPr>
            <p:spPr>
              <a:xfrm>
                <a:off x="3741421" y="2136280"/>
                <a:ext cx="1799" cy="911723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soli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4" idx="4"/>
                <a:endCxn id="5" idx="7"/>
              </p:cNvCxnSpPr>
              <p:nvPr/>
            </p:nvCxnSpPr>
            <p:spPr>
              <a:xfrm flipH="1">
                <a:off x="4163495" y="2136280"/>
                <a:ext cx="1678924" cy="1072416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soli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 rot="1995931">
                <a:off x="1302375" y="2672366"/>
                <a:ext cx="2088904" cy="302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err="1"/>
                  <a:t>p_HD</a:t>
                </a:r>
                <a:endParaRPr lang="en-US" sz="11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 rot="19453859">
                <a:off x="4099687" y="2603825"/>
                <a:ext cx="1962767" cy="302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p_S2D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 rot="16200000">
                <a:off x="3165288" y="2432617"/>
                <a:ext cx="910429" cy="326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p_S1D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584961" y="506327"/>
                <a:ext cx="2156461" cy="302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p_HS1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751512" y="516834"/>
                <a:ext cx="2090907" cy="302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p_S1S2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133600" y="1905000"/>
                <a:ext cx="1201344" cy="302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p_S1</a:t>
                </a:r>
                <a:r>
                  <a:rPr lang="en-US" sz="1100" baseline="-25000" dirty="0"/>
                  <a:t>T</a:t>
                </a:r>
                <a:r>
                  <a:rPr lang="en-US" sz="1100" dirty="0"/>
                  <a:t>H</a:t>
                </a:r>
              </a:p>
            </p:txBody>
          </p:sp>
          <p:sp>
            <p:nvSpPr>
              <p:cNvPr id="2" name="Oval 1"/>
              <p:cNvSpPr/>
              <p:nvPr/>
            </p:nvSpPr>
            <p:spPr>
              <a:xfrm>
                <a:off x="990600" y="1039000"/>
                <a:ext cx="1188720" cy="109728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Healthy (H)</a:t>
                </a:r>
              </a:p>
            </p:txBody>
          </p:sp>
          <p:sp>
            <p:nvSpPr>
              <p:cNvPr id="3" name="Oval 2"/>
              <p:cNvSpPr/>
              <p:nvPr/>
            </p:nvSpPr>
            <p:spPr>
              <a:xfrm>
                <a:off x="3147060" y="1039000"/>
                <a:ext cx="1188720" cy="109728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Sick</a:t>
                </a:r>
              </a:p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 (S1)</a:t>
                </a:r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5248058" y="1039000"/>
                <a:ext cx="1188720" cy="109728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Sicker (S2)</a:t>
                </a:r>
              </a:p>
            </p:txBody>
          </p:sp>
        </p:grpSp>
        <p:cxnSp>
          <p:nvCxnSpPr>
            <p:cNvPr id="18" name="Kromme verbindingslijn 17"/>
            <p:cNvCxnSpPr>
              <a:stCxn id="4" idx="6"/>
              <a:endCxn id="4" idx="5"/>
            </p:cNvCxnSpPr>
            <p:nvPr/>
          </p:nvCxnSpPr>
          <p:spPr>
            <a:xfrm flipH="1">
              <a:off x="6581919" y="3426495"/>
              <a:ext cx="139335" cy="335566"/>
            </a:xfrm>
            <a:prstGeom prst="curvedConnector4">
              <a:avLst>
                <a:gd name="adj1" fmla="val -72330"/>
                <a:gd name="adj2" fmla="val 109923"/>
              </a:avLst>
            </a:prstGeom>
            <a:ln w="28575" cmpd="sng">
              <a:solidFill>
                <a:schemeClr val="bg1">
                  <a:lumMod val="50000"/>
                </a:schemeClr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Kromme verbindingslijn 47"/>
            <p:cNvCxnSpPr>
              <a:stCxn id="3" idx="6"/>
              <a:endCxn id="3" idx="5"/>
            </p:cNvCxnSpPr>
            <p:nvPr/>
          </p:nvCxnSpPr>
          <p:spPr>
            <a:xfrm flipH="1">
              <a:off x="4900306" y="3426494"/>
              <a:ext cx="139335" cy="335566"/>
            </a:xfrm>
            <a:prstGeom prst="curvedConnector4">
              <a:avLst>
                <a:gd name="adj1" fmla="val -88112"/>
                <a:gd name="adj2" fmla="val 100369"/>
              </a:avLst>
            </a:prstGeom>
            <a:ln w="28575" cmpd="sng">
              <a:solidFill>
                <a:schemeClr val="bg1">
                  <a:lumMod val="50000"/>
                </a:schemeClr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Kromme verbindingslijn 66"/>
            <p:cNvCxnSpPr>
              <a:stCxn id="2" idx="6"/>
              <a:endCxn id="2" idx="5"/>
            </p:cNvCxnSpPr>
            <p:nvPr/>
          </p:nvCxnSpPr>
          <p:spPr>
            <a:xfrm flipH="1">
              <a:off x="3174302" y="3426494"/>
              <a:ext cx="139335" cy="335566"/>
            </a:xfrm>
            <a:prstGeom prst="curvedConnector4">
              <a:avLst>
                <a:gd name="adj1" fmla="val -82270"/>
                <a:gd name="adj2" fmla="val 102795"/>
              </a:avLst>
            </a:prstGeom>
            <a:ln w="28575" cmpd="sng">
              <a:solidFill>
                <a:schemeClr val="bg1">
                  <a:lumMod val="50000"/>
                </a:schemeClr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Kromme verbindingslijn 37">
              <a:extLst>
                <a:ext uri="{FF2B5EF4-FFF2-40B4-BE49-F238E27FC236}">
                  <a16:creationId xmlns:a16="http://schemas.microsoft.com/office/drawing/2014/main" id="{FF7DB5B2-7255-9947-8272-ECCFB80DC445}"/>
                </a:ext>
              </a:extLst>
            </p:cNvPr>
            <p:cNvCxnSpPr/>
            <p:nvPr/>
          </p:nvCxnSpPr>
          <p:spPr>
            <a:xfrm flipH="1">
              <a:off x="4904191" y="5152388"/>
              <a:ext cx="139335" cy="335566"/>
            </a:xfrm>
            <a:prstGeom prst="curvedConnector4">
              <a:avLst>
                <a:gd name="adj1" fmla="val -88112"/>
                <a:gd name="adj2" fmla="val 100369"/>
              </a:avLst>
            </a:prstGeom>
            <a:ln w="28575" cmpd="sng">
              <a:solidFill>
                <a:schemeClr val="bg1">
                  <a:lumMod val="50000"/>
                </a:schemeClr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4172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2438</TotalTime>
  <Words>144</Words>
  <Application>Microsoft Office PowerPoint</Application>
  <PresentationFormat>On-screen Show (4:3)</PresentationFormat>
  <Paragraphs>32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Simple Sick-Sicker model with state-resident mortality</vt:lpstr>
      <vt:lpstr>Simple Sick-Sicker model</vt:lpstr>
    </vt:vector>
  </TitlesOfParts>
  <Company>University of Minnesota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 Enns</dc:creator>
  <cp:lastModifiedBy>Alan Yang</cp:lastModifiedBy>
  <cp:revision>119</cp:revision>
  <cp:lastPrinted>2013-04-10T16:24:19Z</cp:lastPrinted>
  <dcterms:created xsi:type="dcterms:W3CDTF">2013-04-10T15:38:11Z</dcterms:created>
  <dcterms:modified xsi:type="dcterms:W3CDTF">2020-10-13T01:43:29Z</dcterms:modified>
</cp:coreProperties>
</file>