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35"/>
  </p:notesMasterIdLst>
  <p:sldIdLst>
    <p:sldId id="671" r:id="rId2"/>
    <p:sldId id="276" r:id="rId3"/>
    <p:sldId id="670" r:id="rId4"/>
    <p:sldId id="261" r:id="rId5"/>
    <p:sldId id="291" r:id="rId6"/>
    <p:sldId id="288" r:id="rId7"/>
    <p:sldId id="289" r:id="rId8"/>
    <p:sldId id="263" r:id="rId9"/>
    <p:sldId id="264" r:id="rId10"/>
    <p:sldId id="265" r:id="rId11"/>
    <p:sldId id="266" r:id="rId12"/>
    <p:sldId id="267" r:id="rId13"/>
    <p:sldId id="268" r:id="rId14"/>
    <p:sldId id="269" r:id="rId15"/>
    <p:sldId id="665" r:id="rId16"/>
    <p:sldId id="271" r:id="rId17"/>
    <p:sldId id="272" r:id="rId18"/>
    <p:sldId id="273" r:id="rId19"/>
    <p:sldId id="294" r:id="rId20"/>
    <p:sldId id="662" r:id="rId21"/>
    <p:sldId id="666" r:id="rId22"/>
    <p:sldId id="672" r:id="rId23"/>
    <p:sldId id="664" r:id="rId24"/>
    <p:sldId id="667" r:id="rId25"/>
    <p:sldId id="642" r:id="rId26"/>
    <p:sldId id="651" r:id="rId27"/>
    <p:sldId id="643" r:id="rId28"/>
    <p:sldId id="661" r:id="rId29"/>
    <p:sldId id="644" r:id="rId30"/>
    <p:sldId id="641" r:id="rId31"/>
    <p:sldId id="645" r:id="rId32"/>
    <p:sldId id="258" r:id="rId33"/>
    <p:sldId id="34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3"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2"/>
    <p:restoredTop sz="94646"/>
  </p:normalViewPr>
  <p:slideViewPr>
    <p:cSldViewPr snapToGrid="0" snapToObjects="1">
      <p:cViewPr varScale="1">
        <p:scale>
          <a:sx n="71" d="100"/>
          <a:sy n="71" d="100"/>
        </p:scale>
        <p:origin x="5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10T10:13:39.096" idx="3">
    <p:pos x="10" y="10"/>
    <p:text>Fix typos in the transition matrix. Should be HSD by HSD instead of SPD.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165381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Shape 10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1" name="Shape 10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92" name="Shape 109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13</a:t>
            </a:fld>
            <a:endParaRPr/>
          </a:p>
        </p:txBody>
      </p:sp>
    </p:spTree>
    <p:extLst>
      <p:ext uri="{BB962C8B-B14F-4D97-AF65-F5344CB8AC3E}">
        <p14:creationId xmlns:p14="http://schemas.microsoft.com/office/powerpoint/2010/main" val="1000262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14</a:t>
            </a:fld>
            <a:endParaRPr/>
          </a:p>
        </p:txBody>
      </p:sp>
    </p:spTree>
    <p:extLst>
      <p:ext uri="{BB962C8B-B14F-4D97-AF65-F5344CB8AC3E}">
        <p14:creationId xmlns:p14="http://schemas.microsoft.com/office/powerpoint/2010/main" val="1252008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15</a:t>
            </a:fld>
            <a:endParaRPr/>
          </a:p>
        </p:txBody>
      </p:sp>
    </p:spTree>
    <p:extLst>
      <p:ext uri="{BB962C8B-B14F-4D97-AF65-F5344CB8AC3E}">
        <p14:creationId xmlns:p14="http://schemas.microsoft.com/office/powerpoint/2010/main" val="1514904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Shape 19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3" name="Shape 19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NL" sz="1400">
                <a:latin typeface="Verdana"/>
                <a:ea typeface="Verdana"/>
                <a:cs typeface="Verdana"/>
                <a:sym typeface="Verdana"/>
              </a:rPr>
              <a:t>Commonly used distribution to model parameter uncertainty </a:t>
            </a:r>
            <a:endParaRPr sz="1400"/>
          </a:p>
        </p:txBody>
      </p:sp>
      <p:sp>
        <p:nvSpPr>
          <p:cNvPr id="1974" name="Shape 197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16</a:t>
            </a:fld>
            <a:endParaRPr/>
          </a:p>
        </p:txBody>
      </p:sp>
    </p:spTree>
    <p:extLst>
      <p:ext uri="{BB962C8B-B14F-4D97-AF65-F5344CB8AC3E}">
        <p14:creationId xmlns:p14="http://schemas.microsoft.com/office/powerpoint/2010/main" val="587649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
        <p:cNvGrpSpPr/>
        <p:nvPr/>
      </p:nvGrpSpPr>
      <p:grpSpPr>
        <a:xfrm>
          <a:off x="0" y="0"/>
          <a:ext cx="0" cy="0"/>
          <a:chOff x="0" y="0"/>
          <a:chExt cx="0" cy="0"/>
        </a:xfrm>
      </p:grpSpPr>
      <p:sp>
        <p:nvSpPr>
          <p:cNvPr id="1982" name="Shape 19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3" name="Shape 19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nl-NL" sz="900">
                <a:latin typeface="Arial"/>
                <a:ea typeface="Arial"/>
                <a:cs typeface="Arial"/>
                <a:sym typeface="Arial"/>
              </a:rPr>
              <a:t>Hunink MGM, Weinstein MC, Wittenberg E, Drummond MF, Pliskin JS, Wong JB, Glasziou PP. Decision Making in Health and Medicine: Integrating Evidence and Values. Cambridge University Press, Cambridge, UK, 2014. ISBN 978-1-107-69047-9. Table 12.2, page 371</a:t>
            </a:r>
            <a:endParaRPr sz="900">
              <a:latin typeface="Arial"/>
              <a:ea typeface="Arial"/>
              <a:cs typeface="Arial"/>
              <a:sym typeface="Arial"/>
            </a:endParaRPr>
          </a:p>
          <a:p>
            <a:pPr marL="0" lvl="0" indent="0" rtl="0">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rtl="0">
              <a:spcBef>
                <a:spcPts val="0"/>
              </a:spcBef>
              <a:spcAft>
                <a:spcPts val="0"/>
              </a:spcAft>
              <a:buNone/>
            </a:pPr>
            <a:endParaRPr/>
          </a:p>
        </p:txBody>
      </p:sp>
      <p:sp>
        <p:nvSpPr>
          <p:cNvPr id="1984" name="Shape 198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17</a:t>
            </a:fld>
            <a:endParaRPr/>
          </a:p>
        </p:txBody>
      </p:sp>
    </p:spTree>
    <p:extLst>
      <p:ext uri="{BB962C8B-B14F-4D97-AF65-F5344CB8AC3E}">
        <p14:creationId xmlns:p14="http://schemas.microsoft.com/office/powerpoint/2010/main" val="105655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Shape 19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2" name="Shape 19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93" name="Shape 19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a:p>
        </p:txBody>
      </p:sp>
    </p:spTree>
    <p:extLst>
      <p:ext uri="{BB962C8B-B14F-4D97-AF65-F5344CB8AC3E}">
        <p14:creationId xmlns:p14="http://schemas.microsoft.com/office/powerpoint/2010/main" val="1404733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21</a:t>
            </a:fld>
            <a:endParaRPr/>
          </a:p>
        </p:txBody>
      </p:sp>
    </p:spTree>
    <p:extLst>
      <p:ext uri="{BB962C8B-B14F-4D97-AF65-F5344CB8AC3E}">
        <p14:creationId xmlns:p14="http://schemas.microsoft.com/office/powerpoint/2010/main" val="717113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22</a:t>
            </a:fld>
            <a:endParaRPr/>
          </a:p>
        </p:txBody>
      </p:sp>
    </p:spTree>
    <p:extLst>
      <p:ext uri="{BB962C8B-B14F-4D97-AF65-F5344CB8AC3E}">
        <p14:creationId xmlns:p14="http://schemas.microsoft.com/office/powerpoint/2010/main" val="2039977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24</a:t>
            </a:fld>
            <a:endParaRPr/>
          </a:p>
        </p:txBody>
      </p:sp>
    </p:spTree>
    <p:extLst>
      <p:ext uri="{BB962C8B-B14F-4D97-AF65-F5344CB8AC3E}">
        <p14:creationId xmlns:p14="http://schemas.microsoft.com/office/powerpoint/2010/main" val="145661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shaded area represents the probability of X being cost- effective compared to Y, which is the area under the curve to the right of INB = 0. The </a:t>
            </a:r>
            <a:r>
              <a:rPr lang="en-US" b="1" dirty="0"/>
              <a:t>solid vertical line </a:t>
            </a:r>
            <a:r>
              <a:rPr lang="en-US" dirty="0"/>
              <a:t>represents the expected INB of X vs. Y, and the </a:t>
            </a:r>
            <a:r>
              <a:rPr lang="en-US" b="1" dirty="0"/>
              <a:t>dashed vertical line </a:t>
            </a:r>
            <a:r>
              <a:rPr lang="en-US" dirty="0"/>
              <a:t>represents the </a:t>
            </a:r>
            <a:r>
              <a:rPr lang="en-US" b="1" dirty="0"/>
              <a:t>median of the distribution of INB</a:t>
            </a:r>
            <a:r>
              <a:rPr lang="en-US" dirty="0"/>
              <a:t>. X is optimal in all scenarios, but has the highest probability of being cost-effective only in scenarios B and C. In scenario B (i.e., symmetrical), the median and mean of INB coincide with each other.</a:t>
            </a:r>
          </a:p>
        </p:txBody>
      </p:sp>
      <p:sp>
        <p:nvSpPr>
          <p:cNvPr id="4" name="Slide Number Placeholder 3"/>
          <p:cNvSpPr>
            <a:spLocks noGrp="1"/>
          </p:cNvSpPr>
          <p:nvPr>
            <p:ph type="sldNum" sz="quarter" idx="5"/>
          </p:nvPr>
        </p:nvSpPr>
        <p:spPr/>
        <p:txBody>
          <a:bodyPr/>
          <a:lstStyle/>
          <a:p>
            <a:fld id="{D73956A2-3864-BC4F-800B-0E89051655E5}" type="slidenum">
              <a:rPr lang="en-US" smtClean="0"/>
              <a:t>29</a:t>
            </a:fld>
            <a:endParaRPr lang="en-US"/>
          </a:p>
        </p:txBody>
      </p:sp>
    </p:spTree>
    <p:extLst>
      <p:ext uri="{BB962C8B-B14F-4D97-AF65-F5344CB8AC3E}">
        <p14:creationId xmlns:p14="http://schemas.microsoft.com/office/powerpoint/2010/main" val="402999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4039642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94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679778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Shape 9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7" name="Shape 9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0755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Shape 10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3" name="Shape 10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113077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1" name="Shape 10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9885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Shape 10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0" name="Shape 10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1" name="Shape 104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a:p>
        </p:txBody>
      </p:sp>
    </p:spTree>
    <p:extLst>
      <p:ext uri="{BB962C8B-B14F-4D97-AF65-F5344CB8AC3E}">
        <p14:creationId xmlns:p14="http://schemas.microsoft.com/office/powerpoint/2010/main" val="2139714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Shape 10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4" name="Shape 10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110234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Shape 10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1" name="Shape 10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48519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45" y="3501008"/>
            <a:ext cx="861568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53337"/>
            <a:ext cx="6382411"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2421136" y="764704"/>
            <a:ext cx="9744405"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2421136" y="764705"/>
            <a:ext cx="9809493"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301419" y="5315288"/>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1301417" y="5915744"/>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11/5/2020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1301417" y="200744"/>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269408" y="5085184"/>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867072" y="0"/>
            <a:ext cx="112776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69408" y="5685906"/>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11/5/2020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2597" y="1556792"/>
            <a:ext cx="1016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11/5/2020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3829"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94229"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11/5/2020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11/5/2020</a:t>
            </a:fld>
            <a:endParaRPr lang="en-US"/>
          </a:p>
        </p:txBody>
      </p:sp>
      <p:sp>
        <p:nvSpPr>
          <p:cNvPr id="6"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11/5/2020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360" y="2279647"/>
            <a:ext cx="761235"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595" y="2852936"/>
            <a:ext cx="72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7595" y="3537072"/>
            <a:ext cx="768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4977" y="4329160"/>
            <a:ext cx="720000" cy="540000"/>
          </a:xfrm>
          <a:prstGeom prst="rect">
            <a:avLst/>
          </a:prstGeom>
        </p:spPr>
      </p:pic>
      <p:sp>
        <p:nvSpPr>
          <p:cNvPr id="18" name="TextBox 17"/>
          <p:cNvSpPr txBox="1"/>
          <p:nvPr/>
        </p:nvSpPr>
        <p:spPr>
          <a:xfrm>
            <a:off x="3451034" y="4445272"/>
            <a:ext cx="5512229"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3451033" y="3681089"/>
            <a:ext cx="7432443"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2420078" y="620688"/>
            <a:ext cx="9744405"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95000" y="2855000"/>
            <a:ext cx="104696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nl-NL" smtClean="0"/>
              <a:pPr/>
              <a:t>‹#›</a:t>
            </a:fld>
            <a:endParaRPr lang="nl-NL"/>
          </a:p>
        </p:txBody>
      </p:sp>
    </p:spTree>
    <p:extLst>
      <p:ext uri="{BB962C8B-B14F-4D97-AF65-F5344CB8AC3E}">
        <p14:creationId xmlns:p14="http://schemas.microsoft.com/office/powerpoint/2010/main" val="1409135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810724" y="5242599"/>
            <a:ext cx="2438400" cy="487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2447595" y="2243336"/>
            <a:ext cx="720000" cy="540000"/>
          </a:xfrm>
          <a:prstGeom prst="rect">
            <a:avLst/>
          </a:prstGeom>
          <a:noFill/>
          <a:ln>
            <a:noFill/>
          </a:ln>
        </p:spPr>
      </p:pic>
      <p:sp>
        <p:nvSpPr>
          <p:cNvPr id="147" name="Google Shape;147;p21"/>
          <p:cNvSpPr txBox="1">
            <a:spLocks noGrp="1"/>
          </p:cNvSpPr>
          <p:nvPr>
            <p:ph type="ftr" idx="11"/>
          </p:nvPr>
        </p:nvSpPr>
        <p:spPr>
          <a:xfrm>
            <a:off x="865717" y="6481911"/>
            <a:ext cx="63824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11413152" y="6453336"/>
            <a:ext cx="7316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0000000-1234-1234-1234-123412341234}" type="slidenum">
              <a:rPr lang="nl-NL" smtClean="0"/>
              <a:pPr/>
              <a:t>‹#›</a:t>
            </a:fld>
            <a:endParaRPr lang="nl-NL"/>
          </a:p>
        </p:txBody>
      </p:sp>
      <p:pic>
        <p:nvPicPr>
          <p:cNvPr id="149" name="Google Shape;149;p21"/>
          <p:cNvPicPr preferRelativeResize="0"/>
          <p:nvPr/>
        </p:nvPicPr>
        <p:blipFill rotWithShape="1">
          <a:blip r:embed="rId3">
            <a:alphaModFix/>
          </a:blip>
          <a:srcRect/>
          <a:stretch/>
        </p:blipFill>
        <p:spPr>
          <a:xfrm>
            <a:off x="2447595" y="2927472"/>
            <a:ext cx="768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2474977" y="3719560"/>
            <a:ext cx="720000" cy="540000"/>
          </a:xfrm>
          <a:prstGeom prst="rect">
            <a:avLst/>
          </a:prstGeom>
          <a:noFill/>
          <a:ln>
            <a:noFill/>
          </a:ln>
        </p:spPr>
      </p:pic>
      <p:sp>
        <p:nvSpPr>
          <p:cNvPr id="151" name="Google Shape;151;p21"/>
          <p:cNvSpPr txBox="1"/>
          <p:nvPr/>
        </p:nvSpPr>
        <p:spPr>
          <a:xfrm>
            <a:off x="3451033" y="3835675"/>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3451033" y="3071488"/>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871763" y="5807005"/>
            <a:ext cx="10466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sz="1800"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2420077" y="620688"/>
            <a:ext cx="97444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3451033" y="2363475"/>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3451033" y="4577563"/>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2447600" y="4475625"/>
            <a:ext cx="768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139823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2480501" y="1553344"/>
          <a:ext cx="9711498" cy="2926080"/>
        </p:xfrm>
        <a:graphic>
          <a:graphicData uri="http://schemas.openxmlformats.org/drawingml/2006/table">
            <a:tbl>
              <a:tblPr firstRow="1" bandRow="1">
                <a:tableStyleId>{2D5ABB26-0587-4C30-8999-92F81FD0307C}</a:tableStyleId>
              </a:tblPr>
              <a:tblGrid>
                <a:gridCol w="4863637">
                  <a:extLst>
                    <a:ext uri="{9D8B030D-6E8A-4147-A177-3AD203B41FA5}">
                      <a16:colId xmlns:a16="http://schemas.microsoft.com/office/drawing/2014/main" val="20000"/>
                    </a:ext>
                  </a:extLst>
                </a:gridCol>
                <a:gridCol w="4847861">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marL="121920" marR="121920"/>
                </a:tc>
                <a:tc>
                  <a:txBody>
                    <a:bodyPr/>
                    <a:lstStyle/>
                    <a:p>
                      <a:endParaRPr lang="en-GB" sz="1200" dirty="0">
                        <a:solidFill>
                          <a:schemeClr val="bg1"/>
                        </a:solidFill>
                      </a:endParaRPr>
                    </a:p>
                  </a:txBody>
                  <a:tcPr marL="121920" marR="121920"/>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marL="121920" marR="121920"/>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0544" y="5294048"/>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352" y="5182702"/>
            <a:ext cx="3552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7754" y="52768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4523" y="5229204"/>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2480501" y="4453581"/>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0544" y="5294048"/>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352" y="5182702"/>
            <a:ext cx="3552000" cy="50871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7754" y="52768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4523" y="5229204"/>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2447595" y="1628800"/>
            <a:ext cx="9409045"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20576" y="1417638"/>
            <a:ext cx="1016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11/5/2020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3671" y="4918521"/>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1163671" y="3284984"/>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11/5/2020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05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37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11/5/2020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05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7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37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11/5/2020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587" y="274638"/>
            <a:ext cx="1016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11/5/2020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11/5/2020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67" y="274638"/>
            <a:ext cx="1016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1312597" y="1600200"/>
            <a:ext cx="1016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30423" y="0"/>
            <a:ext cx="9144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413152" y="6453336"/>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8398635"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810682" y="5242560"/>
            <a:ext cx="2438399" cy="48768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11/5/2020</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7.emf"/><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21.emf"/><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4.xml"/><Relationship Id="rId11" Type="http://schemas.openxmlformats.org/officeDocument/2006/relationships/image" Target="../media/image54.png"/><Relationship Id="rId10" Type="http://schemas.openxmlformats.org/officeDocument/2006/relationships/image" Target="../media/image53.png"/><Relationship Id="rId9"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21.emf"/><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4.xml"/><Relationship Id="rId11" Type="http://schemas.openxmlformats.org/officeDocument/2006/relationships/image" Target="../media/image62.png"/><Relationship Id="rId10" Type="http://schemas.openxmlformats.org/officeDocument/2006/relationships/image" Target="../media/image61.png"/><Relationship Id="rId9" Type="http://schemas.openxmlformats.org/officeDocument/2006/relationships/image" Target="../media/image6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24224" y="3400425"/>
            <a:ext cx="7308280" cy="2107750"/>
          </a:xfrm>
        </p:spPr>
        <p:txBody>
          <a:bodyPr>
            <a:normAutofit/>
          </a:bodyPr>
          <a:lstStyle/>
          <a:p>
            <a:r>
              <a:rPr lang="en-US" dirty="0"/>
              <a:t>Decision Modeling in R workshop</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3324224" y="800102"/>
            <a:ext cx="7308280" cy="2228849"/>
          </a:xfrm>
        </p:spPr>
        <p:txBody>
          <a:bodyPr anchor="ctr" anchorCtr="0"/>
          <a:lstStyle/>
          <a:p>
            <a:pPr algn="ctr"/>
            <a:r>
              <a:rPr lang="en-US" sz="4000" dirty="0"/>
              <a:t>Sensitivity Analysis in R</a:t>
            </a:r>
          </a:p>
        </p:txBody>
      </p:sp>
    </p:spTree>
    <p:extLst>
      <p:ext uri="{BB962C8B-B14F-4D97-AF65-F5344CB8AC3E}">
        <p14:creationId xmlns:p14="http://schemas.microsoft.com/office/powerpoint/2010/main" val="3704203170"/>
      </p:ext>
    </p:extLst>
  </p:cSld>
  <p:clrMapOvr>
    <a:masterClrMapping/>
  </p:clrMapOvr>
  <mc:AlternateContent xmlns:mc="http://schemas.openxmlformats.org/markup-compatibility/2006" xmlns:p14="http://schemas.microsoft.com/office/powerpoint/2010/main">
    <mc:Choice Requires="p14">
      <p:transition spd="slow" p14:dur="1500" advTm="9780"/>
    </mc:Choice>
    <mc:Fallback xmlns="">
      <p:transition spd="slow" advTm="978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Shape 1043"/>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Presenting the PSA results</a:t>
            </a:r>
            <a:endParaRPr/>
          </a:p>
        </p:txBody>
      </p:sp>
      <p:sp>
        <p:nvSpPr>
          <p:cNvPr id="1044" name="Shape 1044"/>
          <p:cNvSpPr>
            <a:spLocks noGrp="1"/>
          </p:cNvSpPr>
          <p:nvPr>
            <p:ph type="sldNum" idx="12"/>
          </p:nvPr>
        </p:nvSpPr>
        <p:spPr>
          <a:xfrm>
            <a:off x="8660583"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10</a:t>
            </a:fld>
            <a:endParaRPr/>
          </a:p>
        </p:txBody>
      </p:sp>
      <p:cxnSp>
        <p:nvCxnSpPr>
          <p:cNvPr id="1045" name="Shape 1045"/>
          <p:cNvCxnSpPr/>
          <p:nvPr/>
        </p:nvCxnSpPr>
        <p:spPr>
          <a:xfrm>
            <a:off x="4751144"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47" name="Shape 1047"/>
          <p:cNvCxnSpPr/>
          <p:nvPr/>
        </p:nvCxnSpPr>
        <p:spPr>
          <a:xfrm rot="10800000">
            <a:off x="941144"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048" name="Shape 1048"/>
          <p:cNvSpPr txBox="1"/>
          <p:nvPr/>
        </p:nvSpPr>
        <p:spPr>
          <a:xfrm>
            <a:off x="8022369" y="4077275"/>
            <a:ext cx="548700" cy="396300"/>
          </a:xfrm>
          <a:prstGeom prst="rect">
            <a:avLst/>
          </a:prstGeom>
          <a:noFill/>
          <a:ln>
            <a:noFill/>
          </a:ln>
        </p:spPr>
        <p:txBody>
          <a:bodyPr spcFirstLastPara="1" wrap="square" lIns="91425" tIns="91425" rIns="91425" bIns="91425" anchor="t" anchorCtr="0">
            <a:noAutofit/>
          </a:bodyPr>
          <a:lstStyle/>
          <a:p>
            <a:r>
              <a:rPr lang="nl-NL" sz="1700"/>
              <a:t>TE</a:t>
            </a:r>
            <a:endParaRPr sz="1700"/>
          </a:p>
        </p:txBody>
      </p:sp>
      <p:sp>
        <p:nvSpPr>
          <p:cNvPr id="1049" name="Shape 1049"/>
          <p:cNvSpPr txBox="1"/>
          <p:nvPr/>
        </p:nvSpPr>
        <p:spPr>
          <a:xfrm>
            <a:off x="4114719" y="1752600"/>
            <a:ext cx="548700" cy="396300"/>
          </a:xfrm>
          <a:prstGeom prst="rect">
            <a:avLst/>
          </a:prstGeom>
          <a:noFill/>
          <a:ln>
            <a:noFill/>
          </a:ln>
        </p:spPr>
        <p:txBody>
          <a:bodyPr spcFirstLastPara="1" wrap="square" lIns="91425" tIns="91425" rIns="91425" bIns="91425" anchor="t" anchorCtr="0">
            <a:noAutofit/>
          </a:bodyPr>
          <a:lstStyle/>
          <a:p>
            <a:r>
              <a:rPr lang="nl-NL" sz="1700"/>
              <a:t>TC</a:t>
            </a:r>
            <a:endParaRPr sz="1700"/>
          </a:p>
        </p:txBody>
      </p:sp>
      <p:sp>
        <p:nvSpPr>
          <p:cNvPr id="1050" name="Shape 1050"/>
          <p:cNvSpPr txBox="1"/>
          <p:nvPr/>
        </p:nvSpPr>
        <p:spPr>
          <a:xfrm>
            <a:off x="4381194" y="4038600"/>
            <a:ext cx="358500" cy="396300"/>
          </a:xfrm>
          <a:prstGeom prst="rect">
            <a:avLst/>
          </a:prstGeom>
          <a:noFill/>
          <a:ln>
            <a:noFill/>
          </a:ln>
        </p:spPr>
        <p:txBody>
          <a:bodyPr spcFirstLastPara="1" wrap="square" lIns="91425" tIns="91425" rIns="91425" bIns="91425" anchor="t" anchorCtr="0">
            <a:noAutofit/>
          </a:bodyPr>
          <a:lstStyle/>
          <a:p>
            <a:r>
              <a:rPr lang="nl-NL" sz="1700"/>
              <a:t>0</a:t>
            </a:r>
            <a:endParaRPr sz="1700"/>
          </a:p>
        </p:txBody>
      </p:sp>
      <p:sp>
        <p:nvSpPr>
          <p:cNvPr id="1051" name="Shape 1051"/>
          <p:cNvSpPr txBox="1"/>
          <p:nvPr/>
        </p:nvSpPr>
        <p:spPr>
          <a:xfrm>
            <a:off x="5413269" y="2681900"/>
            <a:ext cx="2084813" cy="678600"/>
          </a:xfrm>
          <a:prstGeom prst="rect">
            <a:avLst/>
          </a:prstGeom>
          <a:noFill/>
          <a:ln>
            <a:noFill/>
          </a:ln>
        </p:spPr>
        <p:txBody>
          <a:bodyPr spcFirstLastPara="1" wrap="square" lIns="91425" tIns="91425" rIns="91425" bIns="91425" anchor="t" anchorCtr="0">
            <a:noAutofit/>
          </a:bodyPr>
          <a:lstStyle/>
          <a:p>
            <a:r>
              <a:rPr lang="nl-NL" sz="3200"/>
              <a:t>.</a:t>
            </a:r>
            <a:r>
              <a:rPr lang="nl-NL"/>
              <a:t> (TE</a:t>
            </a:r>
            <a:r>
              <a:rPr lang="nl-NL" baseline="30000"/>
              <a:t>1</a:t>
            </a:r>
            <a:r>
              <a:rPr lang="nl-NL"/>
              <a:t>, TC</a:t>
            </a:r>
            <a:r>
              <a:rPr lang="nl-NL" baseline="30000"/>
              <a:t>1</a:t>
            </a:r>
            <a:r>
              <a:rPr lang="nl-NL"/>
              <a:t>)</a:t>
            </a:r>
            <a:endParaRPr/>
          </a:p>
        </p:txBody>
      </p:sp>
    </p:spTree>
    <p:extLst>
      <p:ext uri="{BB962C8B-B14F-4D97-AF65-F5344CB8AC3E}">
        <p14:creationId xmlns:p14="http://schemas.microsoft.com/office/powerpoint/2010/main" val="1475268544"/>
      </p:ext>
    </p:extLst>
  </p:cSld>
  <p:clrMapOvr>
    <a:masterClrMapping/>
  </p:clrMapOvr>
  <mc:AlternateContent xmlns:mc="http://schemas.openxmlformats.org/markup-compatibility/2006" xmlns:p14="http://schemas.microsoft.com/office/powerpoint/2010/main">
    <mc:Choice Requires="p14">
      <p:transition spd="slow" p14:dur="2000" advTm="13180"/>
    </mc:Choice>
    <mc:Fallback xmlns="">
      <p:transition spd="slow" advTm="1318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pic>
        <p:nvPicPr>
          <p:cNvPr id="30" name="Picture 29">
            <a:extLst>
              <a:ext uri="{FF2B5EF4-FFF2-40B4-BE49-F238E27FC236}">
                <a16:creationId xmlns:a16="http://schemas.microsoft.com/office/drawing/2014/main" id="{40020E23-CCD0-4F3C-A3CB-B5A764474A02}"/>
              </a:ext>
            </a:extLst>
          </p:cNvPr>
          <p:cNvPicPr>
            <a:picLocks noChangeAspect="1"/>
          </p:cNvPicPr>
          <p:nvPr/>
        </p:nvPicPr>
        <p:blipFill>
          <a:blip r:embed="rId3"/>
          <a:stretch>
            <a:fillRect/>
          </a:stretch>
        </p:blipFill>
        <p:spPr>
          <a:xfrm>
            <a:off x="938791" y="5196701"/>
            <a:ext cx="4260668" cy="1184674"/>
          </a:xfrm>
          <a:prstGeom prst="rect">
            <a:avLst/>
          </a:prstGeom>
        </p:spPr>
      </p:pic>
      <p:sp>
        <p:nvSpPr>
          <p:cNvPr id="1056" name="Shape 1056"/>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Matrix Implementation of the Markov Model</a:t>
            </a:r>
            <a:endParaRPr/>
          </a:p>
        </p:txBody>
      </p:sp>
      <p:sp>
        <p:nvSpPr>
          <p:cNvPr id="1057" name="Shape 1057"/>
          <p:cNvSpPr txBox="1">
            <a:spLocks noGrp="1"/>
          </p:cNvSpPr>
          <p:nvPr>
            <p:ph type="body" idx="1"/>
          </p:nvPr>
        </p:nvSpPr>
        <p:spPr>
          <a:xfrm>
            <a:off x="783207" y="1852925"/>
            <a:ext cx="7620000" cy="3345900"/>
          </a:xfrm>
          <a:prstGeom prst="rect">
            <a:avLst/>
          </a:prstGeom>
        </p:spPr>
        <p:txBody>
          <a:bodyPr spcFirstLastPara="1" vert="horz" wrap="square" lIns="91425" tIns="91425" rIns="91425" bIns="91425" rtlCol="0" anchor="t" anchorCtr="0">
            <a:noAutofit/>
          </a:bodyPr>
          <a:lstStyle/>
          <a:p>
            <a:pPr marL="0" indent="0">
              <a:spcBef>
                <a:spcPts val="440"/>
              </a:spcBef>
              <a:buNone/>
            </a:pPr>
            <a:r>
              <a:rPr lang="nl-NL" dirty="0">
                <a:solidFill>
                  <a:srgbClr val="004D99"/>
                </a:solidFill>
              </a:rPr>
              <a:t>Transition probability matrix</a:t>
            </a:r>
            <a:endParaRPr dirty="0">
              <a:solidFill>
                <a:srgbClr val="004D99"/>
              </a:solidFill>
            </a:endParaRPr>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r>
              <a:rPr lang="nl-NL" dirty="0">
                <a:solidFill>
                  <a:srgbClr val="004D99"/>
                </a:solidFill>
              </a:rPr>
              <a:t>Vector of cycle’s cost/outcomes</a:t>
            </a:r>
            <a:endParaRPr dirty="0">
              <a:solidFill>
                <a:srgbClr val="004D99"/>
              </a:solidFill>
            </a:endParaRPr>
          </a:p>
        </p:txBody>
      </p:sp>
      <p:sp>
        <p:nvSpPr>
          <p:cNvPr id="1058" name="Shape 1058"/>
          <p:cNvSpPr txBox="1">
            <a:spLocks noGrp="1"/>
          </p:cNvSpPr>
          <p:nvPr>
            <p:ph type="sldNum" idx="12"/>
          </p:nvPr>
        </p:nvSpPr>
        <p:spPr>
          <a:xfrm>
            <a:off x="8581071" y="6453336"/>
            <a:ext cx="548700" cy="396300"/>
          </a:xfrm>
          <a:prstGeom prst="rect">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11</a:t>
            </a:fld>
            <a:endParaRPr/>
          </a:p>
        </p:txBody>
      </p:sp>
      <p:pic>
        <p:nvPicPr>
          <p:cNvPr id="1066" name="Shape 1066"/>
          <p:cNvPicPr preferRelativeResize="0"/>
          <p:nvPr/>
        </p:nvPicPr>
        <p:blipFill>
          <a:blip r:embed="rId4">
            <a:alphaModFix/>
          </a:blip>
          <a:stretch>
            <a:fillRect/>
          </a:stretch>
        </p:blipFill>
        <p:spPr>
          <a:xfrm>
            <a:off x="957047" y="2504751"/>
            <a:ext cx="4912375" cy="1423027"/>
          </a:xfrm>
          <a:prstGeom prst="rect">
            <a:avLst/>
          </a:prstGeom>
          <a:noFill/>
          <a:ln>
            <a:noFill/>
          </a:ln>
        </p:spPr>
      </p:pic>
      <p:pic>
        <p:nvPicPr>
          <p:cNvPr id="2" name="Picture 1"/>
          <p:cNvPicPr>
            <a:picLocks noChangeAspect="1"/>
          </p:cNvPicPr>
          <p:nvPr/>
        </p:nvPicPr>
        <p:blipFill>
          <a:blip r:embed="rId5"/>
          <a:stretch>
            <a:fillRect/>
          </a:stretch>
        </p:blipFill>
        <p:spPr>
          <a:xfrm>
            <a:off x="5749944" y="4394957"/>
            <a:ext cx="2730966" cy="2276856"/>
          </a:xfrm>
          <a:prstGeom prst="rect">
            <a:avLst/>
          </a:prstGeom>
        </p:spPr>
      </p:pic>
      <p:sp>
        <p:nvSpPr>
          <p:cNvPr id="8" name="TextBox 7"/>
          <p:cNvSpPr txBox="1"/>
          <p:nvPr/>
        </p:nvSpPr>
        <p:spPr>
          <a:xfrm>
            <a:off x="2123853" y="2504750"/>
            <a:ext cx="2930610" cy="369332"/>
          </a:xfrm>
          <a:prstGeom prst="rect">
            <a:avLst/>
          </a:prstGeom>
          <a:solidFill>
            <a:schemeClr val="bg1"/>
          </a:solidFill>
        </p:spPr>
        <p:txBody>
          <a:bodyPr wrap="none" rtlCol="0">
            <a:spAutoFit/>
          </a:bodyPr>
          <a:lstStyle/>
          <a:p>
            <a:r>
              <a:rPr lang="en-US" b="1" dirty="0"/>
              <a:t>H	         S	         D</a:t>
            </a:r>
          </a:p>
        </p:txBody>
      </p:sp>
      <p:pic>
        <p:nvPicPr>
          <p:cNvPr id="3" name="Picture 2">
            <a:extLst>
              <a:ext uri="{FF2B5EF4-FFF2-40B4-BE49-F238E27FC236}">
                <a16:creationId xmlns:a16="http://schemas.microsoft.com/office/drawing/2014/main" id="{A3D60961-B3DC-4A98-A582-4A425F44EB82}"/>
              </a:ext>
            </a:extLst>
          </p:cNvPr>
          <p:cNvPicPr>
            <a:picLocks noChangeAspect="1"/>
          </p:cNvPicPr>
          <p:nvPr/>
        </p:nvPicPr>
        <p:blipFill>
          <a:blip r:embed="rId6"/>
          <a:stretch>
            <a:fillRect/>
          </a:stretch>
        </p:blipFill>
        <p:spPr>
          <a:xfrm>
            <a:off x="1617777" y="2556050"/>
            <a:ext cx="3971258" cy="1283760"/>
          </a:xfrm>
          <a:prstGeom prst="rect">
            <a:avLst/>
          </a:prstGeom>
        </p:spPr>
      </p:pic>
      <p:sp>
        <p:nvSpPr>
          <p:cNvPr id="4" name="TextBox 3">
            <a:extLst>
              <a:ext uri="{FF2B5EF4-FFF2-40B4-BE49-F238E27FC236}">
                <a16:creationId xmlns:a16="http://schemas.microsoft.com/office/drawing/2014/main" id="{8793A3E3-CDF3-42E3-9AA0-52704372BF80}"/>
              </a:ext>
            </a:extLst>
          </p:cNvPr>
          <p:cNvSpPr txBox="1"/>
          <p:nvPr/>
        </p:nvSpPr>
        <p:spPr>
          <a:xfrm>
            <a:off x="5193360" y="2828599"/>
            <a:ext cx="219900" cy="307777"/>
          </a:xfrm>
          <a:prstGeom prst="rect">
            <a:avLst/>
          </a:prstGeom>
          <a:noFill/>
        </p:spPr>
        <p:txBody>
          <a:bodyPr wrap="square" rtlCol="0">
            <a:spAutoFit/>
          </a:bodyPr>
          <a:lstStyle/>
          <a:p>
            <a:r>
              <a:rPr lang="en-US" sz="1400" dirty="0"/>
              <a:t>2</a:t>
            </a:r>
          </a:p>
        </p:txBody>
      </p:sp>
      <p:sp>
        <p:nvSpPr>
          <p:cNvPr id="22" name="TextBox 21">
            <a:extLst>
              <a:ext uri="{FF2B5EF4-FFF2-40B4-BE49-F238E27FC236}">
                <a16:creationId xmlns:a16="http://schemas.microsoft.com/office/drawing/2014/main" id="{73F75A7E-9C6B-4EC6-8854-714542F0D6F0}"/>
              </a:ext>
            </a:extLst>
          </p:cNvPr>
          <p:cNvSpPr txBox="1"/>
          <p:nvPr/>
        </p:nvSpPr>
        <p:spPr>
          <a:xfrm>
            <a:off x="1377383" y="5626227"/>
            <a:ext cx="219900" cy="307777"/>
          </a:xfrm>
          <a:prstGeom prst="rect">
            <a:avLst/>
          </a:prstGeom>
          <a:noFill/>
        </p:spPr>
        <p:txBody>
          <a:bodyPr wrap="square" rtlCol="0">
            <a:spAutoFit/>
          </a:bodyPr>
          <a:lstStyle/>
          <a:p>
            <a:r>
              <a:rPr lang="en-US" sz="1400" dirty="0"/>
              <a:t>2</a:t>
            </a:r>
          </a:p>
        </p:txBody>
      </p:sp>
      <p:sp>
        <p:nvSpPr>
          <p:cNvPr id="24" name="TextBox 23">
            <a:extLst>
              <a:ext uri="{FF2B5EF4-FFF2-40B4-BE49-F238E27FC236}">
                <a16:creationId xmlns:a16="http://schemas.microsoft.com/office/drawing/2014/main" id="{FADBC00E-739B-48B2-B92F-949F118E5CDC}"/>
              </a:ext>
            </a:extLst>
          </p:cNvPr>
          <p:cNvSpPr txBox="1"/>
          <p:nvPr/>
        </p:nvSpPr>
        <p:spPr>
          <a:xfrm>
            <a:off x="3527134" y="5615525"/>
            <a:ext cx="219900" cy="307777"/>
          </a:xfrm>
          <a:prstGeom prst="rect">
            <a:avLst/>
          </a:prstGeom>
          <a:noFill/>
        </p:spPr>
        <p:txBody>
          <a:bodyPr wrap="square" rtlCol="0">
            <a:spAutoFit/>
          </a:bodyPr>
          <a:lstStyle/>
          <a:p>
            <a:r>
              <a:rPr lang="en-US" sz="1400" dirty="0"/>
              <a:t>2</a:t>
            </a:r>
          </a:p>
        </p:txBody>
      </p:sp>
      <p:sp>
        <p:nvSpPr>
          <p:cNvPr id="26" name="TextBox 25">
            <a:extLst>
              <a:ext uri="{FF2B5EF4-FFF2-40B4-BE49-F238E27FC236}">
                <a16:creationId xmlns:a16="http://schemas.microsoft.com/office/drawing/2014/main" id="{151E4FE8-487E-46C3-8714-2DF9EA61DE3F}"/>
              </a:ext>
            </a:extLst>
          </p:cNvPr>
          <p:cNvSpPr txBox="1"/>
          <p:nvPr/>
        </p:nvSpPr>
        <p:spPr>
          <a:xfrm>
            <a:off x="2295229" y="5314356"/>
            <a:ext cx="231876" cy="307777"/>
          </a:xfrm>
          <a:prstGeom prst="rect">
            <a:avLst/>
          </a:prstGeom>
          <a:noFill/>
        </p:spPr>
        <p:txBody>
          <a:bodyPr wrap="square" rtlCol="0">
            <a:spAutoFit/>
          </a:bodyPr>
          <a:lstStyle/>
          <a:p>
            <a:r>
              <a:rPr lang="en-US" sz="1400" dirty="0"/>
              <a:t>2</a:t>
            </a:r>
          </a:p>
        </p:txBody>
      </p:sp>
      <p:sp>
        <p:nvSpPr>
          <p:cNvPr id="28" name="TextBox 27">
            <a:extLst>
              <a:ext uri="{FF2B5EF4-FFF2-40B4-BE49-F238E27FC236}">
                <a16:creationId xmlns:a16="http://schemas.microsoft.com/office/drawing/2014/main" id="{20FAE1D4-499D-404D-9F5C-8770FD1178FE}"/>
              </a:ext>
            </a:extLst>
          </p:cNvPr>
          <p:cNvSpPr txBox="1"/>
          <p:nvPr/>
        </p:nvSpPr>
        <p:spPr>
          <a:xfrm>
            <a:off x="4447877" y="5289576"/>
            <a:ext cx="219900" cy="307777"/>
          </a:xfrm>
          <a:prstGeom prst="rect">
            <a:avLst/>
          </a:prstGeom>
          <a:noFill/>
        </p:spPr>
        <p:txBody>
          <a:bodyPr wrap="square" rtlCol="0">
            <a:spAutoFit/>
          </a:bodyPr>
          <a:lstStyle/>
          <a:p>
            <a:r>
              <a:rPr lang="en-US" sz="1400" dirty="0"/>
              <a:t>2</a:t>
            </a:r>
          </a:p>
        </p:txBody>
      </p:sp>
    </p:spTree>
    <p:extLst>
      <p:ext uri="{BB962C8B-B14F-4D97-AF65-F5344CB8AC3E}">
        <p14:creationId xmlns:p14="http://schemas.microsoft.com/office/powerpoint/2010/main" val="418650489"/>
      </p:ext>
    </p:extLst>
  </p:cSld>
  <p:clrMapOvr>
    <a:masterClrMapping/>
  </p:clrMapOvr>
  <mc:AlternateContent xmlns:mc="http://schemas.openxmlformats.org/markup-compatibility/2006" xmlns:p14="http://schemas.microsoft.com/office/powerpoint/2010/main">
    <mc:Choice Requires="p14">
      <p:transition spd="slow" p14:dur="2000" advTm="15103"/>
    </mc:Choice>
    <mc:Fallback xmlns="">
      <p:transition spd="slow" advTm="1510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Shape 1073"/>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Calculating total costs &amp; effects</a:t>
            </a:r>
            <a:endParaRPr/>
          </a:p>
        </p:txBody>
      </p:sp>
      <p:sp>
        <p:nvSpPr>
          <p:cNvPr id="1074" name="Shape 1074"/>
          <p:cNvSpPr txBox="1">
            <a:spLocks noGrp="1"/>
          </p:cNvSpPr>
          <p:nvPr>
            <p:ph type="body" idx="1"/>
          </p:nvPr>
        </p:nvSpPr>
        <p:spPr>
          <a:xfrm>
            <a:off x="1023069" y="1600200"/>
            <a:ext cx="7744815" cy="4800600"/>
          </a:xfrm>
          <a:prstGeom prst="rect">
            <a:avLst/>
          </a:prstGeom>
        </p:spPr>
        <p:txBody>
          <a:bodyPr spcFirstLastPara="1" vert="horz" wrap="square" lIns="91425" tIns="91425" rIns="91425" bIns="91425" rtlCol="0" anchor="t" anchorCtr="0">
            <a:noAutofit/>
          </a:bodyPr>
          <a:lstStyle/>
          <a:p>
            <a:pPr marL="0" indent="0">
              <a:spcBef>
                <a:spcPts val="440"/>
              </a:spcBef>
              <a:buNone/>
            </a:pPr>
            <a:endParaRPr sz="2400" dirty="0">
              <a:solidFill>
                <a:schemeClr val="accent3"/>
              </a:solidFill>
            </a:endParaRPr>
          </a:p>
          <a:p>
            <a:pPr marL="0" indent="0">
              <a:spcBef>
                <a:spcPts val="440"/>
              </a:spcBef>
              <a:buNone/>
            </a:pPr>
            <a:r>
              <a:rPr lang="nl-NL" sz="2400" dirty="0">
                <a:solidFill>
                  <a:schemeClr val="accent3"/>
                </a:solidFill>
              </a:rPr>
              <a:t>Total </a:t>
            </a:r>
            <a:r>
              <a:rPr lang="nl-NL" sz="2400" dirty="0" err="1">
                <a:solidFill>
                  <a:schemeClr val="accent3"/>
                </a:solidFill>
              </a:rPr>
              <a:t>effects</a:t>
            </a:r>
            <a:r>
              <a:rPr lang="nl-NL" sz="2400" dirty="0">
                <a:solidFill>
                  <a:schemeClr val="accent3"/>
                </a:solidFill>
              </a:rPr>
              <a:t> (TE): </a:t>
            </a:r>
            <a:endParaRPr sz="2400" dirty="0">
              <a:solidFill>
                <a:schemeClr val="accent3"/>
              </a:solidFill>
            </a:endParaRPr>
          </a:p>
          <a:p>
            <a:pPr indent="-88900">
              <a:spcBef>
                <a:spcPts val="440"/>
              </a:spcBef>
              <a:buNone/>
            </a:pPr>
            <a:endParaRPr lang="en-MX" dirty="0">
              <a:solidFill>
                <a:schemeClr val="accent3"/>
              </a:solidFill>
            </a:endParaRPr>
          </a:p>
          <a:p>
            <a:pPr indent="-88900">
              <a:spcBef>
                <a:spcPts val="440"/>
              </a:spcBef>
              <a:buNone/>
            </a:pPr>
            <a:endParaRPr lang="es-ES" dirty="0">
              <a:solidFill>
                <a:schemeClr val="accent3"/>
              </a:solidFill>
            </a:endParaRPr>
          </a:p>
          <a:p>
            <a:pPr indent="-88900">
              <a:spcBef>
                <a:spcPts val="440"/>
              </a:spcBef>
              <a:buNone/>
            </a:pPr>
            <a:endParaRPr dirty="0">
              <a:solidFill>
                <a:schemeClr val="accent3"/>
              </a:solidFill>
            </a:endParaRPr>
          </a:p>
          <a:p>
            <a:pPr marL="0" indent="0">
              <a:spcBef>
                <a:spcPts val="440"/>
              </a:spcBef>
              <a:buNone/>
            </a:pPr>
            <a:r>
              <a:rPr lang="nl-NL" sz="2400" dirty="0">
                <a:solidFill>
                  <a:schemeClr val="accent3"/>
                </a:solidFill>
              </a:rPr>
              <a:t>Total </a:t>
            </a:r>
            <a:r>
              <a:rPr lang="nl-NL" sz="2400" dirty="0" err="1">
                <a:solidFill>
                  <a:schemeClr val="accent3"/>
                </a:solidFill>
              </a:rPr>
              <a:t>costs</a:t>
            </a:r>
            <a:r>
              <a:rPr lang="nl-NL" sz="2400" dirty="0">
                <a:solidFill>
                  <a:schemeClr val="accent3"/>
                </a:solidFill>
              </a:rPr>
              <a:t> (TC):</a:t>
            </a:r>
          </a:p>
          <a:p>
            <a:pPr marL="0" indent="0">
              <a:spcBef>
                <a:spcPts val="440"/>
              </a:spcBef>
              <a:buNone/>
            </a:pPr>
            <a:endParaRPr lang="nl-NL" sz="2400" dirty="0">
              <a:solidFill>
                <a:schemeClr val="accent3"/>
              </a:solidFill>
            </a:endParaRPr>
          </a:p>
          <a:p>
            <a:pPr marL="0" indent="0">
              <a:spcBef>
                <a:spcPts val="440"/>
              </a:spcBef>
              <a:buNone/>
            </a:pPr>
            <a:endParaRPr lang="nl-NL" sz="2400" dirty="0">
              <a:solidFill>
                <a:schemeClr val="accent3"/>
              </a:solidFill>
            </a:endParaRPr>
          </a:p>
          <a:p>
            <a:pPr marL="0" indent="0">
              <a:spcBef>
                <a:spcPts val="440"/>
              </a:spcBef>
              <a:buNone/>
            </a:pPr>
            <a:r>
              <a:rPr lang="nl-NL" sz="2400" dirty="0">
                <a:solidFill>
                  <a:schemeClr val="accent3"/>
                </a:solidFill>
              </a:rPr>
              <a:t>Net </a:t>
            </a:r>
            <a:r>
              <a:rPr lang="nl-NL" sz="2400" dirty="0" err="1">
                <a:solidFill>
                  <a:schemeClr val="accent3"/>
                </a:solidFill>
              </a:rPr>
              <a:t>Monetary</a:t>
            </a:r>
            <a:r>
              <a:rPr lang="nl-NL" sz="2400" dirty="0">
                <a:solidFill>
                  <a:schemeClr val="accent3"/>
                </a:solidFill>
              </a:rPr>
              <a:t> Benefit (NMB):</a:t>
            </a:r>
          </a:p>
        </p:txBody>
      </p:sp>
      <p:sp>
        <p:nvSpPr>
          <p:cNvPr id="1075" name="Shape 1075"/>
          <p:cNvSpPr txBox="1"/>
          <p:nvPr/>
        </p:nvSpPr>
        <p:spPr>
          <a:xfrm>
            <a:off x="4758801" y="1552050"/>
            <a:ext cx="2418900" cy="1771500"/>
          </a:xfrm>
          <a:prstGeom prst="rect">
            <a:avLst/>
          </a:prstGeom>
          <a:noFill/>
          <a:ln>
            <a:noFill/>
          </a:ln>
        </p:spPr>
        <p:txBody>
          <a:bodyPr spcFirstLastPara="1" wrap="square" lIns="91425" tIns="91425" rIns="91425" bIns="91425" anchor="ctr" anchorCtr="0">
            <a:noAutofit/>
          </a:bodyPr>
          <a:lstStyle/>
          <a:p>
            <a:r>
              <a:rPr lang="nl-NL" sz="3400" i="1" dirty="0">
                <a:latin typeface="Times New Roman"/>
                <a:ea typeface="Times New Roman"/>
                <a:cs typeface="Times New Roman"/>
                <a:sym typeface="Times New Roman"/>
              </a:rPr>
              <a:t>E</a:t>
            </a:r>
            <a:r>
              <a:rPr lang="nl-NL" sz="3400" dirty="0">
                <a:latin typeface="Times New Roman"/>
                <a:ea typeface="Times New Roman"/>
                <a:cs typeface="Times New Roman"/>
                <a:sym typeface="Times New Roman"/>
              </a:rPr>
              <a:t> =</a:t>
            </a:r>
            <a:r>
              <a:rPr lang="nl-NL" sz="3400" i="1" dirty="0">
                <a:latin typeface="Times New Roman"/>
                <a:ea typeface="Times New Roman"/>
                <a:cs typeface="Times New Roman"/>
                <a:sym typeface="Times New Roman"/>
              </a:rPr>
              <a:t>M e</a:t>
            </a:r>
            <a:endParaRPr sz="3400" i="1" dirty="0">
              <a:latin typeface="Times New Roman"/>
              <a:ea typeface="Times New Roman"/>
              <a:cs typeface="Times New Roman"/>
              <a:sym typeface="Times New Roman"/>
            </a:endParaRPr>
          </a:p>
          <a:p>
            <a:r>
              <a:rPr lang="nl-NL" sz="3400" i="1" dirty="0">
                <a:latin typeface="Times New Roman"/>
                <a:ea typeface="Times New Roman"/>
                <a:cs typeface="Times New Roman"/>
                <a:sym typeface="Times New Roman"/>
              </a:rPr>
              <a:t>TE = ι</a:t>
            </a:r>
            <a:r>
              <a:rPr lang="nl-NL" sz="3300" i="1" baseline="-25000" dirty="0">
                <a:latin typeface="Times New Roman"/>
                <a:ea typeface="Times New Roman"/>
                <a:cs typeface="Times New Roman"/>
                <a:sym typeface="Times New Roman"/>
              </a:rPr>
              <a:t>T</a:t>
            </a:r>
            <a:r>
              <a:rPr lang="nl-NL" sz="3400" i="1" dirty="0">
                <a:latin typeface="Times New Roman"/>
                <a:ea typeface="Times New Roman"/>
                <a:cs typeface="Times New Roman"/>
                <a:sym typeface="Times New Roman"/>
              </a:rPr>
              <a:t> E </a:t>
            </a:r>
            <a:endParaRPr sz="3400" i="1" dirty="0">
              <a:latin typeface="Times New Roman"/>
              <a:ea typeface="Times New Roman"/>
              <a:cs typeface="Times New Roman"/>
              <a:sym typeface="Times New Roman"/>
            </a:endParaRPr>
          </a:p>
        </p:txBody>
      </p:sp>
      <p:sp>
        <p:nvSpPr>
          <p:cNvPr id="1076" name="Shape 1076"/>
          <p:cNvSpPr txBox="1"/>
          <p:nvPr/>
        </p:nvSpPr>
        <p:spPr>
          <a:xfrm>
            <a:off x="4585801" y="3260825"/>
            <a:ext cx="2418900" cy="1771500"/>
          </a:xfrm>
          <a:prstGeom prst="rect">
            <a:avLst/>
          </a:prstGeom>
          <a:noFill/>
          <a:ln>
            <a:noFill/>
          </a:ln>
        </p:spPr>
        <p:txBody>
          <a:bodyPr spcFirstLastPara="1" wrap="square" lIns="91425" tIns="91425" rIns="91425" bIns="91425" anchor="ctr" anchorCtr="0">
            <a:noAutofit/>
          </a:bodyPr>
          <a:lstStyle/>
          <a:p>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r>
              <a:rPr lang="nl-NL" sz="3600" i="1">
                <a:latin typeface="Times New Roman"/>
                <a:ea typeface="Times New Roman"/>
                <a:cs typeface="Times New Roman"/>
                <a:sym typeface="Times New Roman"/>
              </a:rPr>
              <a:t>TC = ι</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1077" name="Shape 1077"/>
          <p:cNvSpPr txBox="1"/>
          <p:nvPr/>
        </p:nvSpPr>
        <p:spPr>
          <a:xfrm>
            <a:off x="1257176" y="5665325"/>
            <a:ext cx="4317600" cy="949200"/>
          </a:xfrm>
          <a:prstGeom prst="rect">
            <a:avLst/>
          </a:prstGeom>
          <a:noFill/>
          <a:ln>
            <a:noFill/>
          </a:ln>
        </p:spPr>
        <p:txBody>
          <a:bodyPr spcFirstLastPara="1" wrap="square" lIns="91425" tIns="91425" rIns="91425" bIns="91425" anchor="ctr" anchorCtr="0">
            <a:noAutofit/>
          </a:bodyPr>
          <a:lstStyle/>
          <a:p>
            <a:r>
              <a:rPr lang="nl-NL" sz="4100" i="1">
                <a:solidFill>
                  <a:srgbClr val="009999"/>
                </a:solidFill>
                <a:latin typeface="Times New Roman"/>
                <a:ea typeface="Times New Roman"/>
                <a:cs typeface="Times New Roman"/>
                <a:sym typeface="Times New Roman"/>
              </a:rPr>
              <a:t>ι</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ones</a:t>
            </a:r>
            <a:endParaRPr sz="2100">
              <a:solidFill>
                <a:srgbClr val="009999"/>
              </a:solidFill>
              <a:latin typeface="Times New Roman"/>
              <a:ea typeface="Times New Roman"/>
              <a:cs typeface="Times New Roman"/>
              <a:sym typeface="Times New Roman"/>
            </a:endParaRPr>
          </a:p>
        </p:txBody>
      </p:sp>
      <p:sp>
        <p:nvSpPr>
          <p:cNvPr id="1078" name="Shape 1078"/>
          <p:cNvSpPr txBox="1">
            <a:spLocks noGrp="1"/>
          </p:cNvSpPr>
          <p:nvPr>
            <p:ph type="sldNum" idx="12"/>
          </p:nvPr>
        </p:nvSpPr>
        <p:spPr>
          <a:xfrm>
            <a:off x="8767884" y="6461287"/>
            <a:ext cx="548700" cy="396300"/>
          </a:xfrm>
          <a:prstGeom prst="rect">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12</a:t>
            </a:fld>
            <a:endParaRPr dirty="0"/>
          </a:p>
        </p:txBody>
      </p:sp>
      <p:sp>
        <p:nvSpPr>
          <p:cNvPr id="1079" name="Shape 1079"/>
          <p:cNvSpPr txBox="1"/>
          <p:nvPr/>
        </p:nvSpPr>
        <p:spPr>
          <a:xfrm>
            <a:off x="5072573" y="1854613"/>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0" name="Shape 1080"/>
          <p:cNvSpPr txBox="1"/>
          <p:nvPr/>
        </p:nvSpPr>
        <p:spPr>
          <a:xfrm>
            <a:off x="5768571" y="1854613"/>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1" name="Shape 1081"/>
          <p:cNvSpPr txBox="1"/>
          <p:nvPr/>
        </p:nvSpPr>
        <p:spPr>
          <a:xfrm>
            <a:off x="6061805" y="1854613"/>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2" name="Shape 1082"/>
          <p:cNvSpPr txBox="1"/>
          <p:nvPr/>
        </p:nvSpPr>
        <p:spPr>
          <a:xfrm>
            <a:off x="6442805" y="2311813"/>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3" name="Shape 1083"/>
          <p:cNvSpPr txBox="1"/>
          <p:nvPr/>
        </p:nvSpPr>
        <p:spPr>
          <a:xfrm>
            <a:off x="5299805" y="2388013"/>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4" name="Shape 1084"/>
          <p:cNvSpPr txBox="1"/>
          <p:nvPr/>
        </p:nvSpPr>
        <p:spPr>
          <a:xfrm>
            <a:off x="4947261" y="3503067"/>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5" name="Shape 1085"/>
          <p:cNvSpPr txBox="1"/>
          <p:nvPr/>
        </p:nvSpPr>
        <p:spPr>
          <a:xfrm>
            <a:off x="5990930" y="3503067"/>
            <a:ext cx="219900" cy="335400"/>
          </a:xfrm>
          <a:prstGeom prst="rect">
            <a:avLst/>
          </a:prstGeom>
          <a:noFill/>
          <a:ln>
            <a:noFill/>
          </a:ln>
        </p:spPr>
        <p:txBody>
          <a:bodyPr spcFirstLastPara="1" wrap="square" lIns="91425" tIns="91425" rIns="91425" bIns="91425" anchor="t" anchorCtr="0">
            <a:noAutofit/>
          </a:bodyPr>
          <a:lstStyle/>
          <a:p>
            <a:r>
              <a:rPr lang="nl-NL">
                <a:latin typeface="Times New Roman"/>
                <a:ea typeface="Times New Roman"/>
                <a:cs typeface="Times New Roman"/>
                <a:sym typeface="Times New Roman"/>
              </a:rPr>
              <a:t>2</a:t>
            </a:r>
            <a:endParaRPr>
              <a:latin typeface="Times New Roman"/>
              <a:ea typeface="Times New Roman"/>
              <a:cs typeface="Times New Roman"/>
              <a:sym typeface="Times New Roman"/>
            </a:endParaRPr>
          </a:p>
        </p:txBody>
      </p:sp>
      <p:sp>
        <p:nvSpPr>
          <p:cNvPr id="1086" name="Shape 1086"/>
          <p:cNvSpPr txBox="1"/>
          <p:nvPr/>
        </p:nvSpPr>
        <p:spPr>
          <a:xfrm>
            <a:off x="6448130" y="4036467"/>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7" name="Shape 1087"/>
          <p:cNvSpPr txBox="1"/>
          <p:nvPr/>
        </p:nvSpPr>
        <p:spPr>
          <a:xfrm>
            <a:off x="5187427" y="4077969"/>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8" name="Shape 1088"/>
          <p:cNvSpPr txBox="1"/>
          <p:nvPr/>
        </p:nvSpPr>
        <p:spPr>
          <a:xfrm>
            <a:off x="5709261" y="3503067"/>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8" name="Shape 1026">
                <a:extLst>
                  <a:ext uri="{FF2B5EF4-FFF2-40B4-BE49-F238E27FC236}">
                    <a16:creationId xmlns:a16="http://schemas.microsoft.com/office/drawing/2014/main" id="{854C48DB-AC7E-4747-B74E-CDA67E3FD005}"/>
                  </a:ext>
                </a:extLst>
              </p:cNvPr>
              <p:cNvSpPr txBox="1"/>
              <p:nvPr/>
            </p:nvSpPr>
            <p:spPr>
              <a:xfrm>
                <a:off x="4928733" y="4789100"/>
                <a:ext cx="4522718" cy="1771500"/>
              </a:xfrm>
              <a:prstGeom prst="rect">
                <a:avLst/>
              </a:prstGeom>
              <a:noFill/>
              <a:ln>
                <a:noFill/>
              </a:ln>
            </p:spPr>
            <p:txBody>
              <a:bodyPr spcFirstLastPara="1" wrap="square" lIns="91425" tIns="91425" rIns="91425" bIns="91425" anchor="ctr" anchorCtr="0">
                <a:noAutofit/>
              </a:bodyPr>
              <a:lstStyle/>
              <a:p>
                <a:pPr/>
                <a14:m>
                  <m:oMathPara xmlns:m="http://schemas.openxmlformats.org/officeDocument/2006/math">
                    <m:oMathParaPr>
                      <m:jc m:val="centerGroup"/>
                    </m:oMathParaPr>
                    <m:oMath xmlns:m="http://schemas.openxmlformats.org/officeDocument/2006/math">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𝑁𝑀𝐵</m:t>
                          </m:r>
                        </m:e>
                        <m:sup>
                          <m:r>
                            <a:rPr lang="es-ES" sz="3600" i="1">
                              <a:latin typeface="Cambria Math" panose="02040503050406030204" pitchFamily="18" charset="0"/>
                              <a:ea typeface="Times New Roman"/>
                              <a:cs typeface="Times New Roman"/>
                              <a:sym typeface="Times New Roman"/>
                            </a:rPr>
                            <m:t>2</m:t>
                          </m:r>
                        </m:sup>
                      </m:sSup>
                      <m:r>
                        <a:rPr lang="es-ES" sz="3600" i="1">
                          <a:latin typeface="Cambria Math" panose="02040503050406030204" pitchFamily="18" charset="0"/>
                          <a:ea typeface="Times New Roman"/>
                          <a:cs typeface="Times New Roman"/>
                          <a:sym typeface="Times New Roman"/>
                        </a:rPr>
                        <m:t>=</m:t>
                      </m:r>
                      <m:r>
                        <a:rPr lang="es-ES" sz="3600" i="1">
                          <a:latin typeface="Cambria Math" panose="02040503050406030204" pitchFamily="18" charset="0"/>
                          <a:ea typeface="Times New Roman"/>
                          <a:cs typeface="Times New Roman"/>
                          <a:sym typeface="Times New Roman"/>
                        </a:rPr>
                        <m:t>𝑇</m:t>
                      </m:r>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𝐸</m:t>
                          </m:r>
                        </m:e>
                        <m:sup>
                          <m:r>
                            <a:rPr lang="es-ES" sz="3600" i="1">
                              <a:latin typeface="Cambria Math" panose="02040503050406030204" pitchFamily="18" charset="0"/>
                              <a:ea typeface="Times New Roman"/>
                              <a:cs typeface="Times New Roman"/>
                              <a:sym typeface="Times New Roman"/>
                            </a:rPr>
                            <m:t>2</m:t>
                          </m:r>
                        </m:sup>
                      </m:sSup>
                      <m:r>
                        <a:rPr lang="es-ES" sz="3600" i="1">
                          <a:latin typeface="Cambria Math" panose="02040503050406030204" pitchFamily="18" charset="0"/>
                          <a:ea typeface="Times New Roman"/>
                          <a:cs typeface="Times New Roman"/>
                          <a:sym typeface="Times New Roman"/>
                        </a:rPr>
                        <m:t>𝜆</m:t>
                      </m:r>
                      <m:r>
                        <a:rPr lang="es-ES" sz="3600" i="1">
                          <a:latin typeface="Cambria Math" panose="02040503050406030204" pitchFamily="18" charset="0"/>
                          <a:ea typeface="Times New Roman"/>
                          <a:cs typeface="Times New Roman"/>
                          <a:sym typeface="Times New Roman"/>
                        </a:rPr>
                        <m:t>−</m:t>
                      </m:r>
                      <m:r>
                        <a:rPr lang="es-ES" sz="3600" i="1">
                          <a:latin typeface="Cambria Math" panose="02040503050406030204" pitchFamily="18" charset="0"/>
                          <a:ea typeface="Times New Roman"/>
                          <a:cs typeface="Times New Roman"/>
                          <a:sym typeface="Times New Roman"/>
                        </a:rPr>
                        <m:t>𝑇</m:t>
                      </m:r>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𝐶</m:t>
                          </m:r>
                        </m:e>
                        <m:sup>
                          <m:r>
                            <a:rPr lang="es-ES" sz="3600" i="1">
                              <a:latin typeface="Cambria Math" panose="02040503050406030204" pitchFamily="18" charset="0"/>
                              <a:ea typeface="Times New Roman"/>
                              <a:cs typeface="Times New Roman"/>
                              <a:sym typeface="Times New Roman"/>
                            </a:rPr>
                            <m:t>2</m:t>
                          </m:r>
                        </m:sup>
                      </m:sSup>
                    </m:oMath>
                  </m:oMathPara>
                </a14:m>
                <a:endParaRPr sz="3600" i="1" dirty="0">
                  <a:latin typeface="Times New Roman"/>
                  <a:ea typeface="Times New Roman"/>
                  <a:cs typeface="Times New Roman"/>
                  <a:sym typeface="Times New Roman"/>
                </a:endParaRPr>
              </a:p>
            </p:txBody>
          </p:sp>
        </mc:Choice>
        <mc:Fallback xmlns="">
          <p:sp>
            <p:nvSpPr>
              <p:cNvPr id="18" name="Shape 1026">
                <a:extLst>
                  <a:ext uri="{FF2B5EF4-FFF2-40B4-BE49-F238E27FC236}">
                    <a16:creationId xmlns:a16="http://schemas.microsoft.com/office/drawing/2014/main" id="{854C48DB-AC7E-4747-B74E-CDA67E3FD005}"/>
                  </a:ext>
                </a:extLst>
              </p:cNvPr>
              <p:cNvSpPr txBox="1">
                <a:spLocks noRot="1" noChangeAspect="1" noMove="1" noResize="1" noEditPoints="1" noAdjustHandles="1" noChangeArrowheads="1" noChangeShapeType="1" noTextEdit="1"/>
              </p:cNvSpPr>
              <p:nvPr/>
            </p:nvSpPr>
            <p:spPr>
              <a:xfrm>
                <a:off x="4928733" y="4789100"/>
                <a:ext cx="4522718" cy="1771500"/>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2E180BE-33FB-BB43-BB65-E302A4F98B60}"/>
                  </a:ext>
                </a:extLst>
              </p:cNvPr>
              <p:cNvSpPr/>
              <p:nvPr/>
            </p:nvSpPr>
            <p:spPr>
              <a:xfrm>
                <a:off x="1164662" y="6380617"/>
                <a:ext cx="6368475" cy="513282"/>
              </a:xfrm>
              <a:prstGeom prst="rect">
                <a:avLst/>
              </a:prstGeom>
            </p:spPr>
            <p:txBody>
              <a:bodyPr wrap="none">
                <a:spAutoFit/>
              </a:bodyPr>
              <a:lstStyle/>
              <a:p>
                <a14:m>
                  <m:oMath xmlns:m="http://schemas.openxmlformats.org/officeDocument/2006/math">
                    <m:r>
                      <a:rPr lang="es-ES" sz="2800" i="1">
                        <a:latin typeface="Cambria Math" panose="02040503050406030204" pitchFamily="18" charset="0"/>
                        <a:ea typeface="Times New Roman"/>
                        <a:cs typeface="Times New Roman"/>
                        <a:sym typeface="Times New Roman"/>
                      </a:rPr>
                      <m:t>𝜆</m:t>
                    </m:r>
                  </m:oMath>
                </a14:m>
                <a:r>
                  <a:rPr lang="en-MX" dirty="0"/>
                  <a:t>: Willingness-to-pay or cost-effectiveness threshold</a:t>
                </a:r>
              </a:p>
            </p:txBody>
          </p:sp>
        </mc:Choice>
        <mc:Fallback xmlns="">
          <p:sp>
            <p:nvSpPr>
              <p:cNvPr id="19" name="Rectangle 18">
                <a:extLst>
                  <a:ext uri="{FF2B5EF4-FFF2-40B4-BE49-F238E27FC236}">
                    <a16:creationId xmlns:a16="http://schemas.microsoft.com/office/drawing/2014/main" id="{A2E180BE-33FB-BB43-BB65-E302A4F98B60}"/>
                  </a:ext>
                </a:extLst>
              </p:cNvPr>
              <p:cNvSpPr>
                <a:spLocks noRot="1" noChangeAspect="1" noMove="1" noResize="1" noEditPoints="1" noAdjustHandles="1" noChangeArrowheads="1" noChangeShapeType="1" noTextEdit="1"/>
              </p:cNvSpPr>
              <p:nvPr/>
            </p:nvSpPr>
            <p:spPr>
              <a:xfrm>
                <a:off x="1164662" y="6380617"/>
                <a:ext cx="6368475" cy="513282"/>
              </a:xfrm>
              <a:prstGeom prst="rect">
                <a:avLst/>
              </a:prstGeom>
              <a:blipFill>
                <a:blip r:embed="rId6"/>
                <a:stretch>
                  <a:fillRect r="-96" b="-11905"/>
                </a:stretch>
              </a:blipFill>
            </p:spPr>
            <p:txBody>
              <a:bodyPr/>
              <a:lstStyle/>
              <a:p>
                <a:r>
                  <a:rPr lang="en-US">
                    <a:noFill/>
                  </a:rPr>
                  <a:t> </a:t>
                </a:r>
              </a:p>
            </p:txBody>
          </p:sp>
        </mc:Fallback>
      </mc:AlternateContent>
    </p:spTree>
    <p:extLst>
      <p:ext uri="{BB962C8B-B14F-4D97-AF65-F5344CB8AC3E}">
        <p14:creationId xmlns:p14="http://schemas.microsoft.com/office/powerpoint/2010/main" val="704621488"/>
      </p:ext>
    </p:extLst>
  </p:cSld>
  <p:clrMapOvr>
    <a:masterClrMapping/>
  </p:clrMapOvr>
  <mc:AlternateContent xmlns:mc="http://schemas.openxmlformats.org/markup-compatibility/2006" xmlns:p14="http://schemas.microsoft.com/office/powerpoint/2010/main">
    <mc:Choice Requires="p14">
      <p:transition spd="slow" p14:dur="2000" advTm="3656"/>
    </mc:Choice>
    <mc:Fallback xmlns="">
      <p:transition spd="slow" advTm="365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Shape 1094"/>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Presenting the PSA results</a:t>
            </a:r>
            <a:endParaRPr/>
          </a:p>
        </p:txBody>
      </p:sp>
      <p:sp>
        <p:nvSpPr>
          <p:cNvPr id="1095" name="Shape 1095"/>
          <p:cNvSpPr>
            <a:spLocks noGrp="1"/>
          </p:cNvSpPr>
          <p:nvPr>
            <p:ph type="sldNum" idx="12"/>
          </p:nvPr>
        </p:nvSpPr>
        <p:spPr>
          <a:xfrm>
            <a:off x="8455746" y="639286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13</a:t>
            </a:fld>
            <a:endParaRPr dirty="0"/>
          </a:p>
        </p:txBody>
      </p:sp>
      <p:cxnSp>
        <p:nvCxnSpPr>
          <p:cNvPr id="1096" name="Shape 1096"/>
          <p:cNvCxnSpPr/>
          <p:nvPr/>
        </p:nvCxnSpPr>
        <p:spPr>
          <a:xfrm>
            <a:off x="4759096"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98" name="Shape 1098"/>
          <p:cNvCxnSpPr/>
          <p:nvPr/>
        </p:nvCxnSpPr>
        <p:spPr>
          <a:xfrm rot="10800000">
            <a:off x="949096"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099" name="Shape 1099"/>
          <p:cNvSpPr txBox="1"/>
          <p:nvPr/>
        </p:nvSpPr>
        <p:spPr>
          <a:xfrm>
            <a:off x="8030321" y="4077275"/>
            <a:ext cx="548700" cy="396300"/>
          </a:xfrm>
          <a:prstGeom prst="rect">
            <a:avLst/>
          </a:prstGeom>
          <a:noFill/>
          <a:ln>
            <a:noFill/>
          </a:ln>
        </p:spPr>
        <p:txBody>
          <a:bodyPr spcFirstLastPara="1" wrap="square" lIns="91425" tIns="91425" rIns="91425" bIns="91425" anchor="t" anchorCtr="0">
            <a:noAutofit/>
          </a:bodyPr>
          <a:lstStyle/>
          <a:p>
            <a:r>
              <a:rPr lang="nl-NL" sz="1700"/>
              <a:t>TE</a:t>
            </a:r>
            <a:endParaRPr sz="1700"/>
          </a:p>
        </p:txBody>
      </p:sp>
      <p:sp>
        <p:nvSpPr>
          <p:cNvPr id="1100" name="Shape 1100"/>
          <p:cNvSpPr txBox="1"/>
          <p:nvPr/>
        </p:nvSpPr>
        <p:spPr>
          <a:xfrm>
            <a:off x="4122671" y="1752600"/>
            <a:ext cx="548700" cy="396300"/>
          </a:xfrm>
          <a:prstGeom prst="rect">
            <a:avLst/>
          </a:prstGeom>
          <a:noFill/>
          <a:ln>
            <a:noFill/>
          </a:ln>
        </p:spPr>
        <p:txBody>
          <a:bodyPr spcFirstLastPara="1" wrap="square" lIns="91425" tIns="91425" rIns="91425" bIns="91425" anchor="t" anchorCtr="0">
            <a:noAutofit/>
          </a:bodyPr>
          <a:lstStyle/>
          <a:p>
            <a:r>
              <a:rPr lang="nl-NL" sz="1700"/>
              <a:t>TC</a:t>
            </a:r>
            <a:endParaRPr sz="1700"/>
          </a:p>
        </p:txBody>
      </p:sp>
      <p:sp>
        <p:nvSpPr>
          <p:cNvPr id="1101" name="Shape 1101"/>
          <p:cNvSpPr txBox="1"/>
          <p:nvPr/>
        </p:nvSpPr>
        <p:spPr>
          <a:xfrm>
            <a:off x="4389146" y="4038600"/>
            <a:ext cx="358500" cy="396300"/>
          </a:xfrm>
          <a:prstGeom prst="rect">
            <a:avLst/>
          </a:prstGeom>
          <a:noFill/>
          <a:ln>
            <a:noFill/>
          </a:ln>
        </p:spPr>
        <p:txBody>
          <a:bodyPr spcFirstLastPara="1" wrap="square" lIns="91425" tIns="91425" rIns="91425" bIns="91425" anchor="t" anchorCtr="0">
            <a:noAutofit/>
          </a:bodyPr>
          <a:lstStyle/>
          <a:p>
            <a:r>
              <a:rPr lang="nl-NL" sz="1700"/>
              <a:t>0</a:t>
            </a:r>
            <a:endParaRPr sz="1700"/>
          </a:p>
        </p:txBody>
      </p:sp>
      <p:sp>
        <p:nvSpPr>
          <p:cNvPr id="1102" name="Shape 1102"/>
          <p:cNvSpPr txBox="1"/>
          <p:nvPr/>
        </p:nvSpPr>
        <p:spPr>
          <a:xfrm>
            <a:off x="5421220" y="2681900"/>
            <a:ext cx="1941683" cy="678600"/>
          </a:xfrm>
          <a:prstGeom prst="rect">
            <a:avLst/>
          </a:prstGeom>
          <a:noFill/>
          <a:ln>
            <a:noFill/>
          </a:ln>
        </p:spPr>
        <p:txBody>
          <a:bodyPr spcFirstLastPara="1" wrap="square" lIns="91425" tIns="91425" rIns="91425" bIns="91425" anchor="t" anchorCtr="0">
            <a:noAutofit/>
          </a:bodyPr>
          <a:lstStyle/>
          <a:p>
            <a:r>
              <a:rPr lang="nl-NL" sz="3200" dirty="0"/>
              <a:t>.</a:t>
            </a:r>
            <a:r>
              <a:rPr lang="nl-NL" dirty="0"/>
              <a:t> (TE</a:t>
            </a:r>
            <a:r>
              <a:rPr lang="nl-NL" baseline="30000" dirty="0"/>
              <a:t>1</a:t>
            </a:r>
            <a:r>
              <a:rPr lang="nl-NL" dirty="0"/>
              <a:t>, TC</a:t>
            </a:r>
            <a:r>
              <a:rPr lang="nl-NL" baseline="30000" dirty="0"/>
              <a:t>1</a:t>
            </a:r>
            <a:r>
              <a:rPr lang="nl-NL" dirty="0"/>
              <a:t>)</a:t>
            </a:r>
            <a:endParaRPr dirty="0"/>
          </a:p>
        </p:txBody>
      </p:sp>
      <p:sp>
        <p:nvSpPr>
          <p:cNvPr id="1103" name="Shape 1103"/>
          <p:cNvSpPr txBox="1"/>
          <p:nvPr/>
        </p:nvSpPr>
        <p:spPr>
          <a:xfrm>
            <a:off x="5261345" y="2096525"/>
            <a:ext cx="1941681" cy="678600"/>
          </a:xfrm>
          <a:prstGeom prst="rect">
            <a:avLst/>
          </a:prstGeom>
          <a:noFill/>
          <a:ln>
            <a:noFill/>
          </a:ln>
        </p:spPr>
        <p:txBody>
          <a:bodyPr spcFirstLastPara="1" wrap="square" lIns="91425" tIns="91425" rIns="91425" bIns="91425" anchor="t" anchorCtr="0">
            <a:noAutofit/>
          </a:bodyPr>
          <a:lstStyle/>
          <a:p>
            <a:r>
              <a:rPr lang="nl-NL" sz="3200" dirty="0"/>
              <a:t>.</a:t>
            </a:r>
            <a:r>
              <a:rPr lang="nl-NL" dirty="0"/>
              <a:t> (TE</a:t>
            </a:r>
            <a:r>
              <a:rPr lang="nl-NL" baseline="30000" dirty="0"/>
              <a:t>2</a:t>
            </a:r>
            <a:r>
              <a:rPr lang="nl-NL" dirty="0"/>
              <a:t>, TC</a:t>
            </a:r>
            <a:r>
              <a:rPr lang="nl-NL" baseline="30000" dirty="0"/>
              <a:t>2</a:t>
            </a:r>
            <a:r>
              <a:rPr lang="nl-NL" dirty="0"/>
              <a:t>)</a:t>
            </a:r>
            <a:endParaRPr dirty="0"/>
          </a:p>
        </p:txBody>
      </p:sp>
    </p:spTree>
    <p:extLst>
      <p:ext uri="{BB962C8B-B14F-4D97-AF65-F5344CB8AC3E}">
        <p14:creationId xmlns:p14="http://schemas.microsoft.com/office/powerpoint/2010/main" val="20758768"/>
      </p:ext>
    </p:extLst>
  </p:cSld>
  <p:clrMapOvr>
    <a:masterClrMapping/>
  </p:clrMapOvr>
  <mc:AlternateContent xmlns:mc="http://schemas.openxmlformats.org/markup-compatibility/2006" xmlns:p14="http://schemas.microsoft.com/office/powerpoint/2010/main">
    <mc:Choice Requires="p14">
      <p:transition spd="slow" p14:dur="2000" advTm="6209"/>
    </mc:Choice>
    <mc:Fallback xmlns="">
      <p:transition spd="slow" advTm="620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Presenting the PSA results</a:t>
            </a:r>
            <a:endParaRPr/>
          </a:p>
        </p:txBody>
      </p:sp>
      <p:sp>
        <p:nvSpPr>
          <p:cNvPr id="1110" name="Shape 1110"/>
          <p:cNvSpPr>
            <a:spLocks noGrp="1"/>
          </p:cNvSpPr>
          <p:nvPr>
            <p:ph type="sldNum" idx="12"/>
          </p:nvPr>
        </p:nvSpPr>
        <p:spPr>
          <a:xfrm>
            <a:off x="10083864"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14</a:t>
            </a:fld>
            <a:endParaRPr/>
          </a:p>
        </p:txBody>
      </p:sp>
      <p:cxnSp>
        <p:nvCxnSpPr>
          <p:cNvPr id="1111" name="Shape 1111"/>
          <p:cNvCxnSpPr/>
          <p:nvPr/>
        </p:nvCxnSpPr>
        <p:spPr>
          <a:xfrm>
            <a:off x="4667752" y="1702243"/>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113" name="Shape 1113"/>
          <p:cNvCxnSpPr/>
          <p:nvPr/>
        </p:nvCxnSpPr>
        <p:spPr>
          <a:xfrm rot="10800000">
            <a:off x="857752" y="3968293"/>
            <a:ext cx="7620000" cy="0"/>
          </a:xfrm>
          <a:prstGeom prst="straightConnector1">
            <a:avLst/>
          </a:prstGeom>
          <a:noFill/>
          <a:ln w="9525" cap="flat" cmpd="sng">
            <a:solidFill>
              <a:schemeClr val="dk2"/>
            </a:solidFill>
            <a:prstDash val="solid"/>
            <a:round/>
            <a:headEnd type="none" w="med" len="med"/>
            <a:tailEnd type="none" w="med" len="med"/>
          </a:ln>
        </p:spPr>
      </p:cxnSp>
      <p:sp>
        <p:nvSpPr>
          <p:cNvPr id="1114" name="Shape 1114"/>
          <p:cNvSpPr txBox="1"/>
          <p:nvPr/>
        </p:nvSpPr>
        <p:spPr>
          <a:xfrm>
            <a:off x="7938977" y="4026918"/>
            <a:ext cx="548700" cy="396300"/>
          </a:xfrm>
          <a:prstGeom prst="rect">
            <a:avLst/>
          </a:prstGeom>
          <a:noFill/>
          <a:ln>
            <a:noFill/>
          </a:ln>
        </p:spPr>
        <p:txBody>
          <a:bodyPr spcFirstLastPara="1" wrap="square" lIns="91425" tIns="91425" rIns="91425" bIns="91425" anchor="t" anchorCtr="0">
            <a:noAutofit/>
          </a:bodyPr>
          <a:lstStyle/>
          <a:p>
            <a:r>
              <a:rPr lang="nl-NL" sz="1700"/>
              <a:t>TE</a:t>
            </a:r>
            <a:endParaRPr sz="1700"/>
          </a:p>
        </p:txBody>
      </p:sp>
      <p:sp>
        <p:nvSpPr>
          <p:cNvPr id="1115" name="Shape 1115"/>
          <p:cNvSpPr txBox="1"/>
          <p:nvPr/>
        </p:nvSpPr>
        <p:spPr>
          <a:xfrm>
            <a:off x="4031327" y="1702243"/>
            <a:ext cx="548700" cy="396300"/>
          </a:xfrm>
          <a:prstGeom prst="rect">
            <a:avLst/>
          </a:prstGeom>
          <a:noFill/>
          <a:ln>
            <a:noFill/>
          </a:ln>
        </p:spPr>
        <p:txBody>
          <a:bodyPr spcFirstLastPara="1" wrap="square" lIns="91425" tIns="91425" rIns="91425" bIns="91425" anchor="t" anchorCtr="0">
            <a:noAutofit/>
          </a:bodyPr>
          <a:lstStyle/>
          <a:p>
            <a:r>
              <a:rPr lang="nl-NL" sz="1700"/>
              <a:t>TC</a:t>
            </a:r>
            <a:endParaRPr sz="1700"/>
          </a:p>
        </p:txBody>
      </p:sp>
      <p:sp>
        <p:nvSpPr>
          <p:cNvPr id="1116" name="Shape 1116"/>
          <p:cNvSpPr txBox="1"/>
          <p:nvPr/>
        </p:nvSpPr>
        <p:spPr>
          <a:xfrm>
            <a:off x="4297802" y="3988243"/>
            <a:ext cx="358500" cy="396300"/>
          </a:xfrm>
          <a:prstGeom prst="rect">
            <a:avLst/>
          </a:prstGeom>
          <a:noFill/>
          <a:ln>
            <a:noFill/>
          </a:ln>
        </p:spPr>
        <p:txBody>
          <a:bodyPr spcFirstLastPara="1" wrap="square" lIns="91425" tIns="91425" rIns="91425" bIns="91425" anchor="t" anchorCtr="0">
            <a:noAutofit/>
          </a:bodyPr>
          <a:lstStyle/>
          <a:p>
            <a:r>
              <a:rPr lang="nl-NL" sz="1700"/>
              <a:t>0</a:t>
            </a:r>
            <a:endParaRPr sz="1700"/>
          </a:p>
        </p:txBody>
      </p:sp>
      <p:sp>
        <p:nvSpPr>
          <p:cNvPr id="1117" name="Shape 1117"/>
          <p:cNvSpPr txBox="1"/>
          <p:nvPr/>
        </p:nvSpPr>
        <p:spPr>
          <a:xfrm>
            <a:off x="5329877" y="3107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18" name="Shape 1118"/>
          <p:cNvSpPr txBox="1"/>
          <p:nvPr/>
        </p:nvSpPr>
        <p:spPr>
          <a:xfrm>
            <a:off x="5300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19" name="Shape 1119"/>
          <p:cNvSpPr txBox="1"/>
          <p:nvPr/>
        </p:nvSpPr>
        <p:spPr>
          <a:xfrm>
            <a:off x="5453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0" name="Shape 1120"/>
          <p:cNvSpPr txBox="1"/>
          <p:nvPr/>
        </p:nvSpPr>
        <p:spPr>
          <a:xfrm>
            <a:off x="5377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1" name="Shape 1121"/>
          <p:cNvSpPr txBox="1"/>
          <p:nvPr/>
        </p:nvSpPr>
        <p:spPr>
          <a:xfrm>
            <a:off x="5453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2" name="Shape 1122"/>
          <p:cNvSpPr txBox="1"/>
          <p:nvPr/>
        </p:nvSpPr>
        <p:spPr>
          <a:xfrm>
            <a:off x="5605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3" name="Shape 1123"/>
          <p:cNvSpPr txBox="1"/>
          <p:nvPr/>
        </p:nvSpPr>
        <p:spPr>
          <a:xfrm>
            <a:off x="53771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4" name="Shape 1124"/>
          <p:cNvSpPr txBox="1"/>
          <p:nvPr/>
        </p:nvSpPr>
        <p:spPr>
          <a:xfrm>
            <a:off x="55295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5" name="Shape 1125"/>
          <p:cNvSpPr txBox="1"/>
          <p:nvPr/>
        </p:nvSpPr>
        <p:spPr>
          <a:xfrm>
            <a:off x="5605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6" name="Shape 1126"/>
          <p:cNvSpPr txBox="1"/>
          <p:nvPr/>
        </p:nvSpPr>
        <p:spPr>
          <a:xfrm>
            <a:off x="5453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7" name="Shape 1127"/>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8" name="Shape 1128"/>
          <p:cNvSpPr txBox="1"/>
          <p:nvPr/>
        </p:nvSpPr>
        <p:spPr>
          <a:xfrm>
            <a:off x="5300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9" name="Shape 1129"/>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0" name="Shape 1130"/>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1" name="Shape 1131"/>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2" name="Shape 1132"/>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3" name="Shape 1133"/>
          <p:cNvSpPr txBox="1"/>
          <p:nvPr/>
        </p:nvSpPr>
        <p:spPr>
          <a:xfrm>
            <a:off x="54822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4" name="Shape 1134"/>
          <p:cNvSpPr txBox="1"/>
          <p:nvPr/>
        </p:nvSpPr>
        <p:spPr>
          <a:xfrm>
            <a:off x="5453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5" name="Shape 1135"/>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6" name="Shape 1136"/>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7" name="Shape 1137"/>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8" name="Shape 1138"/>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9" name="Shape 1139"/>
          <p:cNvSpPr txBox="1"/>
          <p:nvPr/>
        </p:nvSpPr>
        <p:spPr>
          <a:xfrm>
            <a:off x="5529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0" name="Shape 1140"/>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1" name="Shape 1141"/>
          <p:cNvSpPr txBox="1"/>
          <p:nvPr/>
        </p:nvSpPr>
        <p:spPr>
          <a:xfrm>
            <a:off x="5758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2" name="Shape 1142"/>
          <p:cNvSpPr txBox="1"/>
          <p:nvPr/>
        </p:nvSpPr>
        <p:spPr>
          <a:xfrm>
            <a:off x="5986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3" name="Shape 1143"/>
          <p:cNvSpPr txBox="1"/>
          <p:nvPr/>
        </p:nvSpPr>
        <p:spPr>
          <a:xfrm>
            <a:off x="5910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4" name="Shape 1144"/>
          <p:cNvSpPr txBox="1"/>
          <p:nvPr/>
        </p:nvSpPr>
        <p:spPr>
          <a:xfrm>
            <a:off x="51774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5" name="Shape 1145"/>
          <p:cNvSpPr txBox="1"/>
          <p:nvPr/>
        </p:nvSpPr>
        <p:spPr>
          <a:xfrm>
            <a:off x="5148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6" name="Shape 1146"/>
          <p:cNvSpPr txBox="1"/>
          <p:nvPr/>
        </p:nvSpPr>
        <p:spPr>
          <a:xfrm>
            <a:off x="5300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7" name="Shape 1147"/>
          <p:cNvSpPr txBox="1"/>
          <p:nvPr/>
        </p:nvSpPr>
        <p:spPr>
          <a:xfrm>
            <a:off x="5224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8" name="Shape 1148"/>
          <p:cNvSpPr txBox="1"/>
          <p:nvPr/>
        </p:nvSpPr>
        <p:spPr>
          <a:xfrm>
            <a:off x="5300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9" name="Shape 1149"/>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0" name="Shape 1150"/>
          <p:cNvSpPr txBox="1"/>
          <p:nvPr/>
        </p:nvSpPr>
        <p:spPr>
          <a:xfrm>
            <a:off x="5224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1" name="Shape 1151"/>
          <p:cNvSpPr txBox="1"/>
          <p:nvPr/>
        </p:nvSpPr>
        <p:spPr>
          <a:xfrm>
            <a:off x="5377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2" name="Shape 1152"/>
          <p:cNvSpPr txBox="1"/>
          <p:nvPr/>
        </p:nvSpPr>
        <p:spPr>
          <a:xfrm>
            <a:off x="5453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3" name="Shape 1153"/>
          <p:cNvSpPr txBox="1"/>
          <p:nvPr/>
        </p:nvSpPr>
        <p:spPr>
          <a:xfrm>
            <a:off x="5681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4" name="Shape 1154"/>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5" name="Shape 1155"/>
          <p:cNvSpPr txBox="1"/>
          <p:nvPr/>
        </p:nvSpPr>
        <p:spPr>
          <a:xfrm>
            <a:off x="5377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6" name="Shape 1156"/>
          <p:cNvSpPr txBox="1"/>
          <p:nvPr/>
        </p:nvSpPr>
        <p:spPr>
          <a:xfrm>
            <a:off x="55295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7" name="Shape 1157"/>
          <p:cNvSpPr txBox="1"/>
          <p:nvPr/>
        </p:nvSpPr>
        <p:spPr>
          <a:xfrm>
            <a:off x="51774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8" name="Shape 1158"/>
          <p:cNvSpPr txBox="1"/>
          <p:nvPr/>
        </p:nvSpPr>
        <p:spPr>
          <a:xfrm>
            <a:off x="5148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9" name="Shape 1159"/>
          <p:cNvSpPr txBox="1"/>
          <p:nvPr/>
        </p:nvSpPr>
        <p:spPr>
          <a:xfrm>
            <a:off x="5300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0" name="Shape 1160"/>
          <p:cNvSpPr txBox="1"/>
          <p:nvPr/>
        </p:nvSpPr>
        <p:spPr>
          <a:xfrm>
            <a:off x="5224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1" name="Shape 1161"/>
          <p:cNvSpPr txBox="1"/>
          <p:nvPr/>
        </p:nvSpPr>
        <p:spPr>
          <a:xfrm>
            <a:off x="5300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2" name="Shape 1162"/>
          <p:cNvSpPr txBox="1"/>
          <p:nvPr/>
        </p:nvSpPr>
        <p:spPr>
          <a:xfrm>
            <a:off x="5453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3" name="Shape 1163"/>
          <p:cNvSpPr txBox="1"/>
          <p:nvPr/>
        </p:nvSpPr>
        <p:spPr>
          <a:xfrm>
            <a:off x="5224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4" name="Shape 1164"/>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5" name="Shape 1165"/>
          <p:cNvSpPr txBox="1"/>
          <p:nvPr/>
        </p:nvSpPr>
        <p:spPr>
          <a:xfrm>
            <a:off x="54533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6" name="Shape 1166"/>
          <p:cNvSpPr txBox="1"/>
          <p:nvPr/>
        </p:nvSpPr>
        <p:spPr>
          <a:xfrm>
            <a:off x="53009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7" name="Shape 1167"/>
          <p:cNvSpPr txBox="1"/>
          <p:nvPr/>
        </p:nvSpPr>
        <p:spPr>
          <a:xfrm>
            <a:off x="54533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8" name="Shape 1168"/>
          <p:cNvSpPr txBox="1"/>
          <p:nvPr/>
        </p:nvSpPr>
        <p:spPr>
          <a:xfrm>
            <a:off x="51485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9" name="Shape 1169"/>
          <p:cNvSpPr txBox="1"/>
          <p:nvPr/>
        </p:nvSpPr>
        <p:spPr>
          <a:xfrm>
            <a:off x="56819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0" name="Shape 1170"/>
          <p:cNvSpPr txBox="1"/>
          <p:nvPr/>
        </p:nvSpPr>
        <p:spPr>
          <a:xfrm>
            <a:off x="5605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1" name="Shape 1171"/>
          <p:cNvSpPr txBox="1"/>
          <p:nvPr/>
        </p:nvSpPr>
        <p:spPr>
          <a:xfrm>
            <a:off x="56057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2" name="Shape 1172"/>
          <p:cNvSpPr txBox="1"/>
          <p:nvPr/>
        </p:nvSpPr>
        <p:spPr>
          <a:xfrm>
            <a:off x="5329877" y="2193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3" name="Shape 1173"/>
          <p:cNvSpPr txBox="1"/>
          <p:nvPr/>
        </p:nvSpPr>
        <p:spPr>
          <a:xfrm>
            <a:off x="5300927" y="2075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4" name="Shape 1174"/>
          <p:cNvSpPr txBox="1"/>
          <p:nvPr/>
        </p:nvSpPr>
        <p:spPr>
          <a:xfrm>
            <a:off x="54533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5" name="Shape 1175"/>
          <p:cNvSpPr txBox="1"/>
          <p:nvPr/>
        </p:nvSpPr>
        <p:spPr>
          <a:xfrm>
            <a:off x="5605727" y="2075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6" name="Shape 1176"/>
          <p:cNvSpPr txBox="1"/>
          <p:nvPr/>
        </p:nvSpPr>
        <p:spPr>
          <a:xfrm>
            <a:off x="5377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7" name="Shape 1177"/>
          <p:cNvSpPr txBox="1"/>
          <p:nvPr/>
        </p:nvSpPr>
        <p:spPr>
          <a:xfrm>
            <a:off x="55295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8" name="Shape 1178"/>
          <p:cNvSpPr txBox="1"/>
          <p:nvPr/>
        </p:nvSpPr>
        <p:spPr>
          <a:xfrm>
            <a:off x="5148527" y="2075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9" name="Shape 1179"/>
          <p:cNvSpPr txBox="1"/>
          <p:nvPr/>
        </p:nvSpPr>
        <p:spPr>
          <a:xfrm>
            <a:off x="5720027" y="28756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0" name="Shape 1180"/>
          <p:cNvSpPr txBox="1"/>
          <p:nvPr/>
        </p:nvSpPr>
        <p:spPr>
          <a:xfrm>
            <a:off x="52247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1" name="Shape 1181"/>
          <p:cNvSpPr txBox="1"/>
          <p:nvPr/>
        </p:nvSpPr>
        <p:spPr>
          <a:xfrm>
            <a:off x="54822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2" name="Shape 1182"/>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3" name="Shape 1183"/>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4" name="Shape 1184"/>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5" name="Shape 1185"/>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6" name="Shape 1186"/>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7" name="Shape 1187"/>
          <p:cNvSpPr txBox="1"/>
          <p:nvPr/>
        </p:nvSpPr>
        <p:spPr>
          <a:xfrm>
            <a:off x="5529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8" name="Shape 1188"/>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9" name="Shape 1189"/>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0" name="Shape 1190"/>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1" name="Shape 1191"/>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2" name="Shape 1192"/>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3" name="Shape 1193"/>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4" name="Shape 1194"/>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5" name="Shape 1195"/>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6" name="Shape 1196"/>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7" name="Shape 1197"/>
          <p:cNvSpPr txBox="1"/>
          <p:nvPr/>
        </p:nvSpPr>
        <p:spPr>
          <a:xfrm>
            <a:off x="56346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8" name="Shape 1198"/>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9" name="Shape 1199"/>
          <p:cNvSpPr txBox="1"/>
          <p:nvPr/>
        </p:nvSpPr>
        <p:spPr>
          <a:xfrm>
            <a:off x="5758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0" name="Shape 1200"/>
          <p:cNvSpPr txBox="1"/>
          <p:nvPr/>
        </p:nvSpPr>
        <p:spPr>
          <a:xfrm>
            <a:off x="5681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1" name="Shape 1201"/>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2" name="Shape 1202"/>
          <p:cNvSpPr txBox="1"/>
          <p:nvPr/>
        </p:nvSpPr>
        <p:spPr>
          <a:xfrm>
            <a:off x="5910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3" name="Shape 1203"/>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4" name="Shape 1204"/>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5" name="Shape 1205"/>
          <p:cNvSpPr txBox="1"/>
          <p:nvPr/>
        </p:nvSpPr>
        <p:spPr>
          <a:xfrm>
            <a:off x="59105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6" name="Shape 1206"/>
          <p:cNvSpPr txBox="1"/>
          <p:nvPr/>
        </p:nvSpPr>
        <p:spPr>
          <a:xfrm>
            <a:off x="6139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7" name="Shape 1207"/>
          <p:cNvSpPr txBox="1"/>
          <p:nvPr/>
        </p:nvSpPr>
        <p:spPr>
          <a:xfrm>
            <a:off x="6062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8" name="Shape 1208"/>
          <p:cNvSpPr txBox="1"/>
          <p:nvPr/>
        </p:nvSpPr>
        <p:spPr>
          <a:xfrm>
            <a:off x="5329877" y="2497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9" name="Shape 1209"/>
          <p:cNvSpPr txBox="1"/>
          <p:nvPr/>
        </p:nvSpPr>
        <p:spPr>
          <a:xfrm>
            <a:off x="5300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0" name="Shape 1210"/>
          <p:cNvSpPr txBox="1"/>
          <p:nvPr/>
        </p:nvSpPr>
        <p:spPr>
          <a:xfrm>
            <a:off x="54533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1" name="Shape 1211"/>
          <p:cNvSpPr txBox="1"/>
          <p:nvPr/>
        </p:nvSpPr>
        <p:spPr>
          <a:xfrm>
            <a:off x="5377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2" name="Shape 1212"/>
          <p:cNvSpPr txBox="1"/>
          <p:nvPr/>
        </p:nvSpPr>
        <p:spPr>
          <a:xfrm>
            <a:off x="5453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3" name="Shape 1213"/>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4" name="Shape 1214"/>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5" name="Shape 1215"/>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6" name="Shape 1216"/>
          <p:cNvSpPr txBox="1"/>
          <p:nvPr/>
        </p:nvSpPr>
        <p:spPr>
          <a:xfrm>
            <a:off x="56057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7" name="Shape 1217"/>
          <p:cNvSpPr txBox="1"/>
          <p:nvPr/>
        </p:nvSpPr>
        <p:spPr>
          <a:xfrm>
            <a:off x="5758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8" name="Shape 1218"/>
          <p:cNvSpPr txBox="1"/>
          <p:nvPr/>
        </p:nvSpPr>
        <p:spPr>
          <a:xfrm>
            <a:off x="55295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9" name="Shape 1219"/>
          <p:cNvSpPr txBox="1"/>
          <p:nvPr/>
        </p:nvSpPr>
        <p:spPr>
          <a:xfrm>
            <a:off x="5329877" y="2421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0" name="Shape 1220"/>
          <p:cNvSpPr txBox="1"/>
          <p:nvPr/>
        </p:nvSpPr>
        <p:spPr>
          <a:xfrm>
            <a:off x="5300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1" name="Shape 1221"/>
          <p:cNvSpPr txBox="1"/>
          <p:nvPr/>
        </p:nvSpPr>
        <p:spPr>
          <a:xfrm>
            <a:off x="54533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2" name="Shape 1222"/>
          <p:cNvSpPr txBox="1"/>
          <p:nvPr/>
        </p:nvSpPr>
        <p:spPr>
          <a:xfrm>
            <a:off x="5453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3" name="Shape 1223"/>
          <p:cNvSpPr txBox="1"/>
          <p:nvPr/>
        </p:nvSpPr>
        <p:spPr>
          <a:xfrm>
            <a:off x="5605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4" name="Shape 1224"/>
          <p:cNvSpPr txBox="1"/>
          <p:nvPr/>
        </p:nvSpPr>
        <p:spPr>
          <a:xfrm>
            <a:off x="5377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5" name="Shape 1225"/>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6" name="Shape 1226"/>
          <p:cNvSpPr txBox="1"/>
          <p:nvPr/>
        </p:nvSpPr>
        <p:spPr>
          <a:xfrm>
            <a:off x="5406077" y="3107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7" name="Shape 1227"/>
          <p:cNvSpPr txBox="1"/>
          <p:nvPr/>
        </p:nvSpPr>
        <p:spPr>
          <a:xfrm>
            <a:off x="5377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8" name="Shape 1228"/>
          <p:cNvSpPr txBox="1"/>
          <p:nvPr/>
        </p:nvSpPr>
        <p:spPr>
          <a:xfrm>
            <a:off x="5529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9" name="Shape 1229"/>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0" name="Shape 1230"/>
          <p:cNvSpPr txBox="1"/>
          <p:nvPr/>
        </p:nvSpPr>
        <p:spPr>
          <a:xfrm>
            <a:off x="5529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1" name="Shape 1231"/>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2" name="Shape 1232"/>
          <p:cNvSpPr txBox="1"/>
          <p:nvPr/>
        </p:nvSpPr>
        <p:spPr>
          <a:xfrm>
            <a:off x="54533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3" name="Shape 1233"/>
          <p:cNvSpPr txBox="1"/>
          <p:nvPr/>
        </p:nvSpPr>
        <p:spPr>
          <a:xfrm>
            <a:off x="56057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4" name="Shape 1234"/>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5" name="Shape 1235"/>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6" name="Shape 1236"/>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7" name="Shape 1237"/>
          <p:cNvSpPr txBox="1"/>
          <p:nvPr/>
        </p:nvSpPr>
        <p:spPr>
          <a:xfrm>
            <a:off x="5377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8" name="Shape 1238"/>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9" name="Shape 1239"/>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0" name="Shape 1240"/>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1" name="Shape 1241"/>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2" name="Shape 1242"/>
          <p:cNvSpPr txBox="1"/>
          <p:nvPr/>
        </p:nvSpPr>
        <p:spPr>
          <a:xfrm>
            <a:off x="55584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3" name="Shape 1243"/>
          <p:cNvSpPr txBox="1"/>
          <p:nvPr/>
        </p:nvSpPr>
        <p:spPr>
          <a:xfrm>
            <a:off x="5529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4" name="Shape 1244"/>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5" name="Shape 1245"/>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6" name="Shape 1246"/>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7" name="Shape 1247"/>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8" name="Shape 1248"/>
          <p:cNvSpPr txBox="1"/>
          <p:nvPr/>
        </p:nvSpPr>
        <p:spPr>
          <a:xfrm>
            <a:off x="5605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9" name="Shape 1249"/>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0" name="Shape 1250"/>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1" name="Shape 1251"/>
          <p:cNvSpPr txBox="1"/>
          <p:nvPr/>
        </p:nvSpPr>
        <p:spPr>
          <a:xfrm>
            <a:off x="6062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2" name="Shape 1252"/>
          <p:cNvSpPr txBox="1"/>
          <p:nvPr/>
        </p:nvSpPr>
        <p:spPr>
          <a:xfrm>
            <a:off x="5986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3" name="Shape 1253"/>
          <p:cNvSpPr txBox="1"/>
          <p:nvPr/>
        </p:nvSpPr>
        <p:spPr>
          <a:xfrm>
            <a:off x="52536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4" name="Shape 1254"/>
          <p:cNvSpPr txBox="1"/>
          <p:nvPr/>
        </p:nvSpPr>
        <p:spPr>
          <a:xfrm>
            <a:off x="5224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5" name="Shape 1255"/>
          <p:cNvSpPr txBox="1"/>
          <p:nvPr/>
        </p:nvSpPr>
        <p:spPr>
          <a:xfrm>
            <a:off x="5377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6" name="Shape 1256"/>
          <p:cNvSpPr txBox="1"/>
          <p:nvPr/>
        </p:nvSpPr>
        <p:spPr>
          <a:xfrm>
            <a:off x="5300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7" name="Shape 1257"/>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8" name="Shape 1258"/>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9" name="Shape 1259"/>
          <p:cNvSpPr txBox="1"/>
          <p:nvPr/>
        </p:nvSpPr>
        <p:spPr>
          <a:xfrm>
            <a:off x="5300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0" name="Shape 1260"/>
          <p:cNvSpPr txBox="1"/>
          <p:nvPr/>
        </p:nvSpPr>
        <p:spPr>
          <a:xfrm>
            <a:off x="5453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1" name="Shape 1261"/>
          <p:cNvSpPr txBox="1"/>
          <p:nvPr/>
        </p:nvSpPr>
        <p:spPr>
          <a:xfrm>
            <a:off x="5529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2" name="Shape 1262"/>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3" name="Shape 1263"/>
          <p:cNvSpPr txBox="1"/>
          <p:nvPr/>
        </p:nvSpPr>
        <p:spPr>
          <a:xfrm>
            <a:off x="5453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4" name="Shape 1264"/>
          <p:cNvSpPr txBox="1"/>
          <p:nvPr/>
        </p:nvSpPr>
        <p:spPr>
          <a:xfrm>
            <a:off x="52536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5" name="Shape 1265"/>
          <p:cNvSpPr txBox="1"/>
          <p:nvPr/>
        </p:nvSpPr>
        <p:spPr>
          <a:xfrm>
            <a:off x="5224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6" name="Shape 1266"/>
          <p:cNvSpPr txBox="1"/>
          <p:nvPr/>
        </p:nvSpPr>
        <p:spPr>
          <a:xfrm>
            <a:off x="5377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7" name="Shape 1267"/>
          <p:cNvSpPr txBox="1"/>
          <p:nvPr/>
        </p:nvSpPr>
        <p:spPr>
          <a:xfrm>
            <a:off x="5377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8" name="Shape 1268"/>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9" name="Shape 1269"/>
          <p:cNvSpPr txBox="1"/>
          <p:nvPr/>
        </p:nvSpPr>
        <p:spPr>
          <a:xfrm>
            <a:off x="5300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0" name="Shape 1270"/>
          <p:cNvSpPr txBox="1"/>
          <p:nvPr/>
        </p:nvSpPr>
        <p:spPr>
          <a:xfrm>
            <a:off x="5453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1" name="Shape 1271"/>
          <p:cNvSpPr txBox="1"/>
          <p:nvPr/>
        </p:nvSpPr>
        <p:spPr>
          <a:xfrm>
            <a:off x="5558477" y="3183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2" name="Shape 1272"/>
          <p:cNvSpPr txBox="1"/>
          <p:nvPr/>
        </p:nvSpPr>
        <p:spPr>
          <a:xfrm>
            <a:off x="5529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3" name="Shape 1273"/>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4" name="Shape 1274"/>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5" name="Shape 1275"/>
          <p:cNvSpPr txBox="1"/>
          <p:nvPr/>
        </p:nvSpPr>
        <p:spPr>
          <a:xfrm>
            <a:off x="56819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6" name="Shape 1276"/>
          <p:cNvSpPr txBox="1"/>
          <p:nvPr/>
        </p:nvSpPr>
        <p:spPr>
          <a:xfrm>
            <a:off x="5834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7" name="Shape 1277"/>
          <p:cNvSpPr txBox="1"/>
          <p:nvPr/>
        </p:nvSpPr>
        <p:spPr>
          <a:xfrm>
            <a:off x="56057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8" name="Shape 1278"/>
          <p:cNvSpPr txBox="1"/>
          <p:nvPr/>
        </p:nvSpPr>
        <p:spPr>
          <a:xfrm>
            <a:off x="57581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9" name="Shape 1279"/>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0" name="Shape 1280"/>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1" name="Shape 1281"/>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2" name="Shape 1282"/>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3" name="Shape 1283"/>
          <p:cNvSpPr txBox="1"/>
          <p:nvPr/>
        </p:nvSpPr>
        <p:spPr>
          <a:xfrm>
            <a:off x="6062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4" name="Shape 1284"/>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5" name="Shape 1285"/>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6" name="Shape 1286"/>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7" name="Shape 1287"/>
          <p:cNvSpPr txBox="1"/>
          <p:nvPr/>
        </p:nvSpPr>
        <p:spPr>
          <a:xfrm>
            <a:off x="57108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8" name="Shape 1288"/>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9" name="Shape 1289"/>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0" name="Shape 1290"/>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1" name="Shape 1291"/>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2" name="Shape 1292"/>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3" name="Shape 1293"/>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4" name="Shape 1294"/>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5" name="Shape 1295"/>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6" name="Shape 1296"/>
          <p:cNvSpPr txBox="1"/>
          <p:nvPr/>
        </p:nvSpPr>
        <p:spPr>
          <a:xfrm>
            <a:off x="6215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7" name="Shape 1297"/>
          <p:cNvSpPr txBox="1"/>
          <p:nvPr/>
        </p:nvSpPr>
        <p:spPr>
          <a:xfrm>
            <a:off x="6139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8" name="Shape 1298"/>
          <p:cNvSpPr txBox="1"/>
          <p:nvPr/>
        </p:nvSpPr>
        <p:spPr>
          <a:xfrm>
            <a:off x="54060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9" name="Shape 1299"/>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0" name="Shape 1300"/>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1" name="Shape 1301"/>
          <p:cNvSpPr txBox="1"/>
          <p:nvPr/>
        </p:nvSpPr>
        <p:spPr>
          <a:xfrm>
            <a:off x="5453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2" name="Shape 1302"/>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3" name="Shape 1303"/>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4" name="Shape 1304"/>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5" name="Shape 1305"/>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6" name="Shape 1306"/>
          <p:cNvSpPr txBox="1"/>
          <p:nvPr/>
        </p:nvSpPr>
        <p:spPr>
          <a:xfrm>
            <a:off x="5681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7" name="Shape 1307"/>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8" name="Shape 1308"/>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9" name="Shape 1309"/>
          <p:cNvSpPr txBox="1"/>
          <p:nvPr/>
        </p:nvSpPr>
        <p:spPr>
          <a:xfrm>
            <a:off x="54060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0" name="Shape 1310"/>
          <p:cNvSpPr txBox="1"/>
          <p:nvPr/>
        </p:nvSpPr>
        <p:spPr>
          <a:xfrm>
            <a:off x="5377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1" name="Shape 1311"/>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2" name="Shape 1312"/>
          <p:cNvSpPr txBox="1"/>
          <p:nvPr/>
        </p:nvSpPr>
        <p:spPr>
          <a:xfrm>
            <a:off x="5529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3" name="Shape 1313"/>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4" name="Shape 1314"/>
          <p:cNvSpPr txBox="1"/>
          <p:nvPr/>
        </p:nvSpPr>
        <p:spPr>
          <a:xfrm>
            <a:off x="5453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5" name="Shape 1315"/>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6" name="Shape 1316"/>
          <p:cNvSpPr txBox="1"/>
          <p:nvPr/>
        </p:nvSpPr>
        <p:spPr>
          <a:xfrm>
            <a:off x="5558477" y="3183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7" name="Shape 1317"/>
          <p:cNvSpPr txBox="1"/>
          <p:nvPr/>
        </p:nvSpPr>
        <p:spPr>
          <a:xfrm>
            <a:off x="5529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8" name="Shape 1318"/>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9" name="Shape 1319"/>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0" name="Shape 1320"/>
          <p:cNvSpPr txBox="1"/>
          <p:nvPr/>
        </p:nvSpPr>
        <p:spPr>
          <a:xfrm>
            <a:off x="56819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1" name="Shape 1321"/>
          <p:cNvSpPr txBox="1"/>
          <p:nvPr/>
        </p:nvSpPr>
        <p:spPr>
          <a:xfrm>
            <a:off x="5834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2" name="Shape 1322"/>
          <p:cNvSpPr txBox="1"/>
          <p:nvPr/>
        </p:nvSpPr>
        <p:spPr>
          <a:xfrm>
            <a:off x="56057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3" name="Shape 1323"/>
          <p:cNvSpPr txBox="1"/>
          <p:nvPr/>
        </p:nvSpPr>
        <p:spPr>
          <a:xfrm>
            <a:off x="57581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4" name="Shape 1324"/>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5" name="Shape 1325"/>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6" name="Shape 1326"/>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7" name="Shape 1327"/>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8" name="Shape 1328"/>
          <p:cNvSpPr txBox="1"/>
          <p:nvPr/>
        </p:nvSpPr>
        <p:spPr>
          <a:xfrm>
            <a:off x="6062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9" name="Shape 1329"/>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0" name="Shape 1330"/>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1" name="Shape 1331"/>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2" name="Shape 1332"/>
          <p:cNvSpPr txBox="1"/>
          <p:nvPr/>
        </p:nvSpPr>
        <p:spPr>
          <a:xfrm>
            <a:off x="57108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3" name="Shape 1333"/>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4" name="Shape 1334"/>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5" name="Shape 1335"/>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6" name="Shape 1336"/>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7" name="Shape 1337"/>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8" name="Shape 1338"/>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9" name="Shape 1339"/>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0" name="Shape 1340"/>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1" name="Shape 1341"/>
          <p:cNvSpPr txBox="1"/>
          <p:nvPr/>
        </p:nvSpPr>
        <p:spPr>
          <a:xfrm>
            <a:off x="6215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2" name="Shape 1342"/>
          <p:cNvSpPr txBox="1"/>
          <p:nvPr/>
        </p:nvSpPr>
        <p:spPr>
          <a:xfrm>
            <a:off x="6139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3" name="Shape 1343"/>
          <p:cNvSpPr txBox="1"/>
          <p:nvPr/>
        </p:nvSpPr>
        <p:spPr>
          <a:xfrm>
            <a:off x="54060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4" name="Shape 1344"/>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5" name="Shape 1345"/>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6" name="Shape 1346"/>
          <p:cNvSpPr txBox="1"/>
          <p:nvPr/>
        </p:nvSpPr>
        <p:spPr>
          <a:xfrm>
            <a:off x="5453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7" name="Shape 1347"/>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8" name="Shape 1348"/>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9" name="Shape 1349"/>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0" name="Shape 1350"/>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1" name="Shape 1351"/>
          <p:cNvSpPr txBox="1"/>
          <p:nvPr/>
        </p:nvSpPr>
        <p:spPr>
          <a:xfrm>
            <a:off x="5681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2" name="Shape 1352"/>
          <p:cNvSpPr txBox="1"/>
          <p:nvPr/>
        </p:nvSpPr>
        <p:spPr>
          <a:xfrm>
            <a:off x="5910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3" name="Shape 1353"/>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4" name="Shape 1354"/>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5" name="Shape 1355"/>
          <p:cNvSpPr txBox="1"/>
          <p:nvPr/>
        </p:nvSpPr>
        <p:spPr>
          <a:xfrm>
            <a:off x="5758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6" name="Shape 1356"/>
          <p:cNvSpPr txBox="1"/>
          <p:nvPr/>
        </p:nvSpPr>
        <p:spPr>
          <a:xfrm>
            <a:off x="54060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7" name="Shape 1357"/>
          <p:cNvSpPr txBox="1"/>
          <p:nvPr/>
        </p:nvSpPr>
        <p:spPr>
          <a:xfrm>
            <a:off x="5377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8" name="Shape 1358"/>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9" name="Shape 1359"/>
          <p:cNvSpPr txBox="1"/>
          <p:nvPr/>
        </p:nvSpPr>
        <p:spPr>
          <a:xfrm>
            <a:off x="5453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0" name="Shape 1360"/>
          <p:cNvSpPr txBox="1"/>
          <p:nvPr/>
        </p:nvSpPr>
        <p:spPr>
          <a:xfrm>
            <a:off x="5529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1" name="Shape 1361"/>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2" name="Shape 1362"/>
          <p:cNvSpPr txBox="1"/>
          <p:nvPr/>
        </p:nvSpPr>
        <p:spPr>
          <a:xfrm>
            <a:off x="5453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3" name="Shape 1363"/>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4" name="Shape 1364"/>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5" name="Shape 1365"/>
          <p:cNvSpPr txBox="1"/>
          <p:nvPr/>
        </p:nvSpPr>
        <p:spPr>
          <a:xfrm>
            <a:off x="55295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6" name="Shape 1366"/>
          <p:cNvSpPr txBox="1"/>
          <p:nvPr/>
        </p:nvSpPr>
        <p:spPr>
          <a:xfrm>
            <a:off x="56819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7" name="Shape 1367"/>
          <p:cNvSpPr txBox="1"/>
          <p:nvPr/>
        </p:nvSpPr>
        <p:spPr>
          <a:xfrm>
            <a:off x="5377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8" name="Shape 1368"/>
          <p:cNvSpPr txBox="1"/>
          <p:nvPr/>
        </p:nvSpPr>
        <p:spPr>
          <a:xfrm>
            <a:off x="59105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9" name="Shape 1369"/>
          <p:cNvSpPr txBox="1"/>
          <p:nvPr/>
        </p:nvSpPr>
        <p:spPr>
          <a:xfrm>
            <a:off x="5834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0" name="Shape 1370"/>
          <p:cNvSpPr txBox="1"/>
          <p:nvPr/>
        </p:nvSpPr>
        <p:spPr>
          <a:xfrm>
            <a:off x="58343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1" name="Shape 1371"/>
          <p:cNvSpPr txBox="1"/>
          <p:nvPr/>
        </p:nvSpPr>
        <p:spPr>
          <a:xfrm>
            <a:off x="5558477" y="2269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2" name="Shape 1372"/>
          <p:cNvSpPr txBox="1"/>
          <p:nvPr/>
        </p:nvSpPr>
        <p:spPr>
          <a:xfrm>
            <a:off x="55295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3" name="Shape 1373"/>
          <p:cNvSpPr txBox="1"/>
          <p:nvPr/>
        </p:nvSpPr>
        <p:spPr>
          <a:xfrm>
            <a:off x="56819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4" name="Shape 1374"/>
          <p:cNvSpPr txBox="1"/>
          <p:nvPr/>
        </p:nvSpPr>
        <p:spPr>
          <a:xfrm>
            <a:off x="58343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5" name="Shape 1375"/>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6" name="Shape 1376"/>
          <p:cNvSpPr txBox="1"/>
          <p:nvPr/>
        </p:nvSpPr>
        <p:spPr>
          <a:xfrm>
            <a:off x="5758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7" name="Shape 1377"/>
          <p:cNvSpPr txBox="1"/>
          <p:nvPr/>
        </p:nvSpPr>
        <p:spPr>
          <a:xfrm>
            <a:off x="53771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8" name="Shape 1378"/>
          <p:cNvSpPr txBox="1"/>
          <p:nvPr/>
        </p:nvSpPr>
        <p:spPr>
          <a:xfrm>
            <a:off x="5948627" y="29518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9" name="Shape 1379"/>
          <p:cNvSpPr txBox="1"/>
          <p:nvPr/>
        </p:nvSpPr>
        <p:spPr>
          <a:xfrm>
            <a:off x="54533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0" name="Shape 1380"/>
          <p:cNvSpPr txBox="1"/>
          <p:nvPr/>
        </p:nvSpPr>
        <p:spPr>
          <a:xfrm>
            <a:off x="5710877" y="3031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1" name="Shape 1381"/>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2" name="Shape 1382"/>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3" name="Shape 1383"/>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4" name="Shape 1384"/>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5" name="Shape 1385"/>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6" name="Shape 1386"/>
          <p:cNvSpPr txBox="1"/>
          <p:nvPr/>
        </p:nvSpPr>
        <p:spPr>
          <a:xfrm>
            <a:off x="57581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7" name="Shape 1387"/>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8" name="Shape 1388"/>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9" name="Shape 1389"/>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0" name="Shape 1390"/>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1" name="Shape 1391"/>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2" name="Shape 1392"/>
          <p:cNvSpPr txBox="1"/>
          <p:nvPr/>
        </p:nvSpPr>
        <p:spPr>
          <a:xfrm>
            <a:off x="6215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3" name="Shape 1393"/>
          <p:cNvSpPr txBox="1"/>
          <p:nvPr/>
        </p:nvSpPr>
        <p:spPr>
          <a:xfrm>
            <a:off x="6139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4" name="Shape 1394"/>
          <p:cNvSpPr txBox="1"/>
          <p:nvPr/>
        </p:nvSpPr>
        <p:spPr>
          <a:xfrm>
            <a:off x="6139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5" name="Shape 1395"/>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6" name="Shape 1396"/>
          <p:cNvSpPr txBox="1"/>
          <p:nvPr/>
        </p:nvSpPr>
        <p:spPr>
          <a:xfrm>
            <a:off x="58632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7" name="Shape 1397"/>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8" name="Shape 1398"/>
          <p:cNvSpPr txBox="1"/>
          <p:nvPr/>
        </p:nvSpPr>
        <p:spPr>
          <a:xfrm>
            <a:off x="5986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9" name="Shape 1399"/>
          <p:cNvSpPr txBox="1"/>
          <p:nvPr/>
        </p:nvSpPr>
        <p:spPr>
          <a:xfrm>
            <a:off x="5910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0" name="Shape 1400"/>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1" name="Shape 1401"/>
          <p:cNvSpPr txBox="1"/>
          <p:nvPr/>
        </p:nvSpPr>
        <p:spPr>
          <a:xfrm>
            <a:off x="6139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2" name="Shape 1402"/>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3" name="Shape 1403"/>
          <p:cNvSpPr txBox="1"/>
          <p:nvPr/>
        </p:nvSpPr>
        <p:spPr>
          <a:xfrm>
            <a:off x="6062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4" name="Shape 1404"/>
          <p:cNvSpPr txBox="1"/>
          <p:nvPr/>
        </p:nvSpPr>
        <p:spPr>
          <a:xfrm>
            <a:off x="6139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5" name="Shape 1405"/>
          <p:cNvSpPr txBox="1"/>
          <p:nvPr/>
        </p:nvSpPr>
        <p:spPr>
          <a:xfrm>
            <a:off x="6367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6" name="Shape 1406"/>
          <p:cNvSpPr txBox="1"/>
          <p:nvPr/>
        </p:nvSpPr>
        <p:spPr>
          <a:xfrm>
            <a:off x="6291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7" name="Shape 1407"/>
          <p:cNvSpPr txBox="1"/>
          <p:nvPr/>
        </p:nvSpPr>
        <p:spPr>
          <a:xfrm>
            <a:off x="55584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8" name="Shape 1408"/>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9" name="Shape 1409"/>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0" name="Shape 1410"/>
          <p:cNvSpPr txBox="1"/>
          <p:nvPr/>
        </p:nvSpPr>
        <p:spPr>
          <a:xfrm>
            <a:off x="5605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1" name="Shape 1411"/>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2" name="Shape 1412"/>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3" name="Shape 1413"/>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4" name="Shape 1414"/>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5" name="Shape 1415"/>
          <p:cNvSpPr txBox="1"/>
          <p:nvPr/>
        </p:nvSpPr>
        <p:spPr>
          <a:xfrm>
            <a:off x="58343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6" name="Shape 1416"/>
          <p:cNvSpPr txBox="1"/>
          <p:nvPr/>
        </p:nvSpPr>
        <p:spPr>
          <a:xfrm>
            <a:off x="5986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7" name="Shape 1417"/>
          <p:cNvSpPr txBox="1"/>
          <p:nvPr/>
        </p:nvSpPr>
        <p:spPr>
          <a:xfrm>
            <a:off x="5758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8" name="Shape 1418"/>
          <p:cNvSpPr txBox="1"/>
          <p:nvPr/>
        </p:nvSpPr>
        <p:spPr>
          <a:xfrm>
            <a:off x="5558477" y="2497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9" name="Shape 1419"/>
          <p:cNvSpPr txBox="1"/>
          <p:nvPr/>
        </p:nvSpPr>
        <p:spPr>
          <a:xfrm>
            <a:off x="5529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0" name="Shape 1420"/>
          <p:cNvSpPr txBox="1"/>
          <p:nvPr/>
        </p:nvSpPr>
        <p:spPr>
          <a:xfrm>
            <a:off x="5681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1" name="Shape 1421"/>
          <p:cNvSpPr txBox="1"/>
          <p:nvPr/>
        </p:nvSpPr>
        <p:spPr>
          <a:xfrm>
            <a:off x="5681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2" name="Shape 1422"/>
          <p:cNvSpPr txBox="1"/>
          <p:nvPr/>
        </p:nvSpPr>
        <p:spPr>
          <a:xfrm>
            <a:off x="5834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3" name="Shape 1423"/>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4" name="Shape 1424"/>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5" name="Shape 1425"/>
          <p:cNvSpPr txBox="1"/>
          <p:nvPr/>
        </p:nvSpPr>
        <p:spPr>
          <a:xfrm>
            <a:off x="5634677" y="3183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6" name="Shape 1426"/>
          <p:cNvSpPr txBox="1"/>
          <p:nvPr/>
        </p:nvSpPr>
        <p:spPr>
          <a:xfrm>
            <a:off x="5605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7" name="Shape 1427"/>
          <p:cNvSpPr txBox="1"/>
          <p:nvPr/>
        </p:nvSpPr>
        <p:spPr>
          <a:xfrm>
            <a:off x="5758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8" name="Shape 1428"/>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9" name="Shape 1429"/>
          <p:cNvSpPr txBox="1"/>
          <p:nvPr/>
        </p:nvSpPr>
        <p:spPr>
          <a:xfrm>
            <a:off x="57581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0" name="Shape 1430"/>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1" name="Shape 1431"/>
          <p:cNvSpPr txBox="1"/>
          <p:nvPr/>
        </p:nvSpPr>
        <p:spPr>
          <a:xfrm>
            <a:off x="56819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2" name="Shape 1432"/>
          <p:cNvSpPr txBox="1"/>
          <p:nvPr/>
        </p:nvSpPr>
        <p:spPr>
          <a:xfrm>
            <a:off x="58343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3" name="Shape 1433"/>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4" name="Shape 1434"/>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5" name="Shape 1435"/>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6" name="Shape 1436"/>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7" name="Shape 1437"/>
          <p:cNvSpPr txBox="1"/>
          <p:nvPr/>
        </p:nvSpPr>
        <p:spPr>
          <a:xfrm>
            <a:off x="6139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8" name="Shape 1438"/>
          <p:cNvSpPr txBox="1"/>
          <p:nvPr/>
        </p:nvSpPr>
        <p:spPr>
          <a:xfrm>
            <a:off x="6062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9" name="Shape 1439"/>
          <p:cNvSpPr txBox="1"/>
          <p:nvPr/>
        </p:nvSpPr>
        <p:spPr>
          <a:xfrm>
            <a:off x="6062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0" name="Shape 1440"/>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1" name="Shape 1441"/>
          <p:cNvSpPr txBox="1"/>
          <p:nvPr/>
        </p:nvSpPr>
        <p:spPr>
          <a:xfrm>
            <a:off x="57870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2" name="Shape 1442"/>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3" name="Shape 1443"/>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4" name="Shape 1444"/>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5" name="Shape 1445"/>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6" name="Shape 1446"/>
          <p:cNvSpPr txBox="1"/>
          <p:nvPr/>
        </p:nvSpPr>
        <p:spPr>
          <a:xfrm>
            <a:off x="6062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7" name="Shape 1447"/>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8" name="Shape 1448"/>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9" name="Shape 1449"/>
          <p:cNvSpPr txBox="1"/>
          <p:nvPr/>
        </p:nvSpPr>
        <p:spPr>
          <a:xfrm>
            <a:off x="6062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0" name="Shape 1450"/>
          <p:cNvSpPr txBox="1"/>
          <p:nvPr/>
        </p:nvSpPr>
        <p:spPr>
          <a:xfrm>
            <a:off x="6291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1" name="Shape 1451"/>
          <p:cNvSpPr txBox="1"/>
          <p:nvPr/>
        </p:nvSpPr>
        <p:spPr>
          <a:xfrm>
            <a:off x="6215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2" name="Shape 1452"/>
          <p:cNvSpPr txBox="1"/>
          <p:nvPr/>
        </p:nvSpPr>
        <p:spPr>
          <a:xfrm>
            <a:off x="54822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3" name="Shape 1453"/>
          <p:cNvSpPr txBox="1"/>
          <p:nvPr/>
        </p:nvSpPr>
        <p:spPr>
          <a:xfrm>
            <a:off x="5453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4" name="Shape 1454"/>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5" name="Shape 1455"/>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6" name="Shape 1456"/>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7" name="Shape 1457"/>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8" name="Shape 1458"/>
          <p:cNvSpPr txBox="1"/>
          <p:nvPr/>
        </p:nvSpPr>
        <p:spPr>
          <a:xfrm>
            <a:off x="5529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9" name="Shape 1459"/>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0" name="Shape 1460"/>
          <p:cNvSpPr txBox="1"/>
          <p:nvPr/>
        </p:nvSpPr>
        <p:spPr>
          <a:xfrm>
            <a:off x="5758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1" name="Shape 1461"/>
          <p:cNvSpPr txBox="1"/>
          <p:nvPr/>
        </p:nvSpPr>
        <p:spPr>
          <a:xfrm>
            <a:off x="5910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2" name="Shape 1462"/>
          <p:cNvSpPr txBox="1"/>
          <p:nvPr/>
        </p:nvSpPr>
        <p:spPr>
          <a:xfrm>
            <a:off x="5681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3" name="Shape 1463"/>
          <p:cNvSpPr txBox="1"/>
          <p:nvPr/>
        </p:nvSpPr>
        <p:spPr>
          <a:xfrm>
            <a:off x="54822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4" name="Shape 1464"/>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5" name="Shape 1465"/>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6" name="Shape 1466"/>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7" name="Shape 1467"/>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8" name="Shape 1468"/>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9" name="Shape 1469"/>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0" name="Shape 1470"/>
          <p:cNvSpPr txBox="1"/>
          <p:nvPr/>
        </p:nvSpPr>
        <p:spPr>
          <a:xfrm>
            <a:off x="5787077" y="3259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1" name="Shape 1471"/>
          <p:cNvSpPr txBox="1"/>
          <p:nvPr/>
        </p:nvSpPr>
        <p:spPr>
          <a:xfrm>
            <a:off x="57581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2" name="Shape 1472"/>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3" name="Shape 1473"/>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4" name="Shape 1474"/>
          <p:cNvSpPr txBox="1"/>
          <p:nvPr/>
        </p:nvSpPr>
        <p:spPr>
          <a:xfrm>
            <a:off x="59105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5" name="Shape 1475"/>
          <p:cNvSpPr txBox="1"/>
          <p:nvPr/>
        </p:nvSpPr>
        <p:spPr>
          <a:xfrm>
            <a:off x="60629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6" name="Shape 1476"/>
          <p:cNvSpPr txBox="1"/>
          <p:nvPr/>
        </p:nvSpPr>
        <p:spPr>
          <a:xfrm>
            <a:off x="59867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7" name="Shape 1477"/>
          <p:cNvSpPr txBox="1"/>
          <p:nvPr/>
        </p:nvSpPr>
        <p:spPr>
          <a:xfrm>
            <a:off x="6062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8" name="Shape 1478"/>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9" name="Shape 1479"/>
          <p:cNvSpPr txBox="1"/>
          <p:nvPr/>
        </p:nvSpPr>
        <p:spPr>
          <a:xfrm>
            <a:off x="6062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0" name="Shape 1480"/>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1" name="Shape 1481"/>
          <p:cNvSpPr txBox="1"/>
          <p:nvPr/>
        </p:nvSpPr>
        <p:spPr>
          <a:xfrm>
            <a:off x="5491427" y="24946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2" name="Shape 1482"/>
          <p:cNvSpPr txBox="1"/>
          <p:nvPr/>
        </p:nvSpPr>
        <p:spPr>
          <a:xfrm>
            <a:off x="6215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3" name="Shape 1483"/>
          <p:cNvSpPr txBox="1"/>
          <p:nvPr/>
        </p:nvSpPr>
        <p:spPr>
          <a:xfrm>
            <a:off x="6215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4" name="Shape 1484"/>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5" name="Shape 1485"/>
          <p:cNvSpPr txBox="1"/>
          <p:nvPr/>
        </p:nvSpPr>
        <p:spPr>
          <a:xfrm>
            <a:off x="59394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6" name="Shape 1486"/>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7" name="Shape 1487"/>
          <p:cNvSpPr txBox="1"/>
          <p:nvPr/>
        </p:nvSpPr>
        <p:spPr>
          <a:xfrm>
            <a:off x="6062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8" name="Shape 1488"/>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9" name="Shape 1489"/>
          <p:cNvSpPr txBox="1"/>
          <p:nvPr/>
        </p:nvSpPr>
        <p:spPr>
          <a:xfrm>
            <a:off x="6062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0" name="Shape 1490"/>
          <p:cNvSpPr txBox="1"/>
          <p:nvPr/>
        </p:nvSpPr>
        <p:spPr>
          <a:xfrm>
            <a:off x="6215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1" name="Shape 1491"/>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2" name="Shape 1492"/>
          <p:cNvSpPr txBox="1"/>
          <p:nvPr/>
        </p:nvSpPr>
        <p:spPr>
          <a:xfrm>
            <a:off x="6139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3" name="Shape 1493"/>
          <p:cNvSpPr txBox="1"/>
          <p:nvPr/>
        </p:nvSpPr>
        <p:spPr>
          <a:xfrm>
            <a:off x="6215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4" name="Shape 1494"/>
          <p:cNvSpPr txBox="1"/>
          <p:nvPr/>
        </p:nvSpPr>
        <p:spPr>
          <a:xfrm>
            <a:off x="6443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5" name="Shape 1495"/>
          <p:cNvSpPr txBox="1"/>
          <p:nvPr/>
        </p:nvSpPr>
        <p:spPr>
          <a:xfrm>
            <a:off x="6367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6" name="Shape 1496"/>
          <p:cNvSpPr txBox="1"/>
          <p:nvPr/>
        </p:nvSpPr>
        <p:spPr>
          <a:xfrm>
            <a:off x="56346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7" name="Shape 1497"/>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8" name="Shape 1498"/>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9" name="Shape 1499"/>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0" name="Shape 1500"/>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1" name="Shape 1501"/>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2" name="Shape 1502"/>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3" name="Shape 1503"/>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4" name="Shape 1504"/>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5" name="Shape 1505"/>
          <p:cNvSpPr txBox="1"/>
          <p:nvPr/>
        </p:nvSpPr>
        <p:spPr>
          <a:xfrm>
            <a:off x="6062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6" name="Shape 1506"/>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7" name="Shape 1507"/>
          <p:cNvSpPr txBox="1"/>
          <p:nvPr/>
        </p:nvSpPr>
        <p:spPr>
          <a:xfrm>
            <a:off x="56346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8" name="Shape 1508"/>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9" name="Shape 1509"/>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0" name="Shape 1510"/>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1" name="Shape 1511"/>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2" name="Shape 1512"/>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3" name="Shape 1513"/>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4" name="Shape 1514"/>
          <p:cNvSpPr txBox="1"/>
          <p:nvPr/>
        </p:nvSpPr>
        <p:spPr>
          <a:xfrm>
            <a:off x="54822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5" name="Shape 1515"/>
          <p:cNvSpPr txBox="1"/>
          <p:nvPr/>
        </p:nvSpPr>
        <p:spPr>
          <a:xfrm>
            <a:off x="5453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6" name="Shape 1516"/>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7" name="Shape 1517"/>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8" name="Shape 1518"/>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9" name="Shape 1519"/>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0" name="Shape 1520"/>
          <p:cNvSpPr txBox="1"/>
          <p:nvPr/>
        </p:nvSpPr>
        <p:spPr>
          <a:xfrm>
            <a:off x="5529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1" name="Shape 1521"/>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2" name="Shape 1522"/>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3" name="Shape 1523"/>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4" name="Shape 1524"/>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5" name="Shape 1525"/>
          <p:cNvSpPr txBox="1"/>
          <p:nvPr/>
        </p:nvSpPr>
        <p:spPr>
          <a:xfrm>
            <a:off x="5872427" y="25708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6" name="Shape 1526"/>
          <p:cNvSpPr txBox="1"/>
          <p:nvPr/>
        </p:nvSpPr>
        <p:spPr>
          <a:xfrm>
            <a:off x="56346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7" name="Shape 1527"/>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8" name="Shape 1528"/>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9" name="Shape 1529"/>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0" name="Shape 1530"/>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1" name="Shape 1531"/>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2" name="Shape 1532"/>
          <p:cNvSpPr txBox="1"/>
          <p:nvPr/>
        </p:nvSpPr>
        <p:spPr>
          <a:xfrm>
            <a:off x="55584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3" name="Shape 1533"/>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4" name="Shape 1534"/>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5" name="Shape 1535"/>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6" name="Shape 1536"/>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7" name="Shape 1537"/>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8" name="Shape 1538"/>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9" name="Shape 1539"/>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0" name="Shape 1540"/>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1" name="Shape 1541"/>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2" name="Shape 1542"/>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3" name="Shape 1543"/>
          <p:cNvSpPr txBox="1"/>
          <p:nvPr/>
        </p:nvSpPr>
        <p:spPr>
          <a:xfrm>
            <a:off x="57108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4" name="Shape 1544"/>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5" name="Shape 1545"/>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6" name="Shape 1546"/>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7" name="Shape 1547"/>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8" name="Shape 1548"/>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9" name="Shape 1549"/>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0" name="Shape 1550"/>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1" name="Shape 1551"/>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2" name="Shape 1552"/>
          <p:cNvSpPr txBox="1"/>
          <p:nvPr/>
        </p:nvSpPr>
        <p:spPr>
          <a:xfrm>
            <a:off x="6215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3" name="Shape 1553"/>
          <p:cNvSpPr txBox="1"/>
          <p:nvPr/>
        </p:nvSpPr>
        <p:spPr>
          <a:xfrm>
            <a:off x="6139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4" name="Shape 1554"/>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5" name="Shape 1555"/>
          <p:cNvSpPr txBox="1"/>
          <p:nvPr/>
        </p:nvSpPr>
        <p:spPr>
          <a:xfrm>
            <a:off x="6062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6" name="Shape 1556"/>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7" name="Shape 1557"/>
          <p:cNvSpPr txBox="1"/>
          <p:nvPr/>
        </p:nvSpPr>
        <p:spPr>
          <a:xfrm>
            <a:off x="57108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8" name="Shape 1558"/>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9" name="Shape 1559"/>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0" name="Shape 1560"/>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1" name="Shape 1561"/>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2" name="Shape 1562"/>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3" name="Shape 1563"/>
          <p:cNvSpPr txBox="1"/>
          <p:nvPr/>
        </p:nvSpPr>
        <p:spPr>
          <a:xfrm>
            <a:off x="5758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4" name="Shape 1564"/>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5" name="Shape 1565"/>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6" name="Shape 1566"/>
          <p:cNvSpPr txBox="1"/>
          <p:nvPr/>
        </p:nvSpPr>
        <p:spPr>
          <a:xfrm>
            <a:off x="6215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7" name="Shape 1567"/>
          <p:cNvSpPr txBox="1"/>
          <p:nvPr/>
        </p:nvSpPr>
        <p:spPr>
          <a:xfrm>
            <a:off x="6139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8" name="Shape 1568"/>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9" name="Shape 1569"/>
          <p:cNvSpPr txBox="1"/>
          <p:nvPr/>
        </p:nvSpPr>
        <p:spPr>
          <a:xfrm>
            <a:off x="6062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0" name="Shape 1570"/>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1" name="Shape 1571"/>
          <p:cNvSpPr txBox="1"/>
          <p:nvPr/>
        </p:nvSpPr>
        <p:spPr>
          <a:xfrm>
            <a:off x="6101027" y="26470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2" name="Shape 1572"/>
          <p:cNvSpPr txBox="1"/>
          <p:nvPr/>
        </p:nvSpPr>
        <p:spPr>
          <a:xfrm>
            <a:off x="58632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3" name="Shape 1573"/>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4" name="Shape 1574"/>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5" name="Shape 1575"/>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6" name="Shape 1576"/>
          <p:cNvSpPr txBox="1"/>
          <p:nvPr/>
        </p:nvSpPr>
        <p:spPr>
          <a:xfrm>
            <a:off x="6139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7" name="Shape 1577"/>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8" name="Shape 1578"/>
          <p:cNvSpPr txBox="1"/>
          <p:nvPr/>
        </p:nvSpPr>
        <p:spPr>
          <a:xfrm>
            <a:off x="6062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9" name="Shape 1579"/>
          <p:cNvSpPr txBox="1"/>
          <p:nvPr/>
        </p:nvSpPr>
        <p:spPr>
          <a:xfrm>
            <a:off x="57870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0" name="Shape 1580"/>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1" name="Shape 1581"/>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2" name="Shape 1582"/>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3" name="Shape 1583"/>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4" name="Shape 1584"/>
          <p:cNvSpPr txBox="1"/>
          <p:nvPr/>
        </p:nvSpPr>
        <p:spPr>
          <a:xfrm>
            <a:off x="6062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5" name="Shape 1585"/>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6" name="Shape 1586"/>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7" name="Shape 1587"/>
          <p:cNvSpPr txBox="1"/>
          <p:nvPr/>
        </p:nvSpPr>
        <p:spPr>
          <a:xfrm>
            <a:off x="6062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8" name="Shape 1588"/>
          <p:cNvSpPr txBox="1"/>
          <p:nvPr/>
        </p:nvSpPr>
        <p:spPr>
          <a:xfrm>
            <a:off x="6291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9" name="Shape 1589"/>
          <p:cNvSpPr txBox="1"/>
          <p:nvPr/>
        </p:nvSpPr>
        <p:spPr>
          <a:xfrm>
            <a:off x="6215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0" name="Shape 1590"/>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1" name="Shape 1591"/>
          <p:cNvSpPr txBox="1"/>
          <p:nvPr/>
        </p:nvSpPr>
        <p:spPr>
          <a:xfrm>
            <a:off x="6139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2" name="Shape 1592"/>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3" name="Shape 1593"/>
          <p:cNvSpPr txBox="1"/>
          <p:nvPr/>
        </p:nvSpPr>
        <p:spPr>
          <a:xfrm>
            <a:off x="59394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4" name="Shape 1594"/>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5" name="Shape 1595"/>
          <p:cNvSpPr txBox="1"/>
          <p:nvPr/>
        </p:nvSpPr>
        <p:spPr>
          <a:xfrm>
            <a:off x="6062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6" name="Shape 1596"/>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7" name="Shape 1597"/>
          <p:cNvSpPr txBox="1"/>
          <p:nvPr/>
        </p:nvSpPr>
        <p:spPr>
          <a:xfrm>
            <a:off x="6062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8" name="Shape 1598"/>
          <p:cNvSpPr txBox="1"/>
          <p:nvPr/>
        </p:nvSpPr>
        <p:spPr>
          <a:xfrm>
            <a:off x="6215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9" name="Shape 1599"/>
          <p:cNvSpPr txBox="1"/>
          <p:nvPr/>
        </p:nvSpPr>
        <p:spPr>
          <a:xfrm>
            <a:off x="6139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0" name="Shape 1600"/>
          <p:cNvSpPr txBox="1"/>
          <p:nvPr/>
        </p:nvSpPr>
        <p:spPr>
          <a:xfrm>
            <a:off x="6215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1" name="Shape 1601"/>
          <p:cNvSpPr txBox="1"/>
          <p:nvPr/>
        </p:nvSpPr>
        <p:spPr>
          <a:xfrm>
            <a:off x="6062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2" name="Shape 1602"/>
          <p:cNvSpPr txBox="1"/>
          <p:nvPr/>
        </p:nvSpPr>
        <p:spPr>
          <a:xfrm>
            <a:off x="6215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3" name="Shape 1603"/>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4" name="Shape 1604"/>
          <p:cNvSpPr txBox="1"/>
          <p:nvPr/>
        </p:nvSpPr>
        <p:spPr>
          <a:xfrm>
            <a:off x="6215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5" name="Shape 1605"/>
          <p:cNvSpPr txBox="1"/>
          <p:nvPr/>
        </p:nvSpPr>
        <p:spPr>
          <a:xfrm>
            <a:off x="6139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6" name="Shape 1606"/>
          <p:cNvSpPr txBox="1"/>
          <p:nvPr/>
        </p:nvSpPr>
        <p:spPr>
          <a:xfrm>
            <a:off x="6291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7" name="Shape 1607"/>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8" name="Shape 1608"/>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9" name="Shape 1609"/>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0" name="Shape 1610"/>
          <p:cNvSpPr txBox="1"/>
          <p:nvPr/>
        </p:nvSpPr>
        <p:spPr>
          <a:xfrm>
            <a:off x="5482277" y="3259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1" name="Shape 1611"/>
          <p:cNvSpPr txBox="1"/>
          <p:nvPr/>
        </p:nvSpPr>
        <p:spPr>
          <a:xfrm>
            <a:off x="5453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2" name="Shape 1612"/>
          <p:cNvSpPr txBox="1"/>
          <p:nvPr/>
        </p:nvSpPr>
        <p:spPr>
          <a:xfrm>
            <a:off x="5605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3" name="Shape 1613"/>
          <p:cNvSpPr txBox="1"/>
          <p:nvPr/>
        </p:nvSpPr>
        <p:spPr>
          <a:xfrm>
            <a:off x="5529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4" name="Shape 1614"/>
          <p:cNvSpPr txBox="1"/>
          <p:nvPr/>
        </p:nvSpPr>
        <p:spPr>
          <a:xfrm>
            <a:off x="56057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5" name="Shape 1615"/>
          <p:cNvSpPr txBox="1"/>
          <p:nvPr/>
        </p:nvSpPr>
        <p:spPr>
          <a:xfrm>
            <a:off x="57581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6" name="Shape 1616"/>
          <p:cNvSpPr txBox="1"/>
          <p:nvPr/>
        </p:nvSpPr>
        <p:spPr>
          <a:xfrm>
            <a:off x="55295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7" name="Shape 1617"/>
          <p:cNvSpPr txBox="1"/>
          <p:nvPr/>
        </p:nvSpPr>
        <p:spPr>
          <a:xfrm>
            <a:off x="56819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8" name="Shape 1618"/>
          <p:cNvSpPr txBox="1"/>
          <p:nvPr/>
        </p:nvSpPr>
        <p:spPr>
          <a:xfrm>
            <a:off x="5758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9" name="Shape 1619"/>
          <p:cNvSpPr txBox="1"/>
          <p:nvPr/>
        </p:nvSpPr>
        <p:spPr>
          <a:xfrm>
            <a:off x="5605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0" name="Shape 1620"/>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1" name="Shape 1621"/>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2" name="Shape 1622"/>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3" name="Shape 1623"/>
          <p:cNvSpPr txBox="1"/>
          <p:nvPr/>
        </p:nvSpPr>
        <p:spPr>
          <a:xfrm>
            <a:off x="5910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4" name="Shape 1624"/>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5" name="Shape 1625"/>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6" name="Shape 1626"/>
          <p:cNvSpPr txBox="1"/>
          <p:nvPr/>
        </p:nvSpPr>
        <p:spPr>
          <a:xfrm>
            <a:off x="56346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7" name="Shape 1627"/>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8" name="Shape 1628"/>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9" name="Shape 1629"/>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0" name="Shape 1630"/>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1" name="Shape 1631"/>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2" name="Shape 1632"/>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3" name="Shape 1633"/>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4" name="Shape 1634"/>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5" name="Shape 1635"/>
          <p:cNvSpPr txBox="1"/>
          <p:nvPr/>
        </p:nvSpPr>
        <p:spPr>
          <a:xfrm>
            <a:off x="53298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6" name="Shape 1636"/>
          <p:cNvSpPr txBox="1"/>
          <p:nvPr/>
        </p:nvSpPr>
        <p:spPr>
          <a:xfrm>
            <a:off x="5300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7" name="Shape 1637"/>
          <p:cNvSpPr txBox="1"/>
          <p:nvPr/>
        </p:nvSpPr>
        <p:spPr>
          <a:xfrm>
            <a:off x="5453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8" name="Shape 1638"/>
          <p:cNvSpPr txBox="1"/>
          <p:nvPr/>
        </p:nvSpPr>
        <p:spPr>
          <a:xfrm>
            <a:off x="5377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9" name="Shape 1639"/>
          <p:cNvSpPr txBox="1"/>
          <p:nvPr/>
        </p:nvSpPr>
        <p:spPr>
          <a:xfrm>
            <a:off x="5453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0" name="Shape 1640"/>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1" name="Shape 1641"/>
          <p:cNvSpPr txBox="1"/>
          <p:nvPr/>
        </p:nvSpPr>
        <p:spPr>
          <a:xfrm>
            <a:off x="5377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2" name="Shape 1642"/>
          <p:cNvSpPr txBox="1"/>
          <p:nvPr/>
        </p:nvSpPr>
        <p:spPr>
          <a:xfrm>
            <a:off x="5529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3" name="Shape 1643"/>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4" name="Shape 1644"/>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5" name="Shape 1645"/>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6" name="Shape 1646"/>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7" name="Shape 1647"/>
          <p:cNvSpPr txBox="1"/>
          <p:nvPr/>
        </p:nvSpPr>
        <p:spPr>
          <a:xfrm>
            <a:off x="5681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8" name="Shape 1648"/>
          <p:cNvSpPr txBox="1"/>
          <p:nvPr/>
        </p:nvSpPr>
        <p:spPr>
          <a:xfrm>
            <a:off x="53298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9" name="Shape 1649"/>
          <p:cNvSpPr txBox="1"/>
          <p:nvPr/>
        </p:nvSpPr>
        <p:spPr>
          <a:xfrm>
            <a:off x="5300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0" name="Shape 1650"/>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1" name="Shape 1651"/>
          <p:cNvSpPr txBox="1"/>
          <p:nvPr/>
        </p:nvSpPr>
        <p:spPr>
          <a:xfrm>
            <a:off x="5377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2" name="Shape 1652"/>
          <p:cNvSpPr txBox="1"/>
          <p:nvPr/>
        </p:nvSpPr>
        <p:spPr>
          <a:xfrm>
            <a:off x="5453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3" name="Shape 1653"/>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4" name="Shape 1654"/>
          <p:cNvSpPr txBox="1"/>
          <p:nvPr/>
        </p:nvSpPr>
        <p:spPr>
          <a:xfrm>
            <a:off x="5377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5" name="Shape 1655"/>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6" name="Shape 1656"/>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7" name="Shape 1657"/>
          <p:cNvSpPr txBox="1"/>
          <p:nvPr/>
        </p:nvSpPr>
        <p:spPr>
          <a:xfrm>
            <a:off x="54533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8" name="Shape 1658"/>
          <p:cNvSpPr txBox="1"/>
          <p:nvPr/>
        </p:nvSpPr>
        <p:spPr>
          <a:xfrm>
            <a:off x="5605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9" name="Shape 1659"/>
          <p:cNvSpPr txBox="1"/>
          <p:nvPr/>
        </p:nvSpPr>
        <p:spPr>
          <a:xfrm>
            <a:off x="5300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0" name="Shape 1660"/>
          <p:cNvSpPr txBox="1"/>
          <p:nvPr/>
        </p:nvSpPr>
        <p:spPr>
          <a:xfrm>
            <a:off x="5834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1" name="Shape 1661"/>
          <p:cNvSpPr txBox="1"/>
          <p:nvPr/>
        </p:nvSpPr>
        <p:spPr>
          <a:xfrm>
            <a:off x="5758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2" name="Shape 1662"/>
          <p:cNvSpPr txBox="1"/>
          <p:nvPr/>
        </p:nvSpPr>
        <p:spPr>
          <a:xfrm>
            <a:off x="5758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3" name="Shape 1663"/>
          <p:cNvSpPr txBox="1"/>
          <p:nvPr/>
        </p:nvSpPr>
        <p:spPr>
          <a:xfrm>
            <a:off x="5482277" y="2345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4" name="Shape 1664"/>
          <p:cNvSpPr txBox="1"/>
          <p:nvPr/>
        </p:nvSpPr>
        <p:spPr>
          <a:xfrm>
            <a:off x="54533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5" name="Shape 1665"/>
          <p:cNvSpPr txBox="1"/>
          <p:nvPr/>
        </p:nvSpPr>
        <p:spPr>
          <a:xfrm>
            <a:off x="5605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6" name="Shape 1666"/>
          <p:cNvSpPr txBox="1"/>
          <p:nvPr/>
        </p:nvSpPr>
        <p:spPr>
          <a:xfrm>
            <a:off x="5758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7" name="Shape 1667"/>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8" name="Shape 1668"/>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9" name="Shape 1669"/>
          <p:cNvSpPr txBox="1"/>
          <p:nvPr/>
        </p:nvSpPr>
        <p:spPr>
          <a:xfrm>
            <a:off x="53009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0" name="Shape 1670"/>
          <p:cNvSpPr txBox="1"/>
          <p:nvPr/>
        </p:nvSpPr>
        <p:spPr>
          <a:xfrm>
            <a:off x="5872427" y="30280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1" name="Shape 1671"/>
          <p:cNvSpPr txBox="1"/>
          <p:nvPr/>
        </p:nvSpPr>
        <p:spPr>
          <a:xfrm>
            <a:off x="5377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2" name="Shape 1672"/>
          <p:cNvSpPr txBox="1"/>
          <p:nvPr/>
        </p:nvSpPr>
        <p:spPr>
          <a:xfrm>
            <a:off x="5634677" y="3107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3" name="Shape 1673"/>
          <p:cNvSpPr txBox="1"/>
          <p:nvPr/>
        </p:nvSpPr>
        <p:spPr>
          <a:xfrm>
            <a:off x="5605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4" name="Shape 1674"/>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5" name="Shape 1675"/>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6" name="Shape 1676"/>
          <p:cNvSpPr txBox="1"/>
          <p:nvPr/>
        </p:nvSpPr>
        <p:spPr>
          <a:xfrm>
            <a:off x="57581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7" name="Shape 1677"/>
          <p:cNvSpPr txBox="1"/>
          <p:nvPr/>
        </p:nvSpPr>
        <p:spPr>
          <a:xfrm>
            <a:off x="5910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8" name="Shape 1678"/>
          <p:cNvSpPr txBox="1"/>
          <p:nvPr/>
        </p:nvSpPr>
        <p:spPr>
          <a:xfrm>
            <a:off x="56819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9" name="Shape 1679"/>
          <p:cNvSpPr txBox="1"/>
          <p:nvPr/>
        </p:nvSpPr>
        <p:spPr>
          <a:xfrm>
            <a:off x="5834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0" name="Shape 1680"/>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1" name="Shape 1681"/>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2" name="Shape 1682"/>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3" name="Shape 1683"/>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4" name="Shape 1684"/>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5" name="Shape 1685"/>
          <p:cNvSpPr txBox="1"/>
          <p:nvPr/>
        </p:nvSpPr>
        <p:spPr>
          <a:xfrm>
            <a:off x="57870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6" name="Shape 1686"/>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7" name="Shape 1687"/>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8" name="Shape 1688"/>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9" name="Shape 1689"/>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0" name="Shape 1690"/>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1" name="Shape 1691"/>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2" name="Shape 1692"/>
          <p:cNvSpPr txBox="1"/>
          <p:nvPr/>
        </p:nvSpPr>
        <p:spPr>
          <a:xfrm>
            <a:off x="54822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3" name="Shape 1693"/>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4" name="Shape 1694"/>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5" name="Shape 1695"/>
          <p:cNvSpPr txBox="1"/>
          <p:nvPr/>
        </p:nvSpPr>
        <p:spPr>
          <a:xfrm>
            <a:off x="5529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6" name="Shape 1696"/>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7" name="Shape 1697"/>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8" name="Shape 1698"/>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9" name="Shape 1699"/>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0" name="Shape 1700"/>
          <p:cNvSpPr txBox="1"/>
          <p:nvPr/>
        </p:nvSpPr>
        <p:spPr>
          <a:xfrm>
            <a:off x="5758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1" name="Shape 1701"/>
          <p:cNvSpPr txBox="1"/>
          <p:nvPr/>
        </p:nvSpPr>
        <p:spPr>
          <a:xfrm>
            <a:off x="5910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2" name="Shape 1702"/>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3" name="Shape 1703"/>
          <p:cNvSpPr txBox="1"/>
          <p:nvPr/>
        </p:nvSpPr>
        <p:spPr>
          <a:xfrm>
            <a:off x="54822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4" name="Shape 1704"/>
          <p:cNvSpPr txBox="1"/>
          <p:nvPr/>
        </p:nvSpPr>
        <p:spPr>
          <a:xfrm>
            <a:off x="5453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5" name="Shape 1705"/>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6" name="Shape 1706"/>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7" name="Shape 1707"/>
          <p:cNvSpPr txBox="1"/>
          <p:nvPr/>
        </p:nvSpPr>
        <p:spPr>
          <a:xfrm>
            <a:off x="5758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8" name="Shape 1708"/>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9" name="Shape 1709"/>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0" name="Shape 1710"/>
          <p:cNvSpPr txBox="1"/>
          <p:nvPr/>
        </p:nvSpPr>
        <p:spPr>
          <a:xfrm>
            <a:off x="5558477" y="3259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1" name="Shape 1711"/>
          <p:cNvSpPr txBox="1"/>
          <p:nvPr/>
        </p:nvSpPr>
        <p:spPr>
          <a:xfrm>
            <a:off x="55295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2" name="Shape 1712"/>
          <p:cNvSpPr txBox="1"/>
          <p:nvPr/>
        </p:nvSpPr>
        <p:spPr>
          <a:xfrm>
            <a:off x="56819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3" name="Shape 1713"/>
          <p:cNvSpPr txBox="1"/>
          <p:nvPr/>
        </p:nvSpPr>
        <p:spPr>
          <a:xfrm>
            <a:off x="5605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4" name="Shape 1714"/>
          <p:cNvSpPr txBox="1"/>
          <p:nvPr/>
        </p:nvSpPr>
        <p:spPr>
          <a:xfrm>
            <a:off x="56819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5" name="Shape 1715"/>
          <p:cNvSpPr txBox="1"/>
          <p:nvPr/>
        </p:nvSpPr>
        <p:spPr>
          <a:xfrm>
            <a:off x="5834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6" name="Shape 1716"/>
          <p:cNvSpPr txBox="1"/>
          <p:nvPr/>
        </p:nvSpPr>
        <p:spPr>
          <a:xfrm>
            <a:off x="56057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7" name="Shape 1717"/>
          <p:cNvSpPr txBox="1"/>
          <p:nvPr/>
        </p:nvSpPr>
        <p:spPr>
          <a:xfrm>
            <a:off x="57581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8" name="Shape 1718"/>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9" name="Shape 1719"/>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0" name="Shape 1720"/>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1" name="Shape 1721"/>
          <p:cNvSpPr txBox="1"/>
          <p:nvPr/>
        </p:nvSpPr>
        <p:spPr>
          <a:xfrm>
            <a:off x="5529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2" name="Shape 1722"/>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3" name="Shape 1723"/>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4" name="Shape 1724"/>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5" name="Shape 1725"/>
          <p:cNvSpPr txBox="1"/>
          <p:nvPr/>
        </p:nvSpPr>
        <p:spPr>
          <a:xfrm>
            <a:off x="57108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6" name="Shape 1726"/>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7" name="Shape 1727"/>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8" name="Shape 1728"/>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9" name="Shape 1729"/>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0" name="Shape 1730"/>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1" name="Shape 1731"/>
          <p:cNvSpPr txBox="1"/>
          <p:nvPr/>
        </p:nvSpPr>
        <p:spPr>
          <a:xfrm>
            <a:off x="5758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2" name="Shape 1732"/>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3" name="Shape 1733"/>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4" name="Shape 1734"/>
          <p:cNvSpPr txBox="1"/>
          <p:nvPr/>
        </p:nvSpPr>
        <p:spPr>
          <a:xfrm>
            <a:off x="54060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5" name="Shape 1735"/>
          <p:cNvSpPr txBox="1"/>
          <p:nvPr/>
        </p:nvSpPr>
        <p:spPr>
          <a:xfrm>
            <a:off x="5377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6" name="Shape 1736"/>
          <p:cNvSpPr txBox="1"/>
          <p:nvPr/>
        </p:nvSpPr>
        <p:spPr>
          <a:xfrm>
            <a:off x="5529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7" name="Shape 1737"/>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8" name="Shape 1738"/>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9" name="Shape 1739"/>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0" name="Shape 1740"/>
          <p:cNvSpPr txBox="1"/>
          <p:nvPr/>
        </p:nvSpPr>
        <p:spPr>
          <a:xfrm>
            <a:off x="5453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1" name="Shape 1741"/>
          <p:cNvSpPr txBox="1"/>
          <p:nvPr/>
        </p:nvSpPr>
        <p:spPr>
          <a:xfrm>
            <a:off x="5605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2" name="Shape 1742"/>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3" name="Shape 1743"/>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4" name="Shape 1744"/>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5" name="Shape 1745"/>
          <p:cNvSpPr txBox="1"/>
          <p:nvPr/>
        </p:nvSpPr>
        <p:spPr>
          <a:xfrm>
            <a:off x="54060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6" name="Shape 1746"/>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7" name="Shape 1747"/>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8" name="Shape 1748"/>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9" name="Shape 1749"/>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0" name="Shape 1750"/>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1" name="Shape 1751"/>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2" name="Shape 1752"/>
          <p:cNvSpPr txBox="1"/>
          <p:nvPr/>
        </p:nvSpPr>
        <p:spPr>
          <a:xfrm>
            <a:off x="5710877" y="3336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3" name="Shape 1753"/>
          <p:cNvSpPr txBox="1"/>
          <p:nvPr/>
        </p:nvSpPr>
        <p:spPr>
          <a:xfrm>
            <a:off x="56819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4" name="Shape 1754"/>
          <p:cNvSpPr txBox="1"/>
          <p:nvPr/>
        </p:nvSpPr>
        <p:spPr>
          <a:xfrm>
            <a:off x="5834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5" name="Shape 1755"/>
          <p:cNvSpPr txBox="1"/>
          <p:nvPr/>
        </p:nvSpPr>
        <p:spPr>
          <a:xfrm>
            <a:off x="57581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6" name="Shape 1756"/>
          <p:cNvSpPr txBox="1"/>
          <p:nvPr/>
        </p:nvSpPr>
        <p:spPr>
          <a:xfrm>
            <a:off x="58343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7" name="Shape 1757"/>
          <p:cNvSpPr txBox="1"/>
          <p:nvPr/>
        </p:nvSpPr>
        <p:spPr>
          <a:xfrm>
            <a:off x="59867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8" name="Shape 1758"/>
          <p:cNvSpPr txBox="1"/>
          <p:nvPr/>
        </p:nvSpPr>
        <p:spPr>
          <a:xfrm>
            <a:off x="57581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9" name="Shape 1759"/>
          <p:cNvSpPr txBox="1"/>
          <p:nvPr/>
        </p:nvSpPr>
        <p:spPr>
          <a:xfrm>
            <a:off x="59105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0" name="Shape 1760"/>
          <p:cNvSpPr txBox="1"/>
          <p:nvPr/>
        </p:nvSpPr>
        <p:spPr>
          <a:xfrm>
            <a:off x="5986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1" name="Shape 1761"/>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2" name="Shape 1762"/>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3" name="Shape 1763"/>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4" name="Shape 1764"/>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5" name="Shape 1765"/>
          <p:cNvSpPr txBox="1"/>
          <p:nvPr/>
        </p:nvSpPr>
        <p:spPr>
          <a:xfrm>
            <a:off x="58632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6" name="Shape 1766"/>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7" name="Shape 1767"/>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8" name="Shape 1768"/>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9" name="Shape 1769"/>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0" name="Shape 1770"/>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1" name="Shape 1771"/>
          <p:cNvSpPr txBox="1"/>
          <p:nvPr/>
        </p:nvSpPr>
        <p:spPr>
          <a:xfrm>
            <a:off x="55584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2" name="Shape 1772"/>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3" name="Shape 1773"/>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4" name="Shape 1774"/>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5" name="Shape 1775"/>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6" name="Shape 1776"/>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7" name="Shape 1777"/>
          <p:cNvSpPr txBox="1"/>
          <p:nvPr/>
        </p:nvSpPr>
        <p:spPr>
          <a:xfrm>
            <a:off x="5605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8" name="Shape 1778"/>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9" name="Shape 1779"/>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0" name="Shape 1780"/>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1" name="Shape 1781"/>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2" name="Shape 1782"/>
          <p:cNvSpPr txBox="1"/>
          <p:nvPr/>
        </p:nvSpPr>
        <p:spPr>
          <a:xfrm>
            <a:off x="55584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3" name="Shape 1783"/>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4" name="Shape 1784"/>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5" name="Shape 1785"/>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6" name="Shape 1786"/>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7" name="Shape 1787"/>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8" name="Shape 1788"/>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9" name="Shape 1789"/>
          <p:cNvSpPr txBox="1"/>
          <p:nvPr/>
        </p:nvSpPr>
        <p:spPr>
          <a:xfrm>
            <a:off x="5710877" y="3336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0" name="Shape 1790"/>
          <p:cNvSpPr txBox="1"/>
          <p:nvPr/>
        </p:nvSpPr>
        <p:spPr>
          <a:xfrm>
            <a:off x="56819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1" name="Shape 1791"/>
          <p:cNvSpPr txBox="1"/>
          <p:nvPr/>
        </p:nvSpPr>
        <p:spPr>
          <a:xfrm>
            <a:off x="5834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2" name="Shape 1792"/>
          <p:cNvSpPr txBox="1"/>
          <p:nvPr/>
        </p:nvSpPr>
        <p:spPr>
          <a:xfrm>
            <a:off x="57581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3" name="Shape 1793"/>
          <p:cNvSpPr txBox="1"/>
          <p:nvPr/>
        </p:nvSpPr>
        <p:spPr>
          <a:xfrm>
            <a:off x="58343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4" name="Shape 1794"/>
          <p:cNvSpPr txBox="1"/>
          <p:nvPr/>
        </p:nvSpPr>
        <p:spPr>
          <a:xfrm>
            <a:off x="59867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5" name="Shape 1795"/>
          <p:cNvSpPr txBox="1"/>
          <p:nvPr/>
        </p:nvSpPr>
        <p:spPr>
          <a:xfrm>
            <a:off x="59105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6" name="Shape 1796"/>
          <p:cNvSpPr txBox="1"/>
          <p:nvPr/>
        </p:nvSpPr>
        <p:spPr>
          <a:xfrm>
            <a:off x="5986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7" name="Shape 1797"/>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8" name="Shape 1798"/>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9" name="Shape 1799"/>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0" name="Shape 1800"/>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1" name="Shape 1801"/>
          <p:cNvSpPr txBox="1"/>
          <p:nvPr/>
        </p:nvSpPr>
        <p:spPr>
          <a:xfrm>
            <a:off x="58632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2" name="Shape 1802"/>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3" name="Shape 1803"/>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4" name="Shape 1804"/>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5" name="Shape 1805"/>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6" name="Shape 1806"/>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7" name="Shape 1807"/>
          <p:cNvSpPr txBox="1"/>
          <p:nvPr/>
        </p:nvSpPr>
        <p:spPr>
          <a:xfrm>
            <a:off x="55584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8" name="Shape 1808"/>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9" name="Shape 1809"/>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0" name="Shape 1810"/>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1" name="Shape 1811"/>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2" name="Shape 1812"/>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3" name="Shape 1813"/>
          <p:cNvSpPr txBox="1"/>
          <p:nvPr/>
        </p:nvSpPr>
        <p:spPr>
          <a:xfrm>
            <a:off x="5605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4" name="Shape 1814"/>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5" name="Shape 1815"/>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6" name="Shape 1816"/>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7" name="Shape 1817"/>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8" name="Shape 1818"/>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9" name="Shape 1819"/>
          <p:cNvSpPr txBox="1"/>
          <p:nvPr/>
        </p:nvSpPr>
        <p:spPr>
          <a:xfrm>
            <a:off x="55584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0" name="Shape 1820"/>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1" name="Shape 1821"/>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2" name="Shape 1822"/>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3" name="Shape 1823"/>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4" name="Shape 1824"/>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5" name="Shape 1825"/>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6" name="Shape 1826"/>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7" name="Shape 1827"/>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8" name="Shape 1828"/>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9" name="Shape 1829"/>
          <p:cNvSpPr txBox="1"/>
          <p:nvPr/>
        </p:nvSpPr>
        <p:spPr>
          <a:xfrm>
            <a:off x="5834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0" name="Shape 1830"/>
          <p:cNvSpPr txBox="1"/>
          <p:nvPr/>
        </p:nvSpPr>
        <p:spPr>
          <a:xfrm>
            <a:off x="5529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1" name="Shape 1831"/>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2" name="Shape 1832"/>
          <p:cNvSpPr txBox="1"/>
          <p:nvPr/>
        </p:nvSpPr>
        <p:spPr>
          <a:xfrm>
            <a:off x="5986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3" name="Shape 1833"/>
          <p:cNvSpPr txBox="1"/>
          <p:nvPr/>
        </p:nvSpPr>
        <p:spPr>
          <a:xfrm>
            <a:off x="5710877" y="2421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4" name="Shape 1834"/>
          <p:cNvSpPr txBox="1"/>
          <p:nvPr/>
        </p:nvSpPr>
        <p:spPr>
          <a:xfrm>
            <a:off x="5681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5" name="Shape 1835"/>
          <p:cNvSpPr txBox="1"/>
          <p:nvPr/>
        </p:nvSpPr>
        <p:spPr>
          <a:xfrm>
            <a:off x="5834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6" name="Shape 1836"/>
          <p:cNvSpPr txBox="1"/>
          <p:nvPr/>
        </p:nvSpPr>
        <p:spPr>
          <a:xfrm>
            <a:off x="5986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7" name="Shape 1837"/>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8" name="Shape 1838"/>
          <p:cNvSpPr txBox="1"/>
          <p:nvPr/>
        </p:nvSpPr>
        <p:spPr>
          <a:xfrm>
            <a:off x="5910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9" name="Shape 1839"/>
          <p:cNvSpPr txBox="1"/>
          <p:nvPr/>
        </p:nvSpPr>
        <p:spPr>
          <a:xfrm>
            <a:off x="55295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0" name="Shape 1840"/>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1" name="Shape 1841"/>
          <p:cNvSpPr txBox="1"/>
          <p:nvPr/>
        </p:nvSpPr>
        <p:spPr>
          <a:xfrm>
            <a:off x="5863277" y="3183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2" name="Shape 1842"/>
          <p:cNvSpPr txBox="1"/>
          <p:nvPr/>
        </p:nvSpPr>
        <p:spPr>
          <a:xfrm>
            <a:off x="5834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3" name="Shape 1843"/>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4" name="Shape 1844"/>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5" name="Shape 1845"/>
          <p:cNvSpPr txBox="1"/>
          <p:nvPr/>
        </p:nvSpPr>
        <p:spPr>
          <a:xfrm>
            <a:off x="59867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6" name="Shape 1846"/>
          <p:cNvSpPr txBox="1"/>
          <p:nvPr/>
        </p:nvSpPr>
        <p:spPr>
          <a:xfrm>
            <a:off x="59105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7" name="Shape 1847"/>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8" name="Shape 1848"/>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9" name="Shape 1849"/>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0" name="Shape 1850"/>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1" name="Shape 1851"/>
          <p:cNvSpPr txBox="1"/>
          <p:nvPr/>
        </p:nvSpPr>
        <p:spPr>
          <a:xfrm>
            <a:off x="57108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2" name="Shape 1852"/>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3" name="Shape 1853"/>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4" name="Shape 1854"/>
          <p:cNvSpPr txBox="1"/>
          <p:nvPr/>
        </p:nvSpPr>
        <p:spPr>
          <a:xfrm>
            <a:off x="5758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5" name="Shape 1855"/>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6" name="Shape 1856"/>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7" name="Shape 1857"/>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8" name="Shape 1858"/>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9" name="Shape 1859"/>
          <p:cNvSpPr txBox="1"/>
          <p:nvPr/>
        </p:nvSpPr>
        <p:spPr>
          <a:xfrm>
            <a:off x="5986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0" name="Shape 1860"/>
          <p:cNvSpPr txBox="1"/>
          <p:nvPr/>
        </p:nvSpPr>
        <p:spPr>
          <a:xfrm>
            <a:off x="5910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1" name="Shape 1861"/>
          <p:cNvSpPr txBox="1"/>
          <p:nvPr/>
        </p:nvSpPr>
        <p:spPr>
          <a:xfrm>
            <a:off x="57108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2" name="Shape 1862"/>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3" name="Shape 1863"/>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4" name="Shape 1864"/>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5" name="Shape 1865"/>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6" name="Shape 1866"/>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7" name="Shape 1867"/>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8" name="Shape 1868"/>
          <p:cNvSpPr txBox="1"/>
          <p:nvPr/>
        </p:nvSpPr>
        <p:spPr>
          <a:xfrm>
            <a:off x="5787077" y="3336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9" name="Shape 1869"/>
          <p:cNvSpPr txBox="1"/>
          <p:nvPr/>
        </p:nvSpPr>
        <p:spPr>
          <a:xfrm>
            <a:off x="57581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0" name="Shape 1870"/>
          <p:cNvSpPr txBox="1"/>
          <p:nvPr/>
        </p:nvSpPr>
        <p:spPr>
          <a:xfrm>
            <a:off x="59105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1" name="Shape 1871"/>
          <p:cNvSpPr txBox="1"/>
          <p:nvPr/>
        </p:nvSpPr>
        <p:spPr>
          <a:xfrm>
            <a:off x="5834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2" name="Shape 1872"/>
          <p:cNvSpPr txBox="1"/>
          <p:nvPr/>
        </p:nvSpPr>
        <p:spPr>
          <a:xfrm>
            <a:off x="59105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3" name="Shape 1873"/>
          <p:cNvSpPr txBox="1"/>
          <p:nvPr/>
        </p:nvSpPr>
        <p:spPr>
          <a:xfrm>
            <a:off x="59867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4" name="Shape 1874"/>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5" name="Shape 1875"/>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6" name="Shape 1876"/>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7" name="Shape 1877"/>
          <p:cNvSpPr txBox="1"/>
          <p:nvPr/>
        </p:nvSpPr>
        <p:spPr>
          <a:xfrm>
            <a:off x="59394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8" name="Shape 1878"/>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9" name="Shape 1879"/>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0" name="Shape 1880"/>
          <p:cNvSpPr txBox="1"/>
          <p:nvPr/>
        </p:nvSpPr>
        <p:spPr>
          <a:xfrm>
            <a:off x="5986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1" name="Shape 1881"/>
          <p:cNvSpPr txBox="1"/>
          <p:nvPr/>
        </p:nvSpPr>
        <p:spPr>
          <a:xfrm>
            <a:off x="56346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2" name="Shape 1882"/>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3" name="Shape 1883"/>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4" name="Shape 1884"/>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5" name="Shape 1885"/>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6" name="Shape 1886"/>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7" name="Shape 1887"/>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8" name="Shape 1888"/>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9" name="Shape 1889"/>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0" name="Shape 1890"/>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1" name="Shape 1891"/>
          <p:cNvSpPr txBox="1"/>
          <p:nvPr/>
        </p:nvSpPr>
        <p:spPr>
          <a:xfrm>
            <a:off x="56346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2" name="Shape 1892"/>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3" name="Shape 1893"/>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4" name="Shape 1894"/>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5" name="Shape 1895"/>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6" name="Shape 1896"/>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7" name="Shape 1897"/>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8" name="Shape 1898"/>
          <p:cNvSpPr txBox="1"/>
          <p:nvPr/>
        </p:nvSpPr>
        <p:spPr>
          <a:xfrm>
            <a:off x="59105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9" name="Shape 1899"/>
          <p:cNvSpPr txBox="1"/>
          <p:nvPr/>
        </p:nvSpPr>
        <p:spPr>
          <a:xfrm>
            <a:off x="59867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0" name="Shape 1900"/>
          <p:cNvSpPr txBox="1"/>
          <p:nvPr/>
        </p:nvSpPr>
        <p:spPr>
          <a:xfrm>
            <a:off x="5910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1" name="Shape 1901"/>
          <p:cNvSpPr txBox="1"/>
          <p:nvPr/>
        </p:nvSpPr>
        <p:spPr>
          <a:xfrm>
            <a:off x="5643827" y="26470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2" name="Shape 1902"/>
          <p:cNvSpPr txBox="1"/>
          <p:nvPr/>
        </p:nvSpPr>
        <p:spPr>
          <a:xfrm>
            <a:off x="57870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3" name="Shape 1903"/>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4" name="Shape 1904"/>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5" name="Shape 1905"/>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6" name="Shape 1906"/>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7" name="Shape 1907"/>
          <p:cNvSpPr txBox="1"/>
          <p:nvPr/>
        </p:nvSpPr>
        <p:spPr>
          <a:xfrm>
            <a:off x="5834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8" name="Shape 1908"/>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9" name="Shape 1909"/>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0" name="Shape 1910"/>
          <p:cNvSpPr txBox="1"/>
          <p:nvPr/>
        </p:nvSpPr>
        <p:spPr>
          <a:xfrm>
            <a:off x="57870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1" name="Shape 1911"/>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2" name="Shape 1912"/>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3" name="Shape 1913"/>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4" name="Shape 1914"/>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5" name="Shape 1915"/>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6" name="Shape 1916"/>
          <p:cNvSpPr txBox="1"/>
          <p:nvPr/>
        </p:nvSpPr>
        <p:spPr>
          <a:xfrm>
            <a:off x="56346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7" name="Shape 1917"/>
          <p:cNvSpPr txBox="1"/>
          <p:nvPr/>
        </p:nvSpPr>
        <p:spPr>
          <a:xfrm>
            <a:off x="5605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8" name="Shape 1918"/>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9" name="Shape 1919"/>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0" name="Shape 1920"/>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1" name="Shape 1921"/>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2" name="Shape 1922"/>
          <p:cNvSpPr txBox="1"/>
          <p:nvPr/>
        </p:nvSpPr>
        <p:spPr>
          <a:xfrm>
            <a:off x="56819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3" name="Shape 1923"/>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4" name="Shape 1924"/>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5" name="Shape 1925"/>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6" name="Shape 1926"/>
          <p:cNvSpPr txBox="1"/>
          <p:nvPr/>
        </p:nvSpPr>
        <p:spPr>
          <a:xfrm>
            <a:off x="57870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7" name="Shape 1927"/>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8" name="Shape 1928"/>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9" name="Shape 1929"/>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0" name="Shape 1930"/>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1" name="Shape 1931"/>
          <p:cNvSpPr txBox="1"/>
          <p:nvPr/>
        </p:nvSpPr>
        <p:spPr>
          <a:xfrm>
            <a:off x="57108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2" name="Shape 1932"/>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3" name="Shape 1933"/>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4" name="Shape 1934"/>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5" name="Shape 1935"/>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6" name="Shape 1936"/>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7" name="Shape 1937"/>
          <p:cNvSpPr txBox="1"/>
          <p:nvPr/>
        </p:nvSpPr>
        <p:spPr>
          <a:xfrm>
            <a:off x="57581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8" name="Shape 1938"/>
          <p:cNvSpPr txBox="1"/>
          <p:nvPr/>
        </p:nvSpPr>
        <p:spPr>
          <a:xfrm>
            <a:off x="5910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9" name="Shape 1939"/>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0" name="Shape 1940"/>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1" name="Shape 1941"/>
          <p:cNvSpPr txBox="1"/>
          <p:nvPr/>
        </p:nvSpPr>
        <p:spPr>
          <a:xfrm>
            <a:off x="5863277" y="3031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2" name="Shape 1942"/>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3" name="Shape 1943"/>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4" name="Shape 1944"/>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5" name="Shape 1945"/>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6" name="Shape 1946"/>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7" name="Shape 1947"/>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8" name="Shape 1948"/>
          <p:cNvSpPr txBox="1"/>
          <p:nvPr/>
        </p:nvSpPr>
        <p:spPr>
          <a:xfrm>
            <a:off x="5863277" y="3031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9" name="Shape 1949"/>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0" name="Shape 1950"/>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1" name="Shape 1951"/>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2" name="Shape 1952"/>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3" name="Shape 1953"/>
          <p:cNvSpPr txBox="1"/>
          <p:nvPr/>
        </p:nvSpPr>
        <p:spPr>
          <a:xfrm>
            <a:off x="59105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4" name="Shape 1954"/>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5" name="Shape 1955"/>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6" name="Shape 1956"/>
          <p:cNvSpPr txBox="1"/>
          <p:nvPr/>
        </p:nvSpPr>
        <p:spPr>
          <a:xfrm>
            <a:off x="5939477" y="3031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7" name="Shape 1957"/>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8" name="Shape 1958"/>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9" name="Shape 1959"/>
          <p:cNvSpPr txBox="1"/>
          <p:nvPr/>
        </p:nvSpPr>
        <p:spPr>
          <a:xfrm>
            <a:off x="59867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60" name="Shape 1960"/>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61" name="Shape 1961"/>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62" name="Shape 1962"/>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Tree>
    <p:extLst>
      <p:ext uri="{BB962C8B-B14F-4D97-AF65-F5344CB8AC3E}">
        <p14:creationId xmlns:p14="http://schemas.microsoft.com/office/powerpoint/2010/main" val="917613618"/>
      </p:ext>
    </p:extLst>
  </p:cSld>
  <p:clrMapOvr>
    <a:masterClrMapping/>
  </p:clrMapOvr>
  <mc:AlternateContent xmlns:mc="http://schemas.openxmlformats.org/markup-compatibility/2006" xmlns:p14="http://schemas.microsoft.com/office/powerpoint/2010/main">
    <mc:Choice Requires="p14">
      <p:transition spd="slow" p14:dur="2000" advTm="33589"/>
    </mc:Choice>
    <mc:Fallback xmlns="">
      <p:transition spd="slow" advTm="3358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dirty="0" err="1"/>
              <a:t>Example</a:t>
            </a:r>
            <a:r>
              <a:rPr lang="nl-NL" dirty="0"/>
              <a:t> of PSA dataset</a:t>
            </a:r>
            <a:endParaRPr dirty="0"/>
          </a:p>
        </p:txBody>
      </p:sp>
      <p:sp>
        <p:nvSpPr>
          <p:cNvPr id="1110" name="Shape 1110"/>
          <p:cNvSpPr>
            <a:spLocks noGrp="1"/>
          </p:cNvSpPr>
          <p:nvPr>
            <p:ph type="sldNum" idx="12"/>
          </p:nvPr>
        </p:nvSpPr>
        <p:spPr>
          <a:xfrm>
            <a:off x="10083864"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15</a:t>
            </a:fld>
            <a:endParaRPr/>
          </a:p>
        </p:txBody>
      </p:sp>
      <p:pic>
        <p:nvPicPr>
          <p:cNvPr id="6" name="Picture 5">
            <a:extLst>
              <a:ext uri="{FF2B5EF4-FFF2-40B4-BE49-F238E27FC236}">
                <a16:creationId xmlns:a16="http://schemas.microsoft.com/office/drawing/2014/main" id="{D66B4C33-D327-4045-8DDB-2F342B60F722}"/>
              </a:ext>
            </a:extLst>
          </p:cNvPr>
          <p:cNvPicPr>
            <a:picLocks noChangeAspect="1"/>
          </p:cNvPicPr>
          <p:nvPr/>
        </p:nvPicPr>
        <p:blipFill>
          <a:blip r:embed="rId3"/>
          <a:stretch>
            <a:fillRect/>
          </a:stretch>
        </p:blipFill>
        <p:spPr>
          <a:xfrm>
            <a:off x="1090657" y="1656136"/>
            <a:ext cx="7288077" cy="3333307"/>
          </a:xfrm>
          <a:prstGeom prst="rect">
            <a:avLst/>
          </a:prstGeom>
        </p:spPr>
      </p:pic>
    </p:spTree>
    <p:extLst>
      <p:ext uri="{BB962C8B-B14F-4D97-AF65-F5344CB8AC3E}">
        <p14:creationId xmlns:p14="http://schemas.microsoft.com/office/powerpoint/2010/main" val="735639532"/>
      </p:ext>
    </p:extLst>
  </p:cSld>
  <p:clrMapOvr>
    <a:masterClrMapping/>
  </p:clrMapOvr>
  <mc:AlternateContent xmlns:mc="http://schemas.openxmlformats.org/markup-compatibility/2006" xmlns:p14="http://schemas.microsoft.com/office/powerpoint/2010/main">
    <mc:Choice Requires="p14">
      <p:transition spd="slow" p14:dur="2000" advTm="36566"/>
    </mc:Choice>
    <mc:Fallback xmlns="">
      <p:transition spd="slow" advTm="3656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Shape 1976"/>
          <p:cNvSpPr txBox="1">
            <a:spLocks noGrp="1"/>
          </p:cNvSpPr>
          <p:nvPr>
            <p:ph type="title"/>
          </p:nvPr>
        </p:nvSpPr>
        <p:spPr>
          <a:xfrm>
            <a:off x="1028615"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Distributions </a:t>
            </a:r>
            <a:endParaRPr/>
          </a:p>
        </p:txBody>
      </p:sp>
      <p:sp>
        <p:nvSpPr>
          <p:cNvPr id="1977" name="Shape 1977"/>
          <p:cNvSpPr>
            <a:spLocks noGrp="1"/>
          </p:cNvSpPr>
          <p:nvPr>
            <p:ph type="sldNum" idx="12"/>
          </p:nvPr>
        </p:nvSpPr>
        <p:spPr>
          <a:xfrm>
            <a:off x="8748047"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16</a:t>
            </a:fld>
            <a:endParaRPr/>
          </a:p>
        </p:txBody>
      </p:sp>
      <p:sp>
        <p:nvSpPr>
          <p:cNvPr id="1978" name="Shape 1978"/>
          <p:cNvSpPr txBox="1"/>
          <p:nvPr/>
        </p:nvSpPr>
        <p:spPr>
          <a:xfrm>
            <a:off x="1004058" y="6370850"/>
            <a:ext cx="7620000" cy="319200"/>
          </a:xfrm>
          <a:prstGeom prst="rect">
            <a:avLst/>
          </a:prstGeom>
          <a:noFill/>
          <a:ln>
            <a:noFill/>
          </a:ln>
        </p:spPr>
        <p:txBody>
          <a:bodyPr spcFirstLastPara="1" wrap="square" lIns="91425" tIns="91425" rIns="91425" bIns="91425" anchor="t" anchorCtr="0">
            <a:noAutofit/>
          </a:bodyPr>
          <a:lstStyle/>
          <a:p>
            <a:pPr>
              <a:lnSpc>
                <a:spcPct val="115000"/>
              </a:lnSpc>
              <a:buClr>
                <a:schemeClr val="dk1"/>
              </a:buClr>
              <a:buSzPts val="1100"/>
            </a:pPr>
            <a:r>
              <a:rPr lang="nl-NL" sz="800">
                <a:solidFill>
                  <a:schemeClr val="accent1"/>
                </a:solidFill>
                <a:latin typeface="Verdana"/>
                <a:ea typeface="Verdana"/>
                <a:cs typeface="Verdana"/>
                <a:sym typeface="Verdana"/>
              </a:rPr>
              <a:t>Hunink MGM, Weinstein MC, Wittenberg E, Drummond MF, Pliskin JS, Wong JB, Glasziou PP. Decision Making in Health and Medicine: Integrating Evidence and Values. Cambridge University Press, Cambridge, UK, 2014. ISBN 978-1-107-69047-9. Table 12.2, page 371</a:t>
            </a:r>
            <a:endParaRPr sz="800">
              <a:solidFill>
                <a:schemeClr val="accent1"/>
              </a:solidFill>
              <a:latin typeface="Verdana"/>
              <a:ea typeface="Verdana"/>
              <a:cs typeface="Verdana"/>
              <a:sym typeface="Verdana"/>
            </a:endParaRPr>
          </a:p>
          <a:p>
            <a:endParaRPr sz="800">
              <a:solidFill>
                <a:schemeClr val="accent1"/>
              </a:solidFill>
              <a:latin typeface="Verdana"/>
              <a:ea typeface="Verdana"/>
              <a:cs typeface="Verdana"/>
              <a:sym typeface="Verdana"/>
            </a:endParaRPr>
          </a:p>
        </p:txBody>
      </p:sp>
      <p:graphicFrame>
        <p:nvGraphicFramePr>
          <p:cNvPr id="1979" name="Shape 1979"/>
          <p:cNvGraphicFramePr/>
          <p:nvPr>
            <p:extLst>
              <p:ext uri="{D42A27DB-BD31-4B8C-83A1-F6EECF244321}">
                <p14:modId xmlns:p14="http://schemas.microsoft.com/office/powerpoint/2010/main" val="3068967925"/>
              </p:ext>
            </p:extLst>
          </p:nvPr>
        </p:nvGraphicFramePr>
        <p:xfrm>
          <a:off x="1117033" y="1506788"/>
          <a:ext cx="7717900" cy="42387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8400">
                <a:tc>
                  <a:txBody>
                    <a:bodyPr/>
                    <a:lstStyle/>
                    <a:p>
                      <a:pPr marL="0" lvl="0" indent="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dirty="0">
                          <a:solidFill>
                            <a:srgbClr val="FFFFFF"/>
                          </a:solidFill>
                        </a:rPr>
                        <a:t>Parameter modeled</a:t>
                      </a:r>
                      <a:endParaRPr sz="1200" b="1" dirty="0">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solidFill>
                      <a:srgbClr val="004D99"/>
                    </a:solidFill>
                  </a:tcPr>
                </a:tc>
                <a:extLst>
                  <a:ext uri="{0D108BD9-81ED-4DB2-BD59-A6C34878D82A}">
                    <a16:rowId xmlns:a16="http://schemas.microsoft.com/office/drawing/2014/main" val="10000"/>
                  </a:ext>
                </a:extLst>
              </a:tr>
              <a:tr h="394350">
                <a:tc>
                  <a:txBody>
                    <a:bodyPr/>
                    <a:lstStyle/>
                    <a:p>
                      <a:pPr marL="0" lvl="0" indent="0">
                        <a:spcBef>
                          <a:spcPts val="0"/>
                        </a:spcBef>
                        <a:spcAft>
                          <a:spcPts val="0"/>
                        </a:spcAft>
                        <a:buNone/>
                      </a:pPr>
                      <a:r>
                        <a:rPr lang="nl-NL" sz="1200"/>
                        <a:t>Uniform</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Range low-high</a:t>
                      </a:r>
                      <a:endParaRPr sz="1200"/>
                    </a:p>
                  </a:txBody>
                  <a:tcPr marL="91425" marR="91425" marT="91425" marB="91425"/>
                </a:tc>
                <a:tc>
                  <a:txBody>
                    <a:bodyPr/>
                    <a:lstStyle/>
                    <a:p>
                      <a:pPr marL="0" lvl="0" indent="0">
                        <a:spcBef>
                          <a:spcPts val="0"/>
                        </a:spcBef>
                        <a:spcAft>
                          <a:spcPts val="0"/>
                        </a:spcAft>
                        <a:buNone/>
                      </a:pPr>
                      <a:r>
                        <a:rPr lang="nl-NL" sz="1200"/>
                        <a:t>All values are equally likely. Uninformative distribution</a:t>
                      </a:r>
                      <a:endParaRPr sz="1200"/>
                    </a:p>
                  </a:txBody>
                  <a:tcPr marL="91425" marR="91425" marT="91425" marB="91425"/>
                </a:tc>
                <a:extLst>
                  <a:ext uri="{0D108BD9-81ED-4DB2-BD59-A6C34878D82A}">
                    <a16:rowId xmlns:a16="http://schemas.microsoft.com/office/drawing/2014/main" val="10001"/>
                  </a:ext>
                </a:extLst>
              </a:tr>
              <a:tr h="394350">
                <a:tc>
                  <a:txBody>
                    <a:bodyPr/>
                    <a:lstStyle/>
                    <a:p>
                      <a:pPr marL="0" lvl="0" indent="0">
                        <a:spcBef>
                          <a:spcPts val="0"/>
                        </a:spcBef>
                        <a:spcAft>
                          <a:spcPts val="0"/>
                        </a:spcAft>
                        <a:buNone/>
                      </a:pPr>
                      <a:r>
                        <a:rPr lang="nl-NL" sz="1200"/>
                        <a:t>Triangular</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Minimum, maximum, likeliest</a:t>
                      </a:r>
                      <a:endParaRPr sz="1200"/>
                    </a:p>
                  </a:txBody>
                  <a:tcPr marL="91425" marR="91425" marT="91425" marB="91425"/>
                </a:tc>
                <a:tc>
                  <a:txBody>
                    <a:bodyPr/>
                    <a:lstStyle/>
                    <a:p>
                      <a:pPr marL="0" lvl="0" indent="0">
                        <a:spcBef>
                          <a:spcPts val="0"/>
                        </a:spcBef>
                        <a:spcAft>
                          <a:spcPts val="0"/>
                        </a:spcAft>
                        <a:buNone/>
                      </a:pPr>
                      <a:endParaRPr sz="1200"/>
                    </a:p>
                  </a:txBody>
                  <a:tcPr marL="91425" marR="91425" marT="91425" marB="91425"/>
                </a:tc>
                <a:extLst>
                  <a:ext uri="{0D108BD9-81ED-4DB2-BD59-A6C34878D82A}">
                    <a16:rowId xmlns:a16="http://schemas.microsoft.com/office/drawing/2014/main" val="10002"/>
                  </a:ext>
                </a:extLst>
              </a:tr>
              <a:tr h="394350">
                <a:tc>
                  <a:txBody>
                    <a:bodyPr/>
                    <a:lstStyle/>
                    <a:p>
                      <a:pPr marL="0" lvl="0" indent="0">
                        <a:spcBef>
                          <a:spcPts val="0"/>
                        </a:spcBef>
                        <a:spcAft>
                          <a:spcPts val="0"/>
                        </a:spcAft>
                        <a:buNone/>
                      </a:pPr>
                      <a:r>
                        <a:rPr lang="nl-NL" sz="1200"/>
                        <a:t>Beta</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Probability</a:t>
                      </a:r>
                      <a:endParaRPr sz="1200"/>
                    </a:p>
                    <a:p>
                      <a:pPr marL="0" lvl="0" indent="0">
                        <a:spcBef>
                          <a:spcPts val="0"/>
                        </a:spcBef>
                        <a:spcAft>
                          <a:spcPts val="0"/>
                        </a:spcAft>
                        <a:buNone/>
                      </a:pPr>
                      <a:r>
                        <a:rPr lang="nl-NL" sz="1200"/>
                        <a:t>Quality of life weights (utility)</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Beta (r,n): r = number of events and n = number of patients.</a:t>
                      </a:r>
                      <a:endParaRPr sz="1200"/>
                    </a:p>
                    <a:p>
                      <a:pPr marL="0" lvl="0" indent="0">
                        <a:spcBef>
                          <a:spcPts val="0"/>
                        </a:spcBef>
                        <a:spcAft>
                          <a:spcPts val="0"/>
                        </a:spcAft>
                        <a:buNone/>
                      </a:pPr>
                      <a:r>
                        <a:rPr lang="nl-NL" sz="1200"/>
                        <a:t>For observed mean </a:t>
                      </a:r>
                      <a:r>
                        <a:rPr lang="nl-NL" sz="1200">
                          <a:solidFill>
                            <a:schemeClr val="dk1"/>
                          </a:solidFill>
                        </a:rPr>
                        <a:t>𝜇</a:t>
                      </a:r>
                      <a:r>
                        <a:rPr lang="nl-NL" sz="1200"/>
                        <a:t> and standard error: </a:t>
                      </a: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Bounded between 0 and 1</a:t>
                      </a: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4350">
                <a:tc>
                  <a:txBody>
                    <a:bodyPr/>
                    <a:lstStyle/>
                    <a:p>
                      <a:pPr marL="0" lvl="0" indent="0">
                        <a:spcBef>
                          <a:spcPts val="0"/>
                        </a:spcBef>
                        <a:spcAft>
                          <a:spcPts val="0"/>
                        </a:spcAft>
                        <a:buNone/>
                      </a:pPr>
                      <a:r>
                        <a:rPr lang="nl-NL" sz="1200"/>
                        <a:t>Dirichlet</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a:t>Probability in the context of multiple events</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dirty="0"/>
                        <a:t>Extension of the beta distribution, for multiple events</a:t>
                      </a:r>
                      <a:endParaRPr sz="1200" dirty="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bl>
          </a:graphicData>
        </a:graphic>
      </p:graphicFrame>
      <p:pic>
        <p:nvPicPr>
          <p:cNvPr id="1980" name="Shape 1980"/>
          <p:cNvPicPr preferRelativeResize="0"/>
          <p:nvPr/>
        </p:nvPicPr>
        <p:blipFill>
          <a:blip r:embed="rId3">
            <a:alphaModFix/>
          </a:blip>
          <a:stretch>
            <a:fillRect/>
          </a:stretch>
        </p:blipFill>
        <p:spPr>
          <a:xfrm>
            <a:off x="5070234" y="4222031"/>
            <a:ext cx="1835225" cy="469875"/>
          </a:xfrm>
          <a:prstGeom prst="rect">
            <a:avLst/>
          </a:prstGeom>
          <a:noFill/>
          <a:ln>
            <a:noFill/>
          </a:ln>
        </p:spPr>
      </p:pic>
    </p:spTree>
    <p:extLst>
      <p:ext uri="{BB962C8B-B14F-4D97-AF65-F5344CB8AC3E}">
        <p14:creationId xmlns:p14="http://schemas.microsoft.com/office/powerpoint/2010/main" val="2041083562"/>
      </p:ext>
    </p:extLst>
  </p:cSld>
  <p:clrMapOvr>
    <a:masterClrMapping/>
  </p:clrMapOvr>
  <mc:AlternateContent xmlns:mc="http://schemas.openxmlformats.org/markup-compatibility/2006" xmlns:p14="http://schemas.microsoft.com/office/powerpoint/2010/main">
    <mc:Choice Requires="p14">
      <p:transition spd="slow" p14:dur="2000" advTm="67128"/>
    </mc:Choice>
    <mc:Fallback xmlns="">
      <p:transition spd="slow" advTm="6712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Shape 1986"/>
          <p:cNvSpPr txBox="1">
            <a:spLocks noGrp="1"/>
          </p:cNvSpPr>
          <p:nvPr>
            <p:ph type="title"/>
          </p:nvPr>
        </p:nvSpPr>
        <p:spPr>
          <a:xfrm>
            <a:off x="1028613"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Distributions II</a:t>
            </a:r>
            <a:endParaRPr/>
          </a:p>
        </p:txBody>
      </p:sp>
      <p:sp>
        <p:nvSpPr>
          <p:cNvPr id="1987" name="Shape 1987"/>
          <p:cNvSpPr>
            <a:spLocks noGrp="1"/>
          </p:cNvSpPr>
          <p:nvPr>
            <p:ph type="sldNum" idx="12"/>
          </p:nvPr>
        </p:nvSpPr>
        <p:spPr>
          <a:xfrm>
            <a:off x="8748045"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17</a:t>
            </a:fld>
            <a:endParaRPr/>
          </a:p>
        </p:txBody>
      </p:sp>
      <p:graphicFrame>
        <p:nvGraphicFramePr>
          <p:cNvPr id="1988" name="Shape 1988"/>
          <p:cNvGraphicFramePr/>
          <p:nvPr>
            <p:extLst>
              <p:ext uri="{D42A27DB-BD31-4B8C-83A1-F6EECF244321}">
                <p14:modId xmlns:p14="http://schemas.microsoft.com/office/powerpoint/2010/main" val="4148371643"/>
              </p:ext>
            </p:extLst>
          </p:nvPr>
        </p:nvGraphicFramePr>
        <p:xfrm>
          <a:off x="1128856" y="1497825"/>
          <a:ext cx="7717900" cy="53319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4350">
                <a:tc>
                  <a:txBody>
                    <a:bodyPr/>
                    <a:lstStyle/>
                    <a:p>
                      <a:pPr marL="0" lvl="0" indent="0" rtl="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Parameter modeled</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extLst>
                  <a:ext uri="{0D108BD9-81ED-4DB2-BD59-A6C34878D82A}">
                    <a16:rowId xmlns:a16="http://schemas.microsoft.com/office/drawing/2014/main" val="10000"/>
                  </a:ext>
                </a:extLst>
              </a:tr>
              <a:tr h="394350">
                <a:tc>
                  <a:txBody>
                    <a:bodyPr/>
                    <a:lstStyle/>
                    <a:p>
                      <a:pPr marL="0" lvl="0" indent="0" rtl="0">
                        <a:spcBef>
                          <a:spcPts val="0"/>
                        </a:spcBef>
                        <a:spcAft>
                          <a:spcPts val="0"/>
                        </a:spcAft>
                        <a:buNone/>
                      </a:pPr>
                      <a:r>
                        <a:rPr lang="nl-NL" sz="1200"/>
                        <a:t>Lognormal</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Rate</a:t>
                      </a:r>
                      <a:endParaRPr sz="1200"/>
                    </a:p>
                    <a:p>
                      <a:pPr marL="0" lvl="0" indent="0" rtl="0">
                        <a:spcBef>
                          <a:spcPts val="0"/>
                        </a:spcBef>
                        <a:spcAft>
                          <a:spcPts val="0"/>
                        </a:spcAft>
                        <a:buNone/>
                      </a:pPr>
                      <a:r>
                        <a:rPr lang="nl-NL" sz="1200"/>
                        <a:t>Relative risk</a:t>
                      </a:r>
                      <a:endParaRPr sz="1200"/>
                    </a:p>
                    <a:p>
                      <a:pPr marL="0" lvl="0" indent="0" rtl="0">
                        <a:spcBef>
                          <a:spcPts val="0"/>
                        </a:spcBef>
                        <a:spcAft>
                          <a:spcPts val="0"/>
                        </a:spcAft>
                        <a:buNone/>
                      </a:pPr>
                      <a:r>
                        <a:rPr lang="nl-NL" sz="1200"/>
                        <a:t>Hazard rate ratio</a:t>
                      </a:r>
                      <a:endParaRPr sz="1200"/>
                    </a:p>
                    <a:p>
                      <a:pPr marL="0" lvl="0" indent="0" rtl="0">
                        <a:spcBef>
                          <a:spcPts val="0"/>
                        </a:spcBef>
                        <a:spcAft>
                          <a:spcPts val="0"/>
                        </a:spcAft>
                        <a:buNone/>
                      </a:pPr>
                      <a:r>
                        <a:rPr lang="nl-NL" sz="1200"/>
                        <a:t>Odds ratio</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ln(parameter) has a normal distribution with mean and standard error</a:t>
                      </a: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4350">
                <a:tc>
                  <a:txBody>
                    <a:bodyPr/>
                    <a:lstStyle/>
                    <a:p>
                      <a:pPr marL="0" lvl="0" indent="0" rtl="0">
                        <a:spcBef>
                          <a:spcPts val="0"/>
                        </a:spcBef>
                        <a:spcAft>
                          <a:spcPts val="0"/>
                        </a:spcAft>
                        <a:buNone/>
                      </a:pPr>
                      <a:r>
                        <a:rPr lang="nl-NL" sz="1200"/>
                        <a:t>Gamma</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Resource use</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Clr>
                          <a:schemeClr val="dk1"/>
                        </a:buClr>
                        <a:buSzPts val="1100"/>
                        <a:buFont typeface="Arial"/>
                        <a:buNone/>
                      </a:pPr>
                      <a:r>
                        <a:rPr lang="nl-NL" sz="1200">
                          <a:solidFill>
                            <a:schemeClr val="dk1"/>
                          </a:solidFill>
                        </a:rPr>
                        <a:t>Gamma (𝛼,𝛽) </a:t>
                      </a:r>
                      <a:endParaRPr sz="1200">
                        <a:solidFill>
                          <a:schemeClr val="dk1"/>
                        </a:solidFill>
                      </a:endParaRPr>
                    </a:p>
                    <a:p>
                      <a:pPr marL="0" lvl="0" indent="0">
                        <a:spcBef>
                          <a:spcPts val="0"/>
                        </a:spcBef>
                        <a:spcAft>
                          <a:spcPts val="0"/>
                        </a:spcAft>
                        <a:buClr>
                          <a:schemeClr val="dk1"/>
                        </a:buClr>
                        <a:buSzPts val="1100"/>
                        <a:buFont typeface="Arial"/>
                        <a:buNone/>
                      </a:pPr>
                      <a:r>
                        <a:rPr lang="nl-NL" sz="1200">
                          <a:solidFill>
                            <a:schemeClr val="dk1"/>
                          </a:solidFill>
                        </a:rPr>
                        <a:t>For observed mean 𝜇 and standard error s:</a:t>
                      </a:r>
                      <a:endParaRPr sz="1200">
                        <a:solidFill>
                          <a:schemeClr val="dk1"/>
                        </a:solidFill>
                      </a:endParaRPr>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solidFill>
                            <a:schemeClr val="dk1"/>
                          </a:solidFill>
                        </a:rPr>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4350">
                <a:tc>
                  <a:txBody>
                    <a:bodyPr/>
                    <a:lstStyle/>
                    <a:p>
                      <a:pPr marL="0" lvl="0" indent="0" rtl="0">
                        <a:spcBef>
                          <a:spcPts val="0"/>
                        </a:spcBef>
                        <a:spcAft>
                          <a:spcPts val="0"/>
                        </a:spcAft>
                        <a:buNone/>
                      </a:pPr>
                      <a:r>
                        <a:rPr lang="nl-NL" sz="1200">
                          <a:solidFill>
                            <a:srgbClr val="009999"/>
                          </a:solidFill>
                        </a:rPr>
                        <a:t>Truncated </a:t>
                      </a:r>
                      <a:endParaRPr sz="1200">
                        <a:solidFill>
                          <a:srgbClr val="009999"/>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r>
                        <a:rPr lang="nl-NL" sz="1200"/>
                        <a:t>Restricting the domain of some other probability distribution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extLst>
                  <a:ext uri="{0D108BD9-81ED-4DB2-BD59-A6C34878D82A}">
                    <a16:rowId xmlns:a16="http://schemas.microsoft.com/office/drawing/2014/main" val="10003"/>
                  </a:ext>
                </a:extLst>
              </a:tr>
              <a:tr h="394350">
                <a:tc>
                  <a:txBody>
                    <a:bodyPr/>
                    <a:lstStyle/>
                    <a:p>
                      <a:pPr marL="0" lvl="0" indent="0" rtl="0">
                        <a:spcBef>
                          <a:spcPts val="0"/>
                        </a:spcBef>
                        <a:spcAft>
                          <a:spcPts val="0"/>
                        </a:spcAft>
                        <a:buNone/>
                      </a:pPr>
                      <a:r>
                        <a:rPr lang="nl-NL" sz="1200">
                          <a:solidFill>
                            <a:srgbClr val="004D99"/>
                          </a:solidFill>
                        </a:rPr>
                        <a:t>Histogram</a:t>
                      </a:r>
                      <a:endParaRPr sz="1200">
                        <a:solidFill>
                          <a:srgbClr val="004D99"/>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Any</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non-parametric</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Based on trial data: observed relative frequency per value or per interval</a:t>
                      </a:r>
                      <a:endParaRPr sz="12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r h="394350">
                <a:tc>
                  <a:txBody>
                    <a:bodyPr/>
                    <a:lstStyle/>
                    <a:p>
                      <a:pPr marL="0" lvl="0" indent="0" rtl="0">
                        <a:spcBef>
                          <a:spcPts val="0"/>
                        </a:spcBef>
                        <a:spcAft>
                          <a:spcPts val="0"/>
                        </a:spcAft>
                        <a:buNone/>
                      </a:pPr>
                      <a:r>
                        <a:rPr lang="nl-NL" sz="1200">
                          <a:solidFill>
                            <a:srgbClr val="004D99"/>
                          </a:solidFill>
                        </a:rPr>
                        <a:t>Bootstrap</a:t>
                      </a:r>
                      <a:endParaRPr sz="1200">
                        <a:solidFill>
                          <a:srgbClr val="004D99"/>
                        </a:solidFill>
                      </a:endParaRPr>
                    </a:p>
                  </a:txBody>
                  <a:tcPr marL="91425" marR="91425" marT="91425" marB="91425"/>
                </a:tc>
                <a:tc>
                  <a:txBody>
                    <a:bodyPr/>
                    <a:lstStyle/>
                    <a:p>
                      <a:pPr marL="0" lvl="0" indent="0" rtl="0">
                        <a:spcBef>
                          <a:spcPts val="0"/>
                        </a:spcBef>
                        <a:spcAft>
                          <a:spcPts val="0"/>
                        </a:spcAft>
                        <a:buNone/>
                      </a:pPr>
                      <a:r>
                        <a:rPr lang="nl-NL" sz="1200"/>
                        <a:t>Any</a:t>
                      </a:r>
                      <a:endParaRPr sz="1200"/>
                    </a:p>
                  </a:txBody>
                  <a:tcPr marL="91425" marR="91425" marT="91425" marB="91425"/>
                </a:tc>
                <a:tc>
                  <a:txBody>
                    <a:bodyPr/>
                    <a:lstStyle/>
                    <a:p>
                      <a:pPr marL="0" lvl="0" indent="0" rtl="0">
                        <a:spcBef>
                          <a:spcPts val="0"/>
                        </a:spcBef>
                        <a:spcAft>
                          <a:spcPts val="0"/>
                        </a:spcAft>
                        <a:buNone/>
                      </a:pPr>
                      <a:r>
                        <a:rPr lang="nl-NL" sz="1200"/>
                        <a:t>non-parametric</a:t>
                      </a:r>
                      <a:endParaRPr sz="1200"/>
                    </a:p>
                  </a:txBody>
                  <a:tcPr marL="91425" marR="91425" marT="91425" marB="91425"/>
                </a:tc>
                <a:tc>
                  <a:txBody>
                    <a:bodyPr/>
                    <a:lstStyle/>
                    <a:p>
                      <a:pPr marL="0" lvl="0" indent="0" rtl="0">
                        <a:spcBef>
                          <a:spcPts val="0"/>
                        </a:spcBef>
                        <a:spcAft>
                          <a:spcPts val="0"/>
                        </a:spcAft>
                        <a:buNone/>
                      </a:pPr>
                      <a:r>
                        <a:rPr lang="nl-NL" sz="1200"/>
                        <a:t>Based on trial data: simulated relative frequency per value</a:t>
                      </a:r>
                      <a:endParaRPr sz="1200"/>
                    </a:p>
                  </a:txBody>
                  <a:tcPr marL="91425" marR="91425" marT="91425" marB="91425"/>
                </a:tc>
                <a:extLst>
                  <a:ext uri="{0D108BD9-81ED-4DB2-BD59-A6C34878D82A}">
                    <a16:rowId xmlns:a16="http://schemas.microsoft.com/office/drawing/2014/main" val="10005"/>
                  </a:ext>
                </a:extLst>
              </a:tr>
            </a:tbl>
          </a:graphicData>
        </a:graphic>
      </p:graphicFrame>
      <p:pic>
        <p:nvPicPr>
          <p:cNvPr id="1989" name="Shape 1989"/>
          <p:cNvPicPr preferRelativeResize="0"/>
          <p:nvPr/>
        </p:nvPicPr>
        <p:blipFill>
          <a:blip r:embed="rId3">
            <a:alphaModFix/>
          </a:blip>
          <a:stretch>
            <a:fillRect/>
          </a:stretch>
        </p:blipFill>
        <p:spPr>
          <a:xfrm>
            <a:off x="5064007" y="3708675"/>
            <a:ext cx="829113" cy="670200"/>
          </a:xfrm>
          <a:prstGeom prst="rect">
            <a:avLst/>
          </a:prstGeom>
          <a:noFill/>
          <a:ln>
            <a:noFill/>
          </a:ln>
        </p:spPr>
      </p:pic>
    </p:spTree>
    <p:extLst>
      <p:ext uri="{BB962C8B-B14F-4D97-AF65-F5344CB8AC3E}">
        <p14:creationId xmlns:p14="http://schemas.microsoft.com/office/powerpoint/2010/main" val="345433739"/>
      </p:ext>
    </p:extLst>
  </p:cSld>
  <p:clrMapOvr>
    <a:masterClrMapping/>
  </p:clrMapOvr>
  <mc:AlternateContent xmlns:mc="http://schemas.openxmlformats.org/markup-compatibility/2006" xmlns:p14="http://schemas.microsoft.com/office/powerpoint/2010/main">
    <mc:Choice Requires="p14">
      <p:transition spd="slow" p14:dur="2000" advTm="55970"/>
    </mc:Choice>
    <mc:Fallback xmlns="">
      <p:transition spd="slow" advTm="5597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4"/>
        <p:cNvGrpSpPr/>
        <p:nvPr/>
      </p:nvGrpSpPr>
      <p:grpSpPr>
        <a:xfrm>
          <a:off x="0" y="0"/>
          <a:ext cx="0" cy="0"/>
          <a:chOff x="0" y="0"/>
          <a:chExt cx="0" cy="0"/>
        </a:xfrm>
      </p:grpSpPr>
      <p:sp>
        <p:nvSpPr>
          <p:cNvPr id="1995" name="Shape 1995"/>
          <p:cNvSpPr txBox="1">
            <a:spLocks noGrp="1"/>
          </p:cNvSpPr>
          <p:nvPr>
            <p:ph type="title"/>
          </p:nvPr>
        </p:nvSpPr>
        <p:spPr>
          <a:xfrm>
            <a:off x="1092224" y="274638"/>
            <a:ext cx="7620000" cy="1143000"/>
          </a:xfrm>
          <a:prstGeom prst="rect">
            <a:avLst/>
          </a:prstGeom>
        </p:spPr>
        <p:txBody>
          <a:bodyPr spcFirstLastPara="1" vert="horz" wrap="square" lIns="91425" tIns="91425" rIns="91425" bIns="91425" rtlCol="0" anchor="ctr" anchorCtr="0">
            <a:noAutofit/>
          </a:bodyPr>
          <a:lstStyle/>
          <a:p>
            <a:pPr algn="ctr">
              <a:spcBef>
                <a:spcPts val="0"/>
              </a:spcBef>
            </a:pPr>
            <a:r>
              <a:rPr lang="nl-NL"/>
              <a:t>PSA in R</a:t>
            </a:r>
            <a:endParaRPr/>
          </a:p>
        </p:txBody>
      </p:sp>
      <p:sp>
        <p:nvSpPr>
          <p:cNvPr id="1996" name="Shape 1996"/>
          <p:cNvSpPr txBox="1">
            <a:spLocks noGrp="1"/>
          </p:cNvSpPr>
          <p:nvPr>
            <p:ph type="body" idx="1"/>
          </p:nvPr>
        </p:nvSpPr>
        <p:spPr>
          <a:xfrm>
            <a:off x="1092224" y="1600200"/>
            <a:ext cx="7620000" cy="4800600"/>
          </a:xfrm>
          <a:prstGeom prst="rect">
            <a:avLst/>
          </a:prstGeom>
        </p:spPr>
        <p:txBody>
          <a:bodyPr spcFirstLastPara="1" vert="horz" wrap="square" lIns="91425" tIns="91425" rIns="91425" bIns="91425" rtlCol="0" anchor="t" anchorCtr="0">
            <a:noAutofit/>
          </a:bodyPr>
          <a:lstStyle/>
          <a:p>
            <a:pPr marL="0" indent="0">
              <a:spcBef>
                <a:spcPts val="440"/>
              </a:spcBef>
              <a:buNone/>
            </a:pPr>
            <a:r>
              <a:rPr lang="nl-NL" dirty="0"/>
              <a:t>Common </a:t>
            </a:r>
            <a:r>
              <a:rPr lang="nl-NL" dirty="0" err="1"/>
              <a:t>naming</a:t>
            </a:r>
            <a:r>
              <a:rPr lang="nl-NL" dirty="0"/>
              <a:t> </a:t>
            </a:r>
            <a:r>
              <a:rPr lang="nl-NL" dirty="0" err="1"/>
              <a:t>structure</a:t>
            </a:r>
            <a:r>
              <a:rPr lang="nl-NL" dirty="0"/>
              <a:t> </a:t>
            </a:r>
            <a:r>
              <a:rPr lang="nl-NL" dirty="0" err="1"/>
              <a:t>among</a:t>
            </a:r>
            <a:r>
              <a:rPr lang="nl-NL" dirty="0"/>
              <a:t> (most) </a:t>
            </a:r>
            <a:r>
              <a:rPr lang="nl-NL" dirty="0" err="1"/>
              <a:t>distributions</a:t>
            </a:r>
            <a:r>
              <a:rPr lang="nl-NL" dirty="0"/>
              <a:t> in R</a:t>
            </a:r>
            <a:endParaRPr dirty="0"/>
          </a:p>
          <a:p>
            <a:pPr indent="-88900">
              <a:spcBef>
                <a:spcPts val="440"/>
              </a:spcBef>
              <a:buNone/>
            </a:pPr>
            <a:endParaRPr dirty="0"/>
          </a:p>
          <a:p>
            <a:pPr marL="457200" indent="-368300">
              <a:spcBef>
                <a:spcPts val="440"/>
              </a:spcBef>
              <a:buClr>
                <a:schemeClr val="accent3"/>
              </a:buClr>
              <a:buSzPts val="2200"/>
            </a:pPr>
            <a:r>
              <a:rPr lang="nl-NL" dirty="0"/>
              <a:t>“q”+ </a:t>
            </a:r>
            <a:r>
              <a:rPr lang="nl-NL" i="1" dirty="0"/>
              <a:t>dist.</a:t>
            </a:r>
            <a:r>
              <a:rPr lang="nl-NL" dirty="0"/>
              <a:t> (e.g. </a:t>
            </a:r>
            <a:r>
              <a:rPr lang="nl-NL" dirty="0" err="1">
                <a:latin typeface="Courier New"/>
                <a:ea typeface="Courier New"/>
                <a:cs typeface="Courier New"/>
                <a:sym typeface="Courier New"/>
              </a:rPr>
              <a:t>qnorm</a:t>
            </a:r>
            <a:r>
              <a:rPr lang="nl-NL" dirty="0">
                <a:latin typeface="Courier New"/>
                <a:ea typeface="Courier New"/>
                <a:cs typeface="Courier New"/>
                <a:sym typeface="Courier New"/>
              </a:rPr>
              <a:t>()</a:t>
            </a:r>
            <a:r>
              <a:rPr lang="nl-NL" dirty="0"/>
              <a:t>): </a:t>
            </a:r>
            <a:r>
              <a:rPr lang="nl-NL" dirty="0" err="1"/>
              <a:t>quantile</a:t>
            </a:r>
            <a:r>
              <a:rPr lang="nl-NL" dirty="0"/>
              <a:t> </a:t>
            </a:r>
            <a:r>
              <a:rPr lang="nl-NL" dirty="0" err="1"/>
              <a:t>function</a:t>
            </a:r>
            <a:endParaRPr dirty="0"/>
          </a:p>
          <a:p>
            <a:pPr marL="0" indent="0">
              <a:spcBef>
                <a:spcPts val="440"/>
              </a:spcBef>
              <a:buNone/>
            </a:pPr>
            <a:endParaRPr sz="600" dirty="0"/>
          </a:p>
          <a:p>
            <a:pPr marL="457200" indent="-368300">
              <a:spcBef>
                <a:spcPts val="440"/>
              </a:spcBef>
              <a:buClr>
                <a:schemeClr val="accent3"/>
              </a:buClr>
              <a:buSzPts val="2200"/>
            </a:pPr>
            <a:r>
              <a:rPr lang="nl-NL" dirty="0"/>
              <a:t>“d”+ </a:t>
            </a:r>
            <a:r>
              <a:rPr lang="nl-NL" i="1" dirty="0"/>
              <a:t>dist.</a:t>
            </a:r>
            <a:r>
              <a:rPr lang="nl-NL" dirty="0"/>
              <a:t>(e.g. </a:t>
            </a:r>
            <a:r>
              <a:rPr lang="nl-NL" dirty="0" err="1">
                <a:latin typeface="Courier New"/>
                <a:ea typeface="Courier New"/>
                <a:cs typeface="Courier New"/>
                <a:sym typeface="Courier New"/>
              </a:rPr>
              <a:t>dnorm</a:t>
            </a:r>
            <a:r>
              <a:rPr lang="nl-NL" dirty="0">
                <a:latin typeface="Courier New"/>
                <a:ea typeface="Courier New"/>
                <a:cs typeface="Courier New"/>
                <a:sym typeface="Courier New"/>
              </a:rPr>
              <a:t>()</a:t>
            </a:r>
            <a:r>
              <a:rPr lang="nl-NL" dirty="0"/>
              <a:t>): </a:t>
            </a:r>
            <a:r>
              <a:rPr lang="nl-NL" dirty="0" err="1"/>
              <a:t>density</a:t>
            </a:r>
            <a:r>
              <a:rPr lang="nl-NL" dirty="0"/>
              <a:t> </a:t>
            </a:r>
            <a:r>
              <a:rPr lang="nl-NL" dirty="0" err="1"/>
              <a:t>function</a:t>
            </a:r>
            <a:endParaRPr dirty="0"/>
          </a:p>
          <a:p>
            <a:pPr marL="0" indent="0">
              <a:spcBef>
                <a:spcPts val="440"/>
              </a:spcBef>
              <a:buNone/>
            </a:pPr>
            <a:endParaRPr sz="600" dirty="0"/>
          </a:p>
          <a:p>
            <a:pPr marL="457200" indent="-368300">
              <a:spcBef>
                <a:spcPts val="440"/>
              </a:spcBef>
              <a:buClr>
                <a:schemeClr val="accent3"/>
              </a:buClr>
              <a:buSzPts val="2200"/>
            </a:pPr>
            <a:r>
              <a:rPr lang="nl-NL" b="1" dirty="0"/>
              <a:t>“p”+ </a:t>
            </a:r>
            <a:r>
              <a:rPr lang="nl-NL" b="1" i="1" dirty="0"/>
              <a:t>dist.</a:t>
            </a:r>
            <a:r>
              <a:rPr lang="nl-NL" dirty="0"/>
              <a:t>(e.g. </a:t>
            </a:r>
            <a:r>
              <a:rPr lang="nl-NL" dirty="0" err="1">
                <a:latin typeface="Courier New"/>
                <a:ea typeface="Courier New"/>
                <a:cs typeface="Courier New"/>
                <a:sym typeface="Courier New"/>
              </a:rPr>
              <a:t>pnorm</a:t>
            </a:r>
            <a:r>
              <a:rPr lang="nl-NL" dirty="0">
                <a:latin typeface="Courier New"/>
                <a:ea typeface="Courier New"/>
                <a:cs typeface="Courier New"/>
                <a:sym typeface="Courier New"/>
              </a:rPr>
              <a:t>()</a:t>
            </a:r>
            <a:r>
              <a:rPr lang="nl-NL" dirty="0"/>
              <a:t>)</a:t>
            </a:r>
            <a:r>
              <a:rPr lang="nl-NL" b="1" dirty="0"/>
              <a:t>: </a:t>
            </a:r>
            <a:r>
              <a:rPr lang="nl-NL" b="1" dirty="0" err="1"/>
              <a:t>c.d.f</a:t>
            </a:r>
            <a:r>
              <a:rPr lang="nl-NL" b="1" dirty="0"/>
              <a:t> </a:t>
            </a:r>
            <a:r>
              <a:rPr lang="nl-NL" b="1" dirty="0" err="1"/>
              <a:t>function</a:t>
            </a:r>
            <a:endParaRPr b="1" dirty="0"/>
          </a:p>
          <a:p>
            <a:pPr marL="0" indent="0">
              <a:spcBef>
                <a:spcPts val="440"/>
              </a:spcBef>
              <a:buNone/>
            </a:pPr>
            <a:endParaRPr sz="600" b="1" dirty="0"/>
          </a:p>
          <a:p>
            <a:pPr marL="457200" indent="-368300">
              <a:spcBef>
                <a:spcPts val="440"/>
              </a:spcBef>
              <a:buClr>
                <a:schemeClr val="accent3"/>
              </a:buClr>
              <a:buSzPts val="2200"/>
            </a:pPr>
            <a:r>
              <a:rPr lang="nl-NL" b="1" dirty="0"/>
              <a:t>“r” + </a:t>
            </a:r>
            <a:r>
              <a:rPr lang="nl-NL" b="1" i="1" dirty="0"/>
              <a:t>dist.</a:t>
            </a:r>
            <a:r>
              <a:rPr lang="nl-NL" dirty="0"/>
              <a:t>(e.g.</a:t>
            </a:r>
            <a:r>
              <a:rPr lang="nl-NL" b="1" dirty="0"/>
              <a:t> </a:t>
            </a:r>
            <a:r>
              <a:rPr lang="nl-NL" dirty="0" err="1">
                <a:latin typeface="Courier New"/>
                <a:ea typeface="Courier New"/>
                <a:cs typeface="Courier New"/>
                <a:sym typeface="Courier New"/>
              </a:rPr>
              <a:t>rnorm</a:t>
            </a:r>
            <a:r>
              <a:rPr lang="nl-NL" dirty="0">
                <a:latin typeface="Courier New"/>
                <a:ea typeface="Courier New"/>
                <a:cs typeface="Courier New"/>
                <a:sym typeface="Courier New"/>
              </a:rPr>
              <a:t>()</a:t>
            </a:r>
            <a:r>
              <a:rPr lang="nl-NL" dirty="0"/>
              <a:t>)</a:t>
            </a:r>
            <a:r>
              <a:rPr lang="nl-NL" b="1" dirty="0"/>
              <a:t>: random </a:t>
            </a:r>
            <a:r>
              <a:rPr lang="nl-NL" b="1" dirty="0" err="1"/>
              <a:t>number</a:t>
            </a:r>
            <a:r>
              <a:rPr lang="nl-NL" b="1" dirty="0"/>
              <a:t> </a:t>
            </a:r>
            <a:r>
              <a:rPr lang="nl-NL" b="1" dirty="0" err="1"/>
              <a:t>generating</a:t>
            </a:r>
            <a:r>
              <a:rPr lang="nl-NL" b="1" dirty="0"/>
              <a:t> </a:t>
            </a:r>
            <a:r>
              <a:rPr lang="nl-NL" b="1" dirty="0" err="1"/>
              <a:t>function</a:t>
            </a:r>
            <a:endParaRPr b="1" dirty="0"/>
          </a:p>
          <a:p>
            <a:pPr marL="0" indent="0">
              <a:spcBef>
                <a:spcPts val="440"/>
              </a:spcBef>
              <a:buNone/>
            </a:pPr>
            <a:endParaRPr b="1" dirty="0"/>
          </a:p>
          <a:p>
            <a:pPr marL="0" indent="0">
              <a:spcBef>
                <a:spcPts val="440"/>
              </a:spcBef>
              <a:buNone/>
            </a:pPr>
            <a:r>
              <a:rPr lang="nl-NL" dirty="0">
                <a:latin typeface="Courier New"/>
                <a:ea typeface="Courier New"/>
                <a:cs typeface="Courier New"/>
                <a:sym typeface="Courier New"/>
              </a:rPr>
              <a:t>sample()</a:t>
            </a:r>
            <a:r>
              <a:rPr lang="nl-NL" dirty="0"/>
              <a:t>:Random </a:t>
            </a:r>
            <a:r>
              <a:rPr lang="nl-NL" dirty="0" err="1"/>
              <a:t>number</a:t>
            </a:r>
            <a:r>
              <a:rPr lang="nl-NL" dirty="0"/>
              <a:t> sampling </a:t>
            </a:r>
            <a:r>
              <a:rPr lang="nl-NL" dirty="0" err="1"/>
              <a:t>with</a:t>
            </a:r>
            <a:r>
              <a:rPr lang="nl-NL" dirty="0"/>
              <a:t>(out) </a:t>
            </a:r>
            <a:r>
              <a:rPr lang="nl-NL" dirty="0" err="1"/>
              <a:t>replacement</a:t>
            </a:r>
            <a:r>
              <a:rPr lang="nl-NL" dirty="0"/>
              <a:t> </a:t>
            </a:r>
            <a:r>
              <a:rPr lang="nl-NL" dirty="0" err="1"/>
              <a:t>and</a:t>
            </a:r>
            <a:r>
              <a:rPr lang="nl-NL" dirty="0"/>
              <a:t> </a:t>
            </a:r>
            <a:r>
              <a:rPr lang="nl-NL" dirty="0" err="1"/>
              <a:t>weights</a:t>
            </a:r>
            <a:r>
              <a:rPr lang="nl-NL" dirty="0"/>
              <a:t> (e.g. </a:t>
            </a:r>
            <a:r>
              <a:rPr lang="nl-NL" dirty="0" err="1"/>
              <a:t>for</a:t>
            </a:r>
            <a:r>
              <a:rPr lang="nl-NL" dirty="0"/>
              <a:t> bootstrapping)</a:t>
            </a:r>
            <a:endParaRPr dirty="0"/>
          </a:p>
        </p:txBody>
      </p:sp>
      <p:sp>
        <p:nvSpPr>
          <p:cNvPr id="1997" name="Shape 1997"/>
          <p:cNvSpPr>
            <a:spLocks noGrp="1"/>
          </p:cNvSpPr>
          <p:nvPr>
            <p:ph type="sldNum" idx="12"/>
          </p:nvPr>
        </p:nvSpPr>
        <p:spPr>
          <a:xfrm>
            <a:off x="8811656"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18</a:t>
            </a:fld>
            <a:endParaRPr/>
          </a:p>
        </p:txBody>
      </p:sp>
    </p:spTree>
    <p:extLst>
      <p:ext uri="{BB962C8B-B14F-4D97-AF65-F5344CB8AC3E}">
        <p14:creationId xmlns:p14="http://schemas.microsoft.com/office/powerpoint/2010/main" val="2100418928"/>
      </p:ext>
    </p:extLst>
  </p:cSld>
  <p:clrMapOvr>
    <a:masterClrMapping/>
  </p:clrMapOvr>
  <mc:AlternateContent xmlns:mc="http://schemas.openxmlformats.org/markup-compatibility/2006" xmlns:p14="http://schemas.microsoft.com/office/powerpoint/2010/main">
    <mc:Choice Requires="p14">
      <p:transition spd="slow" p14:dur="2000" advTm="109088"/>
    </mc:Choice>
    <mc:Fallback xmlns="">
      <p:transition spd="slow" advTm="10908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2177144" y="274638"/>
            <a:ext cx="8490857" cy="1143000"/>
          </a:xfrm>
        </p:spPr>
        <p:txBody>
          <a:bodyPr/>
          <a:lstStyle/>
          <a:p>
            <a:r>
              <a:rPr lang="en-US" sz="3600" dirty="0"/>
              <a:t>Decision Uncertainty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a:xfrm>
                <a:off x="1120576" y="1417638"/>
                <a:ext cx="7132878" cy="4983162"/>
              </a:xfrm>
            </p:spPr>
            <p:txBody>
              <a:bodyPr/>
              <a:lstStyle/>
              <a:p>
                <a:endParaRPr lang="en-US" dirty="0"/>
              </a:p>
              <a:p>
                <a:r>
                  <a:rPr lang="en-US" dirty="0"/>
                  <a:t>The probability that a given strategy, </a:t>
                </a:r>
                <a14:m>
                  <m:oMath xmlns:m="http://schemas.openxmlformats.org/officeDocument/2006/math">
                    <m:r>
                      <a:rPr lang="es-ES" b="0" i="1" smtClean="0">
                        <a:latin typeface="Cambria Math" panose="02040503050406030204" pitchFamily="18" charset="0"/>
                      </a:rPr>
                      <m:t>𝑑</m:t>
                    </m:r>
                  </m:oMath>
                </a14:m>
                <a:r>
                  <a:rPr lang="en-US" dirty="0"/>
                  <a:t>, is cost-effective</a:t>
                </a:r>
              </a:p>
              <a:p>
                <a:pPr marL="114300" indent="0">
                  <a:buNone/>
                </a:pPr>
                <a14:m>
                  <m:oMathPara xmlns:m="http://schemas.openxmlformats.org/officeDocument/2006/math">
                    <m:oMathParaPr>
                      <m:jc m:val="centerGroup"/>
                    </m:oMathParaPr>
                    <m:oMath xmlns:m="http://schemas.openxmlformats.org/officeDocument/2006/math">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Pr</m:t>
                          </m:r>
                        </m:fName>
                        <m:e>
                          <m:sSub>
                            <m:sSubPr>
                              <m:ctrlPr>
                                <a:rPr lang="es-ES" b="0" i="1" smtClean="0">
                                  <a:latin typeface="Cambria Math" panose="02040503050406030204" pitchFamily="18" charset="0"/>
                                </a:rPr>
                              </m:ctrlPr>
                            </m:sSubPr>
                            <m:e>
                              <m:d>
                                <m:dPr>
                                  <m:ctrlPr>
                                    <a:rPr lang="es-ES" b="0" i="1" smtClean="0">
                                      <a:latin typeface="Cambria Math" panose="02040503050406030204" pitchFamily="18" charset="0"/>
                                    </a:rPr>
                                  </m:ctrlPr>
                                </m:dPr>
                                <m:e>
                                  <m:r>
                                    <a:rPr lang="es-ES" b="0" i="1" smtClean="0">
                                      <a:latin typeface="Cambria Math" panose="02040503050406030204" pitchFamily="18" charset="0"/>
                                    </a:rPr>
                                    <m:t>𝐶𝐸</m:t>
                                  </m:r>
                                </m:e>
                              </m:d>
                            </m:e>
                            <m:sub>
                              <m:r>
                                <a:rPr lang="es-ES" b="0" i="1" smtClean="0">
                                  <a:latin typeface="Cambria Math" panose="02040503050406030204" pitchFamily="18" charset="0"/>
                                </a:rPr>
                                <m:t>𝑑</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𝑑</m:t>
                                  </m:r>
                                </m:sub>
                              </m:sSub>
                            </m:num>
                            <m:den>
                              <m:r>
                                <a:rPr lang="es-ES" b="0" i="1" smtClean="0">
                                  <a:latin typeface="Cambria Math" panose="02040503050406030204" pitchFamily="18" charset="0"/>
                                </a:rPr>
                                <m:t>𝑁</m:t>
                              </m:r>
                            </m:den>
                          </m:f>
                        </m:e>
                      </m:func>
                    </m:oMath>
                  </m:oMathPara>
                </a14:m>
                <a:endParaRPr lang="en-US" dirty="0"/>
              </a:p>
              <a:p>
                <a:r>
                  <a:rPr lang="en-US" dirty="0"/>
                  <a:t>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𝑑</m:t>
                        </m:r>
                      </m:sub>
                    </m:sSub>
                  </m:oMath>
                </a14:m>
                <a:r>
                  <a:rPr lang="en-US" dirty="0"/>
                  <a:t> is the number of simulations in which strategy </a:t>
                </a:r>
                <a14:m>
                  <m:oMath xmlns:m="http://schemas.openxmlformats.org/officeDocument/2006/math">
                    <m:r>
                      <a:rPr lang="es-ES" i="1">
                        <a:latin typeface="Cambria Math" panose="02040503050406030204" pitchFamily="18" charset="0"/>
                      </a:rPr>
                      <m:t>𝑑</m:t>
                    </m:r>
                  </m:oMath>
                </a14:m>
                <a:r>
                  <a:rPr lang="en-US" dirty="0"/>
                  <a:t> has the maximum net benefit and </a:t>
                </a:r>
                <a14:m>
                  <m:oMath xmlns:m="http://schemas.openxmlformats.org/officeDocument/2006/math">
                    <m:r>
                      <a:rPr lang="es-ES" b="0" i="1" smtClean="0">
                        <a:latin typeface="Cambria Math" panose="02040503050406030204" pitchFamily="18" charset="0"/>
                      </a:rPr>
                      <m:t>𝑁</m:t>
                    </m:r>
                  </m:oMath>
                </a14:m>
                <a:r>
                  <a:rPr lang="en-US" dirty="0"/>
                  <a:t> is the total number of PSA samples.</a:t>
                </a:r>
              </a:p>
            </p:txBody>
          </p:sp>
        </mc:Choice>
        <mc:Fallback xmlns="">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xfrm>
                <a:off x="1120576" y="1417638"/>
                <a:ext cx="7132878" cy="4983162"/>
              </a:xfrm>
              <a:blipFill>
                <a:blip r:embed="rId4"/>
                <a:stretch>
                  <a:fillRect r="-2137"/>
                </a:stretch>
              </a:blipFill>
            </p:spPr>
            <p:txBody>
              <a:bodyPr/>
              <a:lstStyle/>
              <a:p>
                <a:r>
                  <a:rPr lang="en-US">
                    <a:noFill/>
                  </a:rPr>
                  <a:t> </a:t>
                </a:r>
              </a:p>
            </p:txBody>
          </p:sp>
        </mc:Fallback>
      </mc:AlternateContent>
    </p:spTree>
    <p:extLst>
      <p:ext uri="{BB962C8B-B14F-4D97-AF65-F5344CB8AC3E}">
        <p14:creationId xmlns:p14="http://schemas.microsoft.com/office/powerpoint/2010/main" val="13335974"/>
      </p:ext>
    </p:extLst>
  </p:cSld>
  <p:clrMapOvr>
    <a:masterClrMapping/>
  </p:clrMapOvr>
  <mc:AlternateContent xmlns:mc="http://schemas.openxmlformats.org/markup-compatibility/2006" xmlns:p14="http://schemas.microsoft.com/office/powerpoint/2010/main">
    <mc:Choice Requires="p14">
      <p:transition spd="slow" p14:dur="2000" advTm="63588"/>
    </mc:Choice>
    <mc:Fallback xmlns="">
      <p:transition spd="slow" advTm="6358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note on CEA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319" y="1373907"/>
                <a:ext cx="7620000" cy="5344903"/>
              </a:xfrm>
            </p:spPr>
            <p:txBody>
              <a:bodyPr>
                <a:normAutofit/>
              </a:bodyPr>
              <a:lstStyle/>
              <a:p>
                <a:r>
                  <a:rPr lang="en-US" dirty="0"/>
                  <a:t>Consider a CEA that compares </a:t>
                </a:r>
                <a14:m>
                  <m:oMath xmlns:m="http://schemas.openxmlformats.org/officeDocument/2006/math">
                    <m:r>
                      <a:rPr lang="es-ES" b="0" i="1" smtClean="0">
                        <a:latin typeface="Cambria Math" panose="02040503050406030204" pitchFamily="18" charset="0"/>
                      </a:rPr>
                      <m:t>𝐷</m:t>
                    </m:r>
                  </m:oMath>
                </a14:m>
                <a:r>
                  <a:rPr lang="en-US" dirty="0"/>
                  <a:t> strategies in terms of their effectiveness, </a:t>
                </a:r>
                <a14:m>
                  <m:oMath xmlns:m="http://schemas.openxmlformats.org/officeDocument/2006/math">
                    <m:r>
                      <a:rPr lang="es-ES" b="0" i="1" smtClean="0">
                        <a:latin typeface="Cambria Math" panose="02040503050406030204" pitchFamily="18" charset="0"/>
                      </a:rPr>
                      <m:t>𝐸</m:t>
                    </m:r>
                  </m:oMath>
                </a14:m>
                <a:r>
                  <a:rPr lang="en-US" dirty="0"/>
                  <a:t>, and costs, </a:t>
                </a:r>
                <a14:m>
                  <m:oMath xmlns:m="http://schemas.openxmlformats.org/officeDocument/2006/math">
                    <m:r>
                      <a:rPr lang="es-ES" b="0" i="1" smtClean="0">
                        <a:latin typeface="Cambria Math" panose="02040503050406030204" pitchFamily="18" charset="0"/>
                      </a:rPr>
                      <m:t>𝐶</m:t>
                    </m:r>
                  </m:oMath>
                </a14:m>
                <a:r>
                  <a:rPr lang="en-US" dirty="0"/>
                  <a:t>. </a:t>
                </a:r>
              </a:p>
              <a:p>
                <a:endParaRPr lang="en-US" dirty="0"/>
              </a:p>
              <a:p>
                <a:r>
                  <a:rPr lang="en-US" dirty="0"/>
                  <a:t>The net benefit of a given strategy is often considered in monetary terms and referred to as Net Monetary Benefit (NMB).</a:t>
                </a:r>
              </a:p>
              <a:p>
                <a:endParaRPr lang="en-US" dirty="0"/>
              </a:p>
              <a:p>
                <a:r>
                  <a:rPr lang="es-ES" b="0" dirty="0" err="1"/>
                  <a:t>The</a:t>
                </a:r>
                <a:r>
                  <a:rPr lang="es-ES" b="0" dirty="0"/>
                  <a:t> NMB </a:t>
                </a:r>
                <a:r>
                  <a:rPr lang="es-ES" b="0" dirty="0" err="1"/>
                  <a:t>for</a:t>
                </a:r>
                <a:r>
                  <a:rPr lang="es-ES" b="0" dirty="0"/>
                  <a:t> </a:t>
                </a:r>
                <a:r>
                  <a:rPr lang="es-ES" b="0" dirty="0" err="1"/>
                  <a:t>strategy</a:t>
                </a:r>
                <a:r>
                  <a:rPr lang="es-ES" b="0" dirty="0"/>
                  <a:t> </a:t>
                </a:r>
                <a14:m>
                  <m:oMath xmlns:m="http://schemas.openxmlformats.org/officeDocument/2006/math">
                    <m:r>
                      <a:rPr lang="es-ES" b="0" i="1" smtClean="0">
                        <a:latin typeface="Cambria Math" panose="02040503050406030204" pitchFamily="18" charset="0"/>
                      </a:rPr>
                      <m:t>𝑑</m:t>
                    </m:r>
                  </m:oMath>
                </a14:m>
                <a:r>
                  <a:rPr lang="es-ES" b="0" dirty="0"/>
                  <a:t> </a:t>
                </a:r>
                <a:r>
                  <a:rPr lang="es-ES" b="0" dirty="0" err="1"/>
                  <a:t>is</a:t>
                </a:r>
                <a:r>
                  <a:rPr lang="es-ES" b="0" dirty="0"/>
                  <a:t> </a:t>
                </a:r>
                <a:r>
                  <a:rPr lang="es-ES" b="0" dirty="0" err="1"/>
                  <a:t>defined</a:t>
                </a:r>
                <a:r>
                  <a:rPr lang="es-ES" b="0" dirty="0"/>
                  <a:t> as </a:t>
                </a:r>
              </a:p>
              <a:p>
                <a:pPr marL="114300" indent="0">
                  <a:buNone/>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𝑁𝑀</m:t>
                      </m:r>
                      <m:sSub>
                        <m:sSubPr>
                          <m:ctrlPr>
                            <a:rPr lang="es-ES" i="1">
                              <a:latin typeface="Cambria Math" panose="02040503050406030204" pitchFamily="18" charset="0"/>
                            </a:rPr>
                          </m:ctrlPr>
                        </m:sSubPr>
                        <m:e>
                          <m:r>
                            <a:rPr lang="es-ES" i="1">
                              <a:latin typeface="Cambria Math" panose="02040503050406030204" pitchFamily="18" charset="0"/>
                            </a:rPr>
                            <m:t>𝐵</m:t>
                          </m:r>
                        </m:e>
                        <m:sub>
                          <m:r>
                            <a:rPr lang="es-ES" i="1">
                              <a:latin typeface="Cambria Math" panose="02040503050406030204" pitchFamily="18" charset="0"/>
                            </a:rPr>
                            <m:t>𝑑</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𝐸</m:t>
                          </m:r>
                        </m:e>
                        <m:sub>
                          <m:r>
                            <a:rPr lang="es-ES" i="1">
                              <a:latin typeface="Cambria Math" panose="02040503050406030204" pitchFamily="18" charset="0"/>
                            </a:rPr>
                            <m:t>𝑑</m:t>
                          </m:r>
                        </m:sub>
                      </m:sSub>
                      <m:r>
                        <a:rPr lang="es-ES" i="1">
                          <a:latin typeface="Cambria Math" panose="02040503050406030204" pitchFamily="18" charset="0"/>
                        </a:rPr>
                        <m:t>𝜆</m:t>
                      </m:r>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𝐶</m:t>
                          </m:r>
                        </m:e>
                        <m:sub>
                          <m:r>
                            <a:rPr lang="es-ES" i="1">
                              <a:latin typeface="Cambria Math" panose="02040503050406030204" pitchFamily="18" charset="0"/>
                            </a:rPr>
                            <m:t>𝑑</m:t>
                          </m:r>
                        </m:sub>
                      </m:sSub>
                    </m:oMath>
                  </m:oMathPara>
                </a14:m>
                <a:endParaRPr lang="en-US" dirty="0"/>
              </a:p>
              <a:p>
                <a:endParaRPr lang="es-ES" b="0" i="1" dirty="0">
                  <a:latin typeface="Cambria Math" panose="02040503050406030204" pitchFamily="18" charset="0"/>
                </a:endParaRPr>
              </a:p>
              <a:p>
                <a14:m>
                  <m:oMath xmlns:m="http://schemas.openxmlformats.org/officeDocument/2006/math">
                    <m:r>
                      <a:rPr lang="es-ES" b="0" i="1" smtClean="0">
                        <a:latin typeface="Cambria Math" panose="02040503050406030204" pitchFamily="18" charset="0"/>
                      </a:rPr>
                      <m:t>𝜆</m:t>
                    </m:r>
                  </m:oMath>
                </a14:m>
                <a:r>
                  <a:rPr lang="es-ES" dirty="0">
                    <a:latin typeface="Cambria Math" panose="02040503050406030204" pitchFamily="18" charset="0"/>
                  </a:rPr>
                  <a:t> </a:t>
                </a:r>
                <a:r>
                  <a:rPr lang="en-US" dirty="0"/>
                  <a:t>is the willingness-to-pay (WTP) or cost-effectiveness threshold</a:t>
                </a:r>
                <a:endParaRPr lang="es-ES" b="0" i="1" dirty="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319" y="1373907"/>
                <a:ext cx="7620000" cy="5344903"/>
              </a:xfrm>
              <a:blipFill>
                <a:blip r:embed="rId5"/>
                <a:stretch>
                  <a:fillRect t="-684"/>
                </a:stretch>
              </a:blipFill>
            </p:spPr>
            <p:txBody>
              <a:bodyPr/>
              <a:lstStyle/>
              <a:p>
                <a:r>
                  <a:rPr lang="en-US">
                    <a:noFill/>
                  </a:rPr>
                  <a:t> </a:t>
                </a:r>
              </a:p>
            </p:txBody>
          </p:sp>
        </mc:Fallback>
      </mc:AlternateContent>
    </p:spTree>
    <p:extLst>
      <p:ext uri="{BB962C8B-B14F-4D97-AF65-F5344CB8AC3E}">
        <p14:creationId xmlns:p14="http://schemas.microsoft.com/office/powerpoint/2010/main" val="3494480746"/>
      </p:ext>
    </p:extLst>
  </p:cSld>
  <p:clrMapOvr>
    <a:masterClrMapping/>
  </p:clrMapOvr>
  <mc:AlternateContent xmlns:mc="http://schemas.openxmlformats.org/markup-compatibility/2006" xmlns:p14="http://schemas.microsoft.com/office/powerpoint/2010/main">
    <mc:Choice Requires="p14">
      <p:transition spd="slow" p14:dur="2000" advTm="61937"/>
    </mc:Choice>
    <mc:Fallback xmlns="">
      <p:transition spd="slow" advTm="6193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2177144" y="274638"/>
            <a:ext cx="8490857" cy="1143000"/>
          </a:xfrm>
        </p:spPr>
        <p:txBody>
          <a:bodyPr/>
          <a:lstStyle/>
          <a:p>
            <a:r>
              <a:rPr lang="en-US" sz="3600" dirty="0"/>
              <a:t>Cost-Effectiveness Acceptability Curves (CEAC)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a:xfrm>
                <a:off x="1120576" y="1417638"/>
                <a:ext cx="6775069" cy="4983162"/>
              </a:xfrm>
            </p:spPr>
            <p:txBody>
              <a:bodyPr/>
              <a:lstStyle/>
              <a:p>
                <a:endParaRPr lang="en-US" dirty="0"/>
              </a:p>
              <a:p>
                <a:r>
                  <a:rPr lang="en-US" dirty="0"/>
                  <a:t>CEAC display the </a:t>
                </a:r>
                <a:r>
                  <a:rPr lang="en-US" u="sng" dirty="0"/>
                  <a:t>probability</a:t>
                </a:r>
                <a:r>
                  <a:rPr lang="en-US" dirty="0"/>
                  <a:t> that each strategy is cost-effective given a certain willingness-to-pay (WTP) threshold </a:t>
                </a:r>
              </a:p>
              <a:p>
                <a:endParaRPr lang="en-US" dirty="0"/>
              </a:p>
              <a:p>
                <a:r>
                  <a:rPr lang="en-US" dirty="0"/>
                  <a:t>The representation of </a:t>
                </a:r>
                <a14:m>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𝑑</m:t>
                            </m:r>
                          </m:sub>
                        </m:sSub>
                      </m:e>
                    </m:func>
                  </m:oMath>
                </a14:m>
                <a:r>
                  <a:rPr lang="en-US" dirty="0"/>
                  <a:t> for all </a:t>
                </a:r>
                <a14:m>
                  <m:oMath xmlns:m="http://schemas.openxmlformats.org/officeDocument/2006/math">
                    <m:r>
                      <a:rPr lang="es-ES" b="0" i="1" smtClean="0">
                        <a:latin typeface="Cambria Math" panose="02040503050406030204" pitchFamily="18" charset="0"/>
                      </a:rPr>
                      <m:t>𝐷</m:t>
                    </m:r>
                  </m:oMath>
                </a14:m>
                <a:r>
                  <a:rPr lang="en-US" dirty="0"/>
                  <a:t> strategies as a function of </a:t>
                </a:r>
                <a14:m>
                  <m:oMath xmlns:m="http://schemas.openxmlformats.org/officeDocument/2006/math">
                    <m:r>
                      <a:rPr lang="es-ES" b="0" i="1" smtClean="0">
                        <a:latin typeface="Cambria Math" panose="02040503050406030204" pitchFamily="18" charset="0"/>
                      </a:rPr>
                      <m:t>𝜆</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xfrm>
                <a:off x="1120576" y="1417638"/>
                <a:ext cx="6775069" cy="4983162"/>
              </a:xfr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7290310"/>
      </p:ext>
    </p:extLst>
  </p:cSld>
  <p:clrMapOvr>
    <a:masterClrMapping/>
  </p:clrMapOvr>
  <mc:AlternateContent xmlns:mc="http://schemas.openxmlformats.org/markup-compatibility/2006" xmlns:p14="http://schemas.microsoft.com/office/powerpoint/2010/main">
    <mc:Choice Requires="p14">
      <p:transition spd="slow" p14:dur="2000" advTm="45428"/>
    </mc:Choice>
    <mc:Fallback xmlns="">
      <p:transition spd="slow" advTm="4542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pic>
        <p:nvPicPr>
          <p:cNvPr id="12" name="Picture 11">
            <a:extLst>
              <a:ext uri="{FF2B5EF4-FFF2-40B4-BE49-F238E27FC236}">
                <a16:creationId xmlns:a16="http://schemas.microsoft.com/office/drawing/2014/main" id="{D27552BA-2B60-F34D-B3B0-8BD339285B24}"/>
              </a:ext>
            </a:extLst>
          </p:cNvPr>
          <p:cNvPicPr>
            <a:picLocks noChangeAspect="1"/>
          </p:cNvPicPr>
          <p:nvPr/>
        </p:nvPicPr>
        <p:blipFill>
          <a:blip r:embed="rId3"/>
          <a:stretch>
            <a:fillRect/>
          </a:stretch>
        </p:blipFill>
        <p:spPr>
          <a:xfrm>
            <a:off x="915730" y="1745749"/>
            <a:ext cx="8448261" cy="3243692"/>
          </a:xfrm>
          <a:prstGeom prst="rect">
            <a:avLst/>
          </a:prstGeom>
        </p:spPr>
      </p:pic>
      <p:sp>
        <p:nvSpPr>
          <p:cNvPr id="1110" name="Shape 1110"/>
          <p:cNvSpPr>
            <a:spLocks noGrp="1"/>
          </p:cNvSpPr>
          <p:nvPr>
            <p:ph type="sldNum" idx="12"/>
          </p:nvPr>
        </p:nvSpPr>
        <p:spPr>
          <a:xfrm>
            <a:off x="9010441"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21</a:t>
            </a:fld>
            <a:endParaRPr/>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2177144" y="274638"/>
            <a:ext cx="8490857" cy="1143000"/>
          </a:xfrm>
        </p:spPr>
        <p:txBody>
          <a:bodyPr/>
          <a:lstStyle/>
          <a:p>
            <a:r>
              <a:rPr lang="en-US" sz="3600" dirty="0"/>
              <a:t>Construction of CEAC</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9F3D53B-9F82-5641-AFBF-FEF9723D6C60}"/>
                  </a:ext>
                </a:extLst>
              </p:cNvPr>
              <p:cNvSpPr/>
              <p:nvPr/>
            </p:nvSpPr>
            <p:spPr>
              <a:xfrm>
                <a:off x="1222940" y="5317553"/>
                <a:ext cx="2264018"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𝐴</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5</m:t>
                          </m:r>
                        </m:num>
                        <m:den>
                          <m:r>
                            <a:rPr lang="es-ES" i="1">
                              <a:latin typeface="Cambria Math" panose="02040503050406030204" pitchFamily="18" charset="0"/>
                            </a:rPr>
                            <m:t>10</m:t>
                          </m:r>
                        </m:den>
                      </m:f>
                      <m:r>
                        <a:rPr lang="es-ES" i="1">
                          <a:latin typeface="Cambria Math" panose="02040503050406030204" pitchFamily="18" charset="0"/>
                        </a:rPr>
                        <m:t>=0.5</m:t>
                      </m:r>
                    </m:oMath>
                  </m:oMathPara>
                </a14:m>
                <a:endParaRPr lang="en-MX" dirty="0"/>
              </a:p>
            </p:txBody>
          </p:sp>
        </mc:Choice>
        <mc:Fallback xmlns="">
          <p:sp>
            <p:nvSpPr>
              <p:cNvPr id="10" name="Rectangle 9">
                <a:extLst>
                  <a:ext uri="{FF2B5EF4-FFF2-40B4-BE49-F238E27FC236}">
                    <a16:creationId xmlns:a16="http://schemas.microsoft.com/office/drawing/2014/main" id="{79F3D53B-9F82-5641-AFBF-FEF9723D6C60}"/>
                  </a:ext>
                </a:extLst>
              </p:cNvPr>
              <p:cNvSpPr>
                <a:spLocks noRot="1" noChangeAspect="1" noMove="1" noResize="1" noEditPoints="1" noAdjustHandles="1" noChangeArrowheads="1" noChangeShapeType="1" noTextEdit="1"/>
              </p:cNvSpPr>
              <p:nvPr/>
            </p:nvSpPr>
            <p:spPr>
              <a:xfrm>
                <a:off x="1222940" y="5317553"/>
                <a:ext cx="2264018" cy="6183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AEC27E5-FAB1-414D-AE3A-91384DBCCAA2}"/>
                  </a:ext>
                </a:extLst>
              </p:cNvPr>
              <p:cNvSpPr/>
              <p:nvPr/>
            </p:nvSpPr>
            <p:spPr>
              <a:xfrm>
                <a:off x="3486958" y="5333187"/>
                <a:ext cx="226844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𝐵</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3</m:t>
                          </m:r>
                        </m:num>
                        <m:den>
                          <m:r>
                            <a:rPr lang="es-ES" i="1">
                              <a:latin typeface="Cambria Math" panose="02040503050406030204" pitchFamily="18" charset="0"/>
                            </a:rPr>
                            <m:t>10</m:t>
                          </m:r>
                        </m:den>
                      </m:f>
                      <m:r>
                        <a:rPr lang="es-ES" i="1">
                          <a:latin typeface="Cambria Math" panose="02040503050406030204" pitchFamily="18" charset="0"/>
                        </a:rPr>
                        <m:t>=0.3</m:t>
                      </m:r>
                    </m:oMath>
                  </m:oMathPara>
                </a14:m>
                <a:endParaRPr lang="en-MX" dirty="0"/>
              </a:p>
            </p:txBody>
          </p:sp>
        </mc:Choice>
        <mc:Fallback xmlns="">
          <p:sp>
            <p:nvSpPr>
              <p:cNvPr id="11" name="Rectangle 10">
                <a:extLst>
                  <a:ext uri="{FF2B5EF4-FFF2-40B4-BE49-F238E27FC236}">
                    <a16:creationId xmlns:a16="http://schemas.microsoft.com/office/drawing/2014/main" id="{CAEC27E5-FAB1-414D-AE3A-91384DBCCAA2}"/>
                  </a:ext>
                </a:extLst>
              </p:cNvPr>
              <p:cNvSpPr>
                <a:spLocks noRot="1" noChangeAspect="1" noMove="1" noResize="1" noEditPoints="1" noAdjustHandles="1" noChangeArrowheads="1" noChangeShapeType="1" noTextEdit="1"/>
              </p:cNvSpPr>
              <p:nvPr/>
            </p:nvSpPr>
            <p:spPr>
              <a:xfrm>
                <a:off x="3486958" y="5333187"/>
                <a:ext cx="2268442" cy="612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2011A62-DAEE-8445-B26A-5C0BA749686E}"/>
                  </a:ext>
                </a:extLst>
              </p:cNvPr>
              <p:cNvSpPr/>
              <p:nvPr/>
            </p:nvSpPr>
            <p:spPr>
              <a:xfrm>
                <a:off x="5750977" y="5323131"/>
                <a:ext cx="23056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𝐶</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2</m:t>
                          </m:r>
                        </m:num>
                        <m:den>
                          <m:r>
                            <a:rPr lang="es-ES" i="1">
                              <a:latin typeface="Cambria Math" panose="02040503050406030204" pitchFamily="18" charset="0"/>
                            </a:rPr>
                            <m:t>10</m:t>
                          </m:r>
                        </m:den>
                      </m:f>
                      <m:r>
                        <a:rPr lang="es-ES" i="1">
                          <a:latin typeface="Cambria Math" panose="02040503050406030204" pitchFamily="18" charset="0"/>
                        </a:rPr>
                        <m:t>=0.2</m:t>
                      </m:r>
                    </m:oMath>
                  </m:oMathPara>
                </a14:m>
                <a:endParaRPr lang="en-MX" dirty="0"/>
              </a:p>
            </p:txBody>
          </p:sp>
        </mc:Choice>
        <mc:Fallback xmlns="">
          <p:sp>
            <p:nvSpPr>
              <p:cNvPr id="15" name="Rectangle 14">
                <a:extLst>
                  <a:ext uri="{FF2B5EF4-FFF2-40B4-BE49-F238E27FC236}">
                    <a16:creationId xmlns:a16="http://schemas.microsoft.com/office/drawing/2014/main" id="{72011A62-DAEE-8445-B26A-5C0BA749686E}"/>
                  </a:ext>
                </a:extLst>
              </p:cNvPr>
              <p:cNvSpPr>
                <a:spLocks noRot="1" noChangeAspect="1" noMove="1" noResize="1" noEditPoints="1" noAdjustHandles="1" noChangeArrowheads="1" noChangeShapeType="1" noTextEdit="1"/>
              </p:cNvSpPr>
              <p:nvPr/>
            </p:nvSpPr>
            <p:spPr>
              <a:xfrm>
                <a:off x="5750977" y="5323131"/>
                <a:ext cx="2305631" cy="612732"/>
              </a:xfrm>
              <a:prstGeom prst="rect">
                <a:avLst/>
              </a:prstGeom>
              <a:blipFill>
                <a:blip r:embed="rId9"/>
                <a:stretch>
                  <a:fillRect/>
                </a:stretch>
              </a:blipFill>
            </p:spPr>
            <p:txBody>
              <a:bodyPr/>
              <a:lstStyle/>
              <a:p>
                <a:r>
                  <a:rPr lang="en-US">
                    <a:noFill/>
                  </a:rPr>
                  <a:t> </a:t>
                </a:r>
              </a:p>
            </p:txBody>
          </p:sp>
        </mc:Fallback>
      </mc:AlternateContent>
      <p:sp>
        <p:nvSpPr>
          <p:cNvPr id="13" name="Frame 12">
            <a:extLst>
              <a:ext uri="{FF2B5EF4-FFF2-40B4-BE49-F238E27FC236}">
                <a16:creationId xmlns:a16="http://schemas.microsoft.com/office/drawing/2014/main" id="{24986C61-9433-D04A-80E8-A46D92BF608F}"/>
              </a:ext>
            </a:extLst>
          </p:cNvPr>
          <p:cNvSpPr/>
          <p:nvPr/>
        </p:nvSpPr>
        <p:spPr>
          <a:xfrm>
            <a:off x="1222940" y="5232108"/>
            <a:ext cx="2264018" cy="814891"/>
          </a:xfrm>
          <a:prstGeom prst="frame">
            <a:avLst>
              <a:gd name="adj1" fmla="val 6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F9E96344-2E07-D84D-ABEC-0E9AE9893EE7}"/>
              </a:ext>
            </a:extLst>
          </p:cNvPr>
          <p:cNvCxnSpPr/>
          <p:nvPr/>
        </p:nvCxnSpPr>
        <p:spPr>
          <a:xfrm flipH="1" flipV="1">
            <a:off x="3313048" y="5844210"/>
            <a:ext cx="626165" cy="60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650062A-19BB-3840-95D6-0B77E2C6E355}"/>
              </a:ext>
            </a:extLst>
          </p:cNvPr>
          <p:cNvSpPr txBox="1"/>
          <p:nvPr/>
        </p:nvSpPr>
        <p:spPr>
          <a:xfrm>
            <a:off x="3939212" y="6282154"/>
            <a:ext cx="2653748" cy="369332"/>
          </a:xfrm>
          <a:prstGeom prst="rect">
            <a:avLst/>
          </a:prstGeom>
          <a:noFill/>
        </p:spPr>
        <p:txBody>
          <a:bodyPr wrap="square" rtlCol="0">
            <a:spAutoFit/>
          </a:bodyPr>
          <a:lstStyle/>
          <a:p>
            <a:r>
              <a:rPr lang="en-MX" dirty="0"/>
              <a:t>Highest probability</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D435F1DE-C12E-3C40-B301-B429779EC24A}"/>
                  </a:ext>
                </a:extLst>
              </p:cNvPr>
              <p:cNvSpPr/>
              <p:nvPr/>
            </p:nvSpPr>
            <p:spPr>
              <a:xfrm>
                <a:off x="1222940" y="1251475"/>
                <a:ext cx="9982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𝑁</m:t>
                      </m:r>
                      <m:r>
                        <a:rPr lang="es-ES" i="1">
                          <a:latin typeface="Cambria Math" panose="02040503050406030204" pitchFamily="18" charset="0"/>
                        </a:rPr>
                        <m:t>=10</m:t>
                      </m:r>
                    </m:oMath>
                  </m:oMathPara>
                </a14:m>
                <a:endParaRPr lang="en-MX" dirty="0"/>
              </a:p>
            </p:txBody>
          </p:sp>
        </mc:Choice>
        <mc:Fallback xmlns="">
          <p:sp>
            <p:nvSpPr>
              <p:cNvPr id="18" name="Rectangle 17">
                <a:extLst>
                  <a:ext uri="{FF2B5EF4-FFF2-40B4-BE49-F238E27FC236}">
                    <a16:creationId xmlns:a16="http://schemas.microsoft.com/office/drawing/2014/main" id="{D435F1DE-C12E-3C40-B301-B429779EC24A}"/>
                  </a:ext>
                </a:extLst>
              </p:cNvPr>
              <p:cNvSpPr>
                <a:spLocks noRot="1" noChangeAspect="1" noMove="1" noResize="1" noEditPoints="1" noAdjustHandles="1" noChangeArrowheads="1" noChangeShapeType="1" noTextEdit="1"/>
              </p:cNvSpPr>
              <p:nvPr/>
            </p:nvSpPr>
            <p:spPr>
              <a:xfrm>
                <a:off x="1222940" y="1251475"/>
                <a:ext cx="99822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A5EE102-DDED-6146-9718-A712898A9888}"/>
                  </a:ext>
                </a:extLst>
              </p:cNvPr>
              <p:cNvSpPr/>
              <p:nvPr/>
            </p:nvSpPr>
            <p:spPr>
              <a:xfrm>
                <a:off x="5742457" y="1283512"/>
                <a:ext cx="10180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𝐴</m:t>
                          </m:r>
                        </m:sub>
                      </m:sSub>
                      <m:r>
                        <a:rPr lang="es-ES" i="1">
                          <a:latin typeface="Cambria Math" panose="02040503050406030204" pitchFamily="18" charset="0"/>
                        </a:rPr>
                        <m:t>=5;</m:t>
                      </m:r>
                    </m:oMath>
                  </m:oMathPara>
                </a14:m>
                <a:endParaRPr lang="en-MX" dirty="0"/>
              </a:p>
            </p:txBody>
          </p:sp>
        </mc:Choice>
        <mc:Fallback xmlns="">
          <p:sp>
            <p:nvSpPr>
              <p:cNvPr id="21" name="Rectangle 20">
                <a:extLst>
                  <a:ext uri="{FF2B5EF4-FFF2-40B4-BE49-F238E27FC236}">
                    <a16:creationId xmlns:a16="http://schemas.microsoft.com/office/drawing/2014/main" id="{DA5EE102-DDED-6146-9718-A712898A9888}"/>
                  </a:ext>
                </a:extLst>
              </p:cNvPr>
              <p:cNvSpPr>
                <a:spLocks noRot="1" noChangeAspect="1" noMove="1" noResize="1" noEditPoints="1" noAdjustHandles="1" noChangeArrowheads="1" noChangeShapeType="1" noTextEdit="1"/>
              </p:cNvSpPr>
              <p:nvPr/>
            </p:nvSpPr>
            <p:spPr>
              <a:xfrm>
                <a:off x="5742457" y="1283512"/>
                <a:ext cx="1018036" cy="369332"/>
              </a:xfrm>
              <a:prstGeom prst="rect">
                <a:avLst/>
              </a:prstGeom>
              <a:blipFill>
                <a:blip r:embed="rId11"/>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3BEA018-60F3-E74E-8425-D627798B21C4}"/>
                  </a:ext>
                </a:extLst>
              </p:cNvPr>
              <p:cNvSpPr/>
              <p:nvPr/>
            </p:nvSpPr>
            <p:spPr>
              <a:xfrm>
                <a:off x="6553205" y="1288418"/>
                <a:ext cx="10339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𝐵</m:t>
                          </m:r>
                        </m:sub>
                      </m:sSub>
                      <m:r>
                        <a:rPr lang="es-ES" i="1">
                          <a:latin typeface="Cambria Math" panose="02040503050406030204" pitchFamily="18" charset="0"/>
                        </a:rPr>
                        <m:t>=3;</m:t>
                      </m:r>
                    </m:oMath>
                  </m:oMathPara>
                </a14:m>
                <a:endParaRPr lang="en-MX" dirty="0"/>
              </a:p>
            </p:txBody>
          </p:sp>
        </mc:Choice>
        <mc:Fallback xmlns="">
          <p:sp>
            <p:nvSpPr>
              <p:cNvPr id="22" name="Rectangle 21">
                <a:extLst>
                  <a:ext uri="{FF2B5EF4-FFF2-40B4-BE49-F238E27FC236}">
                    <a16:creationId xmlns:a16="http://schemas.microsoft.com/office/drawing/2014/main" id="{C3BEA018-60F3-E74E-8425-D627798B21C4}"/>
                  </a:ext>
                </a:extLst>
              </p:cNvPr>
              <p:cNvSpPr>
                <a:spLocks noRot="1" noChangeAspect="1" noMove="1" noResize="1" noEditPoints="1" noAdjustHandles="1" noChangeArrowheads="1" noChangeShapeType="1" noTextEdit="1"/>
              </p:cNvSpPr>
              <p:nvPr/>
            </p:nvSpPr>
            <p:spPr>
              <a:xfrm>
                <a:off x="6553205" y="1288418"/>
                <a:ext cx="1033937" cy="369332"/>
              </a:xfrm>
              <a:prstGeom prst="rect">
                <a:avLst/>
              </a:prstGeom>
              <a:blipFill>
                <a:blip r:embed="rId12"/>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C7C5CEB-2D7E-C244-BF92-20DEA12B90AA}"/>
                  </a:ext>
                </a:extLst>
              </p:cNvPr>
              <p:cNvSpPr/>
              <p:nvPr/>
            </p:nvSpPr>
            <p:spPr>
              <a:xfrm>
                <a:off x="7365849" y="1284214"/>
                <a:ext cx="9571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𝐶</m:t>
                          </m:r>
                        </m:sub>
                      </m:sSub>
                      <m:r>
                        <a:rPr lang="es-ES" i="1">
                          <a:latin typeface="Cambria Math" panose="02040503050406030204" pitchFamily="18" charset="0"/>
                        </a:rPr>
                        <m:t>=2</m:t>
                      </m:r>
                    </m:oMath>
                  </m:oMathPara>
                </a14:m>
                <a:endParaRPr lang="en-MX" dirty="0"/>
              </a:p>
            </p:txBody>
          </p:sp>
        </mc:Choice>
        <mc:Fallback xmlns="">
          <p:sp>
            <p:nvSpPr>
              <p:cNvPr id="23" name="Rectangle 22">
                <a:extLst>
                  <a:ext uri="{FF2B5EF4-FFF2-40B4-BE49-F238E27FC236}">
                    <a16:creationId xmlns:a16="http://schemas.microsoft.com/office/drawing/2014/main" id="{DC7C5CEB-2D7E-C244-BF92-20DEA12B90AA}"/>
                  </a:ext>
                </a:extLst>
              </p:cNvPr>
              <p:cNvSpPr>
                <a:spLocks noRot="1" noChangeAspect="1" noMove="1" noResize="1" noEditPoints="1" noAdjustHandles="1" noChangeArrowheads="1" noChangeShapeType="1" noTextEdit="1"/>
              </p:cNvSpPr>
              <p:nvPr/>
            </p:nvSpPr>
            <p:spPr>
              <a:xfrm>
                <a:off x="7365849" y="1284214"/>
                <a:ext cx="957121" cy="369332"/>
              </a:xfrm>
              <a:prstGeom prst="rect">
                <a:avLst/>
              </a:prstGeom>
              <a:blipFill>
                <a:blip r:embed="rId13"/>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1009910628"/>
      </p:ext>
    </p:extLst>
  </p:cSld>
  <p:clrMapOvr>
    <a:masterClrMapping/>
  </p:clrMapOvr>
  <mc:AlternateContent xmlns:mc="http://schemas.openxmlformats.org/markup-compatibility/2006" xmlns:p14="http://schemas.microsoft.com/office/powerpoint/2010/main">
    <mc:Choice Requires="p14">
      <p:transition spd="slow" p14:dur="2000" advTm="56620"/>
    </mc:Choice>
    <mc:Fallback xmlns="">
      <p:transition spd="slow" advTm="5662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0" name="Shape 1110"/>
          <p:cNvSpPr>
            <a:spLocks noGrp="1"/>
          </p:cNvSpPr>
          <p:nvPr>
            <p:ph type="sldNum" idx="12"/>
          </p:nvPr>
        </p:nvSpPr>
        <p:spPr>
          <a:xfrm>
            <a:off x="9018388"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22</a:t>
            </a:fld>
            <a:endParaRPr/>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2177144" y="274638"/>
            <a:ext cx="8490857" cy="1143000"/>
          </a:xfrm>
        </p:spPr>
        <p:txBody>
          <a:bodyPr/>
          <a:lstStyle/>
          <a:p>
            <a:r>
              <a:rPr lang="en-US" sz="3600" dirty="0"/>
              <a:t>Construction of CEAC</a:t>
            </a:r>
          </a:p>
        </p:txBody>
      </p:sp>
      <p:pic>
        <p:nvPicPr>
          <p:cNvPr id="12" name="Picture 11">
            <a:extLst>
              <a:ext uri="{FF2B5EF4-FFF2-40B4-BE49-F238E27FC236}">
                <a16:creationId xmlns:a16="http://schemas.microsoft.com/office/drawing/2014/main" id="{D27552BA-2B60-F34D-B3B0-8BD339285B24}"/>
              </a:ext>
            </a:extLst>
          </p:cNvPr>
          <p:cNvPicPr>
            <a:picLocks noChangeAspect="1"/>
          </p:cNvPicPr>
          <p:nvPr/>
        </p:nvPicPr>
        <p:blipFill>
          <a:blip r:embed="rId3"/>
          <a:stretch>
            <a:fillRect/>
          </a:stretch>
        </p:blipFill>
        <p:spPr>
          <a:xfrm>
            <a:off x="915726" y="1745749"/>
            <a:ext cx="8448261" cy="3243692"/>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9F3D53B-9F82-5641-AFBF-FEF9723D6C60}"/>
                  </a:ext>
                </a:extLst>
              </p:cNvPr>
              <p:cNvSpPr/>
              <p:nvPr/>
            </p:nvSpPr>
            <p:spPr>
              <a:xfrm>
                <a:off x="1230887" y="5317553"/>
                <a:ext cx="2264018"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𝐴</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5</m:t>
                          </m:r>
                        </m:num>
                        <m:den>
                          <m:r>
                            <a:rPr lang="es-ES" i="1">
                              <a:latin typeface="Cambria Math" panose="02040503050406030204" pitchFamily="18" charset="0"/>
                            </a:rPr>
                            <m:t>10</m:t>
                          </m:r>
                        </m:den>
                      </m:f>
                      <m:r>
                        <a:rPr lang="es-ES" i="1">
                          <a:latin typeface="Cambria Math" panose="02040503050406030204" pitchFamily="18" charset="0"/>
                        </a:rPr>
                        <m:t>=0.5</m:t>
                      </m:r>
                    </m:oMath>
                  </m:oMathPara>
                </a14:m>
                <a:endParaRPr lang="en-MX" dirty="0"/>
              </a:p>
            </p:txBody>
          </p:sp>
        </mc:Choice>
        <mc:Fallback xmlns="">
          <p:sp>
            <p:nvSpPr>
              <p:cNvPr id="10" name="Rectangle 9">
                <a:extLst>
                  <a:ext uri="{FF2B5EF4-FFF2-40B4-BE49-F238E27FC236}">
                    <a16:creationId xmlns:a16="http://schemas.microsoft.com/office/drawing/2014/main" id="{79F3D53B-9F82-5641-AFBF-FEF9723D6C60}"/>
                  </a:ext>
                </a:extLst>
              </p:cNvPr>
              <p:cNvSpPr>
                <a:spLocks noRot="1" noChangeAspect="1" noMove="1" noResize="1" noEditPoints="1" noAdjustHandles="1" noChangeArrowheads="1" noChangeShapeType="1" noTextEdit="1"/>
              </p:cNvSpPr>
              <p:nvPr/>
            </p:nvSpPr>
            <p:spPr>
              <a:xfrm>
                <a:off x="1230887" y="5317553"/>
                <a:ext cx="2264018" cy="6183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AEC27E5-FAB1-414D-AE3A-91384DBCCAA2}"/>
                  </a:ext>
                </a:extLst>
              </p:cNvPr>
              <p:cNvSpPr/>
              <p:nvPr/>
            </p:nvSpPr>
            <p:spPr>
              <a:xfrm>
                <a:off x="3494905" y="5333187"/>
                <a:ext cx="226844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𝐵</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3</m:t>
                          </m:r>
                        </m:num>
                        <m:den>
                          <m:r>
                            <a:rPr lang="es-ES" i="1">
                              <a:latin typeface="Cambria Math" panose="02040503050406030204" pitchFamily="18" charset="0"/>
                            </a:rPr>
                            <m:t>10</m:t>
                          </m:r>
                        </m:den>
                      </m:f>
                      <m:r>
                        <a:rPr lang="es-ES" i="1">
                          <a:latin typeface="Cambria Math" panose="02040503050406030204" pitchFamily="18" charset="0"/>
                        </a:rPr>
                        <m:t>=0.3</m:t>
                      </m:r>
                    </m:oMath>
                  </m:oMathPara>
                </a14:m>
                <a:endParaRPr lang="en-MX" dirty="0"/>
              </a:p>
            </p:txBody>
          </p:sp>
        </mc:Choice>
        <mc:Fallback xmlns="">
          <p:sp>
            <p:nvSpPr>
              <p:cNvPr id="11" name="Rectangle 10">
                <a:extLst>
                  <a:ext uri="{FF2B5EF4-FFF2-40B4-BE49-F238E27FC236}">
                    <a16:creationId xmlns:a16="http://schemas.microsoft.com/office/drawing/2014/main" id="{CAEC27E5-FAB1-414D-AE3A-91384DBCCAA2}"/>
                  </a:ext>
                </a:extLst>
              </p:cNvPr>
              <p:cNvSpPr>
                <a:spLocks noRot="1" noChangeAspect="1" noMove="1" noResize="1" noEditPoints="1" noAdjustHandles="1" noChangeArrowheads="1" noChangeShapeType="1" noTextEdit="1"/>
              </p:cNvSpPr>
              <p:nvPr/>
            </p:nvSpPr>
            <p:spPr>
              <a:xfrm>
                <a:off x="3494905" y="5333187"/>
                <a:ext cx="2268442" cy="612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2011A62-DAEE-8445-B26A-5C0BA749686E}"/>
                  </a:ext>
                </a:extLst>
              </p:cNvPr>
              <p:cNvSpPr/>
              <p:nvPr/>
            </p:nvSpPr>
            <p:spPr>
              <a:xfrm>
                <a:off x="5758924" y="5323131"/>
                <a:ext cx="23056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𝐶</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2</m:t>
                          </m:r>
                        </m:num>
                        <m:den>
                          <m:r>
                            <a:rPr lang="es-ES" i="1">
                              <a:latin typeface="Cambria Math" panose="02040503050406030204" pitchFamily="18" charset="0"/>
                            </a:rPr>
                            <m:t>10</m:t>
                          </m:r>
                        </m:den>
                      </m:f>
                      <m:r>
                        <a:rPr lang="es-ES" i="1">
                          <a:latin typeface="Cambria Math" panose="02040503050406030204" pitchFamily="18" charset="0"/>
                        </a:rPr>
                        <m:t>=0.2</m:t>
                      </m:r>
                    </m:oMath>
                  </m:oMathPara>
                </a14:m>
                <a:endParaRPr lang="en-MX" dirty="0"/>
              </a:p>
            </p:txBody>
          </p:sp>
        </mc:Choice>
        <mc:Fallback xmlns="">
          <p:sp>
            <p:nvSpPr>
              <p:cNvPr id="15" name="Rectangle 14">
                <a:extLst>
                  <a:ext uri="{FF2B5EF4-FFF2-40B4-BE49-F238E27FC236}">
                    <a16:creationId xmlns:a16="http://schemas.microsoft.com/office/drawing/2014/main" id="{72011A62-DAEE-8445-B26A-5C0BA749686E}"/>
                  </a:ext>
                </a:extLst>
              </p:cNvPr>
              <p:cNvSpPr>
                <a:spLocks noRot="1" noChangeAspect="1" noMove="1" noResize="1" noEditPoints="1" noAdjustHandles="1" noChangeArrowheads="1" noChangeShapeType="1" noTextEdit="1"/>
              </p:cNvSpPr>
              <p:nvPr/>
            </p:nvSpPr>
            <p:spPr>
              <a:xfrm>
                <a:off x="5758924" y="5323131"/>
                <a:ext cx="2305631" cy="612732"/>
              </a:xfrm>
              <a:prstGeom prst="rect">
                <a:avLst/>
              </a:prstGeom>
              <a:blipFill>
                <a:blip r:embed="rId9"/>
                <a:stretch>
                  <a:fillRect/>
                </a:stretch>
              </a:blipFill>
            </p:spPr>
            <p:txBody>
              <a:bodyPr/>
              <a:lstStyle/>
              <a:p>
                <a:r>
                  <a:rPr lang="en-US">
                    <a:noFill/>
                  </a:rPr>
                  <a:t> </a:t>
                </a:r>
              </a:p>
            </p:txBody>
          </p:sp>
        </mc:Fallback>
      </mc:AlternateContent>
      <p:sp>
        <p:nvSpPr>
          <p:cNvPr id="13" name="Frame 12">
            <a:extLst>
              <a:ext uri="{FF2B5EF4-FFF2-40B4-BE49-F238E27FC236}">
                <a16:creationId xmlns:a16="http://schemas.microsoft.com/office/drawing/2014/main" id="{24986C61-9433-D04A-80E8-A46D92BF608F}"/>
              </a:ext>
            </a:extLst>
          </p:cNvPr>
          <p:cNvSpPr/>
          <p:nvPr/>
        </p:nvSpPr>
        <p:spPr>
          <a:xfrm>
            <a:off x="1230887" y="5232108"/>
            <a:ext cx="2264018" cy="814891"/>
          </a:xfrm>
          <a:prstGeom prst="frame">
            <a:avLst>
              <a:gd name="adj1" fmla="val 6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F9E96344-2E07-D84D-ABEC-0E9AE9893EE7}"/>
              </a:ext>
            </a:extLst>
          </p:cNvPr>
          <p:cNvCxnSpPr/>
          <p:nvPr/>
        </p:nvCxnSpPr>
        <p:spPr>
          <a:xfrm flipH="1" flipV="1">
            <a:off x="3320995" y="5844210"/>
            <a:ext cx="626165" cy="60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650062A-19BB-3840-95D6-0B77E2C6E355}"/>
              </a:ext>
            </a:extLst>
          </p:cNvPr>
          <p:cNvSpPr txBox="1"/>
          <p:nvPr/>
        </p:nvSpPr>
        <p:spPr>
          <a:xfrm>
            <a:off x="3947159" y="6282154"/>
            <a:ext cx="2653748" cy="369332"/>
          </a:xfrm>
          <a:prstGeom prst="rect">
            <a:avLst/>
          </a:prstGeom>
          <a:noFill/>
        </p:spPr>
        <p:txBody>
          <a:bodyPr wrap="square" rtlCol="0">
            <a:spAutoFit/>
          </a:bodyPr>
          <a:lstStyle/>
          <a:p>
            <a:r>
              <a:rPr lang="en-MX" dirty="0"/>
              <a:t>Highest probability</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D435F1DE-C12E-3C40-B301-B429779EC24A}"/>
                  </a:ext>
                </a:extLst>
              </p:cNvPr>
              <p:cNvSpPr/>
              <p:nvPr/>
            </p:nvSpPr>
            <p:spPr>
              <a:xfrm>
                <a:off x="1230887" y="1251475"/>
                <a:ext cx="9982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𝑁</m:t>
                      </m:r>
                      <m:r>
                        <a:rPr lang="es-ES" i="1">
                          <a:latin typeface="Cambria Math" panose="02040503050406030204" pitchFamily="18" charset="0"/>
                        </a:rPr>
                        <m:t>=10</m:t>
                      </m:r>
                    </m:oMath>
                  </m:oMathPara>
                </a14:m>
                <a:endParaRPr lang="en-MX" dirty="0"/>
              </a:p>
            </p:txBody>
          </p:sp>
        </mc:Choice>
        <mc:Fallback xmlns="">
          <p:sp>
            <p:nvSpPr>
              <p:cNvPr id="18" name="Rectangle 17">
                <a:extLst>
                  <a:ext uri="{FF2B5EF4-FFF2-40B4-BE49-F238E27FC236}">
                    <a16:creationId xmlns:a16="http://schemas.microsoft.com/office/drawing/2014/main" id="{D435F1DE-C12E-3C40-B301-B429779EC24A}"/>
                  </a:ext>
                </a:extLst>
              </p:cNvPr>
              <p:cNvSpPr>
                <a:spLocks noRot="1" noChangeAspect="1" noMove="1" noResize="1" noEditPoints="1" noAdjustHandles="1" noChangeArrowheads="1" noChangeShapeType="1" noTextEdit="1"/>
              </p:cNvSpPr>
              <p:nvPr/>
            </p:nvSpPr>
            <p:spPr>
              <a:xfrm>
                <a:off x="1230887" y="1251475"/>
                <a:ext cx="99822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A5EE102-DDED-6146-9718-A712898A9888}"/>
                  </a:ext>
                </a:extLst>
              </p:cNvPr>
              <p:cNvSpPr/>
              <p:nvPr/>
            </p:nvSpPr>
            <p:spPr>
              <a:xfrm>
                <a:off x="5750404" y="1283512"/>
                <a:ext cx="10180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𝐴</m:t>
                          </m:r>
                        </m:sub>
                      </m:sSub>
                      <m:r>
                        <a:rPr lang="es-ES" i="1">
                          <a:latin typeface="Cambria Math" panose="02040503050406030204" pitchFamily="18" charset="0"/>
                        </a:rPr>
                        <m:t>=5;</m:t>
                      </m:r>
                    </m:oMath>
                  </m:oMathPara>
                </a14:m>
                <a:endParaRPr lang="en-MX" dirty="0"/>
              </a:p>
            </p:txBody>
          </p:sp>
        </mc:Choice>
        <mc:Fallback xmlns="">
          <p:sp>
            <p:nvSpPr>
              <p:cNvPr id="21" name="Rectangle 20">
                <a:extLst>
                  <a:ext uri="{FF2B5EF4-FFF2-40B4-BE49-F238E27FC236}">
                    <a16:creationId xmlns:a16="http://schemas.microsoft.com/office/drawing/2014/main" id="{DA5EE102-DDED-6146-9718-A712898A9888}"/>
                  </a:ext>
                </a:extLst>
              </p:cNvPr>
              <p:cNvSpPr>
                <a:spLocks noRot="1" noChangeAspect="1" noMove="1" noResize="1" noEditPoints="1" noAdjustHandles="1" noChangeArrowheads="1" noChangeShapeType="1" noTextEdit="1"/>
              </p:cNvSpPr>
              <p:nvPr/>
            </p:nvSpPr>
            <p:spPr>
              <a:xfrm>
                <a:off x="5750404" y="1283512"/>
                <a:ext cx="1018036" cy="369332"/>
              </a:xfrm>
              <a:prstGeom prst="rect">
                <a:avLst/>
              </a:prstGeom>
              <a:blipFill>
                <a:blip r:embed="rId11"/>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3BEA018-60F3-E74E-8425-D627798B21C4}"/>
                  </a:ext>
                </a:extLst>
              </p:cNvPr>
              <p:cNvSpPr/>
              <p:nvPr/>
            </p:nvSpPr>
            <p:spPr>
              <a:xfrm>
                <a:off x="6561152" y="1288418"/>
                <a:ext cx="10339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𝐵</m:t>
                          </m:r>
                        </m:sub>
                      </m:sSub>
                      <m:r>
                        <a:rPr lang="es-ES" i="1">
                          <a:latin typeface="Cambria Math" panose="02040503050406030204" pitchFamily="18" charset="0"/>
                        </a:rPr>
                        <m:t>=3;</m:t>
                      </m:r>
                    </m:oMath>
                  </m:oMathPara>
                </a14:m>
                <a:endParaRPr lang="en-MX" dirty="0"/>
              </a:p>
            </p:txBody>
          </p:sp>
        </mc:Choice>
        <mc:Fallback xmlns="">
          <p:sp>
            <p:nvSpPr>
              <p:cNvPr id="22" name="Rectangle 21">
                <a:extLst>
                  <a:ext uri="{FF2B5EF4-FFF2-40B4-BE49-F238E27FC236}">
                    <a16:creationId xmlns:a16="http://schemas.microsoft.com/office/drawing/2014/main" id="{C3BEA018-60F3-E74E-8425-D627798B21C4}"/>
                  </a:ext>
                </a:extLst>
              </p:cNvPr>
              <p:cNvSpPr>
                <a:spLocks noRot="1" noChangeAspect="1" noMove="1" noResize="1" noEditPoints="1" noAdjustHandles="1" noChangeArrowheads="1" noChangeShapeType="1" noTextEdit="1"/>
              </p:cNvSpPr>
              <p:nvPr/>
            </p:nvSpPr>
            <p:spPr>
              <a:xfrm>
                <a:off x="6561152" y="1288418"/>
                <a:ext cx="1033937" cy="369332"/>
              </a:xfrm>
              <a:prstGeom prst="rect">
                <a:avLst/>
              </a:prstGeom>
              <a:blipFill>
                <a:blip r:embed="rId12"/>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C7C5CEB-2D7E-C244-BF92-20DEA12B90AA}"/>
                  </a:ext>
                </a:extLst>
              </p:cNvPr>
              <p:cNvSpPr/>
              <p:nvPr/>
            </p:nvSpPr>
            <p:spPr>
              <a:xfrm>
                <a:off x="7373796" y="1284214"/>
                <a:ext cx="9571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𝐶</m:t>
                          </m:r>
                        </m:sub>
                      </m:sSub>
                      <m:r>
                        <a:rPr lang="es-ES" i="1">
                          <a:latin typeface="Cambria Math" panose="02040503050406030204" pitchFamily="18" charset="0"/>
                        </a:rPr>
                        <m:t>=2</m:t>
                      </m:r>
                    </m:oMath>
                  </m:oMathPara>
                </a14:m>
                <a:endParaRPr lang="en-MX" dirty="0"/>
              </a:p>
            </p:txBody>
          </p:sp>
        </mc:Choice>
        <mc:Fallback xmlns="">
          <p:sp>
            <p:nvSpPr>
              <p:cNvPr id="23" name="Rectangle 22">
                <a:extLst>
                  <a:ext uri="{FF2B5EF4-FFF2-40B4-BE49-F238E27FC236}">
                    <a16:creationId xmlns:a16="http://schemas.microsoft.com/office/drawing/2014/main" id="{DC7C5CEB-2D7E-C244-BF92-20DEA12B90AA}"/>
                  </a:ext>
                </a:extLst>
              </p:cNvPr>
              <p:cNvSpPr>
                <a:spLocks noRot="1" noChangeAspect="1" noMove="1" noResize="1" noEditPoints="1" noAdjustHandles="1" noChangeArrowheads="1" noChangeShapeType="1" noTextEdit="1"/>
              </p:cNvSpPr>
              <p:nvPr/>
            </p:nvSpPr>
            <p:spPr>
              <a:xfrm>
                <a:off x="7373796" y="1284214"/>
                <a:ext cx="957121" cy="369332"/>
              </a:xfrm>
              <a:prstGeom prst="rect">
                <a:avLst/>
              </a:prstGeom>
              <a:blipFill>
                <a:blip r:embed="rId13"/>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3208980636"/>
      </p:ext>
    </p:extLst>
  </p:cSld>
  <p:clrMapOvr>
    <a:masterClrMapping/>
  </p:clrMapOvr>
  <mc:AlternateContent xmlns:mc="http://schemas.openxmlformats.org/markup-compatibility/2006" xmlns:p14="http://schemas.microsoft.com/office/powerpoint/2010/main">
    <mc:Choice Requires="p14">
      <p:transition spd="slow" p14:dur="2000" advTm="6825"/>
    </mc:Choice>
    <mc:Fallback xmlns="">
      <p:transition spd="slow" advTm="682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2177144" y="274638"/>
            <a:ext cx="8490857" cy="1143000"/>
          </a:xfrm>
        </p:spPr>
        <p:txBody>
          <a:bodyPr/>
          <a:lstStyle/>
          <a:p>
            <a:r>
              <a:rPr lang="en-US" sz="3600" dirty="0"/>
              <a:t>Cost-Effectiveness Acceptability Frontier (CEAF)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a:xfrm>
                <a:off x="1120577" y="1417638"/>
                <a:ext cx="7428338" cy="4983162"/>
              </a:xfrm>
            </p:spPr>
            <p:txBody>
              <a:bodyPr>
                <a:normAutofit lnSpcReduction="10000"/>
              </a:bodyPr>
              <a:lstStyle/>
              <a:p>
                <a:endParaRPr lang="en-US" dirty="0"/>
              </a:p>
              <a:p>
                <a:r>
                  <a:rPr lang="en-US" dirty="0"/>
                  <a:t>CEAF displays which strategy has </a:t>
                </a:r>
                <a:r>
                  <a:rPr lang="en-US" u="sng" dirty="0"/>
                  <a:t>highest expected</a:t>
                </a:r>
                <a:r>
                  <a:rPr lang="en-US" dirty="0"/>
                  <a:t> net benefit given a certain WTP threshold</a:t>
                </a:r>
              </a:p>
              <a:p>
                <a:endParaRPr lang="en-US" dirty="0"/>
              </a:p>
              <a:p>
                <a:r>
                  <a:rPr lang="en-US" dirty="0"/>
                  <a:t>﻿Let </a:t>
                </a:r>
                <a:endParaRPr lang="en-US" b="0" i="1" dirty="0">
                  <a:latin typeface="Cambria Math" panose="02040503050406030204" pitchFamily="18" charset="0"/>
                </a:endParaRPr>
              </a:p>
              <a:p>
                <a:pPr lvl="1"/>
                <a14:m>
                  <m:oMath xmlns:m="http://schemas.openxmlformats.org/officeDocument/2006/math">
                    <m:sSub>
                      <m:sSubPr>
                        <m:ctrlPr>
                          <a:rPr lang="es-ES" b="0" i="1" dirty="0" smtClean="0">
                            <a:latin typeface="Cambria Math" panose="02040503050406030204" pitchFamily="18" charset="0"/>
                          </a:rPr>
                        </m:ctrlPr>
                      </m:sSubPr>
                      <m:e>
                        <m:r>
                          <a:rPr lang="es-ES" b="0" i="1" dirty="0" smtClean="0">
                            <a:latin typeface="Cambria Math" panose="02040503050406030204" pitchFamily="18" charset="0"/>
                          </a:rPr>
                          <m:t>𝑁𝑀</m:t>
                        </m:r>
                        <m:r>
                          <a:rPr lang="en-US" i="1" dirty="0" smtClean="0">
                            <a:latin typeface="Cambria Math" panose="02040503050406030204" pitchFamily="18" charset="0"/>
                          </a:rPr>
                          <m:t>𝐵</m:t>
                        </m:r>
                      </m:e>
                      <m:sub>
                        <m:r>
                          <a:rPr lang="es-ES" b="0" i="1" dirty="0" smtClean="0">
                            <a:latin typeface="Cambria Math" panose="02040503050406030204" pitchFamily="18" charset="0"/>
                          </a:rPr>
                          <m:t>𝑖</m:t>
                        </m:r>
                        <m:r>
                          <a:rPr lang="es-ES" b="0" i="1" dirty="0" smtClean="0">
                            <a:latin typeface="Cambria Math" panose="02040503050406030204" pitchFamily="18" charset="0"/>
                          </a:rPr>
                          <m:t>,</m:t>
                        </m:r>
                        <m:r>
                          <a:rPr lang="es-ES" b="0" i="1" dirty="0" smtClean="0">
                            <a:latin typeface="Cambria Math" panose="02040503050406030204" pitchFamily="18" charset="0"/>
                          </a:rPr>
                          <m:t>𝑑</m:t>
                        </m:r>
                      </m:sub>
                    </m:sSub>
                  </m:oMath>
                </a14:m>
                <a:r>
                  <a:rPr lang="en-US" dirty="0"/>
                  <a:t> be the NMB for the </a:t>
                </a:r>
                <a14:m>
                  <m:oMath xmlns:m="http://schemas.openxmlformats.org/officeDocument/2006/math">
                    <m:r>
                      <a:rPr lang="en-US" i="1" dirty="0" smtClean="0">
                        <a:latin typeface="Cambria Math" panose="02040503050406030204" pitchFamily="18" charset="0"/>
                      </a:rPr>
                      <m:t>𝑖</m:t>
                    </m:r>
                  </m:oMath>
                </a14:m>
                <a:r>
                  <a:rPr lang="en-US" dirty="0"/>
                  <a:t>-</a:t>
                </a:r>
                <a:r>
                  <a:rPr lang="en-US" dirty="0" err="1"/>
                  <a:t>th</a:t>
                </a:r>
                <a:r>
                  <a:rPr lang="en-US" dirty="0"/>
                  <a:t> simulation of the PSA data set for strategy </a:t>
                </a:r>
                <a14:m>
                  <m:oMath xmlns:m="http://schemas.openxmlformats.org/officeDocument/2006/math">
                    <m:r>
                      <a:rPr lang="en-US" i="1" dirty="0" smtClean="0">
                        <a:latin typeface="Cambria Math" panose="02040503050406030204" pitchFamily="18" charset="0"/>
                      </a:rPr>
                      <m:t>𝑑</m:t>
                    </m:r>
                  </m:oMath>
                </a14:m>
                <a:r>
                  <a:rPr lang="en-US" dirty="0"/>
                  <a:t>,</a:t>
                </a:r>
              </a:p>
              <a:p>
                <a:pPr lvl="1"/>
                <a14:m>
                  <m:oMath xmlns:m="http://schemas.openxmlformats.org/officeDocument/2006/math">
                    <m:sSub>
                      <m:sSubPr>
                        <m:ctrlPr>
                          <a:rPr lang="es-ES" i="1" smtClean="0">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i="1">
                            <a:latin typeface="Cambria Math" panose="02040503050406030204" pitchFamily="18" charset="0"/>
                          </a:rPr>
                          <m:t>𝑑</m:t>
                        </m:r>
                      </m:sub>
                    </m:sSub>
                  </m:oMath>
                </a14:m>
                <a:r>
                  <a:rPr lang="en-US" dirty="0"/>
                  <a:t> be the expected NMB of strategy </a:t>
                </a:r>
                <a14:m>
                  <m:oMath xmlns:m="http://schemas.openxmlformats.org/officeDocument/2006/math">
                    <m:r>
                      <a:rPr lang="en-US" i="1" dirty="0">
                        <a:latin typeface="Cambria Math" panose="02040503050406030204" pitchFamily="18" charset="0"/>
                      </a:rPr>
                      <m:t>𝑑</m:t>
                    </m:r>
                  </m:oMath>
                </a14:m>
                <a:r>
                  <a:rPr lang="en-US" dirty="0"/>
                  <a:t> averaged across all </a:t>
                </a:r>
                <a14:m>
                  <m:oMath xmlns:m="http://schemas.openxmlformats.org/officeDocument/2006/math">
                    <m:r>
                      <a:rPr lang="en-US" i="1" dirty="0">
                        <a:latin typeface="Cambria Math" panose="02040503050406030204" pitchFamily="18" charset="0"/>
                      </a:rPr>
                      <m:t>𝑁</m:t>
                    </m:r>
                  </m:oMath>
                </a14:m>
                <a:r>
                  <a:rPr lang="en-US" dirty="0"/>
                  <a:t> simulations of a PSA</a:t>
                </a:r>
              </a:p>
              <a:p>
                <a:pPr marL="114300" indent="0">
                  <a:buNone/>
                </a:pPr>
                <a:endParaRPr lang="en-US" dirty="0"/>
              </a:p>
              <a:p>
                <a:pPr marL="114300" indent="0">
                  <a:buNone/>
                </a:pPr>
                <a:r>
                  <a:rPr lang="en-US" dirty="0"/>
                  <a:t>Then, the </a:t>
                </a:r>
                <a:r>
                  <a:rPr lang="en-US" b="1" dirty="0"/>
                  <a:t>optimal strategy</a:t>
                </a:r>
                <a:r>
                  <a:rPr lang="en-US" dirty="0"/>
                  <a:t> based on the </a:t>
                </a:r>
                <a:r>
                  <a:rPr lang="en-US" b="1" dirty="0"/>
                  <a:t>highest expected net benefit</a:t>
                </a:r>
                <a:r>
                  <a:rPr lang="en-US" dirty="0"/>
                  <a: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𝑑</m:t>
                        </m:r>
                      </m:e>
                      <m:sup>
                        <m:r>
                          <a:rPr lang="es-ES" b="0" i="1" dirty="0" smtClean="0">
                            <a:latin typeface="Cambria Math" panose="02040503050406030204" pitchFamily="18" charset="0"/>
                          </a:rPr>
                          <m:t>∗</m:t>
                        </m:r>
                      </m:sup>
                    </m:sSup>
                  </m:oMath>
                </a14:m>
                <a:r>
                  <a:rPr lang="en-US" dirty="0"/>
                  <a:t>, is defined as:</a:t>
                </a:r>
              </a:p>
              <a:p>
                <a:pPr marL="114300" indent="0">
                  <a:buNone/>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𝑑</m:t>
                          </m:r>
                        </m:e>
                        <m:sup>
                          <m:r>
                            <a:rPr lang="es-ES" i="1" dirty="0">
                              <a:latin typeface="Cambria Math" panose="02040503050406030204" pitchFamily="18" charset="0"/>
                            </a:rPr>
                            <m:t>∗</m:t>
                          </m:r>
                        </m:sup>
                      </m:sSup>
                      <m:r>
                        <a:rPr lang="es-ES" b="0" i="1" dirty="0" smtClean="0">
                          <a:latin typeface="Cambria Math" panose="02040503050406030204" pitchFamily="18" charset="0"/>
                        </a:rPr>
                        <m:t>=</m:t>
                      </m:r>
                      <m:sSub>
                        <m:sSubPr>
                          <m:ctrlPr>
                            <a:rPr lang="es-ES" b="0" i="1" dirty="0" smtClean="0">
                              <a:latin typeface="Cambria Math" panose="02040503050406030204" pitchFamily="18" charset="0"/>
                            </a:rPr>
                          </m:ctrlPr>
                        </m:sSubPr>
                        <m:e>
                          <m:r>
                            <m:rPr>
                              <m:nor/>
                            </m:rPr>
                            <a:rPr lang="es-ES" b="0" i="0" dirty="0" smtClean="0">
                              <a:latin typeface="Cambria Math" panose="02040503050406030204" pitchFamily="18" charset="0"/>
                            </a:rPr>
                            <m:t>argmax</m:t>
                          </m:r>
                        </m:e>
                        <m:sub>
                          <m:r>
                            <a:rPr lang="es-ES" b="0" i="1" dirty="0" smtClean="0">
                              <a:latin typeface="Cambria Math" panose="02040503050406030204" pitchFamily="18" charset="0"/>
                            </a:rPr>
                            <m:t>𝑑</m:t>
                          </m:r>
                          <m:r>
                            <a:rPr lang="es-ES" b="0" i="1" dirty="0" smtClean="0">
                              <a:latin typeface="Cambria Math" panose="02040503050406030204" pitchFamily="18" charset="0"/>
                            </a:rPr>
                            <m:t>∈</m:t>
                          </m:r>
                          <m:d>
                            <m:dPr>
                              <m:begChr m:val="["/>
                              <m:endChr m:val="]"/>
                              <m:ctrlPr>
                                <a:rPr lang="es-ES" i="1">
                                  <a:latin typeface="Cambria Math" panose="02040503050406030204" pitchFamily="18" charset="0"/>
                                </a:rPr>
                              </m:ctrlPr>
                            </m:dPr>
                            <m:e>
                              <m:r>
                                <a:rPr lang="es-ES" i="1">
                                  <a:latin typeface="Cambria Math" panose="02040503050406030204" pitchFamily="18" charset="0"/>
                                </a:rPr>
                                <m:t>1,…,</m:t>
                              </m:r>
                              <m:r>
                                <a:rPr lang="es-ES" i="1">
                                  <a:latin typeface="Cambria Math" panose="02040503050406030204" pitchFamily="18" charset="0"/>
                                </a:rPr>
                                <m:t>𝐷</m:t>
                              </m:r>
                            </m:e>
                          </m:d>
                        </m:sub>
                      </m:sSub>
                      <m:d>
                        <m:dPr>
                          <m:begChr m:val="{"/>
                          <m:endChr m:val="}"/>
                          <m:ctrlPr>
                            <a:rPr lang="es-ES" b="0" i="1" dirty="0"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i="1">
                                  <a:latin typeface="Cambria Math" panose="02040503050406030204" pitchFamily="18" charset="0"/>
                                </a:rPr>
                                <m:t>𝑑</m:t>
                              </m:r>
                            </m:sub>
                          </m:sSub>
                        </m:e>
                      </m:d>
                      <m:r>
                        <m:rPr>
                          <m:nor/>
                        </m:rPr>
                        <a:rPr lang="es-ES" b="0" i="0" dirty="0"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xfrm>
                <a:off x="1120577" y="1417638"/>
                <a:ext cx="7428338" cy="4983162"/>
              </a:xfrm>
              <a:blipFill>
                <a:blip r:embed="rId4"/>
                <a:stretch>
                  <a:fillRect r="-411"/>
                </a:stretch>
              </a:blipFill>
            </p:spPr>
            <p:txBody>
              <a:bodyPr/>
              <a:lstStyle/>
              <a:p>
                <a:r>
                  <a:rPr lang="en-US">
                    <a:noFill/>
                  </a:rPr>
                  <a:t> </a:t>
                </a:r>
              </a:p>
            </p:txBody>
          </p:sp>
        </mc:Fallback>
      </mc:AlternateContent>
    </p:spTree>
    <p:extLst>
      <p:ext uri="{BB962C8B-B14F-4D97-AF65-F5344CB8AC3E}">
        <p14:creationId xmlns:p14="http://schemas.microsoft.com/office/powerpoint/2010/main" val="954551146"/>
      </p:ext>
    </p:extLst>
  </p:cSld>
  <p:clrMapOvr>
    <a:masterClrMapping/>
  </p:clrMapOvr>
  <mc:AlternateContent xmlns:mc="http://schemas.openxmlformats.org/markup-compatibility/2006" xmlns:p14="http://schemas.microsoft.com/office/powerpoint/2010/main">
    <mc:Choice Requires="p14">
      <p:transition spd="slow" p14:dur="2000" advTm="89179"/>
    </mc:Choice>
    <mc:Fallback xmlns="">
      <p:transition spd="slow" advTm="8917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0" name="Shape 1110"/>
          <p:cNvSpPr>
            <a:spLocks noGrp="1"/>
          </p:cNvSpPr>
          <p:nvPr>
            <p:ph type="sldNum" idx="12"/>
          </p:nvPr>
        </p:nvSpPr>
        <p:spPr>
          <a:xfrm>
            <a:off x="8842138"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smtClean="0"/>
              <a:pPr>
                <a:buClr>
                  <a:srgbClr val="000000"/>
                </a:buClr>
              </a:pPr>
              <a:t>24</a:t>
            </a:fld>
            <a:endParaRPr lang="nl-NL"/>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2177144" y="274638"/>
            <a:ext cx="8490857" cy="1143000"/>
          </a:xfrm>
        </p:spPr>
        <p:txBody>
          <a:bodyPr/>
          <a:lstStyle/>
          <a:p>
            <a:r>
              <a:rPr lang="en-US" sz="3600" dirty="0"/>
              <a:t>Construction of CEAF</a:t>
            </a:r>
          </a:p>
        </p:txBody>
      </p:sp>
      <p:pic>
        <p:nvPicPr>
          <p:cNvPr id="13" name="Picture 12">
            <a:extLst>
              <a:ext uri="{FF2B5EF4-FFF2-40B4-BE49-F238E27FC236}">
                <a16:creationId xmlns:a16="http://schemas.microsoft.com/office/drawing/2014/main" id="{C542644A-BA56-AB4F-8AFD-261ED0B6ACC6}"/>
              </a:ext>
            </a:extLst>
          </p:cNvPr>
          <p:cNvPicPr>
            <a:picLocks noChangeAspect="1"/>
          </p:cNvPicPr>
          <p:nvPr/>
        </p:nvPicPr>
        <p:blipFill>
          <a:blip r:embed="rId3"/>
          <a:stretch>
            <a:fillRect/>
          </a:stretch>
        </p:blipFill>
        <p:spPr>
          <a:xfrm>
            <a:off x="927215" y="1745749"/>
            <a:ext cx="8412825" cy="3571803"/>
          </a:xfrm>
          <a:prstGeom prst="rect">
            <a:avLst/>
          </a:prstGeom>
        </p:spPr>
      </p:pic>
      <p:sp>
        <p:nvSpPr>
          <p:cNvPr id="14" name="Frame 13">
            <a:extLst>
              <a:ext uri="{FF2B5EF4-FFF2-40B4-BE49-F238E27FC236}">
                <a16:creationId xmlns:a16="http://schemas.microsoft.com/office/drawing/2014/main" id="{A6B265D0-F384-3E4C-AC9E-98C6CD76470B}"/>
              </a:ext>
            </a:extLst>
          </p:cNvPr>
          <p:cNvSpPr/>
          <p:nvPr/>
        </p:nvSpPr>
        <p:spPr>
          <a:xfrm>
            <a:off x="5669283" y="4984962"/>
            <a:ext cx="755375" cy="332590"/>
          </a:xfrm>
          <a:prstGeom prst="frame">
            <a:avLst>
              <a:gd name="adj1" fmla="val 1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9124970F-F849-AC43-B34E-BDFCB9A4C238}"/>
              </a:ext>
            </a:extLst>
          </p:cNvPr>
          <p:cNvCxnSpPr>
            <a:cxnSpLocks/>
            <a:stCxn id="17" idx="0"/>
            <a:endCxn id="14" idx="2"/>
          </p:cNvCxnSpPr>
          <p:nvPr/>
        </p:nvCxnSpPr>
        <p:spPr>
          <a:xfrm flipV="1">
            <a:off x="6046970" y="5317552"/>
            <a:ext cx="0" cy="95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D4AE26C-575C-034D-94E3-AC351F2B0940}"/>
              </a:ext>
            </a:extLst>
          </p:cNvPr>
          <p:cNvSpPr txBox="1"/>
          <p:nvPr/>
        </p:nvSpPr>
        <p:spPr>
          <a:xfrm>
            <a:off x="3075170" y="6275688"/>
            <a:ext cx="5943600" cy="369332"/>
          </a:xfrm>
          <a:prstGeom prst="rect">
            <a:avLst/>
          </a:prstGeom>
          <a:noFill/>
        </p:spPr>
        <p:txBody>
          <a:bodyPr wrap="square" rtlCol="0">
            <a:spAutoFit/>
          </a:bodyPr>
          <a:lstStyle/>
          <a:p>
            <a:r>
              <a:rPr lang="en-MX" dirty="0"/>
              <a:t>Highest expected net benefit = Optimal strategy</a:t>
            </a:r>
          </a:p>
        </p:txBody>
      </p:sp>
    </p:spTree>
    <p:extLst>
      <p:ext uri="{BB962C8B-B14F-4D97-AF65-F5344CB8AC3E}">
        <p14:creationId xmlns:p14="http://schemas.microsoft.com/office/powerpoint/2010/main" val="740015496"/>
      </p:ext>
    </p:extLst>
  </p:cSld>
  <p:clrMapOvr>
    <a:masterClrMapping/>
  </p:clrMapOvr>
  <mc:AlternateContent xmlns:mc="http://schemas.openxmlformats.org/markup-compatibility/2006" xmlns:p14="http://schemas.microsoft.com/office/powerpoint/2010/main">
    <mc:Choice Requires="p14">
      <p:transition spd="slow" p14:dur="2000" advTm="38903"/>
    </mc:Choice>
    <mc:Fallback xmlns="">
      <p:transition spd="slow" advTm="3890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1014779" y="2125266"/>
            <a:ext cx="7331792" cy="3907136"/>
          </a:xfrm>
          <a:prstGeom prst="rect">
            <a:avLst/>
          </a:prstGeom>
        </p:spPr>
      </p:pic>
    </p:spTree>
    <p:extLst>
      <p:ext uri="{BB962C8B-B14F-4D97-AF65-F5344CB8AC3E}">
        <p14:creationId xmlns:p14="http://schemas.microsoft.com/office/powerpoint/2010/main" val="4061465543"/>
      </p:ext>
    </p:extLst>
  </p:cSld>
  <p:clrMapOvr>
    <a:masterClrMapping/>
  </p:clrMapOvr>
  <mc:AlternateContent xmlns:mc="http://schemas.openxmlformats.org/markup-compatibility/2006" xmlns:p14="http://schemas.microsoft.com/office/powerpoint/2010/main">
    <mc:Choice Requires="p14">
      <p:transition spd="slow" p14:dur="2000" advTm="44661"/>
    </mc:Choice>
    <mc:Fallback xmlns="">
      <p:transition spd="slow" advTm="44661"/>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1022723" y="2125266"/>
            <a:ext cx="7331792" cy="3907136"/>
          </a:xfrm>
          <a:prstGeom prst="rect">
            <a:avLst/>
          </a:prstGeom>
        </p:spPr>
      </p:pic>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sp>
        <p:nvSpPr>
          <p:cNvPr id="7" name="Frame 6">
            <a:extLst>
              <a:ext uri="{FF2B5EF4-FFF2-40B4-BE49-F238E27FC236}">
                <a16:creationId xmlns:a16="http://schemas.microsoft.com/office/drawing/2014/main" id="{4EAAE61A-6A71-3B47-BEC0-B053E4EC8850}"/>
              </a:ext>
            </a:extLst>
          </p:cNvPr>
          <p:cNvSpPr/>
          <p:nvPr/>
        </p:nvSpPr>
        <p:spPr>
          <a:xfrm>
            <a:off x="3943823"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3365038520"/>
      </p:ext>
    </p:extLst>
  </p:cSld>
  <p:clrMapOvr>
    <a:masterClrMapping/>
  </p:clrMapOvr>
  <mc:AlternateContent xmlns:mc="http://schemas.openxmlformats.org/markup-compatibility/2006" xmlns:p14="http://schemas.microsoft.com/office/powerpoint/2010/main">
    <mc:Choice Requires="p14">
      <p:transition spd="slow" p14:dur="2000" advTm="16356"/>
    </mc:Choice>
    <mc:Fallback xmlns="">
      <p:transition spd="slow" advTm="1635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1038628" y="2084154"/>
            <a:ext cx="7331792" cy="3916596"/>
          </a:xfrm>
          <a:prstGeom prst="rect">
            <a:avLst/>
          </a:prstGeom>
        </p:spPr>
      </p:pic>
    </p:spTree>
    <p:extLst>
      <p:ext uri="{BB962C8B-B14F-4D97-AF65-F5344CB8AC3E}">
        <p14:creationId xmlns:p14="http://schemas.microsoft.com/office/powerpoint/2010/main" val="2064759325"/>
      </p:ext>
    </p:extLst>
  </p:cSld>
  <p:clrMapOvr>
    <a:masterClrMapping/>
  </p:clrMapOvr>
  <mc:AlternateContent xmlns:mc="http://schemas.openxmlformats.org/markup-compatibility/2006" xmlns:p14="http://schemas.microsoft.com/office/powerpoint/2010/main">
    <mc:Choice Requires="p14">
      <p:transition spd="slow" p14:dur="2000" advTm="45288"/>
    </mc:Choice>
    <mc:Fallback xmlns="">
      <p:transition spd="slow" advTm="4528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1038628" y="2084154"/>
            <a:ext cx="7331792" cy="3916596"/>
          </a:xfrm>
          <a:prstGeom prst="rect">
            <a:avLst/>
          </a:prstGeom>
        </p:spPr>
      </p:pic>
      <p:sp>
        <p:nvSpPr>
          <p:cNvPr id="5" name="Frame 4">
            <a:extLst>
              <a:ext uri="{FF2B5EF4-FFF2-40B4-BE49-F238E27FC236}">
                <a16:creationId xmlns:a16="http://schemas.microsoft.com/office/drawing/2014/main" id="{175811FC-28F6-7443-A77F-A592B03E9CEB}"/>
              </a:ext>
            </a:extLst>
          </p:cNvPr>
          <p:cNvSpPr/>
          <p:nvPr/>
        </p:nvSpPr>
        <p:spPr>
          <a:xfrm>
            <a:off x="3970791"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2314238390"/>
      </p:ext>
    </p:extLst>
  </p:cSld>
  <p:clrMapOvr>
    <a:masterClrMapping/>
  </p:clrMapOvr>
  <mc:AlternateContent xmlns:mc="http://schemas.openxmlformats.org/markup-compatibility/2006" xmlns:p14="http://schemas.microsoft.com/office/powerpoint/2010/main">
    <mc:Choice Requires="p14">
      <p:transition spd="slow" p14:dur="2000" advTm="9404"/>
    </mc:Choice>
    <mc:Fallback xmlns="">
      <p:transition spd="slow" advTm="940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D7CF-3D20-E644-BCA5-22CA35FAFCBC}"/>
              </a:ext>
            </a:extLst>
          </p:cNvPr>
          <p:cNvSpPr>
            <a:spLocks noGrp="1"/>
          </p:cNvSpPr>
          <p:nvPr>
            <p:ph type="title"/>
          </p:nvPr>
        </p:nvSpPr>
        <p:spPr/>
        <p:txBody>
          <a:bodyPr/>
          <a:lstStyle/>
          <a:p>
            <a:r>
              <a:rPr lang="en-US" dirty="0"/>
              <a:t>Distributions of Incremental NMB</a:t>
            </a:r>
          </a:p>
        </p:txBody>
      </p:sp>
      <p:pic>
        <p:nvPicPr>
          <p:cNvPr id="5" name="Picture 4">
            <a:extLst>
              <a:ext uri="{FF2B5EF4-FFF2-40B4-BE49-F238E27FC236}">
                <a16:creationId xmlns:a16="http://schemas.microsoft.com/office/drawing/2014/main" id="{DE1C8911-BD0C-914B-A837-097558DE9DC5}"/>
              </a:ext>
            </a:extLst>
          </p:cNvPr>
          <p:cNvPicPr>
            <a:picLocks noChangeAspect="1"/>
          </p:cNvPicPr>
          <p:nvPr/>
        </p:nvPicPr>
        <p:blipFill>
          <a:blip r:embed="rId3"/>
          <a:stretch>
            <a:fillRect/>
          </a:stretch>
        </p:blipFill>
        <p:spPr>
          <a:xfrm>
            <a:off x="904297" y="2895786"/>
            <a:ext cx="7539101" cy="1804230"/>
          </a:xfrm>
          <a:prstGeom prst="rect">
            <a:avLst/>
          </a:prstGeom>
        </p:spPr>
      </p:pic>
    </p:spTree>
    <p:extLst>
      <p:ext uri="{BB962C8B-B14F-4D97-AF65-F5344CB8AC3E}">
        <p14:creationId xmlns:p14="http://schemas.microsoft.com/office/powerpoint/2010/main" val="2728173511"/>
      </p:ext>
    </p:extLst>
  </p:cSld>
  <p:clrMapOvr>
    <a:masterClrMapping/>
  </p:clrMapOvr>
  <mc:AlternateContent xmlns:mc="http://schemas.openxmlformats.org/markup-compatibility/2006" xmlns:p14="http://schemas.microsoft.com/office/powerpoint/2010/main">
    <mc:Choice Requires="p14">
      <p:transition spd="slow" p14:dur="2000" advTm="28454"/>
    </mc:Choice>
    <mc:Fallback xmlns="">
      <p:transition spd="slow" advTm="2845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a:t>
            </a:r>
          </a:p>
        </p:txBody>
      </p:sp>
      <p:sp>
        <p:nvSpPr>
          <p:cNvPr id="3" name="Content Placeholder 2"/>
          <p:cNvSpPr>
            <a:spLocks noGrp="1"/>
          </p:cNvSpPr>
          <p:nvPr>
            <p:ph idx="1"/>
          </p:nvPr>
        </p:nvSpPr>
        <p:spPr>
          <a:xfrm>
            <a:off x="1044516" y="1322222"/>
            <a:ext cx="7620000" cy="5344903"/>
          </a:xfrm>
        </p:spPr>
        <p:txBody>
          <a:bodyPr>
            <a:normAutofit fontScale="92500"/>
          </a:bodyPr>
          <a:lstStyle/>
          <a:p>
            <a:r>
              <a:rPr lang="en-US" dirty="0"/>
              <a:t>What is the optimal strategy across a plausible range of input parameter?</a:t>
            </a:r>
          </a:p>
          <a:p>
            <a:pPr lvl="1"/>
            <a:r>
              <a:rPr lang="en-US" dirty="0"/>
              <a:t>Deterministic sensitivity analysis (DSA)</a:t>
            </a:r>
          </a:p>
          <a:p>
            <a:pPr lvl="2"/>
            <a:r>
              <a:rPr lang="en-US" dirty="0"/>
              <a:t>One-way analysis: vary one parameter, hold rest fixed</a:t>
            </a:r>
          </a:p>
          <a:p>
            <a:pPr lvl="2"/>
            <a:r>
              <a:rPr lang="en-US" dirty="0"/>
              <a:t>Two-way analysis: vary two parameters, hold rest fixed</a:t>
            </a:r>
          </a:p>
          <a:p>
            <a:endParaRPr lang="el-GR" dirty="0"/>
          </a:p>
          <a:p>
            <a:r>
              <a:rPr lang="en-US" dirty="0">
                <a:solidFill>
                  <a:srgbClr val="FF0000"/>
                </a:solidFill>
              </a:rPr>
              <a:t>What is the uncertainty around the CEA outcomes ?</a:t>
            </a:r>
          </a:p>
          <a:p>
            <a:pPr lvl="1"/>
            <a:r>
              <a:rPr lang="en-US" dirty="0">
                <a:solidFill>
                  <a:srgbClr val="FF0000"/>
                </a:solidFill>
              </a:rPr>
              <a:t>Probabilistic sensitivity analysis (PSA)</a:t>
            </a:r>
          </a:p>
          <a:p>
            <a:pPr lvl="2"/>
            <a:r>
              <a:rPr lang="en-US" dirty="0">
                <a:solidFill>
                  <a:srgbClr val="FF0000"/>
                </a:solidFill>
              </a:rPr>
              <a:t>Simultaneously vary input parameters by randomly sampling from appropriate probability distributions</a:t>
            </a:r>
          </a:p>
          <a:p>
            <a:pPr lvl="2"/>
            <a:r>
              <a:rPr lang="en-US" dirty="0">
                <a:solidFill>
                  <a:srgbClr val="FF0000"/>
                </a:solidFill>
              </a:rPr>
              <a:t>How often is each alternative cost-effective?</a:t>
            </a:r>
          </a:p>
          <a:p>
            <a:pPr lvl="2"/>
            <a:r>
              <a:rPr lang="en-US" dirty="0">
                <a:solidFill>
                  <a:srgbClr val="FF0000"/>
                </a:solidFill>
              </a:rPr>
              <a:t>What strategy has the highest expected net benefit</a:t>
            </a:r>
          </a:p>
          <a:p>
            <a:pPr lvl="1"/>
            <a:endParaRPr lang="en-US" dirty="0"/>
          </a:p>
          <a:p>
            <a:r>
              <a:rPr lang="en-US" dirty="0"/>
              <a:t>What is the optimal value of input parameter given </a:t>
            </a:r>
            <a:r>
              <a:rPr lang="el-GR" dirty="0"/>
              <a:t>λ?</a:t>
            </a:r>
            <a:endParaRPr lang="en-US" dirty="0"/>
          </a:p>
          <a:p>
            <a:pPr lvl="1"/>
            <a:r>
              <a:rPr lang="en-US" dirty="0"/>
              <a:t>Threshold Analysis </a:t>
            </a:r>
          </a:p>
          <a:p>
            <a:pPr lvl="1"/>
            <a:endParaRPr lang="en-US" dirty="0"/>
          </a:p>
        </p:txBody>
      </p:sp>
    </p:spTree>
    <p:custDataLst>
      <p:tags r:id="rId1"/>
    </p:custDataLst>
    <p:extLst>
      <p:ext uri="{BB962C8B-B14F-4D97-AF65-F5344CB8AC3E}">
        <p14:creationId xmlns:p14="http://schemas.microsoft.com/office/powerpoint/2010/main" val="2829056196"/>
      </p:ext>
    </p:extLst>
  </p:cSld>
  <p:clrMapOvr>
    <a:masterClrMapping/>
  </p:clrMapOvr>
  <mc:AlternateContent xmlns:mc="http://schemas.openxmlformats.org/markup-compatibility/2006" xmlns:p14="http://schemas.microsoft.com/office/powerpoint/2010/main">
    <mc:Choice Requires="p14">
      <p:transition spd="slow" p14:dur="2000" advTm="45196"/>
    </mc:Choice>
    <mc:Fallback xmlns="">
      <p:transition spd="slow" advTm="4519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991759" y="2226469"/>
            <a:ext cx="7490390" cy="3597301"/>
          </a:xfrm>
        </p:spPr>
        <p:txBody>
          <a:bodyPr>
            <a:normAutofit/>
          </a:bodyPr>
          <a:lstStyle/>
          <a:p>
            <a:r>
              <a:rPr lang="en-US" dirty="0">
                <a:latin typeface="Calibri" panose="020F0502020204030204" pitchFamily="34" charset="0"/>
                <a:cs typeface="Calibri" panose="020F0502020204030204" pitchFamily="34" charset="0"/>
              </a:rPr>
              <a:t>Only provide certain level of </a:t>
            </a:r>
            <a:r>
              <a:rPr lang="en-US" b="1" dirty="0">
                <a:latin typeface="Calibri" panose="020F0502020204030204" pitchFamily="34" charset="0"/>
                <a:cs typeface="Calibri" panose="020F0502020204030204" pitchFamily="34" charset="0"/>
              </a:rPr>
              <a:t>comfort</a:t>
            </a:r>
            <a:r>
              <a:rPr lang="en-US" dirty="0">
                <a:latin typeface="Calibri" panose="020F0502020204030204" pitchFamily="34" charset="0"/>
                <a:cs typeface="Calibri" panose="020F0502020204030204" pitchFamily="34" charset="0"/>
              </a:rPr>
              <a:t> in a decision but do not influence decision making</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Not </a:t>
            </a:r>
            <a:r>
              <a:rPr lang="en-US" dirty="0">
                <a:latin typeface="Calibri" panose="020F0502020204030204" pitchFamily="34" charset="0"/>
                <a:cs typeface="Calibri" panose="020F0502020204030204" pitchFamily="34" charset="0"/>
              </a:rPr>
              <a:t>actual </a:t>
            </a:r>
            <a:r>
              <a:rPr lang="en-US" b="1" dirty="0">
                <a:latin typeface="Calibri" panose="020F0502020204030204" pitchFamily="34" charset="0"/>
                <a:cs typeface="Calibri" panose="020F0502020204030204" pitchFamily="34" charset="0"/>
              </a:rPr>
              <a:t>influence</a:t>
            </a:r>
            <a:r>
              <a:rPr lang="en-US" dirty="0">
                <a:latin typeface="Calibri" panose="020F0502020204030204" pitchFamily="34" charset="0"/>
                <a:cs typeface="Calibri" panose="020F0502020204030204" pitchFamily="34" charset="0"/>
              </a:rPr>
              <a:t> on policy recommendation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Could be </a:t>
            </a:r>
            <a:r>
              <a:rPr lang="en-US" b="1" dirty="0">
                <a:latin typeface="Calibri" panose="020F0502020204030204" pitchFamily="34" charset="0"/>
                <a:cs typeface="Calibri" panose="020F0502020204030204" pitchFamily="34" charset="0"/>
              </a:rPr>
              <a:t>misleading</a:t>
            </a:r>
            <a:r>
              <a:rPr lang="en-US" dirty="0">
                <a:latin typeface="Calibri" panose="020F0502020204030204" pitchFamily="34" charset="0"/>
                <a:cs typeface="Calibri" panose="020F0502020204030204" pitchFamily="34" charset="0"/>
              </a:rPr>
              <a:t> -&gt; ﻿the strategy that is </a:t>
            </a:r>
            <a:r>
              <a:rPr lang="en-US" b="1" dirty="0">
                <a:latin typeface="Calibri" panose="020F0502020204030204" pitchFamily="34" charset="0"/>
                <a:cs typeface="Calibri" panose="020F0502020204030204" pitchFamily="34" charset="0"/>
              </a:rPr>
              <a:t>most likely </a:t>
            </a:r>
            <a:r>
              <a:rPr lang="en-US" dirty="0">
                <a:latin typeface="Calibri" panose="020F0502020204030204" pitchFamily="34" charset="0"/>
                <a:cs typeface="Calibri" panose="020F0502020204030204" pitchFamily="34" charset="0"/>
              </a:rPr>
              <a:t>to be cost-effective </a:t>
            </a:r>
            <a:r>
              <a:rPr lang="en-US" b="1" dirty="0">
                <a:latin typeface="Calibri" panose="020F0502020204030204" pitchFamily="34" charset="0"/>
                <a:cs typeface="Calibri" panose="020F0502020204030204" pitchFamily="34" charset="0"/>
              </a:rPr>
              <a:t>should not </a:t>
            </a:r>
            <a:r>
              <a:rPr lang="en-US" dirty="0">
                <a:latin typeface="Calibri" panose="020F0502020204030204" pitchFamily="34" charset="0"/>
                <a:cs typeface="Calibri" panose="020F0502020204030204" pitchFamily="34" charset="0"/>
              </a:rPr>
              <a:t>be conflated with the strategy that is </a:t>
            </a:r>
            <a:r>
              <a:rPr lang="en-US" b="1" dirty="0">
                <a:latin typeface="Calibri" panose="020F0502020204030204" pitchFamily="34" charset="0"/>
                <a:cs typeface="Calibri" panose="020F0502020204030204" pitchFamily="34" charset="0"/>
              </a:rPr>
              <a:t>optimal </a:t>
            </a:r>
            <a:r>
              <a:rPr lang="en-US" dirty="0">
                <a:latin typeface="Calibri" panose="020F0502020204030204" pitchFamily="34" charset="0"/>
                <a:cs typeface="Calibri" panose="020F0502020204030204" pitchFamily="34" charset="0"/>
              </a:rPr>
              <a:t>in expectation in the decision-making process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2619487"/>
      </p:ext>
    </p:extLst>
  </p:cSld>
  <p:clrMapOvr>
    <a:masterClrMapping/>
  </p:clrMapOvr>
  <mc:AlternateContent xmlns:mc="http://schemas.openxmlformats.org/markup-compatibility/2006" xmlns:p14="http://schemas.microsoft.com/office/powerpoint/2010/main">
    <mc:Choice Requires="p14">
      <p:transition spd="slow" p14:dur="2000" advTm="47265"/>
    </mc:Choice>
    <mc:Fallback xmlns="">
      <p:transition spd="slow" advTm="4726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 and CEAF</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1134884" y="2226469"/>
            <a:ext cx="7342366" cy="3597301"/>
          </a:xfrm>
        </p:spPr>
        <p:txBody>
          <a:bodyPr>
            <a:normAutofit fontScale="92500" lnSpcReduction="20000"/>
          </a:bodyPr>
          <a:lstStyle/>
          <a:p>
            <a:r>
              <a:rPr lang="en-US" sz="2400" dirty="0">
                <a:latin typeface="Calibri" panose="020F0502020204030204" pitchFamily="34" charset="0"/>
                <a:cs typeface="Calibri" panose="020F0502020204030204" pitchFamily="34" charset="0"/>
              </a:rPr>
              <a:t>Neither ﻿capture the magnitude of the </a:t>
            </a:r>
            <a:r>
              <a:rPr lang="en-US" sz="2400" b="1" dirty="0">
                <a:latin typeface="Calibri" panose="020F0502020204030204" pitchFamily="34" charset="0"/>
                <a:cs typeface="Calibri" panose="020F0502020204030204" pitchFamily="34" charset="0"/>
              </a:rPr>
              <a:t>net benefit lost </a:t>
            </a:r>
            <a:r>
              <a:rPr lang="en-US" sz="2400" dirty="0">
                <a:latin typeface="Calibri" panose="020F0502020204030204" pitchFamily="34" charset="0"/>
                <a:cs typeface="Calibri" panose="020F0502020204030204" pitchFamily="34" charset="0"/>
              </a:rPr>
              <a:t>in the proportion of PSA samples when chosen strategy is not cost-effective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expected loss</a:t>
            </a:r>
            <a:r>
              <a:rPr lang="en-US" sz="2400" dirty="0">
                <a:latin typeface="Calibri" panose="020F0502020204030204" pitchFamily="34" charset="0"/>
                <a:cs typeface="Calibri" panose="020F0502020204030204" pitchFamily="34" charset="0"/>
              </a:rPr>
              <a:t> in net benefits is truly the concern of the decision-maker because this represents the </a:t>
            </a:r>
            <a:r>
              <a:rPr lang="en-US" sz="2400" b="1" dirty="0">
                <a:latin typeface="Calibri" panose="020F0502020204030204" pitchFamily="34" charset="0"/>
                <a:cs typeface="Calibri" panose="020F0502020204030204" pitchFamily="34" charset="0"/>
              </a:rPr>
              <a:t>foregone benefits </a:t>
            </a:r>
            <a:r>
              <a:rPr lang="en-US" sz="2400" dirty="0">
                <a:latin typeface="Calibri" panose="020F0502020204030204" pitchFamily="34" charset="0"/>
                <a:cs typeface="Calibri" panose="020F0502020204030204" pitchFamily="34" charset="0"/>
              </a:rPr>
              <a:t>resulting from having chosen a given strategy</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﻿Do not communicate the ordinal information in the ranking of the strategies by their expected benefits</a:t>
            </a:r>
          </a:p>
          <a:p>
            <a:pPr lvl="1"/>
            <a:r>
              <a:rPr lang="en-US" dirty="0">
                <a:latin typeface="Calibri" panose="020F0502020204030204" pitchFamily="34" charset="0"/>
                <a:cs typeface="Calibri" panose="020F0502020204030204" pitchFamily="34" charset="0"/>
              </a:rPr>
              <a:t>Useful when implementing the optimal strategy is not feasible.</a:t>
            </a:r>
          </a:p>
        </p:txBody>
      </p:sp>
    </p:spTree>
    <p:extLst>
      <p:ext uri="{BB962C8B-B14F-4D97-AF65-F5344CB8AC3E}">
        <p14:creationId xmlns:p14="http://schemas.microsoft.com/office/powerpoint/2010/main" val="3218550032"/>
      </p:ext>
    </p:extLst>
  </p:cSld>
  <p:clrMapOvr>
    <a:masterClrMapping/>
  </p:clrMapOvr>
  <mc:AlternateContent xmlns:mc="http://schemas.openxmlformats.org/markup-compatibility/2006" xmlns:p14="http://schemas.microsoft.com/office/powerpoint/2010/main">
    <mc:Choice Requires="p14">
      <p:transition spd="slow" p14:dur="2000" advTm="118174"/>
    </mc:Choice>
    <mc:Fallback xmlns="">
      <p:transition spd="slow" advTm="11817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32</a:t>
            </a:fld>
            <a:endParaRPr lang="en-US"/>
          </a:p>
        </p:txBody>
      </p:sp>
    </p:spTree>
    <p:extLst>
      <p:ext uri="{BB962C8B-B14F-4D97-AF65-F5344CB8AC3E}">
        <p14:creationId xmlns:p14="http://schemas.microsoft.com/office/powerpoint/2010/main" val="1236097405"/>
      </p:ext>
    </p:extLst>
  </p:cSld>
  <p:clrMapOvr>
    <a:masterClrMapping/>
  </p:clrMapOvr>
  <mc:AlternateContent xmlns:mc="http://schemas.openxmlformats.org/markup-compatibility/2006" xmlns:p14="http://schemas.microsoft.com/office/powerpoint/2010/main">
    <mc:Choice Requires="p14">
      <p:transition spd="slow" p14:dur="2000" advTm="2760"/>
    </mc:Choice>
    <mc:Fallback xmlns="">
      <p:transition spd="slow" advTm="276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2173288" y="6481912"/>
            <a:ext cx="4786808" cy="374587"/>
          </a:xfrm>
          <a:prstGeom prst="rect">
            <a:avLst/>
          </a:prstGeom>
          <a:noFill/>
          <a:ln>
            <a:noFill/>
          </a:ln>
        </p:spPr>
        <p:txBody>
          <a:bodyPr spcFirstLastPara="1" vert="horz" wrap="square" lIns="91425" tIns="45700" rIns="91425" bIns="45700" rtlCol="0" anchor="ctr" anchorCtr="0">
            <a:noAutofit/>
          </a:bodyPr>
          <a:lstStyle/>
          <a:p>
            <a:r>
              <a:rPr lang="nl-NL"/>
              <a:t>Decision Analysis in R for Technologies in Health</a:t>
            </a:r>
            <a:endParaRPr/>
          </a:p>
        </p:txBody>
      </p:sp>
      <p:sp>
        <p:nvSpPr>
          <p:cNvPr id="2032" name="Google Shape;2032;p128"/>
          <p:cNvSpPr>
            <a:spLocks noGrp="1"/>
          </p:cNvSpPr>
          <p:nvPr>
            <p:ph type="sldNum" idx="12"/>
          </p:nvPr>
        </p:nvSpPr>
        <p:spPr>
          <a:xfrm>
            <a:off x="10083864" y="6453336"/>
            <a:ext cx="548640" cy="396240"/>
          </a:xfrm>
          <a:prstGeom prst="bracketPair">
            <a:avLst/>
          </a:prstGeom>
          <a:noFill/>
          <a:ln>
            <a:noFill/>
          </a:ln>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33</a:t>
            </a:fld>
            <a:endParaRPr/>
          </a:p>
        </p:txBody>
      </p:sp>
    </p:spTree>
    <p:extLst>
      <p:ext uri="{BB962C8B-B14F-4D97-AF65-F5344CB8AC3E}">
        <p14:creationId xmlns:p14="http://schemas.microsoft.com/office/powerpoint/2010/main" val="359518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994603" y="2854950"/>
            <a:ext cx="7852200" cy="1148100"/>
          </a:xfrm>
          <a:prstGeom prst="rect">
            <a:avLst/>
          </a:prstGeom>
        </p:spPr>
        <p:txBody>
          <a:bodyPr spcFirstLastPara="1" vert="horz" wrap="square" lIns="91425" tIns="91425" rIns="91425" bIns="91425" rtlCol="0" anchor="ctr" anchorCtr="0">
            <a:noAutofit/>
          </a:bodyPr>
          <a:lstStyle/>
          <a:p>
            <a:r>
              <a:rPr lang="nl-NL" dirty="0" err="1"/>
              <a:t>Probabilistic</a:t>
            </a:r>
            <a:r>
              <a:rPr lang="nl-NL" dirty="0"/>
              <a:t> </a:t>
            </a:r>
            <a:r>
              <a:rPr lang="nl-NL" dirty="0" err="1"/>
              <a:t>Sensitivity</a:t>
            </a:r>
            <a:r>
              <a:rPr lang="nl-NL" dirty="0"/>
              <a:t> Analysis (PSA)</a:t>
            </a:r>
            <a:endParaRPr dirty="0"/>
          </a:p>
        </p:txBody>
      </p:sp>
    </p:spTree>
    <p:extLst>
      <p:ext uri="{BB962C8B-B14F-4D97-AF65-F5344CB8AC3E}">
        <p14:creationId xmlns:p14="http://schemas.microsoft.com/office/powerpoint/2010/main" val="229049887"/>
      </p:ext>
    </p:extLst>
  </p:cSld>
  <p:clrMapOvr>
    <a:masterClrMapping/>
  </p:clrMapOvr>
  <mc:AlternateContent xmlns:mc="http://schemas.openxmlformats.org/markup-compatibility/2006" xmlns:p14="http://schemas.microsoft.com/office/powerpoint/2010/main">
    <mc:Choice Requires="p14">
      <p:transition spd="slow" p14:dur="2000" advTm="4736"/>
    </mc:Choice>
    <mc:Fallback xmlns="">
      <p:transition spd="slow" advTm="473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966CB6C-292D-6149-B001-AB8FAAA5B426}"/>
              </a:ext>
            </a:extLst>
          </p:cNvPr>
          <p:cNvGrpSpPr>
            <a:grpSpLocks/>
          </p:cNvGrpSpPr>
          <p:nvPr/>
        </p:nvGrpSpPr>
        <p:grpSpPr bwMode="auto">
          <a:xfrm>
            <a:off x="959458" y="1458913"/>
            <a:ext cx="1820863" cy="4870450"/>
            <a:chOff x="576" y="919"/>
            <a:chExt cx="1147" cy="3068"/>
          </a:xfrm>
        </p:grpSpPr>
        <p:sp>
          <p:nvSpPr>
            <p:cNvPr id="4" name="Line 3">
              <a:extLst>
                <a:ext uri="{FF2B5EF4-FFF2-40B4-BE49-F238E27FC236}">
                  <a16:creationId xmlns:a16="http://schemas.microsoft.com/office/drawing/2014/main" id="{D6428543-CAAA-2347-A3B7-71F415CFEF7E}"/>
                </a:ext>
              </a:extLst>
            </p:cNvPr>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 name="Rectangle 4">
              <a:extLst>
                <a:ext uri="{FF2B5EF4-FFF2-40B4-BE49-F238E27FC236}">
                  <a16:creationId xmlns:a16="http://schemas.microsoft.com/office/drawing/2014/main" id="{74C06835-3E2B-F74C-8211-C4EE5A7F8A23}"/>
                </a:ext>
              </a:extLst>
            </p:cNvPr>
            <p:cNvSpPr>
              <a:spLocks noChangeArrowheads="1"/>
            </p:cNvSpPr>
            <p:nvPr/>
          </p:nvSpPr>
          <p:spPr bwMode="auto">
            <a:xfrm>
              <a:off x="634" y="919"/>
              <a:ext cx="10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Inputs</a:t>
              </a:r>
            </a:p>
          </p:txBody>
        </p:sp>
        <p:sp>
          <p:nvSpPr>
            <p:cNvPr id="6" name="Freeform 5">
              <a:extLst>
                <a:ext uri="{FF2B5EF4-FFF2-40B4-BE49-F238E27FC236}">
                  <a16:creationId xmlns:a16="http://schemas.microsoft.com/office/drawing/2014/main" id="{AAD83814-2FDE-2640-80B0-1860F61A24D1}"/>
                </a:ext>
              </a:extLst>
            </p:cNvPr>
            <p:cNvSpPr>
              <a:spLocks/>
            </p:cNvSpPr>
            <p:nvPr/>
          </p:nvSpPr>
          <p:spPr bwMode="auto">
            <a:xfrm>
              <a:off x="727" y="1556"/>
              <a:ext cx="789" cy="344"/>
            </a:xfrm>
            <a:custGeom>
              <a:avLst/>
              <a:gdLst>
                <a:gd name="T0" fmla="*/ 0 w 888"/>
                <a:gd name="T1" fmla="*/ 343 h 344"/>
                <a:gd name="T2" fmla="*/ 25 w 888"/>
                <a:gd name="T3" fmla="*/ 292 h 344"/>
                <a:gd name="T4" fmla="*/ 57 w 888"/>
                <a:gd name="T5" fmla="*/ 252 h 344"/>
                <a:gd name="T6" fmla="*/ 88 w 888"/>
                <a:gd name="T7" fmla="*/ 211 h 344"/>
                <a:gd name="T8" fmla="*/ 101 w 888"/>
                <a:gd name="T9" fmla="*/ 151 h 344"/>
                <a:gd name="T10" fmla="*/ 113 w 888"/>
                <a:gd name="T11" fmla="*/ 91 h 344"/>
                <a:gd name="T12" fmla="*/ 145 w 888"/>
                <a:gd name="T13" fmla="*/ 41 h 344"/>
                <a:gd name="T14" fmla="*/ 176 w 888"/>
                <a:gd name="T15" fmla="*/ 0 h 344"/>
                <a:gd name="T16" fmla="*/ 215 w 888"/>
                <a:gd name="T17" fmla="*/ 11 h 344"/>
                <a:gd name="T18" fmla="*/ 245 w 888"/>
                <a:gd name="T19" fmla="*/ 41 h 344"/>
                <a:gd name="T20" fmla="*/ 290 w 888"/>
                <a:gd name="T21" fmla="*/ 61 h 344"/>
                <a:gd name="T22" fmla="*/ 328 w 888"/>
                <a:gd name="T23" fmla="*/ 81 h 344"/>
                <a:gd name="T24" fmla="*/ 359 w 888"/>
                <a:gd name="T25" fmla="*/ 121 h 344"/>
                <a:gd name="T26" fmla="*/ 371 w 888"/>
                <a:gd name="T27" fmla="*/ 181 h 344"/>
                <a:gd name="T28" fmla="*/ 385 w 888"/>
                <a:gd name="T29" fmla="*/ 242 h 344"/>
                <a:gd name="T30" fmla="*/ 422 w 888"/>
                <a:gd name="T31" fmla="*/ 262 h 344"/>
                <a:gd name="T32" fmla="*/ 459 w 888"/>
                <a:gd name="T33" fmla="*/ 302 h 344"/>
                <a:gd name="T34" fmla="*/ 491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7" name="Rectangle 6">
              <a:extLst>
                <a:ext uri="{FF2B5EF4-FFF2-40B4-BE49-F238E27FC236}">
                  <a16:creationId xmlns:a16="http://schemas.microsoft.com/office/drawing/2014/main" id="{A9BF2602-7E97-1640-8E65-2FA2CB2BA238}"/>
                </a:ext>
              </a:extLst>
            </p:cNvPr>
            <p:cNvSpPr>
              <a:spLocks noChangeArrowheads="1"/>
            </p:cNvSpPr>
            <p:nvPr/>
          </p:nvSpPr>
          <p:spPr bwMode="auto">
            <a:xfrm>
              <a:off x="1012" y="185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8" name="Rectangle 7">
              <a:extLst>
                <a:ext uri="{FF2B5EF4-FFF2-40B4-BE49-F238E27FC236}">
                  <a16:creationId xmlns:a16="http://schemas.microsoft.com/office/drawing/2014/main" id="{76A874EE-9A12-8F49-B420-61B3706A4EC3}"/>
                </a:ext>
              </a:extLst>
            </p:cNvPr>
            <p:cNvSpPr>
              <a:spLocks noChangeArrowheads="1"/>
            </p:cNvSpPr>
            <p:nvPr/>
          </p:nvSpPr>
          <p:spPr bwMode="auto">
            <a:xfrm>
              <a:off x="1099" y="1947"/>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1</a:t>
              </a:r>
            </a:p>
          </p:txBody>
        </p:sp>
        <p:sp>
          <p:nvSpPr>
            <p:cNvPr id="9" name="Line 8">
              <a:extLst>
                <a:ext uri="{FF2B5EF4-FFF2-40B4-BE49-F238E27FC236}">
                  <a16:creationId xmlns:a16="http://schemas.microsoft.com/office/drawing/2014/main" id="{D1395970-23E3-BB43-949A-E0ADCB3F832D}"/>
                </a:ext>
              </a:extLst>
            </p:cNvPr>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9">
              <a:extLst>
                <a:ext uri="{FF2B5EF4-FFF2-40B4-BE49-F238E27FC236}">
                  <a16:creationId xmlns:a16="http://schemas.microsoft.com/office/drawing/2014/main" id="{1B818464-0697-6B4D-933D-EE2D08E5E4EF}"/>
                </a:ext>
              </a:extLst>
            </p:cNvPr>
            <p:cNvSpPr>
              <a:spLocks noChangeArrowheads="1"/>
            </p:cNvSpPr>
            <p:nvPr/>
          </p:nvSpPr>
          <p:spPr bwMode="auto">
            <a:xfrm>
              <a:off x="1063" y="270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1" name="Rectangle 10">
              <a:extLst>
                <a:ext uri="{FF2B5EF4-FFF2-40B4-BE49-F238E27FC236}">
                  <a16:creationId xmlns:a16="http://schemas.microsoft.com/office/drawing/2014/main" id="{5B02455F-61D1-5047-9FDA-54E900A0F32A}"/>
                </a:ext>
              </a:extLst>
            </p:cNvPr>
            <p:cNvSpPr>
              <a:spLocks noChangeArrowheads="1"/>
            </p:cNvSpPr>
            <p:nvPr/>
          </p:nvSpPr>
          <p:spPr bwMode="auto">
            <a:xfrm>
              <a:off x="1150" y="2793"/>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2</a:t>
              </a:r>
            </a:p>
          </p:txBody>
        </p:sp>
        <p:sp>
          <p:nvSpPr>
            <p:cNvPr id="12" name="Line 11">
              <a:extLst>
                <a:ext uri="{FF2B5EF4-FFF2-40B4-BE49-F238E27FC236}">
                  <a16:creationId xmlns:a16="http://schemas.microsoft.com/office/drawing/2014/main" id="{6BDE8B93-E4D4-5D46-973B-1D94EA8BE386}"/>
                </a:ext>
              </a:extLst>
            </p:cNvPr>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 name="Freeform 12">
              <a:extLst>
                <a:ext uri="{FF2B5EF4-FFF2-40B4-BE49-F238E27FC236}">
                  <a16:creationId xmlns:a16="http://schemas.microsoft.com/office/drawing/2014/main" id="{8F760A7E-C4F4-3442-9724-A392CBC0BBEC}"/>
                </a:ext>
              </a:extLst>
            </p:cNvPr>
            <p:cNvSpPr>
              <a:spLocks/>
            </p:cNvSpPr>
            <p:nvPr/>
          </p:nvSpPr>
          <p:spPr bwMode="auto">
            <a:xfrm>
              <a:off x="859" y="2431"/>
              <a:ext cx="617" cy="313"/>
            </a:xfrm>
            <a:custGeom>
              <a:avLst/>
              <a:gdLst>
                <a:gd name="T0" fmla="*/ 0 w 694"/>
                <a:gd name="T1" fmla="*/ 302 h 313"/>
                <a:gd name="T2" fmla="*/ 31 w 694"/>
                <a:gd name="T3" fmla="*/ 251 h 313"/>
                <a:gd name="T4" fmla="*/ 68 w 694"/>
                <a:gd name="T5" fmla="*/ 211 h 313"/>
                <a:gd name="T6" fmla="*/ 101 w 694"/>
                <a:gd name="T7" fmla="*/ 171 h 313"/>
                <a:gd name="T8" fmla="*/ 132 w 694"/>
                <a:gd name="T9" fmla="*/ 130 h 313"/>
                <a:gd name="T10" fmla="*/ 170 w 694"/>
                <a:gd name="T11" fmla="*/ 90 h 313"/>
                <a:gd name="T12" fmla="*/ 208 w 694"/>
                <a:gd name="T13" fmla="*/ 60 h 313"/>
                <a:gd name="T14" fmla="*/ 245 w 694"/>
                <a:gd name="T15" fmla="*/ 20 h 313"/>
                <a:gd name="T16" fmla="*/ 283 w 694"/>
                <a:gd name="T17" fmla="*/ 0 h 313"/>
                <a:gd name="T18" fmla="*/ 328 w 694"/>
                <a:gd name="T19" fmla="*/ 10 h 313"/>
                <a:gd name="T20" fmla="*/ 346 w 694"/>
                <a:gd name="T21" fmla="*/ 70 h 313"/>
                <a:gd name="T22" fmla="*/ 353 w 694"/>
                <a:gd name="T23" fmla="*/ 130 h 313"/>
                <a:gd name="T24" fmla="*/ 358 w 694"/>
                <a:gd name="T25" fmla="*/ 191 h 313"/>
                <a:gd name="T26" fmla="*/ 366 w 694"/>
                <a:gd name="T27" fmla="*/ 251 h 313"/>
                <a:gd name="T28" fmla="*/ 385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4" name="Freeform 13">
              <a:extLst>
                <a:ext uri="{FF2B5EF4-FFF2-40B4-BE49-F238E27FC236}">
                  <a16:creationId xmlns:a16="http://schemas.microsoft.com/office/drawing/2014/main" id="{4E05F862-E0AE-5949-8484-DBB7CDF2540D}"/>
                </a:ext>
              </a:extLst>
            </p:cNvPr>
            <p:cNvSpPr>
              <a:spLocks/>
            </p:cNvSpPr>
            <p:nvPr/>
          </p:nvSpPr>
          <p:spPr bwMode="auto">
            <a:xfrm>
              <a:off x="707" y="3227"/>
              <a:ext cx="657" cy="403"/>
            </a:xfrm>
            <a:custGeom>
              <a:avLst/>
              <a:gdLst>
                <a:gd name="T0" fmla="*/ 410 w 739"/>
                <a:gd name="T1" fmla="*/ 389 h 403"/>
                <a:gd name="T2" fmla="*/ 377 w 739"/>
                <a:gd name="T3" fmla="*/ 324 h 403"/>
                <a:gd name="T4" fmla="*/ 336 w 739"/>
                <a:gd name="T5" fmla="*/ 272 h 403"/>
                <a:gd name="T6" fmla="*/ 302 w 739"/>
                <a:gd name="T7" fmla="*/ 221 h 403"/>
                <a:gd name="T8" fmla="*/ 268 w 739"/>
                <a:gd name="T9" fmla="*/ 168 h 403"/>
                <a:gd name="T10" fmla="*/ 228 w 739"/>
                <a:gd name="T11" fmla="*/ 116 h 403"/>
                <a:gd name="T12" fmla="*/ 188 w 739"/>
                <a:gd name="T13" fmla="*/ 77 h 403"/>
                <a:gd name="T14" fmla="*/ 148 w 739"/>
                <a:gd name="T15" fmla="*/ 25 h 403"/>
                <a:gd name="T16" fmla="*/ 108 w 739"/>
                <a:gd name="T17" fmla="*/ 0 h 403"/>
                <a:gd name="T18" fmla="*/ 60 w 739"/>
                <a:gd name="T19" fmla="*/ 13 h 403"/>
                <a:gd name="T20" fmla="*/ 41 w 739"/>
                <a:gd name="T21" fmla="*/ 91 h 403"/>
                <a:gd name="T22" fmla="*/ 33 w 739"/>
                <a:gd name="T23" fmla="*/ 168 h 403"/>
                <a:gd name="T24" fmla="*/ 27 w 739"/>
                <a:gd name="T25" fmla="*/ 246 h 403"/>
                <a:gd name="T26" fmla="*/ 20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5" name="Rectangle 14">
              <a:extLst>
                <a:ext uri="{FF2B5EF4-FFF2-40B4-BE49-F238E27FC236}">
                  <a16:creationId xmlns:a16="http://schemas.microsoft.com/office/drawing/2014/main" id="{962024DA-95EF-E541-8D37-441074CE92FD}"/>
                </a:ext>
              </a:extLst>
            </p:cNvPr>
            <p:cNvSpPr>
              <a:spLocks noChangeArrowheads="1"/>
            </p:cNvSpPr>
            <p:nvPr/>
          </p:nvSpPr>
          <p:spPr bwMode="auto">
            <a:xfrm>
              <a:off x="1048" y="359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6" name="Rectangle 15">
              <a:extLst>
                <a:ext uri="{FF2B5EF4-FFF2-40B4-BE49-F238E27FC236}">
                  <a16:creationId xmlns:a16="http://schemas.microsoft.com/office/drawing/2014/main" id="{D42E18B0-7B01-6C48-BF73-62E5D6EF9F71}"/>
                </a:ext>
              </a:extLst>
            </p:cNvPr>
            <p:cNvSpPr>
              <a:spLocks noChangeArrowheads="1"/>
            </p:cNvSpPr>
            <p:nvPr/>
          </p:nvSpPr>
          <p:spPr bwMode="auto">
            <a:xfrm>
              <a:off x="1214" y="3696"/>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i</a:t>
              </a:r>
            </a:p>
          </p:txBody>
        </p:sp>
      </p:grpSp>
      <p:grpSp>
        <p:nvGrpSpPr>
          <p:cNvPr id="17" name="Group 16">
            <a:extLst>
              <a:ext uri="{FF2B5EF4-FFF2-40B4-BE49-F238E27FC236}">
                <a16:creationId xmlns:a16="http://schemas.microsoft.com/office/drawing/2014/main" id="{A49B7B37-EDB2-1148-AC8E-DA29CCDD459B}"/>
              </a:ext>
            </a:extLst>
          </p:cNvPr>
          <p:cNvGrpSpPr>
            <a:grpSpLocks/>
          </p:cNvGrpSpPr>
          <p:nvPr/>
        </p:nvGrpSpPr>
        <p:grpSpPr bwMode="auto">
          <a:xfrm>
            <a:off x="3012095" y="1447801"/>
            <a:ext cx="2774950" cy="4111625"/>
            <a:chOff x="2066" y="1057"/>
            <a:chExt cx="1748" cy="2590"/>
          </a:xfrm>
        </p:grpSpPr>
        <p:sp>
          <p:nvSpPr>
            <p:cNvPr id="18" name="Rectangle 17">
              <a:extLst>
                <a:ext uri="{FF2B5EF4-FFF2-40B4-BE49-F238E27FC236}">
                  <a16:creationId xmlns:a16="http://schemas.microsoft.com/office/drawing/2014/main" id="{DCDFF035-6F42-F847-836F-0FA26D31E6D5}"/>
                </a:ext>
              </a:extLst>
            </p:cNvPr>
            <p:cNvSpPr>
              <a:spLocks noChangeArrowheads="1"/>
            </p:cNvSpPr>
            <p:nvPr/>
          </p:nvSpPr>
          <p:spPr bwMode="auto">
            <a:xfrm>
              <a:off x="2457" y="1057"/>
              <a:ext cx="10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Model</a:t>
              </a:r>
            </a:p>
          </p:txBody>
        </p:sp>
        <p:sp>
          <p:nvSpPr>
            <p:cNvPr id="19" name="Freeform 18">
              <a:extLst>
                <a:ext uri="{FF2B5EF4-FFF2-40B4-BE49-F238E27FC236}">
                  <a16:creationId xmlns:a16="http://schemas.microsoft.com/office/drawing/2014/main" id="{F2EC9FFB-E66D-3546-8FF6-699BFFE96F6F}"/>
                </a:ext>
              </a:extLst>
            </p:cNvPr>
            <p:cNvSpPr>
              <a:spLocks/>
            </p:cNvSpPr>
            <p:nvPr/>
          </p:nvSpPr>
          <p:spPr bwMode="auto">
            <a:xfrm>
              <a:off x="2328" y="1744"/>
              <a:ext cx="1223" cy="1903"/>
            </a:xfrm>
            <a:custGeom>
              <a:avLst/>
              <a:gdLst>
                <a:gd name="T0" fmla="*/ 0 w 1376"/>
                <a:gd name="T1" fmla="*/ 1902 h 1903"/>
                <a:gd name="T2" fmla="*/ 0 w 1376"/>
                <a:gd name="T3" fmla="*/ 0 h 1903"/>
                <a:gd name="T4" fmla="*/ 763 w 1376"/>
                <a:gd name="T5" fmla="*/ 0 h 1903"/>
                <a:gd name="T6" fmla="*/ 763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Line 19">
              <a:extLst>
                <a:ext uri="{FF2B5EF4-FFF2-40B4-BE49-F238E27FC236}">
                  <a16:creationId xmlns:a16="http://schemas.microsoft.com/office/drawing/2014/main" id="{633CBED3-C545-0B4C-B749-02A07EC62136}"/>
                </a:ext>
              </a:extLst>
            </p:cNvPr>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Freeform 20">
              <a:extLst>
                <a:ext uri="{FF2B5EF4-FFF2-40B4-BE49-F238E27FC236}">
                  <a16:creationId xmlns:a16="http://schemas.microsoft.com/office/drawing/2014/main" id="{AFE26EB4-AC74-C645-B142-36293A6F50B0}"/>
                </a:ext>
              </a:extLst>
            </p:cNvPr>
            <p:cNvSpPr>
              <a:spLocks/>
            </p:cNvSpPr>
            <p:nvPr/>
          </p:nvSpPr>
          <p:spPr bwMode="auto">
            <a:xfrm>
              <a:off x="3682" y="2043"/>
              <a:ext cx="132" cy="67"/>
            </a:xfrm>
            <a:custGeom>
              <a:avLst/>
              <a:gdLst>
                <a:gd name="T0" fmla="*/ 81 w 149"/>
                <a:gd name="T1" fmla="*/ 33 h 67"/>
                <a:gd name="T2" fmla="*/ 0 w 149"/>
                <a:gd name="T3" fmla="*/ 0 h 67"/>
                <a:gd name="T4" fmla="*/ 0 w 149"/>
                <a:gd name="T5" fmla="*/ 66 h 67"/>
                <a:gd name="T6" fmla="*/ 81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2" name="Line 21">
              <a:extLst>
                <a:ext uri="{FF2B5EF4-FFF2-40B4-BE49-F238E27FC236}">
                  <a16:creationId xmlns:a16="http://schemas.microsoft.com/office/drawing/2014/main" id="{AEFDBB04-750F-5F47-B2BB-6E045509467E}"/>
                </a:ext>
              </a:extLst>
            </p:cNvPr>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Freeform 22">
              <a:extLst>
                <a:ext uri="{FF2B5EF4-FFF2-40B4-BE49-F238E27FC236}">
                  <a16:creationId xmlns:a16="http://schemas.microsoft.com/office/drawing/2014/main" id="{131B7B77-E30A-A242-B1F1-AC03D4AB32E0}"/>
                </a:ext>
              </a:extLst>
            </p:cNvPr>
            <p:cNvSpPr>
              <a:spLocks/>
            </p:cNvSpPr>
            <p:nvPr/>
          </p:nvSpPr>
          <p:spPr bwMode="auto">
            <a:xfrm>
              <a:off x="3682" y="3117"/>
              <a:ext cx="132" cy="66"/>
            </a:xfrm>
            <a:custGeom>
              <a:avLst/>
              <a:gdLst>
                <a:gd name="T0" fmla="*/ 81 w 149"/>
                <a:gd name="T1" fmla="*/ 32 h 66"/>
                <a:gd name="T2" fmla="*/ 0 w 149"/>
                <a:gd name="T3" fmla="*/ 0 h 66"/>
                <a:gd name="T4" fmla="*/ 0 w 149"/>
                <a:gd name="T5" fmla="*/ 65 h 66"/>
                <a:gd name="T6" fmla="*/ 81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4" name="Line 23">
              <a:extLst>
                <a:ext uri="{FF2B5EF4-FFF2-40B4-BE49-F238E27FC236}">
                  <a16:creationId xmlns:a16="http://schemas.microsoft.com/office/drawing/2014/main" id="{360EB923-B884-D84B-B924-B387053C4538}"/>
                </a:ext>
              </a:extLst>
            </p:cNvPr>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Freeform 24">
              <a:extLst>
                <a:ext uri="{FF2B5EF4-FFF2-40B4-BE49-F238E27FC236}">
                  <a16:creationId xmlns:a16="http://schemas.microsoft.com/office/drawing/2014/main" id="{8F52EF26-C431-B845-9D83-8E0C39F5DBD8}"/>
                </a:ext>
              </a:extLst>
            </p:cNvPr>
            <p:cNvSpPr>
              <a:spLocks/>
            </p:cNvSpPr>
            <p:nvPr/>
          </p:nvSpPr>
          <p:spPr bwMode="auto">
            <a:xfrm>
              <a:off x="2198" y="1889"/>
              <a:ext cx="132" cy="67"/>
            </a:xfrm>
            <a:custGeom>
              <a:avLst/>
              <a:gdLst>
                <a:gd name="T0" fmla="*/ 83 w 148"/>
                <a:gd name="T1" fmla="*/ 33 h 67"/>
                <a:gd name="T2" fmla="*/ 0 w 148"/>
                <a:gd name="T3" fmla="*/ 0 h 67"/>
                <a:gd name="T4" fmla="*/ 0 w 148"/>
                <a:gd name="T5" fmla="*/ 66 h 67"/>
                <a:gd name="T6" fmla="*/ 83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6" name="Line 25">
              <a:extLst>
                <a:ext uri="{FF2B5EF4-FFF2-40B4-BE49-F238E27FC236}">
                  <a16:creationId xmlns:a16="http://schemas.microsoft.com/office/drawing/2014/main" id="{D5E230CB-5650-0846-B07A-F79B799791AA}"/>
                </a:ext>
              </a:extLst>
            </p:cNvPr>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Freeform 26">
              <a:extLst>
                <a:ext uri="{FF2B5EF4-FFF2-40B4-BE49-F238E27FC236}">
                  <a16:creationId xmlns:a16="http://schemas.microsoft.com/office/drawing/2014/main" id="{B923F380-2FF2-424E-8511-8E041D0DB9DD}"/>
                </a:ext>
              </a:extLst>
            </p:cNvPr>
            <p:cNvSpPr>
              <a:spLocks/>
            </p:cNvSpPr>
            <p:nvPr/>
          </p:nvSpPr>
          <p:spPr bwMode="auto">
            <a:xfrm>
              <a:off x="2198" y="2664"/>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8" name="Line 27">
              <a:extLst>
                <a:ext uri="{FF2B5EF4-FFF2-40B4-BE49-F238E27FC236}">
                  <a16:creationId xmlns:a16="http://schemas.microsoft.com/office/drawing/2014/main" id="{ED406E4D-D001-8F47-896A-AD5E7820A4DB}"/>
                </a:ext>
              </a:extLst>
            </p:cNvPr>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Freeform 28">
              <a:extLst>
                <a:ext uri="{FF2B5EF4-FFF2-40B4-BE49-F238E27FC236}">
                  <a16:creationId xmlns:a16="http://schemas.microsoft.com/office/drawing/2014/main" id="{6094F153-B90A-1749-A8F9-9413ADBFE05C}"/>
                </a:ext>
              </a:extLst>
            </p:cNvPr>
            <p:cNvSpPr>
              <a:spLocks/>
            </p:cNvSpPr>
            <p:nvPr/>
          </p:nvSpPr>
          <p:spPr bwMode="auto">
            <a:xfrm>
              <a:off x="2198" y="3419"/>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30" name="Oval 29">
              <a:extLst>
                <a:ext uri="{FF2B5EF4-FFF2-40B4-BE49-F238E27FC236}">
                  <a16:creationId xmlns:a16="http://schemas.microsoft.com/office/drawing/2014/main" id="{4E54999B-D851-934F-976A-491B538019B1}"/>
                </a:ext>
              </a:extLst>
            </p:cNvPr>
            <p:cNvSpPr>
              <a:spLocks noChangeArrowheads="1"/>
            </p:cNvSpPr>
            <p:nvPr/>
          </p:nvSpPr>
          <p:spPr bwMode="auto">
            <a:xfrm>
              <a:off x="2729" y="3121"/>
              <a:ext cx="59"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1" name="Oval 30">
              <a:extLst>
                <a:ext uri="{FF2B5EF4-FFF2-40B4-BE49-F238E27FC236}">
                  <a16:creationId xmlns:a16="http://schemas.microsoft.com/office/drawing/2014/main" id="{4A6918F2-5066-5F41-A74E-73BB3BB6D59C}"/>
                </a:ext>
              </a:extLst>
            </p:cNvPr>
            <p:cNvSpPr>
              <a:spLocks noChangeArrowheads="1"/>
            </p:cNvSpPr>
            <p:nvPr/>
          </p:nvSpPr>
          <p:spPr bwMode="auto">
            <a:xfrm>
              <a:off x="2739" y="2235"/>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2" name="Freeform 31">
              <a:extLst>
                <a:ext uri="{FF2B5EF4-FFF2-40B4-BE49-F238E27FC236}">
                  <a16:creationId xmlns:a16="http://schemas.microsoft.com/office/drawing/2014/main" id="{C0D2992D-5E62-B946-8F60-F14B7A35EFE9}"/>
                </a:ext>
              </a:extLst>
            </p:cNvPr>
            <p:cNvSpPr>
              <a:spLocks/>
            </p:cNvSpPr>
            <p:nvPr/>
          </p:nvSpPr>
          <p:spPr bwMode="auto">
            <a:xfrm>
              <a:off x="2773" y="2015"/>
              <a:ext cx="253" cy="213"/>
            </a:xfrm>
            <a:custGeom>
              <a:avLst/>
              <a:gdLst>
                <a:gd name="T0" fmla="*/ 0 w 284"/>
                <a:gd name="T1" fmla="*/ 212 h 213"/>
                <a:gd name="T2" fmla="*/ 0 w 284"/>
                <a:gd name="T3" fmla="*/ 0 h 213"/>
                <a:gd name="T4" fmla="*/ 159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32">
              <a:extLst>
                <a:ext uri="{FF2B5EF4-FFF2-40B4-BE49-F238E27FC236}">
                  <a16:creationId xmlns:a16="http://schemas.microsoft.com/office/drawing/2014/main" id="{E9152C0A-9AAD-8C4F-AC96-C66A008C4994}"/>
                </a:ext>
              </a:extLst>
            </p:cNvPr>
            <p:cNvSpPr>
              <a:spLocks/>
            </p:cNvSpPr>
            <p:nvPr/>
          </p:nvSpPr>
          <p:spPr bwMode="auto">
            <a:xfrm>
              <a:off x="2773" y="2307"/>
              <a:ext cx="253" cy="213"/>
            </a:xfrm>
            <a:custGeom>
              <a:avLst/>
              <a:gdLst>
                <a:gd name="T0" fmla="*/ 0 w 284"/>
                <a:gd name="T1" fmla="*/ 0 h 213"/>
                <a:gd name="T2" fmla="*/ 0 w 284"/>
                <a:gd name="T3" fmla="*/ 212 h 213"/>
                <a:gd name="T4" fmla="*/ 159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33">
              <a:extLst>
                <a:ext uri="{FF2B5EF4-FFF2-40B4-BE49-F238E27FC236}">
                  <a16:creationId xmlns:a16="http://schemas.microsoft.com/office/drawing/2014/main" id="{FC036E7D-57F2-4B49-A86E-7B41138AD205}"/>
                </a:ext>
              </a:extLst>
            </p:cNvPr>
            <p:cNvSpPr>
              <a:spLocks/>
            </p:cNvSpPr>
            <p:nvPr/>
          </p:nvSpPr>
          <p:spPr bwMode="auto">
            <a:xfrm>
              <a:off x="2766" y="2905"/>
              <a:ext cx="253" cy="207"/>
            </a:xfrm>
            <a:custGeom>
              <a:avLst/>
              <a:gdLst>
                <a:gd name="T0" fmla="*/ 0 w 284"/>
                <a:gd name="T1" fmla="*/ 206 h 207"/>
                <a:gd name="T2" fmla="*/ 0 w 284"/>
                <a:gd name="T3" fmla="*/ 0 h 207"/>
                <a:gd name="T4" fmla="*/ 159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34">
              <a:extLst>
                <a:ext uri="{FF2B5EF4-FFF2-40B4-BE49-F238E27FC236}">
                  <a16:creationId xmlns:a16="http://schemas.microsoft.com/office/drawing/2014/main" id="{0C87ABF2-884F-C444-803F-CCFF7DE56BE4}"/>
                </a:ext>
              </a:extLst>
            </p:cNvPr>
            <p:cNvSpPr>
              <a:spLocks/>
            </p:cNvSpPr>
            <p:nvPr/>
          </p:nvSpPr>
          <p:spPr bwMode="auto">
            <a:xfrm>
              <a:off x="2765" y="3191"/>
              <a:ext cx="254" cy="213"/>
            </a:xfrm>
            <a:custGeom>
              <a:avLst/>
              <a:gdLst>
                <a:gd name="T0" fmla="*/ 0 w 285"/>
                <a:gd name="T1" fmla="*/ 0 h 213"/>
                <a:gd name="T2" fmla="*/ 0 w 285"/>
                <a:gd name="T3" fmla="*/ 212 h 213"/>
                <a:gd name="T4" fmla="*/ 160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Oval 35">
              <a:extLst>
                <a:ext uri="{FF2B5EF4-FFF2-40B4-BE49-F238E27FC236}">
                  <a16:creationId xmlns:a16="http://schemas.microsoft.com/office/drawing/2014/main" id="{BC1A1721-3480-0E47-92CA-81264FC39394}"/>
                </a:ext>
              </a:extLst>
            </p:cNvPr>
            <p:cNvSpPr>
              <a:spLocks noChangeArrowheads="1"/>
            </p:cNvSpPr>
            <p:nvPr/>
          </p:nvSpPr>
          <p:spPr bwMode="auto">
            <a:xfrm>
              <a:off x="3029" y="3386"/>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7" name="Freeform 36">
              <a:extLst>
                <a:ext uri="{FF2B5EF4-FFF2-40B4-BE49-F238E27FC236}">
                  <a16:creationId xmlns:a16="http://schemas.microsoft.com/office/drawing/2014/main" id="{892248E5-62CF-D14B-BFE7-01386FE06EB3}"/>
                </a:ext>
              </a:extLst>
            </p:cNvPr>
            <p:cNvSpPr>
              <a:spLocks/>
            </p:cNvSpPr>
            <p:nvPr/>
          </p:nvSpPr>
          <p:spPr bwMode="auto">
            <a:xfrm>
              <a:off x="3065" y="3250"/>
              <a:ext cx="253" cy="127"/>
            </a:xfrm>
            <a:custGeom>
              <a:avLst/>
              <a:gdLst>
                <a:gd name="T0" fmla="*/ 0 w 285"/>
                <a:gd name="T1" fmla="*/ 126 h 127"/>
                <a:gd name="T2" fmla="*/ 0 w 285"/>
                <a:gd name="T3" fmla="*/ 0 h 127"/>
                <a:gd name="T4" fmla="*/ 157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37">
              <a:extLst>
                <a:ext uri="{FF2B5EF4-FFF2-40B4-BE49-F238E27FC236}">
                  <a16:creationId xmlns:a16="http://schemas.microsoft.com/office/drawing/2014/main" id="{8F620387-397A-8A43-8DC5-9B643FA1EF72}"/>
                </a:ext>
              </a:extLst>
            </p:cNvPr>
            <p:cNvSpPr>
              <a:spLocks/>
            </p:cNvSpPr>
            <p:nvPr/>
          </p:nvSpPr>
          <p:spPr bwMode="auto">
            <a:xfrm>
              <a:off x="3065" y="3424"/>
              <a:ext cx="253" cy="127"/>
            </a:xfrm>
            <a:custGeom>
              <a:avLst/>
              <a:gdLst>
                <a:gd name="T0" fmla="*/ 0 w 285"/>
                <a:gd name="T1" fmla="*/ 0 h 127"/>
                <a:gd name="T2" fmla="*/ 0 w 285"/>
                <a:gd name="T3" fmla="*/ 126 h 127"/>
                <a:gd name="T4" fmla="*/ 157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Oval 38">
              <a:extLst>
                <a:ext uri="{FF2B5EF4-FFF2-40B4-BE49-F238E27FC236}">
                  <a16:creationId xmlns:a16="http://schemas.microsoft.com/office/drawing/2014/main" id="{AA892FC1-1BC7-D54E-9AAD-8A82DE50C281}"/>
                </a:ext>
              </a:extLst>
            </p:cNvPr>
            <p:cNvSpPr>
              <a:spLocks noChangeArrowheads="1"/>
            </p:cNvSpPr>
            <p:nvPr/>
          </p:nvSpPr>
          <p:spPr bwMode="auto">
            <a:xfrm>
              <a:off x="3024" y="2892"/>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0" name="Freeform 39">
              <a:extLst>
                <a:ext uri="{FF2B5EF4-FFF2-40B4-BE49-F238E27FC236}">
                  <a16:creationId xmlns:a16="http://schemas.microsoft.com/office/drawing/2014/main" id="{967890B1-78FF-6748-9095-7A9AD683CC79}"/>
                </a:ext>
              </a:extLst>
            </p:cNvPr>
            <p:cNvSpPr>
              <a:spLocks/>
            </p:cNvSpPr>
            <p:nvPr/>
          </p:nvSpPr>
          <p:spPr bwMode="auto">
            <a:xfrm>
              <a:off x="3061" y="2756"/>
              <a:ext cx="253" cy="127"/>
            </a:xfrm>
            <a:custGeom>
              <a:avLst/>
              <a:gdLst>
                <a:gd name="T0" fmla="*/ 0 w 284"/>
                <a:gd name="T1" fmla="*/ 126 h 127"/>
                <a:gd name="T2" fmla="*/ 0 w 284"/>
                <a:gd name="T3" fmla="*/ 0 h 127"/>
                <a:gd name="T4" fmla="*/ 159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40">
              <a:extLst>
                <a:ext uri="{FF2B5EF4-FFF2-40B4-BE49-F238E27FC236}">
                  <a16:creationId xmlns:a16="http://schemas.microsoft.com/office/drawing/2014/main" id="{9547E85B-92D8-2743-82A9-DDCE65701FE6}"/>
                </a:ext>
              </a:extLst>
            </p:cNvPr>
            <p:cNvSpPr>
              <a:spLocks/>
            </p:cNvSpPr>
            <p:nvPr/>
          </p:nvSpPr>
          <p:spPr bwMode="auto">
            <a:xfrm>
              <a:off x="3061" y="2930"/>
              <a:ext cx="253" cy="126"/>
            </a:xfrm>
            <a:custGeom>
              <a:avLst/>
              <a:gdLst>
                <a:gd name="T0" fmla="*/ 0 w 284"/>
                <a:gd name="T1" fmla="*/ 0 h 126"/>
                <a:gd name="T2" fmla="*/ 0 w 284"/>
                <a:gd name="T3" fmla="*/ 125 h 126"/>
                <a:gd name="T4" fmla="*/ 159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Oval 41">
              <a:extLst>
                <a:ext uri="{FF2B5EF4-FFF2-40B4-BE49-F238E27FC236}">
                  <a16:creationId xmlns:a16="http://schemas.microsoft.com/office/drawing/2014/main" id="{3CFE3971-2495-984A-A36C-5469A1F50FBB}"/>
                </a:ext>
              </a:extLst>
            </p:cNvPr>
            <p:cNvSpPr>
              <a:spLocks noChangeArrowheads="1"/>
            </p:cNvSpPr>
            <p:nvPr/>
          </p:nvSpPr>
          <p:spPr bwMode="auto">
            <a:xfrm>
              <a:off x="3039" y="2503"/>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3" name="Freeform 42">
              <a:extLst>
                <a:ext uri="{FF2B5EF4-FFF2-40B4-BE49-F238E27FC236}">
                  <a16:creationId xmlns:a16="http://schemas.microsoft.com/office/drawing/2014/main" id="{B55E9B70-A98D-0B4E-85CF-897E30DAD51E}"/>
                </a:ext>
              </a:extLst>
            </p:cNvPr>
            <p:cNvSpPr>
              <a:spLocks/>
            </p:cNvSpPr>
            <p:nvPr/>
          </p:nvSpPr>
          <p:spPr bwMode="auto">
            <a:xfrm>
              <a:off x="3075" y="2367"/>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43">
              <a:extLst>
                <a:ext uri="{FF2B5EF4-FFF2-40B4-BE49-F238E27FC236}">
                  <a16:creationId xmlns:a16="http://schemas.microsoft.com/office/drawing/2014/main" id="{4DE8EC2F-9FAA-E94F-8578-CC5B2DE0EE26}"/>
                </a:ext>
              </a:extLst>
            </p:cNvPr>
            <p:cNvSpPr>
              <a:spLocks/>
            </p:cNvSpPr>
            <p:nvPr/>
          </p:nvSpPr>
          <p:spPr bwMode="auto">
            <a:xfrm>
              <a:off x="3075" y="2541"/>
              <a:ext cx="254" cy="126"/>
            </a:xfrm>
            <a:custGeom>
              <a:avLst/>
              <a:gdLst>
                <a:gd name="T0" fmla="*/ 0 w 286"/>
                <a:gd name="T1" fmla="*/ 0 h 126"/>
                <a:gd name="T2" fmla="*/ 0 w 286"/>
                <a:gd name="T3" fmla="*/ 125 h 126"/>
                <a:gd name="T4" fmla="*/ 158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Oval 44">
              <a:extLst>
                <a:ext uri="{FF2B5EF4-FFF2-40B4-BE49-F238E27FC236}">
                  <a16:creationId xmlns:a16="http://schemas.microsoft.com/office/drawing/2014/main" id="{0E8A6A5F-179F-9F40-BEAA-56A2668B61CA}"/>
                </a:ext>
              </a:extLst>
            </p:cNvPr>
            <p:cNvSpPr>
              <a:spLocks noChangeArrowheads="1"/>
            </p:cNvSpPr>
            <p:nvPr/>
          </p:nvSpPr>
          <p:spPr bwMode="auto">
            <a:xfrm>
              <a:off x="3039" y="2000"/>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6" name="Freeform 45">
              <a:extLst>
                <a:ext uri="{FF2B5EF4-FFF2-40B4-BE49-F238E27FC236}">
                  <a16:creationId xmlns:a16="http://schemas.microsoft.com/office/drawing/2014/main" id="{EFD7DCA1-B85A-D049-9A1C-1705F14487AD}"/>
                </a:ext>
              </a:extLst>
            </p:cNvPr>
            <p:cNvSpPr>
              <a:spLocks/>
            </p:cNvSpPr>
            <p:nvPr/>
          </p:nvSpPr>
          <p:spPr bwMode="auto">
            <a:xfrm>
              <a:off x="3075" y="1863"/>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46">
              <a:extLst>
                <a:ext uri="{FF2B5EF4-FFF2-40B4-BE49-F238E27FC236}">
                  <a16:creationId xmlns:a16="http://schemas.microsoft.com/office/drawing/2014/main" id="{A1681656-D68A-154A-A831-F9F66A10A95D}"/>
                </a:ext>
              </a:extLst>
            </p:cNvPr>
            <p:cNvSpPr>
              <a:spLocks/>
            </p:cNvSpPr>
            <p:nvPr/>
          </p:nvSpPr>
          <p:spPr bwMode="auto">
            <a:xfrm>
              <a:off x="3075" y="2037"/>
              <a:ext cx="254" cy="127"/>
            </a:xfrm>
            <a:custGeom>
              <a:avLst/>
              <a:gdLst>
                <a:gd name="T0" fmla="*/ 0 w 286"/>
                <a:gd name="T1" fmla="*/ 0 h 127"/>
                <a:gd name="T2" fmla="*/ 0 w 286"/>
                <a:gd name="T3" fmla="*/ 126 h 127"/>
                <a:gd name="T4" fmla="*/ 158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Oval 47">
              <a:extLst>
                <a:ext uri="{FF2B5EF4-FFF2-40B4-BE49-F238E27FC236}">
                  <a16:creationId xmlns:a16="http://schemas.microsoft.com/office/drawing/2014/main" id="{613EDDC4-2ACC-C048-BA45-08117C72B277}"/>
                </a:ext>
              </a:extLst>
            </p:cNvPr>
            <p:cNvSpPr>
              <a:spLocks noChangeArrowheads="1"/>
            </p:cNvSpPr>
            <p:nvPr/>
          </p:nvSpPr>
          <p:spPr bwMode="auto">
            <a:xfrm>
              <a:off x="2437" y="2678"/>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9" name="Freeform 48">
              <a:extLst>
                <a:ext uri="{FF2B5EF4-FFF2-40B4-BE49-F238E27FC236}">
                  <a16:creationId xmlns:a16="http://schemas.microsoft.com/office/drawing/2014/main" id="{A3EFF166-DB6C-B346-9317-2C5B8EEEE4CD}"/>
                </a:ext>
              </a:extLst>
            </p:cNvPr>
            <p:cNvSpPr>
              <a:spLocks/>
            </p:cNvSpPr>
            <p:nvPr/>
          </p:nvSpPr>
          <p:spPr bwMode="auto">
            <a:xfrm>
              <a:off x="2470" y="2276"/>
              <a:ext cx="261" cy="392"/>
            </a:xfrm>
            <a:custGeom>
              <a:avLst/>
              <a:gdLst>
                <a:gd name="T0" fmla="*/ 0 w 293"/>
                <a:gd name="T1" fmla="*/ 391 h 392"/>
                <a:gd name="T2" fmla="*/ 0 w 293"/>
                <a:gd name="T3" fmla="*/ 0 h 392"/>
                <a:gd name="T4" fmla="*/ 164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49">
              <a:extLst>
                <a:ext uri="{FF2B5EF4-FFF2-40B4-BE49-F238E27FC236}">
                  <a16:creationId xmlns:a16="http://schemas.microsoft.com/office/drawing/2014/main" id="{2F32548B-BB12-9748-972E-2235764DA268}"/>
                </a:ext>
              </a:extLst>
            </p:cNvPr>
            <p:cNvSpPr>
              <a:spLocks/>
            </p:cNvSpPr>
            <p:nvPr/>
          </p:nvSpPr>
          <p:spPr bwMode="auto">
            <a:xfrm>
              <a:off x="2470" y="2761"/>
              <a:ext cx="249" cy="391"/>
            </a:xfrm>
            <a:custGeom>
              <a:avLst/>
              <a:gdLst>
                <a:gd name="T0" fmla="*/ 0 w 280"/>
                <a:gd name="T1" fmla="*/ 0 h 391"/>
                <a:gd name="T2" fmla="*/ 0 w 280"/>
                <a:gd name="T3" fmla="*/ 390 h 391"/>
                <a:gd name="T4" fmla="*/ 156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1" name="Group 51">
            <a:extLst>
              <a:ext uri="{FF2B5EF4-FFF2-40B4-BE49-F238E27FC236}">
                <a16:creationId xmlns:a16="http://schemas.microsoft.com/office/drawing/2014/main" id="{407B96B5-1DCC-F848-A1DB-541D11812C70}"/>
              </a:ext>
            </a:extLst>
          </p:cNvPr>
          <p:cNvGrpSpPr>
            <a:grpSpLocks/>
          </p:cNvGrpSpPr>
          <p:nvPr/>
        </p:nvGrpSpPr>
        <p:grpSpPr bwMode="auto">
          <a:xfrm>
            <a:off x="5577495" y="1503363"/>
            <a:ext cx="2960687" cy="4257675"/>
            <a:chOff x="3655" y="912"/>
            <a:chExt cx="1865" cy="2682"/>
          </a:xfrm>
        </p:grpSpPr>
        <p:grpSp>
          <p:nvGrpSpPr>
            <p:cNvPr id="52" name="Group 52">
              <a:extLst>
                <a:ext uri="{FF2B5EF4-FFF2-40B4-BE49-F238E27FC236}">
                  <a16:creationId xmlns:a16="http://schemas.microsoft.com/office/drawing/2014/main" id="{D3B108A1-F238-A646-9418-293D2D00A406}"/>
                </a:ext>
              </a:extLst>
            </p:cNvPr>
            <p:cNvGrpSpPr>
              <a:grpSpLocks/>
            </p:cNvGrpSpPr>
            <p:nvPr/>
          </p:nvGrpSpPr>
          <p:grpSpPr bwMode="auto">
            <a:xfrm>
              <a:off x="3655" y="912"/>
              <a:ext cx="1350" cy="2682"/>
              <a:chOff x="3852" y="1057"/>
              <a:chExt cx="1350" cy="2682"/>
            </a:xfrm>
          </p:grpSpPr>
          <p:sp>
            <p:nvSpPr>
              <p:cNvPr id="58" name="Rectangle 53">
                <a:extLst>
                  <a:ext uri="{FF2B5EF4-FFF2-40B4-BE49-F238E27FC236}">
                    <a16:creationId xmlns:a16="http://schemas.microsoft.com/office/drawing/2014/main" id="{5905A8EB-A4A9-D549-9053-E7BA0F67B071}"/>
                  </a:ext>
                </a:extLst>
              </p:cNvPr>
              <p:cNvSpPr>
                <a:spLocks noChangeArrowheads="1"/>
              </p:cNvSpPr>
              <p:nvPr/>
            </p:nvSpPr>
            <p:spPr bwMode="auto">
              <a:xfrm>
                <a:off x="3852" y="1057"/>
                <a:ext cx="13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Outputs</a:t>
                </a:r>
              </a:p>
            </p:txBody>
          </p:sp>
          <p:sp>
            <p:nvSpPr>
              <p:cNvPr id="59" name="Line 54">
                <a:extLst>
                  <a:ext uri="{FF2B5EF4-FFF2-40B4-BE49-F238E27FC236}">
                    <a16:creationId xmlns:a16="http://schemas.microsoft.com/office/drawing/2014/main" id="{F445C7B6-C6F8-8448-90E5-8DC04452FE62}"/>
                  </a:ext>
                </a:extLst>
              </p:cNvPr>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 name="Rectangle 55">
                <a:extLst>
                  <a:ext uri="{FF2B5EF4-FFF2-40B4-BE49-F238E27FC236}">
                    <a16:creationId xmlns:a16="http://schemas.microsoft.com/office/drawing/2014/main" id="{C52CB42B-DE47-B443-A3E6-BFAFDCCE6D3C}"/>
                  </a:ext>
                </a:extLst>
              </p:cNvPr>
              <p:cNvSpPr>
                <a:spLocks noChangeArrowheads="1"/>
              </p:cNvSpPr>
              <p:nvPr/>
            </p:nvSpPr>
            <p:spPr bwMode="auto">
              <a:xfrm>
                <a:off x="4148" y="3412"/>
                <a:ext cx="6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dirty="0">
                    <a:solidFill>
                      <a:srgbClr val="000000"/>
                    </a:solidFill>
                    <a:latin typeface="Arial" panose="020B0604020202020204" pitchFamily="34" charset="0"/>
                  </a:rPr>
                  <a:t>Cost</a:t>
                </a:r>
              </a:p>
            </p:txBody>
          </p:sp>
          <p:sp>
            <p:nvSpPr>
              <p:cNvPr id="61" name="Line 56">
                <a:extLst>
                  <a:ext uri="{FF2B5EF4-FFF2-40B4-BE49-F238E27FC236}">
                    <a16:creationId xmlns:a16="http://schemas.microsoft.com/office/drawing/2014/main" id="{9A1F89AE-10BA-9347-B67E-BE02276A2A56}"/>
                  </a:ext>
                </a:extLst>
              </p:cNvPr>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2" name="Rectangle 57">
                <a:extLst>
                  <a:ext uri="{FF2B5EF4-FFF2-40B4-BE49-F238E27FC236}">
                    <a16:creationId xmlns:a16="http://schemas.microsoft.com/office/drawing/2014/main" id="{56284AD0-2759-5143-8976-17583E6692EA}"/>
                  </a:ext>
                </a:extLst>
              </p:cNvPr>
              <p:cNvSpPr>
                <a:spLocks noChangeArrowheads="1"/>
              </p:cNvSpPr>
              <p:nvPr/>
            </p:nvSpPr>
            <p:spPr bwMode="auto">
              <a:xfrm>
                <a:off x="4086" y="2304"/>
                <a:ext cx="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Effect</a:t>
                </a:r>
              </a:p>
            </p:txBody>
          </p:sp>
          <p:sp>
            <p:nvSpPr>
              <p:cNvPr id="63" name="Freeform 58">
                <a:extLst>
                  <a:ext uri="{FF2B5EF4-FFF2-40B4-BE49-F238E27FC236}">
                    <a16:creationId xmlns:a16="http://schemas.microsoft.com/office/drawing/2014/main" id="{4202D4A0-5095-674F-A123-A9ACA625F0D2}"/>
                  </a:ext>
                </a:extLst>
              </p:cNvPr>
              <p:cNvSpPr>
                <a:spLocks/>
              </p:cNvSpPr>
              <p:nvPr/>
            </p:nvSpPr>
            <p:spPr bwMode="auto">
              <a:xfrm>
                <a:off x="4087" y="2809"/>
                <a:ext cx="668" cy="615"/>
              </a:xfrm>
              <a:custGeom>
                <a:avLst/>
                <a:gdLst>
                  <a:gd name="T0" fmla="*/ 0 w 751"/>
                  <a:gd name="T1" fmla="*/ 614 h 615"/>
                  <a:gd name="T2" fmla="*/ 25 w 751"/>
                  <a:gd name="T3" fmla="*/ 554 h 615"/>
                  <a:gd name="T4" fmla="*/ 51 w 751"/>
                  <a:gd name="T5" fmla="*/ 504 h 615"/>
                  <a:gd name="T6" fmla="*/ 68 w 751"/>
                  <a:gd name="T7" fmla="*/ 443 h 615"/>
                  <a:gd name="T8" fmla="*/ 83 w 751"/>
                  <a:gd name="T9" fmla="*/ 383 h 615"/>
                  <a:gd name="T10" fmla="*/ 93 w 751"/>
                  <a:gd name="T11" fmla="*/ 322 h 615"/>
                  <a:gd name="T12" fmla="*/ 101 w 751"/>
                  <a:gd name="T13" fmla="*/ 252 h 615"/>
                  <a:gd name="T14" fmla="*/ 113 w 751"/>
                  <a:gd name="T15" fmla="*/ 192 h 615"/>
                  <a:gd name="T16" fmla="*/ 118 w 751"/>
                  <a:gd name="T17" fmla="*/ 131 h 615"/>
                  <a:gd name="T18" fmla="*/ 151 w 751"/>
                  <a:gd name="T19" fmla="*/ 61 h 615"/>
                  <a:gd name="T20" fmla="*/ 189 w 751"/>
                  <a:gd name="T21" fmla="*/ 20 h 615"/>
                  <a:gd name="T22" fmla="*/ 227 w 751"/>
                  <a:gd name="T23" fmla="*/ 0 h 615"/>
                  <a:gd name="T24" fmla="*/ 264 w 751"/>
                  <a:gd name="T25" fmla="*/ 20 h 615"/>
                  <a:gd name="T26" fmla="*/ 296 w 751"/>
                  <a:gd name="T27" fmla="*/ 61 h 615"/>
                  <a:gd name="T28" fmla="*/ 310 w 751"/>
                  <a:gd name="T29" fmla="*/ 121 h 615"/>
                  <a:gd name="T30" fmla="*/ 322 w 751"/>
                  <a:gd name="T31" fmla="*/ 182 h 615"/>
                  <a:gd name="T32" fmla="*/ 328 w 751"/>
                  <a:gd name="T33" fmla="*/ 242 h 615"/>
                  <a:gd name="T34" fmla="*/ 347 w 751"/>
                  <a:gd name="T35" fmla="*/ 292 h 615"/>
                  <a:gd name="T36" fmla="*/ 360 w 751"/>
                  <a:gd name="T37" fmla="*/ 352 h 615"/>
                  <a:gd name="T38" fmla="*/ 373 w 751"/>
                  <a:gd name="T39" fmla="*/ 413 h 615"/>
                  <a:gd name="T40" fmla="*/ 391 w 751"/>
                  <a:gd name="T41" fmla="*/ 473 h 615"/>
                  <a:gd name="T42" fmla="*/ 398 w 751"/>
                  <a:gd name="T43" fmla="*/ 534 h 615"/>
                  <a:gd name="T44" fmla="*/ 41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64" name="Freeform 59">
                <a:extLst>
                  <a:ext uri="{FF2B5EF4-FFF2-40B4-BE49-F238E27FC236}">
                    <a16:creationId xmlns:a16="http://schemas.microsoft.com/office/drawing/2014/main" id="{69FB3C01-9DF4-FB46-9E09-2F8F3505DC79}"/>
                  </a:ext>
                </a:extLst>
              </p:cNvPr>
              <p:cNvSpPr>
                <a:spLocks/>
              </p:cNvSpPr>
              <p:nvPr/>
            </p:nvSpPr>
            <p:spPr bwMode="auto">
              <a:xfrm>
                <a:off x="4029" y="1896"/>
                <a:ext cx="862" cy="409"/>
              </a:xfrm>
              <a:custGeom>
                <a:avLst/>
                <a:gdLst>
                  <a:gd name="T0" fmla="*/ 0 w 969"/>
                  <a:gd name="T1" fmla="*/ 408 h 409"/>
                  <a:gd name="T2" fmla="*/ 25 w 969"/>
                  <a:gd name="T3" fmla="*/ 357 h 409"/>
                  <a:gd name="T4" fmla="*/ 59 w 969"/>
                  <a:gd name="T5" fmla="*/ 295 h 409"/>
                  <a:gd name="T6" fmla="*/ 79 w 969"/>
                  <a:gd name="T7" fmla="*/ 234 h 409"/>
                  <a:gd name="T8" fmla="*/ 105 w 969"/>
                  <a:gd name="T9" fmla="*/ 172 h 409"/>
                  <a:gd name="T10" fmla="*/ 133 w 969"/>
                  <a:gd name="T11" fmla="*/ 110 h 409"/>
                  <a:gd name="T12" fmla="*/ 164 w 969"/>
                  <a:gd name="T13" fmla="*/ 60 h 409"/>
                  <a:gd name="T14" fmla="*/ 204 w 969"/>
                  <a:gd name="T15" fmla="*/ 8 h 409"/>
                  <a:gd name="T16" fmla="*/ 240 w 969"/>
                  <a:gd name="T17" fmla="*/ 0 h 409"/>
                  <a:gd name="T18" fmla="*/ 278 w 969"/>
                  <a:gd name="T19" fmla="*/ 23 h 409"/>
                  <a:gd name="T20" fmla="*/ 315 w 969"/>
                  <a:gd name="T21" fmla="*/ 35 h 409"/>
                  <a:gd name="T22" fmla="*/ 346 w 969"/>
                  <a:gd name="T23" fmla="*/ 79 h 409"/>
                  <a:gd name="T24" fmla="*/ 383 w 969"/>
                  <a:gd name="T25" fmla="*/ 103 h 409"/>
                  <a:gd name="T26" fmla="*/ 406 w 969"/>
                  <a:gd name="T27" fmla="*/ 157 h 409"/>
                  <a:gd name="T28" fmla="*/ 443 w 969"/>
                  <a:gd name="T29" fmla="*/ 191 h 409"/>
                  <a:gd name="T30" fmla="*/ 475 w 969"/>
                  <a:gd name="T31" fmla="*/ 225 h 409"/>
                  <a:gd name="T32" fmla="*/ 497 w 969"/>
                  <a:gd name="T33" fmla="*/ 288 h 409"/>
                  <a:gd name="T34" fmla="*/ 528 w 969"/>
                  <a:gd name="T35" fmla="*/ 342 h 409"/>
                  <a:gd name="T36" fmla="*/ 539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53" name="Group 60">
              <a:extLst>
                <a:ext uri="{FF2B5EF4-FFF2-40B4-BE49-F238E27FC236}">
                  <a16:creationId xmlns:a16="http://schemas.microsoft.com/office/drawing/2014/main" id="{00D8E8A7-1EEB-EC4E-963C-EA3CEBC21507}"/>
                </a:ext>
              </a:extLst>
            </p:cNvPr>
            <p:cNvGrpSpPr>
              <a:grpSpLocks/>
            </p:cNvGrpSpPr>
            <p:nvPr/>
          </p:nvGrpSpPr>
          <p:grpSpPr bwMode="auto">
            <a:xfrm>
              <a:off x="4656" y="2304"/>
              <a:ext cx="864" cy="672"/>
              <a:chOff x="4512" y="2352"/>
              <a:chExt cx="864" cy="672"/>
            </a:xfrm>
          </p:grpSpPr>
          <p:sp>
            <p:nvSpPr>
              <p:cNvPr id="54" name="Line 61">
                <a:extLst>
                  <a:ext uri="{FF2B5EF4-FFF2-40B4-BE49-F238E27FC236}">
                    <a16:creationId xmlns:a16="http://schemas.microsoft.com/office/drawing/2014/main" id="{EA7031CA-4ACE-1C4E-A359-741CE609ADCB}"/>
                  </a:ext>
                </a:extLst>
              </p:cNvPr>
              <p:cNvSpPr>
                <a:spLocks noChangeShapeType="1"/>
              </p:cNvSpPr>
              <p:nvPr/>
            </p:nvSpPr>
            <p:spPr bwMode="auto">
              <a:xfrm>
                <a:off x="4512" y="268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5" name="Group 62">
                <a:extLst>
                  <a:ext uri="{FF2B5EF4-FFF2-40B4-BE49-F238E27FC236}">
                    <a16:creationId xmlns:a16="http://schemas.microsoft.com/office/drawing/2014/main" id="{9E1D2146-0877-2E4C-AFF0-091486F1AAD0}"/>
                  </a:ext>
                </a:extLst>
              </p:cNvPr>
              <p:cNvGrpSpPr>
                <a:grpSpLocks/>
              </p:cNvGrpSpPr>
              <p:nvPr/>
            </p:nvGrpSpPr>
            <p:grpSpPr bwMode="auto">
              <a:xfrm>
                <a:off x="4608" y="2352"/>
                <a:ext cx="637" cy="672"/>
                <a:chOff x="4752" y="2496"/>
                <a:chExt cx="637" cy="672"/>
              </a:xfrm>
            </p:grpSpPr>
            <p:sp>
              <p:nvSpPr>
                <p:cNvPr id="56" name="Freeform 63">
                  <a:extLst>
                    <a:ext uri="{FF2B5EF4-FFF2-40B4-BE49-F238E27FC236}">
                      <a16:creationId xmlns:a16="http://schemas.microsoft.com/office/drawing/2014/main" id="{26517668-49F5-D441-A02D-F389813D636F}"/>
                    </a:ext>
                  </a:extLst>
                </p:cNvPr>
                <p:cNvSpPr>
                  <a:spLocks/>
                </p:cNvSpPr>
                <p:nvPr/>
              </p:nvSpPr>
              <p:spPr bwMode="auto">
                <a:xfrm>
                  <a:off x="4752" y="2496"/>
                  <a:ext cx="624" cy="336"/>
                </a:xfrm>
                <a:custGeom>
                  <a:avLst/>
                  <a:gdLst>
                    <a:gd name="T0" fmla="*/ 0 w 528"/>
                    <a:gd name="T1" fmla="*/ 622 h 288"/>
                    <a:gd name="T2" fmla="*/ 774 w 528"/>
                    <a:gd name="T3" fmla="*/ 0 h 288"/>
                    <a:gd name="T4" fmla="*/ 1216 w 528"/>
                    <a:gd name="T5" fmla="*/ 622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dirty="0"/>
                </a:p>
              </p:txBody>
            </p:sp>
            <p:sp>
              <p:nvSpPr>
                <p:cNvPr id="57" name="Text Box 64">
                  <a:extLst>
                    <a:ext uri="{FF2B5EF4-FFF2-40B4-BE49-F238E27FC236}">
                      <a16:creationId xmlns:a16="http://schemas.microsoft.com/office/drawing/2014/main" id="{9728F9CF-C8C0-114D-9922-D4774A0B0FB4}"/>
                    </a:ext>
                  </a:extLst>
                </p:cNvPr>
                <p:cNvSpPr txBox="1">
                  <a:spLocks noChangeArrowheads="1"/>
                </p:cNvSpPr>
                <p:nvPr/>
              </p:nvSpPr>
              <p:spPr bwMode="auto">
                <a:xfrm>
                  <a:off x="4800" y="2841"/>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NHB</a:t>
                  </a:r>
                </a:p>
              </p:txBody>
            </p:sp>
          </p:grpSp>
        </p:grpSp>
      </p:grpSp>
      <p:sp>
        <p:nvSpPr>
          <p:cNvPr id="65" name="Title 1">
            <a:extLst>
              <a:ext uri="{FF2B5EF4-FFF2-40B4-BE49-F238E27FC236}">
                <a16:creationId xmlns:a16="http://schemas.microsoft.com/office/drawing/2014/main" id="{B318CE2D-568D-7F40-95B7-9F3634649466}"/>
              </a:ext>
            </a:extLst>
          </p:cNvPr>
          <p:cNvSpPr>
            <a:spLocks noGrp="1"/>
          </p:cNvSpPr>
          <p:nvPr>
            <p:ph type="title"/>
          </p:nvPr>
        </p:nvSpPr>
        <p:spPr>
          <a:xfrm>
            <a:off x="1276551" y="274638"/>
            <a:ext cx="8500905" cy="1143000"/>
          </a:xfrm>
        </p:spPr>
        <p:txBody>
          <a:bodyPr/>
          <a:lstStyle/>
          <a:p>
            <a:pPr algn="ctr"/>
            <a:r>
              <a:rPr lang="en-US" dirty="0"/>
              <a:t>Probabilistic Sensitivity Analysis (PSA)</a:t>
            </a:r>
          </a:p>
        </p:txBody>
      </p:sp>
    </p:spTree>
    <p:custDataLst>
      <p:tags r:id="rId1"/>
    </p:custDataLst>
    <p:extLst>
      <p:ext uri="{BB962C8B-B14F-4D97-AF65-F5344CB8AC3E}">
        <p14:creationId xmlns:p14="http://schemas.microsoft.com/office/powerpoint/2010/main" val="953572130"/>
      </p:ext>
    </p:extLst>
  </p:cSld>
  <p:clrMapOvr>
    <a:masterClrMapping/>
  </p:clrMapOvr>
  <mc:AlternateContent xmlns:mc="http://schemas.openxmlformats.org/markup-compatibility/2006" xmlns:p14="http://schemas.microsoft.com/office/powerpoint/2010/main">
    <mc:Choice Requires="p14">
      <p:transition spd="slow" p14:dur="2000" advTm="76769"/>
    </mc:Choice>
    <mc:Fallback xmlns="">
      <p:transition spd="slow" advTm="76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791065"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3857891"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2924071" y="4182568"/>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4726797" y="4240073"/>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22" name="Title 1">
            <a:extLst>
              <a:ext uri="{FF2B5EF4-FFF2-40B4-BE49-F238E27FC236}">
                <a16:creationId xmlns:a16="http://schemas.microsoft.com/office/drawing/2014/main" id="{01A5F2FE-4A82-3F40-BBD6-13943B981350}"/>
              </a:ext>
            </a:extLst>
          </p:cNvPr>
          <p:cNvSpPr>
            <a:spLocks noGrp="1"/>
          </p:cNvSpPr>
          <p:nvPr>
            <p:ph type="title"/>
          </p:nvPr>
        </p:nvSpPr>
        <p:spPr>
          <a:xfrm>
            <a:off x="2167096" y="274638"/>
            <a:ext cx="8500905" cy="1143000"/>
          </a:xfrm>
        </p:spPr>
        <p:txBody>
          <a:bodyPr/>
          <a:lstStyle/>
          <a:p>
            <a:pPr algn="ctr"/>
            <a:r>
              <a:rPr lang="en-US" sz="3600" dirty="0"/>
              <a:t>Probabilistic Sensitivity Analysis (PSA)</a:t>
            </a:r>
          </a:p>
        </p:txBody>
      </p:sp>
    </p:spTree>
    <p:extLst>
      <p:ext uri="{BB962C8B-B14F-4D97-AF65-F5344CB8AC3E}">
        <p14:creationId xmlns:p14="http://schemas.microsoft.com/office/powerpoint/2010/main" val="954423222"/>
      </p:ext>
    </p:extLst>
  </p:cSld>
  <p:clrMapOvr>
    <a:masterClrMapping/>
  </p:clrMapOvr>
  <mc:AlternateContent xmlns:mc="http://schemas.openxmlformats.org/markup-compatibility/2006" xmlns:p14="http://schemas.microsoft.com/office/powerpoint/2010/main">
    <mc:Choice Requires="p14">
      <p:transition spd="slow" p14:dur="2000" advTm="45364"/>
    </mc:Choice>
    <mc:Fallback xmlns="">
      <p:transition spd="slow" advTm="4536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7046" y="274638"/>
            <a:ext cx="8510954" cy="1143000"/>
          </a:xfrm>
        </p:spPr>
        <p:txBody>
          <a:bodyPr/>
          <a:lstStyle/>
          <a:p>
            <a:r>
              <a:rPr lang="en-US" sz="3600" dirty="0"/>
              <a:t>Probabilistic Sensitivity Analysis (PSA)</a:t>
            </a:r>
          </a:p>
        </p:txBody>
      </p:sp>
      <p:grpSp>
        <p:nvGrpSpPr>
          <p:cNvPr id="21" name="Group 20"/>
          <p:cNvGrpSpPr/>
          <p:nvPr/>
        </p:nvGrpSpPr>
        <p:grpSpPr>
          <a:xfrm>
            <a:off x="1822875" y="1855522"/>
            <a:ext cx="5015880" cy="4330405"/>
            <a:chOff x="2064060" y="1855521"/>
            <a:chExt cx="5015880" cy="4330405"/>
          </a:xfrm>
        </p:grpSpPr>
        <p:grpSp>
          <p:nvGrpSpPr>
            <p:cNvPr id="3" name="Group 2"/>
            <p:cNvGrpSpPr/>
            <p:nvPr/>
          </p:nvGrpSpPr>
          <p:grpSpPr>
            <a:xfrm>
              <a:off x="2064060" y="1855521"/>
              <a:ext cx="5015880" cy="4330405"/>
              <a:chOff x="2064060" y="1855521"/>
              <a:chExt cx="5015880" cy="4330405"/>
            </a:xfrm>
          </p:grpSpPr>
          <p:grpSp>
            <p:nvGrpSpPr>
              <p:cNvPr id="4" name="Group 3"/>
              <p:cNvGrpSpPr/>
              <p:nvPr/>
            </p:nvGrpSpPr>
            <p:grpSpPr>
              <a:xfrm>
                <a:off x="2064060"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4130885"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3197066" y="4182567"/>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4999792" y="4240072"/>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grpSp>
        <p:sp>
          <p:nvSpPr>
            <p:cNvPr id="20" name="Oval 19"/>
            <p:cNvSpPr/>
            <p:nvPr/>
          </p:nvSpPr>
          <p:spPr>
            <a:xfrm>
              <a:off x="4250224" y="197017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85785" y="420401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35279" y="4131120"/>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6301466"/>
      </p:ext>
    </p:extLst>
  </p:cSld>
  <p:clrMapOvr>
    <a:masterClrMapping/>
  </p:clrMapOvr>
  <mc:AlternateContent xmlns:mc="http://schemas.openxmlformats.org/markup-compatibility/2006" xmlns:p14="http://schemas.microsoft.com/office/powerpoint/2010/main">
    <mc:Choice Requires="p14">
      <p:transition spd="slow" p14:dur="2000" advTm="12574"/>
    </mc:Choice>
    <mc:Fallback xmlns="">
      <p:transition spd="slow" advTm="1257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Shape 1005"/>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Matrix Implementation of the Markov Model</a:t>
            </a:r>
            <a:endParaRPr/>
          </a:p>
        </p:txBody>
      </p:sp>
      <p:sp>
        <p:nvSpPr>
          <p:cNvPr id="1006" name="Shape 1006"/>
          <p:cNvSpPr txBox="1">
            <a:spLocks noGrp="1"/>
          </p:cNvSpPr>
          <p:nvPr>
            <p:ph type="body" idx="1"/>
          </p:nvPr>
        </p:nvSpPr>
        <p:spPr>
          <a:xfrm>
            <a:off x="837779" y="1369610"/>
            <a:ext cx="7620000" cy="4800600"/>
          </a:xfrm>
          <a:prstGeom prst="rect">
            <a:avLst/>
          </a:prstGeom>
        </p:spPr>
        <p:txBody>
          <a:bodyPr spcFirstLastPara="1" vert="horz" wrap="square" lIns="91425" tIns="91425" rIns="91425" bIns="91425" rtlCol="0" anchor="t" anchorCtr="0">
            <a:noAutofit/>
          </a:bodyPr>
          <a:lstStyle/>
          <a:p>
            <a:pPr marL="0" indent="0">
              <a:spcBef>
                <a:spcPts val="440"/>
              </a:spcBef>
              <a:buNone/>
            </a:pPr>
            <a:r>
              <a:rPr lang="nl-NL" dirty="0">
                <a:solidFill>
                  <a:srgbClr val="004D99"/>
                </a:solidFill>
              </a:rPr>
              <a:t>Transition probability matrix</a:t>
            </a:r>
            <a:endParaRPr dirty="0">
              <a:solidFill>
                <a:srgbClr val="004D99"/>
              </a:solidFill>
            </a:endParaRPr>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r>
              <a:rPr lang="nl-NL" dirty="0">
                <a:solidFill>
                  <a:srgbClr val="004D99"/>
                </a:solidFill>
              </a:rPr>
              <a:t>Vector of cycle’s cost/outcomes</a:t>
            </a:r>
            <a:endParaRPr dirty="0">
              <a:solidFill>
                <a:srgbClr val="004D99"/>
              </a:solidFill>
            </a:endParaRPr>
          </a:p>
        </p:txBody>
      </p:sp>
      <p:sp>
        <p:nvSpPr>
          <p:cNvPr id="1007" name="Shape 1007"/>
          <p:cNvSpPr txBox="1">
            <a:spLocks noGrp="1"/>
          </p:cNvSpPr>
          <p:nvPr>
            <p:ph type="sldNum" idx="12"/>
          </p:nvPr>
        </p:nvSpPr>
        <p:spPr>
          <a:xfrm>
            <a:off x="8831561" y="6265942"/>
            <a:ext cx="548700" cy="396300"/>
          </a:xfrm>
          <a:prstGeom prst="rect">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8</a:t>
            </a:fld>
            <a:endParaRPr dirty="0"/>
          </a:p>
        </p:txBody>
      </p:sp>
      <p:sp>
        <p:nvSpPr>
          <p:cNvPr id="1012" name="Shape 1012"/>
          <p:cNvSpPr txBox="1"/>
          <p:nvPr/>
        </p:nvSpPr>
        <p:spPr>
          <a:xfrm>
            <a:off x="4144062" y="2462930"/>
            <a:ext cx="219900" cy="335400"/>
          </a:xfrm>
          <a:prstGeom prst="rect">
            <a:avLst/>
          </a:prstGeom>
          <a:noFill/>
          <a:ln>
            <a:noFill/>
          </a:ln>
        </p:spPr>
        <p:txBody>
          <a:bodyPr spcFirstLastPara="1" wrap="square" lIns="91425" tIns="91425" rIns="91425" bIns="91425" anchor="t" anchorCtr="0">
            <a:noAutofit/>
          </a:bodyPr>
          <a:lstStyle/>
          <a:p>
            <a:endParaRPr i="1">
              <a:latin typeface="Times New Roman"/>
              <a:ea typeface="Times New Roman"/>
              <a:cs typeface="Times New Roman"/>
              <a:sym typeface="Times New Roman"/>
            </a:endParaRPr>
          </a:p>
        </p:txBody>
      </p:sp>
      <p:pic>
        <p:nvPicPr>
          <p:cNvPr id="1016" name="Shape 1016"/>
          <p:cNvPicPr preferRelativeResize="0"/>
          <p:nvPr/>
        </p:nvPicPr>
        <p:blipFill>
          <a:blip r:embed="rId3">
            <a:alphaModFix/>
          </a:blip>
          <a:stretch>
            <a:fillRect/>
          </a:stretch>
        </p:blipFill>
        <p:spPr>
          <a:xfrm>
            <a:off x="1104578" y="2394196"/>
            <a:ext cx="5142050" cy="1415775"/>
          </a:xfrm>
          <a:prstGeom prst="rect">
            <a:avLst/>
          </a:prstGeom>
          <a:noFill/>
          <a:ln>
            <a:noFill/>
          </a:ln>
        </p:spPr>
      </p:pic>
      <p:pic>
        <p:nvPicPr>
          <p:cNvPr id="3" name="Picture 2"/>
          <p:cNvPicPr>
            <a:picLocks noChangeAspect="1"/>
          </p:cNvPicPr>
          <p:nvPr/>
        </p:nvPicPr>
        <p:blipFill>
          <a:blip r:embed="rId4"/>
          <a:stretch>
            <a:fillRect/>
          </a:stretch>
        </p:blipFill>
        <p:spPr>
          <a:xfrm>
            <a:off x="5739967" y="4420020"/>
            <a:ext cx="2730966" cy="2276856"/>
          </a:xfrm>
          <a:prstGeom prst="rect">
            <a:avLst/>
          </a:prstGeom>
        </p:spPr>
      </p:pic>
      <p:pic>
        <p:nvPicPr>
          <p:cNvPr id="2" name="Picture 1">
            <a:extLst>
              <a:ext uri="{FF2B5EF4-FFF2-40B4-BE49-F238E27FC236}">
                <a16:creationId xmlns:a16="http://schemas.microsoft.com/office/drawing/2014/main" id="{F1201043-76CF-4CAC-A876-18A705865681}"/>
              </a:ext>
            </a:extLst>
          </p:cNvPr>
          <p:cNvPicPr>
            <a:picLocks noChangeAspect="1"/>
          </p:cNvPicPr>
          <p:nvPr/>
        </p:nvPicPr>
        <p:blipFill>
          <a:blip r:embed="rId5"/>
          <a:stretch>
            <a:fillRect/>
          </a:stretch>
        </p:blipFill>
        <p:spPr>
          <a:xfrm>
            <a:off x="1838353" y="2394195"/>
            <a:ext cx="3971258" cy="1283760"/>
          </a:xfrm>
          <a:prstGeom prst="rect">
            <a:avLst/>
          </a:prstGeom>
        </p:spPr>
      </p:pic>
      <p:sp>
        <p:nvSpPr>
          <p:cNvPr id="4" name="TextBox 3">
            <a:extLst>
              <a:ext uri="{FF2B5EF4-FFF2-40B4-BE49-F238E27FC236}">
                <a16:creationId xmlns:a16="http://schemas.microsoft.com/office/drawing/2014/main" id="{A87E210B-C597-464A-A658-66F63C6ADAFD}"/>
              </a:ext>
            </a:extLst>
          </p:cNvPr>
          <p:cNvSpPr txBox="1"/>
          <p:nvPr/>
        </p:nvSpPr>
        <p:spPr>
          <a:xfrm>
            <a:off x="5408746" y="2666744"/>
            <a:ext cx="219900" cy="307777"/>
          </a:xfrm>
          <a:prstGeom prst="rect">
            <a:avLst/>
          </a:prstGeom>
          <a:noFill/>
        </p:spPr>
        <p:txBody>
          <a:bodyPr wrap="square" rtlCol="0">
            <a:spAutoFit/>
          </a:bodyPr>
          <a:lstStyle/>
          <a:p>
            <a:r>
              <a:rPr lang="en-US" sz="1400" dirty="0"/>
              <a:t>1</a:t>
            </a:r>
          </a:p>
        </p:txBody>
      </p:sp>
      <p:pic>
        <p:nvPicPr>
          <p:cNvPr id="11" name="Picture 10">
            <a:extLst>
              <a:ext uri="{FF2B5EF4-FFF2-40B4-BE49-F238E27FC236}">
                <a16:creationId xmlns:a16="http://schemas.microsoft.com/office/drawing/2014/main" id="{AB8F271E-E619-451B-928B-B7474BA4C223}"/>
              </a:ext>
            </a:extLst>
          </p:cNvPr>
          <p:cNvPicPr>
            <a:picLocks noChangeAspect="1"/>
          </p:cNvPicPr>
          <p:nvPr/>
        </p:nvPicPr>
        <p:blipFill>
          <a:blip r:embed="rId6"/>
          <a:stretch>
            <a:fillRect/>
          </a:stretch>
        </p:blipFill>
        <p:spPr>
          <a:xfrm>
            <a:off x="1231937" y="5034846"/>
            <a:ext cx="4260668" cy="1184674"/>
          </a:xfrm>
          <a:prstGeom prst="rect">
            <a:avLst/>
          </a:prstGeom>
        </p:spPr>
      </p:pic>
      <p:sp>
        <p:nvSpPr>
          <p:cNvPr id="13" name="TextBox 12">
            <a:extLst>
              <a:ext uri="{FF2B5EF4-FFF2-40B4-BE49-F238E27FC236}">
                <a16:creationId xmlns:a16="http://schemas.microsoft.com/office/drawing/2014/main" id="{A96C797E-5610-41DE-8DD0-19DBACFF8F9B}"/>
              </a:ext>
            </a:extLst>
          </p:cNvPr>
          <p:cNvSpPr txBox="1"/>
          <p:nvPr/>
        </p:nvSpPr>
        <p:spPr>
          <a:xfrm>
            <a:off x="1670529" y="5464372"/>
            <a:ext cx="219900" cy="307777"/>
          </a:xfrm>
          <a:prstGeom prst="rect">
            <a:avLst/>
          </a:prstGeom>
          <a:noFill/>
        </p:spPr>
        <p:txBody>
          <a:bodyPr wrap="square" rtlCol="0">
            <a:spAutoFit/>
          </a:bodyPr>
          <a:lstStyle/>
          <a:p>
            <a:r>
              <a:rPr lang="en-US" sz="1400" dirty="0"/>
              <a:t>1</a:t>
            </a:r>
          </a:p>
        </p:txBody>
      </p:sp>
      <p:sp>
        <p:nvSpPr>
          <p:cNvPr id="15" name="TextBox 14">
            <a:extLst>
              <a:ext uri="{FF2B5EF4-FFF2-40B4-BE49-F238E27FC236}">
                <a16:creationId xmlns:a16="http://schemas.microsoft.com/office/drawing/2014/main" id="{797B47BC-AB28-4369-B995-3505C73C4242}"/>
              </a:ext>
            </a:extLst>
          </p:cNvPr>
          <p:cNvSpPr txBox="1"/>
          <p:nvPr/>
        </p:nvSpPr>
        <p:spPr>
          <a:xfrm>
            <a:off x="3820280" y="5453670"/>
            <a:ext cx="219900" cy="307777"/>
          </a:xfrm>
          <a:prstGeom prst="rect">
            <a:avLst/>
          </a:prstGeom>
          <a:noFill/>
        </p:spPr>
        <p:txBody>
          <a:bodyPr wrap="square" rtlCol="0">
            <a:spAutoFit/>
          </a:bodyPr>
          <a:lstStyle/>
          <a:p>
            <a:r>
              <a:rPr lang="en-US" sz="1400" dirty="0"/>
              <a:t>1</a:t>
            </a:r>
          </a:p>
        </p:txBody>
      </p:sp>
      <p:sp>
        <p:nvSpPr>
          <p:cNvPr id="17" name="TextBox 16">
            <a:extLst>
              <a:ext uri="{FF2B5EF4-FFF2-40B4-BE49-F238E27FC236}">
                <a16:creationId xmlns:a16="http://schemas.microsoft.com/office/drawing/2014/main" id="{2F6586FB-A4E9-4225-ACCC-E0401CE4F931}"/>
              </a:ext>
            </a:extLst>
          </p:cNvPr>
          <p:cNvSpPr txBox="1"/>
          <p:nvPr/>
        </p:nvSpPr>
        <p:spPr>
          <a:xfrm>
            <a:off x="2588375" y="5152501"/>
            <a:ext cx="231876" cy="307777"/>
          </a:xfrm>
          <a:prstGeom prst="rect">
            <a:avLst/>
          </a:prstGeom>
          <a:noFill/>
        </p:spPr>
        <p:txBody>
          <a:bodyPr wrap="square" rtlCol="0">
            <a:spAutoFit/>
          </a:bodyPr>
          <a:lstStyle/>
          <a:p>
            <a:r>
              <a:rPr lang="en-US" sz="1400" dirty="0"/>
              <a:t>1</a:t>
            </a:r>
          </a:p>
        </p:txBody>
      </p:sp>
      <p:sp>
        <p:nvSpPr>
          <p:cNvPr id="19" name="TextBox 18">
            <a:extLst>
              <a:ext uri="{FF2B5EF4-FFF2-40B4-BE49-F238E27FC236}">
                <a16:creationId xmlns:a16="http://schemas.microsoft.com/office/drawing/2014/main" id="{F24FEEBD-706C-42BA-A67D-A6ED78210A4D}"/>
              </a:ext>
            </a:extLst>
          </p:cNvPr>
          <p:cNvSpPr txBox="1"/>
          <p:nvPr/>
        </p:nvSpPr>
        <p:spPr>
          <a:xfrm>
            <a:off x="4741023" y="5127721"/>
            <a:ext cx="219900" cy="307777"/>
          </a:xfrm>
          <a:prstGeom prst="rect">
            <a:avLst/>
          </a:prstGeom>
          <a:noFill/>
        </p:spPr>
        <p:txBody>
          <a:bodyPr wrap="square" rtlCol="0">
            <a:spAutoFit/>
          </a:bodyPr>
          <a:lstStyle/>
          <a:p>
            <a:r>
              <a:rPr lang="en-US" sz="1400" dirty="0"/>
              <a:t>1</a:t>
            </a:r>
          </a:p>
        </p:txBody>
      </p:sp>
    </p:spTree>
    <p:extLst>
      <p:ext uri="{BB962C8B-B14F-4D97-AF65-F5344CB8AC3E}">
        <p14:creationId xmlns:p14="http://schemas.microsoft.com/office/powerpoint/2010/main" val="1910403926"/>
      </p:ext>
    </p:extLst>
  </p:cSld>
  <p:clrMapOvr>
    <a:masterClrMapping/>
  </p:clrMapOvr>
  <mc:AlternateContent xmlns:mc="http://schemas.openxmlformats.org/markup-compatibility/2006" xmlns:p14="http://schemas.microsoft.com/office/powerpoint/2010/main">
    <mc:Choice Requires="p14">
      <p:transition spd="slow" p14:dur="2000" advTm="21442"/>
    </mc:Choice>
    <mc:Fallback xmlns="">
      <p:transition spd="slow" advTm="2144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Calculating total costs &amp; effects</a:t>
            </a:r>
            <a:endParaRPr/>
          </a:p>
        </p:txBody>
      </p:sp>
      <p:sp>
        <p:nvSpPr>
          <p:cNvPr id="1024" name="Shape 1024"/>
          <p:cNvSpPr txBox="1">
            <a:spLocks noGrp="1"/>
          </p:cNvSpPr>
          <p:nvPr>
            <p:ph type="body" idx="1"/>
          </p:nvPr>
        </p:nvSpPr>
        <p:spPr>
          <a:xfrm>
            <a:off x="1042947" y="1564207"/>
            <a:ext cx="7764693" cy="4800600"/>
          </a:xfrm>
          <a:prstGeom prst="rect">
            <a:avLst/>
          </a:prstGeom>
        </p:spPr>
        <p:txBody>
          <a:bodyPr spcFirstLastPara="1" vert="horz" wrap="square" lIns="91425" tIns="91425" rIns="91425" bIns="91425" rtlCol="0" anchor="t" anchorCtr="0">
            <a:noAutofit/>
          </a:bodyPr>
          <a:lstStyle/>
          <a:p>
            <a:pPr marL="0" indent="0">
              <a:spcBef>
                <a:spcPts val="440"/>
              </a:spcBef>
              <a:buNone/>
            </a:pPr>
            <a:endParaRPr sz="2400" dirty="0">
              <a:solidFill>
                <a:schemeClr val="accent3"/>
              </a:solidFill>
            </a:endParaRPr>
          </a:p>
          <a:p>
            <a:pPr marL="0" indent="0">
              <a:spcBef>
                <a:spcPts val="440"/>
              </a:spcBef>
              <a:buNone/>
            </a:pPr>
            <a:r>
              <a:rPr lang="nl-NL" sz="2400" dirty="0">
                <a:solidFill>
                  <a:schemeClr val="accent3"/>
                </a:solidFill>
              </a:rPr>
              <a:t>Total </a:t>
            </a:r>
            <a:r>
              <a:rPr lang="nl-NL" sz="2400" dirty="0" err="1">
                <a:solidFill>
                  <a:schemeClr val="accent3"/>
                </a:solidFill>
              </a:rPr>
              <a:t>effects</a:t>
            </a:r>
            <a:r>
              <a:rPr lang="nl-NL" sz="2400" dirty="0">
                <a:solidFill>
                  <a:schemeClr val="accent3"/>
                </a:solidFill>
              </a:rPr>
              <a:t> (TE): </a:t>
            </a:r>
            <a:endParaRPr sz="2400" dirty="0">
              <a:solidFill>
                <a:schemeClr val="accent3"/>
              </a:solidFill>
            </a:endParaRPr>
          </a:p>
          <a:p>
            <a:pPr marL="1371600" indent="457200">
              <a:spcBef>
                <a:spcPts val="440"/>
              </a:spcBef>
              <a:buNone/>
            </a:pPr>
            <a:endParaRPr sz="2400" dirty="0">
              <a:solidFill>
                <a:schemeClr val="accent3"/>
              </a:solidFill>
            </a:endParaRPr>
          </a:p>
          <a:p>
            <a:pPr indent="-88900">
              <a:spcBef>
                <a:spcPts val="440"/>
              </a:spcBef>
              <a:buNone/>
            </a:pPr>
            <a:endParaRPr lang="en-MX" dirty="0">
              <a:solidFill>
                <a:schemeClr val="accent3"/>
              </a:solidFill>
            </a:endParaRPr>
          </a:p>
          <a:p>
            <a:pPr marL="0" indent="0">
              <a:spcBef>
                <a:spcPts val="440"/>
              </a:spcBef>
              <a:buNone/>
            </a:pPr>
            <a:endParaRPr lang="nl-NL" sz="2400" dirty="0">
              <a:solidFill>
                <a:schemeClr val="accent3"/>
              </a:solidFill>
            </a:endParaRPr>
          </a:p>
          <a:p>
            <a:pPr marL="0" indent="0">
              <a:spcBef>
                <a:spcPts val="440"/>
              </a:spcBef>
              <a:buNone/>
            </a:pPr>
            <a:r>
              <a:rPr lang="nl-NL" sz="2400" dirty="0">
                <a:solidFill>
                  <a:schemeClr val="accent3"/>
                </a:solidFill>
              </a:rPr>
              <a:t>Total </a:t>
            </a:r>
            <a:r>
              <a:rPr lang="nl-NL" sz="2400" dirty="0" err="1">
                <a:solidFill>
                  <a:schemeClr val="accent3"/>
                </a:solidFill>
              </a:rPr>
              <a:t>costs</a:t>
            </a:r>
            <a:r>
              <a:rPr lang="nl-NL" sz="2400" dirty="0">
                <a:solidFill>
                  <a:schemeClr val="accent3"/>
                </a:solidFill>
              </a:rPr>
              <a:t> (TC):</a:t>
            </a:r>
          </a:p>
          <a:p>
            <a:pPr marL="0" indent="0">
              <a:spcBef>
                <a:spcPts val="440"/>
              </a:spcBef>
              <a:buNone/>
            </a:pPr>
            <a:endParaRPr lang="nl-NL" sz="2400" dirty="0">
              <a:solidFill>
                <a:schemeClr val="accent3"/>
              </a:solidFill>
            </a:endParaRPr>
          </a:p>
          <a:p>
            <a:pPr marL="0" indent="0">
              <a:spcBef>
                <a:spcPts val="440"/>
              </a:spcBef>
              <a:buNone/>
            </a:pPr>
            <a:endParaRPr lang="nl-NL" sz="2400" dirty="0">
              <a:solidFill>
                <a:schemeClr val="accent3"/>
              </a:solidFill>
            </a:endParaRPr>
          </a:p>
          <a:p>
            <a:pPr marL="0" indent="0">
              <a:spcBef>
                <a:spcPts val="440"/>
              </a:spcBef>
              <a:buNone/>
            </a:pPr>
            <a:r>
              <a:rPr lang="nl-NL" sz="2400" dirty="0">
                <a:solidFill>
                  <a:schemeClr val="accent3"/>
                </a:solidFill>
              </a:rPr>
              <a:t>Net </a:t>
            </a:r>
            <a:r>
              <a:rPr lang="nl-NL" sz="2400" dirty="0" err="1">
                <a:solidFill>
                  <a:schemeClr val="accent3"/>
                </a:solidFill>
              </a:rPr>
              <a:t>Monetary</a:t>
            </a:r>
            <a:r>
              <a:rPr lang="nl-NL" sz="2400" dirty="0">
                <a:solidFill>
                  <a:schemeClr val="accent3"/>
                </a:solidFill>
              </a:rPr>
              <a:t> Benefit (NMB):</a:t>
            </a:r>
          </a:p>
          <a:p>
            <a:pPr marL="0" indent="0">
              <a:spcBef>
                <a:spcPts val="440"/>
              </a:spcBef>
              <a:buNone/>
            </a:pPr>
            <a:endParaRPr sz="2400" dirty="0">
              <a:solidFill>
                <a:schemeClr val="accent3"/>
              </a:solidFill>
            </a:endParaRPr>
          </a:p>
        </p:txBody>
      </p:sp>
      <p:sp>
        <p:nvSpPr>
          <p:cNvPr id="1025" name="Shape 1025"/>
          <p:cNvSpPr txBox="1"/>
          <p:nvPr/>
        </p:nvSpPr>
        <p:spPr>
          <a:xfrm>
            <a:off x="4798557" y="1516057"/>
            <a:ext cx="2418900" cy="1771500"/>
          </a:xfrm>
          <a:prstGeom prst="rect">
            <a:avLst/>
          </a:prstGeom>
          <a:noFill/>
          <a:ln>
            <a:noFill/>
          </a:ln>
        </p:spPr>
        <p:txBody>
          <a:bodyPr spcFirstLastPara="1" wrap="square" lIns="91425" tIns="91425" rIns="91425" bIns="91425" anchor="ctr" anchorCtr="0">
            <a:noAutofit/>
          </a:bodyPr>
          <a:lstStyle/>
          <a:p>
            <a:r>
              <a:rPr lang="nl-NL" sz="3400" i="1" dirty="0">
                <a:latin typeface="Times New Roman"/>
                <a:ea typeface="Times New Roman"/>
                <a:cs typeface="Times New Roman"/>
                <a:sym typeface="Times New Roman"/>
              </a:rPr>
              <a:t>E</a:t>
            </a:r>
            <a:r>
              <a:rPr lang="nl-NL" sz="3400" dirty="0">
                <a:latin typeface="Times New Roman"/>
                <a:ea typeface="Times New Roman"/>
                <a:cs typeface="Times New Roman"/>
                <a:sym typeface="Times New Roman"/>
              </a:rPr>
              <a:t> </a:t>
            </a:r>
            <a:r>
              <a:rPr lang="nl-NL" sz="3400" i="1" dirty="0">
                <a:latin typeface="Times New Roman"/>
                <a:ea typeface="Times New Roman"/>
                <a:cs typeface="Times New Roman"/>
                <a:sym typeface="Times New Roman"/>
              </a:rPr>
              <a:t> </a:t>
            </a:r>
            <a:r>
              <a:rPr lang="nl-NL" sz="3400" dirty="0">
                <a:latin typeface="Times New Roman"/>
                <a:ea typeface="Times New Roman"/>
                <a:cs typeface="Times New Roman"/>
                <a:sym typeface="Times New Roman"/>
              </a:rPr>
              <a:t>= </a:t>
            </a:r>
            <a:r>
              <a:rPr lang="nl-NL" sz="3400" i="1" dirty="0">
                <a:latin typeface="Times New Roman"/>
                <a:ea typeface="Times New Roman"/>
                <a:cs typeface="Times New Roman"/>
                <a:sym typeface="Times New Roman"/>
              </a:rPr>
              <a:t>M e</a:t>
            </a:r>
            <a:endParaRPr sz="3400" i="1" dirty="0">
              <a:latin typeface="Times New Roman"/>
              <a:ea typeface="Times New Roman"/>
              <a:cs typeface="Times New Roman"/>
              <a:sym typeface="Times New Roman"/>
            </a:endParaRPr>
          </a:p>
          <a:p>
            <a:r>
              <a:rPr lang="nl-NL" sz="3400" i="1" dirty="0">
                <a:latin typeface="Times New Roman"/>
                <a:ea typeface="Times New Roman"/>
                <a:cs typeface="Times New Roman"/>
                <a:sym typeface="Times New Roman"/>
              </a:rPr>
              <a:t>TE = </a:t>
            </a:r>
            <a:r>
              <a:rPr lang="nl-NL" sz="3400" i="1" dirty="0" err="1">
                <a:latin typeface="Times New Roman"/>
                <a:ea typeface="Times New Roman"/>
                <a:cs typeface="Times New Roman"/>
                <a:sym typeface="Times New Roman"/>
              </a:rPr>
              <a:t>ι</a:t>
            </a:r>
            <a:r>
              <a:rPr lang="nl-NL" sz="3300" i="1" baseline="-25000" dirty="0" err="1">
                <a:latin typeface="Times New Roman"/>
                <a:ea typeface="Times New Roman"/>
                <a:cs typeface="Times New Roman"/>
                <a:sym typeface="Times New Roman"/>
              </a:rPr>
              <a:t>T</a:t>
            </a:r>
            <a:r>
              <a:rPr lang="nl-NL" sz="3400" i="1" dirty="0">
                <a:latin typeface="Times New Roman"/>
                <a:ea typeface="Times New Roman"/>
                <a:cs typeface="Times New Roman"/>
                <a:sym typeface="Times New Roman"/>
              </a:rPr>
              <a:t> E </a:t>
            </a:r>
            <a:endParaRPr sz="3400" i="1" dirty="0">
              <a:latin typeface="Times New Roman"/>
              <a:ea typeface="Times New Roman"/>
              <a:cs typeface="Times New Roman"/>
              <a:sym typeface="Times New Roman"/>
            </a:endParaRPr>
          </a:p>
        </p:txBody>
      </p:sp>
      <p:sp>
        <p:nvSpPr>
          <p:cNvPr id="1026" name="Shape 1026"/>
          <p:cNvSpPr txBox="1"/>
          <p:nvPr/>
        </p:nvSpPr>
        <p:spPr>
          <a:xfrm>
            <a:off x="4708827" y="3054682"/>
            <a:ext cx="2418900" cy="1771500"/>
          </a:xfrm>
          <a:prstGeom prst="rect">
            <a:avLst/>
          </a:prstGeom>
          <a:noFill/>
          <a:ln>
            <a:noFill/>
          </a:ln>
        </p:spPr>
        <p:txBody>
          <a:bodyPr spcFirstLastPara="1" wrap="square" lIns="91425" tIns="91425" rIns="91425" bIns="91425" anchor="ctr" anchorCtr="0">
            <a:noAutofit/>
          </a:bodyPr>
          <a:lstStyle/>
          <a:p>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r>
              <a:rPr lang="nl-NL" sz="3600" i="1" dirty="0">
                <a:latin typeface="Times New Roman"/>
                <a:ea typeface="Times New Roman"/>
                <a:cs typeface="Times New Roman"/>
                <a:sym typeface="Times New Roman"/>
              </a:rPr>
              <a:t>TC = </a:t>
            </a:r>
            <a:r>
              <a:rPr lang="nl-NL" sz="3600" i="1" dirty="0" err="1">
                <a:latin typeface="Times New Roman"/>
                <a:ea typeface="Times New Roman"/>
                <a:cs typeface="Times New Roman"/>
                <a:sym typeface="Times New Roman"/>
              </a:rPr>
              <a:t>ι</a:t>
            </a:r>
            <a:r>
              <a:rPr lang="nl-NL" sz="3500" i="1" baseline="-25000" dirty="0" err="1">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1027" name="Shape 1027"/>
          <p:cNvSpPr txBox="1"/>
          <p:nvPr/>
        </p:nvSpPr>
        <p:spPr>
          <a:xfrm>
            <a:off x="1296932" y="5589576"/>
            <a:ext cx="4317600" cy="949200"/>
          </a:xfrm>
          <a:prstGeom prst="rect">
            <a:avLst/>
          </a:prstGeom>
          <a:noFill/>
          <a:ln>
            <a:noFill/>
          </a:ln>
        </p:spPr>
        <p:txBody>
          <a:bodyPr spcFirstLastPara="1" wrap="square" lIns="91425" tIns="91425" rIns="91425" bIns="91425" anchor="ctr" anchorCtr="0">
            <a:noAutofit/>
          </a:bodyPr>
          <a:lstStyle/>
          <a:p>
            <a:r>
              <a:rPr lang="nl-NL" sz="4100" i="1" dirty="0" err="1">
                <a:solidFill>
                  <a:srgbClr val="009999"/>
                </a:solidFill>
                <a:latin typeface="Times New Roman"/>
                <a:ea typeface="Times New Roman"/>
                <a:cs typeface="Times New Roman"/>
                <a:sym typeface="Times New Roman"/>
              </a:rPr>
              <a:t>ι</a:t>
            </a:r>
            <a:r>
              <a:rPr lang="nl-NL" sz="4000" i="1" baseline="-25000" dirty="0" err="1">
                <a:solidFill>
                  <a:srgbClr val="009999"/>
                </a:solidFill>
                <a:latin typeface="Times New Roman"/>
                <a:ea typeface="Times New Roman"/>
                <a:cs typeface="Times New Roman"/>
                <a:sym typeface="Times New Roman"/>
              </a:rPr>
              <a:t>T</a:t>
            </a:r>
            <a:r>
              <a:rPr lang="nl-NL" sz="4000" i="1" baseline="-25000" dirty="0">
                <a:solidFill>
                  <a:srgbClr val="009999"/>
                </a:solidFill>
                <a:latin typeface="Times New Roman"/>
                <a:ea typeface="Times New Roman"/>
                <a:cs typeface="Times New Roman"/>
                <a:sym typeface="Times New Roman"/>
              </a:rPr>
              <a: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
        <p:nvSpPr>
          <p:cNvPr id="1028" name="Shape 1028"/>
          <p:cNvSpPr txBox="1">
            <a:spLocks noGrp="1"/>
          </p:cNvSpPr>
          <p:nvPr>
            <p:ph type="sldNum" idx="12"/>
          </p:nvPr>
        </p:nvSpPr>
        <p:spPr>
          <a:xfrm>
            <a:off x="8907071" y="6417343"/>
            <a:ext cx="548700" cy="396300"/>
          </a:xfrm>
          <a:prstGeom prst="rect">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9</a:t>
            </a:fld>
            <a:endParaRPr/>
          </a:p>
        </p:txBody>
      </p:sp>
      <p:sp>
        <p:nvSpPr>
          <p:cNvPr id="1029" name="Shape 1029"/>
          <p:cNvSpPr txBox="1"/>
          <p:nvPr/>
        </p:nvSpPr>
        <p:spPr>
          <a:xfrm>
            <a:off x="5112329" y="181862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0" name="Shape 1030"/>
          <p:cNvSpPr txBox="1"/>
          <p:nvPr/>
        </p:nvSpPr>
        <p:spPr>
          <a:xfrm>
            <a:off x="5808327" y="1818620"/>
            <a:ext cx="219900" cy="335400"/>
          </a:xfrm>
          <a:prstGeom prst="rect">
            <a:avLst/>
          </a:prstGeom>
          <a:noFill/>
          <a:ln>
            <a:noFill/>
          </a:ln>
        </p:spPr>
        <p:txBody>
          <a:bodyPr spcFirstLastPara="1" wrap="square" lIns="91425" tIns="91425" rIns="91425" bIns="91425" anchor="t" anchorCtr="0">
            <a:noAutofit/>
          </a:bodyPr>
          <a:lstStyle/>
          <a:p>
            <a:endParaRPr i="1" dirty="0">
              <a:latin typeface="Times New Roman"/>
              <a:ea typeface="Times New Roman"/>
              <a:cs typeface="Times New Roman"/>
              <a:sym typeface="Times New Roman"/>
            </a:endParaRPr>
          </a:p>
        </p:txBody>
      </p:sp>
      <p:sp>
        <p:nvSpPr>
          <p:cNvPr id="1031" name="Shape 1031"/>
          <p:cNvSpPr txBox="1"/>
          <p:nvPr/>
        </p:nvSpPr>
        <p:spPr>
          <a:xfrm>
            <a:off x="6330159" y="181862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2" name="Shape 1032"/>
          <p:cNvSpPr txBox="1"/>
          <p:nvPr/>
        </p:nvSpPr>
        <p:spPr>
          <a:xfrm>
            <a:off x="6482561" y="227582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3" name="Shape 1033"/>
          <p:cNvSpPr txBox="1"/>
          <p:nvPr/>
        </p:nvSpPr>
        <p:spPr>
          <a:xfrm>
            <a:off x="5339561" y="2352020"/>
            <a:ext cx="219900" cy="335400"/>
          </a:xfrm>
          <a:prstGeom prst="rect">
            <a:avLst/>
          </a:prstGeom>
          <a:noFill/>
          <a:ln>
            <a:noFill/>
          </a:ln>
        </p:spPr>
        <p:txBody>
          <a:bodyPr spcFirstLastPara="1" wrap="square" lIns="91425" tIns="91425" rIns="91425" bIns="91425" anchor="t" anchorCtr="0">
            <a:noAutofit/>
          </a:bodyPr>
          <a:lstStyle/>
          <a:p>
            <a:r>
              <a:rPr lang="nl-NL">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sp>
        <p:nvSpPr>
          <p:cNvPr id="1034" name="Shape 1034"/>
          <p:cNvSpPr txBox="1"/>
          <p:nvPr/>
        </p:nvSpPr>
        <p:spPr>
          <a:xfrm>
            <a:off x="5043398" y="329811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5" name="Shape 1035"/>
          <p:cNvSpPr txBox="1"/>
          <p:nvPr/>
        </p:nvSpPr>
        <p:spPr>
          <a:xfrm>
            <a:off x="6110198" y="329811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6" name="Shape 1036"/>
          <p:cNvSpPr txBox="1"/>
          <p:nvPr/>
        </p:nvSpPr>
        <p:spPr>
          <a:xfrm>
            <a:off x="6567398" y="383151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7" name="Shape 1037"/>
          <p:cNvSpPr txBox="1"/>
          <p:nvPr/>
        </p:nvSpPr>
        <p:spPr>
          <a:xfrm>
            <a:off x="5306695" y="3873012"/>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9" name="Shape 1026">
                <a:extLst>
                  <a:ext uri="{FF2B5EF4-FFF2-40B4-BE49-F238E27FC236}">
                    <a16:creationId xmlns:a16="http://schemas.microsoft.com/office/drawing/2014/main" id="{964262F3-E0A8-D148-87EF-B17C142601AE}"/>
                  </a:ext>
                </a:extLst>
              </p:cNvPr>
              <p:cNvSpPr txBox="1"/>
              <p:nvPr/>
            </p:nvSpPr>
            <p:spPr>
              <a:xfrm>
                <a:off x="4968489" y="4902192"/>
                <a:ext cx="4522718" cy="1771500"/>
              </a:xfrm>
              <a:prstGeom prst="rect">
                <a:avLst/>
              </a:prstGeom>
              <a:noFill/>
              <a:ln>
                <a:noFill/>
              </a:ln>
            </p:spPr>
            <p:txBody>
              <a:bodyPr spcFirstLastPara="1" wrap="square" lIns="91425" tIns="91425" rIns="91425" bIns="91425" anchor="ctr" anchorCtr="0">
                <a:noAutofit/>
              </a:bodyPr>
              <a:lstStyle/>
              <a:p>
                <a:pPr/>
                <a14:m>
                  <m:oMathPara xmlns:m="http://schemas.openxmlformats.org/officeDocument/2006/math">
                    <m:oMathParaPr>
                      <m:jc m:val="centerGroup"/>
                    </m:oMathParaPr>
                    <m:oMath xmlns:m="http://schemas.openxmlformats.org/officeDocument/2006/math">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𝑁𝑀𝐵</m:t>
                          </m:r>
                        </m:e>
                        <m:sup>
                          <m:r>
                            <a:rPr lang="es-ES" sz="3600" i="1">
                              <a:latin typeface="Cambria Math" panose="02040503050406030204" pitchFamily="18" charset="0"/>
                              <a:ea typeface="Times New Roman"/>
                              <a:cs typeface="Times New Roman"/>
                              <a:sym typeface="Times New Roman"/>
                            </a:rPr>
                            <m:t>1</m:t>
                          </m:r>
                        </m:sup>
                      </m:sSup>
                      <m:r>
                        <a:rPr lang="es-ES" sz="3600" i="1">
                          <a:latin typeface="Cambria Math" panose="02040503050406030204" pitchFamily="18" charset="0"/>
                          <a:ea typeface="Times New Roman"/>
                          <a:cs typeface="Times New Roman"/>
                          <a:sym typeface="Times New Roman"/>
                        </a:rPr>
                        <m:t>=</m:t>
                      </m:r>
                      <m:r>
                        <a:rPr lang="es-ES" sz="3600" i="1">
                          <a:latin typeface="Cambria Math" panose="02040503050406030204" pitchFamily="18" charset="0"/>
                          <a:ea typeface="Times New Roman"/>
                          <a:cs typeface="Times New Roman"/>
                          <a:sym typeface="Times New Roman"/>
                        </a:rPr>
                        <m:t>𝑇</m:t>
                      </m:r>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𝐸</m:t>
                          </m:r>
                        </m:e>
                        <m:sup>
                          <m:r>
                            <a:rPr lang="es-ES" sz="3600" i="1">
                              <a:latin typeface="Cambria Math" panose="02040503050406030204" pitchFamily="18" charset="0"/>
                              <a:ea typeface="Times New Roman"/>
                              <a:cs typeface="Times New Roman"/>
                              <a:sym typeface="Times New Roman"/>
                            </a:rPr>
                            <m:t>1</m:t>
                          </m:r>
                        </m:sup>
                      </m:sSup>
                      <m:r>
                        <a:rPr lang="es-ES" sz="3600" i="1">
                          <a:latin typeface="Cambria Math" panose="02040503050406030204" pitchFamily="18" charset="0"/>
                          <a:ea typeface="Times New Roman"/>
                          <a:cs typeface="Times New Roman"/>
                          <a:sym typeface="Times New Roman"/>
                        </a:rPr>
                        <m:t>𝜆</m:t>
                      </m:r>
                      <m:r>
                        <a:rPr lang="es-ES" sz="3600" i="1">
                          <a:latin typeface="Cambria Math" panose="02040503050406030204" pitchFamily="18" charset="0"/>
                          <a:ea typeface="Times New Roman"/>
                          <a:cs typeface="Times New Roman"/>
                          <a:sym typeface="Times New Roman"/>
                        </a:rPr>
                        <m:t>−</m:t>
                      </m:r>
                      <m:r>
                        <a:rPr lang="es-ES" sz="3600" i="1">
                          <a:latin typeface="Cambria Math" panose="02040503050406030204" pitchFamily="18" charset="0"/>
                          <a:ea typeface="Times New Roman"/>
                          <a:cs typeface="Times New Roman"/>
                          <a:sym typeface="Times New Roman"/>
                        </a:rPr>
                        <m:t>𝑇</m:t>
                      </m:r>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𝐶</m:t>
                          </m:r>
                        </m:e>
                        <m:sup>
                          <m:r>
                            <a:rPr lang="es-ES" sz="3600" i="1">
                              <a:latin typeface="Cambria Math" panose="02040503050406030204" pitchFamily="18" charset="0"/>
                              <a:ea typeface="Times New Roman"/>
                              <a:cs typeface="Times New Roman"/>
                              <a:sym typeface="Times New Roman"/>
                            </a:rPr>
                            <m:t>1</m:t>
                          </m:r>
                        </m:sup>
                      </m:sSup>
                    </m:oMath>
                  </m:oMathPara>
                </a14:m>
                <a:endParaRPr sz="3600" i="1" dirty="0">
                  <a:latin typeface="Times New Roman"/>
                  <a:ea typeface="Times New Roman"/>
                  <a:cs typeface="Times New Roman"/>
                  <a:sym typeface="Times New Roman"/>
                </a:endParaRPr>
              </a:p>
            </p:txBody>
          </p:sp>
        </mc:Choice>
        <mc:Fallback xmlns="">
          <p:sp>
            <p:nvSpPr>
              <p:cNvPr id="19" name="Shape 1026">
                <a:extLst>
                  <a:ext uri="{FF2B5EF4-FFF2-40B4-BE49-F238E27FC236}">
                    <a16:creationId xmlns:a16="http://schemas.microsoft.com/office/drawing/2014/main" id="{964262F3-E0A8-D148-87EF-B17C142601AE}"/>
                  </a:ext>
                </a:extLst>
              </p:cNvPr>
              <p:cNvSpPr txBox="1">
                <a:spLocks noRot="1" noChangeAspect="1" noMove="1" noResize="1" noEditPoints="1" noAdjustHandles="1" noChangeArrowheads="1" noChangeShapeType="1" noTextEdit="1"/>
              </p:cNvSpPr>
              <p:nvPr/>
            </p:nvSpPr>
            <p:spPr>
              <a:xfrm>
                <a:off x="4968489" y="4902192"/>
                <a:ext cx="4522718" cy="1771500"/>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4A4B17C-22BC-534F-B2D3-98FD4206502A}"/>
                  </a:ext>
                </a:extLst>
              </p:cNvPr>
              <p:cNvSpPr/>
              <p:nvPr/>
            </p:nvSpPr>
            <p:spPr>
              <a:xfrm>
                <a:off x="1204418" y="6344624"/>
                <a:ext cx="6368475" cy="513282"/>
              </a:xfrm>
              <a:prstGeom prst="rect">
                <a:avLst/>
              </a:prstGeom>
            </p:spPr>
            <p:txBody>
              <a:bodyPr wrap="none">
                <a:spAutoFit/>
              </a:bodyPr>
              <a:lstStyle/>
              <a:p>
                <a14:m>
                  <m:oMath xmlns:m="http://schemas.openxmlformats.org/officeDocument/2006/math">
                    <m:r>
                      <a:rPr lang="es-ES" sz="2800" i="1">
                        <a:latin typeface="Cambria Math" panose="02040503050406030204" pitchFamily="18" charset="0"/>
                        <a:ea typeface="Times New Roman"/>
                        <a:cs typeface="Times New Roman"/>
                        <a:sym typeface="Times New Roman"/>
                      </a:rPr>
                      <m:t>𝜆</m:t>
                    </m:r>
                  </m:oMath>
                </a14:m>
                <a:r>
                  <a:rPr lang="en-MX" dirty="0"/>
                  <a:t>: Willingness-to-pay or cost-effectiveness threshold</a:t>
                </a:r>
              </a:p>
            </p:txBody>
          </p:sp>
        </mc:Choice>
        <mc:Fallback xmlns="">
          <p:sp>
            <p:nvSpPr>
              <p:cNvPr id="2" name="Rectangle 1">
                <a:extLst>
                  <a:ext uri="{FF2B5EF4-FFF2-40B4-BE49-F238E27FC236}">
                    <a16:creationId xmlns:a16="http://schemas.microsoft.com/office/drawing/2014/main" id="{94A4B17C-22BC-534F-B2D3-98FD4206502A}"/>
                  </a:ext>
                </a:extLst>
              </p:cNvPr>
              <p:cNvSpPr>
                <a:spLocks noRot="1" noChangeAspect="1" noMove="1" noResize="1" noEditPoints="1" noAdjustHandles="1" noChangeArrowheads="1" noChangeShapeType="1" noTextEdit="1"/>
              </p:cNvSpPr>
              <p:nvPr/>
            </p:nvSpPr>
            <p:spPr>
              <a:xfrm>
                <a:off x="1204418" y="6344624"/>
                <a:ext cx="6368475" cy="513282"/>
              </a:xfrm>
              <a:prstGeom prst="rect">
                <a:avLst/>
              </a:prstGeom>
              <a:blipFill>
                <a:blip r:embed="rId6"/>
                <a:stretch>
                  <a:fillRect r="-96" b="-11905"/>
                </a:stretch>
              </a:blipFill>
            </p:spPr>
            <p:txBody>
              <a:bodyPr/>
              <a:lstStyle/>
              <a:p>
                <a:r>
                  <a:rPr lang="en-US">
                    <a:noFill/>
                  </a:rPr>
                  <a:t> </a:t>
                </a:r>
              </a:p>
            </p:txBody>
          </p:sp>
        </mc:Fallback>
      </mc:AlternateContent>
      <p:sp>
        <p:nvSpPr>
          <p:cNvPr id="3" name="Shape 1029">
            <a:extLst>
              <a:ext uri="{FF2B5EF4-FFF2-40B4-BE49-F238E27FC236}">
                <a16:creationId xmlns:a16="http://schemas.microsoft.com/office/drawing/2014/main" id="{FDDF8BD4-5C69-4B0D-A3F3-73C1A56F2E96}"/>
              </a:ext>
            </a:extLst>
          </p:cNvPr>
          <p:cNvSpPr txBox="1"/>
          <p:nvPr/>
        </p:nvSpPr>
        <p:spPr>
          <a:xfrm>
            <a:off x="6008007" y="1781506"/>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4" name="Shape 1029">
            <a:extLst>
              <a:ext uri="{FF2B5EF4-FFF2-40B4-BE49-F238E27FC236}">
                <a16:creationId xmlns:a16="http://schemas.microsoft.com/office/drawing/2014/main" id="{04381A60-D891-4270-B16A-3AE294BD02CE}"/>
              </a:ext>
            </a:extLst>
          </p:cNvPr>
          <p:cNvSpPr txBox="1"/>
          <p:nvPr/>
        </p:nvSpPr>
        <p:spPr>
          <a:xfrm>
            <a:off x="5786705" y="3271981"/>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02801592"/>
      </p:ext>
    </p:extLst>
  </p:cSld>
  <p:clrMapOvr>
    <a:masterClrMapping/>
  </p:clrMapOvr>
  <mc:AlternateContent xmlns:mc="http://schemas.openxmlformats.org/markup-compatibility/2006" xmlns:p14="http://schemas.microsoft.com/office/powerpoint/2010/main">
    <mc:Choice Requires="p14">
      <p:transition spd="slow" p14:dur="2000" advTm="10607"/>
    </mc:Choice>
    <mc:Fallback xmlns="">
      <p:transition spd="slow" advTm="1060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0.5|8.5|17|4.7|27.2"/>
</p:tagLst>
</file>

<file path=ppt/tags/tag2.xml><?xml version="1.0" encoding="utf-8"?>
<p:tagLst xmlns:a="http://schemas.openxmlformats.org/drawingml/2006/main" xmlns:r="http://schemas.openxmlformats.org/officeDocument/2006/relationships" xmlns:p="http://schemas.openxmlformats.org/presentationml/2006/main">
  <p:tag name="TIMING" val="|32.4|1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Template>
  <TotalTime>3656</TotalTime>
  <Words>2276</Words>
  <Application>Microsoft Office PowerPoint</Application>
  <PresentationFormat>Widescreen</PresentationFormat>
  <Paragraphs>1162</Paragraphs>
  <Slides>33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Cambria Math</vt:lpstr>
      <vt:lpstr>Courier New</vt:lpstr>
      <vt:lpstr>Times New Roman</vt:lpstr>
      <vt:lpstr>Verdana</vt:lpstr>
      <vt:lpstr>ThemeDARTH</vt:lpstr>
      <vt:lpstr>Sensitivity Analysis in R</vt:lpstr>
      <vt:lpstr>Brief note on CEA</vt:lpstr>
      <vt:lpstr>Sensitivity Analysis</vt:lpstr>
      <vt:lpstr>Probabilistic Sensitivity Analysis (PSA)</vt:lpstr>
      <vt:lpstr>Probabilistic Sensitivity Analysis (PSA)</vt:lpstr>
      <vt:lpstr>Probabilistic Sensitivity Analysis (PSA)</vt:lpstr>
      <vt:lpstr>Probabilistic Sensitivity Analysis (PSA)</vt:lpstr>
      <vt:lpstr>Matrix Implementation of the Markov Model</vt:lpstr>
      <vt:lpstr>Calculating total costs &amp; effects</vt:lpstr>
      <vt:lpstr>Presenting the PSA results</vt:lpstr>
      <vt:lpstr>Matrix Implementation of the Markov Model</vt:lpstr>
      <vt:lpstr>Calculating total costs &amp; effects</vt:lpstr>
      <vt:lpstr>Presenting the PSA results</vt:lpstr>
      <vt:lpstr>Presenting the PSA results</vt:lpstr>
      <vt:lpstr>Example of PSA dataset</vt:lpstr>
      <vt:lpstr>Distributions </vt:lpstr>
      <vt:lpstr>Distributions II</vt:lpstr>
      <vt:lpstr>PSA in R</vt:lpstr>
      <vt:lpstr>Decision Uncertainty</vt:lpstr>
      <vt:lpstr>Cost-Effectiveness Acceptability Curves (CEAC)</vt:lpstr>
      <vt:lpstr>Construction of CEAC</vt:lpstr>
      <vt:lpstr>Construction of CEAC</vt:lpstr>
      <vt:lpstr>Cost-Effectiveness Acceptability Frontier (CEAF)</vt:lpstr>
      <vt:lpstr>Construction of CEAF</vt:lpstr>
      <vt:lpstr>Cost-effectiveness acceptability curves (CEACs)</vt:lpstr>
      <vt:lpstr>Cost-effectiveness acceptability curves (CEACs)</vt:lpstr>
      <vt:lpstr>Cost-effectiveness acceptability curves (CEACs) and frontier (CEAF)</vt:lpstr>
      <vt:lpstr>Cost-effectiveness acceptability curves (CEACs) and frontier (CEAF)</vt:lpstr>
      <vt:lpstr>Distributions of Incremental NMB</vt:lpstr>
      <vt:lpstr>Limitations of CEACs</vt:lpstr>
      <vt:lpstr>Limitations of CEACs and CEAF</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Petros Pechlivanoglou</cp:lastModifiedBy>
  <cp:revision>69</cp:revision>
  <dcterms:created xsi:type="dcterms:W3CDTF">2018-07-06T17:43:18Z</dcterms:created>
  <dcterms:modified xsi:type="dcterms:W3CDTF">2020-11-05T17:40:14Z</dcterms:modified>
</cp:coreProperties>
</file>