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1"/>
  </p:sldMasterIdLst>
  <p:notesMasterIdLst>
    <p:notesMasterId r:id="rId10"/>
  </p:notesMasterIdLst>
  <p:sldIdLst>
    <p:sldId id="256" r:id="rId2"/>
    <p:sldId id="720" r:id="rId3"/>
    <p:sldId id="719" r:id="rId4"/>
    <p:sldId id="721" r:id="rId5"/>
    <p:sldId id="723" r:id="rId6"/>
    <p:sldId id="722" r:id="rId7"/>
    <p:sldId id="724" r:id="rId8"/>
    <p:sldId id="25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 Enns" initials="EE" lastIdx="1" clrIdx="0">
    <p:extLst>
      <p:ext uri="{19B8F6BF-5375-455C-9EA6-DF929625EA0E}">
        <p15:presenceInfo xmlns:p15="http://schemas.microsoft.com/office/powerpoint/2012/main" userId="S::eenns@umn.edu::08dfc3b5-75be-4176-bf15-b6c367625f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60"/>
    <p:restoredTop sz="94646"/>
  </p:normalViewPr>
  <p:slideViewPr>
    <p:cSldViewPr snapToGrid="0" snapToObjects="1">
      <p:cViewPr varScale="1">
        <p:scale>
          <a:sx n="119" d="100"/>
          <a:sy n="119" d="100"/>
        </p:scale>
        <p:origin x="1280" y="192"/>
      </p:cViewPr>
      <p:guideLst/>
    </p:cSldViewPr>
  </p:slideViewPr>
  <p:notesTextViewPr>
    <p:cViewPr>
      <p:scale>
        <a:sx n="1" d="1"/>
        <a:sy n="1" d="1"/>
      </p:scale>
      <p:origin x="0" y="0"/>
    </p:cViewPr>
  </p:notesTextViewPr>
  <p:sorterViewPr>
    <p:cViewPr>
      <p:scale>
        <a:sx n="130" d="100"/>
        <a:sy n="130" d="100"/>
      </p:scale>
      <p:origin x="0" y="-415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12/1/22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434356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Tree>
    <p:extLst>
      <p:ext uri="{BB962C8B-B14F-4D97-AF65-F5344CB8AC3E}">
        <p14:creationId xmlns:p14="http://schemas.microsoft.com/office/powerpoint/2010/main" val="246159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634AAD-AC3C-4F24-B5C0-1761CB9C20B3}" type="datetime1">
              <a:rPr lang="en-US" smtClean="0"/>
              <a:t>12/1/22</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23610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F58B934-03E5-4DEE-840D-354C57FF6DD8}" type="datetime1">
              <a:rPr lang="en-US" smtClean="0"/>
              <a:t>12/1/22</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758982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BD6EDD-8212-4CC1-A46C-60F2740FE912}" type="datetime1">
              <a:rPr lang="en-US" smtClean="0"/>
              <a:t>12/1/22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96604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C9A538-5928-443A-B2DD-6EEAA70C9EA3}" type="datetime1">
              <a:rPr lang="en-US" smtClean="0"/>
              <a:t>12/1/22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709474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F9657FAC-F191-4D41-846F-1D23273BCACE}" type="datetime1">
              <a:rPr lang="en-US" smtClean="0"/>
              <a:t>12/1/22</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84975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fld id="{F2BFDEF7-F228-4136-A2A2-5D84383ABA85}" type="datetime1">
              <a:rPr lang="en-US" smtClean="0"/>
              <a:t>12/1/22</a:t>
            </a:fld>
            <a:endParaRPr lang="en-US"/>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lang="en-US"/>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fld id="{0798D939-2D9E-2142-A80A-FFDECD1E5A9B}" type="slidenum">
              <a:rPr lang="en-US" smtClean="0"/>
              <a:t>‹#›</a:t>
            </a:fld>
            <a:endParaRPr lang="en-US"/>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7851842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CD98B2-BE87-44A5-9DF5-DF786278A694}" type="datetime1">
              <a:rPr lang="en-US" smtClean="0"/>
              <a:t>12/1/22</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extLst>
      <p:ext uri="{BB962C8B-B14F-4D97-AF65-F5344CB8AC3E}">
        <p14:creationId xmlns:p14="http://schemas.microsoft.com/office/powerpoint/2010/main" val="697174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80725" y="593375"/>
            <a:ext cx="79515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133" name="Shape 133"/>
          <p:cNvSpPr txBox="1">
            <a:spLocks noGrp="1"/>
          </p:cNvSpPr>
          <p:nvPr>
            <p:ph type="body" idx="1"/>
          </p:nvPr>
        </p:nvSpPr>
        <p:spPr>
          <a:xfrm>
            <a:off x="728075" y="1536625"/>
            <a:ext cx="81042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pPr lvl="0"/>
            <a:r>
              <a:rPr lang="en-US"/>
              <a:t>Click to edit Master text styles</a:t>
            </a:r>
          </a:p>
        </p:txBody>
      </p:sp>
      <p:sp>
        <p:nvSpPr>
          <p:cNvPr id="134" name="Shape 134"/>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798D939-2D9E-2142-A80A-FFDECD1E5A9B}" type="slidenum">
              <a:rPr lang="en-US" smtClean="0"/>
              <a:t>‹#›</a:t>
            </a:fld>
            <a:endParaRPr lang="en-US"/>
          </a:p>
        </p:txBody>
      </p:sp>
    </p:spTree>
    <p:extLst>
      <p:ext uri="{BB962C8B-B14F-4D97-AF65-F5344CB8AC3E}">
        <p14:creationId xmlns:p14="http://schemas.microsoft.com/office/powerpoint/2010/main" val="2385149953"/>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smtClean="0"/>
              <a:t>‹#›</a:t>
            </a:fld>
            <a:endParaRPr lang="nl-NL"/>
          </a:p>
        </p:txBody>
      </p:sp>
    </p:spTree>
    <p:extLst>
      <p:ext uri="{BB962C8B-B14F-4D97-AF65-F5344CB8AC3E}">
        <p14:creationId xmlns:p14="http://schemas.microsoft.com/office/powerpoint/2010/main" val="185413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800326083"/>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Jalal,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 Drug Policy Program, Center for Research and Teaching in Economics (CIDE) - CONACyT, </a:t>
                      </a:r>
                    </a:p>
                    <a:p>
                      <a:r>
                        <a:rPr lang="en-US" sz="1200" kern="1200" dirty="0">
                          <a:solidFill>
                            <a:srgbClr val="FEF8F3"/>
                          </a:solidFill>
                          <a:effectLst/>
                          <a:latin typeface="+mn-lt"/>
                          <a:ea typeface="+mn-ea"/>
                          <a:cs typeface="+mn-cs"/>
                        </a:rPr>
                        <a:t>  Aguascalientes, Mexico</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
        <p:nvSpPr>
          <p:cNvPr id="15" name="TextBox 14"/>
          <p:cNvSpPr txBox="1"/>
          <p:nvPr/>
        </p:nvSpPr>
        <p:spPr>
          <a:xfrm flipH="1">
            <a:off x="1860376" y="474822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p:nvPicPr>
        <p:blipFill>
          <a:blip r:embed="rId6"/>
          <a:stretch>
            <a:fillRect/>
          </a:stretch>
        </p:blipFill>
        <p:spPr>
          <a:xfrm>
            <a:off x="241682" y="4980651"/>
            <a:ext cx="711200" cy="901700"/>
          </a:xfrm>
          <a:prstGeom prst="rect">
            <a:avLst/>
          </a:prstGeom>
        </p:spPr>
      </p:pic>
    </p:spTree>
    <p:extLst>
      <p:ext uri="{BB962C8B-B14F-4D97-AF65-F5344CB8AC3E}">
        <p14:creationId xmlns:p14="http://schemas.microsoft.com/office/powerpoint/2010/main" val="111509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p:nvPicPr>
        <p:blipFill>
          <a:blip r:embed="rId6"/>
          <a:stretch>
            <a:fillRect/>
          </a:stretch>
        </p:blipFill>
        <p:spPr>
          <a:xfrm>
            <a:off x="241682" y="4980651"/>
            <a:ext cx="711200" cy="901700"/>
          </a:xfrm>
          <a:prstGeom prst="rect">
            <a:avLst/>
          </a:prstGeom>
        </p:spPr>
      </p:pic>
    </p:spTree>
    <p:extLst>
      <p:ext uri="{BB962C8B-B14F-4D97-AF65-F5344CB8AC3E}">
        <p14:creationId xmlns:p14="http://schemas.microsoft.com/office/powerpoint/2010/main" val="2072775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FCD08C-45F2-4972-B58E-0165F8DD73B3}" type="datetime1">
              <a:rPr lang="en-US" smtClean="0"/>
              <a:t>12/1/22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49707483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92A12-140A-45AD-91E4-8A60410740A7}" type="datetime1">
              <a:rPr lang="en-US" smtClean="0"/>
              <a:t>12/1/22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750281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746EDC-9F92-40D0-8564-FB2328CFB04E}" type="datetime1">
              <a:rPr lang="en-US" smtClean="0"/>
              <a:t>12/1/22</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853541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6C3F91-7C8C-4FDC-BEC9-93A5968DD22D}" type="datetime1">
              <a:rPr lang="en-US" smtClean="0"/>
              <a:t>12/1/22</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980256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ED7B798B-8967-4EDE-918B-8E7C60DB7AA6}" type="datetime1">
              <a:rPr lang="en-US" smtClean="0"/>
              <a:t>12/1/22</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238684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BCF9E-F679-44BC-9990-211693B5077A}" type="datetime1">
              <a:rPr lang="en-US" smtClean="0"/>
              <a:t>12/1/22</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24595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F2BFDEF7-F228-4136-A2A2-5D84383ABA85}" type="datetime1">
              <a:rPr lang="en-US" smtClean="0"/>
              <a:t>12/1/22</a:t>
            </a:fld>
            <a:endParaRPr lang="en-US"/>
          </a:p>
        </p:txBody>
      </p:sp>
    </p:spTree>
    <p:extLst>
      <p:ext uri="{BB962C8B-B14F-4D97-AF65-F5344CB8AC3E}">
        <p14:creationId xmlns:p14="http://schemas.microsoft.com/office/powerpoint/2010/main" val="52685143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29000"/>
            <a:ext cx="7308280" cy="2107750"/>
          </a:xfrm>
        </p:spPr>
        <p:txBody>
          <a:bodyPr>
            <a:normAutofit/>
          </a:bodyPr>
          <a:lstStyle/>
          <a:p>
            <a:r>
              <a:rPr lang="en-US" dirty="0"/>
              <a:t>Decision Modeling for Public Health Workshop</a:t>
            </a:r>
          </a:p>
          <a:p>
            <a:endParaRPr lang="en-US" dirty="0"/>
          </a:p>
          <a:p>
            <a:r>
              <a:rPr lang="en-US" dirty="0"/>
              <a:t>December 5, 2022</a:t>
            </a:r>
          </a:p>
          <a:p>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4400" dirty="0"/>
              <a:t>Hands-On Decision Trees</a:t>
            </a:r>
          </a:p>
        </p:txBody>
      </p:sp>
    </p:spTree>
    <p:extLst>
      <p:ext uri="{BB962C8B-B14F-4D97-AF65-F5344CB8AC3E}">
        <p14:creationId xmlns:p14="http://schemas.microsoft.com/office/powerpoint/2010/main" val="126731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xfrm>
            <a:off x="671250" y="2854999"/>
            <a:ext cx="7852200" cy="1598248"/>
          </a:xfrm>
          <a:prstGeom prst="rect">
            <a:avLst/>
          </a:prstGeom>
        </p:spPr>
        <p:txBody>
          <a:bodyPr spcFirstLastPara="1" wrap="square" lIns="91425" tIns="91425" rIns="91425" bIns="91425" anchor="ctr" anchorCtr="0">
            <a:noAutofit/>
          </a:bodyPr>
          <a:lstStyle/>
          <a:p>
            <a:pPr marL="0" lvl="0" indent="0" rtl="0">
              <a:spcBef>
                <a:spcPts val="0"/>
              </a:spcBef>
              <a:spcAft>
                <a:spcPts val="1200"/>
              </a:spcAft>
              <a:buNone/>
            </a:pPr>
            <a:r>
              <a:rPr lang="nl-NL" dirty="0" err="1"/>
              <a:t>Decision</a:t>
            </a:r>
            <a:r>
              <a:rPr lang="nl-NL" dirty="0"/>
              <a:t> Tree </a:t>
            </a:r>
            <a:r>
              <a:rPr lang="nl-NL" dirty="0" err="1"/>
              <a:t>Example</a:t>
            </a:r>
            <a:r>
              <a:rPr lang="nl-NL" dirty="0"/>
              <a:t>:</a:t>
            </a:r>
            <a:br>
              <a:rPr lang="nl-NL" dirty="0"/>
            </a:br>
            <a:r>
              <a:rPr lang="nl-NL" sz="2800" dirty="0" err="1"/>
              <a:t>To</a:t>
            </a:r>
            <a:r>
              <a:rPr lang="nl-NL" sz="2800" dirty="0"/>
              <a:t> Spray or </a:t>
            </a:r>
            <a:r>
              <a:rPr lang="nl-NL" sz="2800" dirty="0" err="1"/>
              <a:t>Not</a:t>
            </a:r>
            <a:r>
              <a:rPr lang="nl-NL" sz="2800" dirty="0"/>
              <a:t> </a:t>
            </a:r>
            <a:r>
              <a:rPr lang="nl-NL" sz="2800" dirty="0" err="1"/>
              <a:t>to</a:t>
            </a:r>
            <a:r>
              <a:rPr lang="nl-NL" sz="2800" dirty="0"/>
              <a:t> Spray?</a:t>
            </a:r>
            <a:endParaRPr sz="2800" dirty="0"/>
          </a:p>
        </p:txBody>
      </p:sp>
      <p:sp>
        <p:nvSpPr>
          <p:cNvPr id="3" name="Slide Number Placeholder 1">
            <a:extLst>
              <a:ext uri="{FF2B5EF4-FFF2-40B4-BE49-F238E27FC236}">
                <a16:creationId xmlns:a16="http://schemas.microsoft.com/office/drawing/2014/main" id="{ECD9353D-A40F-2D49-A3C5-51DB3CCD602D}"/>
              </a:ext>
            </a:extLst>
          </p:cNvPr>
          <p:cNvSpPr>
            <a:spLocks noGrp="1"/>
          </p:cNvSpPr>
          <p:nvPr>
            <p:ph type="sldNum" sz="quarter" idx="12"/>
          </p:nvPr>
        </p:nvSpPr>
        <p:spPr>
          <a:xfrm>
            <a:off x="8559864" y="6453336"/>
            <a:ext cx="548640" cy="396240"/>
          </a:xfrm>
        </p:spPr>
        <p:txBody>
          <a:bodyPr/>
          <a:lstStyle/>
          <a:p>
            <a:fld id="{0798D939-2D9E-2142-A80A-FFDECD1E5A9B}" type="slidenum">
              <a:rPr lang="en-US" smtClean="0"/>
              <a:t>2</a:t>
            </a:fld>
            <a:endParaRPr lang="en-US" dirty="0"/>
          </a:p>
        </p:txBody>
      </p:sp>
    </p:spTree>
    <p:extLst>
      <p:ext uri="{BB962C8B-B14F-4D97-AF65-F5344CB8AC3E}">
        <p14:creationId xmlns:p14="http://schemas.microsoft.com/office/powerpoint/2010/main" val="1782351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7485F8-D47B-629B-6C18-7A5FE527D34D}"/>
              </a:ext>
            </a:extLst>
          </p:cNvPr>
          <p:cNvSpPr>
            <a:spLocks noGrp="1"/>
          </p:cNvSpPr>
          <p:nvPr>
            <p:ph type="sldNum" sz="quarter" idx="12"/>
          </p:nvPr>
        </p:nvSpPr>
        <p:spPr/>
        <p:txBody>
          <a:bodyPr/>
          <a:lstStyle/>
          <a:p>
            <a:fld id="{0798D939-2D9E-2142-A80A-FFDECD1E5A9B}" type="slidenum">
              <a:rPr lang="en-US" smtClean="0"/>
              <a:t>3</a:t>
            </a:fld>
            <a:endParaRPr lang="en-US"/>
          </a:p>
        </p:txBody>
      </p:sp>
      <p:pic>
        <p:nvPicPr>
          <p:cNvPr id="3" name="Picture 2">
            <a:extLst>
              <a:ext uri="{FF2B5EF4-FFF2-40B4-BE49-F238E27FC236}">
                <a16:creationId xmlns:a16="http://schemas.microsoft.com/office/drawing/2014/main" id="{A8E26CDA-D6C7-B69F-0BD0-1CD2604DF1D3}"/>
              </a:ext>
            </a:extLst>
          </p:cNvPr>
          <p:cNvPicPr>
            <a:picLocks noChangeAspect="1"/>
          </p:cNvPicPr>
          <p:nvPr/>
        </p:nvPicPr>
        <p:blipFill>
          <a:blip r:embed="rId2"/>
          <a:stretch>
            <a:fillRect/>
          </a:stretch>
        </p:blipFill>
        <p:spPr>
          <a:xfrm>
            <a:off x="685800" y="111635"/>
            <a:ext cx="7772400" cy="6634730"/>
          </a:xfrm>
          <a:prstGeom prst="rect">
            <a:avLst/>
          </a:prstGeom>
        </p:spPr>
      </p:pic>
    </p:spTree>
    <p:extLst>
      <p:ext uri="{BB962C8B-B14F-4D97-AF65-F5344CB8AC3E}">
        <p14:creationId xmlns:p14="http://schemas.microsoft.com/office/powerpoint/2010/main" val="1301831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9F92AB7-80DB-0EB8-DDF3-AEB5D4DD59C4}"/>
              </a:ext>
            </a:extLst>
          </p:cNvPr>
          <p:cNvSpPr>
            <a:spLocks noGrp="1"/>
          </p:cNvSpPr>
          <p:nvPr>
            <p:ph type="sldNum" sz="quarter" idx="12"/>
          </p:nvPr>
        </p:nvSpPr>
        <p:spPr/>
        <p:txBody>
          <a:bodyPr/>
          <a:lstStyle/>
          <a:p>
            <a:fld id="{0798D939-2D9E-2142-A80A-FFDECD1E5A9B}" type="slidenum">
              <a:rPr lang="en-US" smtClean="0"/>
              <a:t>4</a:t>
            </a:fld>
            <a:endParaRPr lang="en-US"/>
          </a:p>
        </p:txBody>
      </p:sp>
      <p:pic>
        <p:nvPicPr>
          <p:cNvPr id="4" name="Picture 3">
            <a:extLst>
              <a:ext uri="{FF2B5EF4-FFF2-40B4-BE49-F238E27FC236}">
                <a16:creationId xmlns:a16="http://schemas.microsoft.com/office/drawing/2014/main" id="{FB2CD10D-BE47-A6A0-E388-2E163984DFAD}"/>
              </a:ext>
            </a:extLst>
          </p:cNvPr>
          <p:cNvPicPr>
            <a:picLocks noChangeAspect="1"/>
          </p:cNvPicPr>
          <p:nvPr/>
        </p:nvPicPr>
        <p:blipFill>
          <a:blip r:embed="rId2"/>
          <a:stretch>
            <a:fillRect/>
          </a:stretch>
        </p:blipFill>
        <p:spPr>
          <a:xfrm>
            <a:off x="685800" y="1672292"/>
            <a:ext cx="3886259" cy="3045987"/>
          </a:xfrm>
          <a:prstGeom prst="rect">
            <a:avLst/>
          </a:prstGeom>
        </p:spPr>
      </p:pic>
    </p:spTree>
    <p:extLst>
      <p:ext uri="{BB962C8B-B14F-4D97-AF65-F5344CB8AC3E}">
        <p14:creationId xmlns:p14="http://schemas.microsoft.com/office/powerpoint/2010/main" val="301554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6A2C2-1B61-4A7C-106D-366F0A20D4BC}"/>
              </a:ext>
            </a:extLst>
          </p:cNvPr>
          <p:cNvSpPr>
            <a:spLocks noGrp="1"/>
          </p:cNvSpPr>
          <p:nvPr>
            <p:ph type="title"/>
          </p:nvPr>
        </p:nvSpPr>
        <p:spPr/>
        <p:txBody>
          <a:bodyPr/>
          <a:lstStyle/>
          <a:p>
            <a:r>
              <a:rPr lang="en-US" dirty="0"/>
              <a:t>Implement Decision Tree in R</a:t>
            </a:r>
          </a:p>
        </p:txBody>
      </p:sp>
      <p:sp>
        <p:nvSpPr>
          <p:cNvPr id="3" name="Content Placeholder 2">
            <a:extLst>
              <a:ext uri="{FF2B5EF4-FFF2-40B4-BE49-F238E27FC236}">
                <a16:creationId xmlns:a16="http://schemas.microsoft.com/office/drawing/2014/main" id="{CB4A9965-BAD4-52A8-3866-A8E47C9A7D4D}"/>
              </a:ext>
            </a:extLst>
          </p:cNvPr>
          <p:cNvSpPr>
            <a:spLocks noGrp="1"/>
          </p:cNvSpPr>
          <p:nvPr>
            <p:ph idx="1"/>
          </p:nvPr>
        </p:nvSpPr>
        <p:spPr>
          <a:xfrm>
            <a:off x="840432" y="1417638"/>
            <a:ext cx="7620000" cy="5035698"/>
          </a:xfrm>
        </p:spPr>
        <p:txBody>
          <a:bodyPr>
            <a:normAutofit/>
          </a:bodyPr>
          <a:lstStyle/>
          <a:p>
            <a:r>
              <a:rPr lang="en-US" dirty="0"/>
              <a:t>Three strategies</a:t>
            </a:r>
          </a:p>
          <a:p>
            <a:pPr lvl="1"/>
            <a:r>
              <a:rPr lang="en-US" sz="1800" dirty="0"/>
              <a:t>Do Nothing (Do not spray)</a:t>
            </a:r>
          </a:p>
          <a:p>
            <a:pPr lvl="1"/>
            <a:r>
              <a:rPr lang="en-US" sz="1800" dirty="0"/>
              <a:t>Spray</a:t>
            </a:r>
          </a:p>
          <a:p>
            <a:pPr lvl="1"/>
            <a:r>
              <a:rPr lang="en-US" sz="1800" dirty="0"/>
              <a:t>Test, then spray if outbreak</a:t>
            </a:r>
          </a:p>
          <a:p>
            <a:pPr>
              <a:spcBef>
                <a:spcPts val="1000"/>
              </a:spcBef>
            </a:pPr>
            <a:r>
              <a:rPr lang="en-US" dirty="0"/>
              <a:t>Outcomes</a:t>
            </a:r>
          </a:p>
          <a:p>
            <a:pPr lvl="1"/>
            <a:r>
              <a:rPr lang="en-US" sz="1800" dirty="0"/>
              <a:t>Expected number of deaths</a:t>
            </a:r>
          </a:p>
          <a:p>
            <a:pPr lvl="1"/>
            <a:r>
              <a:rPr lang="en-US" sz="1800" dirty="0"/>
              <a:t>Expected costs</a:t>
            </a:r>
          </a:p>
          <a:p>
            <a:pPr>
              <a:spcBef>
                <a:spcPts val="1000"/>
              </a:spcBef>
            </a:pPr>
            <a:r>
              <a:rPr lang="en-US" dirty="0"/>
              <a:t>Costs (new!)</a:t>
            </a:r>
          </a:p>
          <a:p>
            <a:pPr lvl="1"/>
            <a:r>
              <a:rPr lang="en-US" sz="1800" dirty="0"/>
              <a:t>Cost of spraying: $1,500</a:t>
            </a:r>
          </a:p>
          <a:p>
            <a:pPr lvl="1"/>
            <a:r>
              <a:rPr lang="en-US" sz="1800" dirty="0"/>
              <a:t>Cost of test: $4,000</a:t>
            </a:r>
          </a:p>
          <a:p>
            <a:pPr lvl="1"/>
            <a:r>
              <a:rPr lang="en-US" sz="1800" dirty="0"/>
              <a:t>Cost of infection (survived): $10,000</a:t>
            </a:r>
          </a:p>
          <a:p>
            <a:pPr lvl="1"/>
            <a:r>
              <a:rPr lang="en-US" sz="1800" dirty="0"/>
              <a:t>Cost of infection (died): $20,000</a:t>
            </a:r>
          </a:p>
          <a:p>
            <a:pPr lvl="1"/>
            <a:r>
              <a:rPr lang="en-US" sz="1800" dirty="0"/>
              <a:t>Cost of toxicity-related death: $5,000</a:t>
            </a:r>
          </a:p>
          <a:p>
            <a:endParaRPr lang="en-US" dirty="0"/>
          </a:p>
          <a:p>
            <a:endParaRPr lang="en-US" dirty="0"/>
          </a:p>
        </p:txBody>
      </p:sp>
      <p:sp>
        <p:nvSpPr>
          <p:cNvPr id="4" name="Slide Number Placeholder 3">
            <a:extLst>
              <a:ext uri="{FF2B5EF4-FFF2-40B4-BE49-F238E27FC236}">
                <a16:creationId xmlns:a16="http://schemas.microsoft.com/office/drawing/2014/main" id="{696C650C-AE35-F513-222A-A10978F124E9}"/>
              </a:ext>
            </a:extLst>
          </p:cNvPr>
          <p:cNvSpPr>
            <a:spLocks noGrp="1"/>
          </p:cNvSpPr>
          <p:nvPr>
            <p:ph type="sldNum" sz="quarter" idx="12"/>
          </p:nvPr>
        </p:nvSpPr>
        <p:spPr/>
        <p:txBody>
          <a:bodyPr/>
          <a:lstStyle/>
          <a:p>
            <a:fld id="{0798D939-2D9E-2142-A80A-FFDECD1E5A9B}" type="slidenum">
              <a:rPr lang="en-US" smtClean="0"/>
              <a:t>5</a:t>
            </a:fld>
            <a:endParaRPr lang="en-US"/>
          </a:p>
        </p:txBody>
      </p:sp>
    </p:spTree>
    <p:extLst>
      <p:ext uri="{BB962C8B-B14F-4D97-AF65-F5344CB8AC3E}">
        <p14:creationId xmlns:p14="http://schemas.microsoft.com/office/powerpoint/2010/main" val="3665589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350C8-65E1-B982-7CD4-C3DDD4187333}"/>
              </a:ext>
            </a:extLst>
          </p:cNvPr>
          <p:cNvSpPr>
            <a:spLocks noGrp="1"/>
          </p:cNvSpPr>
          <p:nvPr>
            <p:ph type="title"/>
          </p:nvPr>
        </p:nvSpPr>
        <p:spPr/>
        <p:txBody>
          <a:bodyPr/>
          <a:lstStyle/>
          <a:p>
            <a:r>
              <a:rPr lang="en-US" dirty="0"/>
              <a:t>Structuring R Code</a:t>
            </a:r>
          </a:p>
        </p:txBody>
      </p:sp>
      <p:sp>
        <p:nvSpPr>
          <p:cNvPr id="3" name="Content Placeholder 2">
            <a:extLst>
              <a:ext uri="{FF2B5EF4-FFF2-40B4-BE49-F238E27FC236}">
                <a16:creationId xmlns:a16="http://schemas.microsoft.com/office/drawing/2014/main" id="{CD0C78F6-B5C3-E35B-E5C1-4838639B39A1}"/>
              </a:ext>
            </a:extLst>
          </p:cNvPr>
          <p:cNvSpPr>
            <a:spLocks noGrp="1"/>
          </p:cNvSpPr>
          <p:nvPr>
            <p:ph idx="1"/>
          </p:nvPr>
        </p:nvSpPr>
        <p:spPr>
          <a:xfrm>
            <a:off x="840431" y="1417638"/>
            <a:ext cx="7851747" cy="4983162"/>
          </a:xfrm>
        </p:spPr>
        <p:txBody>
          <a:bodyPr/>
          <a:lstStyle/>
          <a:p>
            <a:pPr marL="114300" indent="0">
              <a:buNone/>
            </a:pPr>
            <a:r>
              <a:rPr lang="en-US" dirty="0"/>
              <a:t>Step 1</a:t>
            </a:r>
          </a:p>
          <a:p>
            <a:pPr marL="114300" indent="0">
              <a:buNone/>
            </a:pPr>
            <a:r>
              <a:rPr lang="en-US" dirty="0"/>
              <a:t>### Load packages and functions  ###</a:t>
            </a:r>
          </a:p>
          <a:p>
            <a:pPr marL="114300" indent="0">
              <a:buNone/>
            </a:pPr>
            <a:endParaRPr lang="en-US" dirty="0"/>
          </a:p>
          <a:p>
            <a:pPr marL="114300" indent="0">
              <a:buNone/>
            </a:pPr>
            <a:r>
              <a:rPr lang="en-US" dirty="0"/>
              <a:t>Step 2</a:t>
            </a:r>
          </a:p>
          <a:p>
            <a:pPr marL="114300" indent="0">
              <a:buNone/>
            </a:pPr>
            <a:r>
              <a:rPr lang="en-US" dirty="0"/>
              <a:t>### </a:t>
            </a:r>
            <a:r>
              <a:rPr lang="en-US"/>
              <a:t>Define parameters and </a:t>
            </a:r>
            <a:r>
              <a:rPr lang="en-US" dirty="0"/>
              <a:t>assign values ###</a:t>
            </a:r>
          </a:p>
          <a:p>
            <a:pPr marL="114300" indent="0">
              <a:buNone/>
            </a:pPr>
            <a:endParaRPr lang="en-US" dirty="0"/>
          </a:p>
          <a:p>
            <a:pPr marL="114300" indent="0">
              <a:buNone/>
            </a:pPr>
            <a:r>
              <a:rPr lang="en-US" dirty="0"/>
              <a:t>Steps 3</a:t>
            </a:r>
          </a:p>
          <a:p>
            <a:pPr marL="114300" indent="0">
              <a:buNone/>
            </a:pPr>
            <a:r>
              <a:rPr lang="en-US" dirty="0"/>
              <a:t>### Set up and evaluate model (decision tree) ###</a:t>
            </a:r>
          </a:p>
          <a:p>
            <a:pPr marL="114300" indent="0">
              <a:buNone/>
            </a:pPr>
            <a:endParaRPr lang="en-US" dirty="0"/>
          </a:p>
          <a:p>
            <a:pPr marL="114300" indent="0">
              <a:buNone/>
            </a:pPr>
            <a:r>
              <a:rPr lang="en-US" dirty="0"/>
              <a:t>Step 4</a:t>
            </a:r>
          </a:p>
          <a:p>
            <a:pPr marL="114300" indent="0">
              <a:buNone/>
            </a:pPr>
            <a:r>
              <a:rPr lang="en-US" dirty="0"/>
              <a:t>### Summarize model output ###</a:t>
            </a:r>
          </a:p>
        </p:txBody>
      </p:sp>
      <p:sp>
        <p:nvSpPr>
          <p:cNvPr id="4" name="Slide Number Placeholder 3">
            <a:extLst>
              <a:ext uri="{FF2B5EF4-FFF2-40B4-BE49-F238E27FC236}">
                <a16:creationId xmlns:a16="http://schemas.microsoft.com/office/drawing/2014/main" id="{B87AEA93-8A05-88B1-5171-2708BC0B0CFC}"/>
              </a:ext>
            </a:extLst>
          </p:cNvPr>
          <p:cNvSpPr>
            <a:spLocks noGrp="1"/>
          </p:cNvSpPr>
          <p:nvPr>
            <p:ph type="sldNum" sz="quarter" idx="12"/>
          </p:nvPr>
        </p:nvSpPr>
        <p:spPr/>
        <p:txBody>
          <a:bodyPr/>
          <a:lstStyle/>
          <a:p>
            <a:fld id="{0798D939-2D9E-2142-A80A-FFDECD1E5A9B}" type="slidenum">
              <a:rPr lang="en-US" smtClean="0"/>
              <a:t>6</a:t>
            </a:fld>
            <a:endParaRPr lang="en-US"/>
          </a:p>
        </p:txBody>
      </p:sp>
    </p:spTree>
    <p:extLst>
      <p:ext uri="{BB962C8B-B14F-4D97-AF65-F5344CB8AC3E}">
        <p14:creationId xmlns:p14="http://schemas.microsoft.com/office/powerpoint/2010/main" val="619594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73FDE-9261-A435-312C-2FEAD95CDE03}"/>
              </a:ext>
            </a:extLst>
          </p:cNvPr>
          <p:cNvSpPr>
            <a:spLocks noGrp="1"/>
          </p:cNvSpPr>
          <p:nvPr>
            <p:ph type="title"/>
          </p:nvPr>
        </p:nvSpPr>
        <p:spPr/>
        <p:txBody>
          <a:bodyPr/>
          <a:lstStyle/>
          <a:p>
            <a:r>
              <a:rPr lang="en-US" dirty="0"/>
              <a:t>Solutions</a:t>
            </a:r>
          </a:p>
        </p:txBody>
      </p:sp>
      <p:sp>
        <p:nvSpPr>
          <p:cNvPr id="4" name="Slide Number Placeholder 3">
            <a:extLst>
              <a:ext uri="{FF2B5EF4-FFF2-40B4-BE49-F238E27FC236}">
                <a16:creationId xmlns:a16="http://schemas.microsoft.com/office/drawing/2014/main" id="{463D36AF-AED9-16A7-FC72-30940299AB92}"/>
              </a:ext>
            </a:extLst>
          </p:cNvPr>
          <p:cNvSpPr>
            <a:spLocks noGrp="1"/>
          </p:cNvSpPr>
          <p:nvPr>
            <p:ph type="sldNum" sz="quarter" idx="12"/>
          </p:nvPr>
        </p:nvSpPr>
        <p:spPr/>
        <p:txBody>
          <a:bodyPr/>
          <a:lstStyle/>
          <a:p>
            <a:fld id="{0798D939-2D9E-2142-A80A-FFDECD1E5A9B}" type="slidenum">
              <a:rPr lang="en-US" smtClean="0"/>
              <a:t>7</a:t>
            </a:fld>
            <a:endParaRPr lang="en-US"/>
          </a:p>
        </p:txBody>
      </p:sp>
      <p:pic>
        <p:nvPicPr>
          <p:cNvPr id="5" name="Picture 4">
            <a:extLst>
              <a:ext uri="{FF2B5EF4-FFF2-40B4-BE49-F238E27FC236}">
                <a16:creationId xmlns:a16="http://schemas.microsoft.com/office/drawing/2014/main" id="{91408731-15C0-98E9-E973-DC2C1ACA965B}"/>
              </a:ext>
            </a:extLst>
          </p:cNvPr>
          <p:cNvPicPr>
            <a:picLocks noChangeAspect="1"/>
          </p:cNvPicPr>
          <p:nvPr/>
        </p:nvPicPr>
        <p:blipFill>
          <a:blip r:embed="rId2"/>
          <a:stretch>
            <a:fillRect/>
          </a:stretch>
        </p:blipFill>
        <p:spPr>
          <a:xfrm>
            <a:off x="840432" y="1417638"/>
            <a:ext cx="7772400" cy="1441158"/>
          </a:xfrm>
          <a:prstGeom prst="rect">
            <a:avLst/>
          </a:prstGeom>
        </p:spPr>
      </p:pic>
    </p:spTree>
    <p:extLst>
      <p:ext uri="{BB962C8B-B14F-4D97-AF65-F5344CB8AC3E}">
        <p14:creationId xmlns:p14="http://schemas.microsoft.com/office/powerpoint/2010/main" val="3933084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8</a:t>
            </a:fld>
            <a:endParaRPr lang="en-US"/>
          </a:p>
        </p:txBody>
      </p:sp>
    </p:spTree>
    <p:extLst>
      <p:ext uri="{BB962C8B-B14F-4D97-AF65-F5344CB8AC3E}">
        <p14:creationId xmlns:p14="http://schemas.microsoft.com/office/powerpoint/2010/main" val="12360974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_updates">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_updates" id="{A88DC74F-817B-2443-A1BF-C7546F4BD305}" vid="{9B2F99B3-81E4-7643-8B10-E59ED8FCBA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ThemeDARTH_updates</Template>
  <TotalTime>10363</TotalTime>
  <Words>163</Words>
  <Application>Microsoft Macintosh PowerPoint</Application>
  <PresentationFormat>On-screen Show (4:3)</PresentationFormat>
  <Paragraphs>43</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Verdana</vt:lpstr>
      <vt:lpstr>ThemeDARTH_updates</vt:lpstr>
      <vt:lpstr>Hands-On Decision Trees</vt:lpstr>
      <vt:lpstr>Decision Tree Example: To Spray or Not to Spray?</vt:lpstr>
      <vt:lpstr>PowerPoint Presentation</vt:lpstr>
      <vt:lpstr>PowerPoint Presentation</vt:lpstr>
      <vt:lpstr>Implement Decision Tree in R</vt:lpstr>
      <vt:lpstr>Structuring R Code</vt:lpstr>
      <vt:lpstr>Solutions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Eva Enns</cp:lastModifiedBy>
  <cp:revision>171</cp:revision>
  <cp:lastPrinted>2022-11-14T01:46:33Z</cp:lastPrinted>
  <dcterms:created xsi:type="dcterms:W3CDTF">2018-07-06T17:43:18Z</dcterms:created>
  <dcterms:modified xsi:type="dcterms:W3CDTF">2022-12-01T23:38:51Z</dcterms:modified>
</cp:coreProperties>
</file>