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9"/>
  </p:notesMasterIdLst>
  <p:sldIdLst>
    <p:sldId id="347" r:id="rId2"/>
    <p:sldId id="348" r:id="rId3"/>
    <p:sldId id="320" r:id="rId4"/>
    <p:sldId id="285" r:id="rId5"/>
    <p:sldId id="323" r:id="rId6"/>
    <p:sldId id="290" r:id="rId7"/>
    <p:sldId id="321" r:id="rId8"/>
    <p:sldId id="352" r:id="rId9"/>
    <p:sldId id="293" r:id="rId10"/>
    <p:sldId id="353" r:id="rId11"/>
    <p:sldId id="303" r:id="rId12"/>
    <p:sldId id="350" r:id="rId13"/>
    <p:sldId id="351" r:id="rId14"/>
    <p:sldId id="288" r:id="rId15"/>
    <p:sldId id="291" r:id="rId16"/>
    <p:sldId id="258" r:id="rId17"/>
    <p:sldId id="34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10"/>
    <p:restoredTop sz="94646"/>
  </p:normalViewPr>
  <p:slideViewPr>
    <p:cSldViewPr snapToGrid="0" snapToObjects="1">
      <p:cViewPr>
        <p:scale>
          <a:sx n="80" d="100"/>
          <a:sy n="80" d="100"/>
        </p:scale>
        <p:origin x="1360" y="840"/>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032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15</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465BA-58CD-5648-8542-F88D33A1D558}" type="datetime1">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285D2B-991D-6E41-96CD-86451D0EA8B6}" type="datetime1">
              <a:rPr lang="en-US" smtClean="0"/>
              <a:t>1/29/20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F080E-3479-FC41-A03E-486F34AFEBA5}"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F86B-5CB0-B646-932F-A77CEECF201B}"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752AF0E9-FBC0-8F4F-83B9-AB34FBD396A5}" type="datetime1">
              <a:rPr lang="en-US" smtClean="0"/>
              <a:t>1/29/20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22F5944B-3964-1344-B4B0-FFFD5323E0E7}" type="datetime1">
              <a:rPr lang="en-US" smtClean="0"/>
              <a:t>1/29/20</a:t>
            </a:fld>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5DF245-8919-D744-8B83-42A2D27B59A3}" type="datetime1">
              <a:rPr lang="en-US" smtClean="0"/>
              <a:t>1/29/20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FE1C1-52FA-014F-9922-AD9C38F32A04}"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C0508-C174-C448-A4A5-EBBC728F1201}"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347E7-97B4-2F43-A642-30C7025187B7}" type="datetime1">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B9EDF-33B7-3446-A774-F418080B35CF}" type="datetime1">
              <a:rPr lang="en-US" smtClean="0"/>
              <a:t>1/29/20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856A1F0-64A3-774A-BEF5-0BB470A3FBCB}" type="datetime1">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604F8-C7C2-9244-A9D0-D4B3019D66AA}" type="datetime1">
              <a:rPr lang="en-US" smtClean="0"/>
              <a:t>1/29/20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26A15BF6-4530-D64B-83B9-5FF391B1AA81}" type="datetime1">
              <a:rPr lang="en-US" smtClean="0"/>
              <a:t>1/29/20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p:txBody>
          <a:bodyPr>
            <a:normAutofit lnSpcReduction="10000"/>
          </a:bodyPr>
          <a:lstStyle/>
          <a:p>
            <a:r>
              <a:rPr lang="en-US" sz="2400" dirty="0"/>
              <a:t>Well, Sick, Dead</a:t>
            </a:r>
          </a:p>
          <a:p>
            <a:r>
              <a:rPr lang="en-US" sz="2400" dirty="0"/>
              <a:t>Persons can recover from Sick (return to Well)</a:t>
            </a:r>
          </a:p>
          <a:p>
            <a:r>
              <a:rPr lang="en-US" sz="2400" dirty="0"/>
              <a:t>Once one illness occurs the risk of having a second illness or dying of second illness increases</a:t>
            </a:r>
          </a:p>
          <a:p>
            <a:r>
              <a:rPr lang="en-US" sz="2400" dirty="0"/>
              <a:t>Well (S</a:t>
            </a:r>
            <a:r>
              <a:rPr lang="en-US" sz="2400" baseline="-25000" dirty="0"/>
              <a:t>0</a:t>
            </a:r>
            <a:r>
              <a:rPr lang="en-US" sz="2400" dirty="0"/>
              <a:t>), Well (S</a:t>
            </a:r>
            <a:r>
              <a:rPr lang="en-US" sz="2400" baseline="-25000" dirty="0"/>
              <a:t>1</a:t>
            </a:r>
            <a:r>
              <a:rPr lang="en-US" sz="2400" dirty="0"/>
              <a:t>), Sick (S</a:t>
            </a:r>
            <a:r>
              <a:rPr lang="en-US" sz="2400" baseline="-25000" dirty="0"/>
              <a:t>0</a:t>
            </a:r>
            <a:r>
              <a:rPr lang="en-US" sz="2400" dirty="0"/>
              <a:t>), Sick (S</a:t>
            </a:r>
            <a:r>
              <a:rPr lang="en-US" sz="2400" baseline="-25000" dirty="0"/>
              <a:t>1</a:t>
            </a:r>
            <a:r>
              <a:rPr lang="en-US" sz="2400" dirty="0"/>
              <a:t>), Dead</a:t>
            </a:r>
          </a:p>
          <a:p>
            <a:r>
              <a:rPr lang="en-US" sz="2400" dirty="0"/>
              <a:t>Treatment reduces the risk of getting sick but has a long-term side effect that increases risk of dying</a:t>
            </a:r>
          </a:p>
          <a:p>
            <a:r>
              <a:rPr lang="en-US" sz="2400" dirty="0"/>
              <a:t>Well (S</a:t>
            </a:r>
            <a:r>
              <a:rPr lang="en-US" sz="2400" baseline="-25000" dirty="0"/>
              <a:t>0</a:t>
            </a:r>
            <a:r>
              <a:rPr lang="en-US" sz="2400" dirty="0"/>
              <a:t>,E</a:t>
            </a:r>
            <a:r>
              <a:rPr lang="en-US" sz="2400" baseline="-25000" dirty="0"/>
              <a:t>0</a:t>
            </a:r>
            <a:r>
              <a:rPr lang="en-US" sz="2400" dirty="0"/>
              <a:t>), Well (S</a:t>
            </a:r>
            <a:r>
              <a:rPr lang="en-US" sz="2400" baseline="-25000" dirty="0"/>
              <a:t>0</a:t>
            </a:r>
            <a:r>
              <a:rPr lang="en-US" sz="2400" dirty="0"/>
              <a:t>, E</a:t>
            </a:r>
            <a:r>
              <a:rPr lang="en-US" sz="2400" baseline="-25000" dirty="0"/>
              <a:t>1</a:t>
            </a:r>
            <a:r>
              <a:rPr lang="en-US" sz="2400" dirty="0"/>
              <a:t>), Well (S</a:t>
            </a:r>
            <a:r>
              <a:rPr lang="en-US" sz="2400" baseline="-25000" dirty="0"/>
              <a:t>1</a:t>
            </a:r>
            <a:r>
              <a:rPr lang="en-US" sz="2400" dirty="0"/>
              <a:t>, E</a:t>
            </a:r>
            <a:r>
              <a:rPr lang="en-US" sz="2400" baseline="-25000" dirty="0"/>
              <a:t>0</a:t>
            </a:r>
            <a:r>
              <a:rPr lang="en-US" sz="2400" dirty="0"/>
              <a:t>), Well (S</a:t>
            </a:r>
            <a:r>
              <a:rPr lang="en-US" sz="2400" baseline="-25000" dirty="0"/>
              <a:t>1</a:t>
            </a:r>
            <a:r>
              <a:rPr lang="en-US" sz="2400" dirty="0"/>
              <a:t>, E</a:t>
            </a:r>
            <a:r>
              <a:rPr lang="en-US" sz="2400" baseline="-25000" dirty="0"/>
              <a:t>1</a:t>
            </a:r>
            <a:r>
              <a:rPr lang="en-US" sz="2400" dirty="0"/>
              <a:t>), Sick (S</a:t>
            </a:r>
            <a:r>
              <a:rPr lang="en-US" sz="2400" baseline="-25000" dirty="0"/>
              <a:t>0</a:t>
            </a:r>
            <a:r>
              <a:rPr lang="en-US" sz="2400" dirty="0"/>
              <a:t>, E</a:t>
            </a:r>
            <a:r>
              <a:rPr lang="en-US" sz="2400" baseline="-25000" dirty="0"/>
              <a:t>0</a:t>
            </a:r>
            <a:r>
              <a:rPr lang="en-US" sz="2400" dirty="0"/>
              <a:t>), Sick (S</a:t>
            </a:r>
            <a:r>
              <a:rPr lang="en-US" sz="2400" baseline="-25000" dirty="0"/>
              <a:t>0</a:t>
            </a:r>
            <a:r>
              <a:rPr lang="en-US" sz="2400" dirty="0"/>
              <a:t>, E</a:t>
            </a:r>
            <a:r>
              <a:rPr lang="en-US" sz="2400" baseline="-25000" dirty="0"/>
              <a:t>1</a:t>
            </a:r>
            <a:r>
              <a:rPr lang="en-US" sz="2400" dirty="0"/>
              <a:t>), Sick (S</a:t>
            </a:r>
            <a:r>
              <a:rPr lang="en-US" sz="2400" baseline="-25000" dirty="0"/>
              <a:t>1</a:t>
            </a:r>
            <a:r>
              <a:rPr lang="en-US" sz="2400" dirty="0"/>
              <a:t>, E</a:t>
            </a:r>
            <a:r>
              <a:rPr lang="en-US" sz="2400" baseline="-25000" dirty="0"/>
              <a:t>0</a:t>
            </a:r>
            <a:r>
              <a:rPr lang="en-US" sz="2400" dirty="0"/>
              <a:t>) Sick (S</a:t>
            </a:r>
            <a:r>
              <a:rPr lang="en-US" sz="2400" baseline="-25000" dirty="0"/>
              <a:t>1</a:t>
            </a:r>
            <a:r>
              <a:rPr lang="en-US" sz="2400" dirty="0"/>
              <a:t>, E</a:t>
            </a:r>
            <a:r>
              <a:rPr lang="en-US" sz="2400" baseline="-25000" dirty="0"/>
              <a:t>1</a:t>
            </a:r>
            <a:r>
              <a:rPr lang="en-US" sz="2400" dirty="0"/>
              <a:t>), Dead</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10</a:t>
            </a:fld>
            <a:endParaRPr lang="en-US" dirty="0">
              <a:solidFill>
                <a:schemeClr val="accent1"/>
              </a:solidFill>
            </a:endParaRPr>
          </a:p>
        </p:txBody>
      </p:sp>
    </p:spTree>
    <p:extLst>
      <p:ext uri="{BB962C8B-B14F-4D97-AF65-F5344CB8AC3E}">
        <p14:creationId xmlns:p14="http://schemas.microsoft.com/office/powerpoint/2010/main" val="244147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47551"/>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12</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69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13</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60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1840871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15</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16</a:t>
            </a:fld>
            <a:endParaRPr lang="en-US"/>
          </a:p>
        </p:txBody>
      </p:sp>
    </p:spTree>
    <p:extLst>
      <p:ext uri="{BB962C8B-B14F-4D97-AF65-F5344CB8AC3E}">
        <p14:creationId xmlns:p14="http://schemas.microsoft.com/office/powerpoint/2010/main" val="123609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17</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dependency since start of the model</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4958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p:txBody>
          <a:bodyPr>
            <a:normAutofit/>
          </a:bodyPr>
          <a:lstStyle/>
          <a:p>
            <a:r>
              <a:rPr lang="en-US" sz="2400" dirty="0"/>
              <a:t>Markov models are typically run as cohorts with a single start age (may represent a narrow age range)</a:t>
            </a:r>
          </a:p>
          <a:p>
            <a:r>
              <a:rPr lang="en-US" sz="2400" dirty="0"/>
              <a:t>Transition probabilities often depend on age</a:t>
            </a:r>
          </a:p>
          <a:p>
            <a:pPr lvl="1"/>
            <a:r>
              <a:rPr lang="en-US" sz="2400" dirty="0"/>
              <a:t>Background mortality</a:t>
            </a:r>
          </a:p>
          <a:p>
            <a:pPr lvl="1"/>
            <a:r>
              <a:rPr lang="en-US" sz="2400" dirty="0"/>
              <a:t>Risk of developing disease or experiencing an event</a:t>
            </a:r>
          </a:p>
          <a:p>
            <a:r>
              <a:rPr lang="en-US" sz="2400" dirty="0"/>
              <a:t>In other words, matrix P is not the same every cycle</a:t>
            </a:r>
          </a:p>
          <a:p>
            <a:r>
              <a:rPr lang="en-US" sz="2400" dirty="0"/>
              <a:t>Replace matrix P with matrices P</a:t>
            </a:r>
            <a:r>
              <a:rPr lang="en-US" sz="2400" baseline="-25000" dirty="0"/>
              <a:t>t</a:t>
            </a:r>
            <a:r>
              <a:rPr lang="en-US" sz="2400" dirty="0"/>
              <a:t>, where t is a proxy for age</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based on state residence</a:t>
            </a:r>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176479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time since an event, not age</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8</a:t>
            </a:fld>
            <a:endParaRPr lang="en-US" dirty="0">
              <a:solidFill>
                <a:schemeClr val="accent1"/>
              </a:solidFill>
            </a:endParaRPr>
          </a:p>
        </p:txBody>
      </p:sp>
    </p:spTree>
    <p:extLst>
      <p:ext uri="{BB962C8B-B14F-4D97-AF65-F5344CB8AC3E}">
        <p14:creationId xmlns:p14="http://schemas.microsoft.com/office/powerpoint/2010/main" val="32856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sz="2000" dirty="0"/>
                  <a:t>The matrix P can be replaced with P</a:t>
                </a:r>
                <a:r>
                  <a:rPr lang="en-US" sz="2000" baseline="-25000" dirty="0"/>
                  <a:t>t</a:t>
                </a:r>
                <a:r>
                  <a:rPr lang="en-US" sz="2000" dirty="0"/>
                  <a:t> as long as the time-dependent risk pertains to the starting cohort</a:t>
                </a:r>
              </a:p>
              <a:p>
                <a:pPr lvl="1"/>
                <a:r>
                  <a:rPr lang="en-US" dirty="0"/>
                  <a:t>E.g., Cohort of newly diagnosed cancer patients</a:t>
                </a:r>
              </a:p>
              <a:p>
                <a:endParaRPr lang="en-US" sz="2000" dirty="0"/>
              </a:p>
              <a:p>
                <a:r>
                  <a:rPr lang="en-US" sz="2000" dirty="0"/>
                  <a:t>If transition probabilities depend on time spent in a state that is not the initial state, replacing </a:t>
                </a:r>
                <a14:m>
                  <m:oMath xmlns:m="http://schemas.openxmlformats.org/officeDocument/2006/math">
                    <m:r>
                      <a:rPr lang="es-ES" sz="2000" i="1">
                        <a:latin typeface="Cambria Math" panose="02040503050406030204" pitchFamily="18" charset="0"/>
                      </a:rPr>
                      <m:t>𝑃</m:t>
                    </m:r>
                  </m:oMath>
                </a14:m>
                <a:r>
                  <a:rPr lang="en-US" sz="2000" dirty="0"/>
                  <a:t> with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𝑃</m:t>
                        </m:r>
                      </m:e>
                      <m:sub>
                        <m:r>
                          <a:rPr lang="es-ES" sz="2000" i="1">
                            <a:latin typeface="Cambria Math" panose="02040503050406030204" pitchFamily="18" charset="0"/>
                          </a:rPr>
                          <m:t>𝑡</m:t>
                        </m:r>
                      </m:sub>
                    </m:sSub>
                    <m:r>
                      <a:rPr lang="es-ES" sz="2000" b="0" i="0" smtClean="0">
                        <a:latin typeface="Cambria Math" panose="02040503050406030204" pitchFamily="18" charset="0"/>
                      </a:rPr>
                      <m:t> </m:t>
                    </m:r>
                  </m:oMath>
                </a14:m>
                <a:r>
                  <a:rPr lang="en-US" sz="2000" dirty="0"/>
                  <a:t>does not work</a:t>
                </a:r>
              </a:p>
              <a:p>
                <a:pPr lvl="1"/>
                <a:r>
                  <a:rPr lang="en-US" dirty="0"/>
                  <a:t>E.g., Cohort of healthy patients at risk for cancer, but once cancer is diagnosed the risk of recurrence depends on time since diagnosis</a:t>
                </a:r>
              </a:p>
              <a:p>
                <a:endParaRPr lang="en-US" sz="2000" dirty="0"/>
              </a:p>
              <a:p>
                <a:r>
                  <a:rPr lang="en-US" sz="2000" dirty="0"/>
                  <a:t>Solution?</a:t>
                </a:r>
              </a:p>
              <a:p>
                <a:pPr lvl="1"/>
                <a:r>
                  <a:rPr lang="en-US" sz="1800" dirty="0"/>
                  <a:t>Create “tunnel” states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4171</TotalTime>
  <Words>606</Words>
  <Application>Microsoft Macintosh PowerPoint</Application>
  <PresentationFormat>On-screen Show (4:3)</PresentationFormat>
  <Paragraphs>104</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Courier New</vt:lpstr>
      <vt:lpstr>Verdana</vt:lpstr>
      <vt:lpstr>ThemeDARTH</vt:lpstr>
      <vt:lpstr>Cohort state-transition model variations in R</vt:lpstr>
      <vt:lpstr>Time-dependency</vt:lpstr>
      <vt:lpstr>Time dependency since start of the model</vt:lpstr>
      <vt:lpstr>Time-dependency since model start</vt:lpstr>
      <vt:lpstr>Time-varying probabilities in R</vt:lpstr>
      <vt:lpstr>PowerPoint Presentation</vt:lpstr>
      <vt:lpstr>Time-dependent based on state residence</vt:lpstr>
      <vt:lpstr>Other Types of Dependence</vt:lpstr>
      <vt:lpstr>Time-Dependent Probabilities</vt:lpstr>
      <vt:lpstr>When history matters, create more states…</vt:lpstr>
      <vt:lpstr>State Time</vt:lpstr>
      <vt:lpstr>State Time</vt:lpstr>
      <vt:lpstr>PowerPoint Presentation</vt:lpstr>
      <vt:lpstr>Time-dependent probabilities</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65</cp:revision>
  <dcterms:created xsi:type="dcterms:W3CDTF">2018-07-06T17:43:18Z</dcterms:created>
  <dcterms:modified xsi:type="dcterms:W3CDTF">2020-02-01T13:23:35Z</dcterms:modified>
</cp:coreProperties>
</file>