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330" r:id="rId4"/>
    <p:sldId id="265" r:id="rId5"/>
    <p:sldId id="322" r:id="rId6"/>
    <p:sldId id="324" r:id="rId7"/>
    <p:sldId id="332" r:id="rId8"/>
    <p:sldId id="333" r:id="rId9"/>
    <p:sldId id="327" r:id="rId10"/>
    <p:sldId id="328" r:id="rId11"/>
    <p:sldId id="329" r:id="rId12"/>
    <p:sldId id="3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larid" initials="FA" lastIdx="3" clrIdx="0">
    <p:extLst>
      <p:ext uri="{19B8F6BF-5375-455C-9EA6-DF929625EA0E}">
        <p15:presenceInfo xmlns:p15="http://schemas.microsoft.com/office/powerpoint/2012/main" userId="S::alari006@umn.edu::4e7569fb-ee49-42d8-84a3-694706a78b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662C5-1EF3-4764-9530-3C0F6F13729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48E5-8EB9-49B1-802A-750ECE4F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4e1cb93c6e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Three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approaches 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44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Specialized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decision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modeling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TreeAge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Data, Crystal8, Arena etc.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Spreadsheet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Microsoft Excel, Open/Libre Office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Statistical/ Computer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programing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Matlab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R, C++, Python,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WinBUGS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etc</a:t>
            </a:r>
            <a:endParaRPr sz="1200" dirty="0"/>
          </a:p>
        </p:txBody>
      </p:sp>
      <p:sp>
        <p:nvSpPr>
          <p:cNvPr id="1013" name="Google Shape;1013;g4e1cb93c6e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149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4e1cb93c6e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Three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approaches 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44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Specialized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decision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modeling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TreeAge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Data, Crystal8, Arena etc.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Spreadsheet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Microsoft Excel, Open/Libre Office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Statistical/ Computer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programing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Matlab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R, C++, Python,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WinBUGS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etc</a:t>
            </a:r>
            <a:endParaRPr sz="1200" dirty="0"/>
          </a:p>
        </p:txBody>
      </p:sp>
      <p:sp>
        <p:nvSpPr>
          <p:cNvPr id="1013" name="Google Shape;1013;g4e1cb93c6e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634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4e1cb93c6e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Three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approaches 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44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Specialized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decision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modeling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TreeAge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Data, Crystal8, Arena etc.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Spreadsheet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Microsoft Excel, Open/Libre Office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Statistical/ Computer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programing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Matlab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R, C++, Python,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WinBUGS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etc</a:t>
            </a:r>
            <a:endParaRPr sz="1200" dirty="0"/>
          </a:p>
        </p:txBody>
      </p:sp>
      <p:sp>
        <p:nvSpPr>
          <p:cNvPr id="1013" name="Google Shape;1013;g4e1cb93c6e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71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4e1cb93c6e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Three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approaches 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44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Specialized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decision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modeling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TreeAge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Data, Crystal8, Arena etc.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Spreadsheet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Microsoft Excel, Open/Libre Office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Statistical/ Computer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programing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Matlab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R, C++, Python,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WinBUGS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etc</a:t>
            </a:r>
            <a:endParaRPr sz="1200" dirty="0"/>
          </a:p>
        </p:txBody>
      </p:sp>
      <p:sp>
        <p:nvSpPr>
          <p:cNvPr id="1013" name="Google Shape;1013;g4e1cb93c6e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869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4e1cb93c6e_0_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3" name="Google Shape;1033;g4e1cb93c6e_0_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112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4e1cb93c6e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Three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approaches 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44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Specialized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decision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modeling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TreeAge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Data, Crystal8, Arena etc.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Spreadsheet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Microsoft Excel, Open/Libre Office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Statistical/ Computer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programing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Matlab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R, C++, Python,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WinBUGS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etc</a:t>
            </a:r>
            <a:endParaRPr sz="1200" dirty="0"/>
          </a:p>
        </p:txBody>
      </p:sp>
      <p:sp>
        <p:nvSpPr>
          <p:cNvPr id="1013" name="Google Shape;1013;g4e1cb93c6e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595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4e1cb93c6e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Three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approaches 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44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Specialized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decision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modeling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TreeAge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Data, Crystal8, Arena etc.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Spreadsheet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Microsoft Excel, Open/Libre Office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Statistical/ Computer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programing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Matlab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R, C++, Python,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WinBUGS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etc</a:t>
            </a:r>
            <a:endParaRPr sz="1200" dirty="0"/>
          </a:p>
        </p:txBody>
      </p:sp>
      <p:sp>
        <p:nvSpPr>
          <p:cNvPr id="1013" name="Google Shape;1013;g4e1cb93c6e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66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4e1cb93c6e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Three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approaches 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44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Specialized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decision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modeling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TreeAge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Data, Crystal8, Arena etc.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Spreadsheet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Microsoft Excel, Open/Libre Office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Statistical/ Computer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programing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Matlab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R, C++, Python,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WinBUGS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etc</a:t>
            </a:r>
            <a:endParaRPr sz="1200" dirty="0"/>
          </a:p>
        </p:txBody>
      </p:sp>
      <p:sp>
        <p:nvSpPr>
          <p:cNvPr id="1013" name="Google Shape;1013;g4e1cb93c6e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316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4e1cb93c6e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Three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approaches 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44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Specialized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decision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modeling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TreeAge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Data, Crystal8, Arena etc.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Spreadsheet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Microsoft Excel, Open/Libre Office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Statistical/ Computer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programing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Matlab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R, C++, Python,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WinBUGS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etc</a:t>
            </a:r>
            <a:endParaRPr sz="1200" dirty="0"/>
          </a:p>
        </p:txBody>
      </p:sp>
      <p:sp>
        <p:nvSpPr>
          <p:cNvPr id="1013" name="Google Shape;1013;g4e1cb93c6e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9296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4e1cb93c6e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Three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approaches 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44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Specialized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decision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modeling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TreeAge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Data, Crystal8, Arena etc.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Spreadsheet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Microsoft Excel, Open/Libre Office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Statistical/ Computer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programing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Matlab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R, C++, Python,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WinBUGS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etc</a:t>
            </a:r>
            <a:endParaRPr sz="1200" dirty="0"/>
          </a:p>
        </p:txBody>
      </p:sp>
      <p:sp>
        <p:nvSpPr>
          <p:cNvPr id="1013" name="Google Shape;1013;g4e1cb93c6e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787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4e1cb93c6e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Three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approaches 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44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Specialized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decision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modeling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TreeAge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Data, Crystal8, Arena etc.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Spreadsheet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Microsoft Excel, Open/Libre Office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200"/>
              <a:buChar char="•"/>
            </a:pP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Statistical/ Computer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programing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software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4B636"/>
              </a:buClr>
              <a:buSzPts val="1200"/>
              <a:buChar char="•"/>
            </a:pP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Matlab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R, C++, Python,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WinBUGS</a:t>
            </a:r>
            <a:r>
              <a:rPr lang="nl-NL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nl-NL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etc</a:t>
            </a:r>
            <a:endParaRPr sz="1200" dirty="0"/>
          </a:p>
        </p:txBody>
      </p:sp>
      <p:sp>
        <p:nvSpPr>
          <p:cNvPr id="1013" name="Google Shape;1013;g4e1cb93c6e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532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A959-158B-4EBA-B0E5-15A4606F8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3C922-E59F-43AE-A624-C2537BCFC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488C5-A1D7-4B2D-A116-5A5DCEF9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3B87-8BC1-44EB-A242-9F309F77E49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09B8-9700-45E5-A733-2755E92E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32300-BEF2-4DDD-B4BC-0CDF2635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0F-8ED8-47A5-A71D-39641AF4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8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3633-351D-4B54-AEFD-D941123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D173A-FC64-4C46-A012-46C5C5B41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EA596-734D-4885-94E3-8CA8CE76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3B87-8BC1-44EB-A242-9F309F77E49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16BBA-FA3C-4503-8396-1AA8F99E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F3449-4B11-4EC2-9B7B-FFF4236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0F-8ED8-47A5-A71D-39641AF4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4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FC725-2AA1-40C1-AD5B-B78BD5A4C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77150-EC95-4434-B977-692A57C77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CD276-CD6C-4C9F-915C-14C7FB13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3B87-8BC1-44EB-A242-9F309F77E49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4DDD2-A470-446A-98F6-BBF4E265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B9F6-75CA-4B7B-A7C1-BD36DDD5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0F-8ED8-47A5-A71D-39641AF4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ED4C-2D8B-456A-A0A6-9F350BBE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304B-D8E1-4152-A6B8-3B4F6D86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9B678-4F09-46FF-A109-AB3DBEB2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3B87-8BC1-44EB-A242-9F309F77E49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5F621-F677-4022-A209-9B7692A6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CF91B-481B-42FD-8E12-38CD33E3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0F-8ED8-47A5-A71D-39641AF4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8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EE91-A416-4C5B-A387-6C957BF5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BF081-FD49-40D7-AFC2-20CFC64D3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54ED3-034D-488E-BE93-CF1BCF58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3B87-8BC1-44EB-A242-9F309F77E49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938DC-1932-4665-8491-B81CFCE7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3BB6B-590E-4114-9081-D752B71F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0F-8ED8-47A5-A71D-39641AF4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3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EF98-AAB4-422E-8E83-13286D86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C8727-2D65-4E8A-A620-4B0BD4594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61156-4E93-4E42-87F6-594073D9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6BE44-0955-4B36-B7D2-49759A97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3B87-8BC1-44EB-A242-9F309F77E49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F29FD-BAFB-4BFB-820B-B76BB82D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E83A4-35E1-4E8E-B04C-6A934813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0F-8ED8-47A5-A71D-39641AF4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2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6BB1-3849-495B-B567-3036A66C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978A4-6F9F-499F-883F-CAD95D1BF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8C691-97D5-49F8-9681-73756EFDC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A5D32-4A74-455F-8D73-0E819A0FD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F8CD5-C9E8-406F-A866-462CAE467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1C4EB-EC91-4C8B-AC04-FCCBEEB9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3B87-8BC1-44EB-A242-9F309F77E49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EBAF2-EFC1-45AD-94F8-07933FB5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2FCA6-05B8-40F1-B73F-AD931CA6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0F-8ED8-47A5-A71D-39641AF4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4CB3-A1EF-4F20-AB68-E4AC4048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C675C-3429-43F1-8463-D4AF1378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3B87-8BC1-44EB-A242-9F309F77E49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7E48B-DED8-4D32-8D07-2866F05F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ADDC3-C013-46C3-8D39-3BB4CB1B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0F-8ED8-47A5-A71D-39641AF4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821B6-4EAD-4C74-A03D-2AC229C7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3B87-8BC1-44EB-A242-9F309F77E49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1BED6-5642-4A11-8D5C-66D88B36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EAB08-7F75-4275-B7C6-A300AA8D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0F-8ED8-47A5-A71D-39641AF4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2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CBE5-75A9-4885-8425-C937B649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50CB9-747A-49FD-9DE4-B7F61A07A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F8E0C-8F54-49FD-B322-B6870975D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0D74B-4313-4666-AE54-EC9F4B8F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3B87-8BC1-44EB-A242-9F309F77E49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6A2F3-9437-421C-8304-156F3F3A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8A7CA-3315-472F-BE7A-4F73C201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0F-8ED8-47A5-A71D-39641AF4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2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7848-4238-4170-A968-E0384A54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78CB5-4808-48EE-8DE9-2C38200A2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5640-340A-43CE-9AE5-EC24AD70C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F4ECC-4588-4608-A3BA-4C994511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3B87-8BC1-44EB-A242-9F309F77E49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9A24D-9D63-48B4-90F5-2432087E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D991E-4E79-46EF-8D8E-8570B44E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0F-8ED8-47A5-A71D-39641AF4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1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3C9FF-A70B-44F9-9D40-C51B5D10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72648-C735-44C5-ABD9-82A0B8A9B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E7D8-0B27-4B8F-9C5B-F37ECF426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3B87-8BC1-44EB-A242-9F309F77E49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61BE-9570-46AF-BAC4-2768A124F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8271-7AFB-443C-8F6E-FC5306D2F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CF0F-8ED8-47A5-A71D-39641AF4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ollochoicemodelling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0000-0003-4265-133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4988-C278-4783-A122-FDD4A34C8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Discrete Choice Experiments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EBCCC-D9E9-431E-88BD-F90EDE831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90762"/>
          </a:xfrm>
        </p:spPr>
        <p:txBody>
          <a:bodyPr/>
          <a:lstStyle/>
          <a:p>
            <a:r>
              <a:rPr lang="en-US" dirty="0"/>
              <a:t>Anna Heath – Petros Pechlivanoglou</a:t>
            </a:r>
          </a:p>
          <a:p>
            <a:r>
              <a:rPr lang="en-US" dirty="0"/>
              <a:t>The Hospital for Sick Children</a:t>
            </a:r>
          </a:p>
          <a:p>
            <a:r>
              <a:rPr lang="en-US" dirty="0"/>
              <a:t>University of Toronto</a:t>
            </a:r>
          </a:p>
          <a:p>
            <a:endParaRPr lang="en-US" dirty="0"/>
          </a:p>
          <a:p>
            <a:r>
              <a:rPr lang="en-US" dirty="0"/>
              <a:t>			Including joint work with DARTH workgroup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9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48"/>
          <p:cNvSpPr txBox="1">
            <a:spLocks noGrp="1"/>
          </p:cNvSpPr>
          <p:nvPr>
            <p:ph type="title"/>
          </p:nvPr>
        </p:nvSpPr>
        <p:spPr>
          <a:xfrm>
            <a:off x="733648" y="274638"/>
            <a:ext cx="10462436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nl-NL" sz="4000" dirty="0">
                <a:solidFill>
                  <a:srgbClr val="0070C0"/>
                </a:solidFill>
              </a:rPr>
              <a:t>Data: Long Form</a:t>
            </a:r>
            <a:endParaRPr sz="4000" dirty="0">
              <a:solidFill>
                <a:srgbClr val="0070C0"/>
              </a:solidFill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78159382-355B-D449-B66F-6662C37F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D939-2D9E-2142-A80A-FFDECD1E5A9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C6888556-2BB7-4521-ABDC-D615F9B0D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1534"/>
              </p:ext>
            </p:extLst>
          </p:nvPr>
        </p:nvGraphicFramePr>
        <p:xfrm>
          <a:off x="916365" y="1234441"/>
          <a:ext cx="10097002" cy="505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005">
                  <a:extLst>
                    <a:ext uri="{9D8B030D-6E8A-4147-A177-3AD203B41FA5}">
                      <a16:colId xmlns:a16="http://schemas.microsoft.com/office/drawing/2014/main" val="805172155"/>
                    </a:ext>
                  </a:extLst>
                </a:gridCol>
                <a:gridCol w="2488018">
                  <a:extLst>
                    <a:ext uri="{9D8B030D-6E8A-4147-A177-3AD203B41FA5}">
                      <a16:colId xmlns:a16="http://schemas.microsoft.com/office/drawing/2014/main" val="1699797584"/>
                    </a:ext>
                  </a:extLst>
                </a:gridCol>
                <a:gridCol w="2240989">
                  <a:extLst>
                    <a:ext uri="{9D8B030D-6E8A-4147-A177-3AD203B41FA5}">
                      <a16:colId xmlns:a16="http://schemas.microsoft.com/office/drawing/2014/main" val="28519036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21465299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1419855418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624783443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66671786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3089966965"/>
                    </a:ext>
                  </a:extLst>
                </a:gridCol>
              </a:tblGrid>
              <a:tr h="313424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Alternative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048923"/>
                  </a:ext>
                </a:extLst>
              </a:tr>
              <a:tr h="51762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241876"/>
                  </a:ext>
                </a:extLst>
              </a:tr>
              <a:tr h="51762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113167"/>
                  </a:ext>
                </a:extLst>
              </a:tr>
              <a:tr h="51762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634916"/>
                  </a:ext>
                </a:extLst>
              </a:tr>
              <a:tr h="51762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033740"/>
                  </a:ext>
                </a:extLst>
              </a:tr>
              <a:tr h="51762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20519"/>
                  </a:ext>
                </a:extLst>
              </a:tr>
              <a:tr h="51762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22570"/>
                  </a:ext>
                </a:extLst>
              </a:tr>
              <a:tr h="51762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49755"/>
                  </a:ext>
                </a:extLst>
              </a:tr>
              <a:tr h="51762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25816"/>
                  </a:ext>
                </a:extLst>
              </a:tr>
              <a:tr h="51762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⁞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⁞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77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8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48"/>
          <p:cNvSpPr txBox="1">
            <a:spLocks noGrp="1"/>
          </p:cNvSpPr>
          <p:nvPr>
            <p:ph type="title"/>
          </p:nvPr>
        </p:nvSpPr>
        <p:spPr>
          <a:xfrm>
            <a:off x="733648" y="274638"/>
            <a:ext cx="10462436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nl-NL" sz="4000" dirty="0">
                <a:solidFill>
                  <a:srgbClr val="0070C0"/>
                </a:solidFill>
              </a:rPr>
              <a:t>Discrete Choice Experiment in R</a:t>
            </a:r>
            <a:endParaRPr sz="4000" dirty="0">
              <a:solidFill>
                <a:srgbClr val="0070C0"/>
              </a:solidFill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78159382-355B-D449-B66F-6662C37F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D939-2D9E-2142-A80A-FFDECD1E5A9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B5BCD-5EB7-4438-AC53-74ABA1339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058" y="1711325"/>
            <a:ext cx="10357884" cy="4351338"/>
          </a:xfrm>
        </p:spPr>
        <p:txBody>
          <a:bodyPr>
            <a:normAutofit/>
          </a:bodyPr>
          <a:lstStyle/>
          <a:p>
            <a:r>
              <a:rPr lang="en-GB" dirty="0"/>
              <a:t>There are several packages to analyse DCEs in R.</a:t>
            </a:r>
          </a:p>
          <a:p>
            <a:r>
              <a:rPr lang="en-GB" dirty="0"/>
              <a:t>We will use the </a:t>
            </a:r>
            <a:r>
              <a:rPr lang="en-GB" dirty="0" err="1"/>
              <a:t>mlogit</a:t>
            </a:r>
            <a:r>
              <a:rPr lang="en-GB" dirty="0"/>
              <a:t> package which requires </a:t>
            </a:r>
            <a:r>
              <a:rPr lang="en-GB" i="1" dirty="0"/>
              <a:t>long form</a:t>
            </a:r>
            <a:r>
              <a:rPr lang="en-GB" dirty="0"/>
              <a:t> data</a:t>
            </a:r>
          </a:p>
          <a:p>
            <a:r>
              <a:rPr lang="en-GB" dirty="0"/>
              <a:t>The apollo package is more flexible but has its own data storage method - </a:t>
            </a:r>
            <a:r>
              <a:rPr lang="en-GB" dirty="0">
                <a:hlinkClick r:id="rId3"/>
              </a:rPr>
              <a:t>http://www.apollochoicemodelling.com/</a:t>
            </a:r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Rchoice</a:t>
            </a:r>
            <a:r>
              <a:rPr lang="en-GB" dirty="0"/>
              <a:t> package is another alternative.</a:t>
            </a:r>
          </a:p>
          <a:p>
            <a:r>
              <a:rPr lang="en-GB" dirty="0"/>
              <a:t>Packages for generalised linear models are also suitable, e.g., </a:t>
            </a:r>
            <a:r>
              <a:rPr lang="en-GB" dirty="0" err="1"/>
              <a:t>glm</a:t>
            </a:r>
            <a:r>
              <a:rPr lang="en-GB" dirty="0"/>
              <a:t>, </a:t>
            </a:r>
            <a:r>
              <a:rPr lang="en-GB" dirty="0" err="1"/>
              <a:t>glmmTMB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58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48"/>
          <p:cNvSpPr txBox="1">
            <a:spLocks noGrp="1"/>
          </p:cNvSpPr>
          <p:nvPr>
            <p:ph type="title"/>
          </p:nvPr>
        </p:nvSpPr>
        <p:spPr>
          <a:xfrm>
            <a:off x="733648" y="274638"/>
            <a:ext cx="10462436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nl-NL" sz="4000" dirty="0">
                <a:solidFill>
                  <a:srgbClr val="0070C0"/>
                </a:solidFill>
              </a:rPr>
              <a:t>Citations</a:t>
            </a:r>
            <a:endParaRPr sz="4000" dirty="0">
              <a:solidFill>
                <a:srgbClr val="0070C0"/>
              </a:solidFill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78159382-355B-D449-B66F-6662C37F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D939-2D9E-2142-A80A-FFDECD1E5A9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B5BCD-5EB7-4438-AC53-74ABA1339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058" y="1711325"/>
            <a:ext cx="10357884" cy="4351338"/>
          </a:xfrm>
        </p:spPr>
        <p:txBody>
          <a:bodyPr>
            <a:normAutofit/>
          </a:bodyPr>
          <a:lstStyle/>
          <a:p>
            <a:r>
              <a:rPr lang="en-GB" dirty="0"/>
              <a:t>Emily </a:t>
            </a:r>
            <a:r>
              <a:rPr lang="en-GB" dirty="0" err="1"/>
              <a:t>Lancsar</a:t>
            </a:r>
            <a:r>
              <a:rPr lang="en-GB" dirty="0"/>
              <a:t>, </a:t>
            </a:r>
            <a:r>
              <a:rPr lang="en-GB" dirty="0" err="1"/>
              <a:t>Denzil</a:t>
            </a:r>
            <a:r>
              <a:rPr lang="en-GB" dirty="0"/>
              <a:t> G. </a:t>
            </a:r>
            <a:r>
              <a:rPr lang="en-GB" dirty="0" err="1"/>
              <a:t>Fiebig</a:t>
            </a:r>
            <a:r>
              <a:rPr lang="en-GB" dirty="0"/>
              <a:t>, Arne Risa Hole (2017) </a:t>
            </a:r>
            <a:r>
              <a:rPr lang="en-US" dirty="0"/>
              <a:t>Discrete Choice Experiments: A Guide to Model Specification, Estimation and Software, </a:t>
            </a:r>
            <a:r>
              <a:rPr lang="en-US" i="1" dirty="0" err="1"/>
              <a:t>PharmacoEconomics</a:t>
            </a:r>
            <a:r>
              <a:rPr lang="en-US" dirty="0"/>
              <a:t>, 35:697–716</a:t>
            </a:r>
          </a:p>
          <a:p>
            <a:r>
              <a:rPr lang="en-GB" dirty="0"/>
              <a:t>Ian </a:t>
            </a:r>
            <a:r>
              <a:rPr lang="en-GB" dirty="0" err="1"/>
              <a:t>Waudby</a:t>
            </a:r>
            <a:r>
              <a:rPr lang="en-GB" dirty="0"/>
              <a:t>-Smith, A. Simon Pickard, Feng </a:t>
            </a:r>
            <a:r>
              <a:rPr lang="en-GB" dirty="0" err="1"/>
              <a:t>Xie</a:t>
            </a:r>
            <a:r>
              <a:rPr lang="en-GB" dirty="0"/>
              <a:t>, Eleanor M. Pullenayegum (2020) </a:t>
            </a:r>
            <a:r>
              <a:rPr lang="en-US" dirty="0"/>
              <a:t>Using Both Time Tradeoff and Discrete Choice Experiments in Valuing the EQ-5D: Impact of Model Misspecification on Value Sets, </a:t>
            </a:r>
            <a:r>
              <a:rPr lang="en-US" i="1" dirty="0"/>
              <a:t>Medical Decision Making</a:t>
            </a:r>
            <a:r>
              <a:rPr lang="en-US" dirty="0"/>
              <a:t>, 40(4):483-497</a:t>
            </a:r>
            <a:endParaRPr lang="en-GB" dirty="0"/>
          </a:p>
        </p:txBody>
      </p:sp>
      <p:sp>
        <p:nvSpPr>
          <p:cNvPr id="3" name="AutoShape 2">
            <a:hlinkClick r:id="rId3"/>
            <a:extLst>
              <a:ext uri="{FF2B5EF4-FFF2-40B4-BE49-F238E27FC236}">
                <a16:creationId xmlns:a16="http://schemas.microsoft.com/office/drawing/2014/main" id="{902BCC9D-F3FC-411D-BDF0-4568B8C8EF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6063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06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48"/>
          <p:cNvSpPr txBox="1">
            <a:spLocks noGrp="1"/>
          </p:cNvSpPr>
          <p:nvPr>
            <p:ph type="title"/>
          </p:nvPr>
        </p:nvSpPr>
        <p:spPr>
          <a:xfrm>
            <a:off x="733648" y="274638"/>
            <a:ext cx="40235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nl-NL" sz="4000" dirty="0">
                <a:solidFill>
                  <a:srgbClr val="0070C0"/>
                </a:solidFill>
              </a:rPr>
              <a:t>Discrete Choice Experiments</a:t>
            </a:r>
            <a:endParaRPr sz="4000" dirty="0">
              <a:solidFill>
                <a:srgbClr val="0070C0"/>
              </a:solidFill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78159382-355B-D449-B66F-6662C37F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D939-2D9E-2142-A80A-FFDECD1E5A9B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6FFA-31A1-4C75-AFD2-09A9B2A0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3548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Discrete choice experiments are a stated preference method where subjects must choose between two or more options that are defined through a set of </a:t>
            </a:r>
            <a:r>
              <a:rPr lang="en-GB" i="1" dirty="0"/>
              <a:t>attributes.</a:t>
            </a:r>
          </a:p>
          <a:p>
            <a:r>
              <a:rPr lang="en-GB" dirty="0"/>
              <a:t>Each attribute can take values from a pre-defined set of </a:t>
            </a:r>
            <a:r>
              <a:rPr lang="en-GB" i="1" dirty="0"/>
              <a:t>levels.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2" descr="Image result for discrete choice experiment example">
            <a:extLst>
              <a:ext uri="{FF2B5EF4-FFF2-40B4-BE49-F238E27FC236}">
                <a16:creationId xmlns:a16="http://schemas.microsoft.com/office/drawing/2014/main" id="{9FBA4A1E-5180-443B-81A3-14136E32A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7" y="585788"/>
            <a:ext cx="6524625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31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48"/>
          <p:cNvSpPr txBox="1">
            <a:spLocks noGrp="1"/>
          </p:cNvSpPr>
          <p:nvPr>
            <p:ph type="title"/>
          </p:nvPr>
        </p:nvSpPr>
        <p:spPr>
          <a:xfrm>
            <a:off x="733648" y="274638"/>
            <a:ext cx="10738882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nl-NL" sz="4000" dirty="0">
                <a:solidFill>
                  <a:srgbClr val="0070C0"/>
                </a:solidFill>
              </a:rPr>
              <a:t>Discrete Choice Experiments</a:t>
            </a:r>
            <a:endParaRPr sz="4000" dirty="0">
              <a:solidFill>
                <a:srgbClr val="0070C0"/>
              </a:solidFill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78159382-355B-D449-B66F-6662C37F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D939-2D9E-2142-A80A-FFDECD1E5A9B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26FFA-31A1-4C75-AFD2-09A9B2A0A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289" y="1561220"/>
                <a:ext cx="10515600" cy="4938732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Data from a DCE gives information about preferences.</a:t>
                </a:r>
              </a:p>
              <a:p>
                <a:r>
                  <a:rPr lang="en-GB" dirty="0"/>
                  <a:t>These data can be used to estimate utilities and willingness-to-pay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b="0" smtClean="0"/>
                            <m:t>Drug</m:t>
                          </m:r>
                          <m:r>
                            <m:rPr>
                              <m:nor/>
                            </m:rPr>
                            <a:rPr lang="en-GB" b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GB" b="0" smtClean="0"/>
                            <m:t>A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/>
                            <m:t>Dru</m:t>
                          </m:r>
                          <m:r>
                            <m:rPr>
                              <m:nor/>
                            </m:rPr>
                            <a:rPr lang="en-GB" b="0" i="0" smtClean="0"/>
                            <m:t>g</m:t>
                          </m:r>
                          <m:r>
                            <m:rPr>
                              <m:nor/>
                            </m:rPr>
                            <a:rPr lang="en-GB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GB" b="0" i="0" smtClean="0"/>
                            <m:t>B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/>
                            <m:t>No</m:t>
                          </m:r>
                          <m:r>
                            <m:rPr>
                              <m:nor/>
                            </m:rPr>
                            <a:rPr lang="en-GB"/>
                            <m:t> </m:t>
                          </m:r>
                          <m:r>
                            <m:rPr>
                              <m:nor/>
                            </m:rPr>
                            <a:rPr lang="en-GB"/>
                            <m:t>Treatment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Analysing the DCE data can estimate the utility conditional the given attributes.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26FFA-31A1-4C75-AFD2-09A9B2A0A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289" y="1561220"/>
                <a:ext cx="10515600" cy="4938732"/>
              </a:xfrm>
              <a:blipFill>
                <a:blip r:embed="rId3"/>
                <a:stretch>
                  <a:fillRect l="-1043" t="-1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Image result for discrete choice experiment example">
            <a:extLst>
              <a:ext uri="{FF2B5EF4-FFF2-40B4-BE49-F238E27FC236}">
                <a16:creationId xmlns:a16="http://schemas.microsoft.com/office/drawing/2014/main" id="{DBAAA8B5-814B-4E8A-8F97-AEBE082C1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0" t="6550" r="648" b="84134"/>
          <a:stretch/>
        </p:blipFill>
        <p:spPr bwMode="auto">
          <a:xfrm>
            <a:off x="3774456" y="2757656"/>
            <a:ext cx="4836144" cy="52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DFE853-F17A-4F9C-8561-FC1FD4F4288A}"/>
              </a:ext>
            </a:extLst>
          </p:cNvPr>
          <p:cNvSpPr txBox="1"/>
          <p:nvPr/>
        </p:nvSpPr>
        <p:spPr>
          <a:xfrm>
            <a:off x="7973481" y="4212654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7">
                <a:extLst>
                  <a:ext uri="{FF2B5EF4-FFF2-40B4-BE49-F238E27FC236}">
                    <a16:creationId xmlns:a16="http://schemas.microsoft.com/office/drawing/2014/main" id="{57D59117-7D9C-44AF-9274-80EC6082D1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280301"/>
                  </p:ext>
                </p:extLst>
              </p:nvPr>
            </p:nvGraphicFramePr>
            <p:xfrm>
              <a:off x="838197" y="3401459"/>
              <a:ext cx="7772403" cy="78047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06690">
                      <a:extLst>
                        <a:ext uri="{9D8B030D-6E8A-4147-A177-3AD203B41FA5}">
                          <a16:colId xmlns:a16="http://schemas.microsoft.com/office/drawing/2014/main" val="1499096322"/>
                        </a:ext>
                      </a:extLst>
                    </a:gridCol>
                    <a:gridCol w="1641510">
                      <a:extLst>
                        <a:ext uri="{9D8B030D-6E8A-4147-A177-3AD203B41FA5}">
                          <a16:colId xmlns:a16="http://schemas.microsoft.com/office/drawing/2014/main" val="927001212"/>
                        </a:ext>
                      </a:extLst>
                    </a:gridCol>
                    <a:gridCol w="1648047">
                      <a:extLst>
                        <a:ext uri="{9D8B030D-6E8A-4147-A177-3AD203B41FA5}">
                          <a16:colId xmlns:a16="http://schemas.microsoft.com/office/drawing/2014/main" val="3943525111"/>
                        </a:ext>
                      </a:extLst>
                    </a:gridCol>
                    <a:gridCol w="1476156">
                      <a:extLst>
                        <a:ext uri="{9D8B030D-6E8A-4147-A177-3AD203B41FA5}">
                          <a16:colId xmlns:a16="http://schemas.microsoft.com/office/drawing/2014/main" val="6638171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/>
                            <a:t>Underlying Utility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b="0" smtClean="0"/>
                                      <m:t>No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b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b="0" smtClean="0"/>
                                      <m:t>Treatment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GB" b="0" smtClean="0"/>
                                    <m:t>Drug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b="0" smtClean="0"/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b="0" smtClean="0"/>
                                    <m:t>A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b="0" smtClean="0"/>
                                      <m:t>Drug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b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b="0" smtClean="0"/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79768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/>
                            <a:t>Revealed Ranking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18548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7">
                <a:extLst>
                  <a:ext uri="{FF2B5EF4-FFF2-40B4-BE49-F238E27FC236}">
                    <a16:creationId xmlns:a16="http://schemas.microsoft.com/office/drawing/2014/main" id="{57D59117-7D9C-44AF-9274-80EC6082D1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280301"/>
                  </p:ext>
                </p:extLst>
              </p:nvPr>
            </p:nvGraphicFramePr>
            <p:xfrm>
              <a:off x="838197" y="3401459"/>
              <a:ext cx="7772403" cy="78047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06690">
                      <a:extLst>
                        <a:ext uri="{9D8B030D-6E8A-4147-A177-3AD203B41FA5}">
                          <a16:colId xmlns:a16="http://schemas.microsoft.com/office/drawing/2014/main" val="1499096322"/>
                        </a:ext>
                      </a:extLst>
                    </a:gridCol>
                    <a:gridCol w="1641510">
                      <a:extLst>
                        <a:ext uri="{9D8B030D-6E8A-4147-A177-3AD203B41FA5}">
                          <a16:colId xmlns:a16="http://schemas.microsoft.com/office/drawing/2014/main" val="927001212"/>
                        </a:ext>
                      </a:extLst>
                    </a:gridCol>
                    <a:gridCol w="1648047">
                      <a:extLst>
                        <a:ext uri="{9D8B030D-6E8A-4147-A177-3AD203B41FA5}">
                          <a16:colId xmlns:a16="http://schemas.microsoft.com/office/drawing/2014/main" val="3943525111"/>
                        </a:ext>
                      </a:extLst>
                    </a:gridCol>
                    <a:gridCol w="1476156">
                      <a:extLst>
                        <a:ext uri="{9D8B030D-6E8A-4147-A177-3AD203B41FA5}">
                          <a16:colId xmlns:a16="http://schemas.microsoft.com/office/drawing/2014/main" val="663817118"/>
                        </a:ext>
                      </a:extLst>
                    </a:gridCol>
                  </a:tblGrid>
                  <a:tr h="4096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/>
                            <a:t>Underlying Utility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83643" t="-7353" r="-190706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1550" t="-7353" r="-89299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27273" t="-7353" b="-1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79768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/>
                            <a:t>Revealed Ranking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18548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38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49"/>
          <p:cNvSpPr txBox="1">
            <a:spLocks noGrp="1"/>
          </p:cNvSpPr>
          <p:nvPr>
            <p:ph type="title"/>
          </p:nvPr>
        </p:nvSpPr>
        <p:spPr>
          <a:xfrm>
            <a:off x="537258" y="1826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nl-NL" sz="4000" dirty="0">
                <a:solidFill>
                  <a:srgbClr val="0070C0"/>
                </a:solidFill>
              </a:rPr>
              <a:t>Designing a Discrete Choice Experiment</a:t>
            </a:r>
            <a:endParaRPr sz="4000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4F2B527-E0D6-1A4B-81A4-00BAF887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D939-2D9E-2142-A80A-FFDECD1E5A9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73ABA7-3C5F-44EC-88E3-0E610081C7A1}"/>
              </a:ext>
            </a:extLst>
          </p:cNvPr>
          <p:cNvSpPr/>
          <p:nvPr/>
        </p:nvSpPr>
        <p:spPr>
          <a:xfrm>
            <a:off x="657334" y="1327261"/>
            <a:ext cx="1597306" cy="107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research question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C9D939-6748-4BD8-A94A-2CA4EAFBD5CA}"/>
              </a:ext>
            </a:extLst>
          </p:cNvPr>
          <p:cNvSpPr/>
          <p:nvPr/>
        </p:nvSpPr>
        <p:spPr>
          <a:xfrm>
            <a:off x="6410671" y="3394042"/>
            <a:ext cx="1597306" cy="107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Experimental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EA7ABB-726B-439D-87F5-4D2DDF02164D}"/>
              </a:ext>
            </a:extLst>
          </p:cNvPr>
          <p:cNvSpPr/>
          <p:nvPr/>
        </p:nvSpPr>
        <p:spPr>
          <a:xfrm>
            <a:off x="4498694" y="2707443"/>
            <a:ext cx="1597306" cy="107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 attribute levels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22DA6-86B4-46C6-AEE7-A678366C0576}"/>
              </a:ext>
            </a:extLst>
          </p:cNvPr>
          <p:cNvSpPr/>
          <p:nvPr/>
        </p:nvSpPr>
        <p:spPr>
          <a:xfrm>
            <a:off x="2623237" y="2064707"/>
            <a:ext cx="1597306" cy="107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Determine attributes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5B5CC6-5F49-48B5-925A-5A2C59B05D34}"/>
              </a:ext>
            </a:extLst>
          </p:cNvPr>
          <p:cNvSpPr/>
          <p:nvPr/>
        </p:nvSpPr>
        <p:spPr>
          <a:xfrm>
            <a:off x="8322648" y="4216191"/>
            <a:ext cx="1597306" cy="107644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collection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540A42-0640-437C-B285-A294597A7F6D}"/>
              </a:ext>
            </a:extLst>
          </p:cNvPr>
          <p:cNvSpPr/>
          <p:nvPr/>
        </p:nvSpPr>
        <p:spPr>
          <a:xfrm>
            <a:off x="10106135" y="5131829"/>
            <a:ext cx="1597306" cy="10764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Statistical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EEC867-0A20-493C-8E7F-B40A363C58C5}"/>
              </a:ext>
            </a:extLst>
          </p:cNvPr>
          <p:cNvSpPr txBox="1"/>
          <p:nvPr/>
        </p:nvSpPr>
        <p:spPr>
          <a:xfrm>
            <a:off x="6613339" y="1214341"/>
            <a:ext cx="4740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DCE design is a complex process, requiring both qualitative and quantitative skills. </a:t>
            </a:r>
          </a:p>
          <a:p>
            <a:pPr marL="285750" indent="-285750">
              <a:buFontTx/>
              <a:buChar char="-"/>
            </a:pPr>
            <a:r>
              <a:rPr lang="en-GB" dirty="0"/>
              <a:t>Literature Reviews</a:t>
            </a:r>
          </a:p>
          <a:p>
            <a:pPr marL="285750" indent="-285750">
              <a:buFontTx/>
              <a:buChar char="-"/>
            </a:pPr>
            <a:r>
              <a:rPr lang="en-GB" dirty="0"/>
              <a:t>Expert Consultation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Public Consultations</a:t>
            </a:r>
          </a:p>
          <a:p>
            <a:pPr marL="285750" indent="-285750">
              <a:buFontTx/>
              <a:buChar char="-"/>
            </a:pPr>
            <a:r>
              <a:rPr lang="en-GB" dirty="0"/>
              <a:t>Pilot Study(</a:t>
            </a:r>
            <a:r>
              <a:rPr lang="en-GB" dirty="0" err="1"/>
              <a:t>ies</a:t>
            </a:r>
            <a:r>
              <a:rPr lang="en-GB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dirty="0"/>
              <a:t>Efficient Designs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2EF88B4-C941-42F4-B447-8E39B1934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45" y="29450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1B0F40-B638-4D8B-9B69-F6C78221D5A9}"/>
              </a:ext>
            </a:extLst>
          </p:cNvPr>
          <p:cNvSpPr txBox="1"/>
          <p:nvPr/>
        </p:nvSpPr>
        <p:spPr>
          <a:xfrm>
            <a:off x="418259" y="4792298"/>
            <a:ext cx="65921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Weber, S. (2019). A Step-by-Step Procedure to Implement Discrete Choice Experiments in Qualtrics.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AdvPTimes"/>
              </a:rPr>
              <a:t>Coast J, </a:t>
            </a:r>
            <a:r>
              <a:rPr lang="en-US" sz="1400" b="0" i="0" u="none" strike="noStrike" baseline="0" dirty="0" err="1">
                <a:latin typeface="AdvPTimes"/>
              </a:rPr>
              <a:t>Horrocks</a:t>
            </a:r>
            <a:r>
              <a:rPr lang="en-US" sz="1400" b="0" i="0" u="none" strike="noStrike" baseline="0" dirty="0">
                <a:latin typeface="AdvPTimes"/>
              </a:rPr>
              <a:t> S. (2007) Developing attributes and levels for discrete choice experiments using qualitative methods.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u="none" strike="noStrike" baseline="0" dirty="0">
                <a:latin typeface="AdvPTimes"/>
              </a:rPr>
              <a:t>Johnson FR, </a:t>
            </a:r>
            <a:r>
              <a:rPr lang="en-GB" sz="1400" b="0" i="0" u="none" strike="noStrike" baseline="0" dirty="0" err="1">
                <a:latin typeface="AdvPTimes"/>
              </a:rPr>
              <a:t>Lancsar</a:t>
            </a:r>
            <a:r>
              <a:rPr lang="en-GB" sz="1400" b="0" i="0" u="none" strike="noStrike" baseline="0" dirty="0">
                <a:latin typeface="AdvPTimes"/>
              </a:rPr>
              <a:t> E, Marshall D, </a:t>
            </a:r>
            <a:r>
              <a:rPr lang="en-GB" sz="1400" b="0" i="0" u="none" strike="noStrike" baseline="0" dirty="0" err="1">
                <a:latin typeface="AdvPTimes"/>
              </a:rPr>
              <a:t>Kilambi</a:t>
            </a:r>
            <a:r>
              <a:rPr lang="en-GB" sz="1400" b="0" i="0" u="none" strike="noStrike" baseline="0" dirty="0">
                <a:latin typeface="AdvPTimes"/>
              </a:rPr>
              <a:t> V, </a:t>
            </a:r>
            <a:r>
              <a:rPr lang="en-GB" sz="1400" b="0" i="0" u="none" strike="noStrike" baseline="0" dirty="0" err="1">
                <a:latin typeface="AdvPTimes"/>
              </a:rPr>
              <a:t>Muhlbacher</a:t>
            </a:r>
            <a:r>
              <a:rPr lang="en-GB" sz="1400" b="0" i="0" u="none" strike="noStrike" baseline="0" dirty="0">
                <a:latin typeface="AdvPTimes"/>
              </a:rPr>
              <a:t> A, </a:t>
            </a:r>
            <a:r>
              <a:rPr lang="en-GB" sz="1400" b="0" i="0" u="none" strike="noStrike" baseline="0" dirty="0" err="1">
                <a:latin typeface="AdvPTimes"/>
              </a:rPr>
              <a:t>Regier</a:t>
            </a:r>
            <a:r>
              <a:rPr lang="en-GB" sz="1400" b="0" i="0" u="none" strike="noStrike" baseline="0" dirty="0">
                <a:latin typeface="AdvPTimes"/>
              </a:rPr>
              <a:t> DA, et al. (2013) Constructing experimental designs for discrete choice </a:t>
            </a:r>
            <a:r>
              <a:rPr lang="en-US" sz="1400" b="0" i="0" u="none" strike="noStrike" baseline="0" dirty="0">
                <a:latin typeface="AdvPTimes"/>
              </a:rPr>
              <a:t>experiments: report of the ISPOR conjoint analysis experimental design good research practices task force.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632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48"/>
          <p:cNvSpPr txBox="1">
            <a:spLocks noGrp="1"/>
          </p:cNvSpPr>
          <p:nvPr>
            <p:ph type="title"/>
          </p:nvPr>
        </p:nvSpPr>
        <p:spPr>
          <a:xfrm>
            <a:off x="733648" y="274638"/>
            <a:ext cx="10462436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nl-NL" sz="4000" dirty="0">
                <a:solidFill>
                  <a:srgbClr val="0070C0"/>
                </a:solidFill>
              </a:rPr>
              <a:t>Discrete Choice Experiments</a:t>
            </a:r>
            <a:endParaRPr sz="4000" dirty="0">
              <a:solidFill>
                <a:srgbClr val="0070C0"/>
              </a:solidFill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78159382-355B-D449-B66F-6662C37F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D939-2D9E-2142-A80A-FFDECD1E5A9B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26FFA-31A1-4C75-AFD2-09A9B2A0A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7058" y="1711325"/>
                <a:ext cx="10357884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A DCE consists of asking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individuals to choose between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alternatives across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scenarios.</a:t>
                </a:r>
              </a:p>
              <a:p>
                <a:r>
                  <a:rPr lang="en-GB" dirty="0"/>
                  <a:t>A scenario is a single choice that the individual is required to make, where each of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GB" dirty="0"/>
                  <a:t> alternatives are defined in terms of a given set of attribute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,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26FFA-31A1-4C75-AFD2-09A9B2A0A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7058" y="1711325"/>
                <a:ext cx="10357884" cy="4351338"/>
              </a:xfrm>
              <a:blipFill>
                <a:blip r:embed="rId3"/>
                <a:stretch>
                  <a:fillRect l="-1059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Image result for person clipart">
            <a:extLst>
              <a:ext uri="{FF2B5EF4-FFF2-40B4-BE49-F238E27FC236}">
                <a16:creationId xmlns:a16="http://schemas.microsoft.com/office/drawing/2014/main" id="{28DF0870-6736-4BEE-A86D-840A822C99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5" t="10775" r="63702" b="63113"/>
          <a:stretch/>
        </p:blipFill>
        <p:spPr bwMode="auto">
          <a:xfrm>
            <a:off x="2025570" y="4509956"/>
            <a:ext cx="1331089" cy="127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584465-A8C2-4CB0-B3E1-11F7D70F9311}"/>
              </a:ext>
            </a:extLst>
          </p:cNvPr>
          <p:cNvSpPr/>
          <p:nvPr/>
        </p:nvSpPr>
        <p:spPr>
          <a:xfrm>
            <a:off x="6748446" y="4118364"/>
            <a:ext cx="2581155" cy="1777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Attribute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ECB127-C1AF-4C30-9106-DF8E8749F6D1}"/>
              </a:ext>
            </a:extLst>
          </p:cNvPr>
          <p:cNvSpPr/>
          <p:nvPr/>
        </p:nvSpPr>
        <p:spPr>
          <a:xfrm>
            <a:off x="6748446" y="4316097"/>
            <a:ext cx="2581155" cy="17779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Attribute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3EA113-C67A-459D-8126-8F083C937DC7}"/>
              </a:ext>
            </a:extLst>
          </p:cNvPr>
          <p:cNvSpPr/>
          <p:nvPr/>
        </p:nvSpPr>
        <p:spPr>
          <a:xfrm>
            <a:off x="6748446" y="4500947"/>
            <a:ext cx="2581155" cy="1777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Attribute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BE2525-B705-4C97-8BBE-48212460B8CC}"/>
              </a:ext>
            </a:extLst>
          </p:cNvPr>
          <p:cNvSpPr/>
          <p:nvPr/>
        </p:nvSpPr>
        <p:spPr>
          <a:xfrm>
            <a:off x="6748447" y="4693155"/>
            <a:ext cx="2581155" cy="177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Attribute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2C84C9-7EA5-4DF6-BA8C-671B6500857B}"/>
              </a:ext>
            </a:extLst>
          </p:cNvPr>
          <p:cNvSpPr/>
          <p:nvPr/>
        </p:nvSpPr>
        <p:spPr>
          <a:xfrm>
            <a:off x="6748447" y="4883530"/>
            <a:ext cx="2581155" cy="17779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Attribute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DBAEB-162D-49E8-9A3C-9A4F7EACAC18}"/>
              </a:ext>
            </a:extLst>
          </p:cNvPr>
          <p:cNvSpPr/>
          <p:nvPr/>
        </p:nvSpPr>
        <p:spPr>
          <a:xfrm>
            <a:off x="6748446" y="5305278"/>
            <a:ext cx="2581155" cy="1777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Attribute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3E861F-59A1-42ED-9EA9-BDF4139851C8}"/>
              </a:ext>
            </a:extLst>
          </p:cNvPr>
          <p:cNvSpPr/>
          <p:nvPr/>
        </p:nvSpPr>
        <p:spPr>
          <a:xfrm>
            <a:off x="6748446" y="5503011"/>
            <a:ext cx="2581155" cy="1777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Attribute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F84DC-A988-4D2D-8E3B-1B9F0D3B0B82}"/>
              </a:ext>
            </a:extLst>
          </p:cNvPr>
          <p:cNvSpPr/>
          <p:nvPr/>
        </p:nvSpPr>
        <p:spPr>
          <a:xfrm>
            <a:off x="6748446" y="5687861"/>
            <a:ext cx="2581155" cy="1777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Attribute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F37D6C-BD7F-4BF6-9368-DCAA9FE44371}"/>
              </a:ext>
            </a:extLst>
          </p:cNvPr>
          <p:cNvSpPr/>
          <p:nvPr/>
        </p:nvSpPr>
        <p:spPr>
          <a:xfrm>
            <a:off x="6748447" y="5880069"/>
            <a:ext cx="2581155" cy="1777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Attribute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CE5-4155-41C0-ACF5-E0136A1126BB}"/>
              </a:ext>
            </a:extLst>
          </p:cNvPr>
          <p:cNvSpPr/>
          <p:nvPr/>
        </p:nvSpPr>
        <p:spPr>
          <a:xfrm>
            <a:off x="6748447" y="6070444"/>
            <a:ext cx="2581155" cy="1777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Attribute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A0015-D680-4CB9-960C-75DE4C16779C}"/>
              </a:ext>
            </a:extLst>
          </p:cNvPr>
          <p:cNvSpPr txBox="1"/>
          <p:nvPr/>
        </p:nvSpPr>
        <p:spPr>
          <a:xfrm>
            <a:off x="4702230" y="4405177"/>
            <a:ext cx="140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Alternative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867216-360A-4987-8702-038BC04C9AAD}"/>
              </a:ext>
            </a:extLst>
          </p:cNvPr>
          <p:cNvSpPr txBox="1"/>
          <p:nvPr/>
        </p:nvSpPr>
        <p:spPr>
          <a:xfrm>
            <a:off x="4702229" y="5598727"/>
            <a:ext cx="139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Alternative 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6F58F-6715-4644-ABF4-20EAE67875B4}"/>
              </a:ext>
            </a:extLst>
          </p:cNvPr>
          <p:cNvCxnSpPr>
            <a:stCxn id="3076" idx="3"/>
            <a:endCxn id="5" idx="1"/>
          </p:cNvCxnSpPr>
          <p:nvPr/>
        </p:nvCxnSpPr>
        <p:spPr>
          <a:xfrm flipV="1">
            <a:off x="3356659" y="4589843"/>
            <a:ext cx="1345571" cy="55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FA0A2F-5B82-42C3-AF2A-3F89442386C5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106332" y="4589843"/>
            <a:ext cx="6421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172E23-1DD1-4D81-A32A-D6C68BBDCD00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 flipV="1">
            <a:off x="6098317" y="5776757"/>
            <a:ext cx="650129" cy="6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124A2E6-0CB8-4EC8-A0E8-85E4DD526427}"/>
              </a:ext>
            </a:extLst>
          </p:cNvPr>
          <p:cNvSpPr/>
          <p:nvPr/>
        </p:nvSpPr>
        <p:spPr>
          <a:xfrm rot="5400000">
            <a:off x="8739833" y="5008338"/>
            <a:ext cx="2129870" cy="3499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Levels</a:t>
            </a:r>
          </a:p>
        </p:txBody>
      </p:sp>
    </p:spTree>
    <p:extLst>
      <p:ext uri="{BB962C8B-B14F-4D97-AF65-F5344CB8AC3E}">
        <p14:creationId xmlns:p14="http://schemas.microsoft.com/office/powerpoint/2010/main" val="307258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48"/>
          <p:cNvSpPr txBox="1">
            <a:spLocks noGrp="1"/>
          </p:cNvSpPr>
          <p:nvPr>
            <p:ph type="title"/>
          </p:nvPr>
        </p:nvSpPr>
        <p:spPr>
          <a:xfrm>
            <a:off x="733648" y="274638"/>
            <a:ext cx="10462436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nl-NL" sz="4000" dirty="0">
                <a:solidFill>
                  <a:srgbClr val="0070C0"/>
                </a:solidFill>
              </a:rPr>
              <a:t>Estimating Utilities</a:t>
            </a:r>
            <a:endParaRPr sz="4000" dirty="0">
              <a:solidFill>
                <a:srgbClr val="0070C0"/>
              </a:solidFill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78159382-355B-D449-B66F-6662C37F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D939-2D9E-2142-A80A-FFDECD1E5A9B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26FFA-31A1-4C75-AFD2-09A9B2A0A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7058" y="1711325"/>
                <a:ext cx="10357884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The utility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dirty="0"/>
                  <a:t> for individual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, alternative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 and scenario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is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A DCE gives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the choice for individual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in scenario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/>
                      <m:t>An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r>
                      <m:rPr>
                        <m:nor/>
                      </m:rPr>
                      <a:rPr lang="en-GB" dirty="0"/>
                      <m:t>individual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r>
                      <m:rPr>
                        <m:nor/>
                      </m:rPr>
                      <a:rPr lang="en-GB" dirty="0"/>
                      <m:t>will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r>
                      <m:rPr>
                        <m:nor/>
                      </m:rPr>
                      <a:rPr lang="en-GB" dirty="0"/>
                      <m:t>choose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r>
                      <m:rPr>
                        <m:nor/>
                      </m:rPr>
                      <a:rPr lang="en-GB" dirty="0"/>
                      <m:t>option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r>
                      <m:rPr>
                        <m:nor/>
                      </m:rPr>
                      <a:rPr lang="en-GB" dirty="0"/>
                      <m:t>if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r>
                      <m:rPr>
                        <m:nor/>
                      </m:rPr>
                      <a:rPr lang="en-GB" dirty="0"/>
                      <m:t>it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r>
                      <m:rPr>
                        <m:nor/>
                      </m:rPr>
                      <a:rPr lang="en-GB" dirty="0"/>
                      <m:t>has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r>
                      <m:rPr>
                        <m:nor/>
                      </m:rPr>
                      <a:rPr lang="en-GB" dirty="0"/>
                      <m:t>the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r>
                      <m:rPr>
                        <m:nor/>
                      </m:rPr>
                      <a:rPr lang="en-GB" dirty="0"/>
                      <m:t>highest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r>
                      <m:rPr>
                        <m:nor/>
                      </m:rPr>
                      <a:rPr lang="en-GB" dirty="0"/>
                      <m:t>utility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endParaRPr lang="en-GB" sz="6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/>
                        <m:t>for</m:t>
                      </m:r>
                      <m:r>
                        <m:rPr>
                          <m:nor/>
                        </m:rPr>
                        <a:rPr lang="en-GB" dirty="0"/>
                        <m:t> </m:t>
                      </m:r>
                      <m:r>
                        <m:rPr>
                          <m:nor/>
                        </m:rPr>
                        <a:rPr lang="en-GB" dirty="0"/>
                        <m:t>all</m:t>
                      </m:r>
                      <m:r>
                        <m:rPr>
                          <m:nor/>
                        </m:rPr>
                        <a:rPr lang="en-GB" dirty="0"/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As we observe choices, the scale of the utility is unidentifiable.</a:t>
                </a:r>
              </a:p>
              <a:p>
                <a:pPr marL="0" indent="0">
                  <a:buNone/>
                </a:pPr>
                <a:endParaRPr lang="en-GB" sz="7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26FFA-31A1-4C75-AFD2-09A9B2A0A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7058" y="1711325"/>
                <a:ext cx="10357884" cy="4351338"/>
              </a:xfrm>
              <a:blipFill>
                <a:blip r:embed="rId3"/>
                <a:stretch>
                  <a:fillRect l="-1059" t="-2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01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48"/>
          <p:cNvSpPr txBox="1">
            <a:spLocks noGrp="1"/>
          </p:cNvSpPr>
          <p:nvPr>
            <p:ph type="title"/>
          </p:nvPr>
        </p:nvSpPr>
        <p:spPr>
          <a:xfrm>
            <a:off x="733648" y="274638"/>
            <a:ext cx="10462436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nl-NL" sz="4000" dirty="0">
                <a:solidFill>
                  <a:srgbClr val="0070C0"/>
                </a:solidFill>
              </a:rPr>
              <a:t>Multinomial Logistic Regression</a:t>
            </a:r>
            <a:endParaRPr sz="4000" dirty="0">
              <a:solidFill>
                <a:srgbClr val="0070C0"/>
              </a:solidFill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78159382-355B-D449-B66F-6662C37F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D939-2D9E-2142-A80A-FFDECD1E5A9B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BF8AF58-1DA3-4F6C-9193-713DEA0E29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impact of the attributes on the utility can be estimated: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are individual-specific covariates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 is an error term.</a:t>
                </a:r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 is assumed to be </a:t>
                </a:r>
                <a:r>
                  <a:rPr lang="en-GB" dirty="0" err="1"/>
                  <a:t>i.i.d</a:t>
                </a:r>
                <a:r>
                  <a:rPr lang="en-GB" dirty="0"/>
                  <a:t> Gumbel distribution with shape parameter 1,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i="1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</a:t>
                </a:r>
                <a:r>
                  <a:rPr lang="en-GB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are estimated using </a:t>
                </a:r>
                <a:r>
                  <a:rPr lang="en-GB" i="1" dirty="0"/>
                  <a:t>logistic regression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Individual-specific slopes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can be specified.</a:t>
                </a:r>
              </a:p>
              <a:p>
                <a:r>
                  <a:rPr lang="en-GB" dirty="0"/>
                  <a:t>Other distributions for the error functions require different models, i.e., normally distributed errors require </a:t>
                </a:r>
                <a:r>
                  <a:rPr lang="en-GB" dirty="0" err="1"/>
                  <a:t>probit</a:t>
                </a:r>
                <a:r>
                  <a:rPr lang="en-GB" dirty="0"/>
                  <a:t> regression.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BF8AF58-1DA3-4F6C-9193-713DEA0E2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36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48"/>
          <p:cNvSpPr txBox="1">
            <a:spLocks noGrp="1"/>
          </p:cNvSpPr>
          <p:nvPr>
            <p:ph type="title"/>
          </p:nvPr>
        </p:nvSpPr>
        <p:spPr>
          <a:xfrm>
            <a:off x="733648" y="274638"/>
            <a:ext cx="10462436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nl-NL" sz="4000" dirty="0">
                <a:solidFill>
                  <a:srgbClr val="0070C0"/>
                </a:solidFill>
              </a:rPr>
              <a:t>Interpreting the Results</a:t>
            </a:r>
            <a:endParaRPr sz="4000" dirty="0">
              <a:solidFill>
                <a:srgbClr val="0070C0"/>
              </a:solidFill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78159382-355B-D449-B66F-6662C37F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D939-2D9E-2142-A80A-FFDECD1E5A9B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BF8AF58-1DA3-4F6C-9193-713DEA0E29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6528"/>
                <a:ext cx="10515600" cy="5019822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The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coefficients estimate the utility weights for each attribute</a:t>
                </a:r>
              </a:p>
              <a:p>
                <a:r>
                  <a:rPr lang="en-GB" dirty="0"/>
                  <a:t>The willingness to pay is the ratio of two coefficients:</a:t>
                </a:r>
              </a:p>
              <a:p>
                <a:pPr marL="0" indent="0">
                  <a:buNone/>
                </a:pPr>
                <a:r>
                  <a:rPr lang="en-GB" dirty="0"/>
                  <a:t>For two attributes </a:t>
                </a:r>
                <a:r>
                  <a:rPr lang="en-GB" i="1" dirty="0"/>
                  <a:t>price </a:t>
                </a:r>
                <a:r>
                  <a:rPr lang="en-GB" dirty="0"/>
                  <a:t>and </a:t>
                </a:r>
                <a:r>
                  <a:rPr lang="en-GB" i="1" dirty="0"/>
                  <a:t>wait time,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𝑤𝑎𝑖𝑡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𝑝𝑟𝑖𝑐𝑒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is the willingness to pay to be seen a minute sooner.</a:t>
                </a:r>
              </a:p>
              <a:p>
                <a:r>
                  <a:rPr lang="en-GB" dirty="0"/>
                  <a:t>The “true” utility is unidentifiable but external information can be used to </a:t>
                </a:r>
                <a:r>
                  <a:rPr lang="en-GB" i="1" dirty="0"/>
                  <a:t>anchor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dirty="0"/>
                  <a:t> to a given scale:</a:t>
                </a:r>
              </a:p>
              <a:p>
                <a:pPr marL="0" indent="0">
                  <a:buNone/>
                </a:pPr>
                <a:r>
                  <a:rPr lang="en-GB" dirty="0"/>
                  <a:t>For EQ5D, the utility of state 11111 is set to 1 with another state estimated by Time Trade Off or Standard Gamble.</a:t>
                </a:r>
              </a:p>
              <a:p>
                <a:r>
                  <a:rPr lang="en-GB" dirty="0"/>
                  <a:t>A DCE that include price or time naturally gives an external anchor.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BF8AF58-1DA3-4F6C-9193-713DEA0E2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6528"/>
                <a:ext cx="10515600" cy="5019822"/>
              </a:xfrm>
              <a:blipFill>
                <a:blip r:embed="rId3"/>
                <a:stretch>
                  <a:fillRect l="-1217" t="-1942" r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12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48"/>
          <p:cNvSpPr txBox="1">
            <a:spLocks noGrp="1"/>
          </p:cNvSpPr>
          <p:nvPr>
            <p:ph type="title"/>
          </p:nvPr>
        </p:nvSpPr>
        <p:spPr>
          <a:xfrm>
            <a:off x="733648" y="274638"/>
            <a:ext cx="10462436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nl-NL" sz="4000" dirty="0">
                <a:solidFill>
                  <a:srgbClr val="0070C0"/>
                </a:solidFill>
              </a:rPr>
              <a:t>Data: Wide Form</a:t>
            </a:r>
            <a:endParaRPr sz="4000" dirty="0">
              <a:solidFill>
                <a:srgbClr val="0070C0"/>
              </a:solidFill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78159382-355B-D449-B66F-6662C37F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D939-2D9E-2142-A80A-FFDECD1E5A9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378587-F472-4B42-83A2-107C57F14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00520"/>
              </p:ext>
            </p:extLst>
          </p:nvPr>
        </p:nvGraphicFramePr>
        <p:xfrm>
          <a:off x="748414" y="1621775"/>
          <a:ext cx="10695172" cy="4530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005">
                  <a:extLst>
                    <a:ext uri="{9D8B030D-6E8A-4147-A177-3AD203B41FA5}">
                      <a16:colId xmlns:a16="http://schemas.microsoft.com/office/drawing/2014/main" val="805172155"/>
                    </a:ext>
                  </a:extLst>
                </a:gridCol>
                <a:gridCol w="2488018">
                  <a:extLst>
                    <a:ext uri="{9D8B030D-6E8A-4147-A177-3AD203B41FA5}">
                      <a16:colId xmlns:a16="http://schemas.microsoft.com/office/drawing/2014/main" val="1699797584"/>
                    </a:ext>
                  </a:extLst>
                </a:gridCol>
                <a:gridCol w="618815">
                  <a:extLst>
                    <a:ext uri="{9D8B030D-6E8A-4147-A177-3AD203B41FA5}">
                      <a16:colId xmlns:a16="http://schemas.microsoft.com/office/drawing/2014/main" val="2851903660"/>
                    </a:ext>
                  </a:extLst>
                </a:gridCol>
                <a:gridCol w="618815">
                  <a:extLst>
                    <a:ext uri="{9D8B030D-6E8A-4147-A177-3AD203B41FA5}">
                      <a16:colId xmlns:a16="http://schemas.microsoft.com/office/drawing/2014/main" val="775079059"/>
                    </a:ext>
                  </a:extLst>
                </a:gridCol>
                <a:gridCol w="618815">
                  <a:extLst>
                    <a:ext uri="{9D8B030D-6E8A-4147-A177-3AD203B41FA5}">
                      <a16:colId xmlns:a16="http://schemas.microsoft.com/office/drawing/2014/main" val="1182231055"/>
                    </a:ext>
                  </a:extLst>
                </a:gridCol>
                <a:gridCol w="618815">
                  <a:extLst>
                    <a:ext uri="{9D8B030D-6E8A-4147-A177-3AD203B41FA5}">
                      <a16:colId xmlns:a16="http://schemas.microsoft.com/office/drawing/2014/main" val="1708277572"/>
                    </a:ext>
                  </a:extLst>
                </a:gridCol>
                <a:gridCol w="618815">
                  <a:extLst>
                    <a:ext uri="{9D8B030D-6E8A-4147-A177-3AD203B41FA5}">
                      <a16:colId xmlns:a16="http://schemas.microsoft.com/office/drawing/2014/main" val="919329390"/>
                    </a:ext>
                  </a:extLst>
                </a:gridCol>
                <a:gridCol w="618815">
                  <a:extLst>
                    <a:ext uri="{9D8B030D-6E8A-4147-A177-3AD203B41FA5}">
                      <a16:colId xmlns:a16="http://schemas.microsoft.com/office/drawing/2014/main" val="2121465299"/>
                    </a:ext>
                  </a:extLst>
                </a:gridCol>
                <a:gridCol w="618815">
                  <a:extLst>
                    <a:ext uri="{9D8B030D-6E8A-4147-A177-3AD203B41FA5}">
                      <a16:colId xmlns:a16="http://schemas.microsoft.com/office/drawing/2014/main" val="1419855418"/>
                    </a:ext>
                  </a:extLst>
                </a:gridCol>
                <a:gridCol w="618814">
                  <a:extLst>
                    <a:ext uri="{9D8B030D-6E8A-4147-A177-3AD203B41FA5}">
                      <a16:colId xmlns:a16="http://schemas.microsoft.com/office/drawing/2014/main" val="624783443"/>
                    </a:ext>
                  </a:extLst>
                </a:gridCol>
                <a:gridCol w="618815">
                  <a:extLst>
                    <a:ext uri="{9D8B030D-6E8A-4147-A177-3AD203B41FA5}">
                      <a16:colId xmlns:a16="http://schemas.microsoft.com/office/drawing/2014/main" val="66671786"/>
                    </a:ext>
                  </a:extLst>
                </a:gridCol>
                <a:gridCol w="618815">
                  <a:extLst>
                    <a:ext uri="{9D8B030D-6E8A-4147-A177-3AD203B41FA5}">
                      <a16:colId xmlns:a16="http://schemas.microsoft.com/office/drawing/2014/main" val="3089966965"/>
                    </a:ext>
                  </a:extLst>
                </a:gridCol>
              </a:tblGrid>
              <a:tr h="755073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Choice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Attributes of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Attributes of B</a:t>
                      </a:r>
                      <a:endParaRPr lang="en-GB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048923"/>
                  </a:ext>
                </a:extLst>
              </a:tr>
              <a:tr h="755073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113167"/>
                  </a:ext>
                </a:extLst>
              </a:tr>
              <a:tr h="755073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033740"/>
                  </a:ext>
                </a:extLst>
              </a:tr>
              <a:tr h="755073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22570"/>
                  </a:ext>
                </a:extLst>
              </a:tr>
              <a:tr h="755073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25816"/>
                  </a:ext>
                </a:extLst>
              </a:tr>
              <a:tr h="755073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/>
                        <a:t>⁞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/>
                        <a:t>⁞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/>
                        <a:t>⁞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77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77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1255</Words>
  <Application>Microsoft Office PowerPoint</Application>
  <PresentationFormat>Widescreen</PresentationFormat>
  <Paragraphs>224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AdvPTimes</vt:lpstr>
      <vt:lpstr>Arial</vt:lpstr>
      <vt:lpstr>Calibri</vt:lpstr>
      <vt:lpstr>Calibri Light</vt:lpstr>
      <vt:lpstr>Cambria Math</vt:lpstr>
      <vt:lpstr>Verdana</vt:lpstr>
      <vt:lpstr>Office Theme</vt:lpstr>
      <vt:lpstr>Introduction to Discrete Choice Experiments </vt:lpstr>
      <vt:lpstr>Discrete Choice Experiments</vt:lpstr>
      <vt:lpstr>Discrete Choice Experiments</vt:lpstr>
      <vt:lpstr>Designing a Discrete Choice Experiment</vt:lpstr>
      <vt:lpstr>Discrete Choice Experiments</vt:lpstr>
      <vt:lpstr>Estimating Utilities</vt:lpstr>
      <vt:lpstr>Multinomial Logistic Regression</vt:lpstr>
      <vt:lpstr>Interpreting the Results</vt:lpstr>
      <vt:lpstr>Data: Wide Form</vt:lpstr>
      <vt:lpstr>Data: Long Form</vt:lpstr>
      <vt:lpstr>Discrete Choice Experiment in R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Petros</dc:creator>
  <cp:lastModifiedBy>Anna Heath</cp:lastModifiedBy>
  <cp:revision>38</cp:revision>
  <dcterms:created xsi:type="dcterms:W3CDTF">2021-01-22T03:49:26Z</dcterms:created>
  <dcterms:modified xsi:type="dcterms:W3CDTF">2021-02-19T20:55:47Z</dcterms:modified>
</cp:coreProperties>
</file>