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37"/>
  </p:notesMasterIdLst>
  <p:sldIdLst>
    <p:sldId id="256" r:id="rId2"/>
    <p:sldId id="621" r:id="rId3"/>
    <p:sldId id="484" r:id="rId4"/>
    <p:sldId id="622" r:id="rId5"/>
    <p:sldId id="626" r:id="rId6"/>
    <p:sldId id="623" r:id="rId7"/>
    <p:sldId id="274" r:id="rId8"/>
    <p:sldId id="624" r:id="rId9"/>
    <p:sldId id="625" r:id="rId10"/>
    <p:sldId id="373" r:id="rId11"/>
    <p:sldId id="627" r:id="rId12"/>
    <p:sldId id="628" r:id="rId13"/>
    <p:sldId id="629" r:id="rId14"/>
    <p:sldId id="369" r:id="rId15"/>
    <p:sldId id="630" r:id="rId16"/>
    <p:sldId id="631" r:id="rId17"/>
    <p:sldId id="632" r:id="rId18"/>
    <p:sldId id="633" r:id="rId19"/>
    <p:sldId id="294" r:id="rId20"/>
    <p:sldId id="311" r:id="rId21"/>
    <p:sldId id="618" r:id="rId22"/>
    <p:sldId id="442" r:id="rId23"/>
    <p:sldId id="443" r:id="rId24"/>
    <p:sldId id="470" r:id="rId25"/>
    <p:sldId id="608" r:id="rId26"/>
    <p:sldId id="472" r:id="rId27"/>
    <p:sldId id="619" r:id="rId28"/>
    <p:sldId id="473" r:id="rId29"/>
    <p:sldId id="445" r:id="rId30"/>
    <p:sldId id="446" r:id="rId31"/>
    <p:sldId id="606" r:id="rId32"/>
    <p:sldId id="607" r:id="rId33"/>
    <p:sldId id="437" r:id="rId34"/>
    <p:sldId id="264" r:id="rId35"/>
    <p:sldId id="25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extLst>
      <p:ext uri="{19B8F6BF-5375-455C-9EA6-DF929625EA0E}">
        <p15:presenceInfo xmlns:p15="http://schemas.microsoft.com/office/powerpoint/2012/main" userId="S::eenns@umn.edu::08dfc3b5-75be-4176-bf15-b6c367625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50"/>
    <p:restoredTop sz="94646"/>
  </p:normalViewPr>
  <p:slideViewPr>
    <p:cSldViewPr snapToGrid="0" snapToObjects="1">
      <p:cViewPr varScale="1">
        <p:scale>
          <a:sx n="86" d="100"/>
          <a:sy n="86" d="100"/>
        </p:scale>
        <p:origin x="336" y="48"/>
      </p:cViewPr>
      <p:guideLst/>
    </p:cSldViewPr>
  </p:slideViewPr>
  <p:notesTextViewPr>
    <p:cViewPr>
      <p:scale>
        <a:sx n="1" d="1"/>
        <a:sy n="1" d="1"/>
      </p:scale>
      <p:origin x="0" y="0"/>
    </p:cViewPr>
  </p:notesTextViewPr>
  <p:sorterViewPr>
    <p:cViewPr>
      <p:scale>
        <a:sx n="130" d="100"/>
        <a:sy n="130" d="100"/>
      </p:scale>
      <p:origin x="0" y="-41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2020-11-17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94924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DC611B4-2518-1744-82BB-5C1CCA5705D4}"/>
              </a:ext>
            </a:extLst>
          </p:cNvPr>
          <p:cNvSpPr>
            <a:spLocks noGrp="1" noChangeArrowheads="1"/>
          </p:cNvSpPr>
          <p:nvPr>
            <p:ph type="sldNum" sz="quarter" idx="5"/>
          </p:nvPr>
        </p:nvSpPr>
        <p:spPr>
          <a:ln/>
        </p:spPr>
        <p:txBody>
          <a:bodyPr/>
          <a:lstStyle/>
          <a:p>
            <a:fld id="{A39510A2-88E4-FD48-B63A-391E57312344}" type="slidenum">
              <a:rPr lang="en-US" altLang="en-US"/>
              <a:pPr/>
              <a:t>20</a:t>
            </a:fld>
            <a:endParaRPr lang="en-US" altLang="en-US"/>
          </a:p>
        </p:txBody>
      </p:sp>
      <p:sp>
        <p:nvSpPr>
          <p:cNvPr id="176130" name="Rectangle 2">
            <a:extLst>
              <a:ext uri="{FF2B5EF4-FFF2-40B4-BE49-F238E27FC236}">
                <a16:creationId xmlns:a16="http://schemas.microsoft.com/office/drawing/2014/main" id="{63A8A7D9-5A4E-0540-85FB-8310A014A15E}"/>
              </a:ext>
            </a:extLst>
          </p:cNvPr>
          <p:cNvSpPr>
            <a:spLocks noGrp="1" noRot="1" noChangeAspect="1" noChangeArrowheads="1" noTextEdit="1"/>
          </p:cNvSpPr>
          <p:nvPr>
            <p:ph type="sldImg"/>
          </p:nvPr>
        </p:nvSpPr>
        <p:spPr>
          <a:xfrm>
            <a:off x="1119188" y="693738"/>
            <a:ext cx="4616450" cy="3462337"/>
          </a:xfrm>
          <a:ln/>
        </p:spPr>
      </p:sp>
      <p:sp>
        <p:nvSpPr>
          <p:cNvPr id="176131" name="Rectangle 3">
            <a:extLst>
              <a:ext uri="{FF2B5EF4-FFF2-40B4-BE49-F238E27FC236}">
                <a16:creationId xmlns:a16="http://schemas.microsoft.com/office/drawing/2014/main" id="{82CDB835-7A37-0D45-A83B-0E12684714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8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774D0882-8707-8D45-BE02-77FE4BF23ABF}"/>
              </a:ext>
            </a:extLst>
          </p:cNvPr>
          <p:cNvSpPr>
            <a:spLocks noGrp="1" noChangeArrowheads="1"/>
          </p:cNvSpPr>
          <p:nvPr>
            <p:ph type="sldNum" sz="quarter" idx="5"/>
          </p:nvPr>
        </p:nvSpPr>
        <p:spPr>
          <a:ln/>
        </p:spPr>
        <p:txBody>
          <a:bodyPr/>
          <a:lstStyle/>
          <a:p>
            <a:fld id="{EB776F7C-7940-D44B-967C-3DDF402BF390}" type="slidenum">
              <a:rPr lang="en-US" altLang="en-US"/>
              <a:pPr/>
              <a:t>22</a:t>
            </a:fld>
            <a:endParaRPr lang="en-US" altLang="en-US"/>
          </a:p>
        </p:txBody>
      </p:sp>
      <p:sp>
        <p:nvSpPr>
          <p:cNvPr id="440322" name="Rectangle 2">
            <a:extLst>
              <a:ext uri="{FF2B5EF4-FFF2-40B4-BE49-F238E27FC236}">
                <a16:creationId xmlns:a16="http://schemas.microsoft.com/office/drawing/2014/main" id="{A9231327-6E4B-7746-8191-127EFC99D840}"/>
              </a:ext>
            </a:extLst>
          </p:cNvPr>
          <p:cNvSpPr>
            <a:spLocks noGrp="1" noRot="1" noChangeAspect="1" noChangeArrowheads="1" noTextEdit="1"/>
          </p:cNvSpPr>
          <p:nvPr>
            <p:ph type="sldImg"/>
          </p:nvPr>
        </p:nvSpPr>
        <p:spPr>
          <a:xfrm>
            <a:off x="1119188" y="693738"/>
            <a:ext cx="4616450" cy="3462337"/>
          </a:xfrm>
          <a:ln/>
        </p:spPr>
      </p:sp>
      <p:sp>
        <p:nvSpPr>
          <p:cNvPr id="440323" name="Rectangle 3">
            <a:extLst>
              <a:ext uri="{FF2B5EF4-FFF2-40B4-BE49-F238E27FC236}">
                <a16:creationId xmlns:a16="http://schemas.microsoft.com/office/drawing/2014/main" id="{14ED9742-0E11-F94F-B682-FFB6D42F53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3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B2850B6-A465-264A-888E-3B57BA661EEA}"/>
              </a:ext>
            </a:extLst>
          </p:cNvPr>
          <p:cNvSpPr>
            <a:spLocks noGrp="1" noChangeArrowheads="1"/>
          </p:cNvSpPr>
          <p:nvPr>
            <p:ph type="sldNum" sz="quarter" idx="5"/>
          </p:nvPr>
        </p:nvSpPr>
        <p:spPr>
          <a:ln/>
        </p:spPr>
        <p:txBody>
          <a:bodyPr/>
          <a:lstStyle/>
          <a:p>
            <a:fld id="{13582D2D-CDFA-4E43-9308-EEBA1882C39B}" type="slidenum">
              <a:rPr lang="en-US" altLang="en-US"/>
              <a:pPr/>
              <a:t>23</a:t>
            </a:fld>
            <a:endParaRPr lang="en-US" altLang="en-US"/>
          </a:p>
        </p:txBody>
      </p:sp>
      <p:sp>
        <p:nvSpPr>
          <p:cNvPr id="442370" name="Rectangle 2">
            <a:extLst>
              <a:ext uri="{FF2B5EF4-FFF2-40B4-BE49-F238E27FC236}">
                <a16:creationId xmlns:a16="http://schemas.microsoft.com/office/drawing/2014/main" id="{4F9D58A4-8C47-BF42-9C05-3BFCD44882C7}"/>
              </a:ext>
            </a:extLst>
          </p:cNvPr>
          <p:cNvSpPr>
            <a:spLocks noGrp="1" noRot="1" noChangeAspect="1" noChangeArrowheads="1" noTextEdit="1"/>
          </p:cNvSpPr>
          <p:nvPr>
            <p:ph type="sldImg"/>
          </p:nvPr>
        </p:nvSpPr>
        <p:spPr>
          <a:xfrm>
            <a:off x="1119188" y="693738"/>
            <a:ext cx="4616450" cy="3462337"/>
          </a:xfrm>
          <a:ln/>
        </p:spPr>
      </p:sp>
      <p:sp>
        <p:nvSpPr>
          <p:cNvPr id="442371" name="Rectangle 3">
            <a:extLst>
              <a:ext uri="{FF2B5EF4-FFF2-40B4-BE49-F238E27FC236}">
                <a16:creationId xmlns:a16="http://schemas.microsoft.com/office/drawing/2014/main" id="{E12A6958-2BC5-5240-92D2-6CE21F472F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5986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D096852-414D-AF45-9F35-FBF2C94202F6}"/>
              </a:ext>
            </a:extLst>
          </p:cNvPr>
          <p:cNvSpPr>
            <a:spLocks noGrp="1" noChangeArrowheads="1"/>
          </p:cNvSpPr>
          <p:nvPr>
            <p:ph type="sldNum" sz="quarter" idx="5"/>
          </p:nvPr>
        </p:nvSpPr>
        <p:spPr>
          <a:ln/>
        </p:spPr>
        <p:txBody>
          <a:bodyPr/>
          <a:lstStyle/>
          <a:p>
            <a:fld id="{BB1D39FE-7E3F-184C-9D84-9221EAA8B8DF}" type="slidenum">
              <a:rPr lang="en-US" altLang="en-US"/>
              <a:pPr/>
              <a:t>24</a:t>
            </a:fld>
            <a:endParaRPr lang="en-US" altLang="en-US"/>
          </a:p>
        </p:txBody>
      </p:sp>
      <p:sp>
        <p:nvSpPr>
          <p:cNvPr id="522242" name="Rectangle 2">
            <a:extLst>
              <a:ext uri="{FF2B5EF4-FFF2-40B4-BE49-F238E27FC236}">
                <a16:creationId xmlns:a16="http://schemas.microsoft.com/office/drawing/2014/main" id="{FCD94573-3E99-8B49-BDAE-4EF2DEE41421}"/>
              </a:ext>
            </a:extLst>
          </p:cNvPr>
          <p:cNvSpPr>
            <a:spLocks noGrp="1" noRot="1" noChangeAspect="1" noChangeArrowheads="1" noTextEdit="1"/>
          </p:cNvSpPr>
          <p:nvPr>
            <p:ph type="sldImg"/>
          </p:nvPr>
        </p:nvSpPr>
        <p:spPr>
          <a:xfrm>
            <a:off x="1119188" y="692150"/>
            <a:ext cx="4618037" cy="3463925"/>
          </a:xfrm>
          <a:ln/>
        </p:spPr>
      </p:sp>
      <p:sp>
        <p:nvSpPr>
          <p:cNvPr id="522243" name="Rectangle 3">
            <a:extLst>
              <a:ext uri="{FF2B5EF4-FFF2-40B4-BE49-F238E27FC236}">
                <a16:creationId xmlns:a16="http://schemas.microsoft.com/office/drawing/2014/main" id="{5A28987D-5246-E148-9A0C-D3D98BBD7B71}"/>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33304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211E5C9-3778-C740-95A9-56E892000553}"/>
              </a:ext>
            </a:extLst>
          </p:cNvPr>
          <p:cNvSpPr>
            <a:spLocks noGrp="1" noChangeArrowheads="1"/>
          </p:cNvSpPr>
          <p:nvPr>
            <p:ph type="sldNum" sz="quarter" idx="5"/>
          </p:nvPr>
        </p:nvSpPr>
        <p:spPr>
          <a:ln/>
        </p:spPr>
        <p:txBody>
          <a:bodyPr/>
          <a:lstStyle/>
          <a:p>
            <a:fld id="{315510C2-C759-9A48-9D34-702ACE90EE31}" type="slidenum">
              <a:rPr lang="en-US" altLang="en-US"/>
              <a:pPr/>
              <a:t>25</a:t>
            </a:fld>
            <a:endParaRPr lang="en-US" altLang="en-US"/>
          </a:p>
        </p:txBody>
      </p:sp>
      <p:sp>
        <p:nvSpPr>
          <p:cNvPr id="514050" name="Rectangle 2">
            <a:extLst>
              <a:ext uri="{FF2B5EF4-FFF2-40B4-BE49-F238E27FC236}">
                <a16:creationId xmlns:a16="http://schemas.microsoft.com/office/drawing/2014/main" id="{2A5F1C49-AA4C-EF42-BEC5-3D72EE4CF611}"/>
              </a:ext>
            </a:extLst>
          </p:cNvPr>
          <p:cNvSpPr>
            <a:spLocks noGrp="1" noRot="1" noChangeAspect="1" noChangeArrowheads="1" noTextEdit="1"/>
          </p:cNvSpPr>
          <p:nvPr>
            <p:ph type="sldImg"/>
          </p:nvPr>
        </p:nvSpPr>
        <p:spPr>
          <a:xfrm>
            <a:off x="1119188" y="692150"/>
            <a:ext cx="4618037" cy="3463925"/>
          </a:xfrm>
          <a:ln/>
        </p:spPr>
      </p:sp>
      <p:sp>
        <p:nvSpPr>
          <p:cNvPr id="514051" name="Rectangle 3">
            <a:extLst>
              <a:ext uri="{FF2B5EF4-FFF2-40B4-BE49-F238E27FC236}">
                <a16:creationId xmlns:a16="http://schemas.microsoft.com/office/drawing/2014/main" id="{854E4C60-8902-3B4F-8B58-A4D66DAF259E}"/>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51594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1265242-713B-F643-8F05-9A5195AB1CD2}"/>
              </a:ext>
            </a:extLst>
          </p:cNvPr>
          <p:cNvSpPr>
            <a:spLocks noGrp="1" noChangeArrowheads="1"/>
          </p:cNvSpPr>
          <p:nvPr>
            <p:ph type="sldNum" sz="quarter" idx="5"/>
          </p:nvPr>
        </p:nvSpPr>
        <p:spPr>
          <a:ln/>
        </p:spPr>
        <p:txBody>
          <a:bodyPr/>
          <a:lstStyle/>
          <a:p>
            <a:fld id="{4CE1410A-0EE2-1946-9A45-742DE56FC75A}" type="slidenum">
              <a:rPr lang="en-US" altLang="en-US"/>
              <a:pPr/>
              <a:t>26</a:t>
            </a:fld>
            <a:endParaRPr lang="en-US" altLang="en-US"/>
          </a:p>
        </p:txBody>
      </p:sp>
      <p:sp>
        <p:nvSpPr>
          <p:cNvPr id="178178" name="Rectangle 2">
            <a:extLst>
              <a:ext uri="{FF2B5EF4-FFF2-40B4-BE49-F238E27FC236}">
                <a16:creationId xmlns:a16="http://schemas.microsoft.com/office/drawing/2014/main" id="{30E7B2B6-39EE-474C-9280-604B49190727}"/>
              </a:ext>
            </a:extLst>
          </p:cNvPr>
          <p:cNvSpPr>
            <a:spLocks noGrp="1" noRot="1" noChangeAspect="1" noChangeArrowheads="1" noTextEdit="1"/>
          </p:cNvSpPr>
          <p:nvPr>
            <p:ph type="sldImg"/>
          </p:nvPr>
        </p:nvSpPr>
        <p:spPr>
          <a:xfrm>
            <a:off x="1119188" y="693738"/>
            <a:ext cx="4616450" cy="3462337"/>
          </a:xfrm>
          <a:ln/>
        </p:spPr>
      </p:sp>
      <p:sp>
        <p:nvSpPr>
          <p:cNvPr id="178179" name="Rectangle 3">
            <a:extLst>
              <a:ext uri="{FF2B5EF4-FFF2-40B4-BE49-F238E27FC236}">
                <a16:creationId xmlns:a16="http://schemas.microsoft.com/office/drawing/2014/main" id="{BED907FB-4725-EB46-992C-1C9DDB8FA6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9439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B2AF498-E132-F049-889A-0B5150C08B20}"/>
              </a:ext>
            </a:extLst>
          </p:cNvPr>
          <p:cNvSpPr>
            <a:spLocks noGrp="1" noChangeArrowheads="1"/>
          </p:cNvSpPr>
          <p:nvPr>
            <p:ph type="sldNum" sz="quarter" idx="5"/>
          </p:nvPr>
        </p:nvSpPr>
        <p:spPr>
          <a:ln/>
        </p:spPr>
        <p:txBody>
          <a:bodyPr/>
          <a:lstStyle/>
          <a:p>
            <a:fld id="{F8C89256-9A38-424A-B6DB-B08D69F55214}" type="slidenum">
              <a:rPr lang="en-US" altLang="en-US"/>
              <a:pPr/>
              <a:t>28</a:t>
            </a:fld>
            <a:endParaRPr lang="en-US" altLang="en-US"/>
          </a:p>
        </p:txBody>
      </p:sp>
      <p:sp>
        <p:nvSpPr>
          <p:cNvPr id="180226" name="Rectangle 2">
            <a:extLst>
              <a:ext uri="{FF2B5EF4-FFF2-40B4-BE49-F238E27FC236}">
                <a16:creationId xmlns:a16="http://schemas.microsoft.com/office/drawing/2014/main" id="{CF89BD90-2C84-3649-B5A7-12D296F8E9DC}"/>
              </a:ext>
            </a:extLst>
          </p:cNvPr>
          <p:cNvSpPr>
            <a:spLocks noGrp="1" noRot="1" noChangeAspect="1" noChangeArrowheads="1" noTextEdit="1"/>
          </p:cNvSpPr>
          <p:nvPr>
            <p:ph type="sldImg"/>
          </p:nvPr>
        </p:nvSpPr>
        <p:spPr>
          <a:xfrm>
            <a:off x="1119188" y="693738"/>
            <a:ext cx="4616450" cy="3462337"/>
          </a:xfrm>
          <a:ln/>
        </p:spPr>
      </p:sp>
      <p:sp>
        <p:nvSpPr>
          <p:cNvPr id="180227" name="Rectangle 3">
            <a:extLst>
              <a:ext uri="{FF2B5EF4-FFF2-40B4-BE49-F238E27FC236}">
                <a16:creationId xmlns:a16="http://schemas.microsoft.com/office/drawing/2014/main" id="{E807F5ED-D593-1441-94B9-78B4364B16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757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0FD4E5BD-6F5C-8949-A42C-3773C93D3B04}"/>
              </a:ext>
            </a:extLst>
          </p:cNvPr>
          <p:cNvSpPr>
            <a:spLocks noGrp="1" noChangeArrowheads="1"/>
          </p:cNvSpPr>
          <p:nvPr>
            <p:ph type="sldNum" sz="quarter" idx="5"/>
          </p:nvPr>
        </p:nvSpPr>
        <p:spPr>
          <a:ln/>
        </p:spPr>
        <p:txBody>
          <a:bodyPr/>
          <a:lstStyle/>
          <a:p>
            <a:fld id="{D0DD2F88-5F9F-0642-95EA-DAC85663EAAE}" type="slidenum">
              <a:rPr lang="en-US" altLang="en-US"/>
              <a:pPr/>
              <a:t>29</a:t>
            </a:fld>
            <a:endParaRPr lang="en-US" altLang="en-US"/>
          </a:p>
        </p:txBody>
      </p:sp>
      <p:sp>
        <p:nvSpPr>
          <p:cNvPr id="446466" name="Rectangle 2">
            <a:extLst>
              <a:ext uri="{FF2B5EF4-FFF2-40B4-BE49-F238E27FC236}">
                <a16:creationId xmlns:a16="http://schemas.microsoft.com/office/drawing/2014/main" id="{044308D9-C2D0-8E4E-993C-78C465A3635A}"/>
              </a:ext>
            </a:extLst>
          </p:cNvPr>
          <p:cNvSpPr>
            <a:spLocks noGrp="1" noRot="1" noChangeAspect="1" noChangeArrowheads="1" noTextEdit="1"/>
          </p:cNvSpPr>
          <p:nvPr>
            <p:ph type="sldImg"/>
          </p:nvPr>
        </p:nvSpPr>
        <p:spPr>
          <a:xfrm>
            <a:off x="1119188" y="693738"/>
            <a:ext cx="4616450" cy="3462337"/>
          </a:xfrm>
          <a:ln/>
        </p:spPr>
      </p:sp>
      <p:sp>
        <p:nvSpPr>
          <p:cNvPr id="446467" name="Rectangle 3">
            <a:extLst>
              <a:ext uri="{FF2B5EF4-FFF2-40B4-BE49-F238E27FC236}">
                <a16:creationId xmlns:a16="http://schemas.microsoft.com/office/drawing/2014/main" id="{C5310CC9-534A-9D45-B464-217FD423190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524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30</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6489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31</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561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5484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2FBCA37C-E647-404D-B321-C0FFFC756028}"/>
              </a:ext>
            </a:extLst>
          </p:cNvPr>
          <p:cNvSpPr>
            <a:spLocks noGrp="1" noChangeArrowheads="1"/>
          </p:cNvSpPr>
          <p:nvPr>
            <p:ph type="sldNum" sz="quarter" idx="5"/>
          </p:nvPr>
        </p:nvSpPr>
        <p:spPr>
          <a:ln/>
        </p:spPr>
        <p:txBody>
          <a:bodyPr/>
          <a:lstStyle/>
          <a:p>
            <a:fld id="{F0EB6067-912E-5C47-81A6-5EDAACD418E4}" type="slidenum">
              <a:rPr lang="en-US" altLang="en-US"/>
              <a:pPr/>
              <a:t>32</a:t>
            </a:fld>
            <a:endParaRPr lang="en-US" altLang="en-US"/>
          </a:p>
        </p:txBody>
      </p:sp>
      <p:sp>
        <p:nvSpPr>
          <p:cNvPr id="448514" name="Rectangle 2">
            <a:extLst>
              <a:ext uri="{FF2B5EF4-FFF2-40B4-BE49-F238E27FC236}">
                <a16:creationId xmlns:a16="http://schemas.microsoft.com/office/drawing/2014/main" id="{521F4FC9-A75A-8440-892A-493F418BBB69}"/>
              </a:ext>
            </a:extLst>
          </p:cNvPr>
          <p:cNvSpPr>
            <a:spLocks noGrp="1" noRot="1" noChangeAspect="1" noChangeArrowheads="1" noTextEdit="1"/>
          </p:cNvSpPr>
          <p:nvPr>
            <p:ph type="sldImg"/>
          </p:nvPr>
        </p:nvSpPr>
        <p:spPr>
          <a:xfrm>
            <a:off x="1119188" y="693738"/>
            <a:ext cx="4616450" cy="3462337"/>
          </a:xfrm>
          <a:ln/>
        </p:spPr>
      </p:sp>
      <p:sp>
        <p:nvSpPr>
          <p:cNvPr id="448515" name="Rectangle 3">
            <a:extLst>
              <a:ext uri="{FF2B5EF4-FFF2-40B4-BE49-F238E27FC236}">
                <a16:creationId xmlns:a16="http://schemas.microsoft.com/office/drawing/2014/main" id="{EE12A528-F414-D248-A786-CDB7FEFF4CF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7205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CDA7BDB3-CEDE-0943-BE32-BA4E11594DCE}"/>
              </a:ext>
            </a:extLst>
          </p:cNvPr>
          <p:cNvSpPr>
            <a:spLocks noGrp="1" noChangeArrowheads="1"/>
          </p:cNvSpPr>
          <p:nvPr>
            <p:ph type="sldNum" sz="quarter" idx="5"/>
          </p:nvPr>
        </p:nvSpPr>
        <p:spPr>
          <a:ln/>
        </p:spPr>
        <p:txBody>
          <a:bodyPr/>
          <a:lstStyle/>
          <a:p>
            <a:fld id="{6867DF64-2A8D-C74F-B1A9-35E16BFC623C}" type="slidenum">
              <a:rPr lang="en-US" altLang="en-US"/>
              <a:pPr/>
              <a:t>33</a:t>
            </a:fld>
            <a:endParaRPr lang="en-US" altLang="en-US"/>
          </a:p>
        </p:txBody>
      </p:sp>
      <p:sp>
        <p:nvSpPr>
          <p:cNvPr id="430082" name="Rectangle 2">
            <a:extLst>
              <a:ext uri="{FF2B5EF4-FFF2-40B4-BE49-F238E27FC236}">
                <a16:creationId xmlns:a16="http://schemas.microsoft.com/office/drawing/2014/main" id="{75C31C78-99FA-E841-8DAF-67A1E7DE83BB}"/>
              </a:ext>
            </a:extLst>
          </p:cNvPr>
          <p:cNvSpPr>
            <a:spLocks noGrp="1" noRot="1" noChangeAspect="1" noChangeArrowheads="1" noTextEdit="1"/>
          </p:cNvSpPr>
          <p:nvPr>
            <p:ph type="sldImg"/>
          </p:nvPr>
        </p:nvSpPr>
        <p:spPr>
          <a:xfrm>
            <a:off x="1119188" y="692150"/>
            <a:ext cx="4618037" cy="3463925"/>
          </a:xfrm>
          <a:ln/>
        </p:spPr>
      </p:sp>
      <p:sp>
        <p:nvSpPr>
          <p:cNvPr id="430083" name="Rectangle 3">
            <a:extLst>
              <a:ext uri="{FF2B5EF4-FFF2-40B4-BE49-F238E27FC236}">
                <a16:creationId xmlns:a16="http://schemas.microsoft.com/office/drawing/2014/main" id="{7D4E787B-4D33-894B-924D-F36C6C5345ED}"/>
              </a:ext>
            </a:extLst>
          </p:cNvPr>
          <p:cNvSpPr>
            <a:spLocks noGrp="1" noChangeArrowheads="1"/>
          </p:cNvSpPr>
          <p:nvPr>
            <p:ph type="body" idx="1"/>
          </p:nvPr>
        </p:nvSpPr>
        <p:spPr>
          <a:xfrm>
            <a:off x="685800" y="4386263"/>
            <a:ext cx="5484813" cy="4156075"/>
          </a:xfrm>
        </p:spPr>
        <p:txBody>
          <a:bodyPr/>
          <a:lstStyle/>
          <a:p>
            <a:endParaRPr lang="en-US" altLang="en-US"/>
          </a:p>
        </p:txBody>
      </p:sp>
    </p:spTree>
    <p:extLst>
      <p:ext uri="{BB962C8B-B14F-4D97-AF65-F5344CB8AC3E}">
        <p14:creationId xmlns:p14="http://schemas.microsoft.com/office/powerpoint/2010/main" val="129322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7" name="Shape 5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158448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5B3103-5B14-46BF-93AD-1DE092D551A4}" type="slidenum">
              <a:rPr lang="en-US" altLang="en-US"/>
              <a:pPr/>
              <a:t>7</a:t>
            </a:fld>
            <a:endParaRPr lang="en-US" altLang="en-US"/>
          </a:p>
        </p:txBody>
      </p:sp>
      <p:sp>
        <p:nvSpPr>
          <p:cNvPr id="506882" name="Rectangle 2"/>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6883" name="Rectangle 3"/>
          <p:cNvSpPr>
            <a:spLocks noGrp="1" noChangeArrowheads="1"/>
          </p:cNvSpPr>
          <p:nvPr>
            <p:ph type="body" idx="1"/>
          </p:nvPr>
        </p:nvSpPr>
        <p:spPr bwMode="auto">
          <a:xfrm>
            <a:off x="914400" y="4337050"/>
            <a:ext cx="5029200" cy="4624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en-US"/>
          </a:p>
        </p:txBody>
      </p:sp>
    </p:spTree>
    <p:extLst>
      <p:ext uri="{BB962C8B-B14F-4D97-AF65-F5344CB8AC3E}">
        <p14:creationId xmlns:p14="http://schemas.microsoft.com/office/powerpoint/2010/main" val="310809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3569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11</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37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1850B-F20C-4032-B7AB-033B61453A23}" type="slidenum">
              <a:rPr lang="en-US" altLang="en-US"/>
              <a:pPr/>
              <a:t>12</a:t>
            </a:fld>
            <a:endParaRPr lang="en-US" altLang="en-US"/>
          </a:p>
        </p:txBody>
      </p:sp>
      <p:sp>
        <p:nvSpPr>
          <p:cNvPr id="382978" name="Rectangle 2"/>
          <p:cNvSpPr>
            <a:spLocks noGrp="1" noRot="1" noChangeAspect="1" noChangeArrowheads="1" noTextEdit="1"/>
          </p:cNvSpPr>
          <p:nvPr>
            <p:ph type="sldImg"/>
          </p:nvPr>
        </p:nvSpPr>
        <p:spPr>
          <a:xfrm>
            <a:off x="1143000" y="685800"/>
            <a:ext cx="4572000" cy="3429000"/>
          </a:xfrm>
          <a:ln/>
        </p:spPr>
      </p:sp>
      <p:sp>
        <p:nvSpPr>
          <p:cNvPr id="382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195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46496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A15DB-E0AF-4B27-96F7-8038C5568058}" type="slidenum">
              <a:rPr lang="en-US" altLang="en-US"/>
              <a:pPr/>
              <a:t>14</a:t>
            </a:fld>
            <a:endParaRPr lang="en-US" altLang="en-US"/>
          </a:p>
        </p:txBody>
      </p:sp>
      <p:sp>
        <p:nvSpPr>
          <p:cNvPr id="259074" name="Rectangle 2"/>
          <p:cNvSpPr>
            <a:spLocks noGrp="1" noRot="1" noChangeAspect="1" noChangeArrowheads="1" noTextEdit="1"/>
          </p:cNvSpPr>
          <p:nvPr>
            <p:ph type="sldImg"/>
          </p:nvPr>
        </p:nvSpPr>
        <p:spPr>
          <a:xfrm>
            <a:off x="1143000" y="685800"/>
            <a:ext cx="4572000" cy="3429000"/>
          </a:xfrm>
          <a:ln/>
        </p:spPr>
      </p:sp>
      <p:sp>
        <p:nvSpPr>
          <p:cNvPr id="259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983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1CEF6441-59E4-9B4B-A385-103E37B4C49B}"/>
              </a:ext>
            </a:extLst>
          </p:cNvPr>
          <p:cNvSpPr>
            <a:spLocks noGrp="1" noChangeArrowheads="1"/>
          </p:cNvSpPr>
          <p:nvPr>
            <p:ph type="sldNum" sz="quarter" idx="5"/>
          </p:nvPr>
        </p:nvSpPr>
        <p:spPr>
          <a:ln/>
        </p:spPr>
        <p:txBody>
          <a:bodyPr/>
          <a:lstStyle/>
          <a:p>
            <a:fld id="{0AC9FEB1-B6EB-B24B-9ED2-2F3931C52B68}" type="slidenum">
              <a:rPr lang="en-US" altLang="en-US"/>
              <a:pPr/>
              <a:t>19</a:t>
            </a:fld>
            <a:endParaRPr lang="en-US" altLang="en-US"/>
          </a:p>
        </p:txBody>
      </p:sp>
      <p:sp>
        <p:nvSpPr>
          <p:cNvPr id="167938" name="Rectangle 2">
            <a:extLst>
              <a:ext uri="{FF2B5EF4-FFF2-40B4-BE49-F238E27FC236}">
                <a16:creationId xmlns:a16="http://schemas.microsoft.com/office/drawing/2014/main" id="{56BE5B1C-C30F-E141-931A-6244169DF067}"/>
              </a:ext>
            </a:extLst>
          </p:cNvPr>
          <p:cNvSpPr>
            <a:spLocks noGrp="1" noRot="1" noChangeAspect="1" noChangeArrowheads="1" noTextEdit="1"/>
          </p:cNvSpPr>
          <p:nvPr>
            <p:ph type="sldImg"/>
          </p:nvPr>
        </p:nvSpPr>
        <p:spPr>
          <a:xfrm>
            <a:off x="1119188" y="693738"/>
            <a:ext cx="4616450" cy="3462337"/>
          </a:xfrm>
          <a:ln/>
        </p:spPr>
      </p:sp>
      <p:sp>
        <p:nvSpPr>
          <p:cNvPr id="167939" name="Rectangle 3">
            <a:extLst>
              <a:ext uri="{FF2B5EF4-FFF2-40B4-BE49-F238E27FC236}">
                <a16:creationId xmlns:a16="http://schemas.microsoft.com/office/drawing/2014/main" id="{8FD47E13-7811-864D-A2F5-BD198CD53E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53971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246159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3610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2020-11-17</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58982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60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9474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2020-11-17</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497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2020-11-17</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7851842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2020-11-17</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extLst>
      <p:ext uri="{BB962C8B-B14F-4D97-AF65-F5344CB8AC3E}">
        <p14:creationId xmlns:p14="http://schemas.microsoft.com/office/powerpoint/2010/main" val="697174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38514995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nl-NL" smtClean="0"/>
              <a:t>‹#›</a:t>
            </a:fld>
            <a:endParaRPr lang="nl-NL"/>
          </a:p>
        </p:txBody>
      </p:sp>
    </p:spTree>
    <p:extLst>
      <p:ext uri="{BB962C8B-B14F-4D97-AF65-F5344CB8AC3E}">
        <p14:creationId xmlns:p14="http://schemas.microsoft.com/office/powerpoint/2010/main" val="1854137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72D6-8E43-A848-A0FE-EF4CEBF52CE8}"/>
              </a:ext>
            </a:extLst>
          </p:cNvPr>
          <p:cNvSpPr>
            <a:spLocks noGrp="1"/>
          </p:cNvSpPr>
          <p:nvPr>
            <p:ph type="title"/>
          </p:nvPr>
        </p:nvSpPr>
        <p:spPr>
          <a:xfrm>
            <a:off x="701675" y="628650"/>
            <a:ext cx="716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C5BFAD-237A-B349-A648-FBE550F27BEC}"/>
              </a:ext>
            </a:extLst>
          </p:cNvPr>
          <p:cNvSpPr>
            <a:spLocks noGrp="1"/>
          </p:cNvSpPr>
          <p:nvPr>
            <p:ph type="body" sz="half" idx="1"/>
          </p:nvPr>
        </p:nvSpPr>
        <p:spPr>
          <a:xfrm>
            <a:off x="7016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F23D3-C070-9643-85E2-D4D9EADF7C03}"/>
              </a:ext>
            </a:extLst>
          </p:cNvPr>
          <p:cNvSpPr>
            <a:spLocks noGrp="1"/>
          </p:cNvSpPr>
          <p:nvPr>
            <p:ph sz="half" idx="2"/>
          </p:nvPr>
        </p:nvSpPr>
        <p:spPr>
          <a:xfrm>
            <a:off x="4359275" y="2000250"/>
            <a:ext cx="35052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6F451-3CED-8446-AA9F-4FB5FF6C5F03}"/>
              </a:ext>
            </a:extLst>
          </p:cNvPr>
          <p:cNvSpPr>
            <a:spLocks noGrp="1"/>
          </p:cNvSpPr>
          <p:nvPr>
            <p:ph type="dt" sz="half" idx="10"/>
          </p:nvPr>
        </p:nvSpPr>
        <p:spPr>
          <a:xfrm>
            <a:off x="685800" y="6248400"/>
            <a:ext cx="1905000" cy="457200"/>
          </a:xfrm>
        </p:spPr>
        <p:txBody>
          <a:bodyPr/>
          <a:lstStyle>
            <a:lvl1pPr>
              <a:defRPr/>
            </a:lvl1pPr>
          </a:lstStyle>
          <a:p>
            <a:fld id="{D323DC99-B2AF-461E-BC35-675F0E0C5EEA}" type="datetime1">
              <a:rPr lang="en-US" altLang="en-US" smtClean="0"/>
              <a:t>2020-11-17</a:t>
            </a:fld>
            <a:endParaRPr lang="en-US" altLang="en-US"/>
          </a:p>
        </p:txBody>
      </p:sp>
      <p:sp>
        <p:nvSpPr>
          <p:cNvPr id="6" name="Footer Placeholder 5">
            <a:extLst>
              <a:ext uri="{FF2B5EF4-FFF2-40B4-BE49-F238E27FC236}">
                <a16:creationId xmlns:a16="http://schemas.microsoft.com/office/drawing/2014/main" id="{E3AC5B01-5A6E-484D-B2B4-06133D79DB7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4CA63CB-7B25-E54B-941E-474640958777}"/>
              </a:ext>
            </a:extLst>
          </p:cNvPr>
          <p:cNvSpPr>
            <a:spLocks noGrp="1"/>
          </p:cNvSpPr>
          <p:nvPr>
            <p:ph type="sldNum" sz="quarter" idx="12"/>
          </p:nvPr>
        </p:nvSpPr>
        <p:spPr>
          <a:xfrm>
            <a:off x="6553200" y="6248400"/>
            <a:ext cx="1905000" cy="457200"/>
          </a:xfrm>
        </p:spPr>
        <p:txBody>
          <a:bodyPr/>
          <a:lstStyle>
            <a:lvl1pPr>
              <a:defRPr/>
            </a:lvl1pPr>
          </a:lstStyle>
          <a:p>
            <a:fld id="{D5FA032A-765E-6D40-A356-A13305437C1D}" type="slidenum">
              <a:rPr lang="en-US" altLang="en-US"/>
              <a:pPr/>
              <a:t>‹#›</a:t>
            </a:fld>
            <a:endParaRPr lang="en-US" altLang="en-US"/>
          </a:p>
        </p:txBody>
      </p:sp>
    </p:spTree>
    <p:extLst>
      <p:ext uri="{BB962C8B-B14F-4D97-AF65-F5344CB8AC3E}">
        <p14:creationId xmlns:p14="http://schemas.microsoft.com/office/powerpoint/2010/main" val="399031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00326083"/>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a:tc>
                <a:tc>
                  <a:txBody>
                    <a:bodyPr/>
                    <a:lstStyle/>
                    <a:p>
                      <a:endParaRPr lang="en-GB" sz="1200" dirty="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1860376" y="4748220"/>
            <a:ext cx="4782800"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111509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241682" y="4980651"/>
            <a:ext cx="711200" cy="901700"/>
          </a:xfrm>
          <a:prstGeom prst="rect">
            <a:avLst/>
          </a:prstGeom>
        </p:spPr>
      </p:pic>
    </p:spTree>
    <p:extLst>
      <p:ext uri="{BB962C8B-B14F-4D97-AF65-F5344CB8AC3E}">
        <p14:creationId xmlns:p14="http://schemas.microsoft.com/office/powerpoint/2010/main" val="207277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4970748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2020-11-17</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75028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5354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2020-11-17</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8025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2020-11-17</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38684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2020-11-17</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2459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2020-11-17</a:t>
            </a:fld>
            <a:endParaRPr lang="en-US"/>
          </a:p>
        </p:txBody>
      </p:sp>
    </p:spTree>
    <p:extLst>
      <p:ext uri="{BB962C8B-B14F-4D97-AF65-F5344CB8AC3E}">
        <p14:creationId xmlns:p14="http://schemas.microsoft.com/office/powerpoint/2010/main" val="5268514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1.v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17.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00224" y="3400425"/>
            <a:ext cx="7308280" cy="2107750"/>
          </a:xfrm>
        </p:spPr>
        <p:txBody>
          <a:bodyPr>
            <a:normAutofit/>
          </a:bodyPr>
          <a:lstStyle/>
          <a:p>
            <a:r>
              <a:rPr lang="en-US" dirty="0"/>
              <a:t>Introduction to Decision Modeling Using R</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smtClean="0"/>
              <a:t>1</a:t>
            </a:fld>
            <a:endParaRPr lang="en-US"/>
          </a:p>
        </p:txBody>
      </p:sp>
      <p:sp>
        <p:nvSpPr>
          <p:cNvPr id="2" name="Title 1"/>
          <p:cNvSpPr>
            <a:spLocks noGrp="1"/>
          </p:cNvSpPr>
          <p:nvPr>
            <p:ph type="ctrTitle"/>
          </p:nvPr>
        </p:nvSpPr>
        <p:spPr>
          <a:xfrm>
            <a:off x="1800224" y="800101"/>
            <a:ext cx="7308280" cy="2228849"/>
          </a:xfrm>
        </p:spPr>
        <p:txBody>
          <a:bodyPr anchor="ctr" anchorCtr="0"/>
          <a:lstStyle/>
          <a:p>
            <a:pPr algn="ctr"/>
            <a:r>
              <a:rPr lang="en-US" sz="5000" dirty="0"/>
              <a:t>Introduction to Decision Modeling</a:t>
            </a:r>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dirty="0" err="1"/>
              <a:t>Strengths</a:t>
            </a:r>
            <a:r>
              <a:rPr lang="nl-NL" dirty="0"/>
              <a:t> </a:t>
            </a:r>
            <a:r>
              <a:rPr lang="nl-NL" dirty="0" err="1"/>
              <a:t>and</a:t>
            </a:r>
            <a:r>
              <a:rPr lang="nl-NL" dirty="0"/>
              <a:t> </a:t>
            </a:r>
            <a:r>
              <a:rPr lang="nl-NL" dirty="0" err="1"/>
              <a:t>Challenges</a:t>
            </a:r>
            <a:r>
              <a:rPr lang="nl-NL" dirty="0"/>
              <a:t> of </a:t>
            </a:r>
            <a:r>
              <a:rPr lang="nl-NL" dirty="0" err="1"/>
              <a:t>Decision</a:t>
            </a:r>
            <a:r>
              <a:rPr lang="nl-NL" dirty="0"/>
              <a:t> </a:t>
            </a:r>
            <a:r>
              <a:rPr lang="nl-NL" dirty="0" err="1"/>
              <a:t>Modeling</a:t>
            </a:r>
            <a:endParaRPr dirty="0"/>
          </a:p>
        </p:txBody>
      </p:sp>
    </p:spTree>
    <p:extLst>
      <p:ext uri="{BB962C8B-B14F-4D97-AF65-F5344CB8AC3E}">
        <p14:creationId xmlns:p14="http://schemas.microsoft.com/office/powerpoint/2010/main" val="297515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Strengths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1200"/>
              </a:spcAft>
            </a:pPr>
            <a:r>
              <a:rPr lang="en-US" dirty="0">
                <a:cs typeface="Times New Roman" pitchFamily="18" charset="0"/>
              </a:rPr>
              <a:t>Clarifies decision-making</a:t>
            </a:r>
          </a:p>
          <a:p>
            <a:pPr>
              <a:lnSpc>
                <a:spcPct val="95000"/>
              </a:lnSpc>
              <a:spcBef>
                <a:spcPts val="600"/>
              </a:spcBef>
              <a:spcAft>
                <a:spcPts val="1200"/>
              </a:spcAft>
            </a:pPr>
            <a:r>
              <a:rPr lang="en-US" dirty="0">
                <a:cs typeface="Times New Roman" pitchFamily="18" charset="0"/>
              </a:rPr>
              <a:t>Can use data from different sources</a:t>
            </a:r>
          </a:p>
          <a:p>
            <a:pPr>
              <a:lnSpc>
                <a:spcPct val="95000"/>
              </a:lnSpc>
              <a:spcBef>
                <a:spcPts val="600"/>
              </a:spcBef>
              <a:spcAft>
                <a:spcPts val="1200"/>
              </a:spcAft>
            </a:pPr>
            <a:r>
              <a:rPr lang="en-US" dirty="0">
                <a:cs typeface="Times New Roman" pitchFamily="18" charset="0"/>
              </a:rPr>
              <a:t>Allows explicit and systematic characterization of uncertainty</a:t>
            </a:r>
          </a:p>
          <a:p>
            <a:pPr>
              <a:lnSpc>
                <a:spcPct val="95000"/>
              </a:lnSpc>
              <a:spcBef>
                <a:spcPts val="600"/>
              </a:spcBef>
              <a:spcAft>
                <a:spcPts val="600"/>
              </a:spcAft>
            </a:pPr>
            <a:r>
              <a:rPr lang="en-US" dirty="0">
                <a:cs typeface="Times New Roman" pitchFamily="18" charset="0"/>
              </a:rPr>
              <a:t>Extrapolates short-term observations into long-term outcomes</a:t>
            </a:r>
          </a:p>
          <a:p>
            <a:pPr lvl="1">
              <a:lnSpc>
                <a:spcPct val="95000"/>
              </a:lnSpc>
              <a:spcBef>
                <a:spcPct val="10000"/>
              </a:spcBef>
              <a:spcAft>
                <a:spcPts val="1200"/>
              </a:spcAft>
            </a:pPr>
            <a:r>
              <a:rPr lang="en-US" dirty="0">
                <a:cs typeface="Times New Roman" pitchFamily="18" charset="0"/>
              </a:rPr>
              <a:t>Can translate intermediate endpoints into life-years or QALYs gained</a:t>
            </a:r>
          </a:p>
          <a:p>
            <a:pPr>
              <a:lnSpc>
                <a:spcPct val="95000"/>
              </a:lnSpc>
              <a:spcBef>
                <a:spcPts val="600"/>
              </a:spcBef>
              <a:spcAft>
                <a:spcPts val="1200"/>
              </a:spcAft>
            </a:pPr>
            <a:r>
              <a:rPr lang="en-US" dirty="0">
                <a:cs typeface="Times New Roman" pitchFamily="18" charset="0"/>
              </a:rPr>
              <a:t>Encourages “what if” analyses</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11</a:t>
            </a:fld>
            <a:endParaRPr lang="en-US"/>
          </a:p>
        </p:txBody>
      </p:sp>
    </p:spTree>
    <p:extLst>
      <p:ext uri="{BB962C8B-B14F-4D97-AF65-F5344CB8AC3E}">
        <p14:creationId xmlns:p14="http://schemas.microsoft.com/office/powerpoint/2010/main" val="272544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Challenges of Modeling</a:t>
            </a:r>
          </a:p>
        </p:txBody>
      </p:sp>
      <p:sp>
        <p:nvSpPr>
          <p:cNvPr id="381955" name="Rectangle 3"/>
          <p:cNvSpPr>
            <a:spLocks noGrp="1" noChangeArrowheads="1"/>
          </p:cNvSpPr>
          <p:nvPr>
            <p:ph idx="1"/>
          </p:nvPr>
        </p:nvSpPr>
        <p:spPr/>
        <p:txBody>
          <a:bodyPr>
            <a:normAutofit/>
          </a:bodyPr>
          <a:lstStyle/>
          <a:p>
            <a:pPr>
              <a:lnSpc>
                <a:spcPct val="95000"/>
              </a:lnSpc>
              <a:spcBef>
                <a:spcPts val="600"/>
              </a:spcBef>
              <a:spcAft>
                <a:spcPts val="600"/>
              </a:spcAft>
            </a:pPr>
            <a:r>
              <a:rPr lang="en-US" dirty="0">
                <a:cs typeface="Times New Roman" pitchFamily="18" charset="0"/>
              </a:rPr>
              <a:t>Validation issues</a:t>
            </a:r>
          </a:p>
          <a:p>
            <a:pPr lvl="1">
              <a:lnSpc>
                <a:spcPct val="95000"/>
              </a:lnSpc>
              <a:spcBef>
                <a:spcPts val="600"/>
              </a:spcBef>
              <a:spcAft>
                <a:spcPts val="600"/>
              </a:spcAft>
            </a:pPr>
            <a:r>
              <a:rPr lang="en-US" dirty="0">
                <a:cs typeface="Times New Roman" pitchFamily="18" charset="0"/>
              </a:rPr>
              <a:t>Model may be incorrectly specified (wrong structure)</a:t>
            </a:r>
          </a:p>
          <a:p>
            <a:pPr lvl="1">
              <a:lnSpc>
                <a:spcPct val="95000"/>
              </a:lnSpc>
              <a:spcBef>
                <a:spcPts val="600"/>
              </a:spcBef>
              <a:spcAft>
                <a:spcPts val="1200"/>
              </a:spcAft>
            </a:pPr>
            <a:r>
              <a:rPr lang="en-US" dirty="0">
                <a:cs typeface="Times New Roman" pitchFamily="18" charset="0"/>
              </a:rPr>
              <a:t>Data to inform input parameter values may be lacking or of poor quality</a:t>
            </a:r>
          </a:p>
          <a:p>
            <a:pPr>
              <a:lnSpc>
                <a:spcPct val="95000"/>
              </a:lnSpc>
              <a:spcBef>
                <a:spcPts val="600"/>
              </a:spcBef>
              <a:spcAft>
                <a:spcPts val="1200"/>
              </a:spcAft>
            </a:pPr>
            <a:r>
              <a:rPr lang="en-US" dirty="0">
                <a:cs typeface="Times New Roman" pitchFamily="18" charset="0"/>
              </a:rPr>
              <a:t>Not all decision considerations lend themselves well to modeling</a:t>
            </a:r>
          </a:p>
          <a:p>
            <a:pPr>
              <a:lnSpc>
                <a:spcPct val="95000"/>
              </a:lnSpc>
              <a:spcBef>
                <a:spcPts val="600"/>
              </a:spcBef>
              <a:spcAft>
                <a:spcPts val="600"/>
              </a:spcAft>
            </a:pPr>
            <a:r>
              <a:rPr lang="en-US" dirty="0">
                <a:cs typeface="Times New Roman" pitchFamily="18" charset="0"/>
              </a:rPr>
              <a:t>Communication issues</a:t>
            </a:r>
          </a:p>
          <a:p>
            <a:pPr lvl="1">
              <a:lnSpc>
                <a:spcPct val="95000"/>
              </a:lnSpc>
              <a:spcBef>
                <a:spcPts val="600"/>
              </a:spcBef>
              <a:spcAft>
                <a:spcPts val="600"/>
              </a:spcAft>
            </a:pPr>
            <a:r>
              <a:rPr lang="en-US" dirty="0">
                <a:cs typeface="Times New Roman" pitchFamily="18" charset="0"/>
              </a:rPr>
              <a:t>Transparency</a:t>
            </a:r>
          </a:p>
          <a:p>
            <a:pPr lvl="1">
              <a:lnSpc>
                <a:spcPct val="95000"/>
              </a:lnSpc>
              <a:spcBef>
                <a:spcPct val="10000"/>
              </a:spcBef>
              <a:spcAft>
                <a:spcPts val="1200"/>
              </a:spcAft>
            </a:pPr>
            <a:r>
              <a:rPr lang="en-US" dirty="0">
                <a:cs typeface="Times New Roman" pitchFamily="18" charset="0"/>
              </a:rPr>
              <a:t>Trust</a:t>
            </a:r>
          </a:p>
          <a:p>
            <a:pPr>
              <a:lnSpc>
                <a:spcPct val="95000"/>
              </a:lnSpc>
              <a:spcBef>
                <a:spcPct val="10000"/>
              </a:spcBef>
              <a:spcAft>
                <a:spcPts val="1200"/>
              </a:spcAft>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12</a:t>
            </a:fld>
            <a:endParaRPr lang="en-US"/>
          </a:p>
        </p:txBody>
      </p:sp>
    </p:spTree>
    <p:extLst>
      <p:ext uri="{BB962C8B-B14F-4D97-AF65-F5344CB8AC3E}">
        <p14:creationId xmlns:p14="http://schemas.microsoft.com/office/powerpoint/2010/main" val="2193069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xfrm>
            <a:off x="671250" y="2854999"/>
            <a:ext cx="7852200" cy="1598248"/>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nl-NL" dirty="0" err="1"/>
              <a:t>Decision</a:t>
            </a:r>
            <a:r>
              <a:rPr lang="nl-NL" dirty="0"/>
              <a:t> Tree </a:t>
            </a:r>
            <a:r>
              <a:rPr lang="nl-NL" dirty="0" err="1"/>
              <a:t>Example</a:t>
            </a:r>
            <a:endParaRPr dirty="0"/>
          </a:p>
        </p:txBody>
      </p:sp>
      <p:sp>
        <p:nvSpPr>
          <p:cNvPr id="3" name="Slide Number Placeholder 1">
            <a:extLst>
              <a:ext uri="{FF2B5EF4-FFF2-40B4-BE49-F238E27FC236}">
                <a16:creationId xmlns:a16="http://schemas.microsoft.com/office/drawing/2014/main" id="{ECD9353D-A40F-2D49-A3C5-51DB3CCD602D}"/>
              </a:ext>
            </a:extLst>
          </p:cNvPr>
          <p:cNvSpPr>
            <a:spLocks noGrp="1"/>
          </p:cNvSpPr>
          <p:nvPr>
            <p:ph type="sldNum" sz="quarter" idx="12"/>
          </p:nvPr>
        </p:nvSpPr>
        <p:spPr>
          <a:xfrm>
            <a:off x="8559864" y="6453336"/>
            <a:ext cx="548640" cy="396240"/>
          </a:xfrm>
        </p:spPr>
        <p:txBody>
          <a:bodyPr/>
          <a:lstStyle/>
          <a:p>
            <a:fld id="{0798D939-2D9E-2142-A80A-FFDECD1E5A9B}" type="slidenum">
              <a:rPr lang="en-US" smtClean="0"/>
              <a:t>13</a:t>
            </a:fld>
            <a:endParaRPr lang="en-US" dirty="0"/>
          </a:p>
        </p:txBody>
      </p:sp>
    </p:spTree>
    <p:extLst>
      <p:ext uri="{BB962C8B-B14F-4D97-AF65-F5344CB8AC3E}">
        <p14:creationId xmlns:p14="http://schemas.microsoft.com/office/powerpoint/2010/main" val="21341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694481" y="655417"/>
            <a:ext cx="7875587" cy="742950"/>
          </a:xfrm>
        </p:spPr>
        <p:txBody>
          <a:bodyPr/>
          <a:lstStyle/>
          <a:p>
            <a:r>
              <a:rPr lang="en-US" altLang="en-US" dirty="0"/>
              <a:t>Decision Tree (a type of model)</a:t>
            </a:r>
          </a:p>
        </p:txBody>
      </p:sp>
      <p:sp>
        <p:nvSpPr>
          <p:cNvPr id="227331" name="Rectangle 3"/>
          <p:cNvSpPr>
            <a:spLocks noGrp="1" noChangeArrowheads="1"/>
          </p:cNvSpPr>
          <p:nvPr>
            <p:ph idx="1"/>
          </p:nvPr>
        </p:nvSpPr>
        <p:spPr>
          <a:xfrm>
            <a:off x="857250" y="1575881"/>
            <a:ext cx="7486650" cy="3796219"/>
          </a:xfrm>
        </p:spPr>
        <p:txBody>
          <a:bodyPr>
            <a:normAutofit/>
          </a:bodyPr>
          <a:lstStyle/>
          <a:p>
            <a:r>
              <a:rPr lang="en-US" altLang="en-US" sz="2400" dirty="0"/>
              <a:t>Schematic representation of all of the important outcomes of a decision (e.g., clinical, economic, non-health sectors)</a:t>
            </a:r>
          </a:p>
          <a:p>
            <a:endParaRPr lang="en-US" altLang="en-US" sz="2400" dirty="0"/>
          </a:p>
          <a:p>
            <a:r>
              <a:rPr lang="en-US" altLang="en-US" sz="2400" dirty="0"/>
              <a:t>Used to combine knowledge about decision problem from many sources</a:t>
            </a:r>
          </a:p>
          <a:p>
            <a:endParaRPr lang="en-US" altLang="en-US" sz="2400" dirty="0"/>
          </a:p>
          <a:p>
            <a:r>
              <a:rPr lang="en-US" altLang="en-US" sz="2400" dirty="0"/>
              <a:t>Computes </a:t>
            </a:r>
            <a:r>
              <a:rPr lang="en-US" altLang="en-US" sz="2400" i="1" dirty="0">
                <a:solidFill>
                  <a:schemeClr val="accent1"/>
                </a:solidFill>
              </a:rPr>
              <a:t>average outcomes </a:t>
            </a:r>
            <a:r>
              <a:rPr lang="en-US" altLang="en-US" sz="2400" dirty="0"/>
              <a:t>(e.g., costs, events, QALYs) from decisions</a:t>
            </a:r>
          </a:p>
        </p:txBody>
      </p:sp>
      <p:sp>
        <p:nvSpPr>
          <p:cNvPr id="2" name="Slide Number Placeholder 1"/>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28941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Components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lstStyle/>
          <a:p>
            <a:pPr marL="571500" indent="-457200">
              <a:buFont typeface="+mj-lt"/>
              <a:buAutoNum type="arabicPeriod"/>
            </a:pPr>
            <a:r>
              <a:rPr lang="en-CA" dirty="0"/>
              <a:t>The </a:t>
            </a:r>
            <a:r>
              <a:rPr lang="en-CA" dirty="0">
                <a:solidFill>
                  <a:srgbClr val="FF0000"/>
                </a:solidFill>
              </a:rPr>
              <a:t>alternative strategies </a:t>
            </a:r>
            <a:r>
              <a:rPr lang="en-CA" dirty="0"/>
              <a:t>of a decision making process</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events</a:t>
            </a:r>
            <a:r>
              <a:rPr lang="en-CA" dirty="0"/>
              <a:t> that follow from application of any of these strategies and their </a:t>
            </a:r>
            <a:r>
              <a:rPr lang="en-CA" dirty="0">
                <a:solidFill>
                  <a:srgbClr val="FF0000"/>
                </a:solidFill>
              </a:rPr>
              <a:t>likelihood</a:t>
            </a:r>
          </a:p>
          <a:p>
            <a:pPr marL="571500" indent="-457200">
              <a:buFont typeface="+mj-lt"/>
              <a:buAutoNum type="arabicPeriod"/>
            </a:pPr>
            <a:endParaRPr lang="en-CA" dirty="0"/>
          </a:p>
          <a:p>
            <a:pPr marL="571500" indent="-457200">
              <a:buFont typeface="+mj-lt"/>
              <a:buAutoNum type="arabicPeriod"/>
            </a:pPr>
            <a:r>
              <a:rPr lang="en-CA" dirty="0"/>
              <a:t>The </a:t>
            </a:r>
            <a:r>
              <a:rPr lang="en-CA" dirty="0">
                <a:solidFill>
                  <a:srgbClr val="FF0000"/>
                </a:solidFill>
              </a:rPr>
              <a:t>outcomes</a:t>
            </a:r>
            <a:r>
              <a:rPr lang="en-CA" dirty="0"/>
              <a:t> (for an individual, a cohort or a population)</a:t>
            </a:r>
          </a:p>
          <a:p>
            <a:endParaRPr lang="en-CA" dirty="0"/>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15</a:t>
            </a:fld>
            <a:endParaRPr lang="en-US"/>
          </a:p>
        </p:txBody>
      </p:sp>
    </p:spTree>
    <p:extLst>
      <p:ext uri="{BB962C8B-B14F-4D97-AF65-F5344CB8AC3E}">
        <p14:creationId xmlns:p14="http://schemas.microsoft.com/office/powerpoint/2010/main" val="3006655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DF9D-1221-46ED-BB19-18E1868BB9B9}"/>
              </a:ext>
            </a:extLst>
          </p:cNvPr>
          <p:cNvSpPr>
            <a:spLocks noGrp="1"/>
          </p:cNvSpPr>
          <p:nvPr>
            <p:ph type="title"/>
          </p:nvPr>
        </p:nvSpPr>
        <p:spPr/>
        <p:txBody>
          <a:bodyPr/>
          <a:lstStyle/>
          <a:p>
            <a:r>
              <a:rPr lang="en-CA" dirty="0"/>
              <a:t>Structure of a decision tree</a:t>
            </a:r>
          </a:p>
        </p:txBody>
      </p:sp>
      <p:sp>
        <p:nvSpPr>
          <p:cNvPr id="3" name="Content Placeholder 2">
            <a:extLst>
              <a:ext uri="{FF2B5EF4-FFF2-40B4-BE49-F238E27FC236}">
                <a16:creationId xmlns:a16="http://schemas.microsoft.com/office/drawing/2014/main" id="{4D9B40B1-307E-46B9-AB46-38A92BA31B10}"/>
              </a:ext>
            </a:extLst>
          </p:cNvPr>
          <p:cNvSpPr>
            <a:spLocks noGrp="1"/>
          </p:cNvSpPr>
          <p:nvPr>
            <p:ph idx="1"/>
          </p:nvPr>
        </p:nvSpPr>
        <p:spPr/>
        <p:txBody>
          <a:bodyPr>
            <a:normAutofit fontScale="92500"/>
          </a:bodyPr>
          <a:lstStyle/>
          <a:p>
            <a:r>
              <a:rPr lang="en-CA" dirty="0"/>
              <a:t>A tree consists of 3 different types of </a:t>
            </a:r>
            <a:r>
              <a:rPr lang="en-CA" i="1" dirty="0">
                <a:solidFill>
                  <a:srgbClr val="FF0000"/>
                </a:solidFill>
              </a:rPr>
              <a:t>nodes</a:t>
            </a:r>
            <a:r>
              <a:rPr lang="en-CA" dirty="0"/>
              <a:t> connected via </a:t>
            </a:r>
            <a:r>
              <a:rPr lang="en-CA" i="1" dirty="0">
                <a:solidFill>
                  <a:srgbClr val="FF0000"/>
                </a:solidFill>
              </a:rPr>
              <a:t>branches</a:t>
            </a:r>
            <a:r>
              <a:rPr lang="en-CA" dirty="0"/>
              <a:t>:</a:t>
            </a:r>
          </a:p>
          <a:p>
            <a:endParaRPr lang="en-CA" dirty="0"/>
          </a:p>
          <a:p>
            <a:pPr marL="571500" indent="-457200">
              <a:buFont typeface="+mj-lt"/>
              <a:buAutoNum type="arabicPeriod"/>
            </a:pPr>
            <a:r>
              <a:rPr lang="en-CA" dirty="0"/>
              <a:t>A decision tree starts with a </a:t>
            </a:r>
            <a:r>
              <a:rPr lang="en-CA" i="1" dirty="0">
                <a:solidFill>
                  <a:schemeClr val="accent1"/>
                </a:solidFill>
              </a:rPr>
              <a:t>decision node</a:t>
            </a:r>
            <a:r>
              <a:rPr lang="en-CA" dirty="0"/>
              <a:t>, which represents the choices a decision maker has between mutually exclusive strategies</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chance node</a:t>
            </a:r>
            <a:r>
              <a:rPr lang="en-CA" i="1" dirty="0"/>
              <a:t> </a:t>
            </a:r>
            <a:r>
              <a:rPr lang="en-CA" dirty="0"/>
              <a:t>represents possible events that could occur following a decision or a previous event. We include probabilities of these events in the tree.</a:t>
            </a:r>
          </a:p>
          <a:p>
            <a:pPr marL="571500" indent="-457200">
              <a:buFont typeface="+mj-lt"/>
              <a:buAutoNum type="arabicPeriod"/>
            </a:pPr>
            <a:endParaRPr lang="en-CA" dirty="0"/>
          </a:p>
          <a:p>
            <a:pPr marL="571500" indent="-457200">
              <a:buFont typeface="+mj-lt"/>
              <a:buAutoNum type="arabicPeriod"/>
            </a:pPr>
            <a:r>
              <a:rPr lang="en-CA" dirty="0"/>
              <a:t>A </a:t>
            </a:r>
            <a:r>
              <a:rPr lang="en-CA" i="1" dirty="0">
                <a:solidFill>
                  <a:schemeClr val="accent1"/>
                </a:solidFill>
              </a:rPr>
              <a:t>terminal node </a:t>
            </a:r>
            <a:r>
              <a:rPr lang="en-CA" dirty="0"/>
              <a:t>represents end points of each complete branch and the outcome associated with it.</a:t>
            </a:r>
          </a:p>
          <a:p>
            <a:endParaRPr lang="en-CA" dirty="0"/>
          </a:p>
        </p:txBody>
      </p:sp>
      <p:sp>
        <p:nvSpPr>
          <p:cNvPr id="4" name="Slide Number Placeholder 3">
            <a:extLst>
              <a:ext uri="{FF2B5EF4-FFF2-40B4-BE49-F238E27FC236}">
                <a16:creationId xmlns:a16="http://schemas.microsoft.com/office/drawing/2014/main" id="{64E8FEBA-4957-41C0-AB21-0A13070BCCA2}"/>
              </a:ext>
            </a:extLst>
          </p:cNvPr>
          <p:cNvSpPr>
            <a:spLocks noGrp="1"/>
          </p:cNvSpPr>
          <p:nvPr>
            <p:ph type="sldNum" sz="quarter" idx="12"/>
          </p:nvPr>
        </p:nvSpPr>
        <p:spPr/>
        <p:txBody>
          <a:bodyPr/>
          <a:lstStyle/>
          <a:p>
            <a:fld id="{0798D939-2D9E-2142-A80A-FFDECD1E5A9B}" type="slidenum">
              <a:rPr lang="en-US" smtClean="0"/>
              <a:t>16</a:t>
            </a:fld>
            <a:endParaRPr lang="en-US"/>
          </a:p>
        </p:txBody>
      </p:sp>
    </p:spTree>
    <p:extLst>
      <p:ext uri="{BB962C8B-B14F-4D97-AF65-F5344CB8AC3E}">
        <p14:creationId xmlns:p14="http://schemas.microsoft.com/office/powerpoint/2010/main" val="335634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E521-F3A7-4F63-91E3-42DA38C24BD1}"/>
              </a:ext>
            </a:extLst>
          </p:cNvPr>
          <p:cNvSpPr>
            <a:spLocks noGrp="1"/>
          </p:cNvSpPr>
          <p:nvPr>
            <p:ph type="title"/>
          </p:nvPr>
        </p:nvSpPr>
        <p:spPr>
          <a:xfrm>
            <a:off x="840432" y="274638"/>
            <a:ext cx="7620000" cy="1143000"/>
          </a:xfrm>
        </p:spPr>
        <p:txBody>
          <a:bodyPr anchor="ctr">
            <a:normAutofit/>
          </a:bodyPr>
          <a:lstStyle/>
          <a:p>
            <a:r>
              <a:rPr lang="en-CA" dirty="0"/>
              <a:t>Plot of a sample decision tree</a:t>
            </a:r>
          </a:p>
        </p:txBody>
      </p:sp>
      <p:pic>
        <p:nvPicPr>
          <p:cNvPr id="5" name="Picture 4">
            <a:extLst>
              <a:ext uri="{FF2B5EF4-FFF2-40B4-BE49-F238E27FC236}">
                <a16:creationId xmlns:a16="http://schemas.microsoft.com/office/drawing/2014/main" id="{1FD62397-5140-4FA6-8D76-19B99254C345}"/>
              </a:ext>
            </a:extLst>
          </p:cNvPr>
          <p:cNvPicPr>
            <a:picLocks noChangeAspect="1"/>
          </p:cNvPicPr>
          <p:nvPr/>
        </p:nvPicPr>
        <p:blipFill>
          <a:blip r:embed="rId2"/>
          <a:stretch>
            <a:fillRect/>
          </a:stretch>
        </p:blipFill>
        <p:spPr>
          <a:xfrm>
            <a:off x="840432" y="1927966"/>
            <a:ext cx="8238229" cy="4263283"/>
          </a:xfrm>
          <a:prstGeom prst="rect">
            <a:avLst/>
          </a:prstGeom>
          <a:noFill/>
        </p:spPr>
      </p:pic>
      <p:sp>
        <p:nvSpPr>
          <p:cNvPr id="4" name="Slide Number Placeholder 3">
            <a:extLst>
              <a:ext uri="{FF2B5EF4-FFF2-40B4-BE49-F238E27FC236}">
                <a16:creationId xmlns:a16="http://schemas.microsoft.com/office/drawing/2014/main" id="{478D1644-0C5B-4F77-8163-B01CDE58A1A3}"/>
              </a:ext>
            </a:extLst>
          </p:cNvPr>
          <p:cNvSpPr>
            <a:spLocks noGrp="1"/>
          </p:cNvSpPr>
          <p:nvPr>
            <p:ph type="sldNum" sz="quarter" idx="12"/>
          </p:nvPr>
        </p:nvSpPr>
        <p:spPr>
          <a:xfrm>
            <a:off x="8559864" y="6453336"/>
            <a:ext cx="548640" cy="396240"/>
          </a:xfrm>
        </p:spPr>
        <p:txBody>
          <a:bodyPr anchor="ctr">
            <a:normAutofit/>
          </a:bodyPr>
          <a:lstStyle/>
          <a:p>
            <a:pPr>
              <a:spcAft>
                <a:spcPts val="600"/>
              </a:spcAft>
            </a:pPr>
            <a:fld id="{0798D939-2D9E-2142-A80A-FFDECD1E5A9B}" type="slidenum">
              <a:rPr lang="en-US" smtClean="0"/>
              <a:pPr>
                <a:spcAft>
                  <a:spcPts val="600"/>
                </a:spcAft>
              </a:pPr>
              <a:t>17</a:t>
            </a:fld>
            <a:endParaRPr lang="en-US"/>
          </a:p>
        </p:txBody>
      </p:sp>
    </p:spTree>
    <p:extLst>
      <p:ext uri="{BB962C8B-B14F-4D97-AF65-F5344CB8AC3E}">
        <p14:creationId xmlns:p14="http://schemas.microsoft.com/office/powerpoint/2010/main" val="241699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5030-EB36-49A3-8D79-8326482205B3}"/>
              </a:ext>
            </a:extLst>
          </p:cNvPr>
          <p:cNvSpPr>
            <a:spLocks noGrp="1"/>
          </p:cNvSpPr>
          <p:nvPr>
            <p:ph type="title"/>
          </p:nvPr>
        </p:nvSpPr>
        <p:spPr/>
        <p:txBody>
          <a:bodyPr/>
          <a:lstStyle/>
          <a:p>
            <a:r>
              <a:rPr lang="en-CA" dirty="0"/>
              <a:t>Compute average outcomes</a:t>
            </a:r>
          </a:p>
        </p:txBody>
      </p:sp>
      <p:sp>
        <p:nvSpPr>
          <p:cNvPr id="3" name="Content Placeholder 2">
            <a:extLst>
              <a:ext uri="{FF2B5EF4-FFF2-40B4-BE49-F238E27FC236}">
                <a16:creationId xmlns:a16="http://schemas.microsoft.com/office/drawing/2014/main" id="{AE3DEB96-FEB9-4CB7-9B08-66A1BC15B3F1}"/>
              </a:ext>
            </a:extLst>
          </p:cNvPr>
          <p:cNvSpPr>
            <a:spLocks noGrp="1"/>
          </p:cNvSpPr>
          <p:nvPr>
            <p:ph idx="1"/>
          </p:nvPr>
        </p:nvSpPr>
        <p:spPr>
          <a:xfrm>
            <a:off x="840432" y="1417638"/>
            <a:ext cx="7719432" cy="5249492"/>
          </a:xfrm>
        </p:spPr>
        <p:txBody>
          <a:bodyPr/>
          <a:lstStyle/>
          <a:p>
            <a:pPr algn="l"/>
            <a:r>
              <a:rPr lang="en-US" sz="1800" b="0" i="0" u="none" strike="noStrike" baseline="0" dirty="0">
                <a:latin typeface="+mj-lt"/>
              </a:rPr>
              <a:t>The expected value (average) of the outcomes (i.e. cost, QALYs) of </a:t>
            </a:r>
            <a:r>
              <a:rPr lang="en-US" sz="1800" b="0" i="0" u="none" strike="noStrike" baseline="0" dirty="0">
                <a:solidFill>
                  <a:srgbClr val="FF0000"/>
                </a:solidFill>
                <a:latin typeface="+mj-lt"/>
              </a:rPr>
              <a:t>a strategy </a:t>
            </a:r>
            <a:r>
              <a:rPr lang="en-US" sz="1800" b="0" i="0" u="none" strike="noStrike" baseline="0" dirty="0">
                <a:latin typeface="+mj-lt"/>
              </a:rPr>
              <a:t>in a decision tree can be </a:t>
            </a:r>
            <a:r>
              <a:rPr lang="en-CA" sz="1800" b="0" i="0" u="none" strike="noStrike" baseline="0" dirty="0">
                <a:latin typeface="+mj-lt"/>
              </a:rPr>
              <a:t>calculated by </a:t>
            </a:r>
            <a:r>
              <a:rPr lang="en-CA" sz="1800" dirty="0">
                <a:latin typeface="+mj-lt"/>
              </a:rPr>
              <a:t>using the below steps:</a:t>
            </a:r>
          </a:p>
          <a:p>
            <a:pPr algn="l"/>
            <a:endParaRPr lang="en-CA" sz="1800" b="0" i="0" u="none" strike="noStrike" baseline="0" dirty="0">
              <a:latin typeface="+mj-lt"/>
            </a:endParaRPr>
          </a:p>
          <a:p>
            <a:pPr marL="457200" indent="-342900" algn="l">
              <a:buFont typeface="+mj-lt"/>
              <a:buAutoNum type="arabicPeriod"/>
            </a:pPr>
            <a:r>
              <a:rPr lang="en-CA" sz="1800" dirty="0">
                <a:latin typeface="+mj-lt"/>
              </a:rPr>
              <a:t>Identify all branches in this strategy</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M</a:t>
            </a:r>
            <a:r>
              <a:rPr lang="en-CA" sz="1800" b="0" i="0" u="none" strike="noStrike" baseline="0" dirty="0">
                <a:latin typeface="+mj-lt"/>
              </a:rPr>
              <a:t>ultiply all conditional probabilities in a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The product of all conditional probabilities is then multiplied with the outcome value of that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Repeat steps 2 and 3 for each branch</a:t>
            </a:r>
          </a:p>
          <a:p>
            <a:pPr marL="457200" indent="-342900" algn="l">
              <a:buFont typeface="+mj-lt"/>
              <a:buAutoNum type="arabicPeriod"/>
            </a:pPr>
            <a:endParaRPr lang="en-CA" sz="1800" dirty="0">
              <a:latin typeface="+mj-lt"/>
            </a:endParaRPr>
          </a:p>
          <a:p>
            <a:pPr marL="457200" indent="-342900" algn="l">
              <a:buFont typeface="+mj-lt"/>
              <a:buAutoNum type="arabicPeriod"/>
            </a:pPr>
            <a:r>
              <a:rPr lang="en-CA" sz="1800" dirty="0">
                <a:latin typeface="+mj-lt"/>
              </a:rPr>
              <a:t>Sum (the product of conditional probabilities x outcome) for all branches under this strategy</a:t>
            </a:r>
            <a:endParaRPr lang="en-CA" dirty="0">
              <a:latin typeface="+mj-lt"/>
            </a:endParaRPr>
          </a:p>
        </p:txBody>
      </p:sp>
      <p:sp>
        <p:nvSpPr>
          <p:cNvPr id="4" name="Slide Number Placeholder 3">
            <a:extLst>
              <a:ext uri="{FF2B5EF4-FFF2-40B4-BE49-F238E27FC236}">
                <a16:creationId xmlns:a16="http://schemas.microsoft.com/office/drawing/2014/main" id="{3C9993C6-B6B7-45BE-A606-3037E77BB81D}"/>
              </a:ext>
            </a:extLst>
          </p:cNvPr>
          <p:cNvSpPr>
            <a:spLocks noGrp="1"/>
          </p:cNvSpPr>
          <p:nvPr>
            <p:ph type="sldNum" sz="quarter" idx="12"/>
          </p:nvPr>
        </p:nvSpPr>
        <p:spPr/>
        <p:txBody>
          <a:bodyPr/>
          <a:lstStyle/>
          <a:p>
            <a:fld id="{0798D939-2D9E-2142-A80A-FFDECD1E5A9B}" type="slidenum">
              <a:rPr lang="en-US" smtClean="0"/>
              <a:t>18</a:t>
            </a:fld>
            <a:endParaRPr lang="en-US"/>
          </a:p>
        </p:txBody>
      </p:sp>
    </p:spTree>
    <p:extLst>
      <p:ext uri="{BB962C8B-B14F-4D97-AF65-F5344CB8AC3E}">
        <p14:creationId xmlns:p14="http://schemas.microsoft.com/office/powerpoint/2010/main" val="209467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a:extLst>
              <a:ext uri="{FF2B5EF4-FFF2-40B4-BE49-F238E27FC236}">
                <a16:creationId xmlns:a16="http://schemas.microsoft.com/office/drawing/2014/main" id="{2CB16942-92E6-234E-99BD-3270A51CC8C0}"/>
              </a:ext>
            </a:extLst>
          </p:cNvPr>
          <p:cNvSpPr>
            <a:spLocks noChangeArrowheads="1"/>
          </p:cNvSpPr>
          <p:nvPr/>
        </p:nvSpPr>
        <p:spPr bwMode="auto">
          <a:xfrm>
            <a:off x="798259" y="1295400"/>
            <a:ext cx="8035925" cy="5087566"/>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29700"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Simple Decision Tree</a:t>
            </a:r>
          </a:p>
        </p:txBody>
      </p:sp>
      <p:sp>
        <p:nvSpPr>
          <p:cNvPr id="29699" name="Rectangle 1027">
            <a:extLst>
              <a:ext uri="{FF2B5EF4-FFF2-40B4-BE49-F238E27FC236}">
                <a16:creationId xmlns:a16="http://schemas.microsoft.com/office/drawing/2014/main" id="{1F3B474A-5A03-614D-A7F0-2A5D87790A35}"/>
              </a:ext>
            </a:extLst>
          </p:cNvPr>
          <p:cNvSpPr>
            <a:spLocks noGrp="1" noChangeArrowheads="1"/>
          </p:cNvSpPr>
          <p:nvPr>
            <p:ph idx="1"/>
          </p:nvPr>
        </p:nvSpPr>
        <p:spPr>
          <a:xfrm>
            <a:off x="1104900" y="1685157"/>
            <a:ext cx="7229475" cy="4653582"/>
          </a:xfrm>
          <a:noFill/>
          <a:ln/>
        </p:spPr>
        <p:txBody>
          <a:bodyPr>
            <a:spAutoFit/>
          </a:bodyPr>
          <a:lstStyle/>
          <a:p>
            <a:pPr marL="0" indent="0">
              <a:spcBef>
                <a:spcPct val="45000"/>
              </a:spcBef>
              <a:buFont typeface="Monotype Sorts" pitchFamily="2" charset="2"/>
              <a:buNone/>
            </a:pPr>
            <a:r>
              <a:rPr lang="en-US" altLang="en-US" sz="2400" b="0" dirty="0"/>
              <a:t>Viral encephalitis can be caused by herpes virus (HVE) or other viruses (OVE); </a:t>
            </a:r>
            <a:r>
              <a:rPr lang="en-US" altLang="en-US" sz="2400" b="0" dirty="0" err="1"/>
              <a:t>Pr</a:t>
            </a:r>
            <a:r>
              <a:rPr lang="en-US" altLang="en-US" sz="2400" b="0" dirty="0"/>
              <a:t>(HVE) = 52%.</a:t>
            </a:r>
          </a:p>
          <a:p>
            <a:pPr marL="0" indent="0">
              <a:spcBef>
                <a:spcPct val="45000"/>
              </a:spcBef>
              <a:buFont typeface="Monotype Sorts" pitchFamily="2" charset="2"/>
              <a:buNone/>
            </a:pPr>
            <a:r>
              <a:rPr lang="en-US" altLang="en-US" sz="2400" b="0" dirty="0"/>
              <a:t>Untreated HVE leads to death or severe sequelae in 71%; for OVE the figure is 1%.  </a:t>
            </a:r>
          </a:p>
          <a:p>
            <a:pPr marL="0" indent="0">
              <a:spcBef>
                <a:spcPct val="45000"/>
              </a:spcBef>
              <a:buFont typeface="Monotype Sorts" pitchFamily="2" charset="2"/>
              <a:buNone/>
            </a:pPr>
            <a:r>
              <a:rPr lang="en-US" altLang="en-US" sz="2400" b="0" dirty="0"/>
              <a:t>A drug, vidarabine, decreases mortality or severe sequelae due to HVE from 71% down to 36%.  </a:t>
            </a:r>
          </a:p>
          <a:p>
            <a:pPr marL="0" indent="0">
              <a:spcBef>
                <a:spcPct val="45000"/>
              </a:spcBef>
              <a:buFont typeface="Monotype Sorts" pitchFamily="2" charset="2"/>
              <a:buNone/>
            </a:pPr>
            <a:r>
              <a:rPr lang="en-US" altLang="en-US" sz="2400" b="0" dirty="0"/>
              <a:t>Side effects cause an increase in mortality among OVE patients treated with vidarabine from 1% to 20%.</a:t>
            </a:r>
          </a:p>
        </p:txBody>
      </p:sp>
      <p:sp>
        <p:nvSpPr>
          <p:cNvPr id="2" name="Slide Number Placeholder 1"/>
          <p:cNvSpPr>
            <a:spLocks noGrp="1"/>
          </p:cNvSpPr>
          <p:nvPr>
            <p:ph type="sldNum" sz="quarter" idx="12"/>
          </p:nvPr>
        </p:nvSpPr>
        <p:spPr/>
        <p:txBody>
          <a:bodyPr/>
          <a:lstStyle/>
          <a:p>
            <a:fld id="{0798D939-2D9E-2142-A80A-FFDECD1E5A9B}" type="slidenum">
              <a:rPr lang="en-US" smtClean="0"/>
              <a:t>19</a:t>
            </a:fld>
            <a:endParaRPr lang="en-US"/>
          </a:p>
        </p:txBody>
      </p:sp>
    </p:spTree>
    <p:extLst>
      <p:ext uri="{BB962C8B-B14F-4D97-AF65-F5344CB8AC3E}">
        <p14:creationId xmlns:p14="http://schemas.microsoft.com/office/powerpoint/2010/main" val="24854271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Decision Analysis</a:t>
            </a:r>
          </a:p>
        </p:txBody>
      </p:sp>
      <p:sp>
        <p:nvSpPr>
          <p:cNvPr id="381955" name="Rectangle 3"/>
          <p:cNvSpPr>
            <a:spLocks noGrp="1" noChangeArrowheads="1"/>
          </p:cNvSpPr>
          <p:nvPr>
            <p:ph idx="1"/>
          </p:nvPr>
        </p:nvSpPr>
        <p:spPr/>
        <p:txBody>
          <a:bodyPr>
            <a:normAutofit fontScale="92500"/>
          </a:bodyPr>
          <a:lstStyle/>
          <a:p>
            <a:pPr>
              <a:lnSpc>
                <a:spcPct val="95000"/>
              </a:lnSpc>
              <a:spcBef>
                <a:spcPct val="10000"/>
              </a:spcBef>
              <a:spcAft>
                <a:spcPts val="1200"/>
              </a:spcAft>
            </a:pPr>
            <a:r>
              <a:rPr lang="en-US" dirty="0">
                <a:cs typeface="Times New Roman" pitchFamily="18" charset="0"/>
              </a:rPr>
              <a:t>Explicit, quantitative and systematic approach to decision making under </a:t>
            </a:r>
            <a:r>
              <a:rPr lang="en-US" i="1" dirty="0">
                <a:solidFill>
                  <a:schemeClr val="accent1"/>
                </a:solidFill>
                <a:cs typeface="Times New Roman" pitchFamily="18" charset="0"/>
              </a:rPr>
              <a:t>uncertainty</a:t>
            </a:r>
          </a:p>
          <a:p>
            <a:pPr>
              <a:lnSpc>
                <a:spcPct val="95000"/>
              </a:lnSpc>
              <a:spcBef>
                <a:spcPct val="10000"/>
              </a:spcBef>
              <a:spcAft>
                <a:spcPts val="1200"/>
              </a:spcAft>
            </a:pPr>
            <a:r>
              <a:rPr lang="en-US" dirty="0">
                <a:cs typeface="Times New Roman" pitchFamily="18" charset="0"/>
              </a:rPr>
              <a:t>Identify, measure, and value the consequences of decisions as well as the uncertainty that exists when the decision needs to be made </a:t>
            </a:r>
          </a:p>
          <a:p>
            <a:pPr>
              <a:lnSpc>
                <a:spcPct val="90000"/>
              </a:lnSpc>
              <a:spcAft>
                <a:spcPts val="1200"/>
              </a:spcAft>
              <a:buClr>
                <a:schemeClr val="tx2"/>
              </a:buClr>
            </a:pPr>
            <a:r>
              <a:rPr lang="en-US" altLang="en-US" dirty="0"/>
              <a:t>Help structure the analysts’ thinking and facilitate the communication of assumptions</a:t>
            </a:r>
          </a:p>
          <a:p>
            <a:pPr>
              <a:lnSpc>
                <a:spcPct val="90000"/>
              </a:lnSpc>
              <a:spcAft>
                <a:spcPts val="1200"/>
              </a:spcAft>
              <a:buClr>
                <a:schemeClr val="tx2"/>
              </a:buClr>
            </a:pPr>
            <a:r>
              <a:rPr lang="en-US" altLang="en-US" dirty="0"/>
              <a:t>Provide a structural framework for synthesizing data from disparate sources and allows for </a:t>
            </a:r>
            <a:r>
              <a:rPr lang="en-US" altLang="en-US" i="1" dirty="0">
                <a:solidFill>
                  <a:schemeClr val="accent1"/>
                </a:solidFill>
              </a:rPr>
              <a:t>extrapolation</a:t>
            </a:r>
          </a:p>
          <a:p>
            <a:pPr>
              <a:spcAft>
                <a:spcPts val="1200"/>
              </a:spcAft>
              <a:buClr>
                <a:schemeClr val="tx2"/>
              </a:buClr>
            </a:pPr>
            <a:r>
              <a:rPr lang="en-US" dirty="0"/>
              <a:t>Elements are incorporated into a </a:t>
            </a:r>
            <a:r>
              <a:rPr lang="en-US" i="1" dirty="0">
                <a:solidFill>
                  <a:schemeClr val="accent1"/>
                </a:solidFill>
              </a:rPr>
              <a:t>model</a:t>
            </a:r>
            <a:r>
              <a:rPr lang="en-US" dirty="0"/>
              <a:t> to structure the decision problem over time, and used to compare the outcomes of different options or interventions</a:t>
            </a:r>
          </a:p>
          <a:p>
            <a:pPr>
              <a:lnSpc>
                <a:spcPct val="90000"/>
              </a:lnSpc>
              <a:spcAft>
                <a:spcPts val="1200"/>
              </a:spcAft>
              <a:buClr>
                <a:schemeClr val="tx2"/>
              </a:buClr>
            </a:pPr>
            <a:endParaRPr lang="en-US" altLang="en-US" dirty="0"/>
          </a:p>
        </p:txBody>
      </p:sp>
      <p:sp>
        <p:nvSpPr>
          <p:cNvPr id="2" name="Slide Number Placeholder 1"/>
          <p:cNvSpPr>
            <a:spLocks noGrp="1"/>
          </p:cNvSpPr>
          <p:nvPr>
            <p:ph type="sldNum" sz="quarter" idx="12"/>
          </p:nvPr>
        </p:nvSpPr>
        <p:spPr/>
        <p:txBody>
          <a:bodyPr/>
          <a:lstStyle/>
          <a:p>
            <a:fld id="{0798D939-2D9E-2142-A80A-FFDECD1E5A9B}" type="slidenum">
              <a:rPr lang="en-US" smtClean="0"/>
              <a:t>2</a:t>
            </a:fld>
            <a:endParaRPr lang="en-US"/>
          </a:p>
        </p:txBody>
      </p:sp>
    </p:spTree>
    <p:extLst>
      <p:ext uri="{BB962C8B-B14F-4D97-AF65-F5344CB8AC3E}">
        <p14:creationId xmlns:p14="http://schemas.microsoft.com/office/powerpoint/2010/main" val="3562629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reeform 1026">
            <a:extLst>
              <a:ext uri="{FF2B5EF4-FFF2-40B4-BE49-F238E27FC236}">
                <a16:creationId xmlns:a16="http://schemas.microsoft.com/office/drawing/2014/main" id="{8FA6E702-71FB-2248-8D78-053875A1E9B5}"/>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5" name="Freeform 1027">
            <a:extLst>
              <a:ext uri="{FF2B5EF4-FFF2-40B4-BE49-F238E27FC236}">
                <a16:creationId xmlns:a16="http://schemas.microsoft.com/office/drawing/2014/main" id="{19FC7061-2B07-EB4B-9C94-3C0E54533723}"/>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6" name="Rectangle 1028">
            <a:extLst>
              <a:ext uri="{FF2B5EF4-FFF2-40B4-BE49-F238E27FC236}">
                <a16:creationId xmlns:a16="http://schemas.microsoft.com/office/drawing/2014/main" id="{91BF189C-C71B-EF49-888A-5AE3574CA36F}"/>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037" name="Rectangle 1029">
            <a:extLst>
              <a:ext uri="{FF2B5EF4-FFF2-40B4-BE49-F238E27FC236}">
                <a16:creationId xmlns:a16="http://schemas.microsoft.com/office/drawing/2014/main" id="{95FA93F7-0F77-5743-97D0-2A2F803D15EF}"/>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038" name="Rectangle 1030">
            <a:extLst>
              <a:ext uri="{FF2B5EF4-FFF2-40B4-BE49-F238E27FC236}">
                <a16:creationId xmlns:a16="http://schemas.microsoft.com/office/drawing/2014/main" id="{E358A67A-A269-CF4A-B650-E1C3D362FC18}"/>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Freeform 1031">
            <a:extLst>
              <a:ext uri="{FF2B5EF4-FFF2-40B4-BE49-F238E27FC236}">
                <a16:creationId xmlns:a16="http://schemas.microsoft.com/office/drawing/2014/main" id="{E611E77E-C3C1-B94A-B462-2A3FCA04158F}"/>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Freeform 1032">
            <a:extLst>
              <a:ext uri="{FF2B5EF4-FFF2-40B4-BE49-F238E27FC236}">
                <a16:creationId xmlns:a16="http://schemas.microsoft.com/office/drawing/2014/main" id="{F6D75701-3B77-1043-9C01-8EE28CAE8A21}"/>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Oval 1033">
            <a:extLst>
              <a:ext uri="{FF2B5EF4-FFF2-40B4-BE49-F238E27FC236}">
                <a16:creationId xmlns:a16="http://schemas.microsoft.com/office/drawing/2014/main" id="{B95AC9BD-5867-E248-BCC0-FA34FFC36A7A}"/>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Rectangle 1034">
            <a:extLst>
              <a:ext uri="{FF2B5EF4-FFF2-40B4-BE49-F238E27FC236}">
                <a16:creationId xmlns:a16="http://schemas.microsoft.com/office/drawing/2014/main" id="{01F7E659-54DA-8349-AFDB-9F31D7B3F8B1}"/>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043" name="Rectangle 1035">
            <a:extLst>
              <a:ext uri="{FF2B5EF4-FFF2-40B4-BE49-F238E27FC236}">
                <a16:creationId xmlns:a16="http://schemas.microsoft.com/office/drawing/2014/main" id="{547011DE-F08E-2D41-A978-2DB9E4123650}"/>
              </a:ext>
            </a:extLst>
          </p:cNvPr>
          <p:cNvSpPr>
            <a:spLocks noChangeArrowheads="1"/>
          </p:cNvSpPr>
          <p:nvPr/>
        </p:nvSpPr>
        <p:spPr bwMode="auto">
          <a:xfrm>
            <a:off x="5319168"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44" name="Rectangle 1036">
            <a:extLst>
              <a:ext uri="{FF2B5EF4-FFF2-40B4-BE49-F238E27FC236}">
                <a16:creationId xmlns:a16="http://schemas.microsoft.com/office/drawing/2014/main" id="{05A71800-38C3-9541-825E-4B30827550C3}"/>
              </a:ext>
            </a:extLst>
          </p:cNvPr>
          <p:cNvSpPr>
            <a:spLocks noChangeArrowheads="1"/>
          </p:cNvSpPr>
          <p:nvPr/>
        </p:nvSpPr>
        <p:spPr bwMode="auto">
          <a:xfrm>
            <a:off x="4295775" y="1811338"/>
            <a:ext cx="102339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45" name="Rectangle 1037">
            <a:extLst>
              <a:ext uri="{FF2B5EF4-FFF2-40B4-BE49-F238E27FC236}">
                <a16:creationId xmlns:a16="http://schemas.microsoft.com/office/drawing/2014/main" id="{452EA8FF-2377-1340-8BDC-22110E0343DB}"/>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46" name="Rectangle 1038">
            <a:extLst>
              <a:ext uri="{FF2B5EF4-FFF2-40B4-BE49-F238E27FC236}">
                <a16:creationId xmlns:a16="http://schemas.microsoft.com/office/drawing/2014/main" id="{3751249D-9A1E-1E4B-9191-9E6C14AE5265}"/>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047" name="Rectangle 1039">
            <a:extLst>
              <a:ext uri="{FF2B5EF4-FFF2-40B4-BE49-F238E27FC236}">
                <a16:creationId xmlns:a16="http://schemas.microsoft.com/office/drawing/2014/main" id="{153686E8-8FBA-C946-992D-69AE36653927}"/>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4048" name="Rectangle 1040">
            <a:extLst>
              <a:ext uri="{FF2B5EF4-FFF2-40B4-BE49-F238E27FC236}">
                <a16:creationId xmlns:a16="http://schemas.microsoft.com/office/drawing/2014/main" id="{ED4DF563-9C22-F44E-915F-919FD5CD2718}"/>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049" name="Freeform 1041">
            <a:extLst>
              <a:ext uri="{FF2B5EF4-FFF2-40B4-BE49-F238E27FC236}">
                <a16:creationId xmlns:a16="http://schemas.microsoft.com/office/drawing/2014/main" id="{BD11863D-32EC-844D-9505-3E1086D9055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042">
            <a:extLst>
              <a:ext uri="{FF2B5EF4-FFF2-40B4-BE49-F238E27FC236}">
                <a16:creationId xmlns:a16="http://schemas.microsoft.com/office/drawing/2014/main" id="{EDFCED58-0AEB-5448-8746-F8FEBA981A11}"/>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Oval 1043">
            <a:extLst>
              <a:ext uri="{FF2B5EF4-FFF2-40B4-BE49-F238E27FC236}">
                <a16:creationId xmlns:a16="http://schemas.microsoft.com/office/drawing/2014/main" id="{461DEEA9-5231-3E4C-B4DE-253E3AF56D02}"/>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Rectangle 1044">
            <a:extLst>
              <a:ext uri="{FF2B5EF4-FFF2-40B4-BE49-F238E27FC236}">
                <a16:creationId xmlns:a16="http://schemas.microsoft.com/office/drawing/2014/main" id="{475F5EA1-06BC-4844-B529-FB18BBC8FEAC}"/>
              </a:ext>
            </a:extLst>
          </p:cNvPr>
          <p:cNvSpPr>
            <a:spLocks noChangeArrowheads="1"/>
          </p:cNvSpPr>
          <p:nvPr/>
        </p:nvSpPr>
        <p:spPr bwMode="auto">
          <a:xfrm>
            <a:off x="5307946" y="5142007"/>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053" name="Rectangle 1045">
            <a:extLst>
              <a:ext uri="{FF2B5EF4-FFF2-40B4-BE49-F238E27FC236}">
                <a16:creationId xmlns:a16="http://schemas.microsoft.com/office/drawing/2014/main" id="{3C46D583-9248-C046-99C4-EF692FC5D884}"/>
              </a:ext>
            </a:extLst>
          </p:cNvPr>
          <p:cNvSpPr>
            <a:spLocks noChangeArrowheads="1"/>
          </p:cNvSpPr>
          <p:nvPr/>
        </p:nvSpPr>
        <p:spPr bwMode="auto">
          <a:xfrm>
            <a:off x="5265847" y="36018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054" name="Rectangle 1046">
            <a:extLst>
              <a:ext uri="{FF2B5EF4-FFF2-40B4-BE49-F238E27FC236}">
                <a16:creationId xmlns:a16="http://schemas.microsoft.com/office/drawing/2014/main" id="{B4C16F29-38E4-9C40-B0FC-FE689670E3C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055" name="Rectangle 1047">
            <a:extLst>
              <a:ext uri="{FF2B5EF4-FFF2-40B4-BE49-F238E27FC236}">
                <a16:creationId xmlns:a16="http://schemas.microsoft.com/office/drawing/2014/main" id="{A1170AD0-D184-AF4B-9A15-DA43BD69B0A4}"/>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056" name="Rectangle 1048">
            <a:extLst>
              <a:ext uri="{FF2B5EF4-FFF2-40B4-BE49-F238E27FC236}">
                <a16:creationId xmlns:a16="http://schemas.microsoft.com/office/drawing/2014/main" id="{C953135C-0EB6-E74E-A765-B2490D89C21F}"/>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25" name="Rectangle 1028">
            <a:extLst>
              <a:ext uri="{FF2B5EF4-FFF2-40B4-BE49-F238E27FC236}">
                <a16:creationId xmlns:a16="http://schemas.microsoft.com/office/drawing/2014/main" id="{159FD867-20BD-CF4B-9A43-5AD9272A1BFF}"/>
              </a:ext>
            </a:extLst>
          </p:cNvPr>
          <p:cNvSpPr>
            <a:spLocks noGrp="1" noChangeArrowheads="1"/>
          </p:cNvSpPr>
          <p:nvPr>
            <p:ph type="title"/>
          </p:nvPr>
        </p:nvSpPr>
        <p:spPr>
          <a:xfrm>
            <a:off x="692331" y="304800"/>
            <a:ext cx="7346769" cy="990600"/>
          </a:xfrm>
          <a:noFill/>
          <a:ln/>
        </p:spPr>
        <p:txBody>
          <a:bodyPr/>
          <a:lstStyle/>
          <a:p>
            <a:r>
              <a:rPr lang="en-US" altLang="en-US" sz="4000" b="0" dirty="0"/>
              <a:t>To treat or not to treat</a:t>
            </a:r>
          </a:p>
        </p:txBody>
      </p:sp>
      <p:sp>
        <p:nvSpPr>
          <p:cNvPr id="3" name="Slide Number Placeholder 2"/>
          <p:cNvSpPr>
            <a:spLocks noGrp="1"/>
          </p:cNvSpPr>
          <p:nvPr>
            <p:ph type="sldNum" sz="quarter" idx="12"/>
          </p:nvPr>
        </p:nvSpPr>
        <p:spPr/>
        <p:txBody>
          <a:bodyPr/>
          <a:lstStyle/>
          <a:p>
            <a:fld id="{0798D939-2D9E-2142-A80A-FFDECD1E5A9B}" type="slidenum">
              <a:rPr lang="en-US" smtClean="0"/>
              <a:t>20</a:t>
            </a:fld>
            <a:endParaRPr lang="en-US"/>
          </a:p>
        </p:txBody>
      </p:sp>
      <p:sp>
        <p:nvSpPr>
          <p:cNvPr id="2" name="TextBox 1"/>
          <p:cNvSpPr txBox="1"/>
          <p:nvPr/>
        </p:nvSpPr>
        <p:spPr>
          <a:xfrm>
            <a:off x="1554163" y="6278847"/>
            <a:ext cx="5908669" cy="400110"/>
          </a:xfrm>
          <a:prstGeom prst="rect">
            <a:avLst/>
          </a:prstGeom>
          <a:noFill/>
        </p:spPr>
        <p:txBody>
          <a:bodyPr wrap="none" rtlCol="0">
            <a:spAutoFit/>
          </a:bodyPr>
          <a:lstStyle/>
          <a:p>
            <a:r>
              <a:rPr lang="en-US" sz="2000" dirty="0"/>
              <a:t>Outcome = </a:t>
            </a:r>
            <a:r>
              <a:rPr lang="en-US" sz="2000" dirty="0" err="1"/>
              <a:t>Pr</a:t>
            </a:r>
            <a:r>
              <a:rPr lang="en-US" sz="2000" dirty="0"/>
              <a:t>(mortality or severe sequelae)</a:t>
            </a:r>
          </a:p>
        </p:txBody>
      </p:sp>
    </p:spTree>
    <p:extLst>
      <p:ext uri="{BB962C8B-B14F-4D97-AF65-F5344CB8AC3E}">
        <p14:creationId xmlns:p14="http://schemas.microsoft.com/office/powerpoint/2010/main" val="21459685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Define Variable Names</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21</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734216733"/>
              </p:ext>
            </p:extLst>
          </p:nvPr>
        </p:nvGraphicFramePr>
        <p:xfrm>
          <a:off x="840432" y="1417638"/>
          <a:ext cx="7620000" cy="3890012"/>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bl>
          </a:graphicData>
        </a:graphic>
      </p:graphicFrame>
    </p:spTree>
    <p:extLst>
      <p:ext uri="{BB962C8B-B14F-4D97-AF65-F5344CB8AC3E}">
        <p14:creationId xmlns:p14="http://schemas.microsoft.com/office/powerpoint/2010/main" val="426894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Freeform 2">
            <a:extLst>
              <a:ext uri="{FF2B5EF4-FFF2-40B4-BE49-F238E27FC236}">
                <a16:creationId xmlns:a16="http://schemas.microsoft.com/office/drawing/2014/main" id="{DD219673-F703-1244-958D-6804FD841A50}"/>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299" name="Freeform 3">
            <a:extLst>
              <a:ext uri="{FF2B5EF4-FFF2-40B4-BE49-F238E27FC236}">
                <a16:creationId xmlns:a16="http://schemas.microsoft.com/office/drawing/2014/main" id="{2B09216E-82C5-874B-98C5-6A8C07638306}"/>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0" name="Rectangle 4">
            <a:extLst>
              <a:ext uri="{FF2B5EF4-FFF2-40B4-BE49-F238E27FC236}">
                <a16:creationId xmlns:a16="http://schemas.microsoft.com/office/drawing/2014/main" id="{2747135B-3EA6-9043-9812-BEA133649781}"/>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39301" name="Rectangle 5">
            <a:extLst>
              <a:ext uri="{FF2B5EF4-FFF2-40B4-BE49-F238E27FC236}">
                <a16:creationId xmlns:a16="http://schemas.microsoft.com/office/drawing/2014/main" id="{B988E936-DD7C-D248-B39C-066E7E2E865A}"/>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39302" name="Rectangle 6">
            <a:extLst>
              <a:ext uri="{FF2B5EF4-FFF2-40B4-BE49-F238E27FC236}">
                <a16:creationId xmlns:a16="http://schemas.microsoft.com/office/drawing/2014/main" id="{A7D43318-E690-0648-AA73-3F0C94B0DDE3}"/>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3" name="Freeform 7">
            <a:extLst>
              <a:ext uri="{FF2B5EF4-FFF2-40B4-BE49-F238E27FC236}">
                <a16:creationId xmlns:a16="http://schemas.microsoft.com/office/drawing/2014/main" id="{0740C473-7113-244C-A04C-6A7C45377D8C}"/>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4" name="Freeform 8">
            <a:extLst>
              <a:ext uri="{FF2B5EF4-FFF2-40B4-BE49-F238E27FC236}">
                <a16:creationId xmlns:a16="http://schemas.microsoft.com/office/drawing/2014/main" id="{F5E85760-179E-B944-B82F-AE4DE4125BEA}"/>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05" name="Oval 9">
            <a:extLst>
              <a:ext uri="{FF2B5EF4-FFF2-40B4-BE49-F238E27FC236}">
                <a16:creationId xmlns:a16="http://schemas.microsoft.com/office/drawing/2014/main" id="{B368A3CB-66DE-1B46-A925-B4D910BF06C1}"/>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06" name="Rectangle 10">
            <a:extLst>
              <a:ext uri="{FF2B5EF4-FFF2-40B4-BE49-F238E27FC236}">
                <a16:creationId xmlns:a16="http://schemas.microsoft.com/office/drawing/2014/main" id="{8B7E5EC8-56B3-744E-AEB6-6975F945C399}"/>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39307" name="Rectangle 11">
            <a:extLst>
              <a:ext uri="{FF2B5EF4-FFF2-40B4-BE49-F238E27FC236}">
                <a16:creationId xmlns:a16="http://schemas.microsoft.com/office/drawing/2014/main" id="{70D245A9-CA75-EF4B-A12C-0CAA606FDF85}"/>
              </a:ext>
            </a:extLst>
          </p:cNvPr>
          <p:cNvSpPr>
            <a:spLocks noChangeArrowheads="1"/>
          </p:cNvSpPr>
          <p:nvPr/>
        </p:nvSpPr>
        <p:spPr bwMode="auto">
          <a:xfrm>
            <a:off x="5340149" y="1328581"/>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08" name="Rectangle 12">
            <a:extLst>
              <a:ext uri="{FF2B5EF4-FFF2-40B4-BE49-F238E27FC236}">
                <a16:creationId xmlns:a16="http://schemas.microsoft.com/office/drawing/2014/main" id="{8B5EB0A0-D6C3-DA44-BA1C-ED7CEB2A24DE}"/>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09" name="Rectangle 13">
            <a:extLst>
              <a:ext uri="{FF2B5EF4-FFF2-40B4-BE49-F238E27FC236}">
                <a16:creationId xmlns:a16="http://schemas.microsoft.com/office/drawing/2014/main" id="{252DAAD7-A356-BA40-9480-654C6E5359BF}"/>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10" name="Rectangle 14">
            <a:extLst>
              <a:ext uri="{FF2B5EF4-FFF2-40B4-BE49-F238E27FC236}">
                <a16:creationId xmlns:a16="http://schemas.microsoft.com/office/drawing/2014/main" id="{8CF8A1B0-5FF2-C242-855D-594311234734}"/>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0.36</a:t>
            </a:r>
          </a:p>
        </p:txBody>
      </p:sp>
      <p:sp>
        <p:nvSpPr>
          <p:cNvPr id="439311" name="Rectangle 15">
            <a:extLst>
              <a:ext uri="{FF2B5EF4-FFF2-40B4-BE49-F238E27FC236}">
                <a16:creationId xmlns:a16="http://schemas.microsoft.com/office/drawing/2014/main" id="{E4BD3913-17B1-CB4A-A63E-EA7EF310DAD5}"/>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0.20</a:t>
            </a:r>
          </a:p>
        </p:txBody>
      </p:sp>
      <p:sp>
        <p:nvSpPr>
          <p:cNvPr id="439312" name="Rectangle 16">
            <a:extLst>
              <a:ext uri="{FF2B5EF4-FFF2-40B4-BE49-F238E27FC236}">
                <a16:creationId xmlns:a16="http://schemas.microsoft.com/office/drawing/2014/main" id="{01E68087-0A7A-3246-92B9-0D26B5F58A96}"/>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39313" name="Freeform 17">
            <a:extLst>
              <a:ext uri="{FF2B5EF4-FFF2-40B4-BE49-F238E27FC236}">
                <a16:creationId xmlns:a16="http://schemas.microsoft.com/office/drawing/2014/main" id="{4D5C9B8D-4614-8748-B572-463A5F2B68EE}"/>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4" name="Freeform 18">
            <a:extLst>
              <a:ext uri="{FF2B5EF4-FFF2-40B4-BE49-F238E27FC236}">
                <a16:creationId xmlns:a16="http://schemas.microsoft.com/office/drawing/2014/main" id="{D8C62E83-890E-654B-B878-BDB7B2007BFA}"/>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9315" name="Oval 19">
            <a:extLst>
              <a:ext uri="{FF2B5EF4-FFF2-40B4-BE49-F238E27FC236}">
                <a16:creationId xmlns:a16="http://schemas.microsoft.com/office/drawing/2014/main" id="{63E5D680-D158-0443-A088-D2F8C2BCA09A}"/>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316" name="Rectangle 20">
            <a:extLst>
              <a:ext uri="{FF2B5EF4-FFF2-40B4-BE49-F238E27FC236}">
                <a16:creationId xmlns:a16="http://schemas.microsoft.com/office/drawing/2014/main" id="{0C4AAD16-7785-7344-8269-233F3C4FAE61}"/>
              </a:ext>
            </a:extLst>
          </p:cNvPr>
          <p:cNvSpPr>
            <a:spLocks noChangeArrowheads="1"/>
          </p:cNvSpPr>
          <p:nvPr/>
        </p:nvSpPr>
        <p:spPr bwMode="auto">
          <a:xfrm>
            <a:off x="5254625" y="5103203"/>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39317" name="Rectangle 21">
            <a:extLst>
              <a:ext uri="{FF2B5EF4-FFF2-40B4-BE49-F238E27FC236}">
                <a16:creationId xmlns:a16="http://schemas.microsoft.com/office/drawing/2014/main" id="{EC927A5B-CB03-AD44-B01E-B1DEF06A41B0}"/>
              </a:ext>
            </a:extLst>
          </p:cNvPr>
          <p:cNvSpPr>
            <a:spLocks noChangeArrowheads="1"/>
          </p:cNvSpPr>
          <p:nvPr/>
        </p:nvSpPr>
        <p:spPr bwMode="auto">
          <a:xfrm>
            <a:off x="5227384" y="3636009"/>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39318" name="Rectangle 22">
            <a:extLst>
              <a:ext uri="{FF2B5EF4-FFF2-40B4-BE49-F238E27FC236}">
                <a16:creationId xmlns:a16="http://schemas.microsoft.com/office/drawing/2014/main" id="{4166E269-5119-A54E-8C2C-FDCE9B83BF88}"/>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39319" name="Rectangle 23">
            <a:extLst>
              <a:ext uri="{FF2B5EF4-FFF2-40B4-BE49-F238E27FC236}">
                <a16:creationId xmlns:a16="http://schemas.microsoft.com/office/drawing/2014/main" id="{0E702AC3-461D-734E-AC10-9577A711DCCB}"/>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39320" name="Rectangle 24">
            <a:extLst>
              <a:ext uri="{FF2B5EF4-FFF2-40B4-BE49-F238E27FC236}">
                <a16:creationId xmlns:a16="http://schemas.microsoft.com/office/drawing/2014/main" id="{9F2DD1BE-1281-4A46-8292-B1350F11D12E}"/>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39321" name="Rectangle 25">
            <a:extLst>
              <a:ext uri="{FF2B5EF4-FFF2-40B4-BE49-F238E27FC236}">
                <a16:creationId xmlns:a16="http://schemas.microsoft.com/office/drawing/2014/main" id="{F9E27322-B0B2-084F-85CE-8478D94BCDCF}"/>
              </a:ext>
            </a:extLst>
          </p:cNvPr>
          <p:cNvSpPr>
            <a:spLocks noChangeArrowheads="1"/>
          </p:cNvSpPr>
          <p:nvPr/>
        </p:nvSpPr>
        <p:spPr bwMode="auto">
          <a:xfrm>
            <a:off x="707662" y="37358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
        <p:nvSpPr>
          <p:cNvPr id="439322" name="Rectangle 26">
            <a:extLst>
              <a:ext uri="{FF2B5EF4-FFF2-40B4-BE49-F238E27FC236}">
                <a16:creationId xmlns:a16="http://schemas.microsoft.com/office/drawing/2014/main" id="{47F1F595-5FC7-CA4C-A22A-B9A1C584E00C}"/>
              </a:ext>
            </a:extLst>
          </p:cNvPr>
          <p:cNvSpPr>
            <a:spLocks noChangeArrowheads="1"/>
          </p:cNvSpPr>
          <p:nvPr/>
        </p:nvSpPr>
        <p:spPr bwMode="auto">
          <a:xfrm>
            <a:off x="707661" y="545770"/>
            <a:ext cx="556667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39323" name="Arc 27">
            <a:extLst>
              <a:ext uri="{FF2B5EF4-FFF2-40B4-BE49-F238E27FC236}">
                <a16:creationId xmlns:a16="http://schemas.microsoft.com/office/drawing/2014/main" id="{2B68237C-8EB0-0E4B-9C9B-D6730EC06BDF}"/>
              </a:ext>
            </a:extLst>
          </p:cNvPr>
          <p:cNvSpPr>
            <a:spLocks/>
          </p:cNvSpPr>
          <p:nvPr/>
        </p:nvSpPr>
        <p:spPr bwMode="auto">
          <a:xfrm>
            <a:off x="3200400" y="1371600"/>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22</a:t>
            </a:fld>
            <a:endParaRPr lang="en-US"/>
          </a:p>
        </p:txBody>
      </p:sp>
    </p:spTree>
    <p:extLst>
      <p:ext uri="{BB962C8B-B14F-4D97-AF65-F5344CB8AC3E}">
        <p14:creationId xmlns:p14="http://schemas.microsoft.com/office/powerpoint/2010/main" val="31753365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71" name="Arc 27">
            <a:extLst>
              <a:ext uri="{FF2B5EF4-FFF2-40B4-BE49-F238E27FC236}">
                <a16:creationId xmlns:a16="http://schemas.microsoft.com/office/drawing/2014/main" id="{02F40237-1D12-5645-AC80-EC42DF135664}"/>
              </a:ext>
            </a:extLst>
          </p:cNvPr>
          <p:cNvSpPr>
            <a:spLocks/>
          </p:cNvSpPr>
          <p:nvPr/>
        </p:nvSpPr>
        <p:spPr bwMode="auto">
          <a:xfrm>
            <a:off x="3200400" y="1143000"/>
            <a:ext cx="1028700" cy="12001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6" name="Freeform 2">
            <a:extLst>
              <a:ext uri="{FF2B5EF4-FFF2-40B4-BE49-F238E27FC236}">
                <a16:creationId xmlns:a16="http://schemas.microsoft.com/office/drawing/2014/main" id="{E9AC28F8-96B0-2047-9301-55659CA53DEE}"/>
              </a:ext>
            </a:extLst>
          </p:cNvPr>
          <p:cNvSpPr>
            <a:spLocks/>
          </p:cNvSpPr>
          <p:nvPr/>
        </p:nvSpPr>
        <p:spPr bwMode="auto">
          <a:xfrm>
            <a:off x="1363663" y="2560638"/>
            <a:ext cx="2803525" cy="1098550"/>
          </a:xfrm>
          <a:custGeom>
            <a:avLst/>
            <a:gdLst>
              <a:gd name="T0" fmla="*/ 0 w 1766"/>
              <a:gd name="T1" fmla="*/ 691 h 692"/>
              <a:gd name="T2" fmla="*/ 0 w 1766"/>
              <a:gd name="T3" fmla="*/ 0 h 692"/>
              <a:gd name="T4" fmla="*/ 1765 w 1766"/>
              <a:gd name="T5" fmla="*/ 0 h 692"/>
            </a:gdLst>
            <a:ahLst/>
            <a:cxnLst>
              <a:cxn ang="0">
                <a:pos x="T0" y="T1"/>
              </a:cxn>
              <a:cxn ang="0">
                <a:pos x="T2" y="T3"/>
              </a:cxn>
              <a:cxn ang="0">
                <a:pos x="T4" y="T5"/>
              </a:cxn>
            </a:cxnLst>
            <a:rect l="0" t="0" r="r" b="b"/>
            <a:pathLst>
              <a:path w="1766" h="692">
                <a:moveTo>
                  <a:pt x="0" y="691"/>
                </a:moveTo>
                <a:lnTo>
                  <a:pt x="0" y="0"/>
                </a:lnTo>
                <a:lnTo>
                  <a:pt x="1765"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7" name="Freeform 3">
            <a:extLst>
              <a:ext uri="{FF2B5EF4-FFF2-40B4-BE49-F238E27FC236}">
                <a16:creationId xmlns:a16="http://schemas.microsoft.com/office/drawing/2014/main" id="{9716009E-72BE-744C-97A7-E330676CD801}"/>
              </a:ext>
            </a:extLst>
          </p:cNvPr>
          <p:cNvSpPr>
            <a:spLocks/>
          </p:cNvSpPr>
          <p:nvPr/>
        </p:nvSpPr>
        <p:spPr bwMode="auto">
          <a:xfrm>
            <a:off x="1363663" y="3917950"/>
            <a:ext cx="2786062" cy="977900"/>
          </a:xfrm>
          <a:custGeom>
            <a:avLst/>
            <a:gdLst>
              <a:gd name="T0" fmla="*/ 0 w 1755"/>
              <a:gd name="T1" fmla="*/ 0 h 616"/>
              <a:gd name="T2" fmla="*/ 0 w 1755"/>
              <a:gd name="T3" fmla="*/ 615 h 616"/>
              <a:gd name="T4" fmla="*/ 1754 w 1755"/>
              <a:gd name="T5" fmla="*/ 615 h 616"/>
            </a:gdLst>
            <a:ahLst/>
            <a:cxnLst>
              <a:cxn ang="0">
                <a:pos x="T0" y="T1"/>
              </a:cxn>
              <a:cxn ang="0">
                <a:pos x="T2" y="T3"/>
              </a:cxn>
              <a:cxn ang="0">
                <a:pos x="T4" y="T5"/>
              </a:cxn>
            </a:cxnLst>
            <a:rect l="0" t="0" r="r" b="b"/>
            <a:pathLst>
              <a:path w="1755" h="616">
                <a:moveTo>
                  <a:pt x="0" y="0"/>
                </a:moveTo>
                <a:lnTo>
                  <a:pt x="0" y="615"/>
                </a:lnTo>
                <a:lnTo>
                  <a:pt x="1754" y="61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48" name="Rectangle 4">
            <a:extLst>
              <a:ext uri="{FF2B5EF4-FFF2-40B4-BE49-F238E27FC236}">
                <a16:creationId xmlns:a16="http://schemas.microsoft.com/office/drawing/2014/main" id="{C224FDB4-D8D2-A646-825E-CF65363C3240}"/>
              </a:ext>
            </a:extLst>
          </p:cNvPr>
          <p:cNvSpPr>
            <a:spLocks noChangeArrowheads="1"/>
          </p:cNvSpPr>
          <p:nvPr/>
        </p:nvSpPr>
        <p:spPr bwMode="auto">
          <a:xfrm>
            <a:off x="1990725" y="2144713"/>
            <a:ext cx="933332"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Treat</a:t>
            </a:r>
          </a:p>
        </p:txBody>
      </p:sp>
      <p:sp>
        <p:nvSpPr>
          <p:cNvPr id="441349" name="Rectangle 5">
            <a:extLst>
              <a:ext uri="{FF2B5EF4-FFF2-40B4-BE49-F238E27FC236}">
                <a16:creationId xmlns:a16="http://schemas.microsoft.com/office/drawing/2014/main" id="{6F04B863-18C1-1745-8711-6E88B07ECBD0}"/>
              </a:ext>
            </a:extLst>
          </p:cNvPr>
          <p:cNvSpPr>
            <a:spLocks noChangeArrowheads="1"/>
          </p:cNvSpPr>
          <p:nvPr/>
        </p:nvSpPr>
        <p:spPr bwMode="auto">
          <a:xfrm>
            <a:off x="1620838" y="4395788"/>
            <a:ext cx="204382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Do not treat</a:t>
            </a:r>
          </a:p>
        </p:txBody>
      </p:sp>
      <p:sp>
        <p:nvSpPr>
          <p:cNvPr id="441350" name="Rectangle 6">
            <a:extLst>
              <a:ext uri="{FF2B5EF4-FFF2-40B4-BE49-F238E27FC236}">
                <a16:creationId xmlns:a16="http://schemas.microsoft.com/office/drawing/2014/main" id="{966959F6-A586-604A-B5B9-88CBBBD22684}"/>
              </a:ext>
            </a:extLst>
          </p:cNvPr>
          <p:cNvSpPr>
            <a:spLocks noChangeArrowheads="1"/>
          </p:cNvSpPr>
          <p:nvPr/>
        </p:nvSpPr>
        <p:spPr bwMode="auto">
          <a:xfrm>
            <a:off x="1171575" y="3524250"/>
            <a:ext cx="382588" cy="382588"/>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1" name="Freeform 7">
            <a:extLst>
              <a:ext uri="{FF2B5EF4-FFF2-40B4-BE49-F238E27FC236}">
                <a16:creationId xmlns:a16="http://schemas.microsoft.com/office/drawing/2014/main" id="{1C0930F2-EA3C-A549-A768-83BD26920CC0}"/>
              </a:ext>
            </a:extLst>
          </p:cNvPr>
          <p:cNvSpPr>
            <a:spLocks/>
          </p:cNvSpPr>
          <p:nvPr/>
        </p:nvSpPr>
        <p:spPr bwMode="auto">
          <a:xfrm>
            <a:off x="4295775" y="1771650"/>
            <a:ext cx="2397125" cy="782638"/>
          </a:xfrm>
          <a:custGeom>
            <a:avLst/>
            <a:gdLst>
              <a:gd name="T0" fmla="*/ 0 w 1510"/>
              <a:gd name="T1" fmla="*/ 492 h 493"/>
              <a:gd name="T2" fmla="*/ 0 w 1510"/>
              <a:gd name="T3" fmla="*/ 0 h 493"/>
              <a:gd name="T4" fmla="*/ 1509 w 1510"/>
              <a:gd name="T5" fmla="*/ 0 h 493"/>
            </a:gdLst>
            <a:ahLst/>
            <a:cxnLst>
              <a:cxn ang="0">
                <a:pos x="T0" y="T1"/>
              </a:cxn>
              <a:cxn ang="0">
                <a:pos x="T2" y="T3"/>
              </a:cxn>
              <a:cxn ang="0">
                <a:pos x="T4" y="T5"/>
              </a:cxn>
            </a:cxnLst>
            <a:rect l="0" t="0" r="r" b="b"/>
            <a:pathLst>
              <a:path w="1510" h="493">
                <a:moveTo>
                  <a:pt x="0" y="492"/>
                </a:moveTo>
                <a:lnTo>
                  <a:pt x="0" y="0"/>
                </a:lnTo>
                <a:lnTo>
                  <a:pt x="1509"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2" name="Freeform 8">
            <a:extLst>
              <a:ext uri="{FF2B5EF4-FFF2-40B4-BE49-F238E27FC236}">
                <a16:creationId xmlns:a16="http://schemas.microsoft.com/office/drawing/2014/main" id="{9463157B-4E32-C445-80F8-E24FAD8B46FC}"/>
              </a:ext>
            </a:extLst>
          </p:cNvPr>
          <p:cNvSpPr>
            <a:spLocks/>
          </p:cNvSpPr>
          <p:nvPr/>
        </p:nvSpPr>
        <p:spPr bwMode="auto">
          <a:xfrm>
            <a:off x="4295775" y="2570163"/>
            <a:ext cx="2428875" cy="831850"/>
          </a:xfrm>
          <a:custGeom>
            <a:avLst/>
            <a:gdLst>
              <a:gd name="T0" fmla="*/ 0 w 1530"/>
              <a:gd name="T1" fmla="*/ 0 h 524"/>
              <a:gd name="T2" fmla="*/ 0 w 1530"/>
              <a:gd name="T3" fmla="*/ 523 h 524"/>
              <a:gd name="T4" fmla="*/ 1529 w 1530"/>
              <a:gd name="T5" fmla="*/ 523 h 524"/>
            </a:gdLst>
            <a:ahLst/>
            <a:cxnLst>
              <a:cxn ang="0">
                <a:pos x="T0" y="T1"/>
              </a:cxn>
              <a:cxn ang="0">
                <a:pos x="T2" y="T3"/>
              </a:cxn>
              <a:cxn ang="0">
                <a:pos x="T4" y="T5"/>
              </a:cxn>
            </a:cxnLst>
            <a:rect l="0" t="0" r="r" b="b"/>
            <a:pathLst>
              <a:path w="1530" h="524">
                <a:moveTo>
                  <a:pt x="0" y="0"/>
                </a:moveTo>
                <a:lnTo>
                  <a:pt x="0" y="523"/>
                </a:lnTo>
                <a:lnTo>
                  <a:pt x="1529" y="523"/>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53" name="Oval 9">
            <a:extLst>
              <a:ext uri="{FF2B5EF4-FFF2-40B4-BE49-F238E27FC236}">
                <a16:creationId xmlns:a16="http://schemas.microsoft.com/office/drawing/2014/main" id="{F9A132EC-49D2-584D-973C-2C1355378CC0}"/>
              </a:ext>
            </a:extLst>
          </p:cNvPr>
          <p:cNvSpPr>
            <a:spLocks noChangeArrowheads="1"/>
          </p:cNvSpPr>
          <p:nvPr/>
        </p:nvSpPr>
        <p:spPr bwMode="auto">
          <a:xfrm>
            <a:off x="4051300" y="2384425"/>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4" name="Rectangle 10">
            <a:extLst>
              <a:ext uri="{FF2B5EF4-FFF2-40B4-BE49-F238E27FC236}">
                <a16:creationId xmlns:a16="http://schemas.microsoft.com/office/drawing/2014/main" id="{5C3EF7F5-9CF9-BB46-AD92-C214FDD9E39B}"/>
              </a:ext>
            </a:extLst>
          </p:cNvPr>
          <p:cNvSpPr>
            <a:spLocks noChangeArrowheads="1"/>
          </p:cNvSpPr>
          <p:nvPr/>
        </p:nvSpPr>
        <p:spPr bwMode="auto">
          <a:xfrm>
            <a:off x="5254625" y="2955925"/>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rPr>
              <a:t>OVE</a:t>
            </a:r>
          </a:p>
        </p:txBody>
      </p:sp>
      <p:sp>
        <p:nvSpPr>
          <p:cNvPr id="441355" name="Rectangle 11">
            <a:extLst>
              <a:ext uri="{FF2B5EF4-FFF2-40B4-BE49-F238E27FC236}">
                <a16:creationId xmlns:a16="http://schemas.microsoft.com/office/drawing/2014/main" id="{505F96D1-A5C8-724D-893E-007E01502F03}"/>
              </a:ext>
            </a:extLst>
          </p:cNvPr>
          <p:cNvSpPr>
            <a:spLocks noChangeArrowheads="1"/>
          </p:cNvSpPr>
          <p:nvPr/>
        </p:nvSpPr>
        <p:spPr bwMode="auto">
          <a:xfrm>
            <a:off x="5301233" y="1340540"/>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56" name="Rectangle 12">
            <a:extLst>
              <a:ext uri="{FF2B5EF4-FFF2-40B4-BE49-F238E27FC236}">
                <a16:creationId xmlns:a16="http://schemas.microsoft.com/office/drawing/2014/main" id="{C0DC5C13-71B5-6A41-9CBC-25CE9B38DE38}"/>
              </a:ext>
            </a:extLst>
          </p:cNvPr>
          <p:cNvSpPr>
            <a:spLocks noChangeArrowheads="1"/>
          </p:cNvSpPr>
          <p:nvPr/>
        </p:nvSpPr>
        <p:spPr bwMode="auto">
          <a:xfrm>
            <a:off x="4295775" y="1811338"/>
            <a:ext cx="958850"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57" name="Rectangle 13">
            <a:extLst>
              <a:ext uri="{FF2B5EF4-FFF2-40B4-BE49-F238E27FC236}">
                <a16:creationId xmlns:a16="http://schemas.microsoft.com/office/drawing/2014/main" id="{781A0A9A-EA47-EC4E-ABD9-2FE3548F8DB3}"/>
              </a:ext>
            </a:extLst>
          </p:cNvPr>
          <p:cNvSpPr>
            <a:spLocks noChangeArrowheads="1"/>
          </p:cNvSpPr>
          <p:nvPr/>
        </p:nvSpPr>
        <p:spPr bwMode="auto">
          <a:xfrm>
            <a:off x="4295775" y="2955925"/>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58" name="Rectangle 14">
            <a:extLst>
              <a:ext uri="{FF2B5EF4-FFF2-40B4-BE49-F238E27FC236}">
                <a16:creationId xmlns:a16="http://schemas.microsoft.com/office/drawing/2014/main" id="{E9696211-4506-3E47-9A2A-8BEBAEC15836}"/>
              </a:ext>
            </a:extLst>
          </p:cNvPr>
          <p:cNvSpPr>
            <a:spLocks noChangeArrowheads="1"/>
          </p:cNvSpPr>
          <p:nvPr/>
        </p:nvSpPr>
        <p:spPr bwMode="auto">
          <a:xfrm>
            <a:off x="6778625" y="155098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0.36</a:t>
            </a:r>
          </a:p>
        </p:txBody>
      </p:sp>
      <p:sp>
        <p:nvSpPr>
          <p:cNvPr id="441359" name="Rectangle 15">
            <a:extLst>
              <a:ext uri="{FF2B5EF4-FFF2-40B4-BE49-F238E27FC236}">
                <a16:creationId xmlns:a16="http://schemas.microsoft.com/office/drawing/2014/main" id="{49A7BD02-176C-5E49-B858-1DC4C4DD0B7B}"/>
              </a:ext>
            </a:extLst>
          </p:cNvPr>
          <p:cNvSpPr>
            <a:spLocks noChangeArrowheads="1"/>
          </p:cNvSpPr>
          <p:nvPr/>
        </p:nvSpPr>
        <p:spPr bwMode="auto">
          <a:xfrm>
            <a:off x="6831013" y="3006725"/>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0.20</a:t>
            </a:r>
          </a:p>
        </p:txBody>
      </p:sp>
      <p:sp>
        <p:nvSpPr>
          <p:cNvPr id="441360" name="Rectangle 16">
            <a:extLst>
              <a:ext uri="{FF2B5EF4-FFF2-40B4-BE49-F238E27FC236}">
                <a16:creationId xmlns:a16="http://schemas.microsoft.com/office/drawing/2014/main" id="{0A46ADF6-D320-9C49-80F0-4D262E18389F}"/>
              </a:ext>
            </a:extLst>
          </p:cNvPr>
          <p:cNvSpPr>
            <a:spLocks noChangeArrowheads="1"/>
          </p:cNvSpPr>
          <p:nvPr/>
        </p:nvSpPr>
        <p:spPr bwMode="auto">
          <a:xfrm>
            <a:off x="6859588" y="5303838"/>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dirty="0">
                <a:solidFill>
                  <a:schemeClr val="accent1"/>
                </a:solidFill>
                <a:latin typeface="+mn-lt"/>
              </a:rPr>
              <a:t>0.01</a:t>
            </a:r>
          </a:p>
        </p:txBody>
      </p:sp>
      <p:sp>
        <p:nvSpPr>
          <p:cNvPr id="441361" name="Freeform 17">
            <a:extLst>
              <a:ext uri="{FF2B5EF4-FFF2-40B4-BE49-F238E27FC236}">
                <a16:creationId xmlns:a16="http://schemas.microsoft.com/office/drawing/2014/main" id="{EA59AC2A-A26A-5D43-AA8F-858C723CD492}"/>
              </a:ext>
            </a:extLst>
          </p:cNvPr>
          <p:cNvSpPr>
            <a:spLocks/>
          </p:cNvSpPr>
          <p:nvPr/>
        </p:nvSpPr>
        <p:spPr bwMode="auto">
          <a:xfrm>
            <a:off x="4295775" y="4057650"/>
            <a:ext cx="2425700" cy="825500"/>
          </a:xfrm>
          <a:custGeom>
            <a:avLst/>
            <a:gdLst>
              <a:gd name="T0" fmla="*/ 0 w 1528"/>
              <a:gd name="T1" fmla="*/ 519 h 520"/>
              <a:gd name="T2" fmla="*/ 0 w 1528"/>
              <a:gd name="T3" fmla="*/ 0 h 520"/>
              <a:gd name="T4" fmla="*/ 1527 w 1528"/>
              <a:gd name="T5" fmla="*/ 0 h 520"/>
            </a:gdLst>
            <a:ahLst/>
            <a:cxnLst>
              <a:cxn ang="0">
                <a:pos x="T0" y="T1"/>
              </a:cxn>
              <a:cxn ang="0">
                <a:pos x="T2" y="T3"/>
              </a:cxn>
              <a:cxn ang="0">
                <a:pos x="T4" y="T5"/>
              </a:cxn>
            </a:cxnLst>
            <a:rect l="0" t="0" r="r" b="b"/>
            <a:pathLst>
              <a:path w="1528" h="520">
                <a:moveTo>
                  <a:pt x="0" y="519"/>
                </a:moveTo>
                <a:lnTo>
                  <a:pt x="0" y="0"/>
                </a:lnTo>
                <a:lnTo>
                  <a:pt x="1527"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2" name="Freeform 18">
            <a:extLst>
              <a:ext uri="{FF2B5EF4-FFF2-40B4-BE49-F238E27FC236}">
                <a16:creationId xmlns:a16="http://schemas.microsoft.com/office/drawing/2014/main" id="{74A9B8FD-7C83-144F-B57C-EC1DFCAA7249}"/>
              </a:ext>
            </a:extLst>
          </p:cNvPr>
          <p:cNvSpPr>
            <a:spLocks/>
          </p:cNvSpPr>
          <p:nvPr/>
        </p:nvSpPr>
        <p:spPr bwMode="auto">
          <a:xfrm>
            <a:off x="4295775" y="4835525"/>
            <a:ext cx="2457450" cy="738188"/>
          </a:xfrm>
          <a:custGeom>
            <a:avLst/>
            <a:gdLst>
              <a:gd name="T0" fmla="*/ 0 w 1548"/>
              <a:gd name="T1" fmla="*/ 0 h 465"/>
              <a:gd name="T2" fmla="*/ 0 w 1548"/>
              <a:gd name="T3" fmla="*/ 464 h 465"/>
              <a:gd name="T4" fmla="*/ 1547 w 1548"/>
              <a:gd name="T5" fmla="*/ 464 h 465"/>
            </a:gdLst>
            <a:ahLst/>
            <a:cxnLst>
              <a:cxn ang="0">
                <a:pos x="T0" y="T1"/>
              </a:cxn>
              <a:cxn ang="0">
                <a:pos x="T2" y="T3"/>
              </a:cxn>
              <a:cxn ang="0">
                <a:pos x="T4" y="T5"/>
              </a:cxn>
            </a:cxnLst>
            <a:rect l="0" t="0" r="r" b="b"/>
            <a:pathLst>
              <a:path w="1548" h="465">
                <a:moveTo>
                  <a:pt x="0" y="0"/>
                </a:moveTo>
                <a:lnTo>
                  <a:pt x="0" y="464"/>
                </a:lnTo>
                <a:lnTo>
                  <a:pt x="1547" y="464"/>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1363" name="Oval 19">
            <a:extLst>
              <a:ext uri="{FF2B5EF4-FFF2-40B4-BE49-F238E27FC236}">
                <a16:creationId xmlns:a16="http://schemas.microsoft.com/office/drawing/2014/main" id="{AF4C2886-9A05-1941-AA80-C9F97EAD32A8}"/>
              </a:ext>
            </a:extLst>
          </p:cNvPr>
          <p:cNvSpPr>
            <a:spLocks noChangeArrowheads="1"/>
          </p:cNvSpPr>
          <p:nvPr/>
        </p:nvSpPr>
        <p:spPr bwMode="auto">
          <a:xfrm>
            <a:off x="4051300" y="4624388"/>
            <a:ext cx="466725" cy="466725"/>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64" name="Rectangle 20">
            <a:extLst>
              <a:ext uri="{FF2B5EF4-FFF2-40B4-BE49-F238E27FC236}">
                <a16:creationId xmlns:a16="http://schemas.microsoft.com/office/drawing/2014/main" id="{96D092AB-369B-0149-ABBA-834A5746965F}"/>
              </a:ext>
            </a:extLst>
          </p:cNvPr>
          <p:cNvSpPr>
            <a:spLocks noChangeArrowheads="1"/>
          </p:cNvSpPr>
          <p:nvPr/>
        </p:nvSpPr>
        <p:spPr bwMode="auto">
          <a:xfrm>
            <a:off x="5290011" y="5114566"/>
            <a:ext cx="799899"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OVE</a:t>
            </a:r>
          </a:p>
        </p:txBody>
      </p:sp>
      <p:sp>
        <p:nvSpPr>
          <p:cNvPr id="441365" name="Rectangle 21">
            <a:extLst>
              <a:ext uri="{FF2B5EF4-FFF2-40B4-BE49-F238E27FC236}">
                <a16:creationId xmlns:a16="http://schemas.microsoft.com/office/drawing/2014/main" id="{A21AE4F8-3725-FC4A-BF6D-2DEA6CCE8964}"/>
              </a:ext>
            </a:extLst>
          </p:cNvPr>
          <p:cNvSpPr>
            <a:spLocks noChangeArrowheads="1"/>
          </p:cNvSpPr>
          <p:nvPr/>
        </p:nvSpPr>
        <p:spPr bwMode="auto">
          <a:xfrm>
            <a:off x="5254625" y="3643394"/>
            <a:ext cx="788677" cy="44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200" tIns="36512" rIns="76200" bIns="36512">
            <a:spAutoFit/>
          </a:bodyPr>
          <a:lstStyle>
            <a:lvl1pPr defTabSz="606425">
              <a:defRPr sz="2400">
                <a:solidFill>
                  <a:schemeClr val="tx1"/>
                </a:solidFill>
                <a:latin typeface="Times New Roman" panose="02020603050405020304" pitchFamily="18" charset="0"/>
              </a:defRPr>
            </a:lvl1pPr>
            <a:lvl2pPr marL="371475" defTabSz="606425">
              <a:defRPr sz="2400">
                <a:solidFill>
                  <a:schemeClr val="tx1"/>
                </a:solidFill>
                <a:latin typeface="Times New Roman" panose="02020603050405020304" pitchFamily="18" charset="0"/>
              </a:defRPr>
            </a:lvl2pPr>
            <a:lvl3pPr marL="744538" defTabSz="606425">
              <a:defRPr sz="2400">
                <a:solidFill>
                  <a:schemeClr val="tx1"/>
                </a:solidFill>
                <a:latin typeface="Times New Roman" panose="02020603050405020304" pitchFamily="18" charset="0"/>
              </a:defRPr>
            </a:lvl3pPr>
            <a:lvl4pPr marL="1117600" defTabSz="606425">
              <a:defRPr sz="2400">
                <a:solidFill>
                  <a:schemeClr val="tx1"/>
                </a:solidFill>
                <a:latin typeface="Times New Roman" panose="02020603050405020304" pitchFamily="18" charset="0"/>
              </a:defRPr>
            </a:lvl4pPr>
            <a:lvl5pPr marL="1487488" defTabSz="606425">
              <a:defRPr sz="2400">
                <a:solidFill>
                  <a:schemeClr val="tx1"/>
                </a:solidFill>
                <a:latin typeface="Times New Roman" panose="02020603050405020304" pitchFamily="18" charset="0"/>
              </a:defRPr>
            </a:lvl5pPr>
            <a:lvl6pPr marL="1944688" defTabSz="606425" eaLnBrk="0" fontAlgn="base" hangingPunct="0">
              <a:spcBef>
                <a:spcPct val="0"/>
              </a:spcBef>
              <a:spcAft>
                <a:spcPct val="0"/>
              </a:spcAft>
              <a:defRPr sz="2400">
                <a:solidFill>
                  <a:schemeClr val="tx1"/>
                </a:solidFill>
                <a:latin typeface="Times New Roman" panose="02020603050405020304" pitchFamily="18" charset="0"/>
              </a:defRPr>
            </a:lvl6pPr>
            <a:lvl7pPr marL="2401888" defTabSz="606425" eaLnBrk="0" fontAlgn="base" hangingPunct="0">
              <a:spcBef>
                <a:spcPct val="0"/>
              </a:spcBef>
              <a:spcAft>
                <a:spcPct val="0"/>
              </a:spcAft>
              <a:defRPr sz="2400">
                <a:solidFill>
                  <a:schemeClr val="tx1"/>
                </a:solidFill>
                <a:latin typeface="Times New Roman" panose="02020603050405020304" pitchFamily="18" charset="0"/>
              </a:defRPr>
            </a:lvl7pPr>
            <a:lvl8pPr marL="2859088" defTabSz="606425" eaLnBrk="0" fontAlgn="base" hangingPunct="0">
              <a:spcBef>
                <a:spcPct val="0"/>
              </a:spcBef>
              <a:spcAft>
                <a:spcPct val="0"/>
              </a:spcAft>
              <a:defRPr sz="2400">
                <a:solidFill>
                  <a:schemeClr val="tx1"/>
                </a:solidFill>
                <a:latin typeface="Times New Roman" panose="02020603050405020304" pitchFamily="18" charset="0"/>
              </a:defRPr>
            </a:lvl8pPr>
            <a:lvl9pPr marL="3316288" defTabSz="6064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HVE</a:t>
            </a:r>
          </a:p>
        </p:txBody>
      </p:sp>
      <p:sp>
        <p:nvSpPr>
          <p:cNvPr id="441366" name="Rectangle 22">
            <a:extLst>
              <a:ext uri="{FF2B5EF4-FFF2-40B4-BE49-F238E27FC236}">
                <a16:creationId xmlns:a16="http://schemas.microsoft.com/office/drawing/2014/main" id="{58FDBAD2-F817-ED4B-A47B-97E5C3FB1E37}"/>
              </a:ext>
            </a:extLst>
          </p:cNvPr>
          <p:cNvSpPr>
            <a:spLocks noChangeArrowheads="1"/>
          </p:cNvSpPr>
          <p:nvPr/>
        </p:nvSpPr>
        <p:spPr bwMode="auto">
          <a:xfrm>
            <a:off x="4295775" y="4032250"/>
            <a:ext cx="862415"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0.52</a:t>
            </a:r>
          </a:p>
        </p:txBody>
      </p:sp>
      <p:sp>
        <p:nvSpPr>
          <p:cNvPr id="441367" name="Rectangle 23">
            <a:extLst>
              <a:ext uri="{FF2B5EF4-FFF2-40B4-BE49-F238E27FC236}">
                <a16:creationId xmlns:a16="http://schemas.microsoft.com/office/drawing/2014/main" id="{7EC048F7-F9D2-294E-9333-83452EB4D625}"/>
              </a:ext>
            </a:extLst>
          </p:cNvPr>
          <p:cNvSpPr>
            <a:spLocks noChangeArrowheads="1"/>
          </p:cNvSpPr>
          <p:nvPr/>
        </p:nvSpPr>
        <p:spPr bwMode="auto">
          <a:xfrm>
            <a:off x="4295775" y="5132388"/>
            <a:ext cx="925513"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mn-lt"/>
              </a:rPr>
              <a:t>0.48</a:t>
            </a:r>
          </a:p>
        </p:txBody>
      </p:sp>
      <p:sp>
        <p:nvSpPr>
          <p:cNvPr id="441368" name="Rectangle 24">
            <a:extLst>
              <a:ext uri="{FF2B5EF4-FFF2-40B4-BE49-F238E27FC236}">
                <a16:creationId xmlns:a16="http://schemas.microsoft.com/office/drawing/2014/main" id="{360E83FD-AE11-B549-880C-65E23DA8CD49}"/>
              </a:ext>
            </a:extLst>
          </p:cNvPr>
          <p:cNvSpPr>
            <a:spLocks noChangeArrowheads="1"/>
          </p:cNvSpPr>
          <p:nvPr/>
        </p:nvSpPr>
        <p:spPr bwMode="auto">
          <a:xfrm>
            <a:off x="6873875" y="3865563"/>
            <a:ext cx="976228" cy="514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0962" tIns="41275" rIns="80962" bIns="41275">
            <a:spAutoFit/>
          </a:bodyPr>
          <a:lstStyle>
            <a:lvl1pPr defTabSz="711200">
              <a:defRPr sz="2400">
                <a:solidFill>
                  <a:schemeClr val="tx1"/>
                </a:solidFill>
                <a:latin typeface="Times New Roman" panose="02020603050405020304" pitchFamily="18" charset="0"/>
              </a:defRPr>
            </a:lvl1pPr>
            <a:lvl2pPr marL="403225" defTabSz="711200">
              <a:defRPr sz="2400">
                <a:solidFill>
                  <a:schemeClr val="tx1"/>
                </a:solidFill>
                <a:latin typeface="Times New Roman" panose="02020603050405020304" pitchFamily="18" charset="0"/>
              </a:defRPr>
            </a:lvl2pPr>
            <a:lvl3pPr marL="806450" defTabSz="711200">
              <a:defRPr sz="2400">
                <a:solidFill>
                  <a:schemeClr val="tx1"/>
                </a:solidFill>
                <a:latin typeface="Times New Roman" panose="02020603050405020304" pitchFamily="18" charset="0"/>
              </a:defRPr>
            </a:lvl3pPr>
            <a:lvl4pPr marL="1208088" defTabSz="711200">
              <a:defRPr sz="2400">
                <a:solidFill>
                  <a:schemeClr val="tx1"/>
                </a:solidFill>
                <a:latin typeface="Times New Roman" panose="02020603050405020304" pitchFamily="18" charset="0"/>
              </a:defRPr>
            </a:lvl4pPr>
            <a:lvl5pPr marL="1611313" defTabSz="711200">
              <a:defRPr sz="2400">
                <a:solidFill>
                  <a:schemeClr val="tx1"/>
                </a:solidFill>
                <a:latin typeface="Times New Roman" panose="02020603050405020304" pitchFamily="18" charset="0"/>
              </a:defRPr>
            </a:lvl5pPr>
            <a:lvl6pPr marL="2068513" defTabSz="711200" eaLnBrk="0" fontAlgn="base" hangingPunct="0">
              <a:spcBef>
                <a:spcPct val="0"/>
              </a:spcBef>
              <a:spcAft>
                <a:spcPct val="0"/>
              </a:spcAft>
              <a:defRPr sz="2400">
                <a:solidFill>
                  <a:schemeClr val="tx1"/>
                </a:solidFill>
                <a:latin typeface="Times New Roman" panose="02020603050405020304" pitchFamily="18" charset="0"/>
              </a:defRPr>
            </a:lvl6pPr>
            <a:lvl7pPr marL="2525713" defTabSz="711200" eaLnBrk="0" fontAlgn="base" hangingPunct="0">
              <a:spcBef>
                <a:spcPct val="0"/>
              </a:spcBef>
              <a:spcAft>
                <a:spcPct val="0"/>
              </a:spcAft>
              <a:defRPr sz="2400">
                <a:solidFill>
                  <a:schemeClr val="tx1"/>
                </a:solidFill>
                <a:latin typeface="Times New Roman" panose="02020603050405020304" pitchFamily="18" charset="0"/>
              </a:defRPr>
            </a:lvl7pPr>
            <a:lvl8pPr marL="2982913" defTabSz="711200" eaLnBrk="0" fontAlgn="base" hangingPunct="0">
              <a:spcBef>
                <a:spcPct val="0"/>
              </a:spcBef>
              <a:spcAft>
                <a:spcPct val="0"/>
              </a:spcAft>
              <a:defRPr sz="2400">
                <a:solidFill>
                  <a:schemeClr val="tx1"/>
                </a:solidFill>
                <a:latin typeface="Times New Roman" panose="02020603050405020304" pitchFamily="18" charset="0"/>
              </a:defRPr>
            </a:lvl8pPr>
            <a:lvl9pPr marL="3440113" defTabSz="7112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chemeClr val="accent1"/>
                </a:solidFill>
                <a:latin typeface="+mn-lt"/>
              </a:rPr>
              <a:t>0.71</a:t>
            </a:r>
          </a:p>
        </p:txBody>
      </p:sp>
      <p:sp>
        <p:nvSpPr>
          <p:cNvPr id="441369" name="Rectangle 25">
            <a:extLst>
              <a:ext uri="{FF2B5EF4-FFF2-40B4-BE49-F238E27FC236}">
                <a16:creationId xmlns:a16="http://schemas.microsoft.com/office/drawing/2014/main" id="{81DBF995-8288-3D4F-AAD8-CCCD24A14F2F}"/>
              </a:ext>
            </a:extLst>
          </p:cNvPr>
          <p:cNvSpPr>
            <a:spLocks noChangeArrowheads="1"/>
          </p:cNvSpPr>
          <p:nvPr/>
        </p:nvSpPr>
        <p:spPr bwMode="auto">
          <a:xfrm>
            <a:off x="782637" y="438513"/>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0" name="Rectangle 26">
            <a:extLst>
              <a:ext uri="{FF2B5EF4-FFF2-40B4-BE49-F238E27FC236}">
                <a16:creationId xmlns:a16="http://schemas.microsoft.com/office/drawing/2014/main" id="{035C900E-3FC2-1846-A856-CC12F4DFB0E5}"/>
              </a:ext>
            </a:extLst>
          </p:cNvPr>
          <p:cNvSpPr>
            <a:spLocks noChangeArrowheads="1"/>
          </p:cNvSpPr>
          <p:nvPr/>
        </p:nvSpPr>
        <p:spPr bwMode="auto">
          <a:xfrm>
            <a:off x="782636" y="572240"/>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0.52*0.36 + 0.48*0.20 = 0.2832</a:t>
            </a:r>
          </a:p>
        </p:txBody>
      </p:sp>
      <p:sp>
        <p:nvSpPr>
          <p:cNvPr id="441372" name="Arc 28">
            <a:extLst>
              <a:ext uri="{FF2B5EF4-FFF2-40B4-BE49-F238E27FC236}">
                <a16:creationId xmlns:a16="http://schemas.microsoft.com/office/drawing/2014/main" id="{BB26F0CE-D2DC-D947-BDFB-598432C58178}"/>
              </a:ext>
            </a:extLst>
          </p:cNvPr>
          <p:cNvSpPr>
            <a:spLocks/>
          </p:cNvSpPr>
          <p:nvPr/>
        </p:nvSpPr>
        <p:spPr bwMode="auto">
          <a:xfrm rot="16080000">
            <a:off x="3095625" y="5126038"/>
            <a:ext cx="1028700" cy="9715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3" name="Rectangle 29">
            <a:extLst>
              <a:ext uri="{FF2B5EF4-FFF2-40B4-BE49-F238E27FC236}">
                <a16:creationId xmlns:a16="http://schemas.microsoft.com/office/drawing/2014/main" id="{AC6A9857-BF17-2B47-A2BD-58E866F53424}"/>
              </a:ext>
            </a:extLst>
          </p:cNvPr>
          <p:cNvSpPr>
            <a:spLocks noChangeArrowheads="1"/>
          </p:cNvSpPr>
          <p:nvPr/>
        </p:nvSpPr>
        <p:spPr bwMode="auto">
          <a:xfrm>
            <a:off x="746652" y="5933837"/>
            <a:ext cx="5654675" cy="777875"/>
          </a:xfrm>
          <a:prstGeom prst="rect">
            <a:avLst/>
          </a:prstGeom>
          <a:solidFill>
            <a:schemeClr val="bg1"/>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441374" name="Rectangle 30">
            <a:extLst>
              <a:ext uri="{FF2B5EF4-FFF2-40B4-BE49-F238E27FC236}">
                <a16:creationId xmlns:a16="http://schemas.microsoft.com/office/drawing/2014/main" id="{DAF8212A-0403-9C43-952C-C96C3AD0D46F}"/>
              </a:ext>
            </a:extLst>
          </p:cNvPr>
          <p:cNvSpPr>
            <a:spLocks noChangeArrowheads="1"/>
          </p:cNvSpPr>
          <p:nvPr/>
        </p:nvSpPr>
        <p:spPr bwMode="auto">
          <a:xfrm>
            <a:off x="746651" y="6075734"/>
            <a:ext cx="56546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0.52*0.71 + 0.48*0.01 = 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23</a:t>
            </a:fld>
            <a:endParaRPr lang="en-US"/>
          </a:p>
        </p:txBody>
      </p:sp>
    </p:spTree>
    <p:extLst>
      <p:ext uri="{BB962C8B-B14F-4D97-AF65-F5344CB8AC3E}">
        <p14:creationId xmlns:p14="http://schemas.microsoft.com/office/powerpoint/2010/main" val="28053065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24C4098-93C9-5349-AAF4-E6E5E1EA4456}"/>
              </a:ext>
            </a:extLst>
          </p:cNvPr>
          <p:cNvSpPr>
            <a:spLocks noGrp="1" noChangeArrowheads="1"/>
          </p:cNvSpPr>
          <p:nvPr>
            <p:ph type="title"/>
          </p:nvPr>
        </p:nvSpPr>
        <p:spPr>
          <a:xfrm>
            <a:off x="679268" y="304800"/>
            <a:ext cx="8159931" cy="1143000"/>
          </a:xfrm>
        </p:spPr>
        <p:txBody>
          <a:bodyPr/>
          <a:lstStyle/>
          <a:p>
            <a:r>
              <a:rPr lang="en-US" altLang="en-US" sz="4000" dirty="0"/>
              <a:t>One-Way Sensitivity Analysis</a:t>
            </a:r>
            <a:endParaRPr lang="en-US" altLang="en-US" sz="4000" b="0" dirty="0"/>
          </a:p>
        </p:txBody>
      </p:sp>
      <p:graphicFrame>
        <p:nvGraphicFramePr>
          <p:cNvPr id="521219" name="Object 3">
            <a:extLst>
              <a:ext uri="{FF2B5EF4-FFF2-40B4-BE49-F238E27FC236}">
                <a16:creationId xmlns:a16="http://schemas.microsoft.com/office/drawing/2014/main" id="{DFD17C06-740D-C447-8E8C-AB3C49C713FA}"/>
              </a:ext>
            </a:extLst>
          </p:cNvPr>
          <p:cNvGraphicFramePr>
            <a:graphicFrameLocks noGrp="1" noChangeAspect="1"/>
          </p:cNvGraphicFramePr>
          <p:nvPr>
            <p:ph sz="half" idx="2"/>
            <p:extLst>
              <p:ext uri="{D42A27DB-BD31-4B8C-83A1-F6EECF244321}">
                <p14:modId xmlns:p14="http://schemas.microsoft.com/office/powerpoint/2010/main" val="228006477"/>
              </p:ext>
            </p:extLst>
          </p:nvPr>
        </p:nvGraphicFramePr>
        <p:xfrm>
          <a:off x="787400" y="1460500"/>
          <a:ext cx="7943850" cy="4930775"/>
        </p:xfrm>
        <a:graphic>
          <a:graphicData uri="http://schemas.openxmlformats.org/presentationml/2006/ole">
            <mc:AlternateContent xmlns:mc="http://schemas.openxmlformats.org/markup-compatibility/2006">
              <mc:Choice xmlns:v="urn:schemas-microsoft-com:vml" Requires="v">
                <p:oleObj spid="_x0000_s14449" name="Chart" r:id="rId4" imgW="5892800" imgH="3657600" progId="Excel.Chart.8">
                  <p:embed/>
                </p:oleObj>
              </mc:Choice>
              <mc:Fallback>
                <p:oleObj name="Chart" r:id="rId4" imgW="5892800" imgH="3657600" progId="Excel.Chart.8">
                  <p:embed/>
                  <p:pic>
                    <p:nvPicPr>
                      <p:cNvPr id="521219" name="Object 3">
                        <a:extLst>
                          <a:ext uri="{FF2B5EF4-FFF2-40B4-BE49-F238E27FC236}">
                            <a16:creationId xmlns:a16="http://schemas.microsoft.com/office/drawing/2014/main" id="{DFD17C06-740D-C447-8E8C-AB3C49C71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400" y="1460500"/>
                        <a:ext cx="7943850" cy="493077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04698" y="6384983"/>
            <a:ext cx="457201" cy="457200"/>
          </a:xfrm>
        </p:spPr>
        <p:txBody>
          <a:bodyPr/>
          <a:lstStyle/>
          <a:p>
            <a:fld id="{D5FA032A-765E-6D40-A356-A13305437C1D}" type="slidenum">
              <a:rPr lang="en-US" altLang="en-US" smtClean="0"/>
              <a:pPr/>
              <a:t>24</a:t>
            </a:fld>
            <a:endParaRPr lang="en-US" altLang="en-US" dirty="0"/>
          </a:p>
        </p:txBody>
      </p:sp>
      <p:sp>
        <p:nvSpPr>
          <p:cNvPr id="521221" name="Line 5">
            <a:extLst>
              <a:ext uri="{FF2B5EF4-FFF2-40B4-BE49-F238E27FC236}">
                <a16:creationId xmlns:a16="http://schemas.microsoft.com/office/drawing/2014/main" id="{DE8F1B87-D5F9-1E41-B2BC-F109DBBDD67B}"/>
              </a:ext>
            </a:extLst>
          </p:cNvPr>
          <p:cNvSpPr>
            <a:spLocks noChangeShapeType="1"/>
          </p:cNvSpPr>
          <p:nvPr/>
        </p:nvSpPr>
        <p:spPr bwMode="auto">
          <a:xfrm>
            <a:off x="4571999" y="3657600"/>
            <a:ext cx="11575" cy="1840375"/>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22"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33268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Expected Value of p(HVE) = 0.52</a:t>
            </a:r>
          </a:p>
        </p:txBody>
      </p:sp>
    </p:spTree>
    <p:extLst>
      <p:ext uri="{BB962C8B-B14F-4D97-AF65-F5344CB8AC3E}">
        <p14:creationId xmlns:p14="http://schemas.microsoft.com/office/powerpoint/2010/main" val="4284716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666206" y="304800"/>
            <a:ext cx="8477794" cy="1143000"/>
          </a:xfrm>
        </p:spPr>
        <p:txBody>
          <a:bodyPr/>
          <a:lstStyle/>
          <a:p>
            <a:r>
              <a:rPr lang="en-US" altLang="en-US" sz="4000" dirty="0"/>
              <a:t>Threshold Analysis</a:t>
            </a:r>
            <a:endParaRPr lang="en-US" altLang="en-US" sz="4000" b="0" dirty="0"/>
          </a:p>
        </p:txBody>
      </p:sp>
      <p:graphicFrame>
        <p:nvGraphicFramePr>
          <p:cNvPr id="513027" name="Object 3">
            <a:extLst>
              <a:ext uri="{FF2B5EF4-FFF2-40B4-BE49-F238E27FC236}">
                <a16:creationId xmlns:a16="http://schemas.microsoft.com/office/drawing/2014/main" id="{996986D1-D414-A545-BA00-F1BA4E0B17C1}"/>
              </a:ext>
            </a:extLst>
          </p:cNvPr>
          <p:cNvGraphicFramePr>
            <a:graphicFrameLocks noGrp="1" noChangeAspect="1"/>
          </p:cNvGraphicFramePr>
          <p:nvPr>
            <p:ph sz="half" idx="2"/>
            <p:extLst>
              <p:ext uri="{D42A27DB-BD31-4B8C-83A1-F6EECF244321}">
                <p14:modId xmlns:p14="http://schemas.microsoft.com/office/powerpoint/2010/main" val="4061453317"/>
              </p:ext>
            </p:extLst>
          </p:nvPr>
        </p:nvGraphicFramePr>
        <p:xfrm>
          <a:off x="800100" y="1312863"/>
          <a:ext cx="7912100" cy="4911725"/>
        </p:xfrm>
        <a:graphic>
          <a:graphicData uri="http://schemas.openxmlformats.org/presentationml/2006/ole">
            <mc:AlternateContent xmlns:mc="http://schemas.openxmlformats.org/markup-compatibility/2006">
              <mc:Choice xmlns:v="urn:schemas-microsoft-com:vml" Requires="v">
                <p:oleObj spid="_x0000_s46130" name="Chart" r:id="rId4" imgW="5892800" imgH="3657600" progId="Excel.Chart.8">
                  <p:embed/>
                </p:oleObj>
              </mc:Choice>
              <mc:Fallback>
                <p:oleObj name="Chart" r:id="rId4" imgW="5892800" imgH="3657600" progId="Excel.Chart.8">
                  <p:embed/>
                  <p:pic>
                    <p:nvPicPr>
                      <p:cNvPr id="513027" name="Object 3">
                        <a:extLst>
                          <a:ext uri="{FF2B5EF4-FFF2-40B4-BE49-F238E27FC236}">
                            <a16:creationId xmlns:a16="http://schemas.microsoft.com/office/drawing/2014/main" id="{996986D1-D414-A545-BA00-F1BA4E0B1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1312863"/>
                        <a:ext cx="7912100" cy="4911725"/>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a:xfrm>
            <a:off x="8438119" y="6400800"/>
            <a:ext cx="549613" cy="457200"/>
          </a:xfrm>
        </p:spPr>
        <p:txBody>
          <a:bodyPr/>
          <a:lstStyle/>
          <a:p>
            <a:fld id="{D5FA032A-765E-6D40-A356-A13305437C1D}" type="slidenum">
              <a:rPr lang="en-US" altLang="en-US" smtClean="0"/>
              <a:pPr/>
              <a:t>25</a:t>
            </a:fld>
            <a:endParaRPr lang="en-US" altLang="en-US" dirty="0"/>
          </a:p>
        </p:txBody>
      </p:sp>
      <p:sp>
        <p:nvSpPr>
          <p:cNvPr id="4" name="Line 5">
            <a:extLst>
              <a:ext uri="{FF2B5EF4-FFF2-40B4-BE49-F238E27FC236}">
                <a16:creationId xmlns:a16="http://schemas.microsoft.com/office/drawing/2014/main" id="{DE8F1B87-D5F9-1E41-B2BC-F109DBBDD67B}"/>
              </a:ext>
            </a:extLst>
          </p:cNvPr>
          <p:cNvSpPr>
            <a:spLocks noChangeShapeType="1"/>
          </p:cNvSpPr>
          <p:nvPr/>
        </p:nvSpPr>
        <p:spPr bwMode="auto">
          <a:xfrm>
            <a:off x="3657600" y="3657600"/>
            <a:ext cx="0" cy="1724628"/>
          </a:xfrm>
          <a:prstGeom prst="line">
            <a:avLst/>
          </a:prstGeom>
          <a:noFill/>
          <a:ln w="57150">
            <a:solidFill>
              <a:schemeClr val="tx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 Box 6">
            <a:extLst>
              <a:ext uri="{FF2B5EF4-FFF2-40B4-BE49-F238E27FC236}">
                <a16:creationId xmlns:a16="http://schemas.microsoft.com/office/drawing/2014/main" id="{358A62C3-334F-9D43-B33F-2F4B074FE596}"/>
              </a:ext>
            </a:extLst>
          </p:cNvPr>
          <p:cNvSpPr txBox="1">
            <a:spLocks noChangeArrowheads="1"/>
          </p:cNvSpPr>
          <p:nvPr/>
        </p:nvSpPr>
        <p:spPr bwMode="auto">
          <a:xfrm>
            <a:off x="2412460" y="2949714"/>
            <a:ext cx="2451370" cy="707886"/>
          </a:xfrm>
          <a:prstGeom prst="rect">
            <a:avLst/>
          </a:prstGeom>
          <a:solidFill>
            <a:schemeClr val="bg1"/>
          </a:solidFill>
          <a:ln>
            <a:noFill/>
          </a:ln>
          <a:effectLst/>
        </p:spPr>
        <p:txBody>
          <a:bodyPr wrap="square">
            <a:spAutoFit/>
          </a:bodyPr>
          <a:lstStyle/>
          <a:p>
            <a:r>
              <a:rPr lang="en-US" altLang="en-US" sz="2000" dirty="0">
                <a:solidFill>
                  <a:schemeClr val="tx2"/>
                </a:solidFill>
              </a:rPr>
              <a:t>Threshold p(HVE) = 0.35</a:t>
            </a:r>
          </a:p>
        </p:txBody>
      </p:sp>
    </p:spTree>
    <p:extLst>
      <p:ext uri="{BB962C8B-B14F-4D97-AF65-F5344CB8AC3E}">
        <p14:creationId xmlns:p14="http://schemas.microsoft.com/office/powerpoint/2010/main" val="24618521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60195D5-39E1-FB4E-AAB8-B58F7613E5C6}"/>
              </a:ext>
            </a:extLst>
          </p:cNvPr>
          <p:cNvSpPr>
            <a:spLocks noChangeArrowheads="1"/>
          </p:cNvSpPr>
          <p:nvPr/>
        </p:nvSpPr>
        <p:spPr bwMode="auto">
          <a:xfrm>
            <a:off x="1004725" y="1760707"/>
            <a:ext cx="6854825" cy="2606675"/>
          </a:xfrm>
          <a:prstGeom prst="rect">
            <a:avLst/>
          </a:prstGeom>
          <a:solidFill>
            <a:schemeClr val="bg1"/>
          </a:solidFill>
          <a:ln w="50800">
            <a:solidFill>
              <a:schemeClr val="hlink"/>
            </a:solidFill>
            <a:miter lim="800000"/>
            <a:headEnd/>
            <a:tailEnd/>
          </a:ln>
          <a:effectLst>
            <a:outerShdw dist="107763" dir="2700000" algn="ctr" rotWithShape="0">
              <a:schemeClr val="accent1"/>
            </a:outerShdw>
          </a:effectLst>
        </p:spPr>
        <p:txBody>
          <a:bodyPr wrap="none" anchor="ctr"/>
          <a:lstStyle/>
          <a:p>
            <a:endParaRPr lang="en-US"/>
          </a:p>
        </p:txBody>
      </p:sp>
      <p:sp>
        <p:nvSpPr>
          <p:cNvPr id="48131" name="Rectangle 3">
            <a:extLst>
              <a:ext uri="{FF2B5EF4-FFF2-40B4-BE49-F238E27FC236}">
                <a16:creationId xmlns:a16="http://schemas.microsoft.com/office/drawing/2014/main" id="{FBD9D436-F585-5145-81FA-258BB6E3700B}"/>
              </a:ext>
            </a:extLst>
          </p:cNvPr>
          <p:cNvSpPr>
            <a:spLocks noGrp="1" noChangeArrowheads="1"/>
          </p:cNvSpPr>
          <p:nvPr>
            <p:ph type="title"/>
          </p:nvPr>
        </p:nvSpPr>
        <p:spPr>
          <a:xfrm>
            <a:off x="787078" y="228600"/>
            <a:ext cx="7290122" cy="990600"/>
          </a:xfrm>
          <a:noFill/>
          <a:ln/>
        </p:spPr>
        <p:txBody>
          <a:bodyPr/>
          <a:lstStyle/>
          <a:p>
            <a:pPr>
              <a:lnSpc>
                <a:spcPct val="85000"/>
              </a:lnSpc>
            </a:pPr>
            <a:r>
              <a:rPr lang="en-US" altLang="en-US" dirty="0"/>
              <a:t>There is a third option</a:t>
            </a:r>
            <a:endParaRPr lang="en-US" altLang="en-US" sz="4000" b="0" dirty="0">
              <a:solidFill>
                <a:srgbClr val="FFFF00"/>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3B20265D-82A2-DA45-997F-15DA5E941E34}"/>
              </a:ext>
            </a:extLst>
          </p:cNvPr>
          <p:cNvSpPr>
            <a:spLocks noGrp="1" noChangeArrowheads="1"/>
          </p:cNvSpPr>
          <p:nvPr>
            <p:ph idx="1"/>
          </p:nvPr>
        </p:nvSpPr>
        <p:spPr>
          <a:xfrm>
            <a:off x="1004725" y="1940659"/>
            <a:ext cx="6537325" cy="2246769"/>
          </a:xfrm>
          <a:noFill/>
          <a:ln/>
        </p:spPr>
        <p:txBody>
          <a:bodyPr>
            <a:spAutoFit/>
          </a:bodyPr>
          <a:lstStyle/>
          <a:p>
            <a:pPr>
              <a:buFont typeface="Monotype Sorts" pitchFamily="2" charset="2"/>
              <a:buNone/>
            </a:pPr>
            <a:r>
              <a:rPr lang="en-US" altLang="en-US" sz="2800" b="0" dirty="0">
                <a:latin typeface="Times New Roman" panose="02020603050405020304" pitchFamily="18" charset="0"/>
              </a:rPr>
              <a:t>	</a:t>
            </a:r>
            <a:r>
              <a:rPr lang="en-US" altLang="en-US" sz="2800" b="0" dirty="0"/>
              <a:t>It is possible to obtain a definitive diagnosis by means of brain biopsy, but this procedure itself carries a rate of mortality or severe sequelae of 5%. </a:t>
            </a:r>
          </a:p>
        </p:txBody>
      </p:sp>
      <p:sp>
        <p:nvSpPr>
          <p:cNvPr id="2" name="Slide Number Placeholder 1"/>
          <p:cNvSpPr>
            <a:spLocks noGrp="1"/>
          </p:cNvSpPr>
          <p:nvPr>
            <p:ph type="sldNum" sz="quarter" idx="12"/>
          </p:nvPr>
        </p:nvSpPr>
        <p:spPr/>
        <p:txBody>
          <a:bodyPr/>
          <a:lstStyle/>
          <a:p>
            <a:fld id="{0798D939-2D9E-2142-A80A-FFDECD1E5A9B}" type="slidenum">
              <a:rPr lang="en-US" smtClean="0"/>
              <a:t>26</a:t>
            </a:fld>
            <a:endParaRPr lang="en-US"/>
          </a:p>
        </p:txBody>
      </p:sp>
    </p:spTree>
    <p:extLst>
      <p:ext uri="{BB962C8B-B14F-4D97-AF65-F5344CB8AC3E}">
        <p14:creationId xmlns:p14="http://schemas.microsoft.com/office/powerpoint/2010/main" val="1628223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CA2E-CF7D-7941-A613-2CA92A44D8B6}"/>
              </a:ext>
            </a:extLst>
          </p:cNvPr>
          <p:cNvSpPr>
            <a:spLocks noGrp="1"/>
          </p:cNvSpPr>
          <p:nvPr>
            <p:ph type="title"/>
          </p:nvPr>
        </p:nvSpPr>
        <p:spPr/>
        <p:txBody>
          <a:bodyPr/>
          <a:lstStyle/>
          <a:p>
            <a:r>
              <a:rPr lang="en-US" dirty="0"/>
              <a:t>One More Variable Name</a:t>
            </a:r>
          </a:p>
        </p:txBody>
      </p:sp>
      <p:sp>
        <p:nvSpPr>
          <p:cNvPr id="4" name="Slide Number Placeholder 3">
            <a:extLst>
              <a:ext uri="{FF2B5EF4-FFF2-40B4-BE49-F238E27FC236}">
                <a16:creationId xmlns:a16="http://schemas.microsoft.com/office/drawing/2014/main" id="{BAC19606-801C-FB43-874F-ED512C365855}"/>
              </a:ext>
            </a:extLst>
          </p:cNvPr>
          <p:cNvSpPr>
            <a:spLocks noGrp="1"/>
          </p:cNvSpPr>
          <p:nvPr>
            <p:ph type="sldNum" sz="quarter" idx="12"/>
          </p:nvPr>
        </p:nvSpPr>
        <p:spPr/>
        <p:txBody>
          <a:bodyPr/>
          <a:lstStyle/>
          <a:p>
            <a:fld id="{0798D939-2D9E-2142-A80A-FFDECD1E5A9B}" type="slidenum">
              <a:rPr lang="en-US" smtClean="0"/>
              <a:t>27</a:t>
            </a:fld>
            <a:endParaRPr lang="en-US"/>
          </a:p>
        </p:txBody>
      </p:sp>
      <p:graphicFrame>
        <p:nvGraphicFramePr>
          <p:cNvPr id="5" name="Table 4">
            <a:extLst>
              <a:ext uri="{FF2B5EF4-FFF2-40B4-BE49-F238E27FC236}">
                <a16:creationId xmlns:a16="http://schemas.microsoft.com/office/drawing/2014/main" id="{BD7BC841-3602-D442-B75A-795284B513B2}"/>
              </a:ext>
            </a:extLst>
          </p:cNvPr>
          <p:cNvGraphicFramePr>
            <a:graphicFrameLocks noGrp="1"/>
          </p:cNvGraphicFramePr>
          <p:nvPr>
            <p:extLst>
              <p:ext uri="{D42A27DB-BD31-4B8C-83A1-F6EECF244321}">
                <p14:modId xmlns:p14="http://schemas.microsoft.com/office/powerpoint/2010/main" val="431699861"/>
              </p:ext>
            </p:extLst>
          </p:nvPr>
        </p:nvGraphicFramePr>
        <p:xfrm>
          <a:off x="840432" y="1417638"/>
          <a:ext cx="7620000" cy="4706559"/>
        </p:xfrm>
        <a:graphic>
          <a:graphicData uri="http://schemas.openxmlformats.org/drawingml/2006/table">
            <a:tbl>
              <a:tblPr firstRow="1" firstCol="1" bandRow="1">
                <a:tableStyleId>{5C22544A-7EE6-4342-B048-85BDC9FD1C3A}</a:tableStyleId>
              </a:tblPr>
              <a:tblGrid>
                <a:gridCol w="4478700">
                  <a:extLst>
                    <a:ext uri="{9D8B030D-6E8A-4147-A177-3AD203B41FA5}">
                      <a16:colId xmlns:a16="http://schemas.microsoft.com/office/drawing/2014/main" val="3207948506"/>
                    </a:ext>
                  </a:extLst>
                </a:gridCol>
                <a:gridCol w="2152185">
                  <a:extLst>
                    <a:ext uri="{9D8B030D-6E8A-4147-A177-3AD203B41FA5}">
                      <a16:colId xmlns:a16="http://schemas.microsoft.com/office/drawing/2014/main" val="2670839471"/>
                    </a:ext>
                  </a:extLst>
                </a:gridCol>
                <a:gridCol w="989115">
                  <a:extLst>
                    <a:ext uri="{9D8B030D-6E8A-4147-A177-3AD203B41FA5}">
                      <a16:colId xmlns:a16="http://schemas.microsoft.com/office/drawing/2014/main" val="2356240407"/>
                    </a:ext>
                  </a:extLst>
                </a:gridCol>
              </a:tblGrid>
              <a:tr h="92075">
                <a:tc>
                  <a:txBody>
                    <a:bodyPr/>
                    <a:lstStyle/>
                    <a:p>
                      <a:pPr marL="0" marR="0">
                        <a:lnSpc>
                          <a:spcPct val="115000"/>
                        </a:lnSpc>
                        <a:spcBef>
                          <a:spcPts val="600"/>
                        </a:spcBef>
                        <a:spcAft>
                          <a:spcPts val="600"/>
                        </a:spcAft>
                        <a:tabLst>
                          <a:tab pos="1530350" algn="l"/>
                        </a:tabLst>
                      </a:pPr>
                      <a:r>
                        <a:rPr lang="en-US" sz="1800" dirty="0">
                          <a:effectLst/>
                        </a:rPr>
                        <a:t>Variable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600"/>
                        </a:spcBef>
                        <a:spcAft>
                          <a:spcPts val="600"/>
                        </a:spcAft>
                        <a:tabLst>
                          <a:tab pos="1530350" algn="l"/>
                        </a:tabLst>
                      </a:pPr>
                      <a:r>
                        <a:rPr lang="en-US" sz="1800" dirty="0">
                          <a:effectLst/>
                        </a:rPr>
                        <a:t>Variable Name in 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l">
                        <a:lnSpc>
                          <a:spcPct val="115000"/>
                        </a:lnSpc>
                        <a:spcBef>
                          <a:spcPts val="600"/>
                        </a:spcBef>
                        <a:spcAft>
                          <a:spcPts val="600"/>
                        </a:spcAft>
                        <a:tabLst>
                          <a:tab pos="1530350" algn="l"/>
                        </a:tabLst>
                      </a:pPr>
                      <a:r>
                        <a:rPr lang="en-US" sz="1800" dirty="0">
                          <a:effectLst/>
                        </a:rPr>
                        <a:t>Value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36759"/>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Prevalence of 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15000"/>
                        </a:lnSpc>
                        <a:spcBef>
                          <a:spcPts val="0"/>
                        </a:spcBef>
                        <a:spcAft>
                          <a:spcPts val="1000"/>
                        </a:spcAft>
                        <a:tabLst>
                          <a:tab pos="1530350" algn="l"/>
                        </a:tabLst>
                      </a:pPr>
                      <a:r>
                        <a:rPr lang="en-US" sz="1800" dirty="0" err="1">
                          <a:effectLst/>
                        </a:rPr>
                        <a:t>p_HVE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1000"/>
                        </a:spcAft>
                        <a:tabLst>
                          <a:tab pos="1530350" algn="l"/>
                        </a:tabLst>
                      </a:pPr>
                      <a:r>
                        <a:rPr lang="en-US" sz="1800" dirty="0">
                          <a:effectLst/>
                        </a:rPr>
                        <a:t>0.52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421427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without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a:effectLst/>
                        </a:rPr>
                        <a: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81328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HVE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0.71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2021209"/>
                  </a:ext>
                </a:extLst>
              </a:tr>
              <a:tr h="92075">
                <a:tc>
                  <a:txBody>
                    <a:bodyPr/>
                    <a:lstStyle/>
                    <a:p>
                      <a:pPr marL="228600" marR="0">
                        <a:lnSpc>
                          <a:spcPct val="115000"/>
                        </a:lnSpc>
                        <a:spcBef>
                          <a:spcPts val="0"/>
                        </a:spcBef>
                        <a:spcAft>
                          <a:spcPts val="0"/>
                        </a:spcAft>
                        <a:tabLst>
                          <a:tab pos="1530350" algn="l"/>
                        </a:tabLst>
                      </a:pPr>
                      <a:r>
                        <a:rPr lang="en-US" sz="1800" dirty="0">
                          <a:effectLst/>
                          <a:latin typeface="+mn-lt"/>
                        </a:rPr>
                        <a:t>OVE</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0.01</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2982687"/>
                  </a:ext>
                </a:extLst>
              </a:tr>
              <a:tr h="92075">
                <a:tc>
                  <a:txBody>
                    <a:bodyPr/>
                    <a:lstStyle/>
                    <a:p>
                      <a:pPr marL="0" marR="0">
                        <a:lnSpc>
                          <a:spcPct val="115000"/>
                        </a:lnSpc>
                        <a:spcBef>
                          <a:spcPts val="0"/>
                        </a:spcBef>
                        <a:spcAft>
                          <a:spcPts val="0"/>
                        </a:spcAft>
                        <a:tabLst>
                          <a:tab pos="1530350" algn="l"/>
                        </a:tabLst>
                      </a:pPr>
                      <a:r>
                        <a:rPr lang="en-US" sz="1800" dirty="0">
                          <a:effectLst/>
                          <a:latin typeface="+mn-lt"/>
                        </a:rPr>
                        <a:t>Probability of complications (death or sequelae) with vidarabine treatment</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5442263"/>
                  </a:ext>
                </a:extLst>
              </a:tr>
              <a:tr h="92075">
                <a:tc>
                  <a:txBody>
                    <a:bodyPr/>
                    <a:lstStyle/>
                    <a:p>
                      <a:pPr marL="228600" marR="0">
                        <a:lnSpc>
                          <a:spcPct val="115000"/>
                        </a:lnSpc>
                        <a:spcBef>
                          <a:spcPts val="0"/>
                        </a:spcBef>
                        <a:spcAft>
                          <a:spcPts val="0"/>
                        </a:spcAft>
                        <a:tabLst>
                          <a:tab pos="1530350" algn="l"/>
                        </a:tabLst>
                      </a:pPr>
                      <a:r>
                        <a:rPr lang="en-US" sz="1800" dirty="0">
                          <a:effectLst/>
                        </a:rPr>
                        <a:t>HVE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p_HVE_comp_tx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0.36</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5241264"/>
                  </a:ext>
                </a:extLst>
              </a:tr>
              <a:tr h="92075">
                <a:tc>
                  <a:txBody>
                    <a:bodyPr/>
                    <a:lstStyle/>
                    <a:p>
                      <a:pPr marL="228600" marR="0">
                        <a:lnSpc>
                          <a:spcPct val="115000"/>
                        </a:lnSpc>
                        <a:spcBef>
                          <a:spcPts val="0"/>
                        </a:spcBef>
                        <a:spcAft>
                          <a:spcPts val="0"/>
                        </a:spcAft>
                        <a:tabLst>
                          <a:tab pos="1530350" algn="l"/>
                        </a:tabLst>
                      </a:pPr>
                      <a:r>
                        <a:rPr lang="en-US" sz="1800" dirty="0">
                          <a:effectLst/>
                        </a:rPr>
                        <a:t>OVE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tabLst>
                          <a:tab pos="1530350" algn="l"/>
                        </a:tabLst>
                      </a:pPr>
                      <a:r>
                        <a:rPr lang="en-US" sz="1800" dirty="0" err="1">
                          <a:effectLst/>
                          <a:latin typeface="+mn-lt"/>
                          <a:ea typeface="Calibri" panose="020F0502020204030204" pitchFamily="34" charset="0"/>
                          <a:cs typeface="Times New Roman" panose="02020603050405020304" pitchFamily="18" charset="0"/>
                        </a:rPr>
                        <a:t>p_OVE_comp_tx</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1800" dirty="0">
                          <a:effectLst/>
                          <a:latin typeface="+mn-lt"/>
                          <a:ea typeface="Calibri" panose="020F0502020204030204" pitchFamily="34" charset="0"/>
                          <a:cs typeface="Times New Roman" panose="02020603050405020304" pitchFamily="18" charset="0"/>
                        </a:rPr>
                        <a:t>0.20</a:t>
                      </a:r>
                      <a:endParaRPr lang="en-US" sz="24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5738343"/>
                  </a:ext>
                </a:extLst>
              </a:tr>
              <a:tr h="92075">
                <a:tc>
                  <a:txBody>
                    <a:bodyPr/>
                    <a:lstStyle/>
                    <a:p>
                      <a:pPr marL="11113" marR="0" indent="0">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Probability of complications due to brain biopsy</a:t>
                      </a:r>
                    </a:p>
                  </a:txBody>
                  <a:tcPr marL="68580" marR="68580" marT="0" marB="0"/>
                </a:tc>
                <a:tc>
                  <a:txBody>
                    <a:bodyPr/>
                    <a:lstStyle/>
                    <a:p>
                      <a:pPr marL="0" marR="0">
                        <a:lnSpc>
                          <a:spcPct val="115000"/>
                        </a:lnSpc>
                        <a:spcBef>
                          <a:spcPts val="0"/>
                        </a:spcBef>
                        <a:spcAft>
                          <a:spcPts val="0"/>
                        </a:spcAft>
                        <a:tabLst>
                          <a:tab pos="1530350" algn="l"/>
                        </a:tabLs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p_biopsy_comp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tabLst>
                          <a:tab pos="153035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0.05</a:t>
                      </a:r>
                    </a:p>
                  </a:txBody>
                  <a:tcPr marL="68580" marR="68580" marT="0" marB="0"/>
                </a:tc>
                <a:extLst>
                  <a:ext uri="{0D108BD9-81ED-4DB2-BD59-A6C34878D82A}">
                    <a16:rowId xmlns:a16="http://schemas.microsoft.com/office/drawing/2014/main" val="1148633689"/>
                  </a:ext>
                </a:extLst>
              </a:tr>
            </a:tbl>
          </a:graphicData>
        </a:graphic>
      </p:graphicFrame>
    </p:spTree>
    <p:extLst>
      <p:ext uri="{BB962C8B-B14F-4D97-AF65-F5344CB8AC3E}">
        <p14:creationId xmlns:p14="http://schemas.microsoft.com/office/powerpoint/2010/main" val="204047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reeform 2">
            <a:extLst>
              <a:ext uri="{FF2B5EF4-FFF2-40B4-BE49-F238E27FC236}">
                <a16:creationId xmlns:a16="http://schemas.microsoft.com/office/drawing/2014/main" id="{3506FEBC-8460-E34D-87E2-74E56971C0EF}"/>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7" name="Freeform 3">
            <a:extLst>
              <a:ext uri="{FF2B5EF4-FFF2-40B4-BE49-F238E27FC236}">
                <a16:creationId xmlns:a16="http://schemas.microsoft.com/office/drawing/2014/main" id="{B64FA0C8-3D8D-E844-8B80-7BDE8FEF287E}"/>
              </a:ext>
            </a:extLst>
          </p:cNvPr>
          <p:cNvSpPr>
            <a:spLocks/>
          </p:cNvSpPr>
          <p:nvPr/>
        </p:nvSpPr>
        <p:spPr bwMode="auto">
          <a:xfrm>
            <a:off x="895350" y="3505200"/>
            <a:ext cx="2038350" cy="2401888"/>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28" name="Rectangle 4">
            <a:extLst>
              <a:ext uri="{FF2B5EF4-FFF2-40B4-BE49-F238E27FC236}">
                <a16:creationId xmlns:a16="http://schemas.microsoft.com/office/drawing/2014/main" id="{93678AAE-DC51-3D43-9895-D3A5DC0D5FA1}"/>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52229" name="Freeform 5">
            <a:extLst>
              <a:ext uri="{FF2B5EF4-FFF2-40B4-BE49-F238E27FC236}">
                <a16:creationId xmlns:a16="http://schemas.microsoft.com/office/drawing/2014/main" id="{2976B468-BE1E-A742-B87A-5EFBFD17CF95}"/>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0" name="Freeform 6">
            <a:extLst>
              <a:ext uri="{FF2B5EF4-FFF2-40B4-BE49-F238E27FC236}">
                <a16:creationId xmlns:a16="http://schemas.microsoft.com/office/drawing/2014/main" id="{2A8B7AA7-EB19-4342-A046-3C9FF74D79F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1" name="Rectangle 7">
            <a:extLst>
              <a:ext uri="{FF2B5EF4-FFF2-40B4-BE49-F238E27FC236}">
                <a16:creationId xmlns:a16="http://schemas.microsoft.com/office/drawing/2014/main" id="{BAC3C061-F9E5-DA4A-BFB5-F27BA69B0DB2}"/>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HVE</a:t>
            </a:r>
          </a:p>
        </p:txBody>
      </p:sp>
      <p:sp>
        <p:nvSpPr>
          <p:cNvPr id="52232" name="Rectangle 8">
            <a:extLst>
              <a:ext uri="{FF2B5EF4-FFF2-40B4-BE49-F238E27FC236}">
                <a16:creationId xmlns:a16="http://schemas.microsoft.com/office/drawing/2014/main" id="{308EC1AB-E34F-4441-9398-E864C5BDE87C}"/>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3" name="Rectangle 9">
            <a:extLst>
              <a:ext uri="{FF2B5EF4-FFF2-40B4-BE49-F238E27FC236}">
                <a16:creationId xmlns:a16="http://schemas.microsoft.com/office/drawing/2014/main" id="{E7C55C17-7CD0-0D46-ABF1-385C5B9D4DD1}"/>
              </a:ext>
            </a:extLst>
          </p:cNvPr>
          <p:cNvSpPr>
            <a:spLocks noChangeArrowheads="1"/>
          </p:cNvSpPr>
          <p:nvPr/>
        </p:nvSpPr>
        <p:spPr bwMode="auto">
          <a:xfrm>
            <a:off x="5068093" y="1583868"/>
            <a:ext cx="836547"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34" name="Rectangle 10">
            <a:extLst>
              <a:ext uri="{FF2B5EF4-FFF2-40B4-BE49-F238E27FC236}">
                <a16:creationId xmlns:a16="http://schemas.microsoft.com/office/drawing/2014/main" id="{3F3025BF-0302-7347-BE68-B8C5133CF3CC}"/>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52235" name="Rectangle 11">
            <a:extLst>
              <a:ext uri="{FF2B5EF4-FFF2-40B4-BE49-F238E27FC236}">
                <a16:creationId xmlns:a16="http://schemas.microsoft.com/office/drawing/2014/main" id="{5B91E73B-58CF-B848-8C35-B0B3D7505F45}"/>
              </a:ext>
            </a:extLst>
          </p:cNvPr>
          <p:cNvSpPr>
            <a:spLocks noChangeArrowheads="1"/>
          </p:cNvSpPr>
          <p:nvPr/>
        </p:nvSpPr>
        <p:spPr bwMode="auto">
          <a:xfrm>
            <a:off x="1343025" y="5438775"/>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52236" name="Rectangle 12">
            <a:extLst>
              <a:ext uri="{FF2B5EF4-FFF2-40B4-BE49-F238E27FC236}">
                <a16:creationId xmlns:a16="http://schemas.microsoft.com/office/drawing/2014/main" id="{EAF20EC2-E4EF-F042-9E1D-76D2D65FFEC2}"/>
              </a:ext>
            </a:extLst>
          </p:cNvPr>
          <p:cNvSpPr>
            <a:spLocks noChangeArrowheads="1"/>
          </p:cNvSpPr>
          <p:nvPr/>
        </p:nvSpPr>
        <p:spPr bwMode="auto">
          <a:xfrm>
            <a:off x="5164138" y="2906713"/>
            <a:ext cx="776288"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52237" name="Rectangle 13">
            <a:extLst>
              <a:ext uri="{FF2B5EF4-FFF2-40B4-BE49-F238E27FC236}">
                <a16:creationId xmlns:a16="http://schemas.microsoft.com/office/drawing/2014/main" id="{6E498D9F-C9F1-CE4B-A52E-F1D4898AEEDA}"/>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Do not treat</a:t>
            </a:r>
          </a:p>
        </p:txBody>
      </p:sp>
      <p:sp>
        <p:nvSpPr>
          <p:cNvPr id="52238" name="Freeform 14">
            <a:extLst>
              <a:ext uri="{FF2B5EF4-FFF2-40B4-BE49-F238E27FC236}">
                <a16:creationId xmlns:a16="http://schemas.microsoft.com/office/drawing/2014/main" id="{1F9D30F7-F29D-0F48-830A-DA6F3CA0BE49}"/>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9" name="Freeform 15">
            <a:extLst>
              <a:ext uri="{FF2B5EF4-FFF2-40B4-BE49-F238E27FC236}">
                <a16:creationId xmlns:a16="http://schemas.microsoft.com/office/drawing/2014/main" id="{E0D12058-EC5E-F04F-8B67-946567AECD4D}"/>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0" name="Oval 16">
            <a:extLst>
              <a:ext uri="{FF2B5EF4-FFF2-40B4-BE49-F238E27FC236}">
                <a16:creationId xmlns:a16="http://schemas.microsoft.com/office/drawing/2014/main" id="{15AA1D66-1A0C-2A4D-AC60-D7E7C8424174}"/>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Rectangle 17">
            <a:extLst>
              <a:ext uri="{FF2B5EF4-FFF2-40B4-BE49-F238E27FC236}">
                <a16:creationId xmlns:a16="http://schemas.microsoft.com/office/drawing/2014/main" id="{20541466-4AA7-3246-8879-A5AF0ADC9BAE}"/>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2" name="Rectangle 18">
            <a:extLst>
              <a:ext uri="{FF2B5EF4-FFF2-40B4-BE49-F238E27FC236}">
                <a16:creationId xmlns:a16="http://schemas.microsoft.com/office/drawing/2014/main" id="{9F063FA0-B914-D14D-9B84-C04C06D5FA8A}"/>
              </a:ext>
            </a:extLst>
          </p:cNvPr>
          <p:cNvSpPr>
            <a:spLocks noChangeArrowheads="1"/>
          </p:cNvSpPr>
          <p:nvPr/>
        </p:nvSpPr>
        <p:spPr bwMode="auto">
          <a:xfrm>
            <a:off x="5116512" y="3519353"/>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52243" name="Freeform 19">
            <a:extLst>
              <a:ext uri="{FF2B5EF4-FFF2-40B4-BE49-F238E27FC236}">
                <a16:creationId xmlns:a16="http://schemas.microsoft.com/office/drawing/2014/main" id="{F68F53B6-EBAF-FC43-83B8-32F519304010}"/>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44" name="Rectangle 20">
            <a:extLst>
              <a:ext uri="{FF2B5EF4-FFF2-40B4-BE49-F238E27FC236}">
                <a16:creationId xmlns:a16="http://schemas.microsoft.com/office/drawing/2014/main" id="{87AB1B36-0FF0-C441-B625-9B08B24FE35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Oval 21">
            <a:extLst>
              <a:ext uri="{FF2B5EF4-FFF2-40B4-BE49-F238E27FC236}">
                <a16:creationId xmlns:a16="http://schemas.microsoft.com/office/drawing/2014/main" id="{C588DBC2-10EF-2247-9CA6-C928B0355830}"/>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Rectangle 22">
            <a:extLst>
              <a:ext uri="{FF2B5EF4-FFF2-40B4-BE49-F238E27FC236}">
                <a16:creationId xmlns:a16="http://schemas.microsoft.com/office/drawing/2014/main" id="{323CBAC1-ED7C-6249-8139-E9F48E55DD21}"/>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52247" name="Rectangle 23">
            <a:extLst>
              <a:ext uri="{FF2B5EF4-FFF2-40B4-BE49-F238E27FC236}">
                <a16:creationId xmlns:a16="http://schemas.microsoft.com/office/drawing/2014/main" id="{723CF010-F859-8E4C-91DD-EFC086ED8D8B}"/>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52248" name="Rectangle 24">
            <a:extLst>
              <a:ext uri="{FF2B5EF4-FFF2-40B4-BE49-F238E27FC236}">
                <a16:creationId xmlns:a16="http://schemas.microsoft.com/office/drawing/2014/main" id="{5D382BDB-92A4-BD46-B4E2-F8D3AB818402}"/>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52249" name="Rectangle 25">
            <a:extLst>
              <a:ext uri="{FF2B5EF4-FFF2-40B4-BE49-F238E27FC236}">
                <a16:creationId xmlns:a16="http://schemas.microsoft.com/office/drawing/2014/main" id="{F053E537-FB89-254D-81D8-125D77097EC9}"/>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52250" name="Rectangle 26">
            <a:extLst>
              <a:ext uri="{FF2B5EF4-FFF2-40B4-BE49-F238E27FC236}">
                <a16:creationId xmlns:a16="http://schemas.microsoft.com/office/drawing/2014/main" id="{9611DD7A-0D64-F546-BCAF-EDD41F962E51}"/>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52251" name="Arc 27">
            <a:extLst>
              <a:ext uri="{FF2B5EF4-FFF2-40B4-BE49-F238E27FC236}">
                <a16:creationId xmlns:a16="http://schemas.microsoft.com/office/drawing/2014/main" id="{E9D1A600-3338-C04A-9289-7D8BCD18F13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Rectangle 28">
            <a:extLst>
              <a:ext uri="{FF2B5EF4-FFF2-40B4-BE49-F238E27FC236}">
                <a16:creationId xmlns:a16="http://schemas.microsoft.com/office/drawing/2014/main" id="{1EA23051-4D65-F644-99F6-96705F29FC82}"/>
              </a:ext>
            </a:extLst>
          </p:cNvPr>
          <p:cNvSpPr>
            <a:spLocks noChangeArrowheads="1"/>
          </p:cNvSpPr>
          <p:nvPr/>
        </p:nvSpPr>
        <p:spPr bwMode="auto">
          <a:xfrm>
            <a:off x="2762654" y="152400"/>
            <a:ext cx="1878793"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52253" name="Arc 29">
            <a:extLst>
              <a:ext uri="{FF2B5EF4-FFF2-40B4-BE49-F238E27FC236}">
                <a16:creationId xmlns:a16="http://schemas.microsoft.com/office/drawing/2014/main" id="{C5A13F1B-08E2-B24D-BCAE-7CF72BF53C00}"/>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Rectangle 31">
            <a:extLst>
              <a:ext uri="{FF2B5EF4-FFF2-40B4-BE49-F238E27FC236}">
                <a16:creationId xmlns:a16="http://schemas.microsoft.com/office/drawing/2014/main" id="{BD2C7EC3-CD7C-8648-818F-BB4F645EE92F}"/>
              </a:ext>
            </a:extLst>
          </p:cNvPr>
          <p:cNvSpPr>
            <a:spLocks noChangeArrowheads="1"/>
          </p:cNvSpPr>
          <p:nvPr/>
        </p:nvSpPr>
        <p:spPr bwMode="auto">
          <a:xfrm>
            <a:off x="2762654" y="2057400"/>
            <a:ext cx="174108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2" name="Slide Number Placeholder 1"/>
          <p:cNvSpPr>
            <a:spLocks noGrp="1"/>
          </p:cNvSpPr>
          <p:nvPr>
            <p:ph type="sldNum" sz="quarter" idx="12"/>
          </p:nvPr>
        </p:nvSpPr>
        <p:spPr/>
        <p:txBody>
          <a:bodyPr/>
          <a:lstStyle/>
          <a:p>
            <a:fld id="{0798D939-2D9E-2142-A80A-FFDECD1E5A9B}" type="slidenum">
              <a:rPr lang="en-US" smtClean="0"/>
              <a:t>28</a:t>
            </a:fld>
            <a:endParaRPr lang="en-US"/>
          </a:p>
        </p:txBody>
      </p:sp>
    </p:spTree>
    <p:extLst>
      <p:ext uri="{BB962C8B-B14F-4D97-AF65-F5344CB8AC3E}">
        <p14:creationId xmlns:p14="http://schemas.microsoft.com/office/powerpoint/2010/main" val="4050055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Freeform 2">
            <a:extLst>
              <a:ext uri="{FF2B5EF4-FFF2-40B4-BE49-F238E27FC236}">
                <a16:creationId xmlns:a16="http://schemas.microsoft.com/office/drawing/2014/main" id="{92D4A564-5389-534D-AABF-B8887C793744}"/>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3" name="Freeform 3">
            <a:extLst>
              <a:ext uri="{FF2B5EF4-FFF2-40B4-BE49-F238E27FC236}">
                <a16:creationId xmlns:a16="http://schemas.microsoft.com/office/drawing/2014/main" id="{94F8F452-D2F5-2C4D-9C66-CA8691E81A19}"/>
              </a:ext>
            </a:extLst>
          </p:cNvPr>
          <p:cNvSpPr>
            <a:spLocks/>
          </p:cNvSpPr>
          <p:nvPr/>
        </p:nvSpPr>
        <p:spPr bwMode="auto">
          <a:xfrm>
            <a:off x="895350" y="3505200"/>
            <a:ext cx="2038350" cy="19812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4" name="Rectangle 4">
            <a:extLst>
              <a:ext uri="{FF2B5EF4-FFF2-40B4-BE49-F238E27FC236}">
                <a16:creationId xmlns:a16="http://schemas.microsoft.com/office/drawing/2014/main" id="{B006BEFA-1322-5C4C-8D69-717D1C8BE55F}"/>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5445" name="Freeform 5">
            <a:extLst>
              <a:ext uri="{FF2B5EF4-FFF2-40B4-BE49-F238E27FC236}">
                <a16:creationId xmlns:a16="http://schemas.microsoft.com/office/drawing/2014/main" id="{9600F869-9087-FF4E-9262-FBE738D24403}"/>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6" name="Freeform 6">
            <a:extLst>
              <a:ext uri="{FF2B5EF4-FFF2-40B4-BE49-F238E27FC236}">
                <a16:creationId xmlns:a16="http://schemas.microsoft.com/office/drawing/2014/main" id="{E547CD8F-C71E-F442-9704-E050AA4A6F7A}"/>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47" name="Rectangle 7">
            <a:extLst>
              <a:ext uri="{FF2B5EF4-FFF2-40B4-BE49-F238E27FC236}">
                <a16:creationId xmlns:a16="http://schemas.microsoft.com/office/drawing/2014/main" id="{1B71D759-566F-5C46-8C81-CF61A878B896}"/>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48" name="Rectangle 8">
            <a:extLst>
              <a:ext uri="{FF2B5EF4-FFF2-40B4-BE49-F238E27FC236}">
                <a16:creationId xmlns:a16="http://schemas.microsoft.com/office/drawing/2014/main" id="{720BF308-4038-4A47-B826-96516B22266E}"/>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49" name="Rectangle 9">
            <a:extLst>
              <a:ext uri="{FF2B5EF4-FFF2-40B4-BE49-F238E27FC236}">
                <a16:creationId xmlns:a16="http://schemas.microsoft.com/office/drawing/2014/main" id="{97F187F7-528F-014C-9FEF-805D879449C5}"/>
              </a:ext>
            </a:extLst>
          </p:cNvPr>
          <p:cNvSpPr>
            <a:spLocks noChangeArrowheads="1"/>
          </p:cNvSpPr>
          <p:nvPr/>
        </p:nvSpPr>
        <p:spPr bwMode="auto">
          <a:xfrm>
            <a:off x="5070475" y="1673225"/>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0" name="Rectangle 10">
            <a:extLst>
              <a:ext uri="{FF2B5EF4-FFF2-40B4-BE49-F238E27FC236}">
                <a16:creationId xmlns:a16="http://schemas.microsoft.com/office/drawing/2014/main" id="{7493291B-0A63-264B-AC21-F01583D8E4BF}"/>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0.36</a:t>
            </a:r>
          </a:p>
        </p:txBody>
      </p:sp>
      <p:sp>
        <p:nvSpPr>
          <p:cNvPr id="445451" name="Rectangle 11">
            <a:extLst>
              <a:ext uri="{FF2B5EF4-FFF2-40B4-BE49-F238E27FC236}">
                <a16:creationId xmlns:a16="http://schemas.microsoft.com/office/drawing/2014/main" id="{198B7C41-9465-EE48-AC5B-78A1AAF4F0A0}"/>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5452" name="Rectangle 12">
            <a:extLst>
              <a:ext uri="{FF2B5EF4-FFF2-40B4-BE49-F238E27FC236}">
                <a16:creationId xmlns:a16="http://schemas.microsoft.com/office/drawing/2014/main" id="{6017CDAD-50D2-5845-86C0-1DFA0B0A936B}"/>
              </a:ext>
            </a:extLst>
          </p:cNvPr>
          <p:cNvSpPr>
            <a:spLocks noChangeArrowheads="1"/>
          </p:cNvSpPr>
          <p:nvPr/>
        </p:nvSpPr>
        <p:spPr bwMode="auto">
          <a:xfrm>
            <a:off x="5164138" y="2906713"/>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5453" name="Rectangle 13">
            <a:extLst>
              <a:ext uri="{FF2B5EF4-FFF2-40B4-BE49-F238E27FC236}">
                <a16:creationId xmlns:a16="http://schemas.microsoft.com/office/drawing/2014/main" id="{B5679516-6D6A-8D4A-A152-DDEEA9BD17ED}"/>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5454" name="Freeform 14">
            <a:extLst>
              <a:ext uri="{FF2B5EF4-FFF2-40B4-BE49-F238E27FC236}">
                <a16:creationId xmlns:a16="http://schemas.microsoft.com/office/drawing/2014/main" id="{01F6CC25-CCED-1543-8406-AAA31ED43F3F}"/>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5" name="Freeform 15">
            <a:extLst>
              <a:ext uri="{FF2B5EF4-FFF2-40B4-BE49-F238E27FC236}">
                <a16:creationId xmlns:a16="http://schemas.microsoft.com/office/drawing/2014/main" id="{3A1B19D9-B0F9-1248-AE7A-DCADA3D9121C}"/>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56" name="Oval 16">
            <a:extLst>
              <a:ext uri="{FF2B5EF4-FFF2-40B4-BE49-F238E27FC236}">
                <a16:creationId xmlns:a16="http://schemas.microsoft.com/office/drawing/2014/main" id="{9D44E3FF-F883-C74E-809C-BCB1543B7EE8}"/>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57" name="Rectangle 17">
            <a:extLst>
              <a:ext uri="{FF2B5EF4-FFF2-40B4-BE49-F238E27FC236}">
                <a16:creationId xmlns:a16="http://schemas.microsoft.com/office/drawing/2014/main" id="{A6C6D32C-FF0C-6242-867E-51C769779E8B}"/>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58" name="Rectangle 18">
            <a:extLst>
              <a:ext uri="{FF2B5EF4-FFF2-40B4-BE49-F238E27FC236}">
                <a16:creationId xmlns:a16="http://schemas.microsoft.com/office/drawing/2014/main" id="{C0A4CF1A-1BAC-DE4E-A9EE-5D0DBBFE987A}"/>
              </a:ext>
            </a:extLst>
          </p:cNvPr>
          <p:cNvSpPr>
            <a:spLocks noChangeArrowheads="1"/>
          </p:cNvSpPr>
          <p:nvPr/>
        </p:nvSpPr>
        <p:spPr bwMode="auto">
          <a:xfrm>
            <a:off x="5141913" y="3576638"/>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5459" name="Freeform 19">
            <a:extLst>
              <a:ext uri="{FF2B5EF4-FFF2-40B4-BE49-F238E27FC236}">
                <a16:creationId xmlns:a16="http://schemas.microsoft.com/office/drawing/2014/main" id="{F307E948-AB08-1041-A33C-34C0DAE5A4AC}"/>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60" name="Rectangle 20">
            <a:extLst>
              <a:ext uri="{FF2B5EF4-FFF2-40B4-BE49-F238E27FC236}">
                <a16:creationId xmlns:a16="http://schemas.microsoft.com/office/drawing/2014/main" id="{7505FF3D-3D23-8447-8638-FBF9D8ECC88D}"/>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1" name="Oval 21">
            <a:extLst>
              <a:ext uri="{FF2B5EF4-FFF2-40B4-BE49-F238E27FC236}">
                <a16:creationId xmlns:a16="http://schemas.microsoft.com/office/drawing/2014/main" id="{F1071D73-5556-3E4A-BBA4-1212C07C332F}"/>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2" name="Rectangle 22">
            <a:extLst>
              <a:ext uri="{FF2B5EF4-FFF2-40B4-BE49-F238E27FC236}">
                <a16:creationId xmlns:a16="http://schemas.microsoft.com/office/drawing/2014/main" id="{709E6B9C-76E4-7B49-9DB2-3FA26BB1BEC3}"/>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5463" name="Rectangle 23">
            <a:extLst>
              <a:ext uri="{FF2B5EF4-FFF2-40B4-BE49-F238E27FC236}">
                <a16:creationId xmlns:a16="http://schemas.microsoft.com/office/drawing/2014/main" id="{AAD4A030-DCB5-344B-9FF6-D396E359DBB2}"/>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5464" name="Rectangle 24">
            <a:extLst>
              <a:ext uri="{FF2B5EF4-FFF2-40B4-BE49-F238E27FC236}">
                <a16:creationId xmlns:a16="http://schemas.microsoft.com/office/drawing/2014/main" id="{C5B3714B-C6A1-AD4B-A753-CFC3521808B6}"/>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0.20</a:t>
            </a:r>
          </a:p>
        </p:txBody>
      </p:sp>
      <p:sp>
        <p:nvSpPr>
          <p:cNvPr id="445465" name="Rectangle 25">
            <a:extLst>
              <a:ext uri="{FF2B5EF4-FFF2-40B4-BE49-F238E27FC236}">
                <a16:creationId xmlns:a16="http://schemas.microsoft.com/office/drawing/2014/main" id="{71E11617-2252-4146-946C-B8BCB5676C5E}"/>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0.71</a:t>
            </a:r>
          </a:p>
        </p:txBody>
      </p:sp>
      <p:sp>
        <p:nvSpPr>
          <p:cNvPr id="445466" name="Rectangle 26">
            <a:extLst>
              <a:ext uri="{FF2B5EF4-FFF2-40B4-BE49-F238E27FC236}">
                <a16:creationId xmlns:a16="http://schemas.microsoft.com/office/drawing/2014/main" id="{5F444105-377A-5D4D-B222-C30EC68C321F}"/>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2"/>
                </a:solidFill>
                <a:latin typeface="Arial" panose="020B0604020202020204" pitchFamily="34" charset="0"/>
              </a:rPr>
              <a:t>0.01</a:t>
            </a:r>
          </a:p>
        </p:txBody>
      </p:sp>
      <p:sp>
        <p:nvSpPr>
          <p:cNvPr id="445467" name="Arc 27">
            <a:extLst>
              <a:ext uri="{FF2B5EF4-FFF2-40B4-BE49-F238E27FC236}">
                <a16:creationId xmlns:a16="http://schemas.microsoft.com/office/drawing/2014/main" id="{8D7D00A7-F8EC-B341-B7E0-CDA7CF37A870}"/>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68" name="Rectangle 28">
            <a:extLst>
              <a:ext uri="{FF2B5EF4-FFF2-40B4-BE49-F238E27FC236}">
                <a16:creationId xmlns:a16="http://schemas.microsoft.com/office/drawing/2014/main" id="{DB57A744-B378-B047-9987-BF0051DE0CAB}"/>
              </a:ext>
            </a:extLst>
          </p:cNvPr>
          <p:cNvSpPr>
            <a:spLocks noChangeArrowheads="1"/>
          </p:cNvSpPr>
          <p:nvPr/>
        </p:nvSpPr>
        <p:spPr bwMode="auto">
          <a:xfrm>
            <a:off x="2743200" y="152400"/>
            <a:ext cx="1684338"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5469" name="Arc 29">
            <a:extLst>
              <a:ext uri="{FF2B5EF4-FFF2-40B4-BE49-F238E27FC236}">
                <a16:creationId xmlns:a16="http://schemas.microsoft.com/office/drawing/2014/main" id="{EEEF930C-D8DA-4D44-83DF-A28CB620EBF6}"/>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70" name="Rectangle 30">
            <a:extLst>
              <a:ext uri="{FF2B5EF4-FFF2-40B4-BE49-F238E27FC236}">
                <a16:creationId xmlns:a16="http://schemas.microsoft.com/office/drawing/2014/main" id="{B27FD47E-D6D6-1A49-8A32-3C6E14DD3EAA}"/>
              </a:ext>
            </a:extLst>
          </p:cNvPr>
          <p:cNvSpPr>
            <a:spLocks noChangeArrowheads="1"/>
          </p:cNvSpPr>
          <p:nvPr/>
        </p:nvSpPr>
        <p:spPr bwMode="auto">
          <a:xfrm>
            <a:off x="2762395" y="2057400"/>
            <a:ext cx="1741343"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5478" name="Freeform 38">
            <a:extLst>
              <a:ext uri="{FF2B5EF4-FFF2-40B4-BE49-F238E27FC236}">
                <a16:creationId xmlns:a16="http://schemas.microsoft.com/office/drawing/2014/main" id="{03C793B6-1372-044E-A254-B68FB05382DD}"/>
              </a:ext>
            </a:extLst>
          </p:cNvPr>
          <p:cNvSpPr>
            <a:spLocks/>
          </p:cNvSpPr>
          <p:nvPr/>
        </p:nvSpPr>
        <p:spPr bwMode="auto">
          <a:xfrm>
            <a:off x="3057525" y="4946591"/>
            <a:ext cx="2853532"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79" name="Freeform 39">
            <a:extLst>
              <a:ext uri="{FF2B5EF4-FFF2-40B4-BE49-F238E27FC236}">
                <a16:creationId xmlns:a16="http://schemas.microsoft.com/office/drawing/2014/main" id="{A3C82DAA-F618-0046-9387-F438DCD24893}"/>
              </a:ext>
            </a:extLst>
          </p:cNvPr>
          <p:cNvSpPr>
            <a:spLocks/>
          </p:cNvSpPr>
          <p:nvPr/>
        </p:nvSpPr>
        <p:spPr bwMode="auto">
          <a:xfrm>
            <a:off x="3057525" y="5684838"/>
            <a:ext cx="285353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5480" name="Oval 40">
            <a:extLst>
              <a:ext uri="{FF2B5EF4-FFF2-40B4-BE49-F238E27FC236}">
                <a16:creationId xmlns:a16="http://schemas.microsoft.com/office/drawing/2014/main" id="{24DCB1DF-E9F4-8C4F-99FA-E90467FC0B5D}"/>
              </a:ext>
            </a:extLst>
          </p:cNvPr>
          <p:cNvSpPr>
            <a:spLocks noChangeArrowheads="1"/>
          </p:cNvSpPr>
          <p:nvPr/>
        </p:nvSpPr>
        <p:spPr bwMode="auto">
          <a:xfrm>
            <a:off x="2871788" y="5329238"/>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481" name="Rectangle 41">
            <a:extLst>
              <a:ext uri="{FF2B5EF4-FFF2-40B4-BE49-F238E27FC236}">
                <a16:creationId xmlns:a16="http://schemas.microsoft.com/office/drawing/2014/main" id="{0E4278F6-187C-9C48-913C-00DED695A8F1}"/>
              </a:ext>
            </a:extLst>
          </p:cNvPr>
          <p:cNvSpPr>
            <a:spLocks noChangeArrowheads="1"/>
          </p:cNvSpPr>
          <p:nvPr/>
        </p:nvSpPr>
        <p:spPr bwMode="auto">
          <a:xfrm>
            <a:off x="3842492" y="597535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5482" name="Rectangle 42">
            <a:extLst>
              <a:ext uri="{FF2B5EF4-FFF2-40B4-BE49-F238E27FC236}">
                <a16:creationId xmlns:a16="http://schemas.microsoft.com/office/drawing/2014/main" id="{6F1F0CA0-DC8B-7447-A7A1-14C71D9B4441}"/>
              </a:ext>
            </a:extLst>
          </p:cNvPr>
          <p:cNvSpPr>
            <a:spLocks noChangeArrowheads="1"/>
          </p:cNvSpPr>
          <p:nvPr/>
        </p:nvSpPr>
        <p:spPr bwMode="auto">
          <a:xfrm>
            <a:off x="3095625" y="5011738"/>
            <a:ext cx="9092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0.95</a:t>
            </a:r>
          </a:p>
        </p:txBody>
      </p:sp>
      <p:sp>
        <p:nvSpPr>
          <p:cNvPr id="445483" name="Rectangle 43">
            <a:extLst>
              <a:ext uri="{FF2B5EF4-FFF2-40B4-BE49-F238E27FC236}">
                <a16:creationId xmlns:a16="http://schemas.microsoft.com/office/drawing/2014/main" id="{B536937B-67A9-F14C-972E-A8F021D352D3}"/>
              </a:ext>
            </a:extLst>
          </p:cNvPr>
          <p:cNvSpPr>
            <a:spLocks noChangeArrowheads="1"/>
          </p:cNvSpPr>
          <p:nvPr/>
        </p:nvSpPr>
        <p:spPr bwMode="auto">
          <a:xfrm>
            <a:off x="3082925" y="5975350"/>
            <a:ext cx="921916"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5484" name="Rectangle 44">
            <a:extLst>
              <a:ext uri="{FF2B5EF4-FFF2-40B4-BE49-F238E27FC236}">
                <a16:creationId xmlns:a16="http://schemas.microsoft.com/office/drawing/2014/main" id="{75F9E710-03BA-8947-B842-38B3823335D6}"/>
              </a:ext>
            </a:extLst>
          </p:cNvPr>
          <p:cNvSpPr>
            <a:spLocks noChangeArrowheads="1"/>
          </p:cNvSpPr>
          <p:nvPr/>
        </p:nvSpPr>
        <p:spPr bwMode="auto">
          <a:xfrm>
            <a:off x="3500437" y="4525963"/>
            <a:ext cx="160020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2" name="Slide Number Placeholder 1"/>
          <p:cNvSpPr>
            <a:spLocks noGrp="1"/>
          </p:cNvSpPr>
          <p:nvPr>
            <p:ph type="sldNum" sz="quarter" idx="12"/>
          </p:nvPr>
        </p:nvSpPr>
        <p:spPr/>
        <p:txBody>
          <a:bodyPr/>
          <a:lstStyle/>
          <a:p>
            <a:fld id="{0798D939-2D9E-2142-A80A-FFDECD1E5A9B}" type="slidenum">
              <a:rPr lang="en-US" smtClean="0"/>
              <a:t>29</a:t>
            </a:fld>
            <a:endParaRPr lang="en-US"/>
          </a:p>
        </p:txBody>
      </p:sp>
    </p:spTree>
    <p:extLst>
      <p:ext uri="{BB962C8B-B14F-4D97-AF65-F5344CB8AC3E}">
        <p14:creationId xmlns:p14="http://schemas.microsoft.com/office/powerpoint/2010/main" val="30387855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8194-DFCC-7448-86AE-9393E13100FC}"/>
              </a:ext>
            </a:extLst>
          </p:cNvPr>
          <p:cNvSpPr>
            <a:spLocks noGrp="1"/>
          </p:cNvSpPr>
          <p:nvPr>
            <p:ph type="title"/>
          </p:nvPr>
        </p:nvSpPr>
        <p:spPr>
          <a:xfrm>
            <a:off x="840432" y="274638"/>
            <a:ext cx="7620000" cy="836341"/>
          </a:xfrm>
        </p:spPr>
        <p:txBody>
          <a:bodyPr/>
          <a:lstStyle/>
          <a:p>
            <a:r>
              <a:rPr lang="en-US" dirty="0"/>
              <a:t>Decision Analysis</a:t>
            </a:r>
          </a:p>
        </p:txBody>
      </p:sp>
      <p:sp>
        <p:nvSpPr>
          <p:cNvPr id="4" name="Slide Number Placeholder 3">
            <a:extLst>
              <a:ext uri="{FF2B5EF4-FFF2-40B4-BE49-F238E27FC236}">
                <a16:creationId xmlns:a16="http://schemas.microsoft.com/office/drawing/2014/main" id="{F934B04D-B167-3248-8929-E21E314F9A32}"/>
              </a:ext>
            </a:extLst>
          </p:cNvPr>
          <p:cNvSpPr>
            <a:spLocks noGrp="1"/>
          </p:cNvSpPr>
          <p:nvPr>
            <p:ph type="sldNum" sz="quarter" idx="12"/>
          </p:nvPr>
        </p:nvSpPr>
        <p:spPr>
          <a:xfrm>
            <a:off x="8595360" y="5989923"/>
            <a:ext cx="548640" cy="396240"/>
          </a:xfrm>
        </p:spPr>
        <p:txBody>
          <a:bodyPr/>
          <a:lstStyle/>
          <a:p>
            <a:fld id="{0798D939-2D9E-2142-A80A-FFDECD1E5A9B}" type="slidenum">
              <a:rPr lang="en-US" smtClean="0"/>
              <a:t>3</a:t>
            </a:fld>
            <a:endParaRPr lang="en-US"/>
          </a:p>
        </p:txBody>
      </p:sp>
      <p:sp>
        <p:nvSpPr>
          <p:cNvPr id="6" name="Rounded Rectangle 5">
            <a:extLst>
              <a:ext uri="{FF2B5EF4-FFF2-40B4-BE49-F238E27FC236}">
                <a16:creationId xmlns:a16="http://schemas.microsoft.com/office/drawing/2014/main" id="{808EDEE5-239E-A64F-92B5-662773849D8E}"/>
              </a:ext>
            </a:extLst>
          </p:cNvPr>
          <p:cNvSpPr/>
          <p:nvPr/>
        </p:nvSpPr>
        <p:spPr>
          <a:xfrm>
            <a:off x="1927565" y="5226910"/>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Benefits?</a:t>
            </a:r>
          </a:p>
        </p:txBody>
      </p:sp>
      <p:sp>
        <p:nvSpPr>
          <p:cNvPr id="7" name="Rounded Rectangle 6">
            <a:extLst>
              <a:ext uri="{FF2B5EF4-FFF2-40B4-BE49-F238E27FC236}">
                <a16:creationId xmlns:a16="http://schemas.microsoft.com/office/drawing/2014/main" id="{7AC98AE2-7B92-6E4F-8217-ACE5D668A2F2}"/>
              </a:ext>
            </a:extLst>
          </p:cNvPr>
          <p:cNvSpPr/>
          <p:nvPr/>
        </p:nvSpPr>
        <p:spPr>
          <a:xfrm>
            <a:off x="121013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1</a:t>
            </a:r>
          </a:p>
        </p:txBody>
      </p:sp>
      <p:sp>
        <p:nvSpPr>
          <p:cNvPr id="8" name="Rounded Rectangle 7">
            <a:extLst>
              <a:ext uri="{FF2B5EF4-FFF2-40B4-BE49-F238E27FC236}">
                <a16:creationId xmlns:a16="http://schemas.microsoft.com/office/drawing/2014/main" id="{512405D6-BDF9-4D41-85BE-FE8DB7F2BE0A}"/>
              </a:ext>
            </a:extLst>
          </p:cNvPr>
          <p:cNvSpPr/>
          <p:nvPr/>
        </p:nvSpPr>
        <p:spPr>
          <a:xfrm>
            <a:off x="6059957" y="4841515"/>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Harms?</a:t>
            </a:r>
          </a:p>
        </p:txBody>
      </p:sp>
      <p:pic>
        <p:nvPicPr>
          <p:cNvPr id="11" name="Picture 10" descr="A picture containing shape&#10;&#10;Description automatically generated">
            <a:extLst>
              <a:ext uri="{FF2B5EF4-FFF2-40B4-BE49-F238E27FC236}">
                <a16:creationId xmlns:a16="http://schemas.microsoft.com/office/drawing/2014/main" id="{A7C325C9-F111-AB48-BA16-527F65A43E1F}"/>
              </a:ext>
            </a:extLst>
          </p:cNvPr>
          <p:cNvPicPr>
            <a:picLocks noChangeAspect="1"/>
          </p:cNvPicPr>
          <p:nvPr/>
        </p:nvPicPr>
        <p:blipFill>
          <a:blip r:embed="rId2"/>
          <a:stretch>
            <a:fillRect/>
          </a:stretch>
        </p:blipFill>
        <p:spPr>
          <a:xfrm>
            <a:off x="707067" y="1913851"/>
            <a:ext cx="2913321" cy="2913321"/>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6E1F773B-D23C-024E-9EE1-EF4FF35EFB93}"/>
              </a:ext>
            </a:extLst>
          </p:cNvPr>
          <p:cNvPicPr>
            <a:picLocks noChangeAspect="1"/>
          </p:cNvPicPr>
          <p:nvPr/>
        </p:nvPicPr>
        <p:blipFill rotWithShape="1">
          <a:blip r:embed="rId2"/>
          <a:srcRect b="14720"/>
          <a:stretch/>
        </p:blipFill>
        <p:spPr>
          <a:xfrm>
            <a:off x="3400647" y="1913851"/>
            <a:ext cx="2913321" cy="2484475"/>
          </a:xfrm>
          <a:prstGeom prst="rect">
            <a:avLst/>
          </a:prstGeom>
        </p:spPr>
      </p:pic>
      <p:pic>
        <p:nvPicPr>
          <p:cNvPr id="19" name="Picture 18" descr="A picture containing shape&#10;&#10;Description automatically generated">
            <a:extLst>
              <a:ext uri="{FF2B5EF4-FFF2-40B4-BE49-F238E27FC236}">
                <a16:creationId xmlns:a16="http://schemas.microsoft.com/office/drawing/2014/main" id="{97859654-8D32-EE41-8E35-47FEE4E419EC}"/>
              </a:ext>
            </a:extLst>
          </p:cNvPr>
          <p:cNvPicPr>
            <a:picLocks noChangeAspect="1"/>
          </p:cNvPicPr>
          <p:nvPr/>
        </p:nvPicPr>
        <p:blipFill rotWithShape="1">
          <a:blip r:embed="rId2"/>
          <a:srcRect b="14720"/>
          <a:stretch/>
        </p:blipFill>
        <p:spPr>
          <a:xfrm>
            <a:off x="6094227" y="1913851"/>
            <a:ext cx="2913321" cy="2484475"/>
          </a:xfrm>
          <a:prstGeom prst="rect">
            <a:avLst/>
          </a:prstGeom>
        </p:spPr>
      </p:pic>
      <p:sp>
        <p:nvSpPr>
          <p:cNvPr id="20" name="Rounded Rectangle 19">
            <a:extLst>
              <a:ext uri="{FF2B5EF4-FFF2-40B4-BE49-F238E27FC236}">
                <a16:creationId xmlns:a16="http://schemas.microsoft.com/office/drawing/2014/main" id="{3CE9FB85-A503-204D-90B4-06B415CB589A}"/>
              </a:ext>
            </a:extLst>
          </p:cNvPr>
          <p:cNvSpPr/>
          <p:nvPr/>
        </p:nvSpPr>
        <p:spPr>
          <a:xfrm>
            <a:off x="390371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2</a:t>
            </a:r>
          </a:p>
        </p:txBody>
      </p:sp>
      <p:sp>
        <p:nvSpPr>
          <p:cNvPr id="21" name="Rounded Rectangle 20">
            <a:extLst>
              <a:ext uri="{FF2B5EF4-FFF2-40B4-BE49-F238E27FC236}">
                <a16:creationId xmlns:a16="http://schemas.microsoft.com/office/drawing/2014/main" id="{A839E302-2549-7F48-883D-BE805A7BAC37}"/>
              </a:ext>
            </a:extLst>
          </p:cNvPr>
          <p:cNvSpPr/>
          <p:nvPr/>
        </p:nvSpPr>
        <p:spPr>
          <a:xfrm>
            <a:off x="6597299" y="1322544"/>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Option 3</a:t>
            </a:r>
          </a:p>
        </p:txBody>
      </p:sp>
      <p:pic>
        <p:nvPicPr>
          <p:cNvPr id="22" name="Picture 21" descr="A picture containing shape&#10;&#10;Description automatically generated">
            <a:extLst>
              <a:ext uri="{FF2B5EF4-FFF2-40B4-BE49-F238E27FC236}">
                <a16:creationId xmlns:a16="http://schemas.microsoft.com/office/drawing/2014/main" id="{7DEE68CE-9E4E-FF47-B13B-8D733E5F2967}"/>
              </a:ext>
            </a:extLst>
          </p:cNvPr>
          <p:cNvPicPr>
            <a:picLocks noChangeAspect="1"/>
          </p:cNvPicPr>
          <p:nvPr/>
        </p:nvPicPr>
        <p:blipFill>
          <a:blip r:embed="rId3"/>
          <a:stretch>
            <a:fillRect/>
          </a:stretch>
        </p:blipFill>
        <p:spPr>
          <a:xfrm>
            <a:off x="3803072" y="4628407"/>
            <a:ext cx="2229593" cy="2229593"/>
          </a:xfrm>
          <a:prstGeom prst="rect">
            <a:avLst/>
          </a:prstGeom>
        </p:spPr>
      </p:pic>
      <p:sp>
        <p:nvSpPr>
          <p:cNvPr id="23" name="Rounded Rectangle 22">
            <a:extLst>
              <a:ext uri="{FF2B5EF4-FFF2-40B4-BE49-F238E27FC236}">
                <a16:creationId xmlns:a16="http://schemas.microsoft.com/office/drawing/2014/main" id="{8ECCB91F-BE75-1C4B-8883-0C945F568BA4}"/>
              </a:ext>
            </a:extLst>
          </p:cNvPr>
          <p:cNvSpPr/>
          <p:nvPr/>
        </p:nvSpPr>
        <p:spPr>
          <a:xfrm>
            <a:off x="6059957" y="5647058"/>
            <a:ext cx="1907177" cy="58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Cost?</a:t>
            </a:r>
          </a:p>
        </p:txBody>
      </p:sp>
    </p:spTree>
    <p:extLst>
      <p:ext uri="{BB962C8B-B14F-4D97-AF65-F5344CB8AC3E}">
        <p14:creationId xmlns:p14="http://schemas.microsoft.com/office/powerpoint/2010/main" val="3294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800" y="2057400"/>
            <a:ext cx="127599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2" name="Slide Number Placeholder 1"/>
          <p:cNvSpPr>
            <a:spLocks noGrp="1"/>
          </p:cNvSpPr>
          <p:nvPr>
            <p:ph type="sldNum" sz="quarter" idx="12"/>
          </p:nvPr>
        </p:nvSpPr>
        <p:spPr/>
        <p:txBody>
          <a:bodyPr/>
          <a:lstStyle/>
          <a:p>
            <a:fld id="{0798D939-2D9E-2142-A80A-FFDECD1E5A9B}" type="slidenum">
              <a:rPr lang="en-US" smtClean="0"/>
              <a:t>30</a:t>
            </a:fld>
            <a:endParaRPr lang="en-US"/>
          </a:p>
        </p:txBody>
      </p:sp>
    </p:spTree>
    <p:extLst>
      <p:ext uri="{BB962C8B-B14F-4D97-AF65-F5344CB8AC3E}">
        <p14:creationId xmlns:p14="http://schemas.microsoft.com/office/powerpoint/2010/main" val="16179629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2" name="Slide Number Placeholder 1"/>
          <p:cNvSpPr>
            <a:spLocks noGrp="1"/>
          </p:cNvSpPr>
          <p:nvPr>
            <p:ph type="sldNum" sz="quarter" idx="12"/>
          </p:nvPr>
        </p:nvSpPr>
        <p:spPr/>
        <p:txBody>
          <a:bodyPr/>
          <a:lstStyle/>
          <a:p>
            <a:fld id="{0798D939-2D9E-2142-A80A-FFDECD1E5A9B}" type="slidenum">
              <a:rPr lang="en-US" smtClean="0"/>
              <a:t>31</a:t>
            </a:fld>
            <a:endParaRPr lang="en-US"/>
          </a:p>
        </p:txBody>
      </p:sp>
    </p:spTree>
    <p:extLst>
      <p:ext uri="{BB962C8B-B14F-4D97-AF65-F5344CB8AC3E}">
        <p14:creationId xmlns:p14="http://schemas.microsoft.com/office/powerpoint/2010/main" val="19635388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Freeform 2">
            <a:extLst>
              <a:ext uri="{FF2B5EF4-FFF2-40B4-BE49-F238E27FC236}">
                <a16:creationId xmlns:a16="http://schemas.microsoft.com/office/drawing/2014/main" id="{3BDCC1FB-0362-064E-8652-621BCAE255BA}"/>
              </a:ext>
            </a:extLst>
          </p:cNvPr>
          <p:cNvSpPr>
            <a:spLocks/>
          </p:cNvSpPr>
          <p:nvPr/>
        </p:nvSpPr>
        <p:spPr bwMode="auto">
          <a:xfrm>
            <a:off x="866775" y="3378200"/>
            <a:ext cx="4287838" cy="128588"/>
          </a:xfrm>
          <a:custGeom>
            <a:avLst/>
            <a:gdLst>
              <a:gd name="T0" fmla="*/ 0 w 2701"/>
              <a:gd name="T1" fmla="*/ 80 h 81"/>
              <a:gd name="T2" fmla="*/ 0 w 2701"/>
              <a:gd name="T3" fmla="*/ 0 h 81"/>
              <a:gd name="T4" fmla="*/ 2700 w 2701"/>
              <a:gd name="T5" fmla="*/ 0 h 81"/>
              <a:gd name="T6" fmla="*/ 2700 w 2701"/>
              <a:gd name="T7" fmla="*/ 0 h 81"/>
            </a:gdLst>
            <a:ahLst/>
            <a:cxnLst>
              <a:cxn ang="0">
                <a:pos x="T0" y="T1"/>
              </a:cxn>
              <a:cxn ang="0">
                <a:pos x="T2" y="T3"/>
              </a:cxn>
              <a:cxn ang="0">
                <a:pos x="T4" y="T5"/>
              </a:cxn>
              <a:cxn ang="0">
                <a:pos x="T6" y="T7"/>
              </a:cxn>
            </a:cxnLst>
            <a:rect l="0" t="0" r="r" b="b"/>
            <a:pathLst>
              <a:path w="2701" h="81">
                <a:moveTo>
                  <a:pt x="0" y="80"/>
                </a:moveTo>
                <a:lnTo>
                  <a:pt x="0" y="0"/>
                </a:lnTo>
                <a:lnTo>
                  <a:pt x="2700" y="0"/>
                </a:lnTo>
                <a:lnTo>
                  <a:pt x="2700"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1" name="Freeform 3">
            <a:extLst>
              <a:ext uri="{FF2B5EF4-FFF2-40B4-BE49-F238E27FC236}">
                <a16:creationId xmlns:a16="http://schemas.microsoft.com/office/drawing/2014/main" id="{0346838F-2ED8-574A-822F-00D23CDA17D5}"/>
              </a:ext>
            </a:extLst>
          </p:cNvPr>
          <p:cNvSpPr>
            <a:spLocks/>
          </p:cNvSpPr>
          <p:nvPr/>
        </p:nvSpPr>
        <p:spPr bwMode="auto">
          <a:xfrm>
            <a:off x="914400" y="3505200"/>
            <a:ext cx="2038350" cy="2209800"/>
          </a:xfrm>
          <a:custGeom>
            <a:avLst/>
            <a:gdLst>
              <a:gd name="T0" fmla="*/ 0 w 1284"/>
              <a:gd name="T1" fmla="*/ 0 h 1513"/>
              <a:gd name="T2" fmla="*/ 0 w 1284"/>
              <a:gd name="T3" fmla="*/ 1512 h 1513"/>
              <a:gd name="T4" fmla="*/ 1283 w 1284"/>
              <a:gd name="T5" fmla="*/ 1512 h 1513"/>
            </a:gdLst>
            <a:ahLst/>
            <a:cxnLst>
              <a:cxn ang="0">
                <a:pos x="T0" y="T1"/>
              </a:cxn>
              <a:cxn ang="0">
                <a:pos x="T2" y="T3"/>
              </a:cxn>
              <a:cxn ang="0">
                <a:pos x="T4" y="T5"/>
              </a:cxn>
            </a:cxnLst>
            <a:rect l="0" t="0" r="r" b="b"/>
            <a:pathLst>
              <a:path w="1284" h="1513">
                <a:moveTo>
                  <a:pt x="0" y="0"/>
                </a:moveTo>
                <a:lnTo>
                  <a:pt x="0" y="1512"/>
                </a:lnTo>
                <a:lnTo>
                  <a:pt x="1283" y="15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2" name="Rectangle 4">
            <a:extLst>
              <a:ext uri="{FF2B5EF4-FFF2-40B4-BE49-F238E27FC236}">
                <a16:creationId xmlns:a16="http://schemas.microsoft.com/office/drawing/2014/main" id="{4AFBE6EB-DAEF-B14F-8A42-AE342BE90FED}"/>
              </a:ext>
            </a:extLst>
          </p:cNvPr>
          <p:cNvSpPr>
            <a:spLocks noChangeArrowheads="1"/>
          </p:cNvSpPr>
          <p:nvPr/>
        </p:nvSpPr>
        <p:spPr bwMode="auto">
          <a:xfrm>
            <a:off x="1790700" y="1090613"/>
            <a:ext cx="818941"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Treat</a:t>
            </a:r>
          </a:p>
        </p:txBody>
      </p:sp>
      <p:sp>
        <p:nvSpPr>
          <p:cNvPr id="447493" name="Freeform 5">
            <a:extLst>
              <a:ext uri="{FF2B5EF4-FFF2-40B4-BE49-F238E27FC236}">
                <a16:creationId xmlns:a16="http://schemas.microsoft.com/office/drawing/2014/main" id="{E57C0661-6BE9-FC4C-B7DA-23F192DFC3BB}"/>
              </a:ext>
            </a:extLst>
          </p:cNvPr>
          <p:cNvSpPr>
            <a:spLocks/>
          </p:cNvSpPr>
          <p:nvPr/>
        </p:nvSpPr>
        <p:spPr bwMode="auto">
          <a:xfrm>
            <a:off x="5067300" y="911225"/>
            <a:ext cx="2386013" cy="388938"/>
          </a:xfrm>
          <a:custGeom>
            <a:avLst/>
            <a:gdLst>
              <a:gd name="T0" fmla="*/ 0 w 1503"/>
              <a:gd name="T1" fmla="*/ 244 h 245"/>
              <a:gd name="T2" fmla="*/ 0 w 1503"/>
              <a:gd name="T3" fmla="*/ 0 h 245"/>
              <a:gd name="T4" fmla="*/ 1502 w 1503"/>
              <a:gd name="T5" fmla="*/ 0 h 245"/>
            </a:gdLst>
            <a:ahLst/>
            <a:cxnLst>
              <a:cxn ang="0">
                <a:pos x="T0" y="T1"/>
              </a:cxn>
              <a:cxn ang="0">
                <a:pos x="T2" y="T3"/>
              </a:cxn>
              <a:cxn ang="0">
                <a:pos x="T4" y="T5"/>
              </a:cxn>
            </a:cxnLst>
            <a:rect l="0" t="0" r="r" b="b"/>
            <a:pathLst>
              <a:path w="1503" h="245">
                <a:moveTo>
                  <a:pt x="0" y="244"/>
                </a:moveTo>
                <a:lnTo>
                  <a:pt x="0" y="0"/>
                </a:lnTo>
                <a:lnTo>
                  <a:pt x="150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4" name="Freeform 6">
            <a:extLst>
              <a:ext uri="{FF2B5EF4-FFF2-40B4-BE49-F238E27FC236}">
                <a16:creationId xmlns:a16="http://schemas.microsoft.com/office/drawing/2014/main" id="{8B667D63-0E42-2949-B4DB-B0D23204F583}"/>
              </a:ext>
            </a:extLst>
          </p:cNvPr>
          <p:cNvSpPr>
            <a:spLocks/>
          </p:cNvSpPr>
          <p:nvPr/>
        </p:nvSpPr>
        <p:spPr bwMode="auto">
          <a:xfrm>
            <a:off x="5067300" y="1481138"/>
            <a:ext cx="2386013" cy="485775"/>
          </a:xfrm>
          <a:custGeom>
            <a:avLst/>
            <a:gdLst>
              <a:gd name="T0" fmla="*/ 0 w 1503"/>
              <a:gd name="T1" fmla="*/ 0 h 306"/>
              <a:gd name="T2" fmla="*/ 0 w 1503"/>
              <a:gd name="T3" fmla="*/ 305 h 306"/>
              <a:gd name="T4" fmla="*/ 1502 w 1503"/>
              <a:gd name="T5" fmla="*/ 305 h 306"/>
            </a:gdLst>
            <a:ahLst/>
            <a:cxnLst>
              <a:cxn ang="0">
                <a:pos x="T0" y="T1"/>
              </a:cxn>
              <a:cxn ang="0">
                <a:pos x="T2" y="T3"/>
              </a:cxn>
              <a:cxn ang="0">
                <a:pos x="T4" y="T5"/>
              </a:cxn>
            </a:cxnLst>
            <a:rect l="0" t="0" r="r" b="b"/>
            <a:pathLst>
              <a:path w="1503" h="306">
                <a:moveTo>
                  <a:pt x="0" y="0"/>
                </a:moveTo>
                <a:lnTo>
                  <a:pt x="0" y="305"/>
                </a:lnTo>
                <a:lnTo>
                  <a:pt x="1502" y="305"/>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495" name="Rectangle 7">
            <a:extLst>
              <a:ext uri="{FF2B5EF4-FFF2-40B4-BE49-F238E27FC236}">
                <a16:creationId xmlns:a16="http://schemas.microsoft.com/office/drawing/2014/main" id="{ED0482A1-6FF1-2740-8FD3-43EEACCCE3D8}"/>
              </a:ext>
            </a:extLst>
          </p:cNvPr>
          <p:cNvSpPr>
            <a:spLocks noChangeArrowheads="1"/>
          </p:cNvSpPr>
          <p:nvPr/>
        </p:nvSpPr>
        <p:spPr bwMode="auto">
          <a:xfrm>
            <a:off x="5986463" y="522288"/>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496" name="Rectangle 8">
            <a:extLst>
              <a:ext uri="{FF2B5EF4-FFF2-40B4-BE49-F238E27FC236}">
                <a16:creationId xmlns:a16="http://schemas.microsoft.com/office/drawing/2014/main" id="{2936DE75-EFD0-0E45-B827-966AF48928F9}"/>
              </a:ext>
            </a:extLst>
          </p:cNvPr>
          <p:cNvSpPr>
            <a:spLocks noChangeArrowheads="1"/>
          </p:cNvSpPr>
          <p:nvPr/>
        </p:nvSpPr>
        <p:spPr bwMode="auto">
          <a:xfrm>
            <a:off x="5111749" y="931863"/>
            <a:ext cx="792891"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497" name="Rectangle 9">
            <a:extLst>
              <a:ext uri="{FF2B5EF4-FFF2-40B4-BE49-F238E27FC236}">
                <a16:creationId xmlns:a16="http://schemas.microsoft.com/office/drawing/2014/main" id="{CE01FC6D-BAD4-5C49-BDA7-EC671315F13F}"/>
              </a:ext>
            </a:extLst>
          </p:cNvPr>
          <p:cNvSpPr>
            <a:spLocks noChangeArrowheads="1"/>
          </p:cNvSpPr>
          <p:nvPr/>
        </p:nvSpPr>
        <p:spPr bwMode="auto">
          <a:xfrm>
            <a:off x="5070605" y="1581150"/>
            <a:ext cx="665163"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498" name="Rectangle 10">
            <a:extLst>
              <a:ext uri="{FF2B5EF4-FFF2-40B4-BE49-F238E27FC236}">
                <a16:creationId xmlns:a16="http://schemas.microsoft.com/office/drawing/2014/main" id="{DA1D04C9-3E52-B144-8383-10DF837A2492}"/>
              </a:ext>
            </a:extLst>
          </p:cNvPr>
          <p:cNvSpPr>
            <a:spLocks noChangeArrowheads="1"/>
          </p:cNvSpPr>
          <p:nvPr/>
        </p:nvSpPr>
        <p:spPr bwMode="auto">
          <a:xfrm>
            <a:off x="7686675" y="762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47499" name="Rectangle 11">
            <a:extLst>
              <a:ext uri="{FF2B5EF4-FFF2-40B4-BE49-F238E27FC236}">
                <a16:creationId xmlns:a16="http://schemas.microsoft.com/office/drawing/2014/main" id="{690DE2CE-9405-424B-A8D8-CA3D928FE2DF}"/>
              </a:ext>
            </a:extLst>
          </p:cNvPr>
          <p:cNvSpPr>
            <a:spLocks noChangeArrowheads="1"/>
          </p:cNvSpPr>
          <p:nvPr/>
        </p:nvSpPr>
        <p:spPr bwMode="auto">
          <a:xfrm>
            <a:off x="1404938" y="4953000"/>
            <a:ext cx="103714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Biopsy</a:t>
            </a:r>
          </a:p>
        </p:txBody>
      </p:sp>
      <p:sp>
        <p:nvSpPr>
          <p:cNvPr id="447500" name="Rectangle 12">
            <a:extLst>
              <a:ext uri="{FF2B5EF4-FFF2-40B4-BE49-F238E27FC236}">
                <a16:creationId xmlns:a16="http://schemas.microsoft.com/office/drawing/2014/main" id="{3E7073E4-8330-004E-B67C-CD2D51AF189D}"/>
              </a:ext>
            </a:extLst>
          </p:cNvPr>
          <p:cNvSpPr>
            <a:spLocks noChangeArrowheads="1"/>
          </p:cNvSpPr>
          <p:nvPr/>
        </p:nvSpPr>
        <p:spPr bwMode="auto">
          <a:xfrm>
            <a:off x="5160872" y="2828067"/>
            <a:ext cx="6143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01" name="Rectangle 13">
            <a:extLst>
              <a:ext uri="{FF2B5EF4-FFF2-40B4-BE49-F238E27FC236}">
                <a16:creationId xmlns:a16="http://schemas.microsoft.com/office/drawing/2014/main" id="{D8B6999E-C66C-FB4E-90F7-ED49C5A79C3B}"/>
              </a:ext>
            </a:extLst>
          </p:cNvPr>
          <p:cNvSpPr>
            <a:spLocks noChangeArrowheads="1"/>
          </p:cNvSpPr>
          <p:nvPr/>
        </p:nvSpPr>
        <p:spPr bwMode="auto">
          <a:xfrm>
            <a:off x="1695450" y="2984500"/>
            <a:ext cx="1885950"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Do not treat</a:t>
            </a:r>
          </a:p>
        </p:txBody>
      </p:sp>
      <p:sp>
        <p:nvSpPr>
          <p:cNvPr id="447502" name="Freeform 14">
            <a:extLst>
              <a:ext uri="{FF2B5EF4-FFF2-40B4-BE49-F238E27FC236}">
                <a16:creationId xmlns:a16="http://schemas.microsoft.com/office/drawing/2014/main" id="{96B1AB83-D462-5843-90F6-6CE69A21830D}"/>
              </a:ext>
            </a:extLst>
          </p:cNvPr>
          <p:cNvSpPr>
            <a:spLocks/>
          </p:cNvSpPr>
          <p:nvPr/>
        </p:nvSpPr>
        <p:spPr bwMode="auto">
          <a:xfrm>
            <a:off x="5124450" y="2847975"/>
            <a:ext cx="2373313" cy="333375"/>
          </a:xfrm>
          <a:custGeom>
            <a:avLst/>
            <a:gdLst>
              <a:gd name="T0" fmla="*/ 0 w 1495"/>
              <a:gd name="T1" fmla="*/ 209 h 210"/>
              <a:gd name="T2" fmla="*/ 0 w 1495"/>
              <a:gd name="T3" fmla="*/ 0 h 210"/>
              <a:gd name="T4" fmla="*/ 1494 w 1495"/>
              <a:gd name="T5" fmla="*/ 0 h 210"/>
            </a:gdLst>
            <a:ahLst/>
            <a:cxnLst>
              <a:cxn ang="0">
                <a:pos x="T0" y="T1"/>
              </a:cxn>
              <a:cxn ang="0">
                <a:pos x="T2" y="T3"/>
              </a:cxn>
              <a:cxn ang="0">
                <a:pos x="T4" y="T5"/>
              </a:cxn>
            </a:cxnLst>
            <a:rect l="0" t="0" r="r" b="b"/>
            <a:pathLst>
              <a:path w="1495" h="210">
                <a:moveTo>
                  <a:pt x="0" y="209"/>
                </a:moveTo>
                <a:lnTo>
                  <a:pt x="0" y="0"/>
                </a:lnTo>
                <a:lnTo>
                  <a:pt x="149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3" name="Freeform 15">
            <a:extLst>
              <a:ext uri="{FF2B5EF4-FFF2-40B4-BE49-F238E27FC236}">
                <a16:creationId xmlns:a16="http://schemas.microsoft.com/office/drawing/2014/main" id="{03EC0584-6E8F-AE43-962B-269CFCA34910}"/>
              </a:ext>
            </a:extLst>
          </p:cNvPr>
          <p:cNvSpPr>
            <a:spLocks/>
          </p:cNvSpPr>
          <p:nvPr/>
        </p:nvSpPr>
        <p:spPr bwMode="auto">
          <a:xfrm>
            <a:off x="5124450" y="3402013"/>
            <a:ext cx="2373313" cy="495300"/>
          </a:xfrm>
          <a:custGeom>
            <a:avLst/>
            <a:gdLst>
              <a:gd name="T0" fmla="*/ 0 w 1495"/>
              <a:gd name="T1" fmla="*/ 0 h 312"/>
              <a:gd name="T2" fmla="*/ 0 w 1495"/>
              <a:gd name="T3" fmla="*/ 311 h 312"/>
              <a:gd name="T4" fmla="*/ 1494 w 1495"/>
              <a:gd name="T5" fmla="*/ 311 h 312"/>
            </a:gdLst>
            <a:ahLst/>
            <a:cxnLst>
              <a:cxn ang="0">
                <a:pos x="T0" y="T1"/>
              </a:cxn>
              <a:cxn ang="0">
                <a:pos x="T2" y="T3"/>
              </a:cxn>
              <a:cxn ang="0">
                <a:pos x="T4" y="T5"/>
              </a:cxn>
            </a:cxnLst>
            <a:rect l="0" t="0" r="r" b="b"/>
            <a:pathLst>
              <a:path w="1495" h="312">
                <a:moveTo>
                  <a:pt x="0" y="0"/>
                </a:moveTo>
                <a:lnTo>
                  <a:pt x="0" y="311"/>
                </a:lnTo>
                <a:lnTo>
                  <a:pt x="1494" y="311"/>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4" name="Oval 16">
            <a:extLst>
              <a:ext uri="{FF2B5EF4-FFF2-40B4-BE49-F238E27FC236}">
                <a16:creationId xmlns:a16="http://schemas.microsoft.com/office/drawing/2014/main" id="{ED08DB7C-6C3C-7643-BF15-EF4970E6F9BA}"/>
              </a:ext>
            </a:extLst>
          </p:cNvPr>
          <p:cNvSpPr>
            <a:spLocks noChangeArrowheads="1"/>
          </p:cNvSpPr>
          <p:nvPr/>
        </p:nvSpPr>
        <p:spPr bwMode="auto">
          <a:xfrm>
            <a:off x="4911725" y="3216275"/>
            <a:ext cx="346075" cy="322263"/>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5" name="Rectangle 17">
            <a:extLst>
              <a:ext uri="{FF2B5EF4-FFF2-40B4-BE49-F238E27FC236}">
                <a16:creationId xmlns:a16="http://schemas.microsoft.com/office/drawing/2014/main" id="{F3121BB4-1EE8-4641-BA2F-9F3810A20EB7}"/>
              </a:ext>
            </a:extLst>
          </p:cNvPr>
          <p:cNvSpPr>
            <a:spLocks noChangeArrowheads="1"/>
          </p:cNvSpPr>
          <p:nvPr/>
        </p:nvSpPr>
        <p:spPr bwMode="auto">
          <a:xfrm>
            <a:off x="6157913" y="3514725"/>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06" name="Rectangle 18">
            <a:extLst>
              <a:ext uri="{FF2B5EF4-FFF2-40B4-BE49-F238E27FC236}">
                <a16:creationId xmlns:a16="http://schemas.microsoft.com/office/drawing/2014/main" id="{6372AFA8-2DCE-8A4F-AF73-0FF78EDBEEF2}"/>
              </a:ext>
            </a:extLst>
          </p:cNvPr>
          <p:cNvSpPr>
            <a:spLocks noChangeArrowheads="1"/>
          </p:cNvSpPr>
          <p:nvPr/>
        </p:nvSpPr>
        <p:spPr bwMode="auto">
          <a:xfrm>
            <a:off x="5154613" y="3511534"/>
            <a:ext cx="708025"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07" name="Freeform 19">
            <a:extLst>
              <a:ext uri="{FF2B5EF4-FFF2-40B4-BE49-F238E27FC236}">
                <a16:creationId xmlns:a16="http://schemas.microsoft.com/office/drawing/2014/main" id="{88232560-3C31-8546-B810-C9FEAB793C08}"/>
              </a:ext>
            </a:extLst>
          </p:cNvPr>
          <p:cNvSpPr>
            <a:spLocks/>
          </p:cNvSpPr>
          <p:nvPr/>
        </p:nvSpPr>
        <p:spPr bwMode="auto">
          <a:xfrm>
            <a:off x="923925" y="1447800"/>
            <a:ext cx="4202113" cy="2016125"/>
          </a:xfrm>
          <a:custGeom>
            <a:avLst/>
            <a:gdLst>
              <a:gd name="T0" fmla="*/ 0 w 2647"/>
              <a:gd name="T1" fmla="*/ 1269 h 1270"/>
              <a:gd name="T2" fmla="*/ 0 w 2647"/>
              <a:gd name="T3" fmla="*/ 0 h 1270"/>
              <a:gd name="T4" fmla="*/ 2646 w 2647"/>
              <a:gd name="T5" fmla="*/ 0 h 1270"/>
              <a:gd name="T6" fmla="*/ 2646 w 2647"/>
              <a:gd name="T7" fmla="*/ 0 h 1270"/>
            </a:gdLst>
            <a:ahLst/>
            <a:cxnLst>
              <a:cxn ang="0">
                <a:pos x="T0" y="T1"/>
              </a:cxn>
              <a:cxn ang="0">
                <a:pos x="T2" y="T3"/>
              </a:cxn>
              <a:cxn ang="0">
                <a:pos x="T4" y="T5"/>
              </a:cxn>
              <a:cxn ang="0">
                <a:pos x="T6" y="T7"/>
              </a:cxn>
            </a:cxnLst>
            <a:rect l="0" t="0" r="r" b="b"/>
            <a:pathLst>
              <a:path w="2647" h="1270">
                <a:moveTo>
                  <a:pt x="0" y="1269"/>
                </a:moveTo>
                <a:lnTo>
                  <a:pt x="0" y="0"/>
                </a:lnTo>
                <a:lnTo>
                  <a:pt x="2646" y="0"/>
                </a:lnTo>
                <a:lnTo>
                  <a:pt x="2646"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08" name="Rectangle 20">
            <a:extLst>
              <a:ext uri="{FF2B5EF4-FFF2-40B4-BE49-F238E27FC236}">
                <a16:creationId xmlns:a16="http://schemas.microsoft.com/office/drawing/2014/main" id="{DC52F5B2-C748-AD47-8915-D29B2FE5E11C}"/>
              </a:ext>
            </a:extLst>
          </p:cNvPr>
          <p:cNvSpPr>
            <a:spLocks noChangeArrowheads="1"/>
          </p:cNvSpPr>
          <p:nvPr/>
        </p:nvSpPr>
        <p:spPr bwMode="auto">
          <a:xfrm>
            <a:off x="749300" y="3216275"/>
            <a:ext cx="349250" cy="377825"/>
          </a:xfrm>
          <a:prstGeom prst="rect">
            <a:avLst/>
          </a:prstGeom>
          <a:solidFill>
            <a:schemeClr val="accent2"/>
          </a:solidFill>
          <a:ln w="508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09" name="Oval 21">
            <a:extLst>
              <a:ext uri="{FF2B5EF4-FFF2-40B4-BE49-F238E27FC236}">
                <a16:creationId xmlns:a16="http://schemas.microsoft.com/office/drawing/2014/main" id="{EFC4E947-9E2C-674F-A5AA-15B5F4F09D56}"/>
              </a:ext>
            </a:extLst>
          </p:cNvPr>
          <p:cNvSpPr>
            <a:spLocks noChangeArrowheads="1"/>
          </p:cNvSpPr>
          <p:nvPr/>
        </p:nvSpPr>
        <p:spPr bwMode="auto">
          <a:xfrm>
            <a:off x="4906963" y="131286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0" name="Rectangle 22">
            <a:extLst>
              <a:ext uri="{FF2B5EF4-FFF2-40B4-BE49-F238E27FC236}">
                <a16:creationId xmlns:a16="http://schemas.microsoft.com/office/drawing/2014/main" id="{DE392572-6D8E-664C-9BAF-07139B90CAB5}"/>
              </a:ext>
            </a:extLst>
          </p:cNvPr>
          <p:cNvSpPr>
            <a:spLocks noChangeArrowheads="1"/>
          </p:cNvSpPr>
          <p:nvPr/>
        </p:nvSpPr>
        <p:spPr bwMode="auto">
          <a:xfrm>
            <a:off x="6053138" y="2474913"/>
            <a:ext cx="745396"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a:t>
            </a:r>
          </a:p>
        </p:txBody>
      </p:sp>
      <p:sp>
        <p:nvSpPr>
          <p:cNvPr id="447511" name="Rectangle 23">
            <a:extLst>
              <a:ext uri="{FF2B5EF4-FFF2-40B4-BE49-F238E27FC236}">
                <a16:creationId xmlns:a16="http://schemas.microsoft.com/office/drawing/2014/main" id="{BF0E0C5C-29A4-F34B-AF73-959DD710B3F0}"/>
              </a:ext>
            </a:extLst>
          </p:cNvPr>
          <p:cNvSpPr>
            <a:spLocks noChangeArrowheads="1"/>
          </p:cNvSpPr>
          <p:nvPr/>
        </p:nvSpPr>
        <p:spPr bwMode="auto">
          <a:xfrm>
            <a:off x="5853113" y="1581150"/>
            <a:ext cx="947737"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47512" name="Rectangle 24">
            <a:extLst>
              <a:ext uri="{FF2B5EF4-FFF2-40B4-BE49-F238E27FC236}">
                <a16:creationId xmlns:a16="http://schemas.microsoft.com/office/drawing/2014/main" id="{65C7B016-4D85-DB47-9B11-6C82769181D7}"/>
              </a:ext>
            </a:extLst>
          </p:cNvPr>
          <p:cNvSpPr>
            <a:spLocks noChangeArrowheads="1"/>
          </p:cNvSpPr>
          <p:nvPr/>
        </p:nvSpPr>
        <p:spPr bwMode="auto">
          <a:xfrm>
            <a:off x="7686675" y="177165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0.20</a:t>
            </a:r>
          </a:p>
        </p:txBody>
      </p:sp>
      <p:sp>
        <p:nvSpPr>
          <p:cNvPr id="447513" name="Rectangle 25">
            <a:extLst>
              <a:ext uri="{FF2B5EF4-FFF2-40B4-BE49-F238E27FC236}">
                <a16:creationId xmlns:a16="http://schemas.microsoft.com/office/drawing/2014/main" id="{F6AC0955-59C8-0B48-ACC8-25D3FA8567BD}"/>
              </a:ext>
            </a:extLst>
          </p:cNvPr>
          <p:cNvSpPr>
            <a:spLocks noChangeArrowheads="1"/>
          </p:cNvSpPr>
          <p:nvPr/>
        </p:nvSpPr>
        <p:spPr bwMode="auto">
          <a:xfrm>
            <a:off x="7715250" y="2667000"/>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0.71</a:t>
            </a:r>
          </a:p>
        </p:txBody>
      </p:sp>
      <p:sp>
        <p:nvSpPr>
          <p:cNvPr id="447514" name="Rectangle 26">
            <a:extLst>
              <a:ext uri="{FF2B5EF4-FFF2-40B4-BE49-F238E27FC236}">
                <a16:creationId xmlns:a16="http://schemas.microsoft.com/office/drawing/2014/main" id="{ADBCB883-B0F1-2344-8B4F-655F5268A1E9}"/>
              </a:ext>
            </a:extLst>
          </p:cNvPr>
          <p:cNvSpPr>
            <a:spLocks noChangeArrowheads="1"/>
          </p:cNvSpPr>
          <p:nvPr/>
        </p:nvSpPr>
        <p:spPr bwMode="auto">
          <a:xfrm>
            <a:off x="7715250" y="3694113"/>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47515" name="Arc 27">
            <a:extLst>
              <a:ext uri="{FF2B5EF4-FFF2-40B4-BE49-F238E27FC236}">
                <a16:creationId xmlns:a16="http://schemas.microsoft.com/office/drawing/2014/main" id="{9D9A7F3F-9D44-2847-B896-3E8BB88C74BE}"/>
              </a:ext>
            </a:extLst>
          </p:cNvPr>
          <p:cNvSpPr>
            <a:spLocks/>
          </p:cNvSpPr>
          <p:nvPr/>
        </p:nvSpPr>
        <p:spPr bwMode="auto">
          <a:xfrm>
            <a:off x="4292600" y="598488"/>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6" name="Rectangle 28">
            <a:extLst>
              <a:ext uri="{FF2B5EF4-FFF2-40B4-BE49-F238E27FC236}">
                <a16:creationId xmlns:a16="http://schemas.microsoft.com/office/drawing/2014/main" id="{07E0B75B-F31B-9E47-81E8-A54ADA96DC66}"/>
              </a:ext>
            </a:extLst>
          </p:cNvPr>
          <p:cNvSpPr>
            <a:spLocks noChangeArrowheads="1"/>
          </p:cNvSpPr>
          <p:nvPr/>
        </p:nvSpPr>
        <p:spPr bwMode="auto">
          <a:xfrm>
            <a:off x="2514600" y="152400"/>
            <a:ext cx="1778000"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0.2832</a:t>
            </a:r>
          </a:p>
        </p:txBody>
      </p:sp>
      <p:sp>
        <p:nvSpPr>
          <p:cNvPr id="447517" name="Arc 29">
            <a:extLst>
              <a:ext uri="{FF2B5EF4-FFF2-40B4-BE49-F238E27FC236}">
                <a16:creationId xmlns:a16="http://schemas.microsoft.com/office/drawing/2014/main" id="{F15F2E97-3388-9340-9B6A-9A4B3A6E9438}"/>
              </a:ext>
            </a:extLst>
          </p:cNvPr>
          <p:cNvSpPr>
            <a:spLocks/>
          </p:cNvSpPr>
          <p:nvPr/>
        </p:nvSpPr>
        <p:spPr bwMode="auto">
          <a:xfrm>
            <a:off x="4371975" y="24955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18" name="Rectangle 30">
            <a:extLst>
              <a:ext uri="{FF2B5EF4-FFF2-40B4-BE49-F238E27FC236}">
                <a16:creationId xmlns:a16="http://schemas.microsoft.com/office/drawing/2014/main" id="{7C913F7B-79B0-6941-AC99-9F37690638C1}"/>
              </a:ext>
            </a:extLst>
          </p:cNvPr>
          <p:cNvSpPr>
            <a:spLocks noChangeArrowheads="1"/>
          </p:cNvSpPr>
          <p:nvPr/>
        </p:nvSpPr>
        <p:spPr bwMode="auto">
          <a:xfrm>
            <a:off x="2590799" y="2057400"/>
            <a:ext cx="179206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0.3740</a:t>
            </a:r>
          </a:p>
        </p:txBody>
      </p:sp>
      <p:sp>
        <p:nvSpPr>
          <p:cNvPr id="447519" name="Freeform 31">
            <a:extLst>
              <a:ext uri="{FF2B5EF4-FFF2-40B4-BE49-F238E27FC236}">
                <a16:creationId xmlns:a16="http://schemas.microsoft.com/office/drawing/2014/main" id="{1D422ABF-9B9A-1E42-BAAC-3D23A9D72692}"/>
              </a:ext>
            </a:extLst>
          </p:cNvPr>
          <p:cNvSpPr>
            <a:spLocks/>
          </p:cNvSpPr>
          <p:nvPr/>
        </p:nvSpPr>
        <p:spPr bwMode="auto">
          <a:xfrm>
            <a:off x="3040063" y="5160963"/>
            <a:ext cx="2008187" cy="419100"/>
          </a:xfrm>
          <a:custGeom>
            <a:avLst/>
            <a:gdLst>
              <a:gd name="T0" fmla="*/ 0 w 1265"/>
              <a:gd name="T1" fmla="*/ 263 h 264"/>
              <a:gd name="T2" fmla="*/ 0 w 1265"/>
              <a:gd name="T3" fmla="*/ 0 h 264"/>
              <a:gd name="T4" fmla="*/ 1264 w 1265"/>
              <a:gd name="T5" fmla="*/ 0 h 264"/>
            </a:gdLst>
            <a:ahLst/>
            <a:cxnLst>
              <a:cxn ang="0">
                <a:pos x="T0" y="T1"/>
              </a:cxn>
              <a:cxn ang="0">
                <a:pos x="T2" y="T3"/>
              </a:cxn>
              <a:cxn ang="0">
                <a:pos x="T4" y="T5"/>
              </a:cxn>
            </a:cxnLst>
            <a:rect l="0" t="0" r="r" b="b"/>
            <a:pathLst>
              <a:path w="1265" h="264">
                <a:moveTo>
                  <a:pt x="0" y="263"/>
                </a:moveTo>
                <a:lnTo>
                  <a:pt x="0" y="0"/>
                </a:lnTo>
                <a:lnTo>
                  <a:pt x="1264"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0" name="Freeform 32">
            <a:extLst>
              <a:ext uri="{FF2B5EF4-FFF2-40B4-BE49-F238E27FC236}">
                <a16:creationId xmlns:a16="http://schemas.microsoft.com/office/drawing/2014/main" id="{BE6B7F4C-68F1-E648-A8BD-596D7554BDDB}"/>
              </a:ext>
            </a:extLst>
          </p:cNvPr>
          <p:cNvSpPr>
            <a:spLocks/>
          </p:cNvSpPr>
          <p:nvPr/>
        </p:nvSpPr>
        <p:spPr bwMode="auto">
          <a:xfrm>
            <a:off x="3005138" y="5913438"/>
            <a:ext cx="4691062" cy="715962"/>
          </a:xfrm>
          <a:custGeom>
            <a:avLst/>
            <a:gdLst>
              <a:gd name="T0" fmla="*/ 0 w 1351"/>
              <a:gd name="T1" fmla="*/ 0 h 451"/>
              <a:gd name="T2" fmla="*/ 0 w 1351"/>
              <a:gd name="T3" fmla="*/ 450 h 451"/>
              <a:gd name="T4" fmla="*/ 1350 w 1351"/>
              <a:gd name="T5" fmla="*/ 450 h 451"/>
            </a:gdLst>
            <a:ahLst/>
            <a:cxnLst>
              <a:cxn ang="0">
                <a:pos x="T0" y="T1"/>
              </a:cxn>
              <a:cxn ang="0">
                <a:pos x="T2" y="T3"/>
              </a:cxn>
              <a:cxn ang="0">
                <a:pos x="T4" y="T5"/>
              </a:cxn>
            </a:cxnLst>
            <a:rect l="0" t="0" r="r" b="b"/>
            <a:pathLst>
              <a:path w="1351" h="451">
                <a:moveTo>
                  <a:pt x="0" y="0"/>
                </a:moveTo>
                <a:lnTo>
                  <a:pt x="0" y="450"/>
                </a:lnTo>
                <a:lnTo>
                  <a:pt x="1350" y="45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1" name="Oval 33">
            <a:extLst>
              <a:ext uri="{FF2B5EF4-FFF2-40B4-BE49-F238E27FC236}">
                <a16:creationId xmlns:a16="http://schemas.microsoft.com/office/drawing/2014/main" id="{053C4A46-8150-3740-88D3-0B773BFC293E}"/>
              </a:ext>
            </a:extLst>
          </p:cNvPr>
          <p:cNvSpPr>
            <a:spLocks noChangeArrowheads="1"/>
          </p:cNvSpPr>
          <p:nvPr/>
        </p:nvSpPr>
        <p:spPr bwMode="auto">
          <a:xfrm>
            <a:off x="2819400" y="5557838"/>
            <a:ext cx="322263"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2" name="Rectangle 34">
            <a:extLst>
              <a:ext uri="{FF2B5EF4-FFF2-40B4-BE49-F238E27FC236}">
                <a16:creationId xmlns:a16="http://schemas.microsoft.com/office/drawing/2014/main" id="{86DAE684-C742-FD4C-8B54-24091F020957}"/>
              </a:ext>
            </a:extLst>
          </p:cNvPr>
          <p:cNvSpPr>
            <a:spLocks noChangeArrowheads="1"/>
          </p:cNvSpPr>
          <p:nvPr/>
        </p:nvSpPr>
        <p:spPr bwMode="auto">
          <a:xfrm>
            <a:off x="3848146" y="6191310"/>
            <a:ext cx="1875512"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Biopsy event</a:t>
            </a:r>
          </a:p>
        </p:txBody>
      </p:sp>
      <p:sp>
        <p:nvSpPr>
          <p:cNvPr id="447523" name="Rectangle 35">
            <a:extLst>
              <a:ext uri="{FF2B5EF4-FFF2-40B4-BE49-F238E27FC236}">
                <a16:creationId xmlns:a16="http://schemas.microsoft.com/office/drawing/2014/main" id="{B287505E-6357-324B-BD1F-520D9E7FE32C}"/>
              </a:ext>
            </a:extLst>
          </p:cNvPr>
          <p:cNvSpPr>
            <a:spLocks noChangeArrowheads="1"/>
          </p:cNvSpPr>
          <p:nvPr/>
        </p:nvSpPr>
        <p:spPr bwMode="auto">
          <a:xfrm>
            <a:off x="3043238" y="5240338"/>
            <a:ext cx="7972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accent1"/>
                </a:solidFill>
                <a:latin typeface="Arial" panose="020B0604020202020204" pitchFamily="34" charset="0"/>
              </a:rPr>
              <a:t>0.95</a:t>
            </a:r>
          </a:p>
        </p:txBody>
      </p:sp>
      <p:sp>
        <p:nvSpPr>
          <p:cNvPr id="447524" name="Rectangle 36">
            <a:extLst>
              <a:ext uri="{FF2B5EF4-FFF2-40B4-BE49-F238E27FC236}">
                <a16:creationId xmlns:a16="http://schemas.microsoft.com/office/drawing/2014/main" id="{7BC096C4-66BA-F64B-9F8A-42DB55C6AC3C}"/>
              </a:ext>
            </a:extLst>
          </p:cNvPr>
          <p:cNvSpPr>
            <a:spLocks noChangeArrowheads="1"/>
          </p:cNvSpPr>
          <p:nvPr/>
        </p:nvSpPr>
        <p:spPr bwMode="auto">
          <a:xfrm>
            <a:off x="3030538" y="6203950"/>
            <a:ext cx="809942"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0.05</a:t>
            </a:r>
          </a:p>
        </p:txBody>
      </p:sp>
      <p:sp>
        <p:nvSpPr>
          <p:cNvPr id="447525" name="Rectangle 37">
            <a:extLst>
              <a:ext uri="{FF2B5EF4-FFF2-40B4-BE49-F238E27FC236}">
                <a16:creationId xmlns:a16="http://schemas.microsoft.com/office/drawing/2014/main" id="{24B1711C-B1A6-FF42-93FA-509A55363BCE}"/>
              </a:ext>
            </a:extLst>
          </p:cNvPr>
          <p:cNvSpPr>
            <a:spLocks noChangeArrowheads="1"/>
          </p:cNvSpPr>
          <p:nvPr/>
        </p:nvSpPr>
        <p:spPr bwMode="auto">
          <a:xfrm>
            <a:off x="3448050" y="4754563"/>
            <a:ext cx="1509713"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Arial" panose="020B0604020202020204" pitchFamily="34" charset="0"/>
              </a:rPr>
              <a:t>No event</a:t>
            </a:r>
          </a:p>
        </p:txBody>
      </p:sp>
      <p:sp>
        <p:nvSpPr>
          <p:cNvPr id="447526" name="Freeform 38">
            <a:extLst>
              <a:ext uri="{FF2B5EF4-FFF2-40B4-BE49-F238E27FC236}">
                <a16:creationId xmlns:a16="http://schemas.microsoft.com/office/drawing/2014/main" id="{0A32DC8B-1F93-D848-B316-F3BD67726253}"/>
              </a:ext>
            </a:extLst>
          </p:cNvPr>
          <p:cNvSpPr>
            <a:spLocks/>
          </p:cNvSpPr>
          <p:nvPr/>
        </p:nvSpPr>
        <p:spPr bwMode="auto">
          <a:xfrm>
            <a:off x="5137150" y="4646613"/>
            <a:ext cx="1735138" cy="342900"/>
          </a:xfrm>
          <a:custGeom>
            <a:avLst/>
            <a:gdLst>
              <a:gd name="T0" fmla="*/ 0 w 1093"/>
              <a:gd name="T1" fmla="*/ 215 h 216"/>
              <a:gd name="T2" fmla="*/ 0 w 1093"/>
              <a:gd name="T3" fmla="*/ 0 h 216"/>
              <a:gd name="T4" fmla="*/ 1092 w 1093"/>
              <a:gd name="T5" fmla="*/ 0 h 216"/>
            </a:gdLst>
            <a:ahLst/>
            <a:cxnLst>
              <a:cxn ang="0">
                <a:pos x="T0" y="T1"/>
              </a:cxn>
              <a:cxn ang="0">
                <a:pos x="T2" y="T3"/>
              </a:cxn>
              <a:cxn ang="0">
                <a:pos x="T4" y="T5"/>
              </a:cxn>
            </a:cxnLst>
            <a:rect l="0" t="0" r="r" b="b"/>
            <a:pathLst>
              <a:path w="1093" h="216">
                <a:moveTo>
                  <a:pt x="0" y="215"/>
                </a:moveTo>
                <a:lnTo>
                  <a:pt x="0" y="0"/>
                </a:lnTo>
                <a:lnTo>
                  <a:pt x="1092" y="0"/>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7" name="Freeform 39">
            <a:extLst>
              <a:ext uri="{FF2B5EF4-FFF2-40B4-BE49-F238E27FC236}">
                <a16:creationId xmlns:a16="http://schemas.microsoft.com/office/drawing/2014/main" id="{7039337D-6AFA-9246-979D-5CFE00924AA6}"/>
              </a:ext>
            </a:extLst>
          </p:cNvPr>
          <p:cNvSpPr>
            <a:spLocks/>
          </p:cNvSpPr>
          <p:nvPr/>
        </p:nvSpPr>
        <p:spPr bwMode="auto">
          <a:xfrm>
            <a:off x="5137150" y="5294313"/>
            <a:ext cx="1658938" cy="496887"/>
          </a:xfrm>
          <a:custGeom>
            <a:avLst/>
            <a:gdLst>
              <a:gd name="T0" fmla="*/ 0 w 1045"/>
              <a:gd name="T1" fmla="*/ 0 h 313"/>
              <a:gd name="T2" fmla="*/ 0 w 1045"/>
              <a:gd name="T3" fmla="*/ 312 h 313"/>
              <a:gd name="T4" fmla="*/ 1044 w 1045"/>
              <a:gd name="T5" fmla="*/ 312 h 313"/>
            </a:gdLst>
            <a:ahLst/>
            <a:cxnLst>
              <a:cxn ang="0">
                <a:pos x="T0" y="T1"/>
              </a:cxn>
              <a:cxn ang="0">
                <a:pos x="T2" y="T3"/>
              </a:cxn>
              <a:cxn ang="0">
                <a:pos x="T4" y="T5"/>
              </a:cxn>
            </a:cxnLst>
            <a:rect l="0" t="0" r="r" b="b"/>
            <a:pathLst>
              <a:path w="1045" h="313">
                <a:moveTo>
                  <a:pt x="0" y="0"/>
                </a:moveTo>
                <a:lnTo>
                  <a:pt x="0" y="312"/>
                </a:lnTo>
                <a:lnTo>
                  <a:pt x="1044" y="312"/>
                </a:lnTo>
              </a:path>
            </a:pathLst>
          </a:custGeom>
          <a:noFill/>
          <a:ln w="50800" cap="rnd" cmpd="sng">
            <a:solidFill>
              <a:schemeClr val="hlink"/>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47528" name="Oval 40">
            <a:extLst>
              <a:ext uri="{FF2B5EF4-FFF2-40B4-BE49-F238E27FC236}">
                <a16:creationId xmlns:a16="http://schemas.microsoft.com/office/drawing/2014/main" id="{50FB5C64-E4EA-AA45-A680-AFCD9DBDE92E}"/>
              </a:ext>
            </a:extLst>
          </p:cNvPr>
          <p:cNvSpPr>
            <a:spLocks noChangeArrowheads="1"/>
          </p:cNvSpPr>
          <p:nvPr/>
        </p:nvSpPr>
        <p:spPr bwMode="auto">
          <a:xfrm>
            <a:off x="4976813" y="5027613"/>
            <a:ext cx="322262" cy="322262"/>
          </a:xfrm>
          <a:prstGeom prst="ellipse">
            <a:avLst/>
          </a:prstGeom>
          <a:solidFill>
            <a:schemeClr val="accent2"/>
          </a:solidFill>
          <a:ln w="508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47529" name="Rectangle 41">
            <a:extLst>
              <a:ext uri="{FF2B5EF4-FFF2-40B4-BE49-F238E27FC236}">
                <a16:creationId xmlns:a16="http://schemas.microsoft.com/office/drawing/2014/main" id="{23BFDBF0-BA31-6B41-9F04-7E558784FBF5}"/>
              </a:ext>
            </a:extLst>
          </p:cNvPr>
          <p:cNvSpPr>
            <a:spLocks noChangeArrowheads="1"/>
          </p:cNvSpPr>
          <p:nvPr/>
        </p:nvSpPr>
        <p:spPr bwMode="auto">
          <a:xfrm>
            <a:off x="5155883" y="5370513"/>
            <a:ext cx="665162"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0.48</a:t>
            </a:r>
          </a:p>
        </p:txBody>
      </p:sp>
      <p:sp>
        <p:nvSpPr>
          <p:cNvPr id="447530" name="Rectangle 42">
            <a:extLst>
              <a:ext uri="{FF2B5EF4-FFF2-40B4-BE49-F238E27FC236}">
                <a16:creationId xmlns:a16="http://schemas.microsoft.com/office/drawing/2014/main" id="{F4C9F2A7-C5C0-224F-B6E2-313B033E7573}"/>
              </a:ext>
            </a:extLst>
          </p:cNvPr>
          <p:cNvSpPr>
            <a:spLocks noChangeArrowheads="1"/>
          </p:cNvSpPr>
          <p:nvPr/>
        </p:nvSpPr>
        <p:spPr bwMode="auto">
          <a:xfrm>
            <a:off x="5233988" y="4648200"/>
            <a:ext cx="723900" cy="36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accent1"/>
                </a:solidFill>
                <a:latin typeface="Arial" panose="020B0604020202020204" pitchFamily="34" charset="0"/>
              </a:rPr>
              <a:t>0.52</a:t>
            </a:r>
          </a:p>
        </p:txBody>
      </p:sp>
      <p:sp>
        <p:nvSpPr>
          <p:cNvPr id="447531" name="Rectangle 43">
            <a:extLst>
              <a:ext uri="{FF2B5EF4-FFF2-40B4-BE49-F238E27FC236}">
                <a16:creationId xmlns:a16="http://schemas.microsoft.com/office/drawing/2014/main" id="{E4C5CB7B-4E24-E04A-8ED5-D95ECB578198}"/>
              </a:ext>
            </a:extLst>
          </p:cNvPr>
          <p:cNvSpPr>
            <a:spLocks noChangeArrowheads="1"/>
          </p:cNvSpPr>
          <p:nvPr/>
        </p:nvSpPr>
        <p:spPr bwMode="auto">
          <a:xfrm>
            <a:off x="6046788" y="4273550"/>
            <a:ext cx="830355"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HVE </a:t>
            </a:r>
          </a:p>
        </p:txBody>
      </p:sp>
      <p:sp>
        <p:nvSpPr>
          <p:cNvPr id="447532" name="Rectangle 44">
            <a:extLst>
              <a:ext uri="{FF2B5EF4-FFF2-40B4-BE49-F238E27FC236}">
                <a16:creationId xmlns:a16="http://schemas.microsoft.com/office/drawing/2014/main" id="{522701F2-D572-F947-9392-4302E7955A57}"/>
              </a:ext>
            </a:extLst>
          </p:cNvPr>
          <p:cNvSpPr>
            <a:spLocks noChangeArrowheads="1"/>
          </p:cNvSpPr>
          <p:nvPr/>
        </p:nvSpPr>
        <p:spPr bwMode="auto">
          <a:xfrm>
            <a:off x="6019800" y="5435600"/>
            <a:ext cx="947738" cy="42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562" tIns="25400" rIns="55562" bIns="25400">
            <a:spAutoFit/>
          </a:bodyPr>
          <a:lstStyle>
            <a:lvl1pPr defTabSz="314325">
              <a:defRPr sz="2400">
                <a:solidFill>
                  <a:schemeClr val="tx1"/>
                </a:solidFill>
                <a:latin typeface="Times New Roman" panose="02020603050405020304" pitchFamily="18" charset="0"/>
              </a:defRPr>
            </a:lvl1pPr>
            <a:lvl2pPr marL="266700" defTabSz="314325">
              <a:defRPr sz="2400">
                <a:solidFill>
                  <a:schemeClr val="tx1"/>
                </a:solidFill>
                <a:latin typeface="Times New Roman" panose="02020603050405020304" pitchFamily="18" charset="0"/>
              </a:defRPr>
            </a:lvl2pPr>
            <a:lvl3pPr marL="536575" defTabSz="314325">
              <a:defRPr sz="2400">
                <a:solidFill>
                  <a:schemeClr val="tx1"/>
                </a:solidFill>
                <a:latin typeface="Times New Roman" panose="02020603050405020304" pitchFamily="18" charset="0"/>
              </a:defRPr>
            </a:lvl3pPr>
            <a:lvl4pPr marL="806450" defTabSz="314325">
              <a:defRPr sz="2400">
                <a:solidFill>
                  <a:schemeClr val="tx1"/>
                </a:solidFill>
                <a:latin typeface="Times New Roman" panose="02020603050405020304" pitchFamily="18" charset="0"/>
              </a:defRPr>
            </a:lvl4pPr>
            <a:lvl5pPr marL="1073150" defTabSz="314325">
              <a:defRPr sz="2400">
                <a:solidFill>
                  <a:schemeClr val="tx1"/>
                </a:solidFill>
                <a:latin typeface="Times New Roman" panose="02020603050405020304" pitchFamily="18" charset="0"/>
              </a:defRPr>
            </a:lvl5pPr>
            <a:lvl6pPr marL="1530350" defTabSz="314325" eaLnBrk="0" fontAlgn="base" hangingPunct="0">
              <a:spcBef>
                <a:spcPct val="0"/>
              </a:spcBef>
              <a:spcAft>
                <a:spcPct val="0"/>
              </a:spcAft>
              <a:defRPr sz="2400">
                <a:solidFill>
                  <a:schemeClr val="tx1"/>
                </a:solidFill>
                <a:latin typeface="Times New Roman" panose="02020603050405020304" pitchFamily="18" charset="0"/>
              </a:defRPr>
            </a:lvl6pPr>
            <a:lvl7pPr marL="1987550" defTabSz="314325" eaLnBrk="0" fontAlgn="base" hangingPunct="0">
              <a:spcBef>
                <a:spcPct val="0"/>
              </a:spcBef>
              <a:spcAft>
                <a:spcPct val="0"/>
              </a:spcAft>
              <a:defRPr sz="2400">
                <a:solidFill>
                  <a:schemeClr val="tx1"/>
                </a:solidFill>
                <a:latin typeface="Times New Roman" panose="02020603050405020304" pitchFamily="18" charset="0"/>
              </a:defRPr>
            </a:lvl7pPr>
            <a:lvl8pPr marL="2444750" defTabSz="314325" eaLnBrk="0" fontAlgn="base" hangingPunct="0">
              <a:spcBef>
                <a:spcPct val="0"/>
              </a:spcBef>
              <a:spcAft>
                <a:spcPct val="0"/>
              </a:spcAft>
              <a:defRPr sz="2400">
                <a:solidFill>
                  <a:schemeClr val="tx1"/>
                </a:solidFill>
                <a:latin typeface="Times New Roman" panose="02020603050405020304" pitchFamily="18" charset="0"/>
              </a:defRPr>
            </a:lvl8pPr>
            <a:lvl9pPr marL="2901950" defTabSz="31432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OVE</a:t>
            </a:r>
          </a:p>
        </p:txBody>
      </p:sp>
      <p:sp>
        <p:nvSpPr>
          <p:cNvPr id="45" name="Rectangle 26">
            <a:extLst>
              <a:ext uri="{FF2B5EF4-FFF2-40B4-BE49-F238E27FC236}">
                <a16:creationId xmlns:a16="http://schemas.microsoft.com/office/drawing/2014/main" id="{A132A2DE-E918-464D-8D08-1399AAF9118F}"/>
              </a:ext>
            </a:extLst>
          </p:cNvPr>
          <p:cNvSpPr>
            <a:spLocks noChangeArrowheads="1"/>
          </p:cNvSpPr>
          <p:nvPr/>
        </p:nvSpPr>
        <p:spPr bwMode="auto">
          <a:xfrm>
            <a:off x="7324725" y="44330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0.36</a:t>
            </a:r>
          </a:p>
        </p:txBody>
      </p:sp>
      <p:sp>
        <p:nvSpPr>
          <p:cNvPr id="46" name="Rectangle 26">
            <a:extLst>
              <a:ext uri="{FF2B5EF4-FFF2-40B4-BE49-F238E27FC236}">
                <a16:creationId xmlns:a16="http://schemas.microsoft.com/office/drawing/2014/main" id="{22F7601F-CA21-8345-821F-086461585217}"/>
              </a:ext>
            </a:extLst>
          </p:cNvPr>
          <p:cNvSpPr>
            <a:spLocks noChangeArrowheads="1"/>
          </p:cNvSpPr>
          <p:nvPr/>
        </p:nvSpPr>
        <p:spPr bwMode="auto">
          <a:xfrm>
            <a:off x="7350125" y="5499877"/>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0.01</a:t>
            </a:r>
          </a:p>
        </p:txBody>
      </p:sp>
      <p:sp>
        <p:nvSpPr>
          <p:cNvPr id="47" name="Rectangle 26">
            <a:extLst>
              <a:ext uri="{FF2B5EF4-FFF2-40B4-BE49-F238E27FC236}">
                <a16:creationId xmlns:a16="http://schemas.microsoft.com/office/drawing/2014/main" id="{46037E89-0379-484E-B4DA-923A29659629}"/>
              </a:ext>
            </a:extLst>
          </p:cNvPr>
          <p:cNvSpPr>
            <a:spLocks noChangeArrowheads="1"/>
          </p:cNvSpPr>
          <p:nvPr/>
        </p:nvSpPr>
        <p:spPr bwMode="auto">
          <a:xfrm>
            <a:off x="7758158" y="6319906"/>
            <a:ext cx="781050" cy="4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7150" tIns="30162" rIns="57150" bIns="30162">
            <a:spAutoFit/>
          </a:bodyPr>
          <a:lstStyle>
            <a:lvl1pPr defTabSz="369888">
              <a:defRPr sz="2400">
                <a:solidFill>
                  <a:schemeClr val="tx1"/>
                </a:solidFill>
                <a:latin typeface="Times New Roman" panose="02020603050405020304" pitchFamily="18" charset="0"/>
              </a:defRPr>
            </a:lvl1pPr>
            <a:lvl2pPr marL="290513" defTabSz="369888">
              <a:defRPr sz="2400">
                <a:solidFill>
                  <a:schemeClr val="tx1"/>
                </a:solidFill>
                <a:latin typeface="Times New Roman" panose="02020603050405020304" pitchFamily="18" charset="0"/>
              </a:defRPr>
            </a:lvl2pPr>
            <a:lvl3pPr marL="581025" defTabSz="369888">
              <a:defRPr sz="2400">
                <a:solidFill>
                  <a:schemeClr val="tx1"/>
                </a:solidFill>
                <a:latin typeface="Times New Roman" panose="02020603050405020304" pitchFamily="18" charset="0"/>
              </a:defRPr>
            </a:lvl3pPr>
            <a:lvl4pPr marL="869950" defTabSz="369888">
              <a:defRPr sz="2400">
                <a:solidFill>
                  <a:schemeClr val="tx1"/>
                </a:solidFill>
                <a:latin typeface="Times New Roman" panose="02020603050405020304" pitchFamily="18" charset="0"/>
              </a:defRPr>
            </a:lvl4pPr>
            <a:lvl5pPr marL="1160463" defTabSz="369888">
              <a:defRPr sz="2400">
                <a:solidFill>
                  <a:schemeClr val="tx1"/>
                </a:solidFill>
                <a:latin typeface="Times New Roman" panose="02020603050405020304" pitchFamily="18" charset="0"/>
              </a:defRPr>
            </a:lvl5pPr>
            <a:lvl6pPr marL="1617663" defTabSz="369888" eaLnBrk="0" fontAlgn="base" hangingPunct="0">
              <a:spcBef>
                <a:spcPct val="0"/>
              </a:spcBef>
              <a:spcAft>
                <a:spcPct val="0"/>
              </a:spcAft>
              <a:defRPr sz="2400">
                <a:solidFill>
                  <a:schemeClr val="tx1"/>
                </a:solidFill>
                <a:latin typeface="Times New Roman" panose="02020603050405020304" pitchFamily="18" charset="0"/>
              </a:defRPr>
            </a:lvl6pPr>
            <a:lvl7pPr marL="2074863" defTabSz="369888" eaLnBrk="0" fontAlgn="base" hangingPunct="0">
              <a:spcBef>
                <a:spcPct val="0"/>
              </a:spcBef>
              <a:spcAft>
                <a:spcPct val="0"/>
              </a:spcAft>
              <a:defRPr sz="2400">
                <a:solidFill>
                  <a:schemeClr val="tx1"/>
                </a:solidFill>
                <a:latin typeface="Times New Roman" panose="02020603050405020304" pitchFamily="18" charset="0"/>
              </a:defRPr>
            </a:lvl7pPr>
            <a:lvl8pPr marL="2532063" defTabSz="369888" eaLnBrk="0" fontAlgn="base" hangingPunct="0">
              <a:spcBef>
                <a:spcPct val="0"/>
              </a:spcBef>
              <a:spcAft>
                <a:spcPct val="0"/>
              </a:spcAft>
              <a:defRPr sz="2400">
                <a:solidFill>
                  <a:schemeClr val="tx1"/>
                </a:solidFill>
                <a:latin typeface="Times New Roman" panose="02020603050405020304" pitchFamily="18" charset="0"/>
              </a:defRPr>
            </a:lvl8pPr>
            <a:lvl9pPr marL="2989263" defTabSz="3698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solidFill>
                  <a:schemeClr val="accent1"/>
                </a:solidFill>
                <a:latin typeface="Arial" panose="020B0604020202020204" pitchFamily="34" charset="0"/>
              </a:rPr>
              <a:t>1.00</a:t>
            </a:r>
          </a:p>
        </p:txBody>
      </p:sp>
      <p:sp>
        <p:nvSpPr>
          <p:cNvPr id="48" name="Arc 49">
            <a:extLst>
              <a:ext uri="{FF2B5EF4-FFF2-40B4-BE49-F238E27FC236}">
                <a16:creationId xmlns:a16="http://schemas.microsoft.com/office/drawing/2014/main" id="{611926CA-9D6B-D84A-AC7D-6405BEA90B91}"/>
              </a:ext>
            </a:extLst>
          </p:cNvPr>
          <p:cNvSpPr>
            <a:spLocks/>
          </p:cNvSpPr>
          <p:nvPr/>
        </p:nvSpPr>
        <p:spPr bwMode="auto">
          <a:xfrm>
            <a:off x="4362079" y="4425950"/>
            <a:ext cx="657225" cy="6286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9" name="Rectangle 50">
            <a:extLst>
              <a:ext uri="{FF2B5EF4-FFF2-40B4-BE49-F238E27FC236}">
                <a16:creationId xmlns:a16="http://schemas.microsoft.com/office/drawing/2014/main" id="{C8AFF3E7-0F6D-094F-9566-12F96C5AC298}"/>
              </a:ext>
            </a:extLst>
          </p:cNvPr>
          <p:cNvSpPr>
            <a:spLocks noChangeArrowheads="1"/>
          </p:cNvSpPr>
          <p:nvPr/>
        </p:nvSpPr>
        <p:spPr bwMode="auto">
          <a:xfrm>
            <a:off x="2629556" y="3981072"/>
            <a:ext cx="1762334"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0.1920</a:t>
            </a:r>
          </a:p>
        </p:txBody>
      </p:sp>
      <p:sp>
        <p:nvSpPr>
          <p:cNvPr id="50" name="Rectangle 50">
            <a:extLst>
              <a:ext uri="{FF2B5EF4-FFF2-40B4-BE49-F238E27FC236}">
                <a16:creationId xmlns:a16="http://schemas.microsoft.com/office/drawing/2014/main" id="{0F2B2525-2504-8140-92F1-6517E5156654}"/>
              </a:ext>
            </a:extLst>
          </p:cNvPr>
          <p:cNvSpPr>
            <a:spLocks noChangeArrowheads="1"/>
          </p:cNvSpPr>
          <p:nvPr/>
        </p:nvSpPr>
        <p:spPr bwMode="auto">
          <a:xfrm>
            <a:off x="1012639" y="4349092"/>
            <a:ext cx="1429441" cy="46230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r>
              <a:rPr lang="en-US" altLang="en-US" sz="2400" dirty="0">
                <a:solidFill>
                  <a:schemeClr val="tx2"/>
                </a:solidFill>
              </a:rPr>
              <a:t>0.2324</a:t>
            </a:r>
          </a:p>
        </p:txBody>
      </p:sp>
      <p:sp>
        <p:nvSpPr>
          <p:cNvPr id="51" name="Arc 51">
            <a:extLst>
              <a:ext uri="{FF2B5EF4-FFF2-40B4-BE49-F238E27FC236}">
                <a16:creationId xmlns:a16="http://schemas.microsoft.com/office/drawing/2014/main" id="{BAA0F009-3739-B64D-A8B2-792A9FCBB0BC}"/>
              </a:ext>
            </a:extLst>
          </p:cNvPr>
          <p:cNvSpPr>
            <a:spLocks/>
          </p:cNvSpPr>
          <p:nvPr/>
        </p:nvSpPr>
        <p:spPr bwMode="auto">
          <a:xfrm>
            <a:off x="2253353" y="4832037"/>
            <a:ext cx="657225" cy="7687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0798D939-2D9E-2142-A80A-FFDECD1E5A9B}" type="slidenum">
              <a:rPr lang="en-US" smtClean="0"/>
              <a:t>32</a:t>
            </a:fld>
            <a:endParaRPr lang="en-US"/>
          </a:p>
        </p:txBody>
      </p:sp>
    </p:spTree>
    <p:extLst>
      <p:ext uri="{BB962C8B-B14F-4D97-AF65-F5344CB8AC3E}">
        <p14:creationId xmlns:p14="http://schemas.microsoft.com/office/powerpoint/2010/main" val="15258591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569A594-F677-8148-9A32-B523621B1089}"/>
              </a:ext>
            </a:extLst>
          </p:cNvPr>
          <p:cNvSpPr>
            <a:spLocks noGrp="1" noChangeArrowheads="1"/>
          </p:cNvSpPr>
          <p:nvPr>
            <p:ph type="title"/>
          </p:nvPr>
        </p:nvSpPr>
        <p:spPr>
          <a:xfrm>
            <a:off x="701674" y="420721"/>
            <a:ext cx="7994853" cy="1143000"/>
          </a:xfrm>
        </p:spPr>
        <p:txBody>
          <a:bodyPr/>
          <a:lstStyle/>
          <a:p>
            <a:r>
              <a:rPr lang="en-US" altLang="en-US" sz="4000" dirty="0"/>
              <a:t>One-Way Sensitivity Analysis</a:t>
            </a:r>
            <a:endParaRPr lang="en-US" altLang="en-US" sz="4000" b="0" dirty="0"/>
          </a:p>
        </p:txBody>
      </p:sp>
      <p:graphicFrame>
        <p:nvGraphicFramePr>
          <p:cNvPr id="429060" name="Object 4">
            <a:extLst>
              <a:ext uri="{FF2B5EF4-FFF2-40B4-BE49-F238E27FC236}">
                <a16:creationId xmlns:a16="http://schemas.microsoft.com/office/drawing/2014/main" id="{5A918332-4EB2-234D-844C-7161E0C60621}"/>
              </a:ext>
            </a:extLst>
          </p:cNvPr>
          <p:cNvGraphicFramePr>
            <a:graphicFrameLocks noGrp="1" noChangeAspect="1"/>
          </p:cNvGraphicFramePr>
          <p:nvPr>
            <p:ph sz="half" idx="2"/>
            <p:extLst>
              <p:ext uri="{D42A27DB-BD31-4B8C-83A1-F6EECF244321}">
                <p14:modId xmlns:p14="http://schemas.microsoft.com/office/powerpoint/2010/main" val="36594427"/>
              </p:ext>
            </p:extLst>
          </p:nvPr>
        </p:nvGraphicFramePr>
        <p:xfrm>
          <a:off x="808038" y="1700213"/>
          <a:ext cx="7527925" cy="4672012"/>
        </p:xfrm>
        <a:graphic>
          <a:graphicData uri="http://schemas.openxmlformats.org/presentationml/2006/ole">
            <mc:AlternateContent xmlns:mc="http://schemas.openxmlformats.org/markup-compatibility/2006">
              <mc:Choice xmlns:v="urn:schemas-microsoft-com:vml" Requires="v">
                <p:oleObj spid="_x0000_s43118" name="Chart" r:id="rId4" imgW="5892800" imgH="3657600" progId="Excel.Chart.8">
                  <p:embed/>
                </p:oleObj>
              </mc:Choice>
              <mc:Fallback>
                <p:oleObj name="Chart" r:id="rId4" imgW="5892800" imgH="3657600" progId="Excel.Chart.8">
                  <p:embed/>
                  <p:pic>
                    <p:nvPicPr>
                      <p:cNvPr id="429060" name="Object 4">
                        <a:extLst>
                          <a:ext uri="{FF2B5EF4-FFF2-40B4-BE49-F238E27FC236}">
                            <a16:creationId xmlns:a16="http://schemas.microsoft.com/office/drawing/2014/main" id="{5A918332-4EB2-234D-844C-7161E0C60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1700213"/>
                        <a:ext cx="7527925" cy="4672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a:xfrm>
            <a:off x="8608979" y="6394315"/>
            <a:ext cx="437746" cy="457200"/>
          </a:xfrm>
        </p:spPr>
        <p:txBody>
          <a:bodyPr/>
          <a:lstStyle/>
          <a:p>
            <a:fld id="{D5FA032A-765E-6D40-A356-A13305437C1D}" type="slidenum">
              <a:rPr lang="en-US" altLang="en-US" smtClean="0"/>
              <a:pPr/>
              <a:t>33</a:t>
            </a:fld>
            <a:endParaRPr lang="en-US" altLang="en-US" dirty="0"/>
          </a:p>
        </p:txBody>
      </p:sp>
    </p:spTree>
    <p:extLst>
      <p:ext uri="{BB962C8B-B14F-4D97-AF65-F5344CB8AC3E}">
        <p14:creationId xmlns:p14="http://schemas.microsoft.com/office/powerpoint/2010/main" val="34461372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Shape 5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nl-NL" sz="4800">
                <a:latin typeface="Courier New"/>
                <a:ea typeface="Courier New"/>
                <a:cs typeface="Courier New"/>
                <a:sym typeface="Courier New"/>
              </a:rPr>
              <a:t>R</a:t>
            </a:r>
            <a:r>
              <a:rPr lang="nl-NL"/>
              <a:t> Session</a:t>
            </a:r>
            <a:endParaRPr/>
          </a:p>
        </p:txBody>
      </p:sp>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uk-UA" smtClean="0"/>
              <a:t>34</a:t>
            </a:fld>
            <a:endParaRPr lang="uk-UA"/>
          </a:p>
        </p:txBody>
      </p:sp>
    </p:spTree>
    <p:extLst>
      <p:ext uri="{BB962C8B-B14F-4D97-AF65-F5344CB8AC3E}">
        <p14:creationId xmlns:p14="http://schemas.microsoft.com/office/powerpoint/2010/main" val="471832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35</a:t>
            </a:fld>
            <a:endParaRPr lang="en-US"/>
          </a:p>
        </p:txBody>
      </p:sp>
    </p:spTree>
    <p:extLst>
      <p:ext uri="{BB962C8B-B14F-4D97-AF65-F5344CB8AC3E}">
        <p14:creationId xmlns:p14="http://schemas.microsoft.com/office/powerpoint/2010/main" val="123609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9" name="Rectangle 5"/>
          <p:cNvSpPr>
            <a:spLocks noChangeArrowheads="1"/>
          </p:cNvSpPr>
          <p:nvPr/>
        </p:nvSpPr>
        <p:spPr bwMode="auto">
          <a:xfrm>
            <a:off x="3810000" y="2590800"/>
            <a:ext cx="1600200" cy="1600200"/>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solidFill>
                  <a:schemeClr val="bg1"/>
                </a:solidFill>
              </a:rPr>
              <a:t>Decision</a:t>
            </a:r>
          </a:p>
          <a:p>
            <a:pPr algn="ctr"/>
            <a:r>
              <a:rPr lang="en-US" altLang="en-US" sz="2000" dirty="0">
                <a:solidFill>
                  <a:schemeClr val="bg1"/>
                </a:solidFill>
              </a:rPr>
              <a:t>model</a:t>
            </a:r>
          </a:p>
        </p:txBody>
      </p:sp>
      <p:sp>
        <p:nvSpPr>
          <p:cNvPr id="692234" name="Text Box 10"/>
          <p:cNvSpPr txBox="1">
            <a:spLocks noChangeArrowheads="1"/>
          </p:cNvSpPr>
          <p:nvPr/>
        </p:nvSpPr>
        <p:spPr bwMode="auto">
          <a:xfrm>
            <a:off x="6799263" y="5334000"/>
            <a:ext cx="1598515" cy="646331"/>
          </a:xfrm>
          <a:prstGeom prst="rect">
            <a:avLst/>
          </a:prstGeom>
          <a:solidFill>
            <a:srgbClr val="80008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dirty="0">
                <a:solidFill>
                  <a:schemeClr val="bg1"/>
                </a:solidFill>
              </a:rPr>
              <a:t>Policy</a:t>
            </a:r>
          </a:p>
          <a:p>
            <a:pPr algn="ctr"/>
            <a:r>
              <a:rPr lang="en-US" altLang="en-US" dirty="0">
                <a:solidFill>
                  <a:schemeClr val="bg1"/>
                </a:solidFill>
              </a:rPr>
              <a:t>Implications</a:t>
            </a:r>
          </a:p>
        </p:txBody>
      </p:sp>
      <p:sp>
        <p:nvSpPr>
          <p:cNvPr id="692240" name="Rectangle 16"/>
          <p:cNvSpPr>
            <a:spLocks noChangeArrowheads="1"/>
          </p:cNvSpPr>
          <p:nvPr/>
        </p:nvSpPr>
        <p:spPr bwMode="auto">
          <a:xfrm>
            <a:off x="381000" y="2101850"/>
            <a:ext cx="28956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Efficacy of treatment</a:t>
            </a:r>
          </a:p>
        </p:txBody>
      </p:sp>
      <p:sp>
        <p:nvSpPr>
          <p:cNvPr id="692241" name="Rectangle 17"/>
          <p:cNvSpPr>
            <a:spLocks noChangeArrowheads="1"/>
          </p:cNvSpPr>
          <p:nvPr/>
        </p:nvSpPr>
        <p:spPr bwMode="auto">
          <a:xfrm>
            <a:off x="304800" y="3106738"/>
            <a:ext cx="29718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 of future events</a:t>
            </a:r>
          </a:p>
        </p:txBody>
      </p:sp>
      <p:sp>
        <p:nvSpPr>
          <p:cNvPr id="692242" name="Rectangle 18"/>
          <p:cNvSpPr>
            <a:spLocks noChangeArrowheads="1"/>
          </p:cNvSpPr>
          <p:nvPr/>
        </p:nvSpPr>
        <p:spPr bwMode="auto">
          <a:xfrm>
            <a:off x="1676400" y="730250"/>
            <a:ext cx="22098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Probability</a:t>
            </a:r>
          </a:p>
          <a:p>
            <a:pPr algn="ctr"/>
            <a:r>
              <a:rPr lang="en-US" altLang="en-US" sz="2000">
                <a:solidFill>
                  <a:schemeClr val="bg1"/>
                </a:solidFill>
              </a:rPr>
              <a:t>of disease</a:t>
            </a:r>
          </a:p>
        </p:txBody>
      </p:sp>
      <p:sp>
        <p:nvSpPr>
          <p:cNvPr id="692243" name="Rectangle 19"/>
          <p:cNvSpPr>
            <a:spLocks noChangeArrowheads="1"/>
          </p:cNvSpPr>
          <p:nvPr/>
        </p:nvSpPr>
        <p:spPr bwMode="auto">
          <a:xfrm>
            <a:off x="990600" y="4113213"/>
            <a:ext cx="16764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Costs</a:t>
            </a:r>
          </a:p>
        </p:txBody>
      </p:sp>
      <p:sp>
        <p:nvSpPr>
          <p:cNvPr id="692244" name="Rectangle 20"/>
          <p:cNvSpPr>
            <a:spLocks noChangeArrowheads="1"/>
          </p:cNvSpPr>
          <p:nvPr/>
        </p:nvSpPr>
        <p:spPr bwMode="auto">
          <a:xfrm>
            <a:off x="5791200" y="4113213"/>
            <a:ext cx="28956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Test characteristics</a:t>
            </a:r>
          </a:p>
        </p:txBody>
      </p:sp>
      <p:sp>
        <p:nvSpPr>
          <p:cNvPr id="692245" name="Rectangle 21"/>
          <p:cNvSpPr>
            <a:spLocks noChangeArrowheads="1"/>
          </p:cNvSpPr>
          <p:nvPr/>
        </p:nvSpPr>
        <p:spPr bwMode="auto">
          <a:xfrm>
            <a:off x="6019800" y="2101850"/>
            <a:ext cx="2819400" cy="639763"/>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Risks of treatment</a:t>
            </a:r>
          </a:p>
        </p:txBody>
      </p:sp>
      <p:sp>
        <p:nvSpPr>
          <p:cNvPr id="692246" name="Rectangle 22"/>
          <p:cNvSpPr>
            <a:spLocks noChangeArrowheads="1"/>
          </p:cNvSpPr>
          <p:nvPr/>
        </p:nvSpPr>
        <p:spPr bwMode="auto">
          <a:xfrm>
            <a:off x="4572000" y="730250"/>
            <a:ext cx="2362200" cy="914400"/>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Health-related</a:t>
            </a:r>
          </a:p>
          <a:p>
            <a:pPr algn="ctr"/>
            <a:r>
              <a:rPr lang="en-US" altLang="en-US" sz="2000">
                <a:solidFill>
                  <a:schemeClr val="bg1"/>
                </a:solidFill>
              </a:rPr>
              <a:t>quality of life</a:t>
            </a:r>
          </a:p>
        </p:txBody>
      </p:sp>
      <p:sp>
        <p:nvSpPr>
          <p:cNvPr id="692247" name="Rectangle 23"/>
          <p:cNvSpPr>
            <a:spLocks noChangeArrowheads="1"/>
          </p:cNvSpPr>
          <p:nvPr/>
        </p:nvSpPr>
        <p:spPr bwMode="auto">
          <a:xfrm>
            <a:off x="6248400" y="3106738"/>
            <a:ext cx="1981200" cy="639762"/>
          </a:xfrm>
          <a:prstGeom prst="rect">
            <a:avLst/>
          </a:prstGeom>
          <a:solidFill>
            <a:schemeClr val="accent1"/>
          </a:solidFill>
          <a:ln w="12700">
            <a:solidFill>
              <a:schemeClr val="tx1"/>
            </a:solidFill>
            <a:miter lim="800000"/>
            <a:headEnd/>
            <a:tailEnd/>
          </a:ln>
          <a:effectLst/>
        </p:spPr>
        <p:txBody>
          <a:bodyPr wrap="none" anchor="ctr"/>
          <a:lstStyle/>
          <a:p>
            <a:pPr algn="ctr"/>
            <a:r>
              <a:rPr lang="en-US" altLang="en-US" sz="2000">
                <a:solidFill>
                  <a:schemeClr val="bg1"/>
                </a:solidFill>
              </a:rPr>
              <a:t>Adherence </a:t>
            </a:r>
          </a:p>
        </p:txBody>
      </p:sp>
      <p:sp>
        <p:nvSpPr>
          <p:cNvPr id="692248" name="Line 24"/>
          <p:cNvSpPr>
            <a:spLocks noChangeShapeType="1"/>
          </p:cNvSpPr>
          <p:nvPr/>
        </p:nvSpPr>
        <p:spPr bwMode="auto">
          <a:xfrm>
            <a:off x="3505200" y="1752600"/>
            <a:ext cx="5334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9" name="Line 25"/>
          <p:cNvSpPr>
            <a:spLocks noChangeShapeType="1"/>
          </p:cNvSpPr>
          <p:nvPr/>
        </p:nvSpPr>
        <p:spPr bwMode="auto">
          <a:xfrm flipH="1">
            <a:off x="4800600" y="1752600"/>
            <a:ext cx="2286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0" name="Line 26"/>
          <p:cNvSpPr>
            <a:spLocks noChangeShapeType="1"/>
          </p:cNvSpPr>
          <p:nvPr/>
        </p:nvSpPr>
        <p:spPr bwMode="auto">
          <a:xfrm>
            <a:off x="3352800" y="2438400"/>
            <a:ext cx="3810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1" name="Line 27"/>
          <p:cNvSpPr>
            <a:spLocks noChangeShapeType="1"/>
          </p:cNvSpPr>
          <p:nvPr/>
        </p:nvSpPr>
        <p:spPr bwMode="auto">
          <a:xfrm>
            <a:off x="3352800" y="3429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2" name="Line 28"/>
          <p:cNvSpPr>
            <a:spLocks noChangeShapeType="1"/>
          </p:cNvSpPr>
          <p:nvPr/>
        </p:nvSpPr>
        <p:spPr bwMode="auto">
          <a:xfrm flipV="1">
            <a:off x="2743200" y="4038600"/>
            <a:ext cx="99060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3" name="Line 29"/>
          <p:cNvSpPr>
            <a:spLocks noChangeShapeType="1"/>
          </p:cNvSpPr>
          <p:nvPr/>
        </p:nvSpPr>
        <p:spPr bwMode="auto">
          <a:xfrm flipH="1">
            <a:off x="5486400" y="2438400"/>
            <a:ext cx="4572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4" name="Line 30"/>
          <p:cNvSpPr>
            <a:spLocks noChangeShapeType="1"/>
          </p:cNvSpPr>
          <p:nvPr/>
        </p:nvSpPr>
        <p:spPr bwMode="auto">
          <a:xfrm flipH="1">
            <a:off x="5486400" y="34290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5" name="Line 31"/>
          <p:cNvSpPr>
            <a:spLocks noChangeShapeType="1"/>
          </p:cNvSpPr>
          <p:nvPr/>
        </p:nvSpPr>
        <p:spPr bwMode="auto">
          <a:xfrm flipH="1" flipV="1">
            <a:off x="5410200" y="4267200"/>
            <a:ext cx="3048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57" name="Line 33"/>
          <p:cNvSpPr>
            <a:spLocks noChangeShapeType="1"/>
          </p:cNvSpPr>
          <p:nvPr/>
        </p:nvSpPr>
        <p:spPr bwMode="auto">
          <a:xfrm flipH="1">
            <a:off x="4191000" y="4267200"/>
            <a:ext cx="381000" cy="914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0" name="Line 36"/>
          <p:cNvSpPr>
            <a:spLocks noChangeShapeType="1"/>
          </p:cNvSpPr>
          <p:nvPr/>
        </p:nvSpPr>
        <p:spPr bwMode="auto">
          <a:xfrm>
            <a:off x="4343400" y="50292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2" name="Line 38"/>
          <p:cNvSpPr>
            <a:spLocks noChangeShapeType="1"/>
          </p:cNvSpPr>
          <p:nvPr/>
        </p:nvSpPr>
        <p:spPr bwMode="auto">
          <a:xfrm>
            <a:off x="6019800" y="5791200"/>
            <a:ext cx="6858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63" name="Rectangle 39"/>
          <p:cNvSpPr>
            <a:spLocks noChangeArrowheads="1"/>
          </p:cNvSpPr>
          <p:nvPr/>
        </p:nvSpPr>
        <p:spPr bwMode="auto">
          <a:xfrm>
            <a:off x="2514600" y="5257800"/>
            <a:ext cx="3352800" cy="1295400"/>
          </a:xfrm>
          <a:prstGeom prst="rect">
            <a:avLst/>
          </a:prstGeom>
          <a:solidFill>
            <a:srgbClr val="92D050"/>
          </a:solidFill>
          <a:ln w="12700">
            <a:solidFill>
              <a:schemeClr val="tx1"/>
            </a:solidFill>
            <a:miter lim="800000"/>
            <a:headEnd/>
            <a:tailEnd/>
          </a:ln>
          <a:effectLst/>
        </p:spPr>
        <p:txBody>
          <a:bodyPr wrap="none" anchor="ctr"/>
          <a:lstStyle/>
          <a:p>
            <a:pPr algn="ctr"/>
            <a:r>
              <a:rPr lang="en-US" altLang="en-US" sz="2000" dirty="0">
                <a:solidFill>
                  <a:schemeClr val="bg1"/>
                </a:solidFill>
              </a:rPr>
              <a:t>Health &amp; economic</a:t>
            </a:r>
          </a:p>
          <a:p>
            <a:pPr algn="ctr"/>
            <a:r>
              <a:rPr lang="en-US" altLang="en-US" sz="2000" dirty="0">
                <a:solidFill>
                  <a:schemeClr val="bg1"/>
                </a:solidFill>
              </a:rPr>
              <a:t>outcomes for</a:t>
            </a:r>
          </a:p>
          <a:p>
            <a:pPr algn="ctr"/>
            <a:r>
              <a:rPr lang="en-US" altLang="en-US" sz="2000" dirty="0">
                <a:solidFill>
                  <a:schemeClr val="bg1"/>
                </a:solidFill>
              </a:rPr>
              <a:t>alternative strategies</a:t>
            </a:r>
          </a:p>
        </p:txBody>
      </p:sp>
      <p:sp>
        <p:nvSpPr>
          <p:cNvPr id="2" name="Slide Number Placeholder 1"/>
          <p:cNvSpPr>
            <a:spLocks noGrp="1"/>
          </p:cNvSpPr>
          <p:nvPr>
            <p:ph type="sldNum" sz="quarter" idx="12"/>
          </p:nvPr>
        </p:nvSpPr>
        <p:spPr/>
        <p:txBody>
          <a:bodyPr/>
          <a:lstStyle/>
          <a:p>
            <a:fld id="{0798D939-2D9E-2142-A80A-FFDECD1E5A9B}" type="slidenum">
              <a:rPr lang="en-US" smtClean="0"/>
              <a:t>4</a:t>
            </a:fld>
            <a:endParaRPr lang="en-US"/>
          </a:p>
        </p:txBody>
      </p:sp>
    </p:spTree>
    <p:extLst>
      <p:ext uri="{BB962C8B-B14F-4D97-AF65-F5344CB8AC3E}">
        <p14:creationId xmlns:p14="http://schemas.microsoft.com/office/powerpoint/2010/main" val="326046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2242"/>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692248"/>
                                        </p:tgtEl>
                                        <p:attrNameLst>
                                          <p:attrName>style.visibility</p:attrName>
                                        </p:attrNameLst>
                                      </p:cBhvr>
                                      <p:to>
                                        <p:strVal val="visible"/>
                                      </p:to>
                                    </p:set>
                                    <p:animEffect transition="in" filter="wipe(up)">
                                      <p:cBhvr>
                                        <p:cTn id="9" dur="500"/>
                                        <p:tgtEl>
                                          <p:spTgt spid="69224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92241"/>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692251"/>
                                        </p:tgtEl>
                                        <p:attrNameLst>
                                          <p:attrName>style.visibility</p:attrName>
                                        </p:attrNameLst>
                                      </p:cBhvr>
                                      <p:to>
                                        <p:strVal val="visible"/>
                                      </p:to>
                                    </p:set>
                                    <p:animEffect transition="in" filter="wipe(left)">
                                      <p:cBhvr>
                                        <p:cTn id="16" dur="500"/>
                                        <p:tgtEl>
                                          <p:spTgt spid="6922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2244"/>
                                        </p:tgtEl>
                                        <p:attrNameLst>
                                          <p:attrName>style.visibility</p:attrName>
                                        </p:attrNameLst>
                                      </p:cBhvr>
                                      <p:to>
                                        <p:strVal val="visible"/>
                                      </p:to>
                                    </p:set>
                                  </p:childTnLst>
                                </p:cTn>
                              </p:par>
                              <p:par>
                                <p:cTn id="21" presetID="22" presetClass="entr" presetSubtype="4" fill="hold" nodeType="withEffect">
                                  <p:stCondLst>
                                    <p:cond delay="0"/>
                                  </p:stCondLst>
                                  <p:childTnLst>
                                    <p:set>
                                      <p:cBhvr>
                                        <p:cTn id="22" dur="1" fill="hold">
                                          <p:stCondLst>
                                            <p:cond delay="0"/>
                                          </p:stCondLst>
                                        </p:cTn>
                                        <p:tgtEl>
                                          <p:spTgt spid="692255"/>
                                        </p:tgtEl>
                                        <p:attrNameLst>
                                          <p:attrName>style.visibility</p:attrName>
                                        </p:attrNameLst>
                                      </p:cBhvr>
                                      <p:to>
                                        <p:strVal val="visible"/>
                                      </p:to>
                                    </p:set>
                                    <p:animEffect transition="in" filter="wipe(down)">
                                      <p:cBhvr>
                                        <p:cTn id="23" dur="500"/>
                                        <p:tgtEl>
                                          <p:spTgt spid="6922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92240"/>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692250"/>
                                        </p:tgtEl>
                                        <p:attrNameLst>
                                          <p:attrName>style.visibility</p:attrName>
                                        </p:attrNameLst>
                                      </p:cBhvr>
                                      <p:to>
                                        <p:strVal val="visible"/>
                                      </p:to>
                                    </p:set>
                                    <p:animEffect transition="in" filter="wipe(up)">
                                      <p:cBhvr>
                                        <p:cTn id="30" dur="500"/>
                                        <p:tgtEl>
                                          <p:spTgt spid="6922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2245"/>
                                        </p:tgtEl>
                                        <p:attrNameLst>
                                          <p:attrName>style.visibility</p:attrName>
                                        </p:attrNameLst>
                                      </p:cBhvr>
                                      <p:to>
                                        <p:strVal val="visible"/>
                                      </p:to>
                                    </p:set>
                                  </p:childTnLst>
                                </p:cTn>
                              </p:par>
                              <p:par>
                                <p:cTn id="35" presetID="22" presetClass="entr" presetSubtype="2" fill="hold" nodeType="withEffect">
                                  <p:stCondLst>
                                    <p:cond delay="0"/>
                                  </p:stCondLst>
                                  <p:childTnLst>
                                    <p:set>
                                      <p:cBhvr>
                                        <p:cTn id="36" dur="1" fill="hold">
                                          <p:stCondLst>
                                            <p:cond delay="0"/>
                                          </p:stCondLst>
                                        </p:cTn>
                                        <p:tgtEl>
                                          <p:spTgt spid="692253"/>
                                        </p:tgtEl>
                                        <p:attrNameLst>
                                          <p:attrName>style.visibility</p:attrName>
                                        </p:attrNameLst>
                                      </p:cBhvr>
                                      <p:to>
                                        <p:strVal val="visible"/>
                                      </p:to>
                                    </p:set>
                                    <p:animEffect transition="in" filter="wipe(right)">
                                      <p:cBhvr>
                                        <p:cTn id="37" dur="500"/>
                                        <p:tgtEl>
                                          <p:spTgt spid="6922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92246"/>
                                        </p:tgtEl>
                                        <p:attrNameLst>
                                          <p:attrName>style.visibility</p:attrName>
                                        </p:attrNameLst>
                                      </p:cBhvr>
                                      <p:to>
                                        <p:strVal val="visible"/>
                                      </p:to>
                                    </p:set>
                                  </p:childTnLst>
                                </p:cTn>
                              </p:par>
                              <p:par>
                                <p:cTn id="42" presetID="22" presetClass="entr" presetSubtype="1" fill="hold" nodeType="withEffect">
                                  <p:stCondLst>
                                    <p:cond delay="0"/>
                                  </p:stCondLst>
                                  <p:childTnLst>
                                    <p:set>
                                      <p:cBhvr>
                                        <p:cTn id="43" dur="1" fill="hold">
                                          <p:stCondLst>
                                            <p:cond delay="0"/>
                                          </p:stCondLst>
                                        </p:cTn>
                                        <p:tgtEl>
                                          <p:spTgt spid="692249"/>
                                        </p:tgtEl>
                                        <p:attrNameLst>
                                          <p:attrName>style.visibility</p:attrName>
                                        </p:attrNameLst>
                                      </p:cBhvr>
                                      <p:to>
                                        <p:strVal val="visible"/>
                                      </p:to>
                                    </p:set>
                                    <p:animEffect transition="in" filter="wipe(up)">
                                      <p:cBhvr>
                                        <p:cTn id="44" dur="500"/>
                                        <p:tgtEl>
                                          <p:spTgt spid="69224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92243"/>
                                        </p:tgtEl>
                                        <p:attrNameLst>
                                          <p:attrName>style.visibility</p:attrName>
                                        </p:attrNameLst>
                                      </p:cBhvr>
                                      <p:to>
                                        <p:strVal val="visible"/>
                                      </p:to>
                                    </p:set>
                                  </p:childTnLst>
                                </p:cTn>
                              </p:par>
                              <p:par>
                                <p:cTn id="49" presetID="22" presetClass="entr" presetSubtype="4" fill="hold" nodeType="withEffect">
                                  <p:stCondLst>
                                    <p:cond delay="0"/>
                                  </p:stCondLst>
                                  <p:childTnLst>
                                    <p:set>
                                      <p:cBhvr>
                                        <p:cTn id="50" dur="1" fill="hold">
                                          <p:stCondLst>
                                            <p:cond delay="0"/>
                                          </p:stCondLst>
                                        </p:cTn>
                                        <p:tgtEl>
                                          <p:spTgt spid="692252"/>
                                        </p:tgtEl>
                                        <p:attrNameLst>
                                          <p:attrName>style.visibility</p:attrName>
                                        </p:attrNameLst>
                                      </p:cBhvr>
                                      <p:to>
                                        <p:strVal val="visible"/>
                                      </p:to>
                                    </p:set>
                                    <p:animEffect transition="in" filter="wipe(down)">
                                      <p:cBhvr>
                                        <p:cTn id="51" dur="500"/>
                                        <p:tgtEl>
                                          <p:spTgt spid="69225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92247"/>
                                        </p:tgtEl>
                                        <p:attrNameLst>
                                          <p:attrName>style.visibility</p:attrName>
                                        </p:attrNameLst>
                                      </p:cBhvr>
                                      <p:to>
                                        <p:strVal val="visible"/>
                                      </p:to>
                                    </p:set>
                                  </p:childTnLst>
                                </p:cTn>
                              </p:par>
                              <p:par>
                                <p:cTn id="56" presetID="22" presetClass="entr" presetSubtype="2" fill="hold" nodeType="withEffect">
                                  <p:stCondLst>
                                    <p:cond delay="0"/>
                                  </p:stCondLst>
                                  <p:childTnLst>
                                    <p:set>
                                      <p:cBhvr>
                                        <p:cTn id="57" dur="1" fill="hold">
                                          <p:stCondLst>
                                            <p:cond delay="0"/>
                                          </p:stCondLst>
                                        </p:cTn>
                                        <p:tgtEl>
                                          <p:spTgt spid="692254"/>
                                        </p:tgtEl>
                                        <p:attrNameLst>
                                          <p:attrName>style.visibility</p:attrName>
                                        </p:attrNameLst>
                                      </p:cBhvr>
                                      <p:to>
                                        <p:strVal val="visible"/>
                                      </p:to>
                                    </p:set>
                                    <p:animEffect transition="in" filter="wipe(right)">
                                      <p:cBhvr>
                                        <p:cTn id="58" dur="500"/>
                                        <p:tgtEl>
                                          <p:spTgt spid="6922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692257"/>
                                        </p:tgtEl>
                                        <p:attrNameLst>
                                          <p:attrName>style.visibility</p:attrName>
                                        </p:attrNameLst>
                                      </p:cBhvr>
                                      <p:to>
                                        <p:strVal val="visible"/>
                                      </p:to>
                                    </p:set>
                                    <p:animEffect transition="in" filter="wipe(up)">
                                      <p:cBhvr>
                                        <p:cTn id="63" dur="500"/>
                                        <p:tgtEl>
                                          <p:spTgt spid="692257"/>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69226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692262"/>
                                        </p:tgtEl>
                                        <p:attrNameLst>
                                          <p:attrName>style.visibility</p:attrName>
                                        </p:attrNameLst>
                                      </p:cBhvr>
                                      <p:to>
                                        <p:strVal val="visible"/>
                                      </p:to>
                                    </p:set>
                                    <p:animEffect transition="in" filter="wipe(left)">
                                      <p:cBhvr>
                                        <p:cTn id="70" dur="500"/>
                                        <p:tgtEl>
                                          <p:spTgt spid="692262"/>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692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34" grpId="0" animBg="1"/>
      <p:bldP spid="692240" grpId="0" animBg="1"/>
      <p:bldP spid="692241" grpId="0" animBg="1"/>
      <p:bldP spid="692242" grpId="0" animBg="1"/>
      <p:bldP spid="692243" grpId="0" animBg="1"/>
      <p:bldP spid="692244" grpId="0" animBg="1"/>
      <p:bldP spid="692245" grpId="0" animBg="1"/>
      <p:bldP spid="692246" grpId="0" animBg="1"/>
      <p:bldP spid="692247" grpId="0" animBg="1"/>
      <p:bldP spid="6922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91A4-49EE-2748-970C-4909E205979E}"/>
              </a:ext>
            </a:extLst>
          </p:cNvPr>
          <p:cNvSpPr>
            <a:spLocks noGrp="1"/>
          </p:cNvSpPr>
          <p:nvPr>
            <p:ph type="title"/>
          </p:nvPr>
        </p:nvSpPr>
        <p:spPr/>
        <p:txBody>
          <a:bodyPr/>
          <a:lstStyle/>
          <a:p>
            <a:r>
              <a:rPr lang="en-US" dirty="0"/>
              <a:t>Models Types</a:t>
            </a:r>
          </a:p>
        </p:txBody>
      </p:sp>
      <p:sp>
        <p:nvSpPr>
          <p:cNvPr id="3" name="Content Placeholder 2">
            <a:extLst>
              <a:ext uri="{FF2B5EF4-FFF2-40B4-BE49-F238E27FC236}">
                <a16:creationId xmlns:a16="http://schemas.microsoft.com/office/drawing/2014/main" id="{CCD931C1-A4FE-4F45-9043-45183871456B}"/>
              </a:ext>
            </a:extLst>
          </p:cNvPr>
          <p:cNvSpPr>
            <a:spLocks noGrp="1"/>
          </p:cNvSpPr>
          <p:nvPr>
            <p:ph idx="1"/>
          </p:nvPr>
        </p:nvSpPr>
        <p:spPr/>
        <p:txBody>
          <a:bodyPr>
            <a:normAutofit/>
          </a:bodyPr>
          <a:lstStyle/>
          <a:p>
            <a:pPr>
              <a:spcBef>
                <a:spcPts val="600"/>
              </a:spcBef>
              <a:spcAft>
                <a:spcPts val="600"/>
              </a:spcAft>
            </a:pPr>
            <a:r>
              <a:rPr lang="en-US" dirty="0"/>
              <a:t>Decision tree</a:t>
            </a:r>
          </a:p>
          <a:p>
            <a:pPr lvl="1">
              <a:spcBef>
                <a:spcPts val="600"/>
              </a:spcBef>
              <a:spcAft>
                <a:spcPts val="600"/>
              </a:spcAft>
            </a:pPr>
            <a:r>
              <a:rPr lang="en-US" altLang="en-US" dirty="0"/>
              <a:t>Schematic representation of uncertain events/consequences of different alternatives</a:t>
            </a:r>
          </a:p>
          <a:p>
            <a:pPr lvl="1">
              <a:spcBef>
                <a:spcPts val="600"/>
              </a:spcBef>
              <a:spcAft>
                <a:spcPts val="1200"/>
              </a:spcAft>
            </a:pPr>
            <a:r>
              <a:rPr lang="en-US" dirty="0"/>
              <a:t>Best for short time horizons</a:t>
            </a:r>
          </a:p>
          <a:p>
            <a:pPr>
              <a:spcBef>
                <a:spcPts val="600"/>
              </a:spcBef>
              <a:spcAft>
                <a:spcPts val="600"/>
              </a:spcAft>
            </a:pPr>
            <a:r>
              <a:rPr lang="en-US" dirty="0"/>
              <a:t>Cohort state transition model</a:t>
            </a:r>
          </a:p>
          <a:p>
            <a:pPr lvl="1">
              <a:spcBef>
                <a:spcPts val="600"/>
              </a:spcBef>
              <a:spcAft>
                <a:spcPts val="600"/>
              </a:spcAft>
            </a:pPr>
            <a:r>
              <a:rPr lang="en-US" dirty="0"/>
              <a:t>Dynamic model that reflects disease progression and other events</a:t>
            </a:r>
          </a:p>
          <a:p>
            <a:pPr lvl="1">
              <a:spcBef>
                <a:spcPts val="600"/>
              </a:spcBef>
              <a:spcAft>
                <a:spcPts val="1200"/>
              </a:spcAft>
            </a:pPr>
            <a:r>
              <a:rPr lang="en-US" dirty="0"/>
              <a:t>Models a cohort</a:t>
            </a:r>
          </a:p>
          <a:p>
            <a:pPr>
              <a:spcBef>
                <a:spcPts val="600"/>
              </a:spcBef>
              <a:spcAft>
                <a:spcPts val="600"/>
              </a:spcAft>
            </a:pPr>
            <a:r>
              <a:rPr lang="en-US" dirty="0"/>
              <a:t>Microsimulation</a:t>
            </a:r>
          </a:p>
          <a:p>
            <a:pPr lvl="1">
              <a:spcBef>
                <a:spcPts val="600"/>
              </a:spcBef>
              <a:spcAft>
                <a:spcPts val="600"/>
              </a:spcAft>
            </a:pPr>
            <a:r>
              <a:rPr lang="en-US" dirty="0"/>
              <a:t>Stochastic dynamic model</a:t>
            </a:r>
          </a:p>
          <a:p>
            <a:pPr lvl="1">
              <a:spcBef>
                <a:spcPts val="600"/>
              </a:spcBef>
              <a:spcAft>
                <a:spcPts val="1200"/>
              </a:spcAft>
            </a:pPr>
            <a:r>
              <a:rPr lang="en-US" dirty="0"/>
              <a:t>Models individuals</a:t>
            </a:r>
          </a:p>
        </p:txBody>
      </p:sp>
      <p:sp>
        <p:nvSpPr>
          <p:cNvPr id="4" name="Slide Number Placeholder 3">
            <a:extLst>
              <a:ext uri="{FF2B5EF4-FFF2-40B4-BE49-F238E27FC236}">
                <a16:creationId xmlns:a16="http://schemas.microsoft.com/office/drawing/2014/main" id="{4C2F9C6E-0119-AD42-BCFF-D1934D1D39B8}"/>
              </a:ext>
            </a:extLst>
          </p:cNvPr>
          <p:cNvSpPr>
            <a:spLocks noGrp="1"/>
          </p:cNvSpPr>
          <p:nvPr>
            <p:ph type="sldNum" sz="quarter" idx="12"/>
          </p:nvPr>
        </p:nvSpPr>
        <p:spPr/>
        <p:txBody>
          <a:bodyPr/>
          <a:lstStyle/>
          <a:p>
            <a:fld id="{0798D939-2D9E-2142-A80A-FFDECD1E5A9B}" type="slidenum">
              <a:rPr lang="en-US" smtClean="0"/>
              <a:t>5</a:t>
            </a:fld>
            <a:endParaRPr lang="en-US"/>
          </a:p>
        </p:txBody>
      </p:sp>
    </p:spTree>
    <p:extLst>
      <p:ext uri="{BB962C8B-B14F-4D97-AF65-F5344CB8AC3E}">
        <p14:creationId xmlns:p14="http://schemas.microsoft.com/office/powerpoint/2010/main" val="338172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Health Outcomes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p:txBody>
          <a:bodyPr/>
          <a:lstStyle/>
          <a:p>
            <a:pPr>
              <a:spcBef>
                <a:spcPts val="600"/>
              </a:spcBef>
            </a:pPr>
            <a:r>
              <a:rPr lang="en-US" dirty="0"/>
              <a:t>Disease-specific</a:t>
            </a:r>
          </a:p>
          <a:p>
            <a:pPr lvl="1">
              <a:spcBef>
                <a:spcPts val="600"/>
              </a:spcBef>
            </a:pPr>
            <a:r>
              <a:rPr lang="en-US" dirty="0"/>
              <a:t>Intermediate clinical markers</a:t>
            </a:r>
          </a:p>
          <a:p>
            <a:pPr lvl="1">
              <a:spcBef>
                <a:spcPts val="600"/>
              </a:spcBef>
            </a:pPr>
            <a:r>
              <a:rPr lang="en-US" dirty="0"/>
              <a:t>Cases averted</a:t>
            </a:r>
          </a:p>
          <a:p>
            <a:pPr lvl="1">
              <a:spcBef>
                <a:spcPts val="600"/>
              </a:spcBef>
              <a:spcAft>
                <a:spcPts val="1200"/>
              </a:spcAft>
            </a:pPr>
            <a:r>
              <a:rPr lang="en-US" dirty="0"/>
              <a:t>Events averted</a:t>
            </a:r>
          </a:p>
          <a:p>
            <a:pPr>
              <a:spcBef>
                <a:spcPts val="600"/>
              </a:spcBef>
            </a:pPr>
            <a:r>
              <a:rPr lang="en-US" dirty="0"/>
              <a:t>Generic</a:t>
            </a:r>
          </a:p>
          <a:p>
            <a:pPr lvl="1">
              <a:spcBef>
                <a:spcPts val="600"/>
              </a:spcBef>
            </a:pPr>
            <a:r>
              <a:rPr lang="en-US" dirty="0"/>
              <a:t>Lives saved</a:t>
            </a:r>
          </a:p>
          <a:p>
            <a:pPr lvl="1">
              <a:spcBef>
                <a:spcPts val="600"/>
              </a:spcBef>
            </a:pPr>
            <a:r>
              <a:rPr lang="en-US" dirty="0"/>
              <a:t>Life-years gained</a:t>
            </a:r>
          </a:p>
          <a:p>
            <a:pPr lvl="1">
              <a:spcBef>
                <a:spcPts val="600"/>
              </a:spcBef>
              <a:spcAft>
                <a:spcPts val="600"/>
              </a:spcAft>
            </a:pPr>
            <a:r>
              <a:rPr lang="en-US" dirty="0"/>
              <a:t>Quality-adjusted life-years (QALYs) gained</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235041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846138" y="381000"/>
            <a:ext cx="7315200" cy="990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r>
              <a:rPr lang="en-US" altLang="en-US" sz="4000" dirty="0"/>
              <a:t>Quality-Adjusted Life-Years</a:t>
            </a:r>
          </a:p>
        </p:txBody>
      </p:sp>
      <p:sp>
        <p:nvSpPr>
          <p:cNvPr id="2" name="Slide Number Placeholder 1"/>
          <p:cNvSpPr>
            <a:spLocks noGrp="1"/>
          </p:cNvSpPr>
          <p:nvPr>
            <p:ph type="sldNum" sz="quarter" idx="12"/>
          </p:nvPr>
        </p:nvSpPr>
        <p:spPr/>
        <p:txBody>
          <a:bodyPr/>
          <a:lstStyle/>
          <a:p>
            <a:fld id="{0798D939-2D9E-2142-A80A-FFDECD1E5A9B}" type="slidenum">
              <a:rPr lang="en-US" smtClean="0"/>
              <a:t>7</a:t>
            </a:fld>
            <a:endParaRPr lang="en-US"/>
          </a:p>
        </p:txBody>
      </p:sp>
      <p:sp>
        <p:nvSpPr>
          <p:cNvPr id="505859" name="Rectangle 3"/>
          <p:cNvSpPr>
            <a:spLocks noChangeArrowheads="1"/>
          </p:cNvSpPr>
          <p:nvPr/>
        </p:nvSpPr>
        <p:spPr bwMode="auto">
          <a:xfrm>
            <a:off x="1733550" y="1606550"/>
            <a:ext cx="1612900" cy="2730500"/>
          </a:xfrm>
          <a:prstGeom prst="rect">
            <a:avLst/>
          </a:prstGeom>
          <a:solidFill>
            <a:srgbClr val="00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solidFill>
                  <a:srgbClr val="000000"/>
                </a:solidFill>
              </a:rPr>
              <a:t>1.0</a:t>
            </a:r>
          </a:p>
        </p:txBody>
      </p:sp>
      <p:sp>
        <p:nvSpPr>
          <p:cNvPr id="505860" name="Rectangle 4"/>
          <p:cNvSpPr>
            <a:spLocks noChangeArrowheads="1"/>
          </p:cNvSpPr>
          <p:nvPr/>
        </p:nvSpPr>
        <p:spPr bwMode="auto">
          <a:xfrm>
            <a:off x="3344863" y="2368550"/>
            <a:ext cx="1206500" cy="1968500"/>
          </a:xfrm>
          <a:prstGeom prst="rect">
            <a:avLst/>
          </a:prstGeom>
          <a:solidFill>
            <a:srgbClr val="FF00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0.7</a:t>
            </a:r>
          </a:p>
        </p:txBody>
      </p:sp>
      <p:sp>
        <p:nvSpPr>
          <p:cNvPr id="505861" name="Rectangle 5"/>
          <p:cNvSpPr>
            <a:spLocks noChangeArrowheads="1"/>
          </p:cNvSpPr>
          <p:nvPr/>
        </p:nvSpPr>
        <p:spPr bwMode="auto">
          <a:xfrm>
            <a:off x="4551363" y="3511550"/>
            <a:ext cx="800100" cy="825500"/>
          </a:xfrm>
          <a:prstGeom prst="rect">
            <a:avLst/>
          </a:prstGeom>
          <a:solidFill>
            <a:srgbClr val="6BF46E"/>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hangingPunct="0">
              <a:spcBef>
                <a:spcPct val="50000"/>
              </a:spcBef>
            </a:pPr>
            <a:r>
              <a:rPr lang="en-US" altLang="en-US" sz="2400">
                <a:solidFill>
                  <a:srgbClr val="000000"/>
                </a:solidFill>
              </a:rPr>
              <a:t>0.3</a:t>
            </a:r>
          </a:p>
        </p:txBody>
      </p:sp>
      <p:sp>
        <p:nvSpPr>
          <p:cNvPr id="505862" name="Rectangle 6"/>
          <p:cNvSpPr>
            <a:spLocks noChangeArrowheads="1"/>
          </p:cNvSpPr>
          <p:nvPr/>
        </p:nvSpPr>
        <p:spPr bwMode="auto">
          <a:xfrm>
            <a:off x="5356225" y="1835150"/>
            <a:ext cx="2019300" cy="2501900"/>
          </a:xfrm>
          <a:prstGeom prst="rect">
            <a:avLst/>
          </a:prstGeom>
          <a:solidFill>
            <a:srgbClr val="FFC000"/>
          </a:solidFill>
          <a:ln w="12700">
            <a:solidFill>
              <a:srgbClr val="000000"/>
            </a:solidFill>
            <a:miter lim="800000"/>
            <a:headEnd/>
            <a:tailEnd/>
          </a:ln>
          <a:effectLst/>
        </p:spPr>
        <p:txBody>
          <a:bodyPr wrap="none" lIns="90488" tIns="44450" rIns="90488" bIns="44450" anchor="ctr"/>
          <a:lstStyle/>
          <a:p>
            <a:pPr algn="ctr" eaLnBrk="0" hangingPunct="0">
              <a:spcBef>
                <a:spcPct val="50000"/>
              </a:spcBef>
            </a:pPr>
            <a:r>
              <a:rPr lang="en-US" altLang="en-US" sz="2400" dirty="0">
                <a:solidFill>
                  <a:srgbClr val="000000"/>
                </a:solidFill>
              </a:rPr>
              <a:t>0.9</a:t>
            </a:r>
          </a:p>
        </p:txBody>
      </p:sp>
      <p:sp>
        <p:nvSpPr>
          <p:cNvPr id="505863" name="Line 7"/>
          <p:cNvSpPr>
            <a:spLocks noChangeShapeType="1"/>
          </p:cNvSpPr>
          <p:nvPr/>
        </p:nvSpPr>
        <p:spPr bwMode="auto">
          <a:xfrm flipV="1">
            <a:off x="3352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4" name="Line 8"/>
          <p:cNvSpPr>
            <a:spLocks noChangeShapeType="1"/>
          </p:cNvSpPr>
          <p:nvPr/>
        </p:nvSpPr>
        <p:spPr bwMode="auto">
          <a:xfrm flipV="1">
            <a:off x="45720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5" name="Line 9"/>
          <p:cNvSpPr>
            <a:spLocks noChangeShapeType="1"/>
          </p:cNvSpPr>
          <p:nvPr/>
        </p:nvSpPr>
        <p:spPr bwMode="auto">
          <a:xfrm flipV="1">
            <a:off x="5384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6" name="Line 10"/>
          <p:cNvSpPr>
            <a:spLocks noChangeShapeType="1"/>
          </p:cNvSpPr>
          <p:nvPr/>
        </p:nvSpPr>
        <p:spPr bwMode="auto">
          <a:xfrm flipV="1">
            <a:off x="74168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7" name="Line 11"/>
          <p:cNvSpPr>
            <a:spLocks noChangeShapeType="1"/>
          </p:cNvSpPr>
          <p:nvPr/>
        </p:nvSpPr>
        <p:spPr bwMode="auto">
          <a:xfrm flipV="1">
            <a:off x="1727200" y="4491038"/>
            <a:ext cx="0" cy="468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68" name="Rectangle 12"/>
          <p:cNvSpPr>
            <a:spLocks noChangeArrowheads="1"/>
          </p:cNvSpPr>
          <p:nvPr/>
        </p:nvSpPr>
        <p:spPr bwMode="auto">
          <a:xfrm>
            <a:off x="1538288"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0</a:t>
            </a:r>
          </a:p>
        </p:txBody>
      </p:sp>
      <p:sp>
        <p:nvSpPr>
          <p:cNvPr id="505869" name="Rectangle 13"/>
          <p:cNvSpPr>
            <a:spLocks noChangeArrowheads="1"/>
          </p:cNvSpPr>
          <p:nvPr/>
        </p:nvSpPr>
        <p:spPr bwMode="auto">
          <a:xfrm>
            <a:off x="3179763" y="5018088"/>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2</a:t>
            </a:r>
          </a:p>
        </p:txBody>
      </p:sp>
      <p:sp>
        <p:nvSpPr>
          <p:cNvPr id="505870" name="Rectangle 14"/>
          <p:cNvSpPr>
            <a:spLocks noChangeArrowheads="1"/>
          </p:cNvSpPr>
          <p:nvPr/>
        </p:nvSpPr>
        <p:spPr bwMode="auto">
          <a:xfrm>
            <a:off x="4221163"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3.5</a:t>
            </a:r>
          </a:p>
        </p:txBody>
      </p:sp>
      <p:sp>
        <p:nvSpPr>
          <p:cNvPr id="505871" name="Rectangle 15"/>
          <p:cNvSpPr>
            <a:spLocks noChangeArrowheads="1"/>
          </p:cNvSpPr>
          <p:nvPr/>
        </p:nvSpPr>
        <p:spPr bwMode="auto">
          <a:xfrm>
            <a:off x="5100638" y="5014913"/>
            <a:ext cx="68608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4.5</a:t>
            </a:r>
          </a:p>
        </p:txBody>
      </p:sp>
      <p:sp>
        <p:nvSpPr>
          <p:cNvPr id="505872" name="Rectangle 16"/>
          <p:cNvSpPr>
            <a:spLocks noChangeArrowheads="1"/>
          </p:cNvSpPr>
          <p:nvPr/>
        </p:nvSpPr>
        <p:spPr bwMode="auto">
          <a:xfrm>
            <a:off x="7194550" y="5014913"/>
            <a:ext cx="37831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lnSpc>
                <a:spcPct val="75000"/>
              </a:lnSpc>
            </a:pPr>
            <a:r>
              <a:rPr lang="en-US" altLang="en-US" sz="2400"/>
              <a:t>7</a:t>
            </a:r>
          </a:p>
        </p:txBody>
      </p:sp>
      <p:sp>
        <p:nvSpPr>
          <p:cNvPr id="505873" name="Rectangle 17"/>
          <p:cNvSpPr>
            <a:spLocks noChangeArrowheads="1"/>
          </p:cNvSpPr>
          <p:nvPr/>
        </p:nvSpPr>
        <p:spPr bwMode="auto">
          <a:xfrm>
            <a:off x="652041" y="5878215"/>
            <a:ext cx="16002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QALYs =</a:t>
            </a:r>
          </a:p>
        </p:txBody>
      </p:sp>
      <p:sp>
        <p:nvSpPr>
          <p:cNvPr id="505874" name="Rectangle 18"/>
          <p:cNvSpPr>
            <a:spLocks noChangeArrowheads="1"/>
          </p:cNvSpPr>
          <p:nvPr/>
        </p:nvSpPr>
        <p:spPr bwMode="auto">
          <a:xfrm>
            <a:off x="675262" y="5109913"/>
            <a:ext cx="1391042" cy="59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eaLnBrk="0" hangingPunct="0">
              <a:lnSpc>
                <a:spcPct val="75000"/>
              </a:lnSpc>
            </a:pPr>
            <a:r>
              <a:rPr lang="en-US" altLang="en-US" sz="2200" dirty="0"/>
              <a:t>Time</a:t>
            </a:r>
          </a:p>
          <a:p>
            <a:pPr algn="l" eaLnBrk="0" hangingPunct="0">
              <a:lnSpc>
                <a:spcPct val="75000"/>
              </a:lnSpc>
            </a:pPr>
            <a:r>
              <a:rPr lang="en-US" altLang="en-US" sz="2200" dirty="0"/>
              <a:t>(years)</a:t>
            </a:r>
          </a:p>
        </p:txBody>
      </p:sp>
      <p:sp>
        <p:nvSpPr>
          <p:cNvPr id="505875" name="Line 19"/>
          <p:cNvSpPr>
            <a:spLocks noChangeShapeType="1"/>
          </p:cNvSpPr>
          <p:nvPr/>
        </p:nvSpPr>
        <p:spPr bwMode="auto">
          <a:xfrm>
            <a:off x="1752600" y="4332288"/>
            <a:ext cx="561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505876" name="Text Box 20"/>
          <p:cNvSpPr txBox="1">
            <a:spLocks noChangeArrowheads="1"/>
          </p:cNvSpPr>
          <p:nvPr/>
        </p:nvSpPr>
        <p:spPr bwMode="auto">
          <a:xfrm>
            <a:off x="2610262" y="5249217"/>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sym typeface="Symbol" panose="05050102010706020507" pitchFamily="18" charset="2"/>
              </a:rPr>
              <a:t>  </a:t>
            </a:r>
            <a:r>
              <a:rPr lang="en-US" altLang="en-US" sz="2400" dirty="0"/>
              <a:t>Life span  </a:t>
            </a:r>
            <a:r>
              <a:rPr lang="en-US" altLang="en-US" sz="2400" dirty="0">
                <a:sym typeface="Symbol" panose="05050102010706020507" pitchFamily="18" charset="2"/>
              </a:rPr>
              <a:t></a:t>
            </a:r>
            <a:endParaRPr lang="en-US" altLang="en-US" sz="2400" dirty="0"/>
          </a:p>
        </p:txBody>
      </p:sp>
      <p:sp>
        <p:nvSpPr>
          <p:cNvPr id="505877" name="Rectangle 21"/>
          <p:cNvSpPr>
            <a:spLocks noChangeArrowheads="1"/>
          </p:cNvSpPr>
          <p:nvPr/>
        </p:nvSpPr>
        <p:spPr bwMode="auto">
          <a:xfrm>
            <a:off x="1979271" y="5878215"/>
            <a:ext cx="12619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(2)(1)</a:t>
            </a:r>
          </a:p>
        </p:txBody>
      </p:sp>
      <p:sp>
        <p:nvSpPr>
          <p:cNvPr id="505878" name="Rectangle 22"/>
          <p:cNvSpPr>
            <a:spLocks noChangeArrowheads="1"/>
          </p:cNvSpPr>
          <p:nvPr/>
        </p:nvSpPr>
        <p:spPr bwMode="auto">
          <a:xfrm>
            <a:off x="2938041" y="5878215"/>
            <a:ext cx="18770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+(1.5)(.7)</a:t>
            </a:r>
          </a:p>
        </p:txBody>
      </p:sp>
      <p:sp>
        <p:nvSpPr>
          <p:cNvPr id="505879" name="Rectangle 23"/>
          <p:cNvSpPr>
            <a:spLocks noChangeArrowheads="1"/>
          </p:cNvSpPr>
          <p:nvPr/>
        </p:nvSpPr>
        <p:spPr bwMode="auto">
          <a:xfrm>
            <a:off x="4568403" y="5878215"/>
            <a:ext cx="156556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+(1)(.3)</a:t>
            </a:r>
          </a:p>
        </p:txBody>
      </p:sp>
      <p:sp>
        <p:nvSpPr>
          <p:cNvPr id="505880" name="Rectangle 24"/>
          <p:cNvSpPr>
            <a:spLocks noChangeArrowheads="1"/>
          </p:cNvSpPr>
          <p:nvPr/>
        </p:nvSpPr>
        <p:spPr bwMode="auto">
          <a:xfrm>
            <a:off x="5822066" y="5878215"/>
            <a:ext cx="18911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+(2.5)(.9)</a:t>
            </a:r>
          </a:p>
        </p:txBody>
      </p:sp>
      <p:sp>
        <p:nvSpPr>
          <p:cNvPr id="505881" name="Rectangle 25"/>
          <p:cNvSpPr>
            <a:spLocks noChangeArrowheads="1"/>
          </p:cNvSpPr>
          <p:nvPr/>
        </p:nvSpPr>
        <p:spPr bwMode="auto">
          <a:xfrm>
            <a:off x="7461113" y="5878215"/>
            <a:ext cx="190280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eaLnBrk="0" hangingPunct="0"/>
            <a:r>
              <a:rPr lang="en-US" altLang="en-US" sz="2400" dirty="0"/>
              <a:t>= 5.6</a:t>
            </a:r>
          </a:p>
        </p:txBody>
      </p:sp>
    </p:spTree>
    <p:extLst>
      <p:ext uri="{BB962C8B-B14F-4D97-AF65-F5344CB8AC3E}">
        <p14:creationId xmlns:p14="http://schemas.microsoft.com/office/powerpoint/2010/main" val="38108702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5876"/>
                                        </p:tgtEl>
                                        <p:attrNameLst>
                                          <p:attrName>style.visibility</p:attrName>
                                        </p:attrNameLst>
                                      </p:cBhvr>
                                      <p:to>
                                        <p:strVal val="visible"/>
                                      </p:to>
                                    </p:set>
                                    <p:anim calcmode="lin" valueType="num">
                                      <p:cBhvr additive="base">
                                        <p:cTn id="7" dur="500" fill="hold"/>
                                        <p:tgtEl>
                                          <p:spTgt spid="505876"/>
                                        </p:tgtEl>
                                        <p:attrNameLst>
                                          <p:attrName>ppt_x</p:attrName>
                                        </p:attrNameLst>
                                      </p:cBhvr>
                                      <p:tavLst>
                                        <p:tav tm="0">
                                          <p:val>
                                            <p:strVal val="#ppt_x"/>
                                          </p:val>
                                        </p:tav>
                                        <p:tav tm="100000">
                                          <p:val>
                                            <p:strVal val="#ppt_x"/>
                                          </p:val>
                                        </p:tav>
                                      </p:tavLst>
                                    </p:anim>
                                    <p:anim calcmode="lin" valueType="num">
                                      <p:cBhvr additive="base">
                                        <p:cTn id="8" dur="500" fill="hold"/>
                                        <p:tgtEl>
                                          <p:spTgt spid="50587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505876"/>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505863"/>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05869"/>
                                        </p:tgtEl>
                                        <p:attrNameLst>
                                          <p:attrName>style.visibility</p:attrName>
                                        </p:attrNameLst>
                                      </p:cBhvr>
                                      <p:to>
                                        <p:strVal val="visible"/>
                                      </p:to>
                                    </p:set>
                                  </p:childTnLst>
                                </p:cTn>
                              </p:par>
                            </p:childTnLst>
                          </p:cTn>
                        </p:par>
                        <p:par>
                          <p:cTn id="16" fill="hold" nodeType="afterGroup">
                            <p:stCondLst>
                              <p:cond delay="1000"/>
                            </p:stCondLst>
                            <p:childTnLst>
                              <p:par>
                                <p:cTn id="17" presetID="17" presetClass="entr" presetSubtype="4" fill="hold" grpId="0" nodeType="afterEffect">
                                  <p:stCondLst>
                                    <p:cond delay="0"/>
                                  </p:stCondLst>
                                  <p:childTnLst>
                                    <p:set>
                                      <p:cBhvr>
                                        <p:cTn id="18" dur="1" fill="hold">
                                          <p:stCondLst>
                                            <p:cond delay="0"/>
                                          </p:stCondLst>
                                        </p:cTn>
                                        <p:tgtEl>
                                          <p:spTgt spid="505859"/>
                                        </p:tgtEl>
                                        <p:attrNameLst>
                                          <p:attrName>style.visibility</p:attrName>
                                        </p:attrNameLst>
                                      </p:cBhvr>
                                      <p:to>
                                        <p:strVal val="visible"/>
                                      </p:to>
                                    </p:set>
                                    <p:anim calcmode="lin" valueType="num">
                                      <p:cBhvr>
                                        <p:cTn id="19" dur="500" fill="hold"/>
                                        <p:tgtEl>
                                          <p:spTgt spid="505859"/>
                                        </p:tgtEl>
                                        <p:attrNameLst>
                                          <p:attrName>ppt_x</p:attrName>
                                        </p:attrNameLst>
                                      </p:cBhvr>
                                      <p:tavLst>
                                        <p:tav tm="0">
                                          <p:val>
                                            <p:strVal val="#ppt_x"/>
                                          </p:val>
                                        </p:tav>
                                        <p:tav tm="100000">
                                          <p:val>
                                            <p:strVal val="#ppt_x"/>
                                          </p:val>
                                        </p:tav>
                                      </p:tavLst>
                                    </p:anim>
                                    <p:anim calcmode="lin" valueType="num">
                                      <p:cBhvr>
                                        <p:cTn id="20" dur="500" fill="hold"/>
                                        <p:tgtEl>
                                          <p:spTgt spid="505859"/>
                                        </p:tgtEl>
                                        <p:attrNameLst>
                                          <p:attrName>ppt_y</p:attrName>
                                        </p:attrNameLst>
                                      </p:cBhvr>
                                      <p:tavLst>
                                        <p:tav tm="0">
                                          <p:val>
                                            <p:strVal val="#ppt_y+#ppt_h/2"/>
                                          </p:val>
                                        </p:tav>
                                        <p:tav tm="100000">
                                          <p:val>
                                            <p:strVal val="#ppt_y"/>
                                          </p:val>
                                        </p:tav>
                                      </p:tavLst>
                                    </p:anim>
                                    <p:anim calcmode="lin" valueType="num">
                                      <p:cBhvr>
                                        <p:cTn id="21" dur="500" fill="hold"/>
                                        <p:tgtEl>
                                          <p:spTgt spid="505859"/>
                                        </p:tgtEl>
                                        <p:attrNameLst>
                                          <p:attrName>ppt_w</p:attrName>
                                        </p:attrNameLst>
                                      </p:cBhvr>
                                      <p:tavLst>
                                        <p:tav tm="0">
                                          <p:val>
                                            <p:strVal val="#ppt_w"/>
                                          </p:val>
                                        </p:tav>
                                        <p:tav tm="100000">
                                          <p:val>
                                            <p:strVal val="#ppt_w"/>
                                          </p:val>
                                        </p:tav>
                                      </p:tavLst>
                                    </p:anim>
                                    <p:anim calcmode="lin" valueType="num">
                                      <p:cBhvr>
                                        <p:cTn id="22" dur="500" fill="hold"/>
                                        <p:tgtEl>
                                          <p:spTgt spid="505859"/>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05864"/>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505870"/>
                                        </p:tgtEl>
                                        <p:attrNameLst>
                                          <p:attrName>style.visibility</p:attrName>
                                        </p:attrNameLst>
                                      </p:cBhvr>
                                      <p:to>
                                        <p:strVal val="visible"/>
                                      </p:to>
                                    </p:set>
                                  </p:childTnLst>
                                </p:cTn>
                              </p:par>
                            </p:childTnLst>
                          </p:cTn>
                        </p:par>
                        <p:par>
                          <p:cTn id="30" fill="hold" nodeType="afterGroup">
                            <p:stCondLst>
                              <p:cond delay="1000"/>
                            </p:stCondLst>
                            <p:childTnLst>
                              <p:par>
                                <p:cTn id="31" presetID="17" presetClass="entr" presetSubtype="4" fill="hold" grpId="0" nodeType="afterEffect">
                                  <p:stCondLst>
                                    <p:cond delay="0"/>
                                  </p:stCondLst>
                                  <p:childTnLst>
                                    <p:set>
                                      <p:cBhvr>
                                        <p:cTn id="32" dur="1" fill="hold">
                                          <p:stCondLst>
                                            <p:cond delay="0"/>
                                          </p:stCondLst>
                                        </p:cTn>
                                        <p:tgtEl>
                                          <p:spTgt spid="505860"/>
                                        </p:tgtEl>
                                        <p:attrNameLst>
                                          <p:attrName>style.visibility</p:attrName>
                                        </p:attrNameLst>
                                      </p:cBhvr>
                                      <p:to>
                                        <p:strVal val="visible"/>
                                      </p:to>
                                    </p:set>
                                    <p:anim calcmode="lin" valueType="num">
                                      <p:cBhvr>
                                        <p:cTn id="33" dur="500" fill="hold"/>
                                        <p:tgtEl>
                                          <p:spTgt spid="505860"/>
                                        </p:tgtEl>
                                        <p:attrNameLst>
                                          <p:attrName>ppt_x</p:attrName>
                                        </p:attrNameLst>
                                      </p:cBhvr>
                                      <p:tavLst>
                                        <p:tav tm="0">
                                          <p:val>
                                            <p:strVal val="#ppt_x"/>
                                          </p:val>
                                        </p:tav>
                                        <p:tav tm="100000">
                                          <p:val>
                                            <p:strVal val="#ppt_x"/>
                                          </p:val>
                                        </p:tav>
                                      </p:tavLst>
                                    </p:anim>
                                    <p:anim calcmode="lin" valueType="num">
                                      <p:cBhvr>
                                        <p:cTn id="34" dur="500" fill="hold"/>
                                        <p:tgtEl>
                                          <p:spTgt spid="505860"/>
                                        </p:tgtEl>
                                        <p:attrNameLst>
                                          <p:attrName>ppt_y</p:attrName>
                                        </p:attrNameLst>
                                      </p:cBhvr>
                                      <p:tavLst>
                                        <p:tav tm="0">
                                          <p:val>
                                            <p:strVal val="#ppt_y+#ppt_h/2"/>
                                          </p:val>
                                        </p:tav>
                                        <p:tav tm="100000">
                                          <p:val>
                                            <p:strVal val="#ppt_y"/>
                                          </p:val>
                                        </p:tav>
                                      </p:tavLst>
                                    </p:anim>
                                    <p:anim calcmode="lin" valueType="num">
                                      <p:cBhvr>
                                        <p:cTn id="35" dur="500" fill="hold"/>
                                        <p:tgtEl>
                                          <p:spTgt spid="505860"/>
                                        </p:tgtEl>
                                        <p:attrNameLst>
                                          <p:attrName>ppt_w</p:attrName>
                                        </p:attrNameLst>
                                      </p:cBhvr>
                                      <p:tavLst>
                                        <p:tav tm="0">
                                          <p:val>
                                            <p:strVal val="#ppt_w"/>
                                          </p:val>
                                        </p:tav>
                                        <p:tav tm="100000">
                                          <p:val>
                                            <p:strVal val="#ppt_w"/>
                                          </p:val>
                                        </p:tav>
                                      </p:tavLst>
                                    </p:anim>
                                    <p:anim calcmode="lin" valueType="num">
                                      <p:cBhvr>
                                        <p:cTn id="36" dur="500" fill="hold"/>
                                        <p:tgtEl>
                                          <p:spTgt spid="505860"/>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05865"/>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505871"/>
                                        </p:tgtEl>
                                        <p:attrNameLst>
                                          <p:attrName>style.visibility</p:attrName>
                                        </p:attrNameLst>
                                      </p:cBhvr>
                                      <p:to>
                                        <p:strVal val="visible"/>
                                      </p:to>
                                    </p:set>
                                  </p:childTnLst>
                                </p:cTn>
                              </p:par>
                            </p:childTnLst>
                          </p:cTn>
                        </p:par>
                        <p:par>
                          <p:cTn id="44" fill="hold" nodeType="afterGroup">
                            <p:stCondLst>
                              <p:cond delay="1000"/>
                            </p:stCondLst>
                            <p:childTnLst>
                              <p:par>
                                <p:cTn id="45" presetID="17" presetClass="entr" presetSubtype="4" fill="hold" grpId="0" nodeType="afterEffect">
                                  <p:stCondLst>
                                    <p:cond delay="0"/>
                                  </p:stCondLst>
                                  <p:childTnLst>
                                    <p:set>
                                      <p:cBhvr>
                                        <p:cTn id="46" dur="1" fill="hold">
                                          <p:stCondLst>
                                            <p:cond delay="0"/>
                                          </p:stCondLst>
                                        </p:cTn>
                                        <p:tgtEl>
                                          <p:spTgt spid="505861"/>
                                        </p:tgtEl>
                                        <p:attrNameLst>
                                          <p:attrName>style.visibility</p:attrName>
                                        </p:attrNameLst>
                                      </p:cBhvr>
                                      <p:to>
                                        <p:strVal val="visible"/>
                                      </p:to>
                                    </p:set>
                                    <p:anim calcmode="lin" valueType="num">
                                      <p:cBhvr>
                                        <p:cTn id="47" dur="500" fill="hold"/>
                                        <p:tgtEl>
                                          <p:spTgt spid="505861"/>
                                        </p:tgtEl>
                                        <p:attrNameLst>
                                          <p:attrName>ppt_x</p:attrName>
                                        </p:attrNameLst>
                                      </p:cBhvr>
                                      <p:tavLst>
                                        <p:tav tm="0">
                                          <p:val>
                                            <p:strVal val="#ppt_x"/>
                                          </p:val>
                                        </p:tav>
                                        <p:tav tm="100000">
                                          <p:val>
                                            <p:strVal val="#ppt_x"/>
                                          </p:val>
                                        </p:tav>
                                      </p:tavLst>
                                    </p:anim>
                                    <p:anim calcmode="lin" valueType="num">
                                      <p:cBhvr>
                                        <p:cTn id="48" dur="500" fill="hold"/>
                                        <p:tgtEl>
                                          <p:spTgt spid="505861"/>
                                        </p:tgtEl>
                                        <p:attrNameLst>
                                          <p:attrName>ppt_y</p:attrName>
                                        </p:attrNameLst>
                                      </p:cBhvr>
                                      <p:tavLst>
                                        <p:tav tm="0">
                                          <p:val>
                                            <p:strVal val="#ppt_y+#ppt_h/2"/>
                                          </p:val>
                                        </p:tav>
                                        <p:tav tm="100000">
                                          <p:val>
                                            <p:strVal val="#ppt_y"/>
                                          </p:val>
                                        </p:tav>
                                      </p:tavLst>
                                    </p:anim>
                                    <p:anim calcmode="lin" valueType="num">
                                      <p:cBhvr>
                                        <p:cTn id="49" dur="500" fill="hold"/>
                                        <p:tgtEl>
                                          <p:spTgt spid="505861"/>
                                        </p:tgtEl>
                                        <p:attrNameLst>
                                          <p:attrName>ppt_w</p:attrName>
                                        </p:attrNameLst>
                                      </p:cBhvr>
                                      <p:tavLst>
                                        <p:tav tm="0">
                                          <p:val>
                                            <p:strVal val="#ppt_w"/>
                                          </p:val>
                                        </p:tav>
                                        <p:tav tm="100000">
                                          <p:val>
                                            <p:strVal val="#ppt_w"/>
                                          </p:val>
                                        </p:tav>
                                      </p:tavLst>
                                    </p:anim>
                                    <p:anim calcmode="lin" valueType="num">
                                      <p:cBhvr>
                                        <p:cTn id="50" dur="500" fill="hold"/>
                                        <p:tgtEl>
                                          <p:spTgt spid="505861"/>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505862"/>
                                        </p:tgtEl>
                                        <p:attrNameLst>
                                          <p:attrName>style.visibility</p:attrName>
                                        </p:attrNameLst>
                                      </p:cBhvr>
                                      <p:to>
                                        <p:strVal val="visible"/>
                                      </p:to>
                                    </p:set>
                                    <p:anim calcmode="lin" valueType="num">
                                      <p:cBhvr>
                                        <p:cTn id="55" dur="500" fill="hold"/>
                                        <p:tgtEl>
                                          <p:spTgt spid="505862"/>
                                        </p:tgtEl>
                                        <p:attrNameLst>
                                          <p:attrName>ppt_x</p:attrName>
                                        </p:attrNameLst>
                                      </p:cBhvr>
                                      <p:tavLst>
                                        <p:tav tm="0">
                                          <p:val>
                                            <p:strVal val="#ppt_x"/>
                                          </p:val>
                                        </p:tav>
                                        <p:tav tm="100000">
                                          <p:val>
                                            <p:strVal val="#ppt_x"/>
                                          </p:val>
                                        </p:tav>
                                      </p:tavLst>
                                    </p:anim>
                                    <p:anim calcmode="lin" valueType="num">
                                      <p:cBhvr>
                                        <p:cTn id="56" dur="500" fill="hold"/>
                                        <p:tgtEl>
                                          <p:spTgt spid="505862"/>
                                        </p:tgtEl>
                                        <p:attrNameLst>
                                          <p:attrName>ppt_y</p:attrName>
                                        </p:attrNameLst>
                                      </p:cBhvr>
                                      <p:tavLst>
                                        <p:tav tm="0">
                                          <p:val>
                                            <p:strVal val="#ppt_y+#ppt_h/2"/>
                                          </p:val>
                                        </p:tav>
                                        <p:tav tm="100000">
                                          <p:val>
                                            <p:strVal val="#ppt_y"/>
                                          </p:val>
                                        </p:tav>
                                      </p:tavLst>
                                    </p:anim>
                                    <p:anim calcmode="lin" valueType="num">
                                      <p:cBhvr>
                                        <p:cTn id="57" dur="500" fill="hold"/>
                                        <p:tgtEl>
                                          <p:spTgt spid="505862"/>
                                        </p:tgtEl>
                                        <p:attrNameLst>
                                          <p:attrName>ppt_w</p:attrName>
                                        </p:attrNameLst>
                                      </p:cBhvr>
                                      <p:tavLst>
                                        <p:tav tm="0">
                                          <p:val>
                                            <p:strVal val="#ppt_w"/>
                                          </p:val>
                                        </p:tav>
                                        <p:tav tm="100000">
                                          <p:val>
                                            <p:strVal val="#ppt_w"/>
                                          </p:val>
                                        </p:tav>
                                      </p:tavLst>
                                    </p:anim>
                                    <p:anim calcmode="lin" valueType="num">
                                      <p:cBhvr>
                                        <p:cTn id="58" dur="500" fill="hold"/>
                                        <p:tgtEl>
                                          <p:spTgt spid="505862"/>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0587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0587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505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05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058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05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P spid="505862" grpId="0" animBg="1" autoUpdateAnimBg="0"/>
      <p:bldP spid="505869" grpId="0" autoUpdateAnimBg="0"/>
      <p:bldP spid="505870" grpId="0" autoUpdateAnimBg="0"/>
      <p:bldP spid="505871" grpId="0" autoUpdateAnimBg="0"/>
      <p:bldP spid="505873" grpId="0" autoUpdateAnimBg="0"/>
      <p:bldP spid="505876" grpId="0" autoUpdateAnimBg="0"/>
      <p:bldP spid="505877" grpId="0" autoUpdateAnimBg="0"/>
      <p:bldP spid="505878" grpId="0" autoUpdateAnimBg="0"/>
      <p:bldP spid="505879" grpId="0" autoUpdateAnimBg="0"/>
      <p:bldP spid="505880" grpId="0" autoUpdateAnimBg="0"/>
      <p:bldP spid="5058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4C4-5AE5-D943-8E71-FEB92763E02D}"/>
              </a:ext>
            </a:extLst>
          </p:cNvPr>
          <p:cNvSpPr>
            <a:spLocks noGrp="1"/>
          </p:cNvSpPr>
          <p:nvPr>
            <p:ph type="title"/>
          </p:nvPr>
        </p:nvSpPr>
        <p:spPr/>
        <p:txBody>
          <a:bodyPr/>
          <a:lstStyle/>
          <a:p>
            <a:r>
              <a:rPr lang="en-US" dirty="0"/>
              <a:t>Costs</a:t>
            </a:r>
          </a:p>
        </p:txBody>
      </p:sp>
      <p:sp>
        <p:nvSpPr>
          <p:cNvPr id="3" name="Content Placeholder 2">
            <a:extLst>
              <a:ext uri="{FF2B5EF4-FFF2-40B4-BE49-F238E27FC236}">
                <a16:creationId xmlns:a16="http://schemas.microsoft.com/office/drawing/2014/main" id="{B787C7C4-B740-204F-9C54-0B0D94ED4095}"/>
              </a:ext>
            </a:extLst>
          </p:cNvPr>
          <p:cNvSpPr>
            <a:spLocks noGrp="1"/>
          </p:cNvSpPr>
          <p:nvPr>
            <p:ph idx="1"/>
          </p:nvPr>
        </p:nvSpPr>
        <p:spPr>
          <a:xfrm>
            <a:off x="840432" y="1417638"/>
            <a:ext cx="7620000" cy="5161292"/>
          </a:xfrm>
        </p:spPr>
        <p:txBody>
          <a:bodyPr>
            <a:normAutofit/>
          </a:bodyPr>
          <a:lstStyle/>
          <a:p>
            <a:pPr>
              <a:spcBef>
                <a:spcPts val="600"/>
              </a:spcBef>
            </a:pPr>
            <a:r>
              <a:rPr lang="en-US" dirty="0"/>
              <a:t>Formal healthcare sector</a:t>
            </a:r>
          </a:p>
          <a:p>
            <a:pPr lvl="1">
              <a:spcBef>
                <a:spcPts val="600"/>
              </a:spcBef>
            </a:pPr>
            <a:r>
              <a:rPr lang="en-US" dirty="0"/>
              <a:t>Facilities and resources</a:t>
            </a:r>
          </a:p>
          <a:p>
            <a:pPr lvl="1">
              <a:spcBef>
                <a:spcPts val="600"/>
              </a:spcBef>
            </a:pPr>
            <a:r>
              <a:rPr lang="en-US" dirty="0"/>
              <a:t>Drugs and devices</a:t>
            </a:r>
          </a:p>
          <a:p>
            <a:pPr lvl="1">
              <a:spcBef>
                <a:spcPts val="600"/>
              </a:spcBef>
              <a:spcAft>
                <a:spcPts val="1200"/>
              </a:spcAft>
            </a:pPr>
            <a:r>
              <a:rPr lang="en-US" dirty="0"/>
              <a:t>Personnel time</a:t>
            </a:r>
          </a:p>
          <a:p>
            <a:pPr>
              <a:spcBef>
                <a:spcPts val="600"/>
              </a:spcBef>
            </a:pPr>
            <a:r>
              <a:rPr lang="en-US" dirty="0"/>
              <a:t>Informal healthcare sector</a:t>
            </a:r>
          </a:p>
          <a:p>
            <a:pPr lvl="1">
              <a:spcBef>
                <a:spcPts val="600"/>
              </a:spcBef>
            </a:pPr>
            <a:r>
              <a:rPr lang="en-US" dirty="0"/>
              <a:t>Patient time</a:t>
            </a:r>
          </a:p>
          <a:p>
            <a:pPr lvl="1">
              <a:spcBef>
                <a:spcPts val="600"/>
              </a:spcBef>
            </a:pPr>
            <a:r>
              <a:rPr lang="en-US" dirty="0"/>
              <a:t>Unpaid caregiver time</a:t>
            </a:r>
          </a:p>
          <a:p>
            <a:pPr lvl="1">
              <a:spcBef>
                <a:spcPts val="600"/>
              </a:spcBef>
              <a:spcAft>
                <a:spcPts val="1200"/>
              </a:spcAft>
            </a:pPr>
            <a:r>
              <a:rPr lang="en-US" dirty="0"/>
              <a:t>Transportation costs</a:t>
            </a:r>
          </a:p>
          <a:p>
            <a:pPr>
              <a:spcBef>
                <a:spcPts val="600"/>
              </a:spcBef>
            </a:pPr>
            <a:r>
              <a:rPr lang="en-US" dirty="0"/>
              <a:t>Non-healthcare sector</a:t>
            </a:r>
          </a:p>
          <a:p>
            <a:pPr lvl="1">
              <a:spcBef>
                <a:spcPts val="600"/>
              </a:spcBef>
            </a:pPr>
            <a:r>
              <a:rPr lang="en-US" dirty="0"/>
              <a:t>Legal or criminal justice</a:t>
            </a:r>
          </a:p>
          <a:p>
            <a:pPr lvl="1">
              <a:spcBef>
                <a:spcPts val="600"/>
              </a:spcBef>
            </a:pPr>
            <a:r>
              <a:rPr lang="en-US" dirty="0"/>
              <a:t>Education</a:t>
            </a:r>
          </a:p>
          <a:p>
            <a:pPr lvl="1">
              <a:spcBef>
                <a:spcPts val="600"/>
              </a:spcBef>
            </a:pPr>
            <a:r>
              <a:rPr lang="en-US" dirty="0"/>
              <a:t>Housing</a:t>
            </a:r>
          </a:p>
        </p:txBody>
      </p:sp>
      <p:sp>
        <p:nvSpPr>
          <p:cNvPr id="4" name="Slide Number Placeholder 3">
            <a:extLst>
              <a:ext uri="{FF2B5EF4-FFF2-40B4-BE49-F238E27FC236}">
                <a16:creationId xmlns:a16="http://schemas.microsoft.com/office/drawing/2014/main" id="{57ADE689-48EA-F547-B333-579E65EAF41A}"/>
              </a:ext>
            </a:extLst>
          </p:cNvPr>
          <p:cNvSpPr>
            <a:spLocks noGrp="1"/>
          </p:cNvSpPr>
          <p:nvPr>
            <p:ph type="sldNum" sz="quarter" idx="12"/>
          </p:nvPr>
        </p:nvSpPr>
        <p:spPr/>
        <p:txBody>
          <a:bodyPr/>
          <a:lstStyle/>
          <a:p>
            <a:fld id="{0798D939-2D9E-2142-A80A-FFDECD1E5A9B}" type="slidenum">
              <a:rPr lang="en-US" smtClean="0"/>
              <a:t>8</a:t>
            </a:fld>
            <a:endParaRPr lang="en-US"/>
          </a:p>
        </p:txBody>
      </p:sp>
    </p:spTree>
    <p:extLst>
      <p:ext uri="{BB962C8B-B14F-4D97-AF65-F5344CB8AC3E}">
        <p14:creationId xmlns:p14="http://schemas.microsoft.com/office/powerpoint/2010/main" val="2402021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9845-1FD6-CA4B-B07D-A5C66A862314}"/>
              </a:ext>
            </a:extLst>
          </p:cNvPr>
          <p:cNvSpPr>
            <a:spLocks noGrp="1"/>
          </p:cNvSpPr>
          <p:nvPr>
            <p:ph type="title"/>
          </p:nvPr>
        </p:nvSpPr>
        <p:spPr/>
        <p:txBody>
          <a:bodyPr/>
          <a:lstStyle/>
          <a:p>
            <a:r>
              <a:rPr lang="en-US" dirty="0"/>
              <a:t>Cost-Effectiveness Analysis</a:t>
            </a:r>
          </a:p>
        </p:txBody>
      </p:sp>
      <p:sp>
        <p:nvSpPr>
          <p:cNvPr id="3" name="Content Placeholder 2">
            <a:extLst>
              <a:ext uri="{FF2B5EF4-FFF2-40B4-BE49-F238E27FC236}">
                <a16:creationId xmlns:a16="http://schemas.microsoft.com/office/drawing/2014/main" id="{FC3A2691-4B8C-3F4F-B1DB-3268B8510334}"/>
              </a:ext>
            </a:extLst>
          </p:cNvPr>
          <p:cNvSpPr>
            <a:spLocks noGrp="1"/>
          </p:cNvSpPr>
          <p:nvPr>
            <p:ph idx="1"/>
          </p:nvPr>
        </p:nvSpPr>
        <p:spPr/>
        <p:txBody>
          <a:bodyPr/>
          <a:lstStyle/>
          <a:p>
            <a:pPr>
              <a:spcBef>
                <a:spcPts val="600"/>
              </a:spcBef>
              <a:spcAft>
                <a:spcPts val="1200"/>
              </a:spcAft>
            </a:pPr>
            <a:r>
              <a:rPr lang="en-US" dirty="0"/>
              <a:t>Subset of decision analytic questions where the objective is to balance costs and health benefits</a:t>
            </a:r>
          </a:p>
          <a:p>
            <a:pPr>
              <a:spcBef>
                <a:spcPts val="600"/>
              </a:spcBef>
              <a:spcAft>
                <a:spcPts val="1200"/>
              </a:spcAft>
            </a:pPr>
            <a:r>
              <a:rPr lang="en-US" dirty="0"/>
              <a:t>Defined willingness-to-pay per unit of health benefit (also called cost-effectiveness threshold)</a:t>
            </a:r>
          </a:p>
          <a:p>
            <a:pPr>
              <a:spcBef>
                <a:spcPts val="600"/>
              </a:spcBef>
              <a:spcAft>
                <a:spcPts val="1200"/>
              </a:spcAft>
            </a:pPr>
            <a:endParaRPr lang="en-US" dirty="0"/>
          </a:p>
        </p:txBody>
      </p:sp>
      <p:sp>
        <p:nvSpPr>
          <p:cNvPr id="4" name="Slide Number Placeholder 3">
            <a:extLst>
              <a:ext uri="{FF2B5EF4-FFF2-40B4-BE49-F238E27FC236}">
                <a16:creationId xmlns:a16="http://schemas.microsoft.com/office/drawing/2014/main" id="{FD854D66-7D08-B94D-AA21-DEF4A47AEDDB}"/>
              </a:ext>
            </a:extLst>
          </p:cNvPr>
          <p:cNvSpPr>
            <a:spLocks noGrp="1"/>
          </p:cNvSpPr>
          <p:nvPr>
            <p:ph type="sldNum" sz="quarter" idx="12"/>
          </p:nvPr>
        </p:nvSpPr>
        <p:spPr/>
        <p:txBody>
          <a:bodyPr/>
          <a:lstStyle/>
          <a:p>
            <a:fld id="{0798D939-2D9E-2142-A80A-FFDECD1E5A9B}" type="slidenum">
              <a:rPr lang="en-US" smtClean="0"/>
              <a:t>9</a:t>
            </a:fld>
            <a:endParaRPr lang="en-US"/>
          </a:p>
        </p:txBody>
      </p:sp>
      <p:sp>
        <p:nvSpPr>
          <p:cNvPr id="73" name="Line 12">
            <a:extLst>
              <a:ext uri="{FF2B5EF4-FFF2-40B4-BE49-F238E27FC236}">
                <a16:creationId xmlns:a16="http://schemas.microsoft.com/office/drawing/2014/main" id="{863413FC-5F88-DB43-B727-1928F3C70FEC}"/>
              </a:ext>
            </a:extLst>
          </p:cNvPr>
          <p:cNvSpPr>
            <a:spLocks noChangeShapeType="1"/>
          </p:cNvSpPr>
          <p:nvPr/>
        </p:nvSpPr>
        <p:spPr bwMode="auto">
          <a:xfrm flipV="1">
            <a:off x="528478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4" name="Line 13">
            <a:extLst>
              <a:ext uri="{FF2B5EF4-FFF2-40B4-BE49-F238E27FC236}">
                <a16:creationId xmlns:a16="http://schemas.microsoft.com/office/drawing/2014/main" id="{19FE3E8B-7378-E34C-81E5-CAE209360865}"/>
              </a:ext>
            </a:extLst>
          </p:cNvPr>
          <p:cNvSpPr>
            <a:spLocks noChangeShapeType="1"/>
          </p:cNvSpPr>
          <p:nvPr/>
        </p:nvSpPr>
        <p:spPr bwMode="auto">
          <a:xfrm flipV="1">
            <a:off x="7818438" y="5858036"/>
            <a:ext cx="1587" cy="190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grpSp>
        <p:nvGrpSpPr>
          <p:cNvPr id="91" name="Group 90">
            <a:extLst>
              <a:ext uri="{FF2B5EF4-FFF2-40B4-BE49-F238E27FC236}">
                <a16:creationId xmlns:a16="http://schemas.microsoft.com/office/drawing/2014/main" id="{FE3B14FB-7C4D-3243-9F97-E62863A71084}"/>
              </a:ext>
            </a:extLst>
          </p:cNvPr>
          <p:cNvGrpSpPr/>
          <p:nvPr/>
        </p:nvGrpSpPr>
        <p:grpSpPr>
          <a:xfrm>
            <a:off x="1368399" y="3253842"/>
            <a:ext cx="1491945" cy="3084976"/>
            <a:chOff x="1368399" y="3253842"/>
            <a:chExt cx="1491945" cy="3084976"/>
          </a:xfrm>
        </p:grpSpPr>
        <p:sp>
          <p:nvSpPr>
            <p:cNvPr id="60" name="Line 4">
              <a:extLst>
                <a:ext uri="{FF2B5EF4-FFF2-40B4-BE49-F238E27FC236}">
                  <a16:creationId xmlns:a16="http://schemas.microsoft.com/office/drawing/2014/main" id="{B0C8EA2A-6563-034C-AC8E-528158FB3D6D}"/>
                </a:ext>
              </a:extLst>
            </p:cNvPr>
            <p:cNvSpPr>
              <a:spLocks noChangeShapeType="1"/>
            </p:cNvSpPr>
            <p:nvPr/>
          </p:nvSpPr>
          <p:spPr bwMode="auto">
            <a:xfrm>
              <a:off x="2743200" y="3253842"/>
              <a:ext cx="1588" cy="28206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61" name="Rectangle 31">
              <a:extLst>
                <a:ext uri="{FF2B5EF4-FFF2-40B4-BE49-F238E27FC236}">
                  <a16:creationId xmlns:a16="http://schemas.microsoft.com/office/drawing/2014/main" id="{37088DF7-6FEC-B444-8796-3336C0964FA9}"/>
                </a:ext>
              </a:extLst>
            </p:cNvPr>
            <p:cNvSpPr>
              <a:spLocks noChangeArrowheads="1"/>
            </p:cNvSpPr>
            <p:nvPr/>
          </p:nvSpPr>
          <p:spPr bwMode="auto">
            <a:xfrm>
              <a:off x="2423163" y="5909356"/>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0</a:t>
              </a:r>
            </a:p>
          </p:txBody>
        </p:sp>
        <p:sp>
          <p:nvSpPr>
            <p:cNvPr id="62" name="Rectangle 32">
              <a:extLst>
                <a:ext uri="{FF2B5EF4-FFF2-40B4-BE49-F238E27FC236}">
                  <a16:creationId xmlns:a16="http://schemas.microsoft.com/office/drawing/2014/main" id="{705A3A14-471B-8D4B-A889-2B5A7E8FB9EB}"/>
                </a:ext>
              </a:extLst>
            </p:cNvPr>
            <p:cNvSpPr>
              <a:spLocks noChangeArrowheads="1"/>
            </p:cNvSpPr>
            <p:nvPr/>
          </p:nvSpPr>
          <p:spPr bwMode="auto">
            <a:xfrm>
              <a:off x="1828450" y="5289803"/>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10,000</a:t>
              </a:r>
            </a:p>
          </p:txBody>
        </p:sp>
        <p:sp>
          <p:nvSpPr>
            <p:cNvPr id="63" name="Rectangle 33">
              <a:extLst>
                <a:ext uri="{FF2B5EF4-FFF2-40B4-BE49-F238E27FC236}">
                  <a16:creationId xmlns:a16="http://schemas.microsoft.com/office/drawing/2014/main" id="{50267A09-1B2C-1349-A7E6-374792175532}"/>
                </a:ext>
              </a:extLst>
            </p:cNvPr>
            <p:cNvSpPr>
              <a:spLocks noChangeArrowheads="1"/>
            </p:cNvSpPr>
            <p:nvPr/>
          </p:nvSpPr>
          <p:spPr bwMode="auto">
            <a:xfrm>
              <a:off x="1828450" y="4670250"/>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20,000</a:t>
              </a:r>
            </a:p>
          </p:txBody>
        </p:sp>
        <p:sp>
          <p:nvSpPr>
            <p:cNvPr id="64" name="Rectangle 34">
              <a:extLst>
                <a:ext uri="{FF2B5EF4-FFF2-40B4-BE49-F238E27FC236}">
                  <a16:creationId xmlns:a16="http://schemas.microsoft.com/office/drawing/2014/main" id="{825AF445-B164-C946-9E7A-7B96238215BC}"/>
                </a:ext>
              </a:extLst>
            </p:cNvPr>
            <p:cNvSpPr>
              <a:spLocks noChangeArrowheads="1"/>
            </p:cNvSpPr>
            <p:nvPr/>
          </p:nvSpPr>
          <p:spPr bwMode="auto">
            <a:xfrm>
              <a:off x="1828450" y="4050697"/>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30,000</a:t>
              </a:r>
            </a:p>
          </p:txBody>
        </p:sp>
        <p:sp>
          <p:nvSpPr>
            <p:cNvPr id="65" name="Rectangle 35">
              <a:extLst>
                <a:ext uri="{FF2B5EF4-FFF2-40B4-BE49-F238E27FC236}">
                  <a16:creationId xmlns:a16="http://schemas.microsoft.com/office/drawing/2014/main" id="{2B57AAD8-F8F5-8F42-BCB4-CE41ECF6AFE0}"/>
                </a:ext>
              </a:extLst>
            </p:cNvPr>
            <p:cNvSpPr>
              <a:spLocks noChangeArrowheads="1"/>
            </p:cNvSpPr>
            <p:nvPr/>
          </p:nvSpPr>
          <p:spPr bwMode="auto">
            <a:xfrm>
              <a:off x="1828450" y="3431144"/>
              <a:ext cx="72455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40,000</a:t>
              </a:r>
            </a:p>
          </p:txBody>
        </p:sp>
        <p:sp>
          <p:nvSpPr>
            <p:cNvPr id="66" name="Line 78">
              <a:extLst>
                <a:ext uri="{FF2B5EF4-FFF2-40B4-BE49-F238E27FC236}">
                  <a16:creationId xmlns:a16="http://schemas.microsoft.com/office/drawing/2014/main" id="{81E009E3-644F-0346-8BC2-6992A6DDB8B2}"/>
                </a:ext>
              </a:extLst>
            </p:cNvPr>
            <p:cNvSpPr>
              <a:spLocks noChangeShapeType="1"/>
            </p:cNvSpPr>
            <p:nvPr/>
          </p:nvSpPr>
          <p:spPr bwMode="auto">
            <a:xfrm>
              <a:off x="2641600" y="35487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7" name="Line 79">
              <a:extLst>
                <a:ext uri="{FF2B5EF4-FFF2-40B4-BE49-F238E27FC236}">
                  <a16:creationId xmlns:a16="http://schemas.microsoft.com/office/drawing/2014/main" id="{18C42540-2978-7C49-A00C-AA20BE015C40}"/>
                </a:ext>
              </a:extLst>
            </p:cNvPr>
            <p:cNvSpPr>
              <a:spLocks noChangeShapeType="1"/>
            </p:cNvSpPr>
            <p:nvPr/>
          </p:nvSpPr>
          <p:spPr bwMode="auto">
            <a:xfrm>
              <a:off x="2641600" y="4790702"/>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8" name="Line 80">
              <a:extLst>
                <a:ext uri="{FF2B5EF4-FFF2-40B4-BE49-F238E27FC236}">
                  <a16:creationId xmlns:a16="http://schemas.microsoft.com/office/drawing/2014/main" id="{29F9D1E8-081E-AB40-B2E1-BE1631AEDDCC}"/>
                </a:ext>
              </a:extLst>
            </p:cNvPr>
            <p:cNvSpPr>
              <a:spLocks noChangeShapeType="1"/>
            </p:cNvSpPr>
            <p:nvPr/>
          </p:nvSpPr>
          <p:spPr bwMode="auto">
            <a:xfrm>
              <a:off x="2641600" y="5415149"/>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69" name="Rectangle 40">
              <a:extLst>
                <a:ext uri="{FF2B5EF4-FFF2-40B4-BE49-F238E27FC236}">
                  <a16:creationId xmlns:a16="http://schemas.microsoft.com/office/drawing/2014/main" id="{32B805C3-8B2D-614F-B46E-D0383917D473}"/>
                </a:ext>
              </a:extLst>
            </p:cNvPr>
            <p:cNvSpPr>
              <a:spLocks noChangeArrowheads="1"/>
            </p:cNvSpPr>
            <p:nvPr/>
          </p:nvSpPr>
          <p:spPr bwMode="auto">
            <a:xfrm rot="16200000">
              <a:off x="1069920" y="4335538"/>
              <a:ext cx="843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Cost ($)</a:t>
              </a:r>
            </a:p>
          </p:txBody>
        </p:sp>
        <p:sp>
          <p:nvSpPr>
            <p:cNvPr id="71" name="Line 79">
              <a:extLst>
                <a:ext uri="{FF2B5EF4-FFF2-40B4-BE49-F238E27FC236}">
                  <a16:creationId xmlns:a16="http://schemas.microsoft.com/office/drawing/2014/main" id="{E2FF1A07-9A4E-A141-A5F1-E88C357AC954}"/>
                </a:ext>
              </a:extLst>
            </p:cNvPr>
            <p:cNvSpPr>
              <a:spLocks noChangeShapeType="1"/>
            </p:cNvSpPr>
            <p:nvPr/>
          </p:nvSpPr>
          <p:spPr bwMode="auto">
            <a:xfrm>
              <a:off x="2663375" y="4206843"/>
              <a:ext cx="19208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p>
          </p:txBody>
        </p:sp>
        <p:sp>
          <p:nvSpPr>
            <p:cNvPr id="75" name="Rectangle 36">
              <a:extLst>
                <a:ext uri="{FF2B5EF4-FFF2-40B4-BE49-F238E27FC236}">
                  <a16:creationId xmlns:a16="http://schemas.microsoft.com/office/drawing/2014/main" id="{F7040A03-4B1D-5244-9CA2-593511F16B43}"/>
                </a:ext>
              </a:extLst>
            </p:cNvPr>
            <p:cNvSpPr>
              <a:spLocks noChangeArrowheads="1"/>
            </p:cNvSpPr>
            <p:nvPr/>
          </p:nvSpPr>
          <p:spPr bwMode="auto">
            <a:xfrm>
              <a:off x="2730500"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8</a:t>
              </a:r>
            </a:p>
          </p:txBody>
        </p:sp>
      </p:grpSp>
      <p:grpSp>
        <p:nvGrpSpPr>
          <p:cNvPr id="92" name="Group 91">
            <a:extLst>
              <a:ext uri="{FF2B5EF4-FFF2-40B4-BE49-F238E27FC236}">
                <a16:creationId xmlns:a16="http://schemas.microsoft.com/office/drawing/2014/main" id="{52C22B94-CD61-B34A-9815-B54F7107CB45}"/>
              </a:ext>
            </a:extLst>
          </p:cNvPr>
          <p:cNvGrpSpPr/>
          <p:nvPr/>
        </p:nvGrpSpPr>
        <p:grpSpPr>
          <a:xfrm>
            <a:off x="2743200" y="5956461"/>
            <a:ext cx="5192382" cy="696104"/>
            <a:chOff x="2743200" y="5956461"/>
            <a:chExt cx="5192382" cy="696104"/>
          </a:xfrm>
        </p:grpSpPr>
        <p:sp>
          <p:nvSpPr>
            <p:cNvPr id="72" name="Line 10">
              <a:extLst>
                <a:ext uri="{FF2B5EF4-FFF2-40B4-BE49-F238E27FC236}">
                  <a16:creationId xmlns:a16="http://schemas.microsoft.com/office/drawing/2014/main" id="{FB23577A-DC5F-CC46-9ECE-3D53BC612C86}"/>
                </a:ext>
              </a:extLst>
            </p:cNvPr>
            <p:cNvSpPr>
              <a:spLocks noChangeShapeType="1"/>
            </p:cNvSpPr>
            <p:nvPr/>
          </p:nvSpPr>
          <p:spPr bwMode="auto">
            <a:xfrm>
              <a:off x="2743200" y="5956461"/>
              <a:ext cx="5075238"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6" name="Rectangle 37">
              <a:extLst>
                <a:ext uri="{FF2B5EF4-FFF2-40B4-BE49-F238E27FC236}">
                  <a16:creationId xmlns:a16="http://schemas.microsoft.com/office/drawing/2014/main" id="{62EB8E4F-A274-F749-A118-418AFBFAEEF3}"/>
                </a:ext>
              </a:extLst>
            </p:cNvPr>
            <p:cNvSpPr>
              <a:spLocks noChangeArrowheads="1"/>
            </p:cNvSpPr>
            <p:nvPr/>
          </p:nvSpPr>
          <p:spPr bwMode="auto">
            <a:xfrm>
              <a:off x="5160963" y="6092597"/>
              <a:ext cx="3350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8.5</a:t>
              </a:r>
            </a:p>
          </p:txBody>
        </p:sp>
        <p:sp>
          <p:nvSpPr>
            <p:cNvPr id="77" name="Rectangle 38">
              <a:extLst>
                <a:ext uri="{FF2B5EF4-FFF2-40B4-BE49-F238E27FC236}">
                  <a16:creationId xmlns:a16="http://schemas.microsoft.com/office/drawing/2014/main" id="{42D53BC8-E787-0B4E-8766-680ABB305482}"/>
                </a:ext>
              </a:extLst>
            </p:cNvPr>
            <p:cNvSpPr>
              <a:spLocks noChangeArrowheads="1"/>
            </p:cNvSpPr>
            <p:nvPr/>
          </p:nvSpPr>
          <p:spPr bwMode="auto">
            <a:xfrm>
              <a:off x="7805738" y="6092597"/>
              <a:ext cx="1298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t>9</a:t>
              </a:r>
            </a:p>
          </p:txBody>
        </p:sp>
        <p:sp>
          <p:nvSpPr>
            <p:cNvPr id="78" name="Rectangle 39">
              <a:extLst>
                <a:ext uri="{FF2B5EF4-FFF2-40B4-BE49-F238E27FC236}">
                  <a16:creationId xmlns:a16="http://schemas.microsoft.com/office/drawing/2014/main" id="{20E2DF05-C572-CB46-A8EF-89ED9DD901DB}"/>
                </a:ext>
              </a:extLst>
            </p:cNvPr>
            <p:cNvSpPr>
              <a:spLocks noChangeArrowheads="1"/>
            </p:cNvSpPr>
            <p:nvPr/>
          </p:nvSpPr>
          <p:spPr bwMode="auto">
            <a:xfrm>
              <a:off x="4019550" y="6406344"/>
              <a:ext cx="22297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t>Effectiveness (QALYs)</a:t>
              </a:r>
            </a:p>
          </p:txBody>
        </p:sp>
      </p:grpSp>
      <p:sp>
        <p:nvSpPr>
          <p:cNvPr id="79" name="Rectangle 66">
            <a:extLst>
              <a:ext uri="{FF2B5EF4-FFF2-40B4-BE49-F238E27FC236}">
                <a16:creationId xmlns:a16="http://schemas.microsoft.com/office/drawing/2014/main" id="{3BC2F6F4-B907-584C-A79B-C1D59628DA8D}"/>
              </a:ext>
            </a:extLst>
          </p:cNvPr>
          <p:cNvSpPr>
            <a:spLocks noChangeArrowheads="1"/>
          </p:cNvSpPr>
          <p:nvPr/>
        </p:nvSpPr>
        <p:spPr bwMode="auto">
          <a:xfrm>
            <a:off x="2831274" y="5666499"/>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A</a:t>
            </a:r>
          </a:p>
        </p:txBody>
      </p:sp>
      <p:sp>
        <p:nvSpPr>
          <p:cNvPr id="80" name="Rectangle 70">
            <a:extLst>
              <a:ext uri="{FF2B5EF4-FFF2-40B4-BE49-F238E27FC236}">
                <a16:creationId xmlns:a16="http://schemas.microsoft.com/office/drawing/2014/main" id="{94E51364-9C91-B340-B12A-D0E8A7265D7B}"/>
              </a:ext>
            </a:extLst>
          </p:cNvPr>
          <p:cNvSpPr>
            <a:spLocks noChangeArrowheads="1"/>
          </p:cNvSpPr>
          <p:nvPr/>
        </p:nvSpPr>
        <p:spPr bwMode="auto">
          <a:xfrm>
            <a:off x="5403272" y="5053932"/>
            <a:ext cx="14106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B</a:t>
            </a:r>
          </a:p>
        </p:txBody>
      </p:sp>
      <p:sp>
        <p:nvSpPr>
          <p:cNvPr id="81" name="Oval 81">
            <a:extLst>
              <a:ext uri="{FF2B5EF4-FFF2-40B4-BE49-F238E27FC236}">
                <a16:creationId xmlns:a16="http://schemas.microsoft.com/office/drawing/2014/main" id="{04EBF8C2-B9F6-5541-8CB6-964C5E4B9FDC}"/>
              </a:ext>
            </a:extLst>
          </p:cNvPr>
          <p:cNvSpPr>
            <a:spLocks noChangeArrowheads="1"/>
          </p:cNvSpPr>
          <p:nvPr/>
        </p:nvSpPr>
        <p:spPr bwMode="auto">
          <a:xfrm>
            <a:off x="2690750" y="561305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2" name="Oval 83">
            <a:extLst>
              <a:ext uri="{FF2B5EF4-FFF2-40B4-BE49-F238E27FC236}">
                <a16:creationId xmlns:a16="http://schemas.microsoft.com/office/drawing/2014/main" id="{214AC972-AFCD-054F-89F3-6A62154F194E}"/>
              </a:ext>
            </a:extLst>
          </p:cNvPr>
          <p:cNvSpPr>
            <a:spLocks noChangeArrowheads="1"/>
          </p:cNvSpPr>
          <p:nvPr/>
        </p:nvSpPr>
        <p:spPr bwMode="auto">
          <a:xfrm>
            <a:off x="5222173" y="5030182"/>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3" name="Line 14">
            <a:extLst>
              <a:ext uri="{FF2B5EF4-FFF2-40B4-BE49-F238E27FC236}">
                <a16:creationId xmlns:a16="http://schemas.microsoft.com/office/drawing/2014/main" id="{BEDA6697-916B-DE4D-A5D3-9FBB60629FFC}"/>
              </a:ext>
            </a:extLst>
          </p:cNvPr>
          <p:cNvSpPr>
            <a:spLocks noChangeShapeType="1"/>
          </p:cNvSpPr>
          <p:nvPr/>
        </p:nvSpPr>
        <p:spPr bwMode="auto">
          <a:xfrm flipV="1">
            <a:off x="2802576" y="5118265"/>
            <a:ext cx="2434442" cy="558140"/>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84" name="Rectangle 72">
            <a:extLst>
              <a:ext uri="{FF2B5EF4-FFF2-40B4-BE49-F238E27FC236}">
                <a16:creationId xmlns:a16="http://schemas.microsoft.com/office/drawing/2014/main" id="{8DDCF834-14D9-8245-8A0D-7CEA5CA3310A}"/>
              </a:ext>
            </a:extLst>
          </p:cNvPr>
          <p:cNvSpPr>
            <a:spLocks noChangeArrowheads="1"/>
          </p:cNvSpPr>
          <p:nvPr/>
        </p:nvSpPr>
        <p:spPr bwMode="auto">
          <a:xfrm>
            <a:off x="3530929" y="555864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$20,000/QALY</a:t>
            </a:r>
          </a:p>
        </p:txBody>
      </p:sp>
      <p:sp>
        <p:nvSpPr>
          <p:cNvPr id="86" name="Rectangle 68">
            <a:extLst>
              <a:ext uri="{FF2B5EF4-FFF2-40B4-BE49-F238E27FC236}">
                <a16:creationId xmlns:a16="http://schemas.microsoft.com/office/drawing/2014/main" id="{6E8968E4-5922-7F4A-B100-C65F6406EA7E}"/>
              </a:ext>
            </a:extLst>
          </p:cNvPr>
          <p:cNvSpPr>
            <a:spLocks noChangeArrowheads="1"/>
          </p:cNvSpPr>
          <p:nvPr/>
        </p:nvSpPr>
        <p:spPr bwMode="auto">
          <a:xfrm>
            <a:off x="7765473" y="3482444"/>
            <a:ext cx="1426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dirty="0">
                <a:solidFill>
                  <a:schemeClr val="accent1"/>
                </a:solidFill>
              </a:rPr>
              <a:t>C</a:t>
            </a:r>
          </a:p>
        </p:txBody>
      </p:sp>
      <p:sp>
        <p:nvSpPr>
          <p:cNvPr id="87" name="Oval 82">
            <a:extLst>
              <a:ext uri="{FF2B5EF4-FFF2-40B4-BE49-F238E27FC236}">
                <a16:creationId xmlns:a16="http://schemas.microsoft.com/office/drawing/2014/main" id="{24A4E6DA-6861-3A4B-9C8C-35C6A1F34071}"/>
              </a:ext>
            </a:extLst>
          </p:cNvPr>
          <p:cNvSpPr>
            <a:spLocks noChangeArrowheads="1"/>
          </p:cNvSpPr>
          <p:nvPr/>
        </p:nvSpPr>
        <p:spPr bwMode="auto">
          <a:xfrm>
            <a:off x="7684324" y="3341919"/>
            <a:ext cx="136525" cy="136525"/>
          </a:xfrm>
          <a:prstGeom prst="ellipse">
            <a:avLst/>
          </a:prstGeom>
          <a:solidFill>
            <a:schemeClr val="accent1"/>
          </a:solidFill>
          <a:ln w="12700">
            <a:solidFill>
              <a:schemeClr val="accent1"/>
            </a:solidFill>
            <a:round/>
            <a:headEnd/>
            <a:tailEnd/>
          </a:ln>
          <a:effectLst/>
        </p:spPr>
        <p:txBody>
          <a:bodyPr wrap="none" anchor="ctr"/>
          <a:lstStyle/>
          <a:p>
            <a:endParaRPr lang="en-US" sz="1600"/>
          </a:p>
        </p:txBody>
      </p:sp>
      <p:sp>
        <p:nvSpPr>
          <p:cNvPr id="89" name="Line 15">
            <a:extLst>
              <a:ext uri="{FF2B5EF4-FFF2-40B4-BE49-F238E27FC236}">
                <a16:creationId xmlns:a16="http://schemas.microsoft.com/office/drawing/2014/main" id="{AEA75086-33DA-3040-915F-E7025CE0B761}"/>
              </a:ext>
            </a:extLst>
          </p:cNvPr>
          <p:cNvSpPr>
            <a:spLocks noChangeShapeType="1"/>
          </p:cNvSpPr>
          <p:nvPr/>
        </p:nvSpPr>
        <p:spPr bwMode="auto">
          <a:xfrm flipV="1">
            <a:off x="5344165" y="3420093"/>
            <a:ext cx="2386671" cy="1674359"/>
          </a:xfrm>
          <a:prstGeom prst="line">
            <a:avLst/>
          </a:prstGeom>
          <a:noFill/>
          <a:ln w="23813">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90" name="Rectangle 74">
            <a:extLst>
              <a:ext uri="{FF2B5EF4-FFF2-40B4-BE49-F238E27FC236}">
                <a16:creationId xmlns:a16="http://schemas.microsoft.com/office/drawing/2014/main" id="{0A2917E4-3F88-884D-89B2-F389EE130D81}"/>
              </a:ext>
            </a:extLst>
          </p:cNvPr>
          <p:cNvSpPr>
            <a:spLocks noChangeArrowheads="1"/>
          </p:cNvSpPr>
          <p:nvPr/>
        </p:nvSpPr>
        <p:spPr bwMode="auto">
          <a:xfrm>
            <a:off x="6348825" y="4418611"/>
            <a:ext cx="14747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en-US" sz="1600" dirty="0">
                <a:solidFill>
                  <a:schemeClr val="accent1"/>
                </a:solidFill>
              </a:rPr>
              <a:t>$50,000/QALY</a:t>
            </a:r>
          </a:p>
        </p:txBody>
      </p:sp>
    </p:spTree>
    <p:extLst>
      <p:ext uri="{BB962C8B-B14F-4D97-AF65-F5344CB8AC3E}">
        <p14:creationId xmlns:p14="http://schemas.microsoft.com/office/powerpoint/2010/main" val="337794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wipe(left)">
                                      <p:cBhvr>
                                        <p:cTn id="31" dur="500"/>
                                        <p:tgtEl>
                                          <p:spTgt spid="83"/>
                                        </p:tgtEl>
                                      </p:cBhvr>
                                    </p:animEffect>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dissolve">
                                      <p:cBhvr>
                                        <p:cTn id="35" dur="500"/>
                                        <p:tgtEl>
                                          <p:spTgt spid="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500"/>
                                        <p:tgtEl>
                                          <p:spTgt spid="89"/>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dissolve">
                                      <p:cBhvr>
                                        <p:cTn id="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2" grpId="0" animBg="1"/>
      <p:bldP spid="84" grpId="0" autoUpdateAnimBg="0"/>
      <p:bldP spid="86" grpId="0"/>
      <p:bldP spid="87" grpId="0" animBg="1"/>
      <p:bldP spid="90"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ThemeDARTH_updates</Template>
  <TotalTime>4811</TotalTime>
  <Words>1338</Words>
  <Application>Microsoft Office PowerPoint</Application>
  <PresentationFormat>On-screen Show (4:3)</PresentationFormat>
  <Paragraphs>446</Paragraphs>
  <Slides>35</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Monotype Sorts</vt:lpstr>
      <vt:lpstr>Arial</vt:lpstr>
      <vt:lpstr>Calibri</vt:lpstr>
      <vt:lpstr>Courier New</vt:lpstr>
      <vt:lpstr>Times New Roman</vt:lpstr>
      <vt:lpstr>Verdana</vt:lpstr>
      <vt:lpstr>ThemeDARTH_updates</vt:lpstr>
      <vt:lpstr>Chart</vt:lpstr>
      <vt:lpstr>Introduction to Decision Modeling</vt:lpstr>
      <vt:lpstr>Decision Analysis</vt:lpstr>
      <vt:lpstr>Decision Analysis</vt:lpstr>
      <vt:lpstr>PowerPoint Presentation</vt:lpstr>
      <vt:lpstr>Models Types</vt:lpstr>
      <vt:lpstr>Health Outcomes</vt:lpstr>
      <vt:lpstr>Quality-Adjusted Life-Years</vt:lpstr>
      <vt:lpstr>Costs</vt:lpstr>
      <vt:lpstr>Cost-Effectiveness Analysis</vt:lpstr>
      <vt:lpstr>Strengths and Challenges of Decision Modeling</vt:lpstr>
      <vt:lpstr>Strengths of Modeling</vt:lpstr>
      <vt:lpstr>Challenges of Modeling</vt:lpstr>
      <vt:lpstr>Decision Tree Example</vt:lpstr>
      <vt:lpstr>Decision Tree (a type of model)</vt:lpstr>
      <vt:lpstr>Components of a decision tree</vt:lpstr>
      <vt:lpstr>Structure of a decision tree</vt:lpstr>
      <vt:lpstr>Plot of a sample decision tree</vt:lpstr>
      <vt:lpstr>Compute average outcomes</vt:lpstr>
      <vt:lpstr>Simple Decision Tree</vt:lpstr>
      <vt:lpstr>To treat or not to treat</vt:lpstr>
      <vt:lpstr>Define Variable Names</vt:lpstr>
      <vt:lpstr>PowerPoint Presentation</vt:lpstr>
      <vt:lpstr>PowerPoint Presentation</vt:lpstr>
      <vt:lpstr>One-Way Sensitivity Analysis</vt:lpstr>
      <vt:lpstr>Threshold Analysis</vt:lpstr>
      <vt:lpstr>There is a third option</vt:lpstr>
      <vt:lpstr>One More Variable Name</vt:lpstr>
      <vt:lpstr>PowerPoint Presentation</vt:lpstr>
      <vt:lpstr>PowerPoint Presentation</vt:lpstr>
      <vt:lpstr>PowerPoint Presentation</vt:lpstr>
      <vt:lpstr>PowerPoint Presentation</vt:lpstr>
      <vt:lpstr>PowerPoint Presentation</vt:lpstr>
      <vt:lpstr>One-Way Sensitivity Analysis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Alan Yang</cp:lastModifiedBy>
  <cp:revision>124</cp:revision>
  <dcterms:created xsi:type="dcterms:W3CDTF">2018-07-06T17:43:18Z</dcterms:created>
  <dcterms:modified xsi:type="dcterms:W3CDTF">2020-11-17T21:58:06Z</dcterms:modified>
</cp:coreProperties>
</file>