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63"/>
  </p:notesMasterIdLst>
  <p:sldIdLst>
    <p:sldId id="256" r:id="rId2"/>
    <p:sldId id="373" r:id="rId3"/>
    <p:sldId id="262" r:id="rId4"/>
    <p:sldId id="374" r:id="rId5"/>
    <p:sldId id="347" r:id="rId6"/>
    <p:sldId id="265" r:id="rId7"/>
    <p:sldId id="362" r:id="rId8"/>
    <p:sldId id="349" r:id="rId9"/>
    <p:sldId id="350" r:id="rId10"/>
    <p:sldId id="351" r:id="rId11"/>
    <p:sldId id="352" r:id="rId12"/>
    <p:sldId id="356" r:id="rId13"/>
    <p:sldId id="355" r:id="rId14"/>
    <p:sldId id="357" r:id="rId15"/>
    <p:sldId id="358" r:id="rId16"/>
    <p:sldId id="359" r:id="rId17"/>
    <p:sldId id="393" r:id="rId18"/>
    <p:sldId id="394" r:id="rId19"/>
    <p:sldId id="360" r:id="rId20"/>
    <p:sldId id="361" r:id="rId21"/>
    <p:sldId id="366" r:id="rId22"/>
    <p:sldId id="272" r:id="rId23"/>
    <p:sldId id="368" r:id="rId24"/>
    <p:sldId id="369" r:id="rId25"/>
    <p:sldId id="371" r:id="rId26"/>
    <p:sldId id="395" r:id="rId27"/>
    <p:sldId id="372" r:id="rId28"/>
    <p:sldId id="285" r:id="rId29"/>
    <p:sldId id="384" r:id="rId30"/>
    <p:sldId id="385" r:id="rId31"/>
    <p:sldId id="386" r:id="rId32"/>
    <p:sldId id="376" r:id="rId33"/>
    <p:sldId id="387" r:id="rId34"/>
    <p:sldId id="380" r:id="rId35"/>
    <p:sldId id="389" r:id="rId36"/>
    <p:sldId id="391" r:id="rId37"/>
    <p:sldId id="390" r:id="rId38"/>
    <p:sldId id="392" r:id="rId39"/>
    <p:sldId id="363" r:id="rId40"/>
    <p:sldId id="364" r:id="rId41"/>
    <p:sldId id="353" r:id="rId42"/>
    <p:sldId id="383" r:id="rId43"/>
    <p:sldId id="303" r:id="rId44"/>
    <p:sldId id="365" r:id="rId45"/>
    <p:sldId id="288" r:id="rId46"/>
    <p:sldId id="377" r:id="rId47"/>
    <p:sldId id="381" r:id="rId48"/>
    <p:sldId id="382" r:id="rId49"/>
    <p:sldId id="348" r:id="rId50"/>
    <p:sldId id="323" r:id="rId51"/>
    <p:sldId id="290" r:id="rId52"/>
    <p:sldId id="274" r:id="rId53"/>
    <p:sldId id="275" r:id="rId54"/>
    <p:sldId id="276" r:id="rId55"/>
    <p:sldId id="280" r:id="rId56"/>
    <p:sldId id="281" r:id="rId57"/>
    <p:sldId id="282" r:id="rId58"/>
    <p:sldId id="283" r:id="rId59"/>
    <p:sldId id="284" r:id="rId60"/>
    <p:sldId id="258" r:id="rId61"/>
    <p:sldId id="346"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p:restoredTop sz="94646"/>
  </p:normalViewPr>
  <p:slideViewPr>
    <p:cSldViewPr snapToGrid="0" snapToObjects="1">
      <p:cViewPr varScale="1">
        <p:scale>
          <a:sx n="86" d="100"/>
          <a:sy n="86" d="100"/>
        </p:scale>
        <p:origin x="1601" y="45"/>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Healthy</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0.93</c:v>
                </c:pt>
                <c:pt idx="2">
                  <c:v>0.8649</c:v>
                </c:pt>
                <c:pt idx="3">
                  <c:v>0.80435699999999999</c:v>
                </c:pt>
                <c:pt idx="4">
                  <c:v>0.74805200000000005</c:v>
                </c:pt>
                <c:pt idx="5">
                  <c:v>0.69568839999999998</c:v>
                </c:pt>
                <c:pt idx="6">
                  <c:v>0.64699019999999996</c:v>
                </c:pt>
                <c:pt idx="7">
                  <c:v>0.60170089999999998</c:v>
                </c:pt>
                <c:pt idx="8">
                  <c:v>0.55958180000000002</c:v>
                </c:pt>
                <c:pt idx="9">
                  <c:v>0.52041110000000002</c:v>
                </c:pt>
                <c:pt idx="10">
                  <c:v>0.48398229999999998</c:v>
                </c:pt>
              </c:numCache>
            </c:numRef>
          </c:yVal>
          <c:smooth val="1"/>
          <c:extLst>
            <c:ext xmlns:c16="http://schemas.microsoft.com/office/drawing/2014/chart" uri="{C3380CC4-5D6E-409C-BE32-E72D297353CC}">
              <c16:uniqueId val="{00000000-C5F3-AB48-8987-A60812BC801E}"/>
            </c:ext>
          </c:extLst>
        </c:ser>
        <c:ser>
          <c:idx val="1"/>
          <c:order val="1"/>
          <c:tx>
            <c:strRef>
              <c:f>Sheet1!$C$1</c:f>
              <c:strCache>
                <c:ptCount val="1"/>
                <c:pt idx="0">
                  <c:v>Sick</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0</c:v>
                </c:pt>
                <c:pt idx="1">
                  <c:v>0.05</c:v>
                </c:pt>
                <c:pt idx="2">
                  <c:v>9.1499999999999998E-2</c:v>
                </c:pt>
                <c:pt idx="3">
                  <c:v>0.12559500000000001</c:v>
                </c:pt>
                <c:pt idx="4">
                  <c:v>0.15325340000000001</c:v>
                </c:pt>
                <c:pt idx="5">
                  <c:v>0.1753306</c:v>
                </c:pt>
                <c:pt idx="6">
                  <c:v>0.192582</c:v>
                </c:pt>
                <c:pt idx="7">
                  <c:v>0.2056733</c:v>
                </c:pt>
                <c:pt idx="8">
                  <c:v>0.21519099999999999</c:v>
                </c:pt>
                <c:pt idx="9">
                  <c:v>0.22165099999999999</c:v>
                </c:pt>
                <c:pt idx="10">
                  <c:v>0.2255064</c:v>
                </c:pt>
              </c:numCache>
            </c:numRef>
          </c:yVal>
          <c:smooth val="1"/>
          <c:extLst>
            <c:ext xmlns:c16="http://schemas.microsoft.com/office/drawing/2014/chart" uri="{C3380CC4-5D6E-409C-BE32-E72D297353CC}">
              <c16:uniqueId val="{00000001-C5F3-AB48-8987-A60812BC801E}"/>
            </c:ext>
          </c:extLst>
        </c:ser>
        <c:ser>
          <c:idx val="2"/>
          <c:order val="2"/>
          <c:tx>
            <c:strRef>
              <c:f>Sheet1!$D$1</c:f>
              <c:strCache>
                <c:ptCount val="1"/>
                <c:pt idx="0">
                  <c:v>Dead</c:v>
                </c:pt>
              </c:strCache>
            </c:strRef>
          </c:tx>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0</c:v>
                </c:pt>
                <c:pt idx="1">
                  <c:v>0.02</c:v>
                </c:pt>
                <c:pt idx="2">
                  <c:v>4.36E-2</c:v>
                </c:pt>
                <c:pt idx="3">
                  <c:v>7.0047999999999999E-2</c:v>
                </c:pt>
                <c:pt idx="4">
                  <c:v>9.869464E-2</c:v>
                </c:pt>
                <c:pt idx="5">
                  <c:v>0.12898102</c:v>
                </c:pt>
                <c:pt idx="6">
                  <c:v>0.16042783999999999</c:v>
                </c:pt>
                <c:pt idx="7">
                  <c:v>0.19262584999999999</c:v>
                </c:pt>
                <c:pt idx="8">
                  <c:v>0.22522718999999999</c:v>
                </c:pt>
                <c:pt idx="9">
                  <c:v>0.25793792999999998</c:v>
                </c:pt>
                <c:pt idx="10">
                  <c:v>0.29051125</c:v>
                </c:pt>
              </c:numCache>
            </c:numRef>
          </c:yVal>
          <c:smooth val="1"/>
          <c:extLst>
            <c:ext xmlns:c16="http://schemas.microsoft.com/office/drawing/2014/chart" uri="{C3380CC4-5D6E-409C-BE32-E72D297353CC}">
              <c16:uniqueId val="{00000002-C5F3-AB48-8987-A60812BC801E}"/>
            </c:ext>
          </c:extLst>
        </c:ser>
        <c:dLbls>
          <c:showLegendKey val="0"/>
          <c:showVal val="0"/>
          <c:showCatName val="0"/>
          <c:showSerName val="0"/>
          <c:showPercent val="0"/>
          <c:showBubbleSize val="0"/>
        </c:dLbls>
        <c:axId val="42730624"/>
        <c:axId val="42732544"/>
      </c:scatterChart>
      <c:valAx>
        <c:axId val="42730624"/>
        <c:scaling>
          <c:orientation val="minMax"/>
          <c:max val="10"/>
        </c:scaling>
        <c:delete val="0"/>
        <c:axPos val="b"/>
        <c:title>
          <c:tx>
            <c:rich>
              <a:bodyPr/>
              <a:lstStyle/>
              <a:p>
                <a:pPr>
                  <a:defRPr>
                    <a:latin typeface="Constantia" panose="02030602050306030303" pitchFamily="18" charset="0"/>
                  </a:defRPr>
                </a:pPr>
                <a:r>
                  <a:rPr lang="en-US" dirty="0">
                    <a:latin typeface="Constantia" panose="02030602050306030303" pitchFamily="18" charset="0"/>
                  </a:rPr>
                  <a:t>Cycle</a:t>
                </a:r>
              </a:p>
            </c:rich>
          </c:tx>
          <c:overlay val="0"/>
        </c:title>
        <c:numFmt formatCode="General" sourceLinked="1"/>
        <c:majorTickMark val="out"/>
        <c:minorTickMark val="none"/>
        <c:tickLblPos val="nextTo"/>
        <c:txPr>
          <a:bodyPr/>
          <a:lstStyle/>
          <a:p>
            <a:pPr>
              <a:defRPr sz="1600"/>
            </a:pPr>
            <a:endParaRPr lang="en-US"/>
          </a:p>
        </c:txPr>
        <c:crossAx val="42732544"/>
        <c:crosses val="autoZero"/>
        <c:crossBetween val="midCat"/>
        <c:majorUnit val="1"/>
      </c:valAx>
      <c:valAx>
        <c:axId val="42732544"/>
        <c:scaling>
          <c:orientation val="minMax"/>
          <c:max val="1"/>
          <c:min val="0"/>
        </c:scaling>
        <c:delete val="0"/>
        <c:axPos val="l"/>
        <c:numFmt formatCode="#,##0.00" sourceLinked="0"/>
        <c:majorTickMark val="out"/>
        <c:minorTickMark val="none"/>
        <c:tickLblPos val="nextTo"/>
        <c:txPr>
          <a:bodyPr/>
          <a:lstStyle/>
          <a:p>
            <a:pPr>
              <a:defRPr sz="1600"/>
            </a:pPr>
            <a:endParaRPr lang="en-US"/>
          </a:p>
        </c:txPr>
        <c:crossAx val="42730624"/>
        <c:crosses val="autoZero"/>
        <c:crossBetween val="midCat"/>
      </c:valAx>
    </c:plotArea>
    <c:legend>
      <c:legendPos val="r"/>
      <c:overlay val="0"/>
      <c:txPr>
        <a:bodyPr/>
        <a:lstStyle/>
        <a:p>
          <a:pPr>
            <a:defRPr>
              <a:latin typeface="Constantia" panose="02030602050306030303" pitchFamily="18" charset="0"/>
            </a:defRPr>
          </a:pPr>
          <a:endParaRPr lang="en-US"/>
        </a:p>
      </c:txPr>
    </c:legend>
    <c:plotVisOnly val="1"/>
    <c:dispBlanksAs val="gap"/>
    <c:showDLblsOverMax val="0"/>
  </c:chart>
  <c:txPr>
    <a:bodyPr/>
    <a:lstStyle/>
    <a:p>
      <a:pPr>
        <a:defRPr sz="1800">
          <a:latin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11/17/2020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7878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08077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81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43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61734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spTree>
    <p:extLst>
      <p:ext uri="{BB962C8B-B14F-4D97-AF65-F5344CB8AC3E}">
        <p14:creationId xmlns:p14="http://schemas.microsoft.com/office/powerpoint/2010/main" val="3616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spTree>
    <p:extLst>
      <p:ext uri="{BB962C8B-B14F-4D97-AF65-F5344CB8AC3E}">
        <p14:creationId xmlns:p14="http://schemas.microsoft.com/office/powerpoint/2010/main" val="415087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spTree>
    <p:extLst>
      <p:ext uri="{BB962C8B-B14F-4D97-AF65-F5344CB8AC3E}">
        <p14:creationId xmlns:p14="http://schemas.microsoft.com/office/powerpoint/2010/main" val="1297160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1075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913040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90515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49197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53223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6250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62062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3146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500551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153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81859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47990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31806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51</a:t>
            </a:fld>
            <a:endParaRPr/>
          </a:p>
        </p:txBody>
      </p:sp>
    </p:spTree>
    <p:extLst>
      <p:ext uri="{BB962C8B-B14F-4D97-AF65-F5344CB8AC3E}">
        <p14:creationId xmlns:p14="http://schemas.microsoft.com/office/powerpoint/2010/main" val="171435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6584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3704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9893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spTree>
    <p:extLst>
      <p:ext uri="{BB962C8B-B14F-4D97-AF65-F5344CB8AC3E}">
        <p14:creationId xmlns:p14="http://schemas.microsoft.com/office/powerpoint/2010/main" val="264992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Tree>
    <p:extLst>
      <p:ext uri="{BB962C8B-B14F-4D97-AF65-F5344CB8AC3E}">
        <p14:creationId xmlns:p14="http://schemas.microsoft.com/office/powerpoint/2010/main" val="15977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11/17/2020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11/17/2020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11/17/2020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11/17/2020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11/17/2020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11/17/2020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11/17/2020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11/17/2020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11/17/2020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11/17/2020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5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Introduction to Decision </a:t>
            </a:r>
            <a:r>
              <a:rPr lang="en-US"/>
              <a:t>Modeling Using R</a:t>
            </a: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3" name="Group 2">
            <a:extLst>
              <a:ext uri="{FF2B5EF4-FFF2-40B4-BE49-F238E27FC236}">
                <a16:creationId xmlns:a16="http://schemas.microsoft.com/office/drawing/2014/main" id="{8B8D07E9-E7C7-4948-9967-713540A88F22}"/>
              </a:ext>
            </a:extLst>
          </p:cNvPr>
          <p:cNvGrpSpPr/>
          <p:nvPr/>
        </p:nvGrpSpPr>
        <p:grpSpPr>
          <a:xfrm>
            <a:off x="772631" y="1215649"/>
            <a:ext cx="6184606" cy="4240894"/>
            <a:chOff x="772631" y="1215649"/>
            <a:chExt cx="6184606"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884722243"/>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2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9" name="Shape 700">
            <a:extLst>
              <a:ext uri="{FF2B5EF4-FFF2-40B4-BE49-F238E27FC236}">
                <a16:creationId xmlns:a16="http://schemas.microsoft.com/office/drawing/2014/main" id="{F3E0596D-89FA-374A-B0D1-581AA023797F}"/>
              </a:ext>
            </a:extLst>
          </p:cNvPr>
          <p:cNvGrpSpPr/>
          <p:nvPr/>
        </p:nvGrpSpPr>
        <p:grpSpPr>
          <a:xfrm>
            <a:off x="6656721" y="3683525"/>
            <a:ext cx="2235200" cy="1645800"/>
            <a:chOff x="6440967" y="4793133"/>
            <a:chExt cx="2235200" cy="1645800"/>
          </a:xfrm>
        </p:grpSpPr>
        <p:grpSp>
          <p:nvGrpSpPr>
            <p:cNvPr id="20" name="Shape 701">
              <a:extLst>
                <a:ext uri="{FF2B5EF4-FFF2-40B4-BE49-F238E27FC236}">
                  <a16:creationId xmlns:a16="http://schemas.microsoft.com/office/drawing/2014/main" id="{6660003A-DC08-FB44-AF86-87C819F0DF58}"/>
                </a:ext>
              </a:extLst>
            </p:cNvPr>
            <p:cNvGrpSpPr/>
            <p:nvPr/>
          </p:nvGrpSpPr>
          <p:grpSpPr>
            <a:xfrm>
              <a:off x="6440967" y="4793133"/>
              <a:ext cx="2235200" cy="1645800"/>
              <a:chOff x="4826000" y="3611334"/>
              <a:chExt cx="2235200" cy="1645800"/>
            </a:xfrm>
          </p:grpSpPr>
          <p:sp>
            <p:nvSpPr>
              <p:cNvPr id="22" name="Shape 702">
                <a:extLst>
                  <a:ext uri="{FF2B5EF4-FFF2-40B4-BE49-F238E27FC236}">
                    <a16:creationId xmlns:a16="http://schemas.microsoft.com/office/drawing/2014/main" id="{03DEA502-F638-5242-9B20-974CFD113B7B}"/>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3">
                <a:extLst>
                  <a:ext uri="{FF2B5EF4-FFF2-40B4-BE49-F238E27FC236}">
                    <a16:creationId xmlns:a16="http://schemas.microsoft.com/office/drawing/2014/main" id="{A36FB888-22A3-DE42-BA3B-310E56574B0F}"/>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 name="Shape 704">
                <a:extLst>
                  <a:ext uri="{FF2B5EF4-FFF2-40B4-BE49-F238E27FC236}">
                    <a16:creationId xmlns:a16="http://schemas.microsoft.com/office/drawing/2014/main" id="{996CC37D-6545-5D40-A26B-379E0083EB5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5">
                <a:extLst>
                  <a:ext uri="{FF2B5EF4-FFF2-40B4-BE49-F238E27FC236}">
                    <a16:creationId xmlns:a16="http://schemas.microsoft.com/office/drawing/2014/main" id="{931961E7-A405-D146-940C-9AD133B3CA3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6">
                <a:extLst>
                  <a:ext uri="{FF2B5EF4-FFF2-40B4-BE49-F238E27FC236}">
                    <a16:creationId xmlns:a16="http://schemas.microsoft.com/office/drawing/2014/main" id="{4177C815-5D62-7146-A65A-B58B3820FA3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7">
                <a:extLst>
                  <a:ext uri="{FF2B5EF4-FFF2-40B4-BE49-F238E27FC236}">
                    <a16:creationId xmlns:a16="http://schemas.microsoft.com/office/drawing/2014/main" id="{474EE222-4417-B94B-B735-339C9399ED1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8">
                <a:extLst>
                  <a:ext uri="{FF2B5EF4-FFF2-40B4-BE49-F238E27FC236}">
                    <a16:creationId xmlns:a16="http://schemas.microsoft.com/office/drawing/2014/main" id="{8E0C1496-D3F4-8E44-8DFB-FE2D28DFF82A}"/>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09">
                <a:extLst>
                  <a:ext uri="{FF2B5EF4-FFF2-40B4-BE49-F238E27FC236}">
                    <a16:creationId xmlns:a16="http://schemas.microsoft.com/office/drawing/2014/main" id="{8102BA43-E7BD-D449-8FFE-D8059EDE258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0">
                <a:extLst>
                  <a:ext uri="{FF2B5EF4-FFF2-40B4-BE49-F238E27FC236}">
                    <a16:creationId xmlns:a16="http://schemas.microsoft.com/office/drawing/2014/main" id="{1CF2532A-2374-224B-92FB-FB4EB889B292}"/>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1">
                <a:extLst>
                  <a:ext uri="{FF2B5EF4-FFF2-40B4-BE49-F238E27FC236}">
                    <a16:creationId xmlns:a16="http://schemas.microsoft.com/office/drawing/2014/main" id="{F5BBADC1-6B08-A444-8062-D472F6B679A1}"/>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Shape 712">
                <a:extLst>
                  <a:ext uri="{FF2B5EF4-FFF2-40B4-BE49-F238E27FC236}">
                    <a16:creationId xmlns:a16="http://schemas.microsoft.com/office/drawing/2014/main" id="{AAA99F84-733A-9947-A31E-A4106A62488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1" name="Shape 713">
                  <a:extLst>
                    <a:ext uri="{FF2B5EF4-FFF2-40B4-BE49-F238E27FC236}">
                      <a16:creationId xmlns:a16="http://schemas.microsoft.com/office/drawing/2014/main" id="{36465AE4-B469-C748-AC30-F6EE0AABF262}"/>
                    </a:ext>
                  </a:extLst>
                </p:cNvPr>
                <p:cNvSpPr/>
                <p:nvPr/>
              </p:nvSpPr>
              <p:spPr>
                <a:xfrm>
                  <a:off x="6764296" y="5087029"/>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dirty="0" smtClean="0">
                            <a:solidFill>
                              <a:srgbClr val="000000"/>
                            </a:solidFill>
                            <a:latin typeface="Cambria Math" panose="02040503050406030204" pitchFamily="18" charset="0"/>
                            <a:ea typeface="Calibri"/>
                            <a:cs typeface="Calibri"/>
                            <a:sym typeface="Calibri"/>
                          </a:rPr>
                          <m:t>𝑃</m:t>
                        </m:r>
                      </m:oMath>
                    </m:oMathPara>
                  </a14:m>
                  <a:endParaRPr lang="en-US" sz="2400" i="1" dirty="0">
                    <a:solidFill>
                      <a:srgbClr val="000000"/>
                    </a:solidFill>
                    <a:latin typeface="Calibri"/>
                    <a:ea typeface="Calibri"/>
                    <a:cs typeface="Calibri"/>
                    <a:sym typeface="Calibri"/>
                  </a:endParaRPr>
                </a:p>
              </p:txBody>
            </p:sp>
          </mc:Choice>
          <mc:Fallback xmlns="">
            <p:sp>
              <p:nvSpPr>
                <p:cNvPr id="21" name="Shape 713">
                  <a:extLst>
                    <a:ext uri="{FF2B5EF4-FFF2-40B4-BE49-F238E27FC236}">
                      <a16:creationId xmlns:a16="http://schemas.microsoft.com/office/drawing/2014/main" id="{36465AE4-B469-C748-AC30-F6EE0AABF262}"/>
                    </a:ext>
                  </a:extLst>
                </p:cNvPr>
                <p:cNvSpPr>
                  <a:spLocks noRot="1" noChangeAspect="1" noMove="1" noResize="1" noEditPoints="1" noAdjustHandles="1" noChangeArrowheads="1" noChangeShapeType="1" noTextEdit="1"/>
                </p:cNvSpPr>
                <p:nvPr/>
              </p:nvSpPr>
              <p:spPr>
                <a:xfrm>
                  <a:off x="6764296" y="5087029"/>
                  <a:ext cx="1551398" cy="1289059"/>
                </a:xfrm>
                <a:prstGeom prst="rect">
                  <a:avLst/>
                </a:prstGeom>
                <a:blipFill>
                  <a:blip r:embed="rId2"/>
                  <a:stretch>
                    <a:fillRect t="-962"/>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11</a:t>
            </a:fld>
            <a:endParaRPr dirty="0"/>
          </a:p>
        </p:txBody>
      </p:sp>
    </p:spTree>
    <p:extLst>
      <p:ext uri="{BB962C8B-B14F-4D97-AF65-F5344CB8AC3E}">
        <p14:creationId xmlns:p14="http://schemas.microsoft.com/office/powerpoint/2010/main" val="11194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12</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grpSp>
        <p:nvGrpSpPr>
          <p:cNvPr id="59" name="Group 58">
            <a:extLst>
              <a:ext uri="{FF2B5EF4-FFF2-40B4-BE49-F238E27FC236}">
                <a16:creationId xmlns:a16="http://schemas.microsoft.com/office/drawing/2014/main" id="{B70D5649-2CFE-384C-A0B0-61ACD1B65ACD}"/>
              </a:ext>
            </a:extLst>
          </p:cNvPr>
          <p:cNvGrpSpPr/>
          <p:nvPr/>
        </p:nvGrpSpPr>
        <p:grpSpPr>
          <a:xfrm>
            <a:off x="1017532" y="4239491"/>
            <a:ext cx="2235200" cy="548640"/>
            <a:chOff x="1231288" y="5153625"/>
            <a:chExt cx="2235200" cy="548700"/>
          </a:xfrm>
        </p:grpSpPr>
        <p:grpSp>
          <p:nvGrpSpPr>
            <p:cNvPr id="55" name="Shape 783">
              <a:extLst>
                <a:ext uri="{FF2B5EF4-FFF2-40B4-BE49-F238E27FC236}">
                  <a16:creationId xmlns:a16="http://schemas.microsoft.com/office/drawing/2014/main" id="{582883A8-2646-C047-9727-141D68153AE4}"/>
                </a:ext>
              </a:extLst>
            </p:cNvPr>
            <p:cNvGrpSpPr/>
            <p:nvPr/>
          </p:nvGrpSpPr>
          <p:grpSpPr>
            <a:xfrm>
              <a:off x="1231288" y="5153625"/>
              <a:ext cx="2235200" cy="548700"/>
              <a:chOff x="1297709" y="3997072"/>
              <a:chExt cx="2235200" cy="548700"/>
            </a:xfrm>
            <a:solidFill>
              <a:schemeClr val="bg1"/>
            </a:solidFill>
          </p:grpSpPr>
          <p:sp>
            <p:nvSpPr>
              <p:cNvPr id="56" name="Shape 784">
                <a:extLst>
                  <a:ext uri="{FF2B5EF4-FFF2-40B4-BE49-F238E27FC236}">
                    <a16:creationId xmlns:a16="http://schemas.microsoft.com/office/drawing/2014/main" id="{4ED6556B-F890-0A4F-936A-3FC741816038}"/>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85">
                <a:extLst>
                  <a:ext uri="{FF2B5EF4-FFF2-40B4-BE49-F238E27FC236}">
                    <a16:creationId xmlns:a16="http://schemas.microsoft.com/office/drawing/2014/main" id="{2A5069E4-ACD8-0340-A580-4A10914D93ED}"/>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58" name="Rectangle 57">
              <a:extLst>
                <a:ext uri="{FF2B5EF4-FFF2-40B4-BE49-F238E27FC236}">
                  <a16:creationId xmlns:a16="http://schemas.microsoft.com/office/drawing/2014/main" id="{99AE29E5-CBD7-5647-92A7-242DE558E823}"/>
                </a:ext>
              </a:extLst>
            </p:cNvPr>
            <p:cNvSpPr/>
            <p:nvPr/>
          </p:nvSpPr>
          <p:spPr>
            <a:xfrm>
              <a:off x="1306286" y="5225143"/>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201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13</a:t>
            </a:fld>
            <a:endParaRPr dirty="0"/>
          </a:p>
        </p:txBody>
      </p:sp>
      <p:grpSp>
        <p:nvGrpSpPr>
          <p:cNvPr id="34" name="Shape 733">
            <a:extLst>
              <a:ext uri="{FF2B5EF4-FFF2-40B4-BE49-F238E27FC236}">
                <a16:creationId xmlns:a16="http://schemas.microsoft.com/office/drawing/2014/main" id="{7EB1D1C9-F352-F345-B71F-32C062BA6B63}"/>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2A1D751E-A724-D742-8D2D-FA8B0042EC11}"/>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66174849-FEE8-174C-B3DD-0ED14E8BCC49}"/>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A6485A92-9EE8-CF4A-9CC3-01659EF0D82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6C3C9E08-BFCC-B74F-9241-AC4043E412E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F4B11C01-9AB3-BD4A-998C-38F1B138039C}"/>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59EF9C5A-6C15-3840-B342-3383B330681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0B365361-2E87-D34C-916B-9F4FF334934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AB9C4486-43CB-0448-A123-2A4B2AE1D656}"/>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75F6F798-AD0B-8743-99ED-2A298C2BF58B}"/>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75A108D5-505B-8349-8837-A33E0E3AD7E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96D71D0F-7A4D-E64E-8E7A-0E76C3BAC393}"/>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 name="Shape 762">
            <a:extLst>
              <a:ext uri="{FF2B5EF4-FFF2-40B4-BE49-F238E27FC236}">
                <a16:creationId xmlns:a16="http://schemas.microsoft.com/office/drawing/2014/main" id="{D1D4997E-A8CA-4D4A-9285-440829276D78}"/>
              </a:ext>
            </a:extLst>
          </p:cNvPr>
          <p:cNvGrpSpPr/>
          <p:nvPr/>
        </p:nvGrpSpPr>
        <p:grpSpPr>
          <a:xfrm>
            <a:off x="4259810" y="4244031"/>
            <a:ext cx="2235200" cy="548700"/>
            <a:chOff x="4038643" y="4217897"/>
            <a:chExt cx="2235200" cy="548700"/>
          </a:xfrm>
          <a:solidFill>
            <a:schemeClr val="bg1"/>
          </a:solidFill>
        </p:grpSpPr>
        <p:grpSp>
          <p:nvGrpSpPr>
            <p:cNvPr id="75" name="Shape 763">
              <a:extLst>
                <a:ext uri="{FF2B5EF4-FFF2-40B4-BE49-F238E27FC236}">
                  <a16:creationId xmlns:a16="http://schemas.microsoft.com/office/drawing/2014/main" id="{2EB4E2FC-4222-E74F-A495-146E700EC721}"/>
                </a:ext>
              </a:extLst>
            </p:cNvPr>
            <p:cNvGrpSpPr/>
            <p:nvPr/>
          </p:nvGrpSpPr>
          <p:grpSpPr>
            <a:xfrm>
              <a:off x="4038643" y="4217897"/>
              <a:ext cx="2235200" cy="548700"/>
              <a:chOff x="1297709" y="3997072"/>
              <a:chExt cx="2235200" cy="548700"/>
            </a:xfrm>
            <a:grpFill/>
          </p:grpSpPr>
          <p:sp>
            <p:nvSpPr>
              <p:cNvPr id="79" name="Shape 764">
                <a:extLst>
                  <a:ext uri="{FF2B5EF4-FFF2-40B4-BE49-F238E27FC236}">
                    <a16:creationId xmlns:a16="http://schemas.microsoft.com/office/drawing/2014/main" id="{6F5A7C48-5BA8-1040-93C2-863425161A60}"/>
                  </a:ext>
                </a:extLst>
              </p:cNvPr>
              <p:cNvSpPr/>
              <p:nvPr/>
            </p:nvSpPr>
            <p:spPr>
              <a:xfrm>
                <a:off x="12977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0" name="Shape 765">
                <a:extLst>
                  <a:ext uri="{FF2B5EF4-FFF2-40B4-BE49-F238E27FC236}">
                    <a16:creationId xmlns:a16="http://schemas.microsoft.com/office/drawing/2014/main" id="{71229D54-A691-AC47-A53E-6D98817D7273}"/>
                  </a:ext>
                </a:extLst>
              </p:cNvPr>
              <p:cNvSpPr/>
              <p:nvPr/>
            </p:nvSpPr>
            <p:spPr>
              <a:xfrm flipH="1">
                <a:off x="34174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 name="Shape 766">
              <a:extLst>
                <a:ext uri="{FF2B5EF4-FFF2-40B4-BE49-F238E27FC236}">
                  <a16:creationId xmlns:a16="http://schemas.microsoft.com/office/drawing/2014/main" id="{49AE27A2-B500-6941-9C64-C4043F10CCB9}"/>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7" name="Shape 767">
              <a:extLst>
                <a:ext uri="{FF2B5EF4-FFF2-40B4-BE49-F238E27FC236}">
                  <a16:creationId xmlns:a16="http://schemas.microsoft.com/office/drawing/2014/main" id="{92F2CCCB-4FD9-234C-B84D-0CE3C65F00F8}"/>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8" name="Shape 768">
              <a:extLst>
                <a:ext uri="{FF2B5EF4-FFF2-40B4-BE49-F238E27FC236}">
                  <a16:creationId xmlns:a16="http://schemas.microsoft.com/office/drawing/2014/main" id="{90F759E9-C71C-3646-917B-4558FBCEA2DE}"/>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81" name="Shape 787">
            <a:extLst>
              <a:ext uri="{FF2B5EF4-FFF2-40B4-BE49-F238E27FC236}">
                <a16:creationId xmlns:a16="http://schemas.microsoft.com/office/drawing/2014/main" id="{E281E2B2-F680-AB44-82D5-3F54D84115DD}"/>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grpSp>
        <p:nvGrpSpPr>
          <p:cNvPr id="82" name="Shape 783">
            <a:extLst>
              <a:ext uri="{FF2B5EF4-FFF2-40B4-BE49-F238E27FC236}">
                <a16:creationId xmlns:a16="http://schemas.microsoft.com/office/drawing/2014/main" id="{FB67C1DC-40C5-F643-AFC7-AEDDFC230155}"/>
              </a:ext>
            </a:extLst>
          </p:cNvPr>
          <p:cNvGrpSpPr/>
          <p:nvPr/>
        </p:nvGrpSpPr>
        <p:grpSpPr>
          <a:xfrm>
            <a:off x="1019511" y="4241204"/>
            <a:ext cx="2235200" cy="548700"/>
            <a:chOff x="1297709" y="3997072"/>
            <a:chExt cx="2235200" cy="548700"/>
          </a:xfrm>
          <a:solidFill>
            <a:schemeClr val="bg1"/>
          </a:solidFill>
        </p:grpSpPr>
        <p:sp>
          <p:nvSpPr>
            <p:cNvPr id="83" name="Shape 784">
              <a:extLst>
                <a:ext uri="{FF2B5EF4-FFF2-40B4-BE49-F238E27FC236}">
                  <a16:creationId xmlns:a16="http://schemas.microsoft.com/office/drawing/2014/main" id="{9F1D146C-1EA8-794D-AD72-D8C414FDA5CC}"/>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4" name="Shape 785">
              <a:extLst>
                <a:ext uri="{FF2B5EF4-FFF2-40B4-BE49-F238E27FC236}">
                  <a16:creationId xmlns:a16="http://schemas.microsoft.com/office/drawing/2014/main" id="{B48876D6-A73F-444A-93E6-26973B92276A}"/>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88" name="Shape 788">
            <a:extLst>
              <a:ext uri="{FF2B5EF4-FFF2-40B4-BE49-F238E27FC236}">
                <a16:creationId xmlns:a16="http://schemas.microsoft.com/office/drawing/2014/main" id="{B9E1AB98-CC8A-FE43-838D-D8A58B4D780B}"/>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46" name="TextBox 45">
            <a:extLst>
              <a:ext uri="{FF2B5EF4-FFF2-40B4-BE49-F238E27FC236}">
                <a16:creationId xmlns:a16="http://schemas.microsoft.com/office/drawing/2014/main" id="{0B0C524A-9FA3-EB41-87A3-EECD5678B219}"/>
              </a:ext>
            </a:extLst>
          </p:cNvPr>
          <p:cNvSpPr txBox="1"/>
          <p:nvPr/>
        </p:nvSpPr>
        <p:spPr>
          <a:xfrm>
            <a:off x="2168690" y="5188302"/>
            <a:ext cx="3320254"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(0.93)(1.0) + (0.0)(0.0) + (0.0)(0.0)</a:t>
            </a:r>
          </a:p>
        </p:txBody>
      </p:sp>
      <p:sp>
        <p:nvSpPr>
          <p:cNvPr id="47" name="TextBox 46">
            <a:extLst>
              <a:ext uri="{FF2B5EF4-FFF2-40B4-BE49-F238E27FC236}">
                <a16:creationId xmlns:a16="http://schemas.microsoft.com/office/drawing/2014/main" id="{6A8472A3-2C59-7546-AB92-AFDD231322B8}"/>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48" name="Bent Arrow 47">
            <a:extLst>
              <a:ext uri="{FF2B5EF4-FFF2-40B4-BE49-F238E27FC236}">
                <a16:creationId xmlns:a16="http://schemas.microsoft.com/office/drawing/2014/main" id="{D7DBA634-59AB-884F-9086-6E0831491456}"/>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C16BE66D-480B-0843-94C1-42F0DDE5288B}"/>
              </a:ext>
            </a:extLst>
          </p:cNvPr>
          <p:cNvSpPr/>
          <p:nvPr/>
        </p:nvSpPr>
        <p:spPr>
          <a:xfrm>
            <a:off x="6761521" y="3561807"/>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B2A74B-7E6C-AB4A-8552-9B2BA3BD257F}"/>
              </a:ext>
            </a:extLst>
          </p:cNvPr>
          <p:cNvSpPr/>
          <p:nvPr/>
        </p:nvSpPr>
        <p:spPr>
          <a:xfrm rot="16200000">
            <a:off x="5042018" y="3525026"/>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8BA384C-9DC3-6948-B540-9E24DB02A009}"/>
              </a:ext>
            </a:extLst>
          </p:cNvPr>
          <p:cNvSpPr txBox="1"/>
          <p:nvPr/>
        </p:nvSpPr>
        <p:spPr>
          <a:xfrm>
            <a:off x="1182122" y="5645563"/>
            <a:ext cx="7065306" cy="369332"/>
          </a:xfrm>
          <a:prstGeom prst="rect">
            <a:avLst/>
          </a:prstGeom>
          <a:solidFill>
            <a:schemeClr val="bg1"/>
          </a:solidFill>
        </p:spPr>
        <p:txBody>
          <a:bodyPr wrap="square" rtlCol="0">
            <a:spAutoFit/>
          </a:bodyPr>
          <a:lstStyle/>
          <a:p>
            <a:pPr algn="ct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Tree>
    <p:extLst>
      <p:ext uri="{BB962C8B-B14F-4D97-AF65-F5344CB8AC3E}">
        <p14:creationId xmlns:p14="http://schemas.microsoft.com/office/powerpoint/2010/main" val="17924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animBg="1"/>
      <p:bldP spid="50"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14</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FD4A32E-C262-D841-B07C-B9C2DA2BA987}"/>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478F2DE1-8F3C-D04F-A8A4-494385909E89}"/>
              </a:ext>
            </a:extLst>
          </p:cNvPr>
          <p:cNvSpPr txBox="1"/>
          <p:nvPr/>
        </p:nvSpPr>
        <p:spPr>
          <a:xfrm>
            <a:off x="2984406" y="5200177"/>
            <a:ext cx="350507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(0.05)(1.0) + (0.90)(0.0) + (0.0)(0.0)</a:t>
            </a:r>
          </a:p>
        </p:txBody>
      </p:sp>
      <p:sp>
        <p:nvSpPr>
          <p:cNvPr id="62" name="Bent Arrow 61">
            <a:extLst>
              <a:ext uri="{FF2B5EF4-FFF2-40B4-BE49-F238E27FC236}">
                <a16:creationId xmlns:a16="http://schemas.microsoft.com/office/drawing/2014/main" id="{10740EE8-FD7D-7E40-B6FE-82A5D22C0DC1}"/>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a:extLst>
              <a:ext uri="{FF2B5EF4-FFF2-40B4-BE49-F238E27FC236}">
                <a16:creationId xmlns:a16="http://schemas.microsoft.com/office/drawing/2014/main" id="{3D678201-07FF-554B-A546-EA0CC2B51BFA}"/>
              </a:ext>
            </a:extLst>
          </p:cNvPr>
          <p:cNvSpPr/>
          <p:nvPr/>
        </p:nvSpPr>
        <p:spPr>
          <a:xfrm>
            <a:off x="7457169"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3C6FB43-2F8F-4246-99CA-DF507392492A}"/>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D793627-6940-1C46-8886-387917A6F4B9}"/>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Tree>
    <p:extLst>
      <p:ext uri="{BB962C8B-B14F-4D97-AF65-F5344CB8AC3E}">
        <p14:creationId xmlns:p14="http://schemas.microsoft.com/office/powerpoint/2010/main" val="114889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3" grpId="1" animBg="1"/>
      <p:bldP spid="64" grpId="0" animBg="1"/>
      <p:bldP spid="64" grpId="1"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15</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A706F51-94B0-404C-A8E8-A71B758DBFC5}"/>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96D2DCA5-9185-A84D-84FD-8DE2A8DE221E}"/>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
        <p:nvSpPr>
          <p:cNvPr id="62" name="TextBox 61">
            <a:extLst>
              <a:ext uri="{FF2B5EF4-FFF2-40B4-BE49-F238E27FC236}">
                <a16:creationId xmlns:a16="http://schemas.microsoft.com/office/drawing/2014/main" id="{0B55ED80-22B3-6649-A18A-38DE884FDB46}"/>
              </a:ext>
            </a:extLst>
          </p:cNvPr>
          <p:cNvSpPr txBox="1"/>
          <p:nvPr/>
        </p:nvSpPr>
        <p:spPr>
          <a:xfrm>
            <a:off x="2463670" y="4341197"/>
            <a:ext cx="662533" cy="369332"/>
          </a:xfrm>
          <a:prstGeom prst="rect">
            <a:avLst/>
          </a:prstGeom>
          <a:noFill/>
        </p:spPr>
        <p:txBody>
          <a:bodyPr wrap="square" rtlCol="0">
            <a:spAutoFit/>
          </a:bodyPr>
          <a:lstStyle/>
          <a:p>
            <a:pPr algn="ctr"/>
            <a:r>
              <a:rPr lang="en-US" dirty="0">
                <a:latin typeface="Calibri" panose="020F0502020204030204" pitchFamily="34" charset="0"/>
              </a:rPr>
              <a:t>0.02</a:t>
            </a:r>
          </a:p>
        </p:txBody>
      </p:sp>
      <p:sp>
        <p:nvSpPr>
          <p:cNvPr id="63" name="Oval 62">
            <a:extLst>
              <a:ext uri="{FF2B5EF4-FFF2-40B4-BE49-F238E27FC236}">
                <a16:creationId xmlns:a16="http://schemas.microsoft.com/office/drawing/2014/main" id="{EE05027F-FB77-1C47-84F0-42C01218CCB3}"/>
              </a:ext>
            </a:extLst>
          </p:cNvPr>
          <p:cNvSpPr/>
          <p:nvPr/>
        </p:nvSpPr>
        <p:spPr>
          <a:xfrm>
            <a:off x="8134062"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6DDCC52-ABF9-D24F-BF1D-0A22416F2FAD}"/>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3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59" name="TextBox 58">
            <a:extLst>
              <a:ext uri="{FF2B5EF4-FFF2-40B4-BE49-F238E27FC236}">
                <a16:creationId xmlns:a16="http://schemas.microsoft.com/office/drawing/2014/main" id="{9E36326F-1A5A-9046-94D0-05B54C608938}"/>
              </a:ext>
            </a:extLst>
          </p:cNvPr>
          <p:cNvSpPr txBox="1"/>
          <p:nvPr/>
        </p:nvSpPr>
        <p:spPr>
          <a:xfrm>
            <a:off x="2406434" y="5193792"/>
            <a:ext cx="381148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(0.93)(0.93) + (0.0)(0.05) + (0.0)(0.02)</a:t>
            </a:r>
          </a:p>
        </p:txBody>
      </p:sp>
      <p:sp>
        <p:nvSpPr>
          <p:cNvPr id="65" name="Bent Arrow 64">
            <a:extLst>
              <a:ext uri="{FF2B5EF4-FFF2-40B4-BE49-F238E27FC236}">
                <a16:creationId xmlns:a16="http://schemas.microsoft.com/office/drawing/2014/main" id="{D82AFB61-17B7-CD44-A12C-2647746EE12F}"/>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51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17</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0" name="TextBox 59">
            <a:extLst>
              <a:ext uri="{FF2B5EF4-FFF2-40B4-BE49-F238E27FC236}">
                <a16:creationId xmlns:a16="http://schemas.microsoft.com/office/drawing/2014/main" id="{410AE366-9254-0B43-9B6F-CDAC7C4A1AE2}"/>
              </a:ext>
            </a:extLst>
          </p:cNvPr>
          <p:cNvSpPr txBox="1"/>
          <p:nvPr/>
        </p:nvSpPr>
        <p:spPr>
          <a:xfrm>
            <a:off x="2856390"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(0.05)(0.93) + (0.90)(0.05) + (0.0)(0.02)</a:t>
            </a:r>
          </a:p>
        </p:txBody>
      </p:sp>
      <p:sp>
        <p:nvSpPr>
          <p:cNvPr id="61" name="Bent Arrow 60">
            <a:extLst>
              <a:ext uri="{FF2B5EF4-FFF2-40B4-BE49-F238E27FC236}">
                <a16:creationId xmlns:a16="http://schemas.microsoft.com/office/drawing/2014/main" id="{4881743C-5067-1348-860F-02F00B1B7D00}"/>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Tree>
    <p:extLst>
      <p:ext uri="{BB962C8B-B14F-4D97-AF65-F5344CB8AC3E}">
        <p14:creationId xmlns:p14="http://schemas.microsoft.com/office/powerpoint/2010/main" val="25533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
        <p:nvSpPr>
          <p:cNvPr id="55" name="TextBox 54">
            <a:extLst>
              <a:ext uri="{FF2B5EF4-FFF2-40B4-BE49-F238E27FC236}">
                <a16:creationId xmlns:a16="http://schemas.microsoft.com/office/drawing/2014/main" id="{5AA29E9B-DD6A-6746-B377-F27448C0602F}"/>
              </a:ext>
            </a:extLst>
          </p:cNvPr>
          <p:cNvSpPr txBox="1"/>
          <p:nvPr/>
        </p:nvSpPr>
        <p:spPr>
          <a:xfrm>
            <a:off x="2463670" y="4341197"/>
            <a:ext cx="662533" cy="369332"/>
          </a:xfrm>
          <a:prstGeom prst="rect">
            <a:avLst/>
          </a:prstGeom>
          <a:noFill/>
        </p:spPr>
        <p:txBody>
          <a:bodyPr wrap="square" rtlCol="0">
            <a:spAutoFit/>
          </a:bodyPr>
          <a:lstStyle/>
          <a:p>
            <a:pPr algn="ctr"/>
            <a:r>
              <a:rPr lang="nl-NL" dirty="0">
                <a:solidFill>
                  <a:srgbClr val="000000"/>
                </a:solidFill>
                <a:latin typeface="Calibri"/>
                <a:ea typeface="Calibri"/>
                <a:cs typeface="Calibri"/>
                <a:sym typeface="Calibri"/>
              </a:rPr>
              <a:t>0.04</a:t>
            </a:r>
            <a:endParaRPr lang="en-US" dirty="0">
              <a:latin typeface="Calibri" panose="020F0502020204030204" pitchFamily="34" charset="0"/>
            </a:endParaRPr>
          </a:p>
        </p:txBody>
      </p:sp>
      <p:sp>
        <p:nvSpPr>
          <p:cNvPr id="57" name="TextBox 56">
            <a:extLst>
              <a:ext uri="{FF2B5EF4-FFF2-40B4-BE49-F238E27FC236}">
                <a16:creationId xmlns:a16="http://schemas.microsoft.com/office/drawing/2014/main" id="{72238AA0-E98F-F348-A091-EC9CB1859C1D}"/>
              </a:ext>
            </a:extLst>
          </p:cNvPr>
          <p:cNvSpPr txBox="1"/>
          <p:nvPr/>
        </p:nvSpPr>
        <p:spPr>
          <a:xfrm>
            <a:off x="3569622"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(0.02)(0.93) + (0.10)(0.05) + (1.0)(0.02)</a:t>
            </a:r>
          </a:p>
        </p:txBody>
      </p:sp>
      <p:sp>
        <p:nvSpPr>
          <p:cNvPr id="59" name="Bent Arrow 58">
            <a:extLst>
              <a:ext uri="{FF2B5EF4-FFF2-40B4-BE49-F238E27FC236}">
                <a16:creationId xmlns:a16="http://schemas.microsoft.com/office/drawing/2014/main" id="{32217B5E-A7E3-684B-A05D-7694D9C41A2B}"/>
              </a:ext>
            </a:extLst>
          </p:cNvPr>
          <p:cNvSpPr/>
          <p:nvPr/>
        </p:nvSpPr>
        <p:spPr>
          <a:xfrm rot="16200000">
            <a:off x="2845156"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53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Cohort distribution over time:</a:t>
            </a:r>
          </a:p>
          <a:p>
            <a:pPr marL="411480" lvl="1" indent="0">
              <a:buNone/>
            </a:pPr>
            <a:endParaRPr lang="en-US" sz="2200" dirty="0">
              <a:solidFill>
                <a:schemeClr val="dk1"/>
              </a:solidFill>
            </a:endParaRPr>
          </a:p>
          <a:p>
            <a:pPr lvl="1"/>
            <a:endParaRPr lang="en-US" sz="2200" dirty="0">
              <a:solidFill>
                <a:schemeClr val="dk1"/>
              </a:solidFill>
            </a:endParaRPr>
          </a:p>
          <a:p>
            <a:pPr lvl="1"/>
            <a:endParaRPr lang="en-US" sz="2200" dirty="0">
              <a:solidFill>
                <a:schemeClr val="dk1"/>
              </a:solidFill>
            </a:endParaRPr>
          </a:p>
          <a:p>
            <a:r>
              <a:rPr lang="en-US" sz="2400" dirty="0">
                <a:solidFill>
                  <a:schemeClr val="dk1"/>
                </a:solidFill>
              </a:rPr>
              <a:t>Cohort trace:</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1063" y="1932027"/>
            <a:ext cx="3825856"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dirty="0"/>
          </a:p>
        </p:txBody>
      </p:sp>
      <p:sp>
        <p:nvSpPr>
          <p:cNvPr id="60" name="Shape 632">
            <a:extLst>
              <a:ext uri="{FF2B5EF4-FFF2-40B4-BE49-F238E27FC236}">
                <a16:creationId xmlns:a16="http://schemas.microsoft.com/office/drawing/2014/main" id="{855A6F3C-9352-B247-8C51-1706CBCB2B40}"/>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0.93	0.05	  0.02</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1" name="Shape 632">
            <a:extLst>
              <a:ext uri="{FF2B5EF4-FFF2-40B4-BE49-F238E27FC236}">
                <a16:creationId xmlns:a16="http://schemas.microsoft.com/office/drawing/2014/main" id="{21A11A35-0BBD-884F-933C-21BC8D5E4453}"/>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2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0.87</a:t>
            </a:r>
            <a:r>
              <a:rPr lang="nl-NL" sz="2200" dirty="0">
                <a:solidFill>
                  <a:schemeClr val="dk1"/>
                </a:solidFill>
                <a:latin typeface="Calibri" panose="020F0502020204030204" pitchFamily="34" charset="0"/>
                <a:ea typeface="Cambria"/>
                <a:cs typeface="Calibri" panose="020F0502020204030204" pitchFamily="34" charset="0"/>
                <a:sym typeface="Cambria"/>
              </a:rPr>
              <a:t>	0.09	  0.04</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2" name="Shape 632">
            <a:extLst>
              <a:ext uri="{FF2B5EF4-FFF2-40B4-BE49-F238E27FC236}">
                <a16:creationId xmlns:a16="http://schemas.microsoft.com/office/drawing/2014/main" id="{3B47EA14-99F3-AC4B-9B32-BE3974F9F6F8}"/>
              </a:ext>
            </a:extLst>
          </p:cNvPr>
          <p:cNvSpPr/>
          <p:nvPr/>
        </p:nvSpPr>
        <p:spPr>
          <a:xfrm>
            <a:off x="1599187"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3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0.80</a:t>
            </a:r>
            <a:r>
              <a:rPr lang="nl-NL" sz="2200" dirty="0">
                <a:solidFill>
                  <a:schemeClr val="dk1"/>
                </a:solidFill>
                <a:latin typeface="Calibri" panose="020F0502020204030204" pitchFamily="34" charset="0"/>
                <a:ea typeface="Cambria"/>
                <a:cs typeface="Calibri" panose="020F0502020204030204" pitchFamily="34" charset="0"/>
                <a:sym typeface="Cambria"/>
              </a:rPr>
              <a:t>	0.13	  0.07</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3" name="Shape 632">
            <a:extLst>
              <a:ext uri="{FF2B5EF4-FFF2-40B4-BE49-F238E27FC236}">
                <a16:creationId xmlns:a16="http://schemas.microsoft.com/office/drawing/2014/main" id="{BC1D34E2-C9DF-F644-93A2-B279B4ECB147}"/>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4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0.75</a:t>
            </a:r>
            <a:r>
              <a:rPr lang="nl-NL" sz="2200" dirty="0">
                <a:solidFill>
                  <a:schemeClr val="dk1"/>
                </a:solidFill>
                <a:latin typeface="Calibri" panose="020F0502020204030204" pitchFamily="34" charset="0"/>
                <a:ea typeface="Cambria"/>
                <a:cs typeface="Calibri" panose="020F0502020204030204" pitchFamily="34" charset="0"/>
                <a:sym typeface="Cambria"/>
              </a:rPr>
              <a:t>	0.15	  0.10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aphicFrame>
        <p:nvGraphicFramePr>
          <p:cNvPr id="64" name="Chart 63">
            <a:extLst>
              <a:ext uri="{FF2B5EF4-FFF2-40B4-BE49-F238E27FC236}">
                <a16:creationId xmlns:a16="http://schemas.microsoft.com/office/drawing/2014/main" id="{D4A6AE17-400B-AD42-919D-1939E564BE9D}"/>
              </a:ext>
            </a:extLst>
          </p:cNvPr>
          <p:cNvGraphicFramePr/>
          <p:nvPr>
            <p:extLst>
              <p:ext uri="{D42A27DB-BD31-4B8C-83A1-F6EECF244321}">
                <p14:modId xmlns:p14="http://schemas.microsoft.com/office/powerpoint/2010/main" val="153924285"/>
              </p:ext>
            </p:extLst>
          </p:nvPr>
        </p:nvGraphicFramePr>
        <p:xfrm>
          <a:off x="1764635" y="3645725"/>
          <a:ext cx="5491187" cy="3212275"/>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9B62CEE1-8D62-AF46-B268-1BDECB3E2EC6}"/>
              </a:ext>
            </a:extLst>
          </p:cNvPr>
          <p:cNvSpPr/>
          <p:nvPr/>
        </p:nvSpPr>
        <p:spPr>
          <a:xfrm>
            <a:off x="3788230" y="394260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E8AD5C-2A69-7742-8268-DB87ADF9878C}"/>
              </a:ext>
            </a:extLst>
          </p:cNvPr>
          <p:cNvSpPr/>
          <p:nvPr/>
        </p:nvSpPr>
        <p:spPr>
          <a:xfrm>
            <a:off x="3418115" y="391687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4BBDE0C-F642-6340-A13C-CC988D70B837}"/>
              </a:ext>
            </a:extLst>
          </p:cNvPr>
          <p:cNvSpPr/>
          <p:nvPr/>
        </p:nvSpPr>
        <p:spPr>
          <a:xfrm>
            <a:off x="3083626" y="3879273"/>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4AF0138-408E-794A-A896-7AA6AF15F65A}"/>
              </a:ext>
            </a:extLst>
          </p:cNvPr>
          <p:cNvSpPr/>
          <p:nvPr/>
        </p:nvSpPr>
        <p:spPr>
          <a:xfrm>
            <a:off x="2761013" y="3924795"/>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B4DD074-EA96-A848-A197-9B2653C6B61E}"/>
              </a:ext>
            </a:extLst>
          </p:cNvPr>
          <p:cNvSpPr/>
          <p:nvPr/>
        </p:nvSpPr>
        <p:spPr>
          <a:xfrm>
            <a:off x="2414650" y="3752603"/>
            <a:ext cx="1995054" cy="2248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2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10" grpId="0" animBg="1"/>
      <p:bldP spid="65"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Modeling</a:t>
            </a:r>
            <a:r>
              <a:rPr lang="nl-NL" dirty="0"/>
              <a:t> </a:t>
            </a:r>
            <a:r>
              <a:rPr lang="nl-NL" dirty="0" err="1"/>
              <a:t>Overview</a:t>
            </a:r>
            <a:endParaRPr dirty="0"/>
          </a:p>
        </p:txBody>
      </p:sp>
    </p:spTree>
    <p:extLst>
      <p:ext uri="{BB962C8B-B14F-4D97-AF65-F5344CB8AC3E}">
        <p14:creationId xmlns:p14="http://schemas.microsoft.com/office/powerpoint/2010/main" val="46627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Calculating</a:t>
            </a:r>
            <a:r>
              <a:rPr lang="nl-NL" dirty="0"/>
              <a:t> Model </a:t>
            </a:r>
            <a:r>
              <a:rPr lang="nl-NL" dirty="0" err="1"/>
              <a:t>Outcomes</a:t>
            </a:r>
            <a:endParaRPr dirty="0"/>
          </a:p>
        </p:txBody>
      </p:sp>
    </p:spTree>
    <p:extLst>
      <p:ext uri="{BB962C8B-B14F-4D97-AF65-F5344CB8AC3E}">
        <p14:creationId xmlns:p14="http://schemas.microsoft.com/office/powerpoint/2010/main" val="323719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lstStyle/>
          <a:p>
            <a:pPr>
              <a:spcBef>
                <a:spcPts val="600"/>
              </a:spcBef>
            </a:pPr>
            <a:r>
              <a:rPr lang="en-US" dirty="0"/>
              <a:t>Expected remaining life-years, quality-adjusted life-years (QALYs), costs</a:t>
            </a:r>
          </a:p>
          <a:p>
            <a:pPr lvl="1">
              <a:spcBef>
                <a:spcPts val="600"/>
              </a:spcBef>
              <a:spcAft>
                <a:spcPts val="1800"/>
              </a:spcAft>
            </a:pPr>
            <a:r>
              <a:rPr lang="en-US" dirty="0"/>
              <a:t>Generally calculated over lifetime</a:t>
            </a:r>
          </a:p>
          <a:p>
            <a:pPr>
              <a:spcBef>
                <a:spcPts val="600"/>
              </a:spcBef>
              <a:spcAft>
                <a:spcPts val="1800"/>
              </a:spcAft>
            </a:pPr>
            <a:r>
              <a:rPr lang="en-US" dirty="0">
                <a:solidFill>
                  <a:schemeClr val="dk1"/>
                </a:solidFill>
              </a:rPr>
              <a:t>Multiply cohort distribution by state-specific values to calculate expected value at each cycle</a:t>
            </a:r>
            <a:endParaRPr lang="en-US" dirty="0"/>
          </a:p>
          <a:p>
            <a:pPr>
              <a:spcBef>
                <a:spcPts val="600"/>
              </a:spcBef>
            </a:pPr>
            <a:r>
              <a:rPr lang="en-US" dirty="0">
                <a:solidFill>
                  <a:schemeClr val="dk1"/>
                </a:solidFill>
              </a:rPr>
              <a:t>Sum expected values over time</a:t>
            </a:r>
          </a:p>
          <a:p>
            <a:pPr lvl="1">
              <a:spcBef>
                <a:spcPts val="600"/>
              </a:spcBef>
              <a:spcAft>
                <a:spcPts val="1800"/>
              </a:spcAft>
            </a:pPr>
            <a:r>
              <a:rPr lang="en-US" dirty="0">
                <a:solidFill>
                  <a:schemeClr val="dk1"/>
                </a:solidFill>
              </a:rPr>
              <a:t>discount if desired</a:t>
            </a:r>
          </a:p>
          <a:p>
            <a:pPr>
              <a:spcBef>
                <a:spcPts val="600"/>
              </a:spcBef>
              <a:spcAft>
                <a:spcPts val="1800"/>
              </a:spcAft>
            </a:pPr>
            <a:endParaRPr lang="en-US" dirty="0"/>
          </a:p>
          <a:p>
            <a:pPr>
              <a:spcBef>
                <a:spcPts val="600"/>
              </a:spcBef>
              <a:spcAft>
                <a:spcPts val="1800"/>
              </a:spcAft>
            </a:pPr>
            <a:endParaRPr lang="en-US" dirty="0"/>
          </a:p>
          <a:p>
            <a:pPr>
              <a:spcBef>
                <a:spcPts val="600"/>
              </a:spcBef>
              <a:spcAft>
                <a:spcPts val="1800"/>
              </a:spcAft>
            </a:pPr>
            <a:endParaRPr lang="en-US" dirty="0"/>
          </a:p>
        </p:txBody>
      </p:sp>
    </p:spTree>
    <p:extLst>
      <p:ext uri="{BB962C8B-B14F-4D97-AF65-F5344CB8AC3E}">
        <p14:creationId xmlns:p14="http://schemas.microsoft.com/office/powerpoint/2010/main" val="138285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Life-</a:t>
            </a:r>
            <a:r>
              <a:rPr lang="nl-NL" sz="4000" i="0" u="none" strike="noStrike" cap="none" dirty="0" err="1"/>
              <a:t>Expectancy</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en-US" i="0" u="none" strike="noStrike" cap="none" dirty="0">
                <a:solidFill>
                  <a:schemeClr val="dk1"/>
                </a:solidFill>
              </a:rPr>
              <a:t>State-specific values: 1 if alive, 0 if dead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22</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1007237412"/>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0.96</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0.93</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4"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16005" y="4542353"/>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41403" y="499413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9756" y="4145499"/>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5671676"/>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life </a:t>
            </a:r>
            <a:r>
              <a:rPr lang="nl-NL" sz="1800" dirty="0" err="1">
                <a:solidFill>
                  <a:schemeClr val="dk1"/>
                </a:solidFill>
                <a:latin typeface="Verdana"/>
                <a:ea typeface="Verdana"/>
                <a:cs typeface="Verdana"/>
                <a:sym typeface="Verdana"/>
              </a:rPr>
              <a:t>years</a:t>
            </a:r>
            <a:r>
              <a:rPr lang="nl-NL" sz="1800" dirty="0">
                <a:solidFill>
                  <a:schemeClr val="dk1"/>
                </a:solidFill>
                <a:latin typeface="Verdana"/>
                <a:ea typeface="Verdana"/>
                <a:cs typeface="Verdana"/>
                <a:sym typeface="Verdana"/>
              </a:rPr>
              <a:t>:    21.0 </a:t>
            </a:r>
            <a:r>
              <a:rPr lang="nl-NL" sz="1800" dirty="0" err="1">
                <a:solidFill>
                  <a:schemeClr val="dk1"/>
                </a:solidFill>
                <a:latin typeface="Verdana"/>
                <a:ea typeface="Verdana"/>
                <a:cs typeface="Verdana"/>
                <a:sym typeface="Verdana"/>
              </a:rPr>
              <a:t>years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QALE</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quality-adjusted life-expectancy (QALE)</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utility of that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23</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42718900"/>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0.8</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0.5</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38856" y="4577077"/>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64254" y="5028862"/>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62607" y="4180223"/>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4236333" y="5671676"/>
            <a:ext cx="3506333"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a:t>
            </a:r>
            <a:r>
              <a:rPr lang="nl-NL" sz="1800" dirty="0" err="1">
                <a:solidFill>
                  <a:schemeClr val="dk1"/>
                </a:solidFill>
                <a:latin typeface="Verdana"/>
                <a:ea typeface="Verdana"/>
                <a:cs typeface="Verdana"/>
                <a:sym typeface="Verdana"/>
              </a:rPr>
              <a:t>QALYs</a:t>
            </a:r>
            <a:r>
              <a:rPr lang="nl-NL" sz="1800" dirty="0">
                <a:solidFill>
                  <a:schemeClr val="dk1"/>
                </a:solidFill>
                <a:latin typeface="Verdana"/>
                <a:ea typeface="Verdana"/>
                <a:cs typeface="Verdana"/>
                <a:sym typeface="Verdana"/>
              </a:rPr>
              <a:t>:    14.7 </a:t>
            </a:r>
            <a:r>
              <a:rPr lang="nl-NL" sz="1800" dirty="0" err="1">
                <a:solidFill>
                  <a:schemeClr val="dk1"/>
                </a:solidFill>
                <a:latin typeface="Verdana"/>
                <a:ea typeface="Verdana"/>
                <a:cs typeface="Verdana"/>
                <a:sym typeface="Verdana"/>
              </a:rPr>
              <a:t>QALYs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3373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8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a:t>
            </a:r>
            <a:r>
              <a:rPr lang="nl-NL" sz="4000" i="0" u="none" strike="noStrike" cap="none" dirty="0" err="1"/>
              <a:t>costs</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lifetime health care costs</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cost of spending one cycle in that health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24</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2502326965"/>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costs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$422</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$438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$450</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$400</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$1,000</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a:t>
            </a:r>
            <a:endParaRPr dirty="0"/>
          </a:p>
        </p:txBody>
      </p:sp>
      <p:sp>
        <p:nvSpPr>
          <p:cNvPr id="813" name="Shape 813"/>
          <p:cNvSpPr/>
          <p:nvPr/>
        </p:nvSpPr>
        <p:spPr>
          <a:xfrm>
            <a:off x="6107586" y="4579782"/>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32984" y="5031567"/>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1337" y="418292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009418" y="5671676"/>
            <a:ext cx="4733249"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health care </a:t>
            </a:r>
            <a:r>
              <a:rPr lang="nl-NL" sz="1800" dirty="0" err="1">
                <a:solidFill>
                  <a:schemeClr val="dk1"/>
                </a:solidFill>
                <a:latin typeface="Verdana"/>
                <a:ea typeface="Verdana"/>
                <a:cs typeface="Verdana"/>
                <a:sym typeface="Verdana"/>
              </a:rPr>
              <a:t>costs</a:t>
            </a:r>
            <a:r>
              <a:rPr lang="nl-NL" sz="1800" dirty="0">
                <a:solidFill>
                  <a:schemeClr val="dk1"/>
                </a:solidFill>
                <a:latin typeface="Verdana"/>
                <a:ea typeface="Verdana"/>
                <a:cs typeface="Verdana"/>
                <a:sym typeface="Verdana"/>
              </a:rPr>
              <a:t>:    $12,531</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443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8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8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8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AE0-6D39-1B4D-A925-B316C9FCE0CB}"/>
              </a:ext>
            </a:extLst>
          </p:cNvPr>
          <p:cNvSpPr>
            <a:spLocks noGrp="1"/>
          </p:cNvSpPr>
          <p:nvPr>
            <p:ph type="title"/>
          </p:nvPr>
        </p:nvSpPr>
        <p:spPr/>
        <p:txBody>
          <a:bodyPr/>
          <a:lstStyle/>
          <a:p>
            <a:r>
              <a:rPr lang="nl-NL" dirty="0" err="1"/>
              <a:t>Discounting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D60D6-3749-794D-B580-1A6F71BFCBE2}"/>
                  </a:ext>
                </a:extLst>
              </p:cNvPr>
              <p:cNvSpPr>
                <a:spLocks noGrp="1"/>
              </p:cNvSpPr>
              <p:nvPr>
                <p:ph idx="1"/>
              </p:nvPr>
            </p:nvSpPr>
            <p:spPr/>
            <p:txBody>
              <a:bodyPr/>
              <a:lstStyle/>
              <a:p>
                <a:pPr>
                  <a:spcBef>
                    <a:spcPts val="600"/>
                  </a:spcBef>
                  <a:spcAft>
                    <a:spcPts val="1200"/>
                  </a:spcAft>
                </a:pPr>
                <a:r>
                  <a:rPr lang="en-US" dirty="0"/>
                  <a:t>In cost-effectiveness analysis, costs and QALYs are discounted at some rate, </a:t>
                </a:r>
                <a14:m>
                  <m:oMath xmlns:m="http://schemas.openxmlformats.org/officeDocument/2006/math">
                    <m:r>
                      <a:rPr lang="en-US" i="1" dirty="0" smtClean="0">
                        <a:latin typeface="Cambria Math" panose="02040503050406030204" pitchFamily="18" charset="0"/>
                      </a:rPr>
                      <m:t>𝑟</m:t>
                    </m:r>
                  </m:oMath>
                </a14:m>
                <a:endParaRPr lang="en-US" dirty="0"/>
              </a:p>
              <a:p>
                <a:pPr>
                  <a:spcBef>
                    <a:spcPts val="600"/>
                  </a:spcBef>
                  <a:spcAft>
                    <a:spcPts val="1200"/>
                  </a:spcAft>
                </a:pPr>
                <a:r>
                  <a:rPr lang="en-US" dirty="0"/>
                  <a:t>At each cycle </a:t>
                </a:r>
                <a14:m>
                  <m:oMath xmlns:m="http://schemas.openxmlformats.org/officeDocument/2006/math">
                    <m:r>
                      <a:rPr lang="en-US" i="1" dirty="0" smtClean="0">
                        <a:latin typeface="Cambria Math" panose="02040503050406030204" pitchFamily="18" charset="0"/>
                      </a:rPr>
                      <m:t>𝑡</m:t>
                    </m:r>
                  </m:oMath>
                </a14:m>
                <a:r>
                  <a:rPr lang="en-US" dirty="0"/>
                  <a:t>, multiply expected outcome by the discount factor: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a14:m>
                <a:endParaRPr lang="en-US" dirty="0"/>
              </a:p>
              <a:p>
                <a:pPr>
                  <a:spcBef>
                    <a:spcPts val="600"/>
                  </a:spcBef>
                  <a:spcAft>
                    <a:spcPts val="1200"/>
                  </a:spcAft>
                </a:pPr>
                <a:endParaRPr lang="en-US" dirty="0"/>
              </a:p>
            </p:txBody>
          </p:sp>
        </mc:Choice>
        <mc:Fallback xmlns="">
          <p:sp>
            <p:nvSpPr>
              <p:cNvPr id="3" name="Content Placeholder 2">
                <a:extLst>
                  <a:ext uri="{FF2B5EF4-FFF2-40B4-BE49-F238E27FC236}">
                    <a16:creationId xmlns:a16="http://schemas.microsoft.com/office/drawing/2014/main" id="{79BD60D6-3749-794D-B580-1A6F71BFCBE2}"/>
                  </a:ext>
                </a:extLst>
              </p:cNvPr>
              <p:cNvSpPr>
                <a:spLocks noGrp="1" noRot="1" noChangeAspect="1" noMove="1" noResize="1" noEditPoints="1" noAdjustHandles="1" noChangeArrowheads="1" noChangeShapeType="1" noTextEdit="1"/>
              </p:cNvSpPr>
              <p:nvPr>
                <p:ph idx="1"/>
              </p:nvPr>
            </p:nvSpPr>
            <p:spPr>
              <a:blipFill>
                <a:blip r:embed="rId2"/>
                <a:stretch>
                  <a:fillRect t="-763" r="-1664"/>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4AC3EF28-8E05-974A-A719-9405108F49B4}"/>
              </a:ext>
            </a:extLst>
          </p:cNvPr>
          <p:cNvGrpSpPr/>
          <p:nvPr/>
        </p:nvGrpSpPr>
        <p:grpSpPr>
          <a:xfrm>
            <a:off x="1050804" y="3208591"/>
            <a:ext cx="6251696" cy="2836003"/>
            <a:chOff x="1050804" y="3208591"/>
            <a:chExt cx="6251696" cy="2836003"/>
          </a:xfrm>
        </p:grpSpPr>
        <p:graphicFrame>
          <p:nvGraphicFramePr>
            <p:cNvPr id="4" name="Shape 802">
              <a:extLst>
                <a:ext uri="{FF2B5EF4-FFF2-40B4-BE49-F238E27FC236}">
                  <a16:creationId xmlns:a16="http://schemas.microsoft.com/office/drawing/2014/main" id="{67958679-D8E3-F643-9EDD-618711D031F6}"/>
                </a:ext>
              </a:extLst>
            </p:cNvPr>
            <p:cNvGraphicFramePr/>
            <p:nvPr>
              <p:extLst>
                <p:ext uri="{D42A27DB-BD31-4B8C-83A1-F6EECF244321}">
                  <p14:modId xmlns:p14="http://schemas.microsoft.com/office/powerpoint/2010/main" val="3133445758"/>
                </p:ext>
              </p:extLst>
            </p:nvPr>
          </p:nvGraphicFramePr>
          <p:xfrm>
            <a:off x="1206500" y="3575654"/>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5" name="Shape 803">
              <a:extLst>
                <a:ext uri="{FF2B5EF4-FFF2-40B4-BE49-F238E27FC236}">
                  <a16:creationId xmlns:a16="http://schemas.microsoft.com/office/drawing/2014/main" id="{5F3BA1AF-9B69-414C-B4A4-409BCD999AB9}"/>
                </a:ext>
              </a:extLst>
            </p:cNvPr>
            <p:cNvSpPr txBox="1"/>
            <p:nvPr/>
          </p:nvSpPr>
          <p:spPr>
            <a:xfrm>
              <a:off x="1050804" y="3208591"/>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Calibri"/>
                  <a:ea typeface="Calibri"/>
                  <a:cs typeface="Calibri"/>
                  <a:sym typeface="Calibri"/>
                </a:rPr>
                <a:t>State </a:t>
              </a:r>
              <a:r>
                <a:rPr lang="nl-NL" dirty="0" err="1">
                  <a:solidFill>
                    <a:schemeClr val="dk1"/>
                  </a:solidFill>
                  <a:latin typeface="Calibri"/>
                  <a:ea typeface="Calibri"/>
                  <a:cs typeface="Calibri"/>
                  <a:sym typeface="Calibri"/>
                </a:rPr>
                <a:t>values</a:t>
              </a:r>
              <a:r>
                <a:rPr lang="nl-NL" dirty="0">
                  <a:solidFill>
                    <a:schemeClr val="dk1"/>
                  </a:solidFill>
                  <a:latin typeface="Calibri"/>
                  <a:ea typeface="Calibri"/>
                  <a:cs typeface="Calibri"/>
                  <a:sym typeface="Calibri"/>
                </a:rPr>
                <a:t>:</a:t>
              </a:r>
              <a:endParaRPr dirty="0"/>
            </a:p>
          </p:txBody>
        </p:sp>
        <p:sp>
          <p:nvSpPr>
            <p:cNvPr id="6" name="Shape 804">
              <a:extLst>
                <a:ext uri="{FF2B5EF4-FFF2-40B4-BE49-F238E27FC236}">
                  <a16:creationId xmlns:a16="http://schemas.microsoft.com/office/drawing/2014/main" id="{E46DA7ED-5B6B-2C40-96C9-11651901D7C2}"/>
                </a:ext>
              </a:extLst>
            </p:cNvPr>
            <p:cNvSpPr txBox="1"/>
            <p:nvPr/>
          </p:nvSpPr>
          <p:spPr>
            <a:xfrm>
              <a:off x="2673348" y="3208591"/>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0.8</a:t>
              </a:r>
              <a:endParaRPr dirty="0"/>
            </a:p>
          </p:txBody>
        </p:sp>
        <p:sp>
          <p:nvSpPr>
            <p:cNvPr id="7" name="Shape 805">
              <a:extLst>
                <a:ext uri="{FF2B5EF4-FFF2-40B4-BE49-F238E27FC236}">
                  <a16:creationId xmlns:a16="http://schemas.microsoft.com/office/drawing/2014/main" id="{6CFC8546-BA16-D840-B7AB-CF64E0306904}"/>
                </a:ext>
              </a:extLst>
            </p:cNvPr>
            <p:cNvSpPr txBox="1"/>
            <p:nvPr/>
          </p:nvSpPr>
          <p:spPr>
            <a:xfrm>
              <a:off x="3704166"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0.5</a:t>
              </a:r>
              <a:endParaRPr dirty="0"/>
            </a:p>
          </p:txBody>
        </p:sp>
        <p:sp>
          <p:nvSpPr>
            <p:cNvPr id="8" name="Shape 806">
              <a:extLst>
                <a:ext uri="{FF2B5EF4-FFF2-40B4-BE49-F238E27FC236}">
                  <a16:creationId xmlns:a16="http://schemas.microsoft.com/office/drawing/2014/main" id="{B7801C29-265E-6C43-B32E-ADDC92BF4CE6}"/>
                </a:ext>
              </a:extLst>
            </p:cNvPr>
            <p:cNvSpPr txBox="1"/>
            <p:nvPr/>
          </p:nvSpPr>
          <p:spPr>
            <a:xfrm>
              <a:off x="4952999"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0.0</a:t>
              </a:r>
              <a:endParaRPr/>
            </a:p>
          </p:txBody>
        </p:sp>
      </p:grpSp>
      <p:grpSp>
        <p:nvGrpSpPr>
          <p:cNvPr id="9" name="Shape 807">
            <a:extLst>
              <a:ext uri="{FF2B5EF4-FFF2-40B4-BE49-F238E27FC236}">
                <a16:creationId xmlns:a16="http://schemas.microsoft.com/office/drawing/2014/main" id="{4F70703C-2C42-264F-8DBA-B1A466B8F024}"/>
              </a:ext>
            </a:extLst>
          </p:cNvPr>
          <p:cNvGrpSpPr/>
          <p:nvPr/>
        </p:nvGrpSpPr>
        <p:grpSpPr>
          <a:xfrm>
            <a:off x="7324924" y="4395693"/>
            <a:ext cx="1366175" cy="1334370"/>
            <a:chOff x="7324924" y="4856276"/>
            <a:chExt cx="1366175" cy="1334370"/>
          </a:xfrm>
        </p:grpSpPr>
        <p:sp>
          <p:nvSpPr>
            <p:cNvPr id="10" name="Shape 808">
              <a:extLst>
                <a:ext uri="{FF2B5EF4-FFF2-40B4-BE49-F238E27FC236}">
                  <a16:creationId xmlns:a16="http://schemas.microsoft.com/office/drawing/2014/main" id="{EB6F84E4-0A49-754C-B244-4B459C5A4B56}"/>
                </a:ext>
              </a:extLst>
            </p:cNvPr>
            <p:cNvSpPr txBox="1"/>
            <p:nvPr/>
          </p:nvSpPr>
          <p:spPr>
            <a:xfrm>
              <a:off x="733649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endParaRPr dirty="0"/>
            </a:p>
          </p:txBody>
        </p:sp>
        <p:sp>
          <p:nvSpPr>
            <p:cNvPr id="11" name="Shape 809">
              <a:extLst>
                <a:ext uri="{FF2B5EF4-FFF2-40B4-BE49-F238E27FC236}">
                  <a16:creationId xmlns:a16="http://schemas.microsoft.com/office/drawing/2014/main" id="{29EB8895-99BB-A54F-BBB8-B2A933C33499}"/>
                </a:ext>
              </a:extLst>
            </p:cNvPr>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12" name="Shape 810">
              <a:extLst>
                <a:ext uri="{FF2B5EF4-FFF2-40B4-BE49-F238E27FC236}">
                  <a16:creationId xmlns:a16="http://schemas.microsoft.com/office/drawing/2014/main" id="{078561F7-1B8C-804C-91FF-0C898D3C7E3D}"/>
                </a:ext>
              </a:extLst>
            </p:cNvPr>
            <p:cNvSpPr txBox="1"/>
            <p:nvPr/>
          </p:nvSpPr>
          <p:spPr>
            <a:xfrm>
              <a:off x="7324924"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r>
                <a:rPr lang="nl-NL" sz="2200" baseline="30000" dirty="0">
                  <a:solidFill>
                    <a:schemeClr val="dk1"/>
                  </a:solidFill>
                  <a:latin typeface="Calibri"/>
                  <a:ea typeface="Calibri"/>
                  <a:cs typeface="Calibri"/>
                  <a:sym typeface="Calibri"/>
                </a:rPr>
                <a:t>3</a:t>
              </a:r>
              <a:endParaRPr sz="2200" dirty="0">
                <a:solidFill>
                  <a:schemeClr val="dk1"/>
                </a:solidFill>
                <a:latin typeface="Calibri"/>
                <a:ea typeface="Calibri"/>
                <a:cs typeface="Calibri"/>
                <a:sym typeface="Calibri"/>
              </a:endParaRPr>
            </a:p>
          </p:txBody>
        </p:sp>
      </p:grpSp>
      <p:sp>
        <p:nvSpPr>
          <p:cNvPr id="13" name="Shape 811">
            <a:extLst>
              <a:ext uri="{FF2B5EF4-FFF2-40B4-BE49-F238E27FC236}">
                <a16:creationId xmlns:a16="http://schemas.microsoft.com/office/drawing/2014/main" id="{F41F9702-E4A2-0449-915C-E51962CA4777}"/>
              </a:ext>
            </a:extLst>
          </p:cNvPr>
          <p:cNvSpPr txBox="1"/>
          <p:nvPr/>
        </p:nvSpPr>
        <p:spPr>
          <a:xfrm>
            <a:off x="8320860" y="3858882"/>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14" name="Shape 812">
            <a:extLst>
              <a:ext uri="{FF2B5EF4-FFF2-40B4-BE49-F238E27FC236}">
                <a16:creationId xmlns:a16="http://schemas.microsoft.com/office/drawing/2014/main" id="{AF85498E-8389-EA41-8E58-68011603F130}"/>
              </a:ext>
            </a:extLst>
          </p:cNvPr>
          <p:cNvCxnSpPr/>
          <p:nvPr/>
        </p:nvCxnSpPr>
        <p:spPr>
          <a:xfrm>
            <a:off x="8689112" y="4342528"/>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19" name="Shape 816">
            <a:extLst>
              <a:ext uri="{FF2B5EF4-FFF2-40B4-BE49-F238E27FC236}">
                <a16:creationId xmlns:a16="http://schemas.microsoft.com/office/drawing/2014/main" id="{92BC2A1B-9948-AF4D-ADDA-68511B8752AB}"/>
              </a:ext>
            </a:extLst>
          </p:cNvPr>
          <p:cNvSpPr txBox="1"/>
          <p:nvPr/>
        </p:nvSpPr>
        <p:spPr>
          <a:xfrm>
            <a:off x="4254190" y="6030494"/>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14.7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
        <p:nvSpPr>
          <p:cNvPr id="20" name="Shape 816">
            <a:extLst>
              <a:ext uri="{FF2B5EF4-FFF2-40B4-BE49-F238E27FC236}">
                <a16:creationId xmlns:a16="http://schemas.microsoft.com/office/drawing/2014/main" id="{AF5A4035-F111-A246-A1A5-A0E472492B3D}"/>
              </a:ext>
            </a:extLst>
          </p:cNvPr>
          <p:cNvSpPr txBox="1"/>
          <p:nvPr/>
        </p:nvSpPr>
        <p:spPr>
          <a:xfrm>
            <a:off x="1215348" y="6344939"/>
            <a:ext cx="6853346"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i="1" dirty="0" err="1">
                <a:solidFill>
                  <a:schemeClr val="dk1"/>
                </a:solidFill>
                <a:latin typeface="Verdana"/>
                <a:ea typeface="Verdana"/>
                <a:cs typeface="Verdana"/>
                <a:sym typeface="Verdana"/>
              </a:rPr>
              <a:t>discounted</a:t>
            </a:r>
            <a:r>
              <a:rPr lang="nl-NL" i="1" dirty="0">
                <a:solidFill>
                  <a:schemeClr val="dk1"/>
                </a:solidFill>
                <a:latin typeface="Verdana"/>
                <a:ea typeface="Verdana"/>
                <a:cs typeface="Verdana"/>
                <a:sym typeface="Verdana"/>
              </a:rPr>
              <a:t> </a:t>
            </a:r>
            <a:r>
              <a:rPr lang="nl-NL" dirty="0">
                <a:solidFill>
                  <a:schemeClr val="dk1"/>
                </a:solidFill>
                <a:latin typeface="Verdana"/>
                <a:ea typeface="Verdana"/>
                <a:cs typeface="Verdana"/>
                <a:sym typeface="Verdana"/>
              </a:rPr>
              <a:t>(3% per </a:t>
            </a:r>
            <a:r>
              <a:rPr lang="nl-NL" dirty="0" err="1">
                <a:solidFill>
                  <a:schemeClr val="dk1"/>
                </a:solidFill>
                <a:latin typeface="Verdana"/>
                <a:ea typeface="Verdana"/>
                <a:cs typeface="Verdana"/>
                <a:sym typeface="Verdana"/>
              </a:rPr>
              <a:t>year</a:t>
            </a:r>
            <a:r>
              <a:rPr lang="nl-NL" dirty="0">
                <a:solidFill>
                  <a:schemeClr val="dk1"/>
                </a:solidFill>
                <a:latin typeface="Verdana"/>
                <a:ea typeface="Verdana"/>
                <a:cs typeface="Verdana"/>
                <a:sym typeface="Verdana"/>
              </a:rPr>
              <a:t>)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10.2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527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D2C9-CA50-4AC0-BB1C-EC012E441739}"/>
              </a:ext>
            </a:extLst>
          </p:cNvPr>
          <p:cNvSpPr>
            <a:spLocks noGrp="1"/>
          </p:cNvSpPr>
          <p:nvPr>
            <p:ph type="title"/>
          </p:nvPr>
        </p:nvSpPr>
        <p:spPr>
          <a:xfrm>
            <a:off x="3183582" y="2766219"/>
            <a:ext cx="7620000" cy="1143000"/>
          </a:xfrm>
        </p:spPr>
        <p:txBody>
          <a:bodyPr/>
          <a:lstStyle/>
          <a:p>
            <a:r>
              <a:rPr lang="en-US" dirty="0"/>
              <a:t>R Session</a:t>
            </a:r>
          </a:p>
        </p:txBody>
      </p:sp>
      <p:sp>
        <p:nvSpPr>
          <p:cNvPr id="3" name="Content Placeholder 2">
            <a:extLst>
              <a:ext uri="{FF2B5EF4-FFF2-40B4-BE49-F238E27FC236}">
                <a16:creationId xmlns:a16="http://schemas.microsoft.com/office/drawing/2014/main" id="{C1B0D916-DA27-4D60-9A8B-FCE2B7CD74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32389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Time-Varying State-Transition Models</a:t>
            </a:r>
            <a:endParaRPr dirty="0"/>
          </a:p>
        </p:txBody>
      </p:sp>
    </p:spTree>
    <p:extLst>
      <p:ext uri="{BB962C8B-B14F-4D97-AF65-F5344CB8AC3E}">
        <p14:creationId xmlns:p14="http://schemas.microsoft.com/office/powerpoint/2010/main" val="2759179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4710896"/>
              </a:xfrm>
            </p:spPr>
            <p:txBody>
              <a:bodyPr>
                <a:normAutofit/>
              </a:bodyPr>
              <a:lstStyle/>
              <a:p>
                <a:r>
                  <a:rPr lang="en-US" sz="2400" dirty="0"/>
                  <a:t>Often transition probabilities change over time as the cohort ages</a:t>
                </a:r>
              </a:p>
              <a:p>
                <a:pPr lvl="1"/>
                <a:r>
                  <a:rPr lang="en-US" sz="2200" dirty="0"/>
                  <a:t>Background mortality</a:t>
                </a:r>
              </a:p>
              <a:p>
                <a:pPr lvl="1"/>
                <a:r>
                  <a:rPr lang="en-US" sz="2200" dirty="0"/>
                  <a:t>Risk of developing disease or experiencing an event</a:t>
                </a:r>
              </a:p>
              <a:p>
                <a:pPr lvl="1"/>
                <a:endParaRPr lang="en-US" sz="2400" dirty="0"/>
              </a:p>
              <a:p>
                <a:r>
                  <a:rPr lang="en-US" sz="2400" dirty="0"/>
                  <a:t>In other words, the transition probability matrix </a:t>
                </a:r>
                <a14:m>
                  <m:oMath xmlns:m="http://schemas.openxmlformats.org/officeDocument/2006/math">
                    <m:r>
                      <a:rPr lang="en-US" sz="2400" i="1" dirty="0" smtClean="0">
                        <a:latin typeface="Cambria Math" panose="02040503050406030204" pitchFamily="18" charset="0"/>
                      </a:rPr>
                      <m:t>𝑃</m:t>
                    </m:r>
                  </m:oMath>
                </a14:m>
                <a:r>
                  <a:rPr lang="en-US" sz="2400" dirty="0"/>
                  <a:t> is not the same every cycle</a:t>
                </a:r>
              </a:p>
              <a:p>
                <a:endParaRPr lang="en-US" sz="2400" dirty="0"/>
              </a:p>
              <a:p>
                <a:r>
                  <a:rPr lang="en-US" sz="2400" dirty="0"/>
                  <a:t>Replace matrix </a:t>
                </a:r>
                <a14:m>
                  <m:oMath xmlns:m="http://schemas.openxmlformats.org/officeDocument/2006/math">
                    <m:r>
                      <a:rPr lang="en-US" sz="2400" i="1" dirty="0">
                        <a:latin typeface="Cambria Math" panose="02040503050406030204" pitchFamily="18" charset="0"/>
                      </a:rPr>
                      <m:t>𝑃</m:t>
                    </m:r>
                  </m:oMath>
                </a14:m>
                <a:r>
                  <a:rPr lang="en-US" sz="2400" dirty="0"/>
                  <a:t> with matrices </a:t>
                </a:r>
                <a14:m>
                  <m:oMath xmlns:m="http://schemas.openxmlformats.org/officeDocument/2006/math">
                    <m:r>
                      <a:rPr lang="en-US" sz="2400" i="1" dirty="0" smtClean="0">
                        <a:latin typeface="Cambria Math" panose="02040503050406030204" pitchFamily="18" charset="0"/>
                      </a:rPr>
                      <m:t>𝑃</m:t>
                    </m:r>
                    <m:r>
                      <a:rPr lang="en-US" sz="2400" i="1" baseline="-25000" dirty="0">
                        <a:latin typeface="Cambria Math" panose="02040503050406030204" pitchFamily="18" charset="0"/>
                      </a:rPr>
                      <m:t>𝑡</m:t>
                    </m:r>
                  </m:oMath>
                </a14:m>
                <a:r>
                  <a:rPr lang="en-US" sz="2400" dirty="0"/>
                  <a:t>, where </a:t>
                </a:r>
                <a14:m>
                  <m:oMath xmlns:m="http://schemas.openxmlformats.org/officeDocument/2006/math">
                    <m:r>
                      <a:rPr lang="en-US" sz="2400" i="1" dirty="0" smtClean="0">
                        <a:latin typeface="Cambria Math" panose="02040503050406030204" pitchFamily="18" charset="0"/>
                      </a:rPr>
                      <m:t>𝑡</m:t>
                    </m:r>
                  </m:oMath>
                </a14:m>
                <a:r>
                  <a:rPr lang="en-US" sz="2400" dirty="0"/>
                  <a:t> is time from the start of the simulation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4710896"/>
              </a:xfrm>
              <a:blipFill>
                <a:blip r:embed="rId2"/>
                <a:stretch>
                  <a:fillRect t="-1075"/>
                </a:stretch>
              </a:blipFill>
            </p:spPr>
            <p:txBody>
              <a:bodyPr/>
              <a:lstStyle/>
              <a:p>
                <a:r>
                  <a:rPr lang="en-US">
                    <a:noFill/>
                  </a:rPr>
                  <a:t> </a:t>
                </a:r>
              </a:p>
            </p:txBody>
          </p:sp>
        </mc:Fallback>
      </mc:AlternateContent>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28</a:t>
            </a:fld>
            <a:endParaRPr lang="en-US" dirty="0">
              <a:solidFill>
                <a:schemeClr val="accent1"/>
              </a:solidFill>
            </a:endParaRPr>
          </a:p>
        </p:txBody>
      </p:sp>
    </p:spTree>
    <p:extLst>
      <p:ext uri="{BB962C8B-B14F-4D97-AF65-F5344CB8AC3E}">
        <p14:creationId xmlns:p14="http://schemas.microsoft.com/office/powerpoint/2010/main" val="384482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233446179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0.10</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59857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i="1" dirty="0">
                          <a:latin typeface="Cambria Math" panose="02040503050406030204" pitchFamily="18" charset="0"/>
                        </a:rPr>
                        <m:t> 0</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59857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7794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State-</a:t>
            </a:r>
            <a:r>
              <a:rPr lang="nl-NL" dirty="0" err="1"/>
              <a:t>Transition</a:t>
            </a:r>
            <a:r>
              <a:rPr lang="nl-NL"/>
              <a:t> </a:t>
            </a:r>
            <a:r>
              <a:rPr lang="nl-NL" err="1"/>
              <a:t>Models</a:t>
            </a:r>
            <a:endParaRPr/>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lvl="0" indent="-381000" rtl="0">
              <a:spcBef>
                <a:spcPts val="600"/>
              </a:spcBef>
              <a:spcAft>
                <a:spcPts val="600"/>
              </a:spcAft>
              <a:buSzPts val="2400"/>
              <a:buChar char="•"/>
            </a:pPr>
            <a:r>
              <a:rPr lang="en-US" sz="2400" dirty="0"/>
              <a:t>Model that describes how a cohort is distributed across health states over time</a:t>
            </a:r>
          </a:p>
          <a:p>
            <a:pPr marL="754380" lvl="1" indent="-381000">
              <a:spcBef>
                <a:spcPts val="600"/>
              </a:spcBef>
              <a:spcAft>
                <a:spcPts val="2400"/>
              </a:spcAft>
              <a:buSzPts val="2400"/>
            </a:pPr>
            <a:r>
              <a:rPr lang="en-US" sz="2200" dirty="0"/>
              <a:t>e.g., healthy, sick, stable, progressed, dead</a:t>
            </a:r>
          </a:p>
          <a:p>
            <a:pPr marL="457200" lvl="0" indent="-381000" rtl="0">
              <a:spcBef>
                <a:spcPts val="600"/>
              </a:spcBef>
              <a:spcAft>
                <a:spcPts val="1800"/>
              </a:spcAft>
              <a:buSzPts val="2400"/>
              <a:buChar char="•"/>
            </a:pPr>
            <a:r>
              <a:rPr lang="en-US" sz="2400" dirty="0"/>
              <a:t>Allow transitions between states with some probability</a:t>
            </a:r>
          </a:p>
          <a:p>
            <a:pPr marL="457200" lvl="0" indent="-381000" rtl="0">
              <a:spcBef>
                <a:spcPts val="600"/>
              </a:spcBef>
              <a:spcAft>
                <a:spcPts val="600"/>
              </a:spcAft>
              <a:buSzPts val="2400"/>
              <a:buChar char="•"/>
            </a:pPr>
            <a:r>
              <a:rPr lang="en-US" sz="2400" dirty="0"/>
              <a:t>Transitions are m</a:t>
            </a:r>
            <a:r>
              <a:rPr lang="en-US" sz="2200" dirty="0"/>
              <a:t>odeled in discrete time steps (e.g. weekly, monthly, yearly)</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9618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0.12</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0.03</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0.92</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0.88</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60856486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0.92</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0.03</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0.88</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1</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188625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0.14</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0.04</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0.91</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0.86</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364858728"/>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0.91</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0.86</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2</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634978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Simulating Cohort with  Time-Varying Probabilities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2400"/>
              </a:spcBef>
              <a:spcAft>
                <a:spcPts val="1800"/>
              </a:spcAft>
              <a:buSzPts val="2400"/>
            </a:pPr>
            <a:r>
              <a:rPr lang="en-US" sz="2400" dirty="0">
                <a:solidFill>
                  <a:schemeClr val="dk1"/>
                </a:solidFill>
              </a:rPr>
              <a:t>Cohort distribution at next time step is still calculated through matrix multiplication, but </a:t>
            </a:r>
            <a:r>
              <a:rPr lang="en-US" sz="2400" b="1" i="1" dirty="0">
                <a:solidFill>
                  <a:schemeClr val="dk1"/>
                </a:solidFill>
              </a:rPr>
              <a:t>matrix changes over time</a:t>
            </a:r>
          </a:p>
          <a:p>
            <a:pPr marL="457200" indent="-381000">
              <a:spcBef>
                <a:spcPts val="24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sp>
        <p:nvSpPr>
          <p:cNvPr id="5" name="Shape 687">
            <a:extLst>
              <a:ext uri="{FF2B5EF4-FFF2-40B4-BE49-F238E27FC236}">
                <a16:creationId xmlns:a16="http://schemas.microsoft.com/office/drawing/2014/main" id="{01E1A386-F894-1747-AE49-46DB0C763F86}"/>
              </a:ext>
            </a:extLst>
          </p:cNvPr>
          <p:cNvSpPr txBox="1"/>
          <p:nvPr/>
        </p:nvSpPr>
        <p:spPr>
          <a:xfrm>
            <a:off x="3425585" y="4113960"/>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 name="Shape 688">
            <a:extLst>
              <a:ext uri="{FF2B5EF4-FFF2-40B4-BE49-F238E27FC236}">
                <a16:creationId xmlns:a16="http://schemas.microsoft.com/office/drawing/2014/main" id="{AD8D9C44-B472-124C-9A58-137EA4268951}"/>
              </a:ext>
            </a:extLst>
          </p:cNvPr>
          <p:cNvGrpSpPr/>
          <p:nvPr/>
        </p:nvGrpSpPr>
        <p:grpSpPr>
          <a:xfrm>
            <a:off x="4256861" y="4076821"/>
            <a:ext cx="2235200" cy="566781"/>
            <a:chOff x="1297709" y="3978991"/>
            <a:chExt cx="2235200" cy="566781"/>
          </a:xfrm>
        </p:grpSpPr>
        <p:sp>
          <p:nvSpPr>
            <p:cNvPr id="7" name="Shape 689">
              <a:extLst>
                <a:ext uri="{FF2B5EF4-FFF2-40B4-BE49-F238E27FC236}">
                  <a16:creationId xmlns:a16="http://schemas.microsoft.com/office/drawing/2014/main" id="{F444937B-74F7-0A4F-8D74-36E212601A9B}"/>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690">
              <a:extLst>
                <a:ext uri="{FF2B5EF4-FFF2-40B4-BE49-F238E27FC236}">
                  <a16:creationId xmlns:a16="http://schemas.microsoft.com/office/drawing/2014/main" id="{B9DC4299-EDCC-0844-BE43-DFEE93C8F387}"/>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1">
              <a:extLst>
                <a:ext uri="{FF2B5EF4-FFF2-40B4-BE49-F238E27FC236}">
                  <a16:creationId xmlns:a16="http://schemas.microsoft.com/office/drawing/2014/main" id="{7F2C2488-3470-7B46-B958-337BC42A778B}"/>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0" name="Shape 692">
              <a:extLst>
                <a:ext uri="{FF2B5EF4-FFF2-40B4-BE49-F238E27FC236}">
                  <a16:creationId xmlns:a16="http://schemas.microsoft.com/office/drawing/2014/main" id="{B90DF76E-932C-BB4A-AB9F-6CBF7E65AE19}"/>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1" name="Shape 693">
              <a:extLst>
                <a:ext uri="{FF2B5EF4-FFF2-40B4-BE49-F238E27FC236}">
                  <a16:creationId xmlns:a16="http://schemas.microsoft.com/office/drawing/2014/main" id="{2784D020-CBBF-274A-AED7-A26D8A2F5905}"/>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2" name="Shape 694">
            <a:extLst>
              <a:ext uri="{FF2B5EF4-FFF2-40B4-BE49-F238E27FC236}">
                <a16:creationId xmlns:a16="http://schemas.microsoft.com/office/drawing/2014/main" id="{38667B5C-1E5A-854B-8565-B84265C39FC4}"/>
              </a:ext>
            </a:extLst>
          </p:cNvPr>
          <p:cNvGrpSpPr/>
          <p:nvPr/>
        </p:nvGrpSpPr>
        <p:grpSpPr>
          <a:xfrm>
            <a:off x="1019508" y="4076821"/>
            <a:ext cx="2235200" cy="566781"/>
            <a:chOff x="1297709" y="3978991"/>
            <a:chExt cx="2235200" cy="566781"/>
          </a:xfrm>
        </p:grpSpPr>
        <p:sp>
          <p:nvSpPr>
            <p:cNvPr id="13" name="Shape 695">
              <a:extLst>
                <a:ext uri="{FF2B5EF4-FFF2-40B4-BE49-F238E27FC236}">
                  <a16:creationId xmlns:a16="http://schemas.microsoft.com/office/drawing/2014/main" id="{09BAF225-5A20-DD49-8B33-8BC8814B021E}"/>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 name="Shape 696">
              <a:extLst>
                <a:ext uri="{FF2B5EF4-FFF2-40B4-BE49-F238E27FC236}">
                  <a16:creationId xmlns:a16="http://schemas.microsoft.com/office/drawing/2014/main" id="{FF2CE0D0-E687-B049-B964-D3AFB4B90A73}"/>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7">
              <a:extLst>
                <a:ext uri="{FF2B5EF4-FFF2-40B4-BE49-F238E27FC236}">
                  <a16:creationId xmlns:a16="http://schemas.microsoft.com/office/drawing/2014/main" id="{99A0D79F-ADB5-2D47-B0C4-9F1ABFAA4113}"/>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6" name="Shape 698">
              <a:extLst>
                <a:ext uri="{FF2B5EF4-FFF2-40B4-BE49-F238E27FC236}">
                  <a16:creationId xmlns:a16="http://schemas.microsoft.com/office/drawing/2014/main" id="{ECBC0FC2-919F-854D-B26B-B55F51B69CC5}"/>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7" name="Shape 699">
              <a:extLst>
                <a:ext uri="{FF2B5EF4-FFF2-40B4-BE49-F238E27FC236}">
                  <a16:creationId xmlns:a16="http://schemas.microsoft.com/office/drawing/2014/main" id="{29A80637-5E92-C54F-9089-72B9BA9DAEC2}"/>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8" name="Shape 700">
            <a:extLst>
              <a:ext uri="{FF2B5EF4-FFF2-40B4-BE49-F238E27FC236}">
                <a16:creationId xmlns:a16="http://schemas.microsoft.com/office/drawing/2014/main" id="{A0BD8606-E90E-C640-B242-4E4BACEA86C9}"/>
              </a:ext>
            </a:extLst>
          </p:cNvPr>
          <p:cNvGrpSpPr/>
          <p:nvPr/>
        </p:nvGrpSpPr>
        <p:grpSpPr>
          <a:xfrm>
            <a:off x="6656721" y="3537221"/>
            <a:ext cx="2235200" cy="1645800"/>
            <a:chOff x="6440967" y="4793133"/>
            <a:chExt cx="2235200" cy="1645800"/>
          </a:xfrm>
        </p:grpSpPr>
        <p:grpSp>
          <p:nvGrpSpPr>
            <p:cNvPr id="19" name="Shape 701">
              <a:extLst>
                <a:ext uri="{FF2B5EF4-FFF2-40B4-BE49-F238E27FC236}">
                  <a16:creationId xmlns:a16="http://schemas.microsoft.com/office/drawing/2014/main" id="{C498795D-FF8D-0345-B735-78C5B9844C8A}"/>
                </a:ext>
              </a:extLst>
            </p:cNvPr>
            <p:cNvGrpSpPr/>
            <p:nvPr/>
          </p:nvGrpSpPr>
          <p:grpSpPr>
            <a:xfrm>
              <a:off x="6440967" y="4793133"/>
              <a:ext cx="2235200" cy="1645800"/>
              <a:chOff x="4826000" y="3611334"/>
              <a:chExt cx="2235200" cy="1645800"/>
            </a:xfrm>
          </p:grpSpPr>
          <p:sp>
            <p:nvSpPr>
              <p:cNvPr id="21" name="Shape 702">
                <a:extLst>
                  <a:ext uri="{FF2B5EF4-FFF2-40B4-BE49-F238E27FC236}">
                    <a16:creationId xmlns:a16="http://schemas.microsoft.com/office/drawing/2014/main" id="{2C9794AF-D3DA-204D-B0DD-E2D2F1CCF967}"/>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Shape 703">
                <a:extLst>
                  <a:ext uri="{FF2B5EF4-FFF2-40B4-BE49-F238E27FC236}">
                    <a16:creationId xmlns:a16="http://schemas.microsoft.com/office/drawing/2014/main" id="{53B36D24-03F6-8F4B-BA82-E5651E79522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4">
                <a:extLst>
                  <a:ext uri="{FF2B5EF4-FFF2-40B4-BE49-F238E27FC236}">
                    <a16:creationId xmlns:a16="http://schemas.microsoft.com/office/drawing/2014/main" id="{A160A6BF-2F53-514B-8184-C887D2852520}"/>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Shape 705">
                <a:extLst>
                  <a:ext uri="{FF2B5EF4-FFF2-40B4-BE49-F238E27FC236}">
                    <a16:creationId xmlns:a16="http://schemas.microsoft.com/office/drawing/2014/main" id="{0DA240E5-0F19-3249-B28A-94F6B37F412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6">
                <a:extLst>
                  <a:ext uri="{FF2B5EF4-FFF2-40B4-BE49-F238E27FC236}">
                    <a16:creationId xmlns:a16="http://schemas.microsoft.com/office/drawing/2014/main" id="{2837F6D3-44C8-A64E-B67E-C7C1B789F1FD}"/>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7">
                <a:extLst>
                  <a:ext uri="{FF2B5EF4-FFF2-40B4-BE49-F238E27FC236}">
                    <a16:creationId xmlns:a16="http://schemas.microsoft.com/office/drawing/2014/main" id="{EDC1E471-BC44-8C43-8277-F33AEE3CBFF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8">
                <a:extLst>
                  <a:ext uri="{FF2B5EF4-FFF2-40B4-BE49-F238E27FC236}">
                    <a16:creationId xmlns:a16="http://schemas.microsoft.com/office/drawing/2014/main" id="{E44210BE-2A23-6842-AE1B-6D4B27827794}"/>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9">
                <a:extLst>
                  <a:ext uri="{FF2B5EF4-FFF2-40B4-BE49-F238E27FC236}">
                    <a16:creationId xmlns:a16="http://schemas.microsoft.com/office/drawing/2014/main" id="{DD1A6F92-16F0-154E-929D-3E571042F889}"/>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10">
                <a:extLst>
                  <a:ext uri="{FF2B5EF4-FFF2-40B4-BE49-F238E27FC236}">
                    <a16:creationId xmlns:a16="http://schemas.microsoft.com/office/drawing/2014/main" id="{33BADC0E-5B05-D845-9EE6-3CDB46D78308}"/>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1">
                <a:extLst>
                  <a:ext uri="{FF2B5EF4-FFF2-40B4-BE49-F238E27FC236}">
                    <a16:creationId xmlns:a16="http://schemas.microsoft.com/office/drawing/2014/main" id="{C3EA489C-91D4-F842-8848-CBEB24B2D03E}"/>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2">
                <a:extLst>
                  <a:ext uri="{FF2B5EF4-FFF2-40B4-BE49-F238E27FC236}">
                    <a16:creationId xmlns:a16="http://schemas.microsoft.com/office/drawing/2014/main" id="{DA972461-9C5A-4E44-9052-9F664909E84B}"/>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0" name="Shape 713">
                  <a:extLst>
                    <a:ext uri="{FF2B5EF4-FFF2-40B4-BE49-F238E27FC236}">
                      <a16:creationId xmlns:a16="http://schemas.microsoft.com/office/drawing/2014/main" id="{CF158825-7906-AF4B-9F7C-DEB91DCF5DCD}"/>
                    </a:ext>
                  </a:extLst>
                </p:cNvPr>
                <p:cNvSpPr/>
                <p:nvPr/>
              </p:nvSpPr>
              <p:spPr>
                <a:xfrm>
                  <a:off x="6764296" y="4922437"/>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dirty="0" smtClean="0">
                                <a:solidFill>
                                  <a:srgbClr val="000000"/>
                                </a:solidFill>
                                <a:latin typeface="Cambria Math" panose="02040503050406030204" pitchFamily="18" charset="0"/>
                                <a:cs typeface="Calibri"/>
                                <a:sym typeface="Calibri"/>
                              </a:rPr>
                            </m:ctrlPr>
                          </m:sSubPr>
                          <m:e>
                            <m:r>
                              <a:rPr lang="en-US" sz="2400" b="0" i="1" dirty="0" smtClean="0">
                                <a:solidFill>
                                  <a:srgbClr val="000000"/>
                                </a:solidFill>
                                <a:latin typeface="Cambria Math" panose="02040503050406030204" pitchFamily="18" charset="0"/>
                                <a:cs typeface="Calibri"/>
                                <a:sym typeface="Calibri"/>
                              </a:rPr>
                              <m:t>𝑃</m:t>
                            </m:r>
                          </m:e>
                          <m:sub>
                            <m:r>
                              <a:rPr lang="en-US" sz="2400" b="0" i="1" dirty="0" smtClean="0">
                                <a:solidFill>
                                  <a:srgbClr val="000000"/>
                                </a:solidFill>
                                <a:latin typeface="Cambria Math" panose="02040503050406030204" pitchFamily="18" charset="0"/>
                                <a:cs typeface="Calibri"/>
                                <a:sym typeface="Calibri"/>
                              </a:rPr>
                              <m:t>𝑡</m:t>
                            </m:r>
                          </m:sub>
                        </m:sSub>
                      </m:oMath>
                    </m:oMathPara>
                  </a14:m>
                  <a:endParaRPr lang="en-US" sz="2400" i="1" dirty="0">
                    <a:solidFill>
                      <a:srgbClr val="000000"/>
                    </a:solidFill>
                    <a:latin typeface="Calibri"/>
                    <a:ea typeface="Calibri"/>
                    <a:cs typeface="Calibri"/>
                    <a:sym typeface="Calibri"/>
                  </a:endParaRPr>
                </a:p>
              </p:txBody>
            </p:sp>
          </mc:Choice>
          <mc:Fallback xmlns="">
            <p:sp>
              <p:nvSpPr>
                <p:cNvPr id="20" name="Shape 713">
                  <a:extLst>
                    <a:ext uri="{FF2B5EF4-FFF2-40B4-BE49-F238E27FC236}">
                      <a16:creationId xmlns:a16="http://schemas.microsoft.com/office/drawing/2014/main" id="{CF158825-7906-AF4B-9F7C-DEB91DCF5DCD}"/>
                    </a:ext>
                  </a:extLst>
                </p:cNvPr>
                <p:cNvSpPr>
                  <a:spLocks noRot="1" noChangeAspect="1" noMove="1" noResize="1" noEditPoints="1" noAdjustHandles="1" noChangeArrowheads="1" noChangeShapeType="1" noTextEdit="1"/>
                </p:cNvSpPr>
                <p:nvPr/>
              </p:nvSpPr>
              <p:spPr>
                <a:xfrm>
                  <a:off x="6764296" y="4922437"/>
                  <a:ext cx="1551398" cy="1289059"/>
                </a:xfrm>
                <a:prstGeom prst="rect">
                  <a:avLst/>
                </a:prstGeom>
                <a:blipFill>
                  <a:blip r:embed="rId3"/>
                  <a:stretch>
                    <a:fillRect t="-971"/>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Tree>
    <p:extLst>
      <p:ext uri="{BB962C8B-B14F-4D97-AF65-F5344CB8AC3E}">
        <p14:creationId xmlns:p14="http://schemas.microsoft.com/office/powerpoint/2010/main" val="2721666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Transition Probability Array</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Stack cycle-specific transition probability matrices together to form a </a:t>
            </a:r>
            <a:r>
              <a:rPr lang="en-US" sz="2400" b="1" i="1" dirty="0">
                <a:solidFill>
                  <a:schemeClr val="accent1"/>
                </a:solidFill>
              </a:rPr>
              <a:t>transition probability array</a:t>
            </a:r>
          </a:p>
          <a:p>
            <a:pPr marL="457200" indent="-381000">
              <a:spcBef>
                <a:spcPts val="6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grpSp>
        <p:nvGrpSpPr>
          <p:cNvPr id="4" name="Group 3">
            <a:extLst>
              <a:ext uri="{FF2B5EF4-FFF2-40B4-BE49-F238E27FC236}">
                <a16:creationId xmlns:a16="http://schemas.microsoft.com/office/drawing/2014/main" id="{3F613D16-9FD5-474B-B7AA-AC3009EDE18A}"/>
              </a:ext>
            </a:extLst>
          </p:cNvPr>
          <p:cNvGrpSpPr/>
          <p:nvPr/>
        </p:nvGrpSpPr>
        <p:grpSpPr>
          <a:xfrm>
            <a:off x="4078113" y="3078480"/>
            <a:ext cx="2255631" cy="1647341"/>
            <a:chOff x="2029857" y="4285488"/>
            <a:chExt cx="2255631" cy="1647341"/>
          </a:xfrm>
        </p:grpSpPr>
        <p:sp>
          <p:nvSpPr>
            <p:cNvPr id="33" name="Rectangle 32">
              <a:extLst>
                <a:ext uri="{FF2B5EF4-FFF2-40B4-BE49-F238E27FC236}">
                  <a16:creationId xmlns:a16="http://schemas.microsoft.com/office/drawing/2014/main" id="{E5DF3FC4-9608-4840-AE2E-FDD3F9A7E495}"/>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0D4478F-30C2-B24C-B75D-B4523E9CFEC1}"/>
                </a:ext>
              </a:extLst>
            </p:cNvPr>
            <p:cNvGrpSpPr/>
            <p:nvPr/>
          </p:nvGrpSpPr>
          <p:grpSpPr>
            <a:xfrm>
              <a:off x="2029857" y="4285488"/>
              <a:ext cx="2237343" cy="1647341"/>
              <a:chOff x="1920129" y="4157472"/>
              <a:chExt cx="2237343" cy="1647341"/>
            </a:xfrm>
          </p:grpSpPr>
          <p:grpSp>
            <p:nvGrpSpPr>
              <p:cNvPr id="5" name="Shape 733">
                <a:extLst>
                  <a:ext uri="{FF2B5EF4-FFF2-40B4-BE49-F238E27FC236}">
                    <a16:creationId xmlns:a16="http://schemas.microsoft.com/office/drawing/2014/main" id="{47C581A6-2E2E-3547-BE2C-3E4B94D959D9}"/>
                  </a:ext>
                </a:extLst>
              </p:cNvPr>
              <p:cNvGrpSpPr/>
              <p:nvPr/>
            </p:nvGrpSpPr>
            <p:grpSpPr>
              <a:xfrm>
                <a:off x="1920129" y="4159013"/>
                <a:ext cx="2235200" cy="1645800"/>
                <a:chOff x="4826000" y="3611334"/>
                <a:chExt cx="2235200" cy="1645800"/>
              </a:xfrm>
            </p:grpSpPr>
            <p:sp>
              <p:nvSpPr>
                <p:cNvPr id="6" name="Shape 734">
                  <a:extLst>
                    <a:ext uri="{FF2B5EF4-FFF2-40B4-BE49-F238E27FC236}">
                      <a16:creationId xmlns:a16="http://schemas.microsoft.com/office/drawing/2014/main" id="{F7189F3B-2BCD-9D47-9B19-94F0869481EF}"/>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 name="Shape 735">
                  <a:extLst>
                    <a:ext uri="{FF2B5EF4-FFF2-40B4-BE49-F238E27FC236}">
                      <a16:creationId xmlns:a16="http://schemas.microsoft.com/office/drawing/2014/main" id="{01ECCA80-18F9-E144-8FAF-D52B5563ABA0}"/>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736">
                  <a:extLst>
                    <a:ext uri="{FF2B5EF4-FFF2-40B4-BE49-F238E27FC236}">
                      <a16:creationId xmlns:a16="http://schemas.microsoft.com/office/drawing/2014/main" id="{C86B132B-5C52-FC45-B54C-D75D60D9C38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9" name="Shape 737">
                  <a:extLst>
                    <a:ext uri="{FF2B5EF4-FFF2-40B4-BE49-F238E27FC236}">
                      <a16:creationId xmlns:a16="http://schemas.microsoft.com/office/drawing/2014/main" id="{3BF62579-2B49-874E-AC9E-34B9E833F4B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0" name="Shape 738">
                  <a:extLst>
                    <a:ext uri="{FF2B5EF4-FFF2-40B4-BE49-F238E27FC236}">
                      <a16:creationId xmlns:a16="http://schemas.microsoft.com/office/drawing/2014/main" id="{238BA709-ED54-E843-AB3E-1FC8A2EC83E8}"/>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1" name="Shape 739">
                  <a:extLst>
                    <a:ext uri="{FF2B5EF4-FFF2-40B4-BE49-F238E27FC236}">
                      <a16:creationId xmlns:a16="http://schemas.microsoft.com/office/drawing/2014/main" id="{F85764FF-0A7B-894C-A401-0B9843AA55E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0.16</a:t>
                  </a:r>
                  <a:endParaRPr sz="1800" dirty="0">
                    <a:solidFill>
                      <a:schemeClr val="dk1"/>
                    </a:solidFill>
                    <a:latin typeface="Calibri"/>
                    <a:ea typeface="Calibri"/>
                    <a:cs typeface="Calibri"/>
                    <a:sym typeface="Calibri"/>
                  </a:endParaRPr>
                </a:p>
              </p:txBody>
            </p:sp>
            <p:sp>
              <p:nvSpPr>
                <p:cNvPr id="12" name="Shape 740">
                  <a:extLst>
                    <a:ext uri="{FF2B5EF4-FFF2-40B4-BE49-F238E27FC236}">
                      <a16:creationId xmlns:a16="http://schemas.microsoft.com/office/drawing/2014/main" id="{F9A94F5E-A773-DE4D-B1C2-A8DBF7699E60}"/>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0.84</a:t>
                  </a:r>
                  <a:endParaRPr sz="1800" dirty="0">
                    <a:solidFill>
                      <a:schemeClr val="dk1"/>
                    </a:solidFill>
                    <a:latin typeface="Calibri"/>
                    <a:ea typeface="Calibri"/>
                    <a:cs typeface="Calibri"/>
                    <a:sym typeface="Calibri"/>
                  </a:endParaRPr>
                </a:p>
              </p:txBody>
            </p:sp>
            <p:sp>
              <p:nvSpPr>
                <p:cNvPr id="13" name="Shape 741">
                  <a:extLst>
                    <a:ext uri="{FF2B5EF4-FFF2-40B4-BE49-F238E27FC236}">
                      <a16:creationId xmlns:a16="http://schemas.microsoft.com/office/drawing/2014/main" id="{B6C7A58F-F492-DD4D-815A-7EF4D1A875B2}"/>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14" name="Shape 742">
                  <a:extLst>
                    <a:ext uri="{FF2B5EF4-FFF2-40B4-BE49-F238E27FC236}">
                      <a16:creationId xmlns:a16="http://schemas.microsoft.com/office/drawing/2014/main" id="{C554327C-4F8D-5946-A429-E5A761370C1D}"/>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5" name="Shape 743">
                  <a:extLst>
                    <a:ext uri="{FF2B5EF4-FFF2-40B4-BE49-F238E27FC236}">
                      <a16:creationId xmlns:a16="http://schemas.microsoft.com/office/drawing/2014/main" id="{52E48BF8-34ED-6A43-903F-0F2A871DF340}"/>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6" name="Shape 744">
                  <a:extLst>
                    <a:ext uri="{FF2B5EF4-FFF2-40B4-BE49-F238E27FC236}">
                      <a16:creationId xmlns:a16="http://schemas.microsoft.com/office/drawing/2014/main" id="{F0DA2F6A-728B-084E-8EDE-FC5E1BA60526}"/>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3CEB1D61-45F9-F44A-A91D-B414388C12A3}"/>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D7C2E348-BC8D-3B47-99ED-FEF49EE9DE40}"/>
              </a:ext>
            </a:extLst>
          </p:cNvPr>
          <p:cNvGrpSpPr/>
          <p:nvPr/>
        </p:nvGrpSpPr>
        <p:grpSpPr>
          <a:xfrm>
            <a:off x="3340608" y="3614928"/>
            <a:ext cx="2267712" cy="1647341"/>
            <a:chOff x="2017776" y="4285488"/>
            <a:chExt cx="2267712" cy="1647341"/>
          </a:xfrm>
        </p:grpSpPr>
        <p:sp>
          <p:nvSpPr>
            <p:cNvPr id="36" name="Rectangle 35">
              <a:extLst>
                <a:ext uri="{FF2B5EF4-FFF2-40B4-BE49-F238E27FC236}">
                  <a16:creationId xmlns:a16="http://schemas.microsoft.com/office/drawing/2014/main" id="{15F481A8-1846-6E42-AF2F-723954208B8D}"/>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86620BE-C04C-8D44-BF02-50BB1581F45A}"/>
                </a:ext>
              </a:extLst>
            </p:cNvPr>
            <p:cNvGrpSpPr/>
            <p:nvPr/>
          </p:nvGrpSpPr>
          <p:grpSpPr>
            <a:xfrm>
              <a:off x="2017776" y="4285488"/>
              <a:ext cx="2247281" cy="1647341"/>
              <a:chOff x="1908048" y="4157472"/>
              <a:chExt cx="2247281" cy="1647341"/>
            </a:xfrm>
          </p:grpSpPr>
          <p:grpSp>
            <p:nvGrpSpPr>
              <p:cNvPr id="38" name="Shape 733">
                <a:extLst>
                  <a:ext uri="{FF2B5EF4-FFF2-40B4-BE49-F238E27FC236}">
                    <a16:creationId xmlns:a16="http://schemas.microsoft.com/office/drawing/2014/main" id="{1AB636A9-F904-A147-B4E2-42881AB6C392}"/>
                  </a:ext>
                </a:extLst>
              </p:cNvPr>
              <p:cNvGrpSpPr/>
              <p:nvPr/>
            </p:nvGrpSpPr>
            <p:grpSpPr>
              <a:xfrm>
                <a:off x="1920129" y="4159013"/>
                <a:ext cx="2235200" cy="1645800"/>
                <a:chOff x="4826000" y="3611334"/>
                <a:chExt cx="2235200" cy="1645800"/>
              </a:xfrm>
            </p:grpSpPr>
            <p:sp>
              <p:nvSpPr>
                <p:cNvPr id="40" name="Shape 734">
                  <a:extLst>
                    <a:ext uri="{FF2B5EF4-FFF2-40B4-BE49-F238E27FC236}">
                      <a16:creationId xmlns:a16="http://schemas.microsoft.com/office/drawing/2014/main" id="{65045F22-2FCE-0240-9A92-08FCFDEE5D89}"/>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1" name="Shape 735">
                  <a:extLst>
                    <a:ext uri="{FF2B5EF4-FFF2-40B4-BE49-F238E27FC236}">
                      <a16:creationId xmlns:a16="http://schemas.microsoft.com/office/drawing/2014/main" id="{2B07BDCA-5585-6346-9919-FBFD61AED29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36">
                  <a:extLst>
                    <a:ext uri="{FF2B5EF4-FFF2-40B4-BE49-F238E27FC236}">
                      <a16:creationId xmlns:a16="http://schemas.microsoft.com/office/drawing/2014/main" id="{2F9FEFEC-35D3-3E4C-B352-AA1A9EE2167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0.91</a:t>
                  </a:r>
                  <a:endParaRPr sz="1800" dirty="0">
                    <a:solidFill>
                      <a:schemeClr val="dk1"/>
                    </a:solidFill>
                    <a:latin typeface="Calibri"/>
                    <a:ea typeface="Calibri"/>
                    <a:cs typeface="Calibri"/>
                    <a:sym typeface="Calibri"/>
                  </a:endParaRPr>
                </a:p>
              </p:txBody>
            </p:sp>
            <p:sp>
              <p:nvSpPr>
                <p:cNvPr id="43" name="Shape 737">
                  <a:extLst>
                    <a:ext uri="{FF2B5EF4-FFF2-40B4-BE49-F238E27FC236}">
                      <a16:creationId xmlns:a16="http://schemas.microsoft.com/office/drawing/2014/main" id="{9E22F262-F94F-8D4E-A0C2-192C89D421E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44" name="Shape 738">
                  <a:extLst>
                    <a:ext uri="{FF2B5EF4-FFF2-40B4-BE49-F238E27FC236}">
                      <a16:creationId xmlns:a16="http://schemas.microsoft.com/office/drawing/2014/main" id="{C84A69F7-9780-FD4A-87A6-C7C0CB55388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45" name="Shape 739">
                  <a:extLst>
                    <a:ext uri="{FF2B5EF4-FFF2-40B4-BE49-F238E27FC236}">
                      <a16:creationId xmlns:a16="http://schemas.microsoft.com/office/drawing/2014/main" id="{72E9ACF2-4896-674B-AB16-E9FD33B9FCA5}"/>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0.14</a:t>
                  </a:r>
                  <a:endParaRPr sz="1800" dirty="0">
                    <a:solidFill>
                      <a:schemeClr val="dk1"/>
                    </a:solidFill>
                    <a:latin typeface="Calibri"/>
                    <a:ea typeface="Calibri"/>
                    <a:cs typeface="Calibri"/>
                    <a:sym typeface="Calibri"/>
                  </a:endParaRPr>
                </a:p>
              </p:txBody>
            </p:sp>
            <p:sp>
              <p:nvSpPr>
                <p:cNvPr id="46" name="Shape 740">
                  <a:extLst>
                    <a:ext uri="{FF2B5EF4-FFF2-40B4-BE49-F238E27FC236}">
                      <a16:creationId xmlns:a16="http://schemas.microsoft.com/office/drawing/2014/main" id="{837FABCC-3350-2748-90F1-032C434C64ED}"/>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0.86</a:t>
                  </a:r>
                  <a:endParaRPr sz="1800" dirty="0">
                    <a:solidFill>
                      <a:schemeClr val="dk1"/>
                    </a:solidFill>
                    <a:latin typeface="Calibri"/>
                    <a:ea typeface="Calibri"/>
                    <a:cs typeface="Calibri"/>
                    <a:sym typeface="Calibri"/>
                  </a:endParaRPr>
                </a:p>
              </p:txBody>
            </p:sp>
            <p:sp>
              <p:nvSpPr>
                <p:cNvPr id="47" name="Shape 741">
                  <a:extLst>
                    <a:ext uri="{FF2B5EF4-FFF2-40B4-BE49-F238E27FC236}">
                      <a16:creationId xmlns:a16="http://schemas.microsoft.com/office/drawing/2014/main" id="{E72710D2-0C51-1A4B-A6D5-E992AC697F2A}"/>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8" name="Shape 742">
                  <a:extLst>
                    <a:ext uri="{FF2B5EF4-FFF2-40B4-BE49-F238E27FC236}">
                      <a16:creationId xmlns:a16="http://schemas.microsoft.com/office/drawing/2014/main" id="{E3F8310E-41FF-D047-BBED-042C7955788E}"/>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9" name="Shape 743">
                  <a:extLst>
                    <a:ext uri="{FF2B5EF4-FFF2-40B4-BE49-F238E27FC236}">
                      <a16:creationId xmlns:a16="http://schemas.microsoft.com/office/drawing/2014/main" id="{45A102E1-7FED-BD4D-90BF-4D3A9E39268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0" name="Shape 744">
                  <a:extLst>
                    <a:ext uri="{FF2B5EF4-FFF2-40B4-BE49-F238E27FC236}">
                      <a16:creationId xmlns:a16="http://schemas.microsoft.com/office/drawing/2014/main" id="{BA5B74B5-8488-564D-9B92-B4CAF13BE0BE}"/>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39" name="Rectangle 38">
                <a:extLst>
                  <a:ext uri="{FF2B5EF4-FFF2-40B4-BE49-F238E27FC236}">
                    <a16:creationId xmlns:a16="http://schemas.microsoft.com/office/drawing/2014/main" id="{CA47BED1-FC15-FB48-99C8-3B3380A73A3D}"/>
                  </a:ext>
                </a:extLst>
              </p:cNvPr>
              <p:cNvSpPr/>
              <p:nvPr/>
            </p:nvSpPr>
            <p:spPr>
              <a:xfrm>
                <a:off x="1908048"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6C78FC07-ABF8-CC47-9AF0-406482239F55}"/>
              </a:ext>
            </a:extLst>
          </p:cNvPr>
          <p:cNvGrpSpPr/>
          <p:nvPr/>
        </p:nvGrpSpPr>
        <p:grpSpPr>
          <a:xfrm>
            <a:off x="2554113" y="4169664"/>
            <a:ext cx="2255631" cy="1647341"/>
            <a:chOff x="2029857" y="4285488"/>
            <a:chExt cx="2255631" cy="1647341"/>
          </a:xfrm>
        </p:grpSpPr>
        <p:sp>
          <p:nvSpPr>
            <p:cNvPr id="52" name="Rectangle 51">
              <a:extLst>
                <a:ext uri="{FF2B5EF4-FFF2-40B4-BE49-F238E27FC236}">
                  <a16:creationId xmlns:a16="http://schemas.microsoft.com/office/drawing/2014/main" id="{3B210760-6583-CB4B-B197-02464E87499C}"/>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CB7B3159-799C-474B-A25A-DAEC839E1DB2}"/>
                </a:ext>
              </a:extLst>
            </p:cNvPr>
            <p:cNvGrpSpPr/>
            <p:nvPr/>
          </p:nvGrpSpPr>
          <p:grpSpPr>
            <a:xfrm>
              <a:off x="2029857" y="4285488"/>
              <a:ext cx="2237343" cy="1647341"/>
              <a:chOff x="1920129" y="4157472"/>
              <a:chExt cx="2237343" cy="1647341"/>
            </a:xfrm>
          </p:grpSpPr>
          <p:grpSp>
            <p:nvGrpSpPr>
              <p:cNvPr id="54" name="Shape 733">
                <a:extLst>
                  <a:ext uri="{FF2B5EF4-FFF2-40B4-BE49-F238E27FC236}">
                    <a16:creationId xmlns:a16="http://schemas.microsoft.com/office/drawing/2014/main" id="{68AE48C5-7CD1-4540-BF47-D5835D41F158}"/>
                  </a:ext>
                </a:extLst>
              </p:cNvPr>
              <p:cNvGrpSpPr/>
              <p:nvPr/>
            </p:nvGrpSpPr>
            <p:grpSpPr>
              <a:xfrm>
                <a:off x="1920129" y="4159013"/>
                <a:ext cx="2235200" cy="1645800"/>
                <a:chOff x="4826000" y="3611334"/>
                <a:chExt cx="2235200" cy="1645800"/>
              </a:xfrm>
            </p:grpSpPr>
            <p:sp>
              <p:nvSpPr>
                <p:cNvPr id="56" name="Shape 734">
                  <a:extLst>
                    <a:ext uri="{FF2B5EF4-FFF2-40B4-BE49-F238E27FC236}">
                      <a16:creationId xmlns:a16="http://schemas.microsoft.com/office/drawing/2014/main" id="{D70B8E22-8BA9-3241-88D9-77279263E4F4}"/>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35">
                  <a:extLst>
                    <a:ext uri="{FF2B5EF4-FFF2-40B4-BE49-F238E27FC236}">
                      <a16:creationId xmlns:a16="http://schemas.microsoft.com/office/drawing/2014/main" id="{D4F8E055-EB3C-5248-AB71-C7411B1A195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8" name="Shape 736">
                  <a:extLst>
                    <a:ext uri="{FF2B5EF4-FFF2-40B4-BE49-F238E27FC236}">
                      <a16:creationId xmlns:a16="http://schemas.microsoft.com/office/drawing/2014/main" id="{B275444A-7E12-FB49-AAC4-171617F21FFF}"/>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0.92</a:t>
                  </a:r>
                  <a:endParaRPr sz="1800" dirty="0">
                    <a:solidFill>
                      <a:schemeClr val="dk1"/>
                    </a:solidFill>
                    <a:latin typeface="Calibri"/>
                    <a:ea typeface="Calibri"/>
                    <a:cs typeface="Calibri"/>
                    <a:sym typeface="Calibri"/>
                  </a:endParaRPr>
                </a:p>
              </p:txBody>
            </p:sp>
            <p:sp>
              <p:nvSpPr>
                <p:cNvPr id="59" name="Shape 737">
                  <a:extLst>
                    <a:ext uri="{FF2B5EF4-FFF2-40B4-BE49-F238E27FC236}">
                      <a16:creationId xmlns:a16="http://schemas.microsoft.com/office/drawing/2014/main" id="{D8EF3BA6-9514-B640-B0DA-95000C69BF9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60" name="Shape 738">
                  <a:extLst>
                    <a:ext uri="{FF2B5EF4-FFF2-40B4-BE49-F238E27FC236}">
                      <a16:creationId xmlns:a16="http://schemas.microsoft.com/office/drawing/2014/main" id="{FAE9800D-98E9-0942-A91D-A9EE84658D7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0.03</a:t>
                  </a:r>
                  <a:endParaRPr sz="1800" dirty="0">
                    <a:solidFill>
                      <a:schemeClr val="dk1"/>
                    </a:solidFill>
                    <a:latin typeface="Calibri"/>
                    <a:ea typeface="Calibri"/>
                    <a:cs typeface="Calibri"/>
                    <a:sym typeface="Calibri"/>
                  </a:endParaRPr>
                </a:p>
              </p:txBody>
            </p:sp>
            <p:sp>
              <p:nvSpPr>
                <p:cNvPr id="61" name="Shape 739">
                  <a:extLst>
                    <a:ext uri="{FF2B5EF4-FFF2-40B4-BE49-F238E27FC236}">
                      <a16:creationId xmlns:a16="http://schemas.microsoft.com/office/drawing/2014/main" id="{72170B3A-1EDE-BF43-A52E-C3C40C614C7E}"/>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0.12</a:t>
                  </a:r>
                  <a:endParaRPr sz="1800" dirty="0">
                    <a:solidFill>
                      <a:schemeClr val="dk1"/>
                    </a:solidFill>
                    <a:latin typeface="Calibri"/>
                    <a:ea typeface="Calibri"/>
                    <a:cs typeface="Calibri"/>
                    <a:sym typeface="Calibri"/>
                  </a:endParaRPr>
                </a:p>
              </p:txBody>
            </p:sp>
            <p:sp>
              <p:nvSpPr>
                <p:cNvPr id="62" name="Shape 740">
                  <a:extLst>
                    <a:ext uri="{FF2B5EF4-FFF2-40B4-BE49-F238E27FC236}">
                      <a16:creationId xmlns:a16="http://schemas.microsoft.com/office/drawing/2014/main" id="{871E6422-D016-7A42-BD2D-8014BA9195D2}"/>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0.88</a:t>
                  </a:r>
                  <a:endParaRPr sz="1800" dirty="0">
                    <a:solidFill>
                      <a:schemeClr val="dk1"/>
                    </a:solidFill>
                    <a:latin typeface="Calibri"/>
                    <a:ea typeface="Calibri"/>
                    <a:cs typeface="Calibri"/>
                    <a:sym typeface="Calibri"/>
                  </a:endParaRPr>
                </a:p>
              </p:txBody>
            </p:sp>
            <p:sp>
              <p:nvSpPr>
                <p:cNvPr id="63" name="Shape 741">
                  <a:extLst>
                    <a:ext uri="{FF2B5EF4-FFF2-40B4-BE49-F238E27FC236}">
                      <a16:creationId xmlns:a16="http://schemas.microsoft.com/office/drawing/2014/main" id="{FC8D30CA-C637-1143-A379-6C674B896461}"/>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64" name="Shape 742">
                  <a:extLst>
                    <a:ext uri="{FF2B5EF4-FFF2-40B4-BE49-F238E27FC236}">
                      <a16:creationId xmlns:a16="http://schemas.microsoft.com/office/drawing/2014/main" id="{E7B22DC9-062A-E443-9EDC-5695EDECC98A}"/>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5" name="Shape 743">
                  <a:extLst>
                    <a:ext uri="{FF2B5EF4-FFF2-40B4-BE49-F238E27FC236}">
                      <a16:creationId xmlns:a16="http://schemas.microsoft.com/office/drawing/2014/main" id="{9A0084B6-635A-A64E-9244-AB25204EE63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6" name="Shape 744">
                  <a:extLst>
                    <a:ext uri="{FF2B5EF4-FFF2-40B4-BE49-F238E27FC236}">
                      <a16:creationId xmlns:a16="http://schemas.microsoft.com/office/drawing/2014/main" id="{06C2FB7F-EFC7-0747-9D8A-D050EBF63567}"/>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5" name="Rectangle 54">
                <a:extLst>
                  <a:ext uri="{FF2B5EF4-FFF2-40B4-BE49-F238E27FC236}">
                    <a16:creationId xmlns:a16="http://schemas.microsoft.com/office/drawing/2014/main" id="{E2ED19BC-C9E5-EB41-8E5B-F4C49CED29CC}"/>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7" name="Group 66">
            <a:extLst>
              <a:ext uri="{FF2B5EF4-FFF2-40B4-BE49-F238E27FC236}">
                <a16:creationId xmlns:a16="http://schemas.microsoft.com/office/drawing/2014/main" id="{31B2332C-249D-2943-80B6-A99618D65323}"/>
              </a:ext>
            </a:extLst>
          </p:cNvPr>
          <p:cNvGrpSpPr/>
          <p:nvPr/>
        </p:nvGrpSpPr>
        <p:grpSpPr>
          <a:xfrm>
            <a:off x="1810401" y="4718304"/>
            <a:ext cx="2255631" cy="1653437"/>
            <a:chOff x="2029857" y="4279392"/>
            <a:chExt cx="2255631" cy="1653437"/>
          </a:xfrm>
        </p:grpSpPr>
        <p:sp>
          <p:nvSpPr>
            <p:cNvPr id="68" name="Rectangle 67">
              <a:extLst>
                <a:ext uri="{FF2B5EF4-FFF2-40B4-BE49-F238E27FC236}">
                  <a16:creationId xmlns:a16="http://schemas.microsoft.com/office/drawing/2014/main" id="{56C8ED85-4F16-CC41-AC23-5D98423B26E2}"/>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9DC4D0A-6D6D-B945-A44A-F9FE4F069D2D}"/>
                </a:ext>
              </a:extLst>
            </p:cNvPr>
            <p:cNvGrpSpPr/>
            <p:nvPr/>
          </p:nvGrpSpPr>
          <p:grpSpPr>
            <a:xfrm>
              <a:off x="2029857" y="4279392"/>
              <a:ext cx="2235200" cy="1653437"/>
              <a:chOff x="1920129" y="4151376"/>
              <a:chExt cx="2235200" cy="1653437"/>
            </a:xfrm>
          </p:grpSpPr>
          <p:grpSp>
            <p:nvGrpSpPr>
              <p:cNvPr id="70" name="Shape 733">
                <a:extLst>
                  <a:ext uri="{FF2B5EF4-FFF2-40B4-BE49-F238E27FC236}">
                    <a16:creationId xmlns:a16="http://schemas.microsoft.com/office/drawing/2014/main" id="{70CAFD78-0FDA-1447-BA16-164710065CCF}"/>
                  </a:ext>
                </a:extLst>
              </p:cNvPr>
              <p:cNvGrpSpPr/>
              <p:nvPr/>
            </p:nvGrpSpPr>
            <p:grpSpPr>
              <a:xfrm>
                <a:off x="1920129" y="4159013"/>
                <a:ext cx="2235200" cy="1645800"/>
                <a:chOff x="4826000" y="3611334"/>
                <a:chExt cx="2235200" cy="1645800"/>
              </a:xfrm>
            </p:grpSpPr>
            <p:sp>
              <p:nvSpPr>
                <p:cNvPr id="72" name="Shape 734">
                  <a:extLst>
                    <a:ext uri="{FF2B5EF4-FFF2-40B4-BE49-F238E27FC236}">
                      <a16:creationId xmlns:a16="http://schemas.microsoft.com/office/drawing/2014/main" id="{26E6FD12-33DC-3F41-8C7B-0ADA36D22B23}"/>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 name="Shape 735">
                  <a:extLst>
                    <a:ext uri="{FF2B5EF4-FFF2-40B4-BE49-F238E27FC236}">
                      <a16:creationId xmlns:a16="http://schemas.microsoft.com/office/drawing/2014/main" id="{549F8C9F-DD52-3F46-B4FF-030CAA163A0B}"/>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 name="Shape 736">
                  <a:extLst>
                    <a:ext uri="{FF2B5EF4-FFF2-40B4-BE49-F238E27FC236}">
                      <a16:creationId xmlns:a16="http://schemas.microsoft.com/office/drawing/2014/main" id="{3855B17F-3D50-2E4D-B8AC-6CB4EF1A6E36}"/>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75" name="Shape 737">
                  <a:extLst>
                    <a:ext uri="{FF2B5EF4-FFF2-40B4-BE49-F238E27FC236}">
                      <a16:creationId xmlns:a16="http://schemas.microsoft.com/office/drawing/2014/main" id="{129EDC3E-D858-9C4C-8C80-EE0C32890676}"/>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76" name="Shape 738">
                  <a:extLst>
                    <a:ext uri="{FF2B5EF4-FFF2-40B4-BE49-F238E27FC236}">
                      <a16:creationId xmlns:a16="http://schemas.microsoft.com/office/drawing/2014/main" id="{59E1AFC2-085B-814F-86E5-5E3A2308056A}"/>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77" name="Shape 739">
                  <a:extLst>
                    <a:ext uri="{FF2B5EF4-FFF2-40B4-BE49-F238E27FC236}">
                      <a16:creationId xmlns:a16="http://schemas.microsoft.com/office/drawing/2014/main" id="{AA1AFC28-E61F-384E-A046-0640EA3B2849}"/>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78" name="Shape 740">
                  <a:extLst>
                    <a:ext uri="{FF2B5EF4-FFF2-40B4-BE49-F238E27FC236}">
                      <a16:creationId xmlns:a16="http://schemas.microsoft.com/office/drawing/2014/main" id="{3005F746-93A6-BC46-B239-95A44F1C77B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79" name="Shape 741">
                  <a:extLst>
                    <a:ext uri="{FF2B5EF4-FFF2-40B4-BE49-F238E27FC236}">
                      <a16:creationId xmlns:a16="http://schemas.microsoft.com/office/drawing/2014/main" id="{D0B9BC37-1D60-6448-A5E4-1F61082FB2F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80" name="Shape 742">
                  <a:extLst>
                    <a:ext uri="{FF2B5EF4-FFF2-40B4-BE49-F238E27FC236}">
                      <a16:creationId xmlns:a16="http://schemas.microsoft.com/office/drawing/2014/main" id="{3581F9BC-FA94-BC49-A5EB-B8EE44595FA0}"/>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1" name="Shape 743">
                  <a:extLst>
                    <a:ext uri="{FF2B5EF4-FFF2-40B4-BE49-F238E27FC236}">
                      <a16:creationId xmlns:a16="http://schemas.microsoft.com/office/drawing/2014/main" id="{74574DF7-0462-9347-8452-D72A0214ACB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2" name="Shape 744">
                  <a:extLst>
                    <a:ext uri="{FF2B5EF4-FFF2-40B4-BE49-F238E27FC236}">
                      <a16:creationId xmlns:a16="http://schemas.microsoft.com/office/drawing/2014/main" id="{D0F97A7D-0438-F343-A51E-2095AD93042C}"/>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1" name="Rectangle 70">
                <a:extLst>
                  <a:ext uri="{FF2B5EF4-FFF2-40B4-BE49-F238E27FC236}">
                    <a16:creationId xmlns:a16="http://schemas.microsoft.com/office/drawing/2014/main" id="{4ECA2319-A80D-1C4F-8CA9-DF32BA52DB5A}"/>
                  </a:ext>
                </a:extLst>
              </p:cNvPr>
              <p:cNvSpPr/>
              <p:nvPr/>
            </p:nvSpPr>
            <p:spPr>
              <a:xfrm>
                <a:off x="1920240" y="4151376"/>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3" name="Shape 580">
            <a:extLst>
              <a:ext uri="{FF2B5EF4-FFF2-40B4-BE49-F238E27FC236}">
                <a16:creationId xmlns:a16="http://schemas.microsoft.com/office/drawing/2014/main" id="{DEF9BAA6-14CF-1D4B-9F3B-66DEB8EA59A3}"/>
              </a:ext>
            </a:extLst>
          </p:cNvPr>
          <p:cNvCxnSpPr>
            <a:cxnSpLocks/>
          </p:cNvCxnSpPr>
          <p:nvPr/>
        </p:nvCxnSpPr>
        <p:spPr>
          <a:xfrm flipV="1">
            <a:off x="5192513" y="4828032"/>
            <a:ext cx="1592335" cy="1445181"/>
          </a:xfrm>
          <a:prstGeom prst="straightConnector1">
            <a:avLst/>
          </a:prstGeom>
          <a:noFill/>
          <a:ln w="28575" cap="flat" cmpd="sng">
            <a:solidFill>
              <a:schemeClr val="accent1">
                <a:lumMod val="75000"/>
              </a:schemeClr>
            </a:solidFill>
            <a:prstDash val="solid"/>
            <a:round/>
            <a:headEnd type="none" w="med" len="med"/>
            <a:tailEnd type="stealth" w="lg" len="lg"/>
          </a:ln>
        </p:spPr>
      </p:cxnSp>
      <p:sp>
        <p:nvSpPr>
          <p:cNvPr id="18" name="TextBox 17">
            <a:extLst>
              <a:ext uri="{FF2B5EF4-FFF2-40B4-BE49-F238E27FC236}">
                <a16:creationId xmlns:a16="http://schemas.microsoft.com/office/drawing/2014/main" id="{C0535D25-1A3A-AC4E-A990-2C0E48B6FA59}"/>
              </a:ext>
            </a:extLst>
          </p:cNvPr>
          <p:cNvSpPr txBox="1"/>
          <p:nvPr/>
        </p:nvSpPr>
        <p:spPr>
          <a:xfrm>
            <a:off x="6382512" y="5340096"/>
            <a:ext cx="2468880" cy="769441"/>
          </a:xfrm>
          <a:prstGeom prst="rect">
            <a:avLst/>
          </a:prstGeom>
          <a:noFill/>
        </p:spPr>
        <p:txBody>
          <a:bodyPr wrap="square" rtlCol="0">
            <a:spAutoFit/>
          </a:bodyPr>
          <a:lstStyle/>
          <a:p>
            <a:r>
              <a:rPr lang="en-US" sz="2200" dirty="0">
                <a:solidFill>
                  <a:schemeClr val="accent1">
                    <a:lumMod val="75000"/>
                  </a:schemeClr>
                </a:solidFill>
              </a:rPr>
              <a:t>Third dimension is time</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E86D9D97-CEB5-F044-8C83-B8C0ADCC04F6}"/>
                  </a:ext>
                </a:extLst>
              </p:cNvPr>
              <p:cNvSpPr txBox="1"/>
              <p:nvPr/>
            </p:nvSpPr>
            <p:spPr>
              <a:xfrm>
                <a:off x="3125724" y="3223260"/>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US" sz="2000" dirty="0"/>
              </a:p>
            </p:txBody>
          </p:sp>
        </mc:Choice>
        <mc:Fallback xmlns="">
          <p:sp>
            <p:nvSpPr>
              <p:cNvPr id="86" name="TextBox 85">
                <a:extLst>
                  <a:ext uri="{FF2B5EF4-FFF2-40B4-BE49-F238E27FC236}">
                    <a16:creationId xmlns:a16="http://schemas.microsoft.com/office/drawing/2014/main" id="{E86D9D97-CEB5-F044-8C83-B8C0ADCC04F6}"/>
                  </a:ext>
                </a:extLst>
              </p:cNvPr>
              <p:cNvSpPr txBox="1">
                <a:spLocks noRot="1" noChangeAspect="1" noMove="1" noResize="1" noEditPoints="1" noAdjustHandles="1" noChangeArrowheads="1" noChangeShapeType="1" noTextEdit="1"/>
              </p:cNvSpPr>
              <p:nvPr/>
            </p:nvSpPr>
            <p:spPr>
              <a:xfrm>
                <a:off x="3125724" y="3223260"/>
                <a:ext cx="915315" cy="400110"/>
              </a:xfrm>
              <a:prstGeom prst="rect">
                <a:avLst/>
              </a:prstGeom>
              <a:blipFill>
                <a:blip r:embed="rId3"/>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BC886EA-835F-144C-B45F-BA0722978BC7}"/>
                  </a:ext>
                </a:extLst>
              </p:cNvPr>
              <p:cNvSpPr txBox="1"/>
              <p:nvPr/>
            </p:nvSpPr>
            <p:spPr>
              <a:xfrm>
                <a:off x="1705356" y="432663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US" sz="2000" dirty="0"/>
              </a:p>
            </p:txBody>
          </p:sp>
        </mc:Choice>
        <mc:Fallback xmlns="">
          <p:sp>
            <p:nvSpPr>
              <p:cNvPr id="87" name="TextBox 86">
                <a:extLst>
                  <a:ext uri="{FF2B5EF4-FFF2-40B4-BE49-F238E27FC236}">
                    <a16:creationId xmlns:a16="http://schemas.microsoft.com/office/drawing/2014/main" id="{1BC886EA-835F-144C-B45F-BA0722978BC7}"/>
                  </a:ext>
                </a:extLst>
              </p:cNvPr>
              <p:cNvSpPr txBox="1">
                <a:spLocks noRot="1" noChangeAspect="1" noMove="1" noResize="1" noEditPoints="1" noAdjustHandles="1" noChangeArrowheads="1" noChangeShapeType="1" noTextEdit="1"/>
              </p:cNvSpPr>
              <p:nvPr/>
            </p:nvSpPr>
            <p:spPr>
              <a:xfrm>
                <a:off x="1705356" y="4326636"/>
                <a:ext cx="915315" cy="400110"/>
              </a:xfrm>
              <a:prstGeom prst="rect">
                <a:avLst/>
              </a:prstGeom>
              <a:blipFill>
                <a:blip r:embed="rId4"/>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0FDA4E4-6E7B-C34F-A605-396A10AB17FF}"/>
                  </a:ext>
                </a:extLst>
              </p:cNvPr>
              <p:cNvSpPr txBox="1"/>
              <p:nvPr/>
            </p:nvSpPr>
            <p:spPr>
              <a:xfrm>
                <a:off x="2491740" y="377799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1</m:t>
                      </m:r>
                    </m:oMath>
                  </m:oMathPara>
                </a14:m>
                <a:endParaRPr lang="en-US" sz="2000" dirty="0"/>
              </a:p>
            </p:txBody>
          </p:sp>
        </mc:Choice>
        <mc:Fallback xmlns="">
          <p:sp>
            <p:nvSpPr>
              <p:cNvPr id="88" name="TextBox 87">
                <a:extLst>
                  <a:ext uri="{FF2B5EF4-FFF2-40B4-BE49-F238E27FC236}">
                    <a16:creationId xmlns:a16="http://schemas.microsoft.com/office/drawing/2014/main" id="{50FDA4E4-6E7B-C34F-A605-396A10AB17FF}"/>
                  </a:ext>
                </a:extLst>
              </p:cNvPr>
              <p:cNvSpPr txBox="1">
                <a:spLocks noRot="1" noChangeAspect="1" noMove="1" noResize="1" noEditPoints="1" noAdjustHandles="1" noChangeArrowheads="1" noChangeShapeType="1" noTextEdit="1"/>
              </p:cNvSpPr>
              <p:nvPr/>
            </p:nvSpPr>
            <p:spPr>
              <a:xfrm>
                <a:off x="2491740" y="3777996"/>
                <a:ext cx="915315" cy="400110"/>
              </a:xfrm>
              <a:prstGeom prst="rect">
                <a:avLst/>
              </a:prstGeom>
              <a:blipFill>
                <a:blip r:embed="rId5"/>
                <a:stretch>
                  <a:fillRect b="-21212"/>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A2D30DA-DA4B-6E4E-82D0-E491CEF272DE}"/>
                  </a:ext>
                </a:extLst>
              </p:cNvPr>
              <p:cNvSpPr txBox="1"/>
              <p:nvPr/>
            </p:nvSpPr>
            <p:spPr>
              <a:xfrm>
                <a:off x="3954780" y="268071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3</m:t>
                      </m:r>
                    </m:oMath>
                  </m:oMathPara>
                </a14:m>
                <a:endParaRPr lang="en-US" sz="2000" dirty="0"/>
              </a:p>
            </p:txBody>
          </p:sp>
        </mc:Choice>
        <mc:Fallback xmlns="">
          <p:sp>
            <p:nvSpPr>
              <p:cNvPr id="89" name="TextBox 88">
                <a:extLst>
                  <a:ext uri="{FF2B5EF4-FFF2-40B4-BE49-F238E27FC236}">
                    <a16:creationId xmlns:a16="http://schemas.microsoft.com/office/drawing/2014/main" id="{7A2D30DA-DA4B-6E4E-82D0-E491CEF272DE}"/>
                  </a:ext>
                </a:extLst>
              </p:cNvPr>
              <p:cNvSpPr txBox="1">
                <a:spLocks noRot="1" noChangeAspect="1" noMove="1" noResize="1" noEditPoints="1" noAdjustHandles="1" noChangeArrowheads="1" noChangeShapeType="1" noTextEdit="1"/>
              </p:cNvSpPr>
              <p:nvPr/>
            </p:nvSpPr>
            <p:spPr>
              <a:xfrm>
                <a:off x="3954780" y="2680716"/>
                <a:ext cx="915315" cy="400110"/>
              </a:xfrm>
              <a:prstGeom prst="rect">
                <a:avLst/>
              </a:prstGeom>
              <a:blipFill>
                <a:blip r:embed="rId6"/>
                <a:stretch>
                  <a:fillRect b="-18182"/>
                </a:stretch>
              </a:blipFill>
              <a:ln w="28575">
                <a:no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44C8C0F6-BC8B-1A49-8C9B-A9360C884A8D}"/>
              </a:ext>
            </a:extLst>
          </p:cNvPr>
          <p:cNvSpPr txBox="1"/>
          <p:nvPr/>
        </p:nvSpPr>
        <p:spPr>
          <a:xfrm rot="19725737">
            <a:off x="6379969" y="2706624"/>
            <a:ext cx="930063" cy="830997"/>
          </a:xfrm>
          <a:prstGeom prst="rect">
            <a:avLst/>
          </a:prstGeom>
          <a:noFill/>
        </p:spPr>
        <p:txBody>
          <a:bodyPr wrap="none" rtlCol="0">
            <a:spAutoFit/>
          </a:bodyPr>
          <a:lstStyle/>
          <a:p>
            <a:r>
              <a:rPr lang="en-US" sz="4800" dirty="0">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775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6" grpId="0"/>
      <p:bldP spid="87" grpId="0"/>
      <p:bldP spid="88" grpId="0"/>
      <p:bldP spid="89" grpId="0"/>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Always need to ensure that rows of the transition probability matrix sum to 1</a:t>
            </a:r>
          </a:p>
          <a:p>
            <a:pPr marL="457200" indent="-381000">
              <a:spcBef>
                <a:spcPts val="600"/>
              </a:spcBef>
              <a:spcAft>
                <a:spcPts val="600"/>
              </a:spcAft>
              <a:buSzPts val="2400"/>
            </a:pPr>
            <a:r>
              <a:rPr lang="en-US" sz="2400" dirty="0"/>
              <a:t>When modeling aging cohorts over a lifetime, oldest ages have high probabilities of mortality</a:t>
            </a:r>
          </a:p>
          <a:p>
            <a:pPr marL="754380" lvl="1" indent="-381000">
              <a:spcBef>
                <a:spcPts val="600"/>
              </a:spcBef>
              <a:spcAft>
                <a:spcPts val="1800"/>
              </a:spcAft>
              <a:buSzPts val="2400"/>
            </a:pPr>
            <a:r>
              <a:rPr lang="en-US" sz="2200" dirty="0"/>
              <a:t>The sum of age-specific mortality with other possible events, if defined as independent, can exceed 1</a:t>
            </a:r>
          </a:p>
          <a:p>
            <a:pPr marL="457200" indent="-381000">
              <a:spcBef>
                <a:spcPts val="600"/>
              </a:spcBef>
              <a:spcAft>
                <a:spcPts val="1800"/>
              </a:spcAft>
              <a:buSzPts val="2400"/>
            </a:pPr>
            <a:r>
              <a:rPr lang="en-US" sz="2400" dirty="0"/>
              <a:t>Defining transitions as conditional is one approach to avoiding this problem</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34</a:t>
            </a:fld>
            <a:endParaRPr/>
          </a:p>
        </p:txBody>
      </p:sp>
    </p:spTree>
    <p:extLst>
      <p:ext uri="{BB962C8B-B14F-4D97-AF65-F5344CB8AC3E}">
        <p14:creationId xmlns:p14="http://schemas.microsoft.com/office/powerpoint/2010/main" val="2784279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Problem: Sum of transition probabilities can exceed 1 over time</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35</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02117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5" grpId="0" animBg="1"/>
      <p:bldP spid="7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36</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716836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37</a:t>
            </a:fld>
            <a:endParaRPr/>
          </a:p>
        </p:txBody>
      </p:sp>
      <p:sp>
        <p:nvSpPr>
          <p:cNvPr id="58" name="Shape 646">
            <a:extLst>
              <a:ext uri="{FF2B5EF4-FFF2-40B4-BE49-F238E27FC236}">
                <a16:creationId xmlns:a16="http://schemas.microsoft.com/office/drawing/2014/main" id="{87B44436-5911-6F4C-B037-F43A8CDCAAB4}"/>
              </a:ext>
            </a:extLst>
          </p:cNvPr>
          <p:cNvSpPr/>
          <p:nvPr/>
        </p:nvSpPr>
        <p:spPr>
          <a:xfrm>
            <a:off x="1061435" y="303399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08687" y="304034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837076" y="5014049"/>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cxnSpLocks/>
            <a:stCxn id="44" idx="7"/>
            <a:endCxn id="59" idx="0"/>
          </p:cNvCxnSpPr>
          <p:nvPr/>
        </p:nvCxnSpPr>
        <p:spPr>
          <a:xfrm rot="16200000" flipH="1">
            <a:off x="5216675" y="1933933"/>
            <a:ext cx="471530" cy="1741293"/>
          </a:xfrm>
          <a:prstGeom prst="curvedConnector3">
            <a:avLst>
              <a:gd name="adj1" fmla="val -7619"/>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cxnSpLocks/>
            <a:stCxn id="44" idx="1"/>
            <a:endCxn id="58" idx="1"/>
          </p:cNvCxnSpPr>
          <p:nvPr/>
        </p:nvCxnSpPr>
        <p:spPr>
          <a:xfrm rot="16200000" flipH="1" flipV="1">
            <a:off x="2557845" y="1340226"/>
            <a:ext cx="666046" cy="3123221"/>
          </a:xfrm>
          <a:prstGeom prst="curvedConnector3">
            <a:avLst>
              <a:gd name="adj1" fmla="val -8140"/>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6969665" y="324121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837076" y="5699849"/>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cxnSpLocks/>
            <a:stCxn id="58" idx="6"/>
            <a:endCxn id="20" idx="2"/>
          </p:cNvCxnSpPr>
          <p:nvPr/>
        </p:nvCxnSpPr>
        <p:spPr>
          <a:xfrm>
            <a:off x="2890235" y="3719794"/>
            <a:ext cx="840517" cy="10958"/>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398054" y="4411944"/>
            <a:ext cx="925033" cy="802971"/>
          </a:xfrm>
          <a:prstGeom prst="straightConnector1">
            <a:avLst/>
          </a:prstGeom>
          <a:noFill/>
          <a:ln w="25400" cap="flat" cmpd="sng">
            <a:solidFill>
              <a:srgbClr val="3F3F3F"/>
            </a:solidFill>
            <a:prstDash val="solid"/>
            <a:round/>
            <a:headEnd type="none" w="sm" len="sm"/>
            <a:tailEnd type="triangle" w="lg" len="lg"/>
          </a:ln>
        </p:spPr>
      </p:cxnSp>
      <p:cxnSp>
        <p:nvCxnSpPr>
          <p:cNvPr id="30" name="Shape 651">
            <a:extLst>
              <a:ext uri="{FF2B5EF4-FFF2-40B4-BE49-F238E27FC236}">
                <a16:creationId xmlns:a16="http://schemas.microsoft.com/office/drawing/2014/main" id="{E3A5276F-3623-E44C-86B9-D3B80A79D59F}"/>
              </a:ext>
            </a:extLst>
          </p:cNvPr>
          <p:cNvCxnSpPr>
            <a:cxnSpLocks/>
            <a:stCxn id="20" idx="4"/>
            <a:endCxn id="60" idx="1"/>
          </p:cNvCxnSpPr>
          <p:nvPr/>
        </p:nvCxnSpPr>
        <p:spPr>
          <a:xfrm>
            <a:off x="3822192" y="3822192"/>
            <a:ext cx="282706" cy="1392723"/>
          </a:xfrm>
          <a:prstGeom prst="straightConnector1">
            <a:avLst/>
          </a:prstGeom>
          <a:noFill/>
          <a:ln w="25400" cap="flat" cmpd="sng">
            <a:solidFill>
              <a:srgbClr val="3F3F3F"/>
            </a:solidFill>
            <a:prstDash val="solid"/>
            <a:round/>
            <a:headEnd type="none" w="sm" len="sm"/>
            <a:tailEnd type="triangle" w="lg" len="lg"/>
          </a:ln>
        </p:spPr>
      </p:cxnSp>
      <p:cxnSp>
        <p:nvCxnSpPr>
          <p:cNvPr id="35" name="Shape 651">
            <a:extLst>
              <a:ext uri="{FF2B5EF4-FFF2-40B4-BE49-F238E27FC236}">
                <a16:creationId xmlns:a16="http://schemas.microsoft.com/office/drawing/2014/main" id="{218FF9A9-8291-AF4C-A8A4-94CA3CA91FEF}"/>
              </a:ext>
            </a:extLst>
          </p:cNvPr>
          <p:cNvCxnSpPr>
            <a:cxnSpLocks/>
            <a:stCxn id="20" idx="0"/>
            <a:endCxn id="44" idx="4"/>
          </p:cNvCxnSpPr>
          <p:nvPr/>
        </p:nvCxnSpPr>
        <p:spPr>
          <a:xfrm flipV="1">
            <a:off x="3822192" y="2724912"/>
            <a:ext cx="694944" cy="914400"/>
          </a:xfrm>
          <a:prstGeom prst="straightConnector1">
            <a:avLst/>
          </a:prstGeom>
          <a:noFill/>
          <a:ln w="25400" cap="flat" cmpd="sng">
            <a:solidFill>
              <a:srgbClr val="3F3F3F"/>
            </a:solidFill>
            <a:prstDash val="solid"/>
            <a:round/>
            <a:headEnd type="none" w="sm" len="sm"/>
            <a:tailEnd type="triangle" w="lg" len="lg"/>
          </a:ln>
        </p:spPr>
      </p:cxnSp>
      <p:sp>
        <p:nvSpPr>
          <p:cNvPr id="15" name="TextBox 14">
            <a:extLst>
              <a:ext uri="{FF2B5EF4-FFF2-40B4-BE49-F238E27FC236}">
                <a16:creationId xmlns:a16="http://schemas.microsoft.com/office/drawing/2014/main" id="{3EC37AD0-CCF2-F340-9397-ED15F7154E96}"/>
              </a:ext>
            </a:extLst>
          </p:cNvPr>
          <p:cNvSpPr txBox="1"/>
          <p:nvPr/>
        </p:nvSpPr>
        <p:spPr>
          <a:xfrm>
            <a:off x="3968496" y="4261104"/>
            <a:ext cx="530915" cy="369332"/>
          </a:xfrm>
          <a:prstGeom prst="rect">
            <a:avLst/>
          </a:prstGeom>
          <a:noFill/>
        </p:spPr>
        <p:txBody>
          <a:bodyPr wrap="none" rtlCol="0">
            <a:spAutoFit/>
          </a:bodyPr>
          <a:lstStyle/>
          <a:p>
            <a:r>
              <a:rPr lang="en-US" dirty="0"/>
              <a:t>die</a:t>
            </a:r>
          </a:p>
        </p:txBody>
      </p:sp>
      <p:sp>
        <p:nvSpPr>
          <p:cNvPr id="40" name="TextBox 39">
            <a:extLst>
              <a:ext uri="{FF2B5EF4-FFF2-40B4-BE49-F238E27FC236}">
                <a16:creationId xmlns:a16="http://schemas.microsoft.com/office/drawing/2014/main" id="{E102E2CF-BDE5-4444-B323-2E3D551F0AC5}"/>
              </a:ext>
            </a:extLst>
          </p:cNvPr>
          <p:cNvSpPr txBox="1"/>
          <p:nvPr/>
        </p:nvSpPr>
        <p:spPr>
          <a:xfrm>
            <a:off x="4139183" y="3115057"/>
            <a:ext cx="1020985" cy="369332"/>
          </a:xfrm>
          <a:prstGeom prst="rect">
            <a:avLst/>
          </a:prstGeom>
          <a:noFill/>
        </p:spPr>
        <p:txBody>
          <a:bodyPr wrap="none" rtlCol="0">
            <a:spAutoFit/>
          </a:bodyPr>
          <a:lstStyle/>
          <a:p>
            <a:r>
              <a:rPr lang="en-US" dirty="0"/>
              <a:t>survive</a:t>
            </a:r>
          </a:p>
        </p:txBody>
      </p:sp>
      <p:sp>
        <p:nvSpPr>
          <p:cNvPr id="20" name="Oval 19">
            <a:extLst>
              <a:ext uri="{FF2B5EF4-FFF2-40B4-BE49-F238E27FC236}">
                <a16:creationId xmlns:a16="http://schemas.microsoft.com/office/drawing/2014/main" id="{7166F049-8B48-9F49-B87B-48FCF469F921}"/>
              </a:ext>
            </a:extLst>
          </p:cNvPr>
          <p:cNvSpPr/>
          <p:nvPr/>
        </p:nvSpPr>
        <p:spPr>
          <a:xfrm>
            <a:off x="3730752" y="363931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08BC583-5339-CE40-8E10-061187C9579F}"/>
              </a:ext>
            </a:extLst>
          </p:cNvPr>
          <p:cNvSpPr/>
          <p:nvPr/>
        </p:nvSpPr>
        <p:spPr>
          <a:xfrm>
            <a:off x="4425696" y="254203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EDF1E44-BA2E-BE4C-8FE0-B7409B61E8B7}"/>
              </a:ext>
            </a:extLst>
          </p:cNvPr>
          <p:cNvSpPr txBox="1"/>
          <p:nvPr/>
        </p:nvSpPr>
        <p:spPr>
          <a:xfrm>
            <a:off x="3139440" y="4255008"/>
            <a:ext cx="768159" cy="400110"/>
          </a:xfrm>
          <a:prstGeom prst="rect">
            <a:avLst/>
          </a:prstGeom>
          <a:noFill/>
        </p:spPr>
        <p:txBody>
          <a:bodyPr wrap="none" rtlCol="0">
            <a:spAutoFit/>
          </a:bodyPr>
          <a:lstStyle/>
          <a:p>
            <a:r>
              <a:rPr lang="en-US" sz="2000" dirty="0"/>
              <a:t>0.46</a:t>
            </a:r>
          </a:p>
        </p:txBody>
      </p:sp>
      <p:sp>
        <p:nvSpPr>
          <p:cNvPr id="68" name="TextBox 67">
            <a:extLst>
              <a:ext uri="{FF2B5EF4-FFF2-40B4-BE49-F238E27FC236}">
                <a16:creationId xmlns:a16="http://schemas.microsoft.com/office/drawing/2014/main" id="{9440B161-ADFF-9D4E-B69F-E4E132ABFF4E}"/>
              </a:ext>
            </a:extLst>
          </p:cNvPr>
          <p:cNvSpPr txBox="1"/>
          <p:nvPr/>
        </p:nvSpPr>
        <p:spPr>
          <a:xfrm>
            <a:off x="3127248" y="2852928"/>
            <a:ext cx="1048685" cy="400110"/>
          </a:xfrm>
          <a:prstGeom prst="rect">
            <a:avLst/>
          </a:prstGeom>
          <a:noFill/>
        </p:spPr>
        <p:txBody>
          <a:bodyPr wrap="none" rtlCol="0">
            <a:spAutoFit/>
          </a:bodyPr>
          <a:lstStyle/>
          <a:p>
            <a:r>
              <a:rPr lang="en-US" sz="2000" dirty="0"/>
              <a:t>1-0.46</a:t>
            </a:r>
          </a:p>
        </p:txBody>
      </p:sp>
      <p:sp>
        <p:nvSpPr>
          <p:cNvPr id="69" name="TextBox 68">
            <a:extLst>
              <a:ext uri="{FF2B5EF4-FFF2-40B4-BE49-F238E27FC236}">
                <a16:creationId xmlns:a16="http://schemas.microsoft.com/office/drawing/2014/main" id="{4A0113A5-D038-384F-8862-888B6FDCDE6E}"/>
              </a:ext>
            </a:extLst>
          </p:cNvPr>
          <p:cNvSpPr txBox="1"/>
          <p:nvPr/>
        </p:nvSpPr>
        <p:spPr>
          <a:xfrm>
            <a:off x="2401824" y="2072640"/>
            <a:ext cx="1048685" cy="400110"/>
          </a:xfrm>
          <a:prstGeom prst="rect">
            <a:avLst/>
          </a:prstGeom>
          <a:noFill/>
        </p:spPr>
        <p:txBody>
          <a:bodyPr wrap="none" rtlCol="0">
            <a:spAutoFit/>
          </a:bodyPr>
          <a:lstStyle/>
          <a:p>
            <a:r>
              <a:rPr lang="en-US" sz="2000" dirty="0"/>
              <a:t>1-0.55</a:t>
            </a:r>
          </a:p>
        </p:txBody>
      </p:sp>
      <p:sp>
        <p:nvSpPr>
          <p:cNvPr id="77" name="TextBox 76">
            <a:extLst>
              <a:ext uri="{FF2B5EF4-FFF2-40B4-BE49-F238E27FC236}">
                <a16:creationId xmlns:a16="http://schemas.microsoft.com/office/drawing/2014/main" id="{3CAA93C0-EAF8-0B4D-841A-D6B568C11D9F}"/>
              </a:ext>
            </a:extLst>
          </p:cNvPr>
          <p:cNvSpPr txBox="1"/>
          <p:nvPr/>
        </p:nvSpPr>
        <p:spPr>
          <a:xfrm>
            <a:off x="5809488" y="2170176"/>
            <a:ext cx="768159" cy="400110"/>
          </a:xfrm>
          <a:prstGeom prst="rect">
            <a:avLst/>
          </a:prstGeom>
          <a:noFill/>
        </p:spPr>
        <p:txBody>
          <a:bodyPr wrap="none" rtlCol="0">
            <a:spAutoFit/>
          </a:bodyPr>
          <a:lstStyle/>
          <a:p>
            <a:r>
              <a:rPr lang="en-US" sz="2000" dirty="0"/>
              <a:t>0.55</a:t>
            </a:r>
          </a:p>
        </p:txBody>
      </p:sp>
    </p:spTree>
    <p:extLst>
      <p:ext uri="{BB962C8B-B14F-4D97-AF65-F5344CB8AC3E}">
        <p14:creationId xmlns:p14="http://schemas.microsoft.com/office/powerpoint/2010/main" val="32564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p:bldP spid="20" grpId="0" animBg="1"/>
      <p:bldP spid="44" grpId="0" animBg="1"/>
      <p:bldP spid="67" grpId="0"/>
      <p:bldP spid="68" grpId="0"/>
      <p:bldP spid="69" grpId="0"/>
      <p:bldP spid="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38</a:t>
            </a:fld>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68E55C6-E99A-FE4F-84EB-DD19909B292F}"/>
                  </a:ext>
                </a:extLst>
              </p:cNvPr>
              <p:cNvSpPr txBox="1"/>
              <p:nvPr/>
            </p:nvSpPr>
            <p:spPr>
              <a:xfrm>
                <a:off x="3712464" y="2267712"/>
                <a:ext cx="1995675"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smtClean="0">
                        <a:solidFill>
                          <a:schemeClr val="accent1"/>
                        </a:solidFill>
                        <a:latin typeface="Cambria Math" panose="02040503050406030204" pitchFamily="18" charset="0"/>
                      </a:rPr>
                      <m:t>𝟏</m:t>
                    </m:r>
                    <m:r>
                      <a:rPr lang="en-US" sz="2000" b="1" i="1" dirty="0" smtClean="0">
                        <a:solidFill>
                          <a:schemeClr val="accent1"/>
                        </a:solidFill>
                        <a:latin typeface="Cambria Math" panose="02040503050406030204" pitchFamily="18" charset="0"/>
                      </a:rPr>
                      <m:t>−</m:t>
                    </m:r>
                    <m:sSub>
                      <m:sSubPr>
                        <m:ctrlPr>
                          <a:rPr lang="en-US" sz="2000" b="1" i="1" dirty="0" smtClean="0">
                            <a:solidFill>
                              <a:schemeClr val="accent1"/>
                            </a:solidFill>
                            <a:latin typeface="Cambria Math" panose="02040503050406030204" pitchFamily="18" charset="0"/>
                          </a:rPr>
                        </m:ctrlPr>
                      </m:sSubPr>
                      <m:e>
                        <m:r>
                          <a:rPr lang="en-US" sz="2000" b="1" i="1" dirty="0" smtClean="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a14:m>
                <a:r>
                  <a:rPr lang="en-US" sz="2000" b="1" dirty="0">
                    <a:solidFill>
                      <a:schemeClr val="accent1"/>
                    </a:solidFill>
                  </a:rPr>
                  <a:t>)*0.55</a:t>
                </a:r>
              </a:p>
            </p:txBody>
          </p:sp>
        </mc:Choice>
        <mc:Fallback xmlns="">
          <p:sp>
            <p:nvSpPr>
              <p:cNvPr id="70" name="TextBox 69">
                <a:extLst>
                  <a:ext uri="{FF2B5EF4-FFF2-40B4-BE49-F238E27FC236}">
                    <a16:creationId xmlns:a16="http://schemas.microsoft.com/office/drawing/2014/main" id="{F68E55C6-E99A-FE4F-84EB-DD19909B292F}"/>
                  </a:ext>
                </a:extLst>
              </p:cNvPr>
              <p:cNvSpPr txBox="1">
                <a:spLocks noRot="1" noChangeAspect="1" noMove="1" noResize="1" noEditPoints="1" noAdjustHandles="1" noChangeArrowheads="1" noChangeShapeType="1" noTextEdit="1"/>
              </p:cNvSpPr>
              <p:nvPr/>
            </p:nvSpPr>
            <p:spPr>
              <a:xfrm>
                <a:off x="3712464" y="2267712"/>
                <a:ext cx="1995675" cy="400110"/>
              </a:xfrm>
              <a:prstGeom prst="rect">
                <a:avLst/>
              </a:prstGeom>
              <a:blipFill>
                <a:blip r:embed="rId3"/>
                <a:stretch>
                  <a:fillRect l="-2532" t="-6250" r="-253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4EC15C0-2062-A64B-A045-BA2208A8DFFE}"/>
                  </a:ext>
                </a:extLst>
              </p:cNvPr>
              <p:cNvSpPr txBox="1"/>
              <p:nvPr/>
            </p:nvSpPr>
            <p:spPr>
              <a:xfrm>
                <a:off x="3096768" y="4651248"/>
                <a:ext cx="520719" cy="40011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m:oMathPara>
                </a14:m>
                <a:endParaRPr lang="en-US" sz="2000" b="1" dirty="0">
                  <a:solidFill>
                    <a:schemeClr val="accent1"/>
                  </a:solidFill>
                </a:endParaRPr>
              </a:p>
            </p:txBody>
          </p:sp>
        </mc:Choice>
        <mc:Fallback xmlns="">
          <p:sp>
            <p:nvSpPr>
              <p:cNvPr id="71" name="TextBox 70">
                <a:extLst>
                  <a:ext uri="{FF2B5EF4-FFF2-40B4-BE49-F238E27FC236}">
                    <a16:creationId xmlns:a16="http://schemas.microsoft.com/office/drawing/2014/main" id="{C4EC15C0-2062-A64B-A045-BA2208A8DFFE}"/>
                  </a:ext>
                </a:extLst>
              </p:cNvPr>
              <p:cNvSpPr txBox="1">
                <a:spLocks noRot="1" noChangeAspect="1" noMove="1" noResize="1" noEditPoints="1" noAdjustHandles="1" noChangeArrowheads="1" noChangeShapeType="1" noTextEdit="1"/>
              </p:cNvSpPr>
              <p:nvPr/>
            </p:nvSpPr>
            <p:spPr>
              <a:xfrm>
                <a:off x="3096768" y="4651248"/>
                <a:ext cx="520719"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8A48610-83B1-4E43-8D86-AC4587467439}"/>
                  </a:ext>
                </a:extLst>
              </p:cNvPr>
              <p:cNvSpPr txBox="1"/>
              <p:nvPr/>
            </p:nvSpPr>
            <p:spPr>
              <a:xfrm>
                <a:off x="621792" y="2414016"/>
                <a:ext cx="2580771"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a:solidFill>
                          <a:schemeClr val="accent1"/>
                        </a:solidFill>
                        <a:latin typeface="Cambria Math" panose="02040503050406030204" pitchFamily="18" charset="0"/>
                      </a:rPr>
                      <m:t>𝟏</m:t>
                    </m:r>
                    <m:r>
                      <a:rPr lang="en-US" sz="2000" b="1" i="1" dirty="0">
                        <a:solidFill>
                          <a:schemeClr val="accent1"/>
                        </a:solidFill>
                        <a:latin typeface="Cambria Math" panose="02040503050406030204" pitchFamily="18" charset="0"/>
                      </a:rPr>
                      <m:t>−</m:t>
                    </m:r>
                    <m:sSub>
                      <m:sSubPr>
                        <m:ctrlPr>
                          <a:rPr lang="en-US" sz="2000" b="1" i="1" dirty="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a:solidFill>
                              <a:schemeClr val="accent1"/>
                            </a:solidFill>
                            <a:latin typeface="Cambria Math" panose="02040503050406030204" pitchFamily="18" charset="0"/>
                          </a:rPr>
                          <m:t>𝒕</m:t>
                        </m:r>
                      </m:sub>
                    </m:sSub>
                  </m:oMath>
                </a14:m>
                <a:r>
                  <a:rPr lang="en-US" sz="2000" b="1" dirty="0">
                    <a:solidFill>
                      <a:schemeClr val="accent1"/>
                    </a:solidFill>
                  </a:rPr>
                  <a:t>)*(1-0.55)</a:t>
                </a:r>
              </a:p>
            </p:txBody>
          </p:sp>
        </mc:Choice>
        <mc:Fallback xmlns="">
          <p:sp>
            <p:nvSpPr>
              <p:cNvPr id="75" name="TextBox 74">
                <a:extLst>
                  <a:ext uri="{FF2B5EF4-FFF2-40B4-BE49-F238E27FC236}">
                    <a16:creationId xmlns:a16="http://schemas.microsoft.com/office/drawing/2014/main" id="{B8A48610-83B1-4E43-8D86-AC4587467439}"/>
                  </a:ext>
                </a:extLst>
              </p:cNvPr>
              <p:cNvSpPr txBox="1">
                <a:spLocks noRot="1" noChangeAspect="1" noMove="1" noResize="1" noEditPoints="1" noAdjustHandles="1" noChangeArrowheads="1" noChangeShapeType="1" noTextEdit="1"/>
              </p:cNvSpPr>
              <p:nvPr/>
            </p:nvSpPr>
            <p:spPr>
              <a:xfrm>
                <a:off x="621792" y="2414016"/>
                <a:ext cx="2580771" cy="400110"/>
              </a:xfrm>
              <a:prstGeom prst="rect">
                <a:avLst/>
              </a:prstGeom>
              <a:blipFill>
                <a:blip r:embed="rId5"/>
                <a:stretch>
                  <a:fillRect l="-1961" t="-6061" r="-1471" b="-21212"/>
                </a:stretch>
              </a:blipFill>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1743063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History</a:t>
            </a:r>
            <a:r>
              <a:rPr lang="nl-NL" dirty="0"/>
              <a:t> </a:t>
            </a:r>
            <a:r>
              <a:rPr lang="nl-NL" dirty="0" err="1"/>
              <a:t>Dependence</a:t>
            </a:r>
            <a:endParaRPr dirty="0"/>
          </a:p>
        </p:txBody>
      </p:sp>
    </p:spTree>
    <p:extLst>
      <p:ext uri="{BB962C8B-B14F-4D97-AF65-F5344CB8AC3E}">
        <p14:creationId xmlns:p14="http://schemas.microsoft.com/office/powerpoint/2010/main" val="346196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Model </a:t>
            </a:r>
            <a:r>
              <a:rPr lang="nl-NL" dirty="0" err="1"/>
              <a:t>Assumptions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Health states are mutually exclusive, collectively exhaustive</a:t>
            </a:r>
          </a:p>
          <a:p>
            <a:pPr marL="457200" lvl="0" indent="-381000" rtl="0">
              <a:spcBef>
                <a:spcPts val="600"/>
              </a:spcBef>
              <a:spcAft>
                <a:spcPts val="1800"/>
              </a:spcAft>
              <a:buSzPts val="2400"/>
              <a:buChar char="•"/>
            </a:pPr>
            <a:r>
              <a:rPr lang="en-US" sz="2400" dirty="0"/>
              <a:t>Within a given health state, population is homogeneous</a:t>
            </a:r>
          </a:p>
          <a:p>
            <a:pPr marL="457200" lvl="0" indent="-381000" rtl="0">
              <a:spcBef>
                <a:spcPts val="600"/>
              </a:spcBef>
              <a:spcAft>
                <a:spcPts val="1800"/>
              </a:spcAft>
              <a:buSzPts val="2400"/>
              <a:buChar char="•"/>
            </a:pPr>
            <a:r>
              <a:rPr lang="en-US" sz="2400" dirty="0"/>
              <a:t>Markovian assumption: transition probabilities depends only on current health state (“memoryless”)</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2649823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History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state transition models is a BIG assumption</a:t>
            </a:r>
          </a:p>
          <a:p>
            <a:pPr lvl="1">
              <a:spcBef>
                <a:spcPts val="600"/>
              </a:spcBef>
              <a:spcAft>
                <a:spcPts val="1800"/>
              </a:spcAft>
            </a:pPr>
            <a:r>
              <a:rPr lang="en-US" sz="2400" dirty="0"/>
              <a:t>Transition probabilities only depend on the current state and not on past states</a:t>
            </a:r>
          </a:p>
          <a:p>
            <a:pPr>
              <a:spcBef>
                <a:spcPts val="600"/>
              </a:spcBef>
            </a:pPr>
            <a:r>
              <a:rPr lang="en-US" sz="2400" dirty="0"/>
              <a:t>Many transition probabilities depend on model history, not just time since model start </a:t>
            </a:r>
          </a:p>
          <a:p>
            <a:pPr lvl="1">
              <a:spcBef>
                <a:spcPts val="600"/>
              </a:spcBef>
            </a:pPr>
            <a:r>
              <a:rPr lang="en-US" sz="2200" dirty="0"/>
              <a:t>Risk of myocardial infarction (MI) greater for persons with prior MI </a:t>
            </a:r>
          </a:p>
          <a:p>
            <a:pPr lvl="1">
              <a:spcBef>
                <a:spcPts val="600"/>
              </a:spcBef>
            </a:pPr>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40</a:t>
            </a:fld>
            <a:endParaRPr lang="en-US" dirty="0">
              <a:solidFill>
                <a:schemeClr val="accent1"/>
              </a:solidFill>
            </a:endParaRPr>
          </a:p>
        </p:txBody>
      </p:sp>
    </p:spTree>
    <p:extLst>
      <p:ext uri="{BB962C8B-B14F-4D97-AF65-F5344CB8AC3E}">
        <p14:creationId xmlns:p14="http://schemas.microsoft.com/office/powerpoint/2010/main" val="3565866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41</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584585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noAutofit/>
              </a:bodyPr>
              <a:lstStyle/>
              <a:p>
                <a:pPr>
                  <a:spcBef>
                    <a:spcPts val="600"/>
                  </a:spcBef>
                  <a:spcAft>
                    <a:spcPts val="600"/>
                  </a:spcAft>
                </a:pPr>
                <a:r>
                  <a:rPr lang="en-US" sz="2400" dirty="0"/>
                  <a:t>Sometimes, transition probabilities depend on the time since an event in the model</a:t>
                </a:r>
              </a:p>
              <a:p>
                <a:pPr lvl="1">
                  <a:spcBef>
                    <a:spcPts val="600"/>
                  </a:spcBef>
                  <a:spcAft>
                    <a:spcPts val="1800"/>
                  </a:spcAft>
                </a:pPr>
                <a:r>
                  <a:rPr lang="en-US" sz="2200" dirty="0"/>
                  <a:t>E.g., Cohort of healthy patients at risk for cancer, but once cancer is diagnosed the risk of recurrence depends on time since diagnosis</a:t>
                </a:r>
              </a:p>
              <a:p>
                <a:pPr>
                  <a:spcBef>
                    <a:spcPts val="600"/>
                  </a:spcBef>
                  <a:spcAft>
                    <a:spcPts val="1800"/>
                  </a:spcAft>
                </a:pPr>
                <a:r>
                  <a:rPr lang="en-US" sz="2400" dirty="0"/>
                  <a:t>Replacing </a:t>
                </a:r>
                <a14:m>
                  <m:oMath xmlns:m="http://schemas.openxmlformats.org/officeDocument/2006/math">
                    <m:r>
                      <a:rPr lang="en-US" sz="2400" i="1" dirty="0" smtClean="0">
                        <a:latin typeface="Cambria Math" panose="02040503050406030204" pitchFamily="18" charset="0"/>
                      </a:rPr>
                      <m:t>𝑃</m:t>
                    </m:r>
                  </m:oMath>
                </a14:m>
                <a:r>
                  <a:rPr lang="en-US" sz="2400" dirty="0"/>
                  <a:t> with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𝑃</m:t>
                        </m:r>
                      </m:e>
                      <m:sub>
                        <m:r>
                          <a:rPr lang="en-US" sz="2400" b="0" i="1" dirty="0" smtClean="0">
                            <a:latin typeface="Cambria Math" panose="02040503050406030204" pitchFamily="18" charset="0"/>
                          </a:rPr>
                          <m:t>𝑡</m:t>
                        </m:r>
                      </m:sub>
                    </m:sSub>
                    <m:r>
                      <a:rPr lang="en-US" sz="2400" i="1" dirty="0" smtClean="0">
                        <a:latin typeface="Cambria Math" panose="02040503050406030204" pitchFamily="18" charset="0"/>
                      </a:rPr>
                      <m:t> </m:t>
                    </m:r>
                  </m:oMath>
                </a14:m>
                <a:r>
                  <a:rPr lang="en-US" sz="2400" dirty="0"/>
                  <a:t>does not work, because it’s not since model start</a:t>
                </a:r>
              </a:p>
              <a:p>
                <a:pPr>
                  <a:spcBef>
                    <a:spcPts val="600"/>
                  </a:spcBef>
                </a:pPr>
                <a:r>
                  <a:rPr lang="en-US" sz="2400" dirty="0"/>
                  <a:t>Solution?</a:t>
                </a:r>
              </a:p>
              <a:p>
                <a:pPr lvl="1">
                  <a:spcBef>
                    <a:spcPts val="600"/>
                  </a:spcBef>
                  <a:spcAft>
                    <a:spcPts val="1800"/>
                  </a:spcAft>
                </a:pPr>
                <a:r>
                  <a:rPr lang="en-US" sz="2200" dirty="0"/>
                  <a:t>Create “tunnel” states</a:t>
                </a:r>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p:txBody>
          </p:sp>
        </mc:Choice>
        <mc:Fallback xmlns="">
          <p:sp>
            <p:nvSpPr>
              <p:cNvPr id="3" name="Content Placeholder 2">
                <a:extLst>
                  <a:ext uri="{FF2B5EF4-FFF2-40B4-BE49-F238E27FC236}">
                    <a16:creationId xmlns:a16="http://schemas.microsoft.com/office/drawing/2014/main" id="{EBEF7100-5C32-8D4B-A087-27C5ABE623F6}"/>
                  </a:ext>
                </a:extLst>
              </p:cNvPr>
              <p:cNvSpPr>
                <a:spLocks noGrp="1" noRot="1" noChangeAspect="1" noMove="1" noResize="1" noEditPoints="1" noAdjustHandles="1" noChangeArrowheads="1" noChangeShapeType="1" noTextEdit="1"/>
              </p:cNvSpPr>
              <p:nvPr>
                <p:ph idx="1"/>
              </p:nvPr>
            </p:nvSpPr>
            <p:spPr>
              <a:blipFill>
                <a:blip r:embed="rId2"/>
                <a:stretch>
                  <a:fillRect t="-1018" r="-2496"/>
                </a:stretch>
              </a:blipFill>
            </p:spPr>
            <p:txBody>
              <a:bodyPr/>
              <a:lstStyle/>
              <a:p>
                <a:r>
                  <a:rPr lang="en-US">
                    <a:noFill/>
                  </a:rPr>
                  <a:t> </a:t>
                </a:r>
              </a:p>
            </p:txBody>
          </p:sp>
        </mc:Fallback>
      </mc:AlternateContent>
      <p:pic>
        <p:nvPicPr>
          <p:cNvPr id="4" name="Picture 2" descr="Image result for maastunnel&quot;">
            <a:extLst>
              <a:ext uri="{FF2B5EF4-FFF2-40B4-BE49-F238E27FC236}">
                <a16:creationId xmlns:a16="http://schemas.microsoft.com/office/drawing/2014/main" id="{4F05D6C1-1A57-184A-B8DD-4315D3B6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12" y="4376057"/>
            <a:ext cx="3369168" cy="224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43</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3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44</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13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45</a:t>
            </a:fld>
            <a:endParaRPr lang="en-US"/>
          </a:p>
        </p:txBody>
      </p:sp>
    </p:spTree>
    <p:extLst>
      <p:ext uri="{BB962C8B-B14F-4D97-AF65-F5344CB8AC3E}">
        <p14:creationId xmlns:p14="http://schemas.microsoft.com/office/powerpoint/2010/main" val="3021279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566861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969891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79329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369444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a:t>
            </a:r>
            <a:r>
              <a:rPr lang="nl-NL" err="1"/>
              <a:t>Transition</a:t>
            </a:r>
            <a:r>
              <a:rPr lang="nl-NL"/>
              <a:t> Model of HIV Progression</a:t>
            </a:r>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a:p>
        </p:txBody>
      </p:sp>
      <p:pic>
        <p:nvPicPr>
          <p:cNvPr id="577" name="Shape 577" descr="Markov_HIV.png"/>
          <p:cNvPicPr preferRelativeResize="0"/>
          <p:nvPr/>
        </p:nvPicPr>
        <p:blipFill>
          <a:blip r:embed="rId3">
            <a:alphaModFix/>
          </a:blip>
          <a:stretch>
            <a:fillRect/>
          </a:stretch>
        </p:blipFill>
        <p:spPr>
          <a:xfrm>
            <a:off x="871871" y="1879781"/>
            <a:ext cx="5029198" cy="4059021"/>
          </a:xfrm>
          <a:prstGeom prst="rect">
            <a:avLst/>
          </a:prstGeom>
          <a:noFill/>
          <a:ln>
            <a:noFill/>
          </a:ln>
        </p:spPr>
      </p:pic>
      <p:sp>
        <p:nvSpPr>
          <p:cNvPr id="578" name="Shape 578"/>
          <p:cNvSpPr txBox="1"/>
          <p:nvPr/>
        </p:nvSpPr>
        <p:spPr>
          <a:xfrm>
            <a:off x="764993" y="6144770"/>
            <a:ext cx="7368914"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200" dirty="0">
                <a:solidFill>
                  <a:schemeClr val="accent1">
                    <a:lumMod val="75000"/>
                  </a:schemeClr>
                </a:solidFill>
              </a:rPr>
              <a:t>Drummond, Michael F. </a:t>
            </a:r>
            <a:r>
              <a:rPr lang="nl-NL" sz="1200" i="1" dirty="0" err="1">
                <a:solidFill>
                  <a:schemeClr val="accent1">
                    <a:lumMod val="75000"/>
                  </a:schemeClr>
                </a:solidFill>
              </a:rPr>
              <a:t>Methods</a:t>
            </a:r>
            <a:r>
              <a:rPr lang="nl-NL" sz="1200" i="1" dirty="0">
                <a:solidFill>
                  <a:schemeClr val="accent1">
                    <a:lumMod val="75000"/>
                  </a:schemeClr>
                </a:solidFill>
              </a:rPr>
              <a:t> </a:t>
            </a:r>
            <a:r>
              <a:rPr lang="nl-NL" sz="1200" i="1" dirty="0" err="1">
                <a:solidFill>
                  <a:schemeClr val="accent1">
                    <a:lumMod val="75000"/>
                  </a:schemeClr>
                </a:solidFill>
              </a:rPr>
              <a:t>for</a:t>
            </a:r>
            <a:r>
              <a:rPr lang="nl-NL" sz="1200" i="1" dirty="0">
                <a:solidFill>
                  <a:schemeClr val="accent1">
                    <a:lumMod val="75000"/>
                  </a:schemeClr>
                </a:solidFill>
              </a:rPr>
              <a:t> </a:t>
            </a:r>
            <a:r>
              <a:rPr lang="nl-NL" sz="1200" i="1" dirty="0" err="1">
                <a:solidFill>
                  <a:schemeClr val="accent1">
                    <a:lumMod val="75000"/>
                  </a:schemeClr>
                </a:solidFill>
              </a:rPr>
              <a:t>the</a:t>
            </a:r>
            <a:r>
              <a:rPr lang="nl-NL" sz="1200" i="1" dirty="0">
                <a:solidFill>
                  <a:schemeClr val="accent1">
                    <a:lumMod val="75000"/>
                  </a:schemeClr>
                </a:solidFill>
              </a:rPr>
              <a:t> </a:t>
            </a:r>
            <a:r>
              <a:rPr lang="nl-NL" sz="1200" i="1" dirty="0" err="1">
                <a:solidFill>
                  <a:schemeClr val="accent1">
                    <a:lumMod val="75000"/>
                  </a:schemeClr>
                </a:solidFill>
              </a:rPr>
              <a:t>economic</a:t>
            </a:r>
            <a:r>
              <a:rPr lang="nl-NL" sz="1200" i="1" dirty="0">
                <a:solidFill>
                  <a:schemeClr val="accent1">
                    <a:lumMod val="75000"/>
                  </a:schemeClr>
                </a:solidFill>
              </a:rPr>
              <a:t> </a:t>
            </a:r>
            <a:r>
              <a:rPr lang="nl-NL" sz="1200" i="1" dirty="0" err="1">
                <a:solidFill>
                  <a:schemeClr val="accent1">
                    <a:lumMod val="75000"/>
                  </a:schemeClr>
                </a:solidFill>
              </a:rPr>
              <a:t>evaluation</a:t>
            </a:r>
            <a:r>
              <a:rPr lang="nl-NL" sz="1200" i="1" dirty="0">
                <a:solidFill>
                  <a:schemeClr val="accent1">
                    <a:lumMod val="75000"/>
                  </a:schemeClr>
                </a:solidFill>
              </a:rPr>
              <a:t> of health care </a:t>
            </a:r>
            <a:r>
              <a:rPr lang="nl-NL" sz="1200" i="1" dirty="0" err="1">
                <a:solidFill>
                  <a:schemeClr val="accent1">
                    <a:lumMod val="75000"/>
                  </a:schemeClr>
                </a:solidFill>
              </a:rPr>
              <a:t>programmes</a:t>
            </a:r>
            <a:r>
              <a:rPr lang="nl-NL" sz="1200" dirty="0">
                <a:solidFill>
                  <a:schemeClr val="accent1">
                    <a:lumMod val="75000"/>
                  </a:schemeClr>
                </a:solidFill>
              </a:rPr>
              <a:t>. Oxford </a:t>
            </a:r>
            <a:r>
              <a:rPr lang="nl-NL" sz="1200" dirty="0" err="1">
                <a:solidFill>
                  <a:schemeClr val="accent1">
                    <a:lumMod val="75000"/>
                  </a:schemeClr>
                </a:solidFill>
              </a:rPr>
              <a:t>university</a:t>
            </a:r>
            <a:r>
              <a:rPr lang="nl-NL" sz="1200" dirty="0">
                <a:solidFill>
                  <a:schemeClr val="accent1">
                    <a:lumMod val="75000"/>
                  </a:schemeClr>
                </a:solidFill>
              </a:rPr>
              <a:t> </a:t>
            </a:r>
            <a:r>
              <a:rPr lang="nl-NL" sz="1200" dirty="0" err="1">
                <a:solidFill>
                  <a:schemeClr val="accent1">
                    <a:lumMod val="75000"/>
                  </a:schemeClr>
                </a:solidFill>
              </a:rPr>
              <a:t>press</a:t>
            </a:r>
            <a:r>
              <a:rPr lang="nl-NL" sz="1200" dirty="0">
                <a:solidFill>
                  <a:schemeClr val="accent1">
                    <a:lumMod val="75000"/>
                  </a:schemeClr>
                </a:solidFill>
              </a:rPr>
              <a:t>, 2005.</a:t>
            </a:r>
            <a:endParaRPr sz="1200" dirty="0">
              <a:solidFill>
                <a:schemeClr val="accent1">
                  <a:lumMod val="75000"/>
                </a:schemeClr>
              </a:solidFill>
            </a:endParaRPr>
          </a:p>
        </p:txBody>
      </p:sp>
      <p:sp>
        <p:nvSpPr>
          <p:cNvPr id="11" name="Shape 576">
            <a:extLst>
              <a:ext uri="{FF2B5EF4-FFF2-40B4-BE49-F238E27FC236}">
                <a16:creationId xmlns:a16="http://schemas.microsoft.com/office/drawing/2014/main" id="{774D47CA-0B9B-8B41-83D6-7EE1BA182947}"/>
              </a:ext>
            </a:extLst>
          </p:cNvPr>
          <p:cNvSpPr txBox="1">
            <a:spLocks noGrp="1"/>
          </p:cNvSpPr>
          <p:nvPr>
            <p:ph idx="1"/>
          </p:nvPr>
        </p:nvSpPr>
        <p:spPr>
          <a:xfrm>
            <a:off x="2605437" y="5337544"/>
            <a:ext cx="4273829" cy="595424"/>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en-US" sz="2400" dirty="0">
                <a:solidFill>
                  <a:schemeClr val="accent1">
                    <a:lumMod val="75000"/>
                  </a:schemeClr>
                </a:solidFill>
              </a:rPr>
              <a:t>S</a:t>
            </a:r>
            <a:r>
              <a:rPr lang="nl-NL" sz="2400" dirty="0" err="1">
                <a:solidFill>
                  <a:schemeClr val="accent1">
                    <a:lumMod val="75000"/>
                  </a:schemeClr>
                </a:solidFill>
              </a:rPr>
              <a:t>tate-transition</a:t>
            </a:r>
            <a:r>
              <a:rPr lang="nl-NL" sz="2400" dirty="0">
                <a:solidFill>
                  <a:schemeClr val="accent1">
                    <a:lumMod val="75000"/>
                  </a:schemeClr>
                </a:solidFill>
              </a:rPr>
              <a:t> diagram</a:t>
            </a:r>
            <a:endParaRPr sz="2400" dirty="0">
              <a:solidFill>
                <a:schemeClr val="accent1">
                  <a:lumMod val="75000"/>
                </a:schemeClr>
              </a:solidFill>
            </a:endParaRPr>
          </a:p>
        </p:txBody>
      </p:sp>
      <p:grpSp>
        <p:nvGrpSpPr>
          <p:cNvPr id="4" name="Group 3">
            <a:extLst>
              <a:ext uri="{FF2B5EF4-FFF2-40B4-BE49-F238E27FC236}">
                <a16:creationId xmlns:a16="http://schemas.microsoft.com/office/drawing/2014/main" id="{B02FE3E5-9F83-134B-B450-E3CA654D6D72}"/>
              </a:ext>
            </a:extLst>
          </p:cNvPr>
          <p:cNvGrpSpPr/>
          <p:nvPr/>
        </p:nvGrpSpPr>
        <p:grpSpPr>
          <a:xfrm>
            <a:off x="4237650" y="1494253"/>
            <a:ext cx="4906350" cy="2113792"/>
            <a:chOff x="4237650" y="1494253"/>
            <a:chExt cx="4906350" cy="2113792"/>
          </a:xfrm>
        </p:grpSpPr>
        <p:pic>
          <p:nvPicPr>
            <p:cNvPr id="579" name="Shape 579" descr="Markov_HIV_TransMat.png"/>
            <p:cNvPicPr preferRelativeResize="0"/>
            <p:nvPr/>
          </p:nvPicPr>
          <p:blipFill rotWithShape="1">
            <a:blip r:embed="rId4">
              <a:alphaModFix/>
            </a:blip>
            <a:srcRect t="13631"/>
            <a:stretch/>
          </p:blipFill>
          <p:spPr>
            <a:xfrm>
              <a:off x="4798511" y="2083981"/>
              <a:ext cx="4047225" cy="1524064"/>
            </a:xfrm>
            <a:prstGeom prst="rect">
              <a:avLst/>
            </a:prstGeom>
            <a:noFill/>
            <a:ln>
              <a:noFill/>
            </a:ln>
          </p:spPr>
        </p:pic>
        <p:sp>
          <p:nvSpPr>
            <p:cNvPr id="12" name="Shape 576">
              <a:extLst>
                <a:ext uri="{FF2B5EF4-FFF2-40B4-BE49-F238E27FC236}">
                  <a16:creationId xmlns:a16="http://schemas.microsoft.com/office/drawing/2014/main" id="{A78FB002-50B6-1D42-A5AA-3B3D3AFED814}"/>
                </a:ext>
              </a:extLst>
            </p:cNvPr>
            <p:cNvSpPr txBox="1">
              <a:spLocks/>
            </p:cNvSpPr>
            <p:nvPr/>
          </p:nvSpPr>
          <p:spPr>
            <a:xfrm>
              <a:off x="4237650" y="1494253"/>
              <a:ext cx="4906350" cy="595424"/>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2400" dirty="0">
                  <a:solidFill>
                    <a:schemeClr val="accent1">
                      <a:lumMod val="75000"/>
                    </a:schemeClr>
                  </a:solidFill>
                </a:rPr>
                <a:t>Transition probability matrix</a:t>
              </a:r>
            </a:p>
          </p:txBody>
        </p:sp>
      </p:grpSp>
      <p:cxnSp>
        <p:nvCxnSpPr>
          <p:cNvPr id="14" name="Shape 580">
            <a:extLst>
              <a:ext uri="{FF2B5EF4-FFF2-40B4-BE49-F238E27FC236}">
                <a16:creationId xmlns:a16="http://schemas.microsoft.com/office/drawing/2014/main" id="{5C11B3C2-D7E5-B14F-B373-DB3F7ACEE4DA}"/>
              </a:ext>
            </a:extLst>
          </p:cNvPr>
          <p:cNvCxnSpPr>
            <a:cxnSpLocks/>
          </p:cNvCxnSpPr>
          <p:nvPr/>
        </p:nvCxnSpPr>
        <p:spPr>
          <a:xfrm flipV="1">
            <a:off x="5869169" y="3721395"/>
            <a:ext cx="1275910" cy="1637417"/>
          </a:xfrm>
          <a:prstGeom prst="straightConnector1">
            <a:avLst/>
          </a:prstGeom>
          <a:noFill/>
          <a:ln w="28575" cap="flat" cmpd="sng">
            <a:solidFill>
              <a:schemeClr val="accent1">
                <a:lumMod val="75000"/>
              </a:schemeClr>
            </a:solidFill>
            <a:prstDash val="solid"/>
            <a:round/>
            <a:headEnd type="none" w="med" len="med"/>
            <a:tailEnd type="stealth" w="lg" len="lg"/>
          </a:ln>
        </p:spPr>
      </p:cxnSp>
    </p:spTree>
    <p:extLst>
      <p:ext uri="{BB962C8B-B14F-4D97-AF65-F5344CB8AC3E}">
        <p14:creationId xmlns:p14="http://schemas.microsoft.com/office/powerpoint/2010/main" val="5823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50</a:t>
            </a:fld>
            <a:endParaRPr lang="en-US"/>
          </a:p>
        </p:txBody>
      </p:sp>
    </p:spTree>
    <p:extLst>
      <p:ext uri="{BB962C8B-B14F-4D97-AF65-F5344CB8AC3E}">
        <p14:creationId xmlns:p14="http://schemas.microsoft.com/office/powerpoint/2010/main" val="3002393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51</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7726337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52</a:t>
            </a:fld>
            <a:endParaRPr/>
          </a:p>
        </p:txBody>
      </p:sp>
    </p:spTree>
    <p:extLst>
      <p:ext uri="{BB962C8B-B14F-4D97-AF65-F5344CB8AC3E}">
        <p14:creationId xmlns:p14="http://schemas.microsoft.com/office/powerpoint/2010/main" val="1271326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53</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err="1">
                  <a:solidFill>
                    <a:srgbClr val="3F3F3F"/>
                  </a:solidFill>
                  <a:latin typeface="Calibri"/>
                  <a:ea typeface="Calibri"/>
                  <a:cs typeface="Calibri"/>
                  <a:sym typeface="Calibri"/>
                </a:rPr>
                <a:t>Healthy</a:t>
              </a:r>
              <a:r>
                <a:rPr lang="nl-NL" b="1">
                  <a:solidFill>
                    <a:srgbClr val="3F3F3F"/>
                  </a:solidFill>
                  <a:latin typeface="Calibri"/>
                  <a:ea typeface="Calibri"/>
                  <a:cs typeface="Calibri"/>
                  <a:sym typeface="Calibri"/>
                </a:rPr>
                <a:t> (H)</a:t>
              </a:r>
              <a:endParaRPr b="1">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Sick (S)</a:t>
              </a:r>
              <a:endParaRPr b="1">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p_HS</a:t>
              </a:r>
              <a:endParaRPr sz="220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p_HD</a:t>
              </a:r>
              <a:endParaRPr sz="220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p_SD</a:t>
              </a:r>
              <a:endParaRPr sz="2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a:solidFill>
                  <a:schemeClr val="accent1"/>
                </a:solidFill>
              </a:rPr>
              <a:t>Model input:</a:t>
            </a:r>
            <a:endParaRPr b="1">
              <a:solidFill>
                <a:schemeClr val="accent1"/>
              </a:solidFill>
            </a:endParaRPr>
          </a:p>
          <a:p>
            <a:pPr marL="342900" lvl="0" indent="-88900" rtl="0">
              <a:lnSpc>
                <a:spcPct val="100000"/>
              </a:lnSpc>
              <a:spcBef>
                <a:spcPts val="440"/>
              </a:spcBef>
              <a:spcAft>
                <a:spcPts val="0"/>
              </a:spcAft>
              <a:buNone/>
            </a:pPr>
            <a:r>
              <a:rPr lang="nl-NL" sz="2400" i="1" err="1">
                <a:latin typeface="Times New Roman"/>
                <a:ea typeface="Times New Roman"/>
                <a:cs typeface="Times New Roman"/>
                <a:sym typeface="Times New Roman"/>
              </a:rPr>
              <a:t>p</a:t>
            </a:r>
            <a:r>
              <a:rPr lang="nl-NL" sz="2400" i="1" baseline="-25000" err="1">
                <a:latin typeface="Times New Roman"/>
                <a:ea typeface="Times New Roman"/>
                <a:cs typeface="Times New Roman"/>
                <a:sym typeface="Times New Roman"/>
              </a:rPr>
              <a:t>HS</a:t>
            </a:r>
            <a:r>
              <a:rPr lang="nl-NL"/>
              <a:t>:  </a:t>
            </a:r>
            <a:r>
              <a:rPr lang="nl-NL" err="1"/>
              <a:t>transition</a:t>
            </a:r>
            <a:r>
              <a:rPr lang="nl-NL"/>
              <a:t> </a:t>
            </a:r>
            <a:r>
              <a:rPr lang="nl-NL" err="1"/>
              <a:t>probability</a:t>
            </a:r>
            <a:r>
              <a:rPr lang="nl-NL"/>
              <a:t> </a:t>
            </a:r>
            <a:r>
              <a:rPr lang="nl-NL" err="1"/>
              <a:t>from</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HD</a:t>
            </a:r>
            <a:r>
              <a:rPr lang="nl-NL"/>
              <a:t>: 	</a:t>
            </a:r>
            <a:r>
              <a:rPr lang="nl-NL" err="1"/>
              <a:t>transition</a:t>
            </a:r>
            <a:r>
              <a:rPr lang="nl-NL"/>
              <a:t> </a:t>
            </a:r>
            <a:r>
              <a:rPr lang="nl-NL" err="1"/>
              <a:t>probability</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SD</a:t>
            </a:r>
            <a:r>
              <a:rPr lang="nl-NL"/>
              <a:t>:  </a:t>
            </a:r>
            <a:r>
              <a:rPr lang="nl-NL" err="1"/>
              <a:t>transition</a:t>
            </a:r>
            <a:r>
              <a:rPr lang="nl-NL"/>
              <a:t> </a:t>
            </a:r>
            <a:r>
              <a:rPr lang="nl-NL" err="1"/>
              <a:t>probability</a:t>
            </a:r>
            <a:r>
              <a:rPr lang="nl-NL"/>
              <a:t> </a:t>
            </a:r>
            <a:r>
              <a:rPr lang="nl-NL" i="1">
                <a:latin typeface="Times New Roman"/>
                <a:ea typeface="Times New Roman"/>
                <a:cs typeface="Times New Roman"/>
                <a:sym typeface="Times New Roman"/>
              </a:rPr>
              <a:t>Sick</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H</a:t>
            </a:r>
            <a:r>
              <a:rPr lang="nl-NL"/>
              <a:t>:   </a:t>
            </a:r>
            <a:r>
              <a:rPr lang="nl-NL" err="1"/>
              <a:t>cost</a:t>
            </a:r>
            <a:r>
              <a:rPr lang="nl-NL"/>
              <a:t> of </a:t>
            </a:r>
            <a:r>
              <a:rPr lang="nl-NL" err="1"/>
              <a:t>being</a:t>
            </a:r>
            <a:r>
              <a:rPr lang="nl-NL"/>
              <a:t> in state </a:t>
            </a:r>
            <a:r>
              <a:rPr lang="nl-NL" i="1" err="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S</a:t>
            </a:r>
            <a:r>
              <a:rPr lang="nl-NL"/>
              <a:t>:   </a:t>
            </a:r>
            <a:r>
              <a:rPr lang="nl-NL" err="1"/>
              <a:t>cost</a:t>
            </a:r>
            <a:r>
              <a:rPr lang="nl-NL"/>
              <a:t> of </a:t>
            </a:r>
            <a:r>
              <a:rPr lang="nl-NL" err="1"/>
              <a:t>being</a:t>
            </a:r>
            <a:r>
              <a:rPr lang="nl-NL"/>
              <a:t> in state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H</a:t>
            </a:r>
            <a:r>
              <a:rPr lang="nl-NL"/>
              <a:t>:   </a:t>
            </a:r>
            <a:r>
              <a:rPr lang="nl-NL" err="1"/>
              <a:t>outcomes</a:t>
            </a:r>
            <a:r>
              <a:rPr lang="nl-NL"/>
              <a:t> </a:t>
            </a:r>
            <a:r>
              <a:rPr lang="nl-NL" err="1"/>
              <a:t>associated</a:t>
            </a:r>
            <a:r>
              <a:rPr lang="nl-NL"/>
              <a:t> </a:t>
            </a:r>
            <a:r>
              <a:rPr lang="nl-NL" err="1"/>
              <a:t>with</a:t>
            </a:r>
            <a:r>
              <a:rPr lang="nl-NL"/>
              <a:t> state </a:t>
            </a:r>
            <a:r>
              <a:rPr lang="en-US" i="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S</a:t>
            </a:r>
            <a:r>
              <a:rPr lang="nl-NL"/>
              <a:t>:   </a:t>
            </a:r>
            <a:r>
              <a:rPr lang="nl-NL" err="1"/>
              <a:t>outcomes</a:t>
            </a:r>
            <a:r>
              <a:rPr lang="nl-NL"/>
              <a:t> </a:t>
            </a:r>
            <a:r>
              <a:rPr lang="nl-NL" err="1"/>
              <a:t>associated</a:t>
            </a:r>
            <a:r>
              <a:rPr lang="nl-NL"/>
              <a:t> </a:t>
            </a:r>
            <a:r>
              <a:rPr lang="nl-NL" err="1"/>
              <a:t>with</a:t>
            </a:r>
            <a:r>
              <a:rPr lang="nl-NL"/>
              <a:t> state </a:t>
            </a:r>
            <a:r>
              <a:rPr lang="nl-NL" i="1">
                <a:latin typeface="Times New Roman"/>
                <a:ea typeface="Times New Roman"/>
                <a:cs typeface="Times New Roman"/>
                <a:sym typeface="Times New Roman"/>
              </a:rPr>
              <a:t>Sick</a:t>
            </a:r>
            <a:br>
              <a:rPr lang="nl-NL" i="1"/>
            </a:br>
            <a:endParaRPr i="1"/>
          </a:p>
          <a:p>
            <a:pPr marL="342900" lvl="0" indent="-88900" rtl="0">
              <a:spcBef>
                <a:spcPts val="440"/>
              </a:spcBef>
              <a:spcAft>
                <a:spcPts val="0"/>
              </a:spcAft>
              <a:buNone/>
            </a:pPr>
            <a:r>
              <a:rPr lang="nl-NL"/>
              <a:t> No </a:t>
            </a:r>
            <a:r>
              <a:rPr lang="nl-NL" err="1"/>
              <a:t>cost</a:t>
            </a:r>
            <a:r>
              <a:rPr lang="nl-NL"/>
              <a:t> or </a:t>
            </a:r>
            <a:r>
              <a:rPr lang="nl-NL" err="1"/>
              <a:t>disutility</a:t>
            </a:r>
            <a:r>
              <a:rPr lang="nl-NL"/>
              <a:t> </a:t>
            </a:r>
            <a:r>
              <a:rPr lang="nl-NL" err="1"/>
              <a:t>associated</a:t>
            </a:r>
            <a:r>
              <a:rPr lang="nl-NL"/>
              <a:t> </a:t>
            </a:r>
            <a:r>
              <a:rPr lang="nl-NL" err="1"/>
              <a:t>with</a:t>
            </a:r>
            <a:r>
              <a:rPr lang="nl-NL"/>
              <a:t> </a:t>
            </a:r>
            <a:r>
              <a:rPr lang="nl-NL" err="1"/>
              <a:t>death</a:t>
            </a:r>
            <a:endParaRPr/>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54</a:t>
            </a:fld>
            <a:endParaRPr/>
          </a:p>
        </p:txBody>
      </p:sp>
    </p:spTree>
    <p:extLst>
      <p:ext uri="{BB962C8B-B14F-4D97-AF65-F5344CB8AC3E}">
        <p14:creationId xmlns:p14="http://schemas.microsoft.com/office/powerpoint/2010/main" val="167141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err="1">
                <a:solidFill>
                  <a:srgbClr val="004D99"/>
                </a:solidFill>
              </a:rPr>
              <a:t>Transition</a:t>
            </a:r>
            <a:r>
              <a:rPr lang="nl-NL">
                <a:solidFill>
                  <a:srgbClr val="004D99"/>
                </a:solidFill>
              </a:rPr>
              <a:t> </a:t>
            </a:r>
            <a:r>
              <a:rPr lang="nl-NL" err="1">
                <a:solidFill>
                  <a:srgbClr val="004D99"/>
                </a:solidFill>
              </a:rPr>
              <a:t>probability</a:t>
            </a:r>
            <a:r>
              <a:rPr lang="nl-NL">
                <a:solidFill>
                  <a:srgbClr val="004D99"/>
                </a:solidFill>
              </a:rPr>
              <a:t>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a:t>
            </a:r>
            <a:r>
              <a:rPr lang="nl-NL" err="1">
                <a:solidFill>
                  <a:srgbClr val="004D99"/>
                </a:solidFill>
              </a:rPr>
              <a:t>cycle’s</a:t>
            </a:r>
            <a:r>
              <a:rPr lang="nl-NL">
                <a:solidFill>
                  <a:srgbClr val="004D99"/>
                </a:solidFill>
              </a:rPr>
              <a:t> </a:t>
            </a:r>
            <a:r>
              <a:rPr lang="nl-NL" err="1">
                <a:solidFill>
                  <a:srgbClr val="004D99"/>
                </a:solidFill>
              </a:rPr>
              <a:t>cost</a:t>
            </a:r>
            <a:r>
              <a:rPr lang="nl-NL">
                <a:solidFill>
                  <a:srgbClr val="004D99"/>
                </a:solidFill>
              </a:rPr>
              <a:t>/</a:t>
            </a:r>
            <a:r>
              <a:rPr lang="nl-NL" err="1">
                <a:solidFill>
                  <a:srgbClr val="004D99"/>
                </a:solidFill>
              </a:rPr>
              <a:t>outcomes</a:t>
            </a:r>
            <a:endParaRPr>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55</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a:t>H</a:t>
            </a:r>
          </a:p>
          <a:p>
            <a:r>
              <a:rPr lang="en-US" b="1"/>
              <a:t>S</a:t>
            </a:r>
          </a:p>
          <a:p>
            <a:r>
              <a:rPr lang="en-US" b="1"/>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err="1">
                  <a:solidFill>
                    <a:srgbClr val="3F3F3F"/>
                  </a:solidFill>
                  <a:latin typeface="Calibri"/>
                  <a:ea typeface="Calibri"/>
                  <a:cs typeface="Calibri"/>
                  <a:sym typeface="Calibri"/>
                </a:rPr>
                <a:t>Healthy</a:t>
              </a:r>
              <a:r>
                <a:rPr lang="nl-NL" sz="1050" b="1">
                  <a:solidFill>
                    <a:srgbClr val="3F3F3F"/>
                  </a:solidFill>
                  <a:latin typeface="Calibri"/>
                  <a:ea typeface="Calibri"/>
                  <a:cs typeface="Calibri"/>
                  <a:sym typeface="Calibri"/>
                </a:rPr>
                <a:t> (H)</a:t>
              </a:r>
              <a:endParaRPr sz="1050" b="1">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Sick (S)</a:t>
              </a:r>
              <a:endParaRPr sz="1050" b="1">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Dead</a:t>
              </a:r>
              <a:r>
                <a:rPr lang="nl-NL" sz="1000" b="1">
                  <a:solidFill>
                    <a:srgbClr val="3F3F3F"/>
                  </a:solidFill>
                  <a:latin typeface="Calibri"/>
                  <a:ea typeface="Calibri"/>
                  <a:cs typeface="Calibri"/>
                  <a:sym typeface="Calibri"/>
                </a:rPr>
                <a:t> (D)</a:t>
              </a:r>
              <a:endParaRPr sz="1000" b="1">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p_HS</a:t>
              </a:r>
              <a:endParaRPr sz="120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p_HD</a:t>
              </a:r>
              <a:endParaRPr sz="120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p_SD</a:t>
              </a:r>
              <a:endParaRPr sz="1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56</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57</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a:t>
            </a:r>
            <a:r>
              <a:rPr lang="nl-NL" sz="3600" b="1" i="1">
                <a:latin typeface="Times New Roman"/>
                <a:ea typeface="Times New Roman"/>
                <a:cs typeface="Times New Roman"/>
                <a:sym typeface="Times New Roman"/>
              </a:rPr>
              <a:t>1</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a:t>
            </a:r>
            <a:r>
              <a:rPr lang="nl-NL" sz="3600" b="1" i="1">
                <a:latin typeface="Times New Roman"/>
                <a:ea typeface="Times New Roman"/>
                <a:cs typeface="Times New Roman"/>
                <a:sym typeface="Times New Roman"/>
              </a:rPr>
              <a:t>1</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a:solidFill>
                  <a:srgbClr val="009999"/>
                </a:solidFill>
                <a:latin typeface="Times New Roman"/>
                <a:ea typeface="Times New Roman"/>
                <a:cs typeface="Times New Roman"/>
                <a:sym typeface="Times New Roman"/>
              </a:rPr>
              <a:t>1</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a:t>
            </a:r>
            <a:r>
              <a:rPr lang="nl-NL" sz="2100" err="1">
                <a:solidFill>
                  <a:srgbClr val="009999"/>
                </a:solidFill>
                <a:latin typeface="Times New Roman"/>
                <a:ea typeface="Times New Roman"/>
                <a:cs typeface="Times New Roman"/>
                <a:sym typeface="Times New Roman"/>
              </a:rPr>
              <a:t>ones</a:t>
            </a:r>
            <a:endParaRPr sz="210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58</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59</a:t>
            </a:fld>
            <a:endParaRPr/>
          </a:p>
        </p:txBody>
      </p:sp>
    </p:spTree>
    <p:extLst>
      <p:ext uri="{BB962C8B-B14F-4D97-AF65-F5344CB8AC3E}">
        <p14:creationId xmlns:p14="http://schemas.microsoft.com/office/powerpoint/2010/main" val="1272179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a:t>
            </a:r>
            <a:endParaRPr dirty="0"/>
          </a:p>
          <a:p>
            <a:pPr marL="0" lvl="0" indent="0" rtl="0">
              <a:spcBef>
                <a:spcPts val="0"/>
              </a:spcBef>
              <a:spcAft>
                <a:spcPts val="0"/>
              </a:spcAft>
              <a:buNone/>
            </a:pPr>
            <a:r>
              <a:rPr lang="nl-NL" dirty="0"/>
              <a:t>"</a:t>
            </a:r>
            <a:r>
              <a:rPr lang="nl-NL" dirty="0" err="1"/>
              <a:t>Trace</a:t>
            </a:r>
            <a:r>
              <a:rPr lang="nl-NL" dirty="0"/>
              <a:t>”</a:t>
            </a:r>
            <a:endParaRPr dirty="0"/>
          </a:p>
        </p:txBody>
      </p:sp>
      <p:sp>
        <p:nvSpPr>
          <p:cNvPr id="587" name="Shape 587"/>
          <p:cNvSpPr txBox="1">
            <a:spLocks noGrp="1"/>
          </p:cNvSpPr>
          <p:nvPr>
            <p:ph type="body" idx="1"/>
          </p:nvPr>
        </p:nvSpPr>
        <p:spPr>
          <a:xfrm>
            <a:off x="5517875" y="2195440"/>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chemeClr val="accent1">
                    <a:lumMod val="75000"/>
                  </a:schemeClr>
                </a:solidFill>
              </a:rPr>
              <a:t>Number</a:t>
            </a:r>
            <a:r>
              <a:rPr lang="nl-NL" dirty="0">
                <a:solidFill>
                  <a:schemeClr val="accent1">
                    <a:lumMod val="75000"/>
                  </a:schemeClr>
                </a:solidFill>
              </a:rPr>
              <a:t> or </a:t>
            </a:r>
            <a:r>
              <a:rPr lang="nl-NL" dirty="0" err="1">
                <a:solidFill>
                  <a:schemeClr val="accent1">
                    <a:lumMod val="75000"/>
                  </a:schemeClr>
                </a:solidFill>
              </a:rPr>
              <a:t>proportion</a:t>
            </a:r>
            <a:r>
              <a:rPr lang="nl-NL" dirty="0">
                <a:solidFill>
                  <a:schemeClr val="accent1">
                    <a:lumMod val="75000"/>
                  </a:schemeClr>
                </a:solidFill>
              </a:rPr>
              <a:t> of </a:t>
            </a:r>
            <a:r>
              <a:rPr lang="nl-NL" dirty="0" err="1">
                <a:solidFill>
                  <a:schemeClr val="accent1">
                    <a:lumMod val="75000"/>
                  </a:schemeClr>
                </a:solidFill>
              </a:rPr>
              <a:t>individuals</a:t>
            </a:r>
            <a:r>
              <a:rPr lang="nl-NL" dirty="0">
                <a:solidFill>
                  <a:schemeClr val="accent1">
                    <a:lumMod val="75000"/>
                  </a:schemeClr>
                </a:solidFill>
              </a:rPr>
              <a:t> at </a:t>
            </a:r>
            <a:r>
              <a:rPr lang="nl-NL" dirty="0" err="1">
                <a:solidFill>
                  <a:schemeClr val="accent1">
                    <a:lumMod val="75000"/>
                  </a:schemeClr>
                </a:solidFill>
              </a:rPr>
              <a:t>each</a:t>
            </a:r>
            <a:r>
              <a:rPr lang="nl-NL" dirty="0">
                <a:solidFill>
                  <a:schemeClr val="accent1">
                    <a:lumMod val="75000"/>
                  </a:schemeClr>
                </a:solidFill>
              </a:rPr>
              <a:t> time step</a:t>
            </a:r>
            <a:endParaRPr dirty="0">
              <a:solidFill>
                <a:schemeClr val="accent1">
                  <a:lumMod val="75000"/>
                </a:schemeClr>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6</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60</a:t>
            </a:fld>
            <a:endParaRPr lang="en-US"/>
          </a:p>
        </p:txBody>
      </p:sp>
    </p:spTree>
    <p:extLst>
      <p:ext uri="{BB962C8B-B14F-4D97-AF65-F5344CB8AC3E}">
        <p14:creationId xmlns:p14="http://schemas.microsoft.com/office/powerpoint/2010/main" val="12360974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61</a:t>
            </a:fld>
            <a:endParaRPr/>
          </a:p>
        </p:txBody>
      </p:sp>
    </p:spTree>
    <p:extLst>
      <p:ext uri="{BB962C8B-B14F-4D97-AF65-F5344CB8AC3E}">
        <p14:creationId xmlns:p14="http://schemas.microsoft.com/office/powerpoint/2010/main" val="223226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Simple 3-State Example</a:t>
            </a:r>
            <a:endParaRPr dirty="0"/>
          </a:p>
        </p:txBody>
      </p:sp>
    </p:spTree>
    <p:extLst>
      <p:ext uri="{BB962C8B-B14F-4D97-AF65-F5344CB8AC3E}">
        <p14:creationId xmlns:p14="http://schemas.microsoft.com/office/powerpoint/2010/main" val="10094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extLst>
              <p:ext uri="{D42A27DB-BD31-4B8C-83A1-F6EECF244321}">
                <p14:modId xmlns:p14="http://schemas.microsoft.com/office/powerpoint/2010/main" val="1785159971"/>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1333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spTree>
    <p:extLst>
      <p:ext uri="{BB962C8B-B14F-4D97-AF65-F5344CB8AC3E}">
        <p14:creationId xmlns:p14="http://schemas.microsoft.com/office/powerpoint/2010/main" val="25179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6" grpId="0" animBg="1"/>
      <p:bldP spid="28" grpId="0" animBg="1"/>
      <p:bldP spid="29" grpId="0" animBg="1"/>
      <p:bldP spid="37" grpId="0" animBg="1"/>
      <p:bldP spid="38" grpId="0" animBg="1"/>
      <p:bldP spid="3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12118</TotalTime>
  <Words>2912</Words>
  <Application>Microsoft Office PowerPoint</Application>
  <PresentationFormat>On-screen Show (4:3)</PresentationFormat>
  <Paragraphs>938</Paragraphs>
  <Slides>61</Slides>
  <Notes>40</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Calibri</vt:lpstr>
      <vt:lpstr>Cambria</vt:lpstr>
      <vt:lpstr>Cambria Math</vt:lpstr>
      <vt:lpstr>Constantia</vt:lpstr>
      <vt:lpstr>Courier New</vt:lpstr>
      <vt:lpstr>Times New Roman</vt:lpstr>
      <vt:lpstr>Verdana</vt:lpstr>
      <vt:lpstr>ThemeDARTH</vt:lpstr>
      <vt:lpstr>Cohort State-Transition Models</vt:lpstr>
      <vt:lpstr>Cohort State-Transition Modeling Overview</vt:lpstr>
      <vt:lpstr>Cohort State-Transition Models</vt:lpstr>
      <vt:lpstr>Cohort Model Assumptions</vt:lpstr>
      <vt:lpstr>Simple State-Transition Model of HIV Progression</vt:lpstr>
      <vt:lpstr>Cohort  "Trace”</vt:lpstr>
      <vt:lpstr>Simple 3-State Example</vt:lpstr>
      <vt:lpstr>Three-State Model</vt:lpstr>
      <vt:lpstr>Three-State Model</vt:lpstr>
      <vt:lpstr>Three-State Model</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Calculating Model Outcomes</vt:lpstr>
      <vt:lpstr>Expected outcomes</vt:lpstr>
      <vt:lpstr>Remaining Life-Expectancy</vt:lpstr>
      <vt:lpstr>Remaining QALE</vt:lpstr>
      <vt:lpstr>Remaining costs</vt:lpstr>
      <vt:lpstr>Discounting</vt:lpstr>
      <vt:lpstr>R Session</vt:lpstr>
      <vt:lpstr>Time-Varying State-Transition Models</vt:lpstr>
      <vt:lpstr>Time-Varying Probabilities</vt:lpstr>
      <vt:lpstr>Three-State Model</vt:lpstr>
      <vt:lpstr>Three-State Model</vt:lpstr>
      <vt:lpstr>Three-State Model</vt:lpstr>
      <vt:lpstr>Simulating Cohort with  Time-Varying Probabilities</vt:lpstr>
      <vt:lpstr>Transition Probability Array</vt:lpstr>
      <vt:lpstr>Conditional Transitions</vt:lpstr>
      <vt:lpstr>Conditional Transitions</vt:lpstr>
      <vt:lpstr>Conditional Transitions</vt:lpstr>
      <vt:lpstr>Conditional Transitions</vt:lpstr>
      <vt:lpstr>Conditional Transitions</vt:lpstr>
      <vt:lpstr>History Dependence</vt:lpstr>
      <vt:lpstr>History Dependence</vt:lpstr>
      <vt:lpstr>When history matters, create more states…</vt:lpstr>
      <vt:lpstr>Tunnel states</vt:lpstr>
      <vt:lpstr>State Time</vt:lpstr>
      <vt:lpstr>PowerPoint Presentation</vt:lpstr>
      <vt:lpstr>Time-dependent probabilities</vt:lpstr>
      <vt:lpstr>END?</vt:lpstr>
      <vt:lpstr>END?</vt:lpstr>
      <vt:lpstr>END?</vt:lpstr>
      <vt:lpstr>Time-dependency</vt:lpstr>
      <vt:lpstr>Time-varying probabilities in R</vt:lpstr>
      <vt:lpstr>PowerPoint Presentation</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Petros Pechlivanoglou</cp:lastModifiedBy>
  <cp:revision>148</cp:revision>
  <dcterms:created xsi:type="dcterms:W3CDTF">2018-07-06T17:43:18Z</dcterms:created>
  <dcterms:modified xsi:type="dcterms:W3CDTF">2020-11-18T03:51:50Z</dcterms:modified>
</cp:coreProperties>
</file>