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65" r:id="rId1"/>
  </p:sldMasterIdLst>
  <p:notesMasterIdLst>
    <p:notesMasterId r:id="rId6"/>
  </p:notesMasterIdLst>
  <p:sldIdLst>
    <p:sldId id="256" r:id="rId2"/>
    <p:sldId id="288" r:id="rId3"/>
    <p:sldId id="289" r:id="rId4"/>
    <p:sldId id="290" r:id="rId5"/>
  </p:sldIdLst>
  <p:sldSz cx="9144000" cy="6858000" type="screen4x3"/>
  <p:notesSz cx="6858000" cy="9144000"/>
  <p:embeddedFontLst>
    <p:embeddedFont>
      <p:font typeface="Calibri" panose="020F0502020204030204" pitchFamily="34" charset="0"/>
      <p:regular r:id="rId7"/>
      <p:bold r:id="rId8"/>
      <p:italic r:id="rId9"/>
      <p:boldItalic r:id="rId10"/>
    </p:embeddedFont>
    <p:embeddedFont>
      <p:font typeface="Verdana" panose="020B060403050404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E4409E-9736-4097-9489-1F81AB6BDE69}">
  <a:tblStyle styleId="{E0E4409E-9736-4097-9489-1F81AB6BDE6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C79AEC-BBAC-4ADD-9250-D9CC5561FD1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E1DD7E-E4B2-4DF6-8CEA-8A5676BAF375}" styleName="Table_2">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5D56694D-8FE6-415C-BFDB-B4E715E80296}"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9"/>
    <p:restoredTop sz="94044"/>
  </p:normalViewPr>
  <p:slideViewPr>
    <p:cSldViewPr snapToGrid="0" snapToObjects="1" showGuides="1">
      <p:cViewPr varScale="1">
        <p:scale>
          <a:sx n="80" d="100"/>
          <a:sy n="80" d="100"/>
        </p:scale>
        <p:origin x="607"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ddbe0e68f_0_14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ddbe0e68f_0_14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subTitle" idx="1"/>
          </p:nvPr>
        </p:nvSpPr>
        <p:spPr>
          <a:xfrm>
            <a:off x="827584" y="3501008"/>
            <a:ext cx="64617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18" name="Google Shape;18;p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9" name="Google Shape;19;p2"/>
          <p:cNvSpPr txBox="1">
            <a:spLocks noGrp="1"/>
          </p:cNvSpPr>
          <p:nvPr>
            <p:ph type="ftr" idx="11"/>
          </p:nvPr>
        </p:nvSpPr>
        <p:spPr>
          <a:xfrm>
            <a:off x="649288" y="6453336"/>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0" name="Google Shape;20;p2"/>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21" name="Google Shape;21;p2"/>
          <p:cNvSpPr txBox="1">
            <a:spLocks noGrp="1"/>
          </p:cNvSpPr>
          <p:nvPr>
            <p:ph type="ctrTitle"/>
          </p:nvPr>
        </p:nvSpPr>
        <p:spPr>
          <a:xfrm>
            <a:off x="1815852" y="764704"/>
            <a:ext cx="7357200" cy="2384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04D99"/>
              </a:buClr>
              <a:buSzPts val="6600"/>
              <a:buFont typeface="Verdana"/>
              <a:buNone/>
              <a:defRPr sz="6600" b="0" i="0" u="none" strike="noStrike" cap="none">
                <a:solidFill>
                  <a:srgbClr val="004D99"/>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u="none" strike="noStrike" cap="none">
                <a:solidFill>
                  <a:schemeClr val="lt1"/>
                </a:solidFill>
                <a:latin typeface="Verdana"/>
                <a:ea typeface="Verdana"/>
                <a:cs typeface="Verdana"/>
                <a:sym typeface="Verdana"/>
              </a:rPr>
              <a:t>© Copyright 2017, THE HOSPITAL FOR SICK CHILDREN AND THE COLLABORATING INSTITUTIONS.</a:t>
            </a:r>
            <a:r>
              <a:rPr lang="nl-NL" sz="900" b="0" i="0" u="none" strike="noStrike" cap="none">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9"/>
        <p:cNvGrpSpPr/>
        <p:nvPr/>
      </p:nvGrpSpPr>
      <p:grpSpPr>
        <a:xfrm>
          <a:off x="0" y="0"/>
          <a:ext cx="0" cy="0"/>
          <a:chOff x="0" y="0"/>
          <a:chExt cx="0" cy="0"/>
        </a:xfrm>
      </p:grpSpPr>
      <p:sp>
        <p:nvSpPr>
          <p:cNvPr id="140" name="Google Shape;140;p2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1" name="Google Shape;141;p2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2" name="Google Shape;142;p2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3" name="Google Shape;143;p20"/>
          <p:cNvSpPr txBox="1">
            <a:spLocks noGrp="1"/>
          </p:cNvSpPr>
          <p:nvPr>
            <p:ph type="title"/>
          </p:nvPr>
        </p:nvSpPr>
        <p:spPr>
          <a:xfrm>
            <a:off x="840432" y="4270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8529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35370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4329160"/>
            <a:ext cx="540000" cy="540000"/>
          </a:xfrm>
          <a:prstGeom prst="rect">
            <a:avLst/>
          </a:prstGeom>
          <a:noFill/>
          <a:ln>
            <a:noFill/>
          </a:ln>
        </p:spPr>
      </p:pic>
      <p:sp>
        <p:nvSpPr>
          <p:cNvPr id="151" name="Google Shape;151;p21"/>
          <p:cNvSpPr txBox="1"/>
          <p:nvPr/>
        </p:nvSpPr>
        <p:spPr>
          <a:xfrm>
            <a:off x="2588275" y="44452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9730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23"/>
        <p:cNvGrpSpPr/>
        <p:nvPr/>
      </p:nvGrpSpPr>
      <p:grpSpPr>
        <a:xfrm>
          <a:off x="0" y="0"/>
          <a:ext cx="0" cy="0"/>
          <a:chOff x="0" y="0"/>
          <a:chExt cx="0" cy="0"/>
        </a:xfrm>
      </p:grpSpPr>
      <p:sp>
        <p:nvSpPr>
          <p:cNvPr id="24" name="Google Shape;24;p3"/>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25" name="Google Shape;25;p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6" name="Google Shape;26;p3"/>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27" name="Google Shape;27;p3"/>
          <p:cNvGraphicFramePr/>
          <p:nvPr/>
        </p:nvGraphicFramePr>
        <p:xfrm>
          <a:off x="1860376" y="1553344"/>
          <a:ext cx="3000000" cy="30000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8" name="Google Shape;28;p3"/>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29" name="Google Shape;29;p3"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0" name="Google Shape;30;p3"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31" name="Google Shape;31;p3"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32" name="Google Shape;32;p3" descr="\\storage.erasmusmc.nl\m\MyDocs\478030\My Documents\Desktop\Pitt_logo.gif"/>
          <p:cNvPicPr preferRelativeResize="0"/>
          <p:nvPr/>
        </p:nvPicPr>
        <p:blipFill rotWithShape="1">
          <a:blip r:embed="rId3">
            <a:alphaModFix/>
          </a:blip>
          <a:srcRect/>
          <a:stretch/>
        </p:blipFill>
        <p:spPr>
          <a:xfrm>
            <a:off x="4242048" y="5182701"/>
            <a:ext cx="2664002" cy="508713"/>
          </a:xfrm>
          <a:prstGeom prst="rect">
            <a:avLst/>
          </a:prstGeom>
          <a:noFill/>
          <a:ln>
            <a:noFill/>
          </a:ln>
        </p:spPr>
      </p:pic>
      <p:sp>
        <p:nvSpPr>
          <p:cNvPr id="33" name="Google Shape;33;p3"/>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34" name="Google Shape;34;p3"/>
          <p:cNvPicPr preferRelativeResize="0"/>
          <p:nvPr/>
        </p:nvPicPr>
        <p:blipFill rotWithShape="1">
          <a:blip r:embed="rId4">
            <a:alphaModFix/>
          </a:blip>
          <a:srcRect/>
          <a:stretch/>
        </p:blipFill>
        <p:spPr>
          <a:xfrm>
            <a:off x="2843807" y="5276889"/>
            <a:ext cx="1296145" cy="384359"/>
          </a:xfrm>
          <a:prstGeom prst="rect">
            <a:avLst/>
          </a:prstGeom>
          <a:noFill/>
          <a:ln>
            <a:noFill/>
          </a:ln>
        </p:spPr>
      </p:pic>
      <p:pic>
        <p:nvPicPr>
          <p:cNvPr id="35" name="Google Shape;35;p3"/>
          <p:cNvPicPr preferRelativeResize="0"/>
          <p:nvPr/>
        </p:nvPicPr>
        <p:blipFill rotWithShape="1">
          <a:blip r:embed="rId5">
            <a:alphaModFix/>
          </a:blip>
          <a:srcRect/>
          <a:stretch/>
        </p:blipFill>
        <p:spPr>
          <a:xfrm>
            <a:off x="798392" y="5229203"/>
            <a:ext cx="2015999" cy="41571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Google Shape;38;p4"/>
          <p:cNvSpPr txBox="1">
            <a:spLocks noGrp="1"/>
          </p:cNvSpPr>
          <p:nvPr>
            <p:ph type="body" idx="1"/>
          </p:nvPr>
        </p:nvSpPr>
        <p:spPr>
          <a:xfrm>
            <a:off x="840432"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39" name="Google Shape;39;p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0" name="Google Shape;40;p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1" name="Google Shape;41;p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a:t>
            </a:r>
            <a:r>
              <a:rPr lang="nl-NL" sz="900">
                <a:solidFill>
                  <a:schemeClr val="lt1"/>
                </a:solidFill>
                <a:latin typeface="Verdana"/>
                <a:ea typeface="Verdana"/>
                <a:cs typeface="Verdana"/>
                <a:sym typeface="Verdana"/>
              </a:rPr>
              <a:t> 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a:alphaModFix/>
          </a:blip>
          <a:srcRect/>
          <a:stretch/>
        </p:blipFill>
        <p:spPr>
          <a:xfrm>
            <a:off x="42420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a:alphaModFix/>
          </a:blip>
          <a:srcRect/>
          <a:stretch/>
        </p:blipFill>
        <p:spPr>
          <a:xfrm>
            <a:off x="28438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8"/>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8"/>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7" name="Google Shape;77;p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 name="Google Shape;78;p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9" name="Google Shape;79;p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2" name="Google Shape;92;p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93" name="Google Shape;93;p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59" r:id="rId10"/>
    <p:sldLayoutId id="2147483660" r:id="rId11"/>
    <p:sldLayoutId id="2147483661" r:id="rId12"/>
    <p:sldLayoutId id="2147483663" r:id="rId13"/>
    <p:sldLayoutId id="2147483666" r:id="rId14"/>
    <p:sldLayoutId id="214748366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24"/>
          <p:cNvSpPr txBox="1">
            <a:spLocks noGrp="1"/>
          </p:cNvSpPr>
          <p:nvPr>
            <p:ph type="subTitle" idx="1"/>
          </p:nvPr>
        </p:nvSpPr>
        <p:spPr>
          <a:xfrm>
            <a:off x="809434" y="3121533"/>
            <a:ext cx="6461700" cy="1066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sz="1800" b="1" dirty="0"/>
          </a:p>
          <a:p>
            <a:r>
              <a:rPr lang="en-US" sz="1800" dirty="0"/>
              <a:t>Decision Modeling in R</a:t>
            </a:r>
            <a:endParaRPr dirty="0"/>
          </a:p>
          <a:p>
            <a:pPr marL="0" lvl="0" indent="0" algn="l" rtl="0">
              <a:spcBef>
                <a:spcPts val="400"/>
              </a:spcBef>
              <a:spcAft>
                <a:spcPts val="0"/>
              </a:spcAft>
              <a:buNone/>
            </a:pPr>
            <a:endParaRPr dirty="0"/>
          </a:p>
          <a:p>
            <a:pPr marL="0" lvl="0" indent="0" algn="l" rtl="0">
              <a:spcBef>
                <a:spcPts val="400"/>
              </a:spcBef>
              <a:spcAft>
                <a:spcPts val="0"/>
              </a:spcAft>
              <a:buNone/>
            </a:pPr>
            <a:br>
              <a:rPr lang="nl-NL" dirty="0"/>
            </a:br>
            <a:endParaRPr dirty="0"/>
          </a:p>
        </p:txBody>
      </p:sp>
      <p:pic>
        <p:nvPicPr>
          <p:cNvPr id="875" name="Google Shape;875;p124"/>
          <p:cNvPicPr preferRelativeResize="0"/>
          <p:nvPr/>
        </p:nvPicPr>
        <p:blipFill>
          <a:blip r:embed="rId3">
            <a:alphaModFix/>
          </a:blip>
          <a:stretch>
            <a:fillRect/>
          </a:stretch>
        </p:blipFill>
        <p:spPr>
          <a:xfrm>
            <a:off x="7897386" y="946371"/>
            <a:ext cx="1101260" cy="962975"/>
          </a:xfrm>
          <a:prstGeom prst="rect">
            <a:avLst/>
          </a:prstGeom>
          <a:noFill/>
          <a:ln>
            <a:noFill/>
          </a:ln>
        </p:spPr>
      </p:pic>
      <p:sp>
        <p:nvSpPr>
          <p:cNvPr id="876" name="Google Shape;876;p124"/>
          <p:cNvSpPr txBox="1">
            <a:spLocks noGrp="1"/>
          </p:cNvSpPr>
          <p:nvPr>
            <p:ph type="ctrTitle"/>
          </p:nvPr>
        </p:nvSpPr>
        <p:spPr>
          <a:xfrm>
            <a:off x="1786800" y="806600"/>
            <a:ext cx="7357200" cy="23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nl-NL" sz="3600" dirty="0"/>
              <a:t>Sensitivity analysis structure</a:t>
            </a:r>
            <a:endParaRPr sz="3600" dirty="0"/>
          </a:p>
        </p:txBody>
      </p:sp>
      <p:sp>
        <p:nvSpPr>
          <p:cNvPr id="877" name="Google Shape;877;p12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10D9-C1A2-4928-A498-A31E87C3D751}"/>
              </a:ext>
            </a:extLst>
          </p:cNvPr>
          <p:cNvSpPr>
            <a:spLocks noGrp="1"/>
          </p:cNvSpPr>
          <p:nvPr>
            <p:ph type="title"/>
          </p:nvPr>
        </p:nvSpPr>
        <p:spPr/>
        <p:txBody>
          <a:bodyPr/>
          <a:lstStyle/>
          <a:p>
            <a:r>
              <a:rPr lang="en-US" dirty="0"/>
              <a:t>Structure for OWSA</a:t>
            </a:r>
          </a:p>
        </p:txBody>
      </p:sp>
      <p:sp>
        <p:nvSpPr>
          <p:cNvPr id="3" name="Text Placeholder 2">
            <a:extLst>
              <a:ext uri="{FF2B5EF4-FFF2-40B4-BE49-F238E27FC236}">
                <a16:creationId xmlns:a16="http://schemas.microsoft.com/office/drawing/2014/main" id="{43FBBBEC-4CDF-4147-B26E-7ABEB8EE87E1}"/>
              </a:ext>
            </a:extLst>
          </p:cNvPr>
          <p:cNvSpPr>
            <a:spLocks noGrp="1"/>
          </p:cNvSpPr>
          <p:nvPr>
            <p:ph type="body" idx="1"/>
          </p:nvPr>
        </p:nvSpPr>
        <p:spPr/>
        <p:txBody>
          <a:bodyPr/>
          <a:lstStyle/>
          <a:p>
            <a:r>
              <a:rPr lang="en-US" sz="2400" dirty="0"/>
              <a:t>Create list of parameters with their base-case values:</a:t>
            </a:r>
          </a:p>
          <a:p>
            <a:pPr lvl="1"/>
            <a:r>
              <a:rPr lang="en-US" dirty="0" err="1"/>
              <a:t>l_params_all</a:t>
            </a:r>
            <a:r>
              <a:rPr lang="en-US" dirty="0"/>
              <a:t> &lt;- </a:t>
            </a:r>
            <a:r>
              <a:rPr lang="en-US" dirty="0">
                <a:solidFill>
                  <a:srgbClr val="0070C0"/>
                </a:solidFill>
              </a:rPr>
              <a:t>list</a:t>
            </a:r>
            <a:r>
              <a:rPr lang="en-US" dirty="0"/>
              <a:t>()</a:t>
            </a:r>
          </a:p>
          <a:p>
            <a:pPr lvl="1"/>
            <a:endParaRPr lang="en-US" dirty="0"/>
          </a:p>
          <a:p>
            <a:pPr lvl="1"/>
            <a:endParaRPr lang="en-US" dirty="0"/>
          </a:p>
          <a:p>
            <a:r>
              <a:rPr lang="en-US" sz="2400" dirty="0"/>
              <a:t>Wrap decision model in function :</a:t>
            </a:r>
          </a:p>
          <a:p>
            <a:pPr lvl="1"/>
            <a:r>
              <a:rPr lang="en-US" dirty="0" err="1"/>
              <a:t>calculate_ce_out</a:t>
            </a:r>
            <a:r>
              <a:rPr lang="en-US" dirty="0"/>
              <a:t>&lt;- </a:t>
            </a:r>
            <a:r>
              <a:rPr lang="en-US" dirty="0">
                <a:solidFill>
                  <a:srgbClr val="0070C0"/>
                </a:solidFill>
              </a:rPr>
              <a:t>function</a:t>
            </a:r>
            <a:r>
              <a:rPr lang="en-US" dirty="0"/>
              <a:t>(</a:t>
            </a:r>
            <a:r>
              <a:rPr lang="en-US" i="1" dirty="0"/>
              <a:t>params</a:t>
            </a:r>
            <a:r>
              <a:rPr lang="en-US" dirty="0"/>
              <a:t>) {</a:t>
            </a:r>
          </a:p>
          <a:p>
            <a:pPr marL="1028700" lvl="2" indent="0">
              <a:buNone/>
            </a:pPr>
            <a:r>
              <a:rPr lang="en-US" dirty="0"/>
              <a:t>	</a:t>
            </a:r>
            <a:r>
              <a:rPr lang="en-US" dirty="0">
                <a:solidFill>
                  <a:srgbClr val="0070C0"/>
                </a:solidFill>
              </a:rPr>
              <a:t>with</a:t>
            </a:r>
            <a:r>
              <a:rPr lang="en-US" dirty="0"/>
              <a:t>(params){</a:t>
            </a:r>
          </a:p>
          <a:p>
            <a:pPr marL="1028700" lvl="2" indent="0">
              <a:buNone/>
            </a:pPr>
            <a:r>
              <a:rPr lang="en-US" dirty="0"/>
              <a:t>		</a:t>
            </a:r>
            <a:r>
              <a:rPr lang="en-US" dirty="0" err="1"/>
              <a:t>model.run</a:t>
            </a:r>
            <a:endParaRPr lang="en-US" dirty="0"/>
          </a:p>
          <a:p>
            <a:pPr marL="1028700" lvl="2" indent="0">
              <a:buNone/>
            </a:pPr>
            <a:r>
              <a:rPr lang="en-US" dirty="0"/>
              <a:t>		</a:t>
            </a:r>
            <a:r>
              <a:rPr lang="en-US" dirty="0" err="1"/>
              <a:t>model.output</a:t>
            </a:r>
            <a:endParaRPr lang="en-US" dirty="0"/>
          </a:p>
          <a:p>
            <a:pPr marL="1028700" lvl="2" indent="0">
              <a:buNone/>
            </a:pPr>
            <a:r>
              <a:rPr lang="en-US" dirty="0"/>
              <a:t>	}</a:t>
            </a:r>
          </a:p>
          <a:p>
            <a:pPr marL="1028700" lvl="2" indent="0">
              <a:buNone/>
            </a:pPr>
            <a:r>
              <a:rPr lang="en-US" dirty="0"/>
              <a:t>}</a:t>
            </a:r>
          </a:p>
          <a:p>
            <a:pPr lvl="2"/>
            <a:endParaRPr lang="en-US" dirty="0"/>
          </a:p>
        </p:txBody>
      </p:sp>
      <p:sp>
        <p:nvSpPr>
          <p:cNvPr id="4" name="Slide Number Placeholder 3">
            <a:extLst>
              <a:ext uri="{FF2B5EF4-FFF2-40B4-BE49-F238E27FC236}">
                <a16:creationId xmlns:a16="http://schemas.microsoft.com/office/drawing/2014/main" id="{096F3E99-88EC-4F66-985A-D09D9D1AC1C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2</a:t>
            </a:fld>
            <a:endParaRPr lang="nl-NL"/>
          </a:p>
        </p:txBody>
      </p:sp>
    </p:spTree>
    <p:extLst>
      <p:ext uri="{BB962C8B-B14F-4D97-AF65-F5344CB8AC3E}">
        <p14:creationId xmlns:p14="http://schemas.microsoft.com/office/powerpoint/2010/main" val="131945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B20756-864C-4748-A193-2D8B4FE6B159}"/>
              </a:ext>
            </a:extLst>
          </p:cNvPr>
          <p:cNvSpPr>
            <a:spLocks noGrp="1"/>
          </p:cNvSpPr>
          <p:nvPr>
            <p:ph type="body" idx="1"/>
          </p:nvPr>
        </p:nvSpPr>
        <p:spPr/>
        <p:txBody>
          <a:bodyPr/>
          <a:lstStyle/>
          <a:p>
            <a:r>
              <a:rPr lang="pt-BR" sz="2400" dirty="0"/>
              <a:t>Create data frame with parameter limits for the parameters to apply OWSA</a:t>
            </a:r>
          </a:p>
          <a:p>
            <a:pPr marL="88900" indent="0">
              <a:buNone/>
            </a:pPr>
            <a:r>
              <a:rPr lang="pt-BR" sz="2000" dirty="0"/>
              <a:t>	</a:t>
            </a:r>
          </a:p>
          <a:p>
            <a:pPr marL="88900" indent="0">
              <a:buNone/>
            </a:pPr>
            <a:r>
              <a:rPr lang="pt-BR" sz="2000" dirty="0"/>
              <a:t>	df_params_owsa &lt;-</a:t>
            </a:r>
          </a:p>
          <a:p>
            <a:pPr marL="88900" indent="0">
              <a:buNone/>
            </a:pPr>
            <a:r>
              <a:rPr lang="pt-BR" sz="2000" dirty="0"/>
              <a:t>		pars        min      max</a:t>
            </a:r>
          </a:p>
          <a:p>
            <a:pPr marL="88900" indent="0">
              <a:buNone/>
            </a:pPr>
            <a:r>
              <a:rPr lang="pt-BR" sz="2000" dirty="0"/>
              <a:t>		p_S1S2    0.05    0.16</a:t>
            </a:r>
          </a:p>
          <a:p>
            <a:pPr marL="88900" indent="0">
              <a:buNone/>
            </a:pPr>
            <a:r>
              <a:rPr lang="pt-BR" sz="2000" dirty="0"/>
              <a:t>		c_trt        6000  18000</a:t>
            </a:r>
          </a:p>
          <a:p>
            <a:pPr marL="88900" indent="0">
              <a:buNone/>
            </a:pPr>
            <a:r>
              <a:rPr lang="pt-BR" sz="2000" dirty="0"/>
              <a:t>		u_S1        0.65    0.85</a:t>
            </a:r>
          </a:p>
          <a:p>
            <a:pPr marL="88900" indent="0">
              <a:buNone/>
            </a:pPr>
            <a:r>
              <a:rPr lang="pt-BR" sz="2000" dirty="0"/>
              <a:t>		u_trt         0.80    0.98</a:t>
            </a:r>
            <a:endParaRPr lang="en-US" sz="2000" dirty="0"/>
          </a:p>
        </p:txBody>
      </p:sp>
      <p:sp>
        <p:nvSpPr>
          <p:cNvPr id="4" name="Slide Number Placeholder 3">
            <a:extLst>
              <a:ext uri="{FF2B5EF4-FFF2-40B4-BE49-F238E27FC236}">
                <a16:creationId xmlns:a16="http://schemas.microsoft.com/office/drawing/2014/main" id="{192A7007-2182-40C9-8339-DCC55A57B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3</a:t>
            </a:fld>
            <a:endParaRPr lang="nl-NL"/>
          </a:p>
        </p:txBody>
      </p:sp>
      <p:sp>
        <p:nvSpPr>
          <p:cNvPr id="5" name="Title 1">
            <a:extLst>
              <a:ext uri="{FF2B5EF4-FFF2-40B4-BE49-F238E27FC236}">
                <a16:creationId xmlns:a16="http://schemas.microsoft.com/office/drawing/2014/main" id="{6FBD8DF8-78FD-4046-9433-8680339B2285}"/>
              </a:ext>
            </a:extLst>
          </p:cNvPr>
          <p:cNvSpPr txBox="1">
            <a:spLocks/>
          </p:cNvSpPr>
          <p:nvPr/>
        </p:nvSpPr>
        <p:spPr>
          <a:xfrm>
            <a:off x="992832" y="427038"/>
            <a:ext cx="76200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Structure for OWSA</a:t>
            </a:r>
          </a:p>
        </p:txBody>
      </p:sp>
    </p:spTree>
    <p:extLst>
      <p:ext uri="{BB962C8B-B14F-4D97-AF65-F5344CB8AC3E}">
        <p14:creationId xmlns:p14="http://schemas.microsoft.com/office/powerpoint/2010/main" val="158286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B84759-76D2-4503-9900-E5DDF7A1A7F8}"/>
              </a:ext>
            </a:extLst>
          </p:cNvPr>
          <p:cNvSpPr>
            <a:spLocks noGrp="1"/>
          </p:cNvSpPr>
          <p:nvPr>
            <p:ph type="body" idx="1"/>
          </p:nvPr>
        </p:nvSpPr>
        <p:spPr/>
        <p:txBody>
          <a:bodyPr/>
          <a:lstStyle/>
          <a:p>
            <a:r>
              <a:rPr lang="en-US" sz="2400" dirty="0"/>
              <a:t>Run one-way sensitivity analysis </a:t>
            </a:r>
          </a:p>
        </p:txBody>
      </p:sp>
      <p:sp>
        <p:nvSpPr>
          <p:cNvPr id="4" name="Slide Number Placeholder 3">
            <a:extLst>
              <a:ext uri="{FF2B5EF4-FFF2-40B4-BE49-F238E27FC236}">
                <a16:creationId xmlns:a16="http://schemas.microsoft.com/office/drawing/2014/main" id="{6654097B-16BB-4DDD-90BD-D59309F39D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4</a:t>
            </a:fld>
            <a:endParaRPr lang="nl-NL"/>
          </a:p>
        </p:txBody>
      </p:sp>
      <p:sp>
        <p:nvSpPr>
          <p:cNvPr id="6" name="TextBox 5">
            <a:extLst>
              <a:ext uri="{FF2B5EF4-FFF2-40B4-BE49-F238E27FC236}">
                <a16:creationId xmlns:a16="http://schemas.microsoft.com/office/drawing/2014/main" id="{309E1654-7C55-4B68-99DF-B1BF147100B0}"/>
              </a:ext>
            </a:extLst>
          </p:cNvPr>
          <p:cNvSpPr txBox="1"/>
          <p:nvPr/>
        </p:nvSpPr>
        <p:spPr>
          <a:xfrm>
            <a:off x="1178868" y="2586727"/>
            <a:ext cx="7965132" cy="2862322"/>
          </a:xfrm>
          <a:prstGeom prst="rect">
            <a:avLst/>
          </a:prstGeom>
          <a:noFill/>
        </p:spPr>
        <p:txBody>
          <a:bodyPr wrap="square">
            <a:spAutoFit/>
          </a:bodyPr>
          <a:lstStyle/>
          <a:p>
            <a:r>
              <a:rPr lang="en-US" sz="2000" dirty="0" err="1">
                <a:solidFill>
                  <a:srgbClr val="0070C0"/>
                </a:solidFill>
              </a:rPr>
              <a:t>run_owsa_det</a:t>
            </a:r>
            <a:r>
              <a:rPr lang="en-US" sz="2000" dirty="0"/>
              <a:t>(</a:t>
            </a:r>
          </a:p>
          <a:p>
            <a:r>
              <a:rPr lang="en-US" sz="2000" dirty="0"/>
              <a:t>	     </a:t>
            </a:r>
            <a:r>
              <a:rPr lang="en-US" sz="2000" dirty="0" err="1">
                <a:solidFill>
                  <a:schemeClr val="accent2"/>
                </a:solidFill>
              </a:rPr>
              <a:t>params_range</a:t>
            </a:r>
            <a:r>
              <a:rPr lang="en-US" sz="2000" dirty="0">
                <a:solidFill>
                  <a:schemeClr val="accent2"/>
                </a:solidFill>
              </a:rPr>
              <a:t>            </a:t>
            </a:r>
            <a:r>
              <a:rPr lang="en-US" sz="2000" dirty="0"/>
              <a:t>= </a:t>
            </a:r>
            <a:r>
              <a:rPr lang="en-US" sz="2000" dirty="0" err="1"/>
              <a:t>df_params_owsa</a:t>
            </a:r>
            <a:r>
              <a:rPr lang="en-US" sz="2000" dirty="0"/>
              <a:t>, </a:t>
            </a:r>
          </a:p>
          <a:p>
            <a:r>
              <a:rPr lang="en-US" sz="2000" dirty="0"/>
              <a:t>	      </a:t>
            </a:r>
            <a:r>
              <a:rPr lang="en-US" sz="2000" dirty="0" err="1">
                <a:solidFill>
                  <a:schemeClr val="accent2"/>
                </a:solidFill>
              </a:rPr>
              <a:t>params_basecase</a:t>
            </a:r>
            <a:r>
              <a:rPr lang="en-US" sz="2000" dirty="0">
                <a:solidFill>
                  <a:schemeClr val="accent2"/>
                </a:solidFill>
              </a:rPr>
              <a:t>     </a:t>
            </a:r>
            <a:r>
              <a:rPr lang="en-US" sz="2000" dirty="0"/>
              <a:t>= </a:t>
            </a:r>
            <a:r>
              <a:rPr lang="en-US" sz="2000" dirty="0" err="1"/>
              <a:t>l_params_all</a:t>
            </a:r>
            <a:r>
              <a:rPr lang="en-US" sz="2000" dirty="0"/>
              <a:t>, </a:t>
            </a:r>
          </a:p>
          <a:p>
            <a:r>
              <a:rPr lang="en-US" sz="2000" dirty="0"/>
              <a:t>	      </a:t>
            </a:r>
            <a:r>
              <a:rPr lang="en-US" sz="2000" dirty="0" err="1">
                <a:solidFill>
                  <a:schemeClr val="accent2"/>
                </a:solidFill>
              </a:rPr>
              <a:t>nsamp</a:t>
            </a:r>
            <a:r>
              <a:rPr lang="en-US" sz="2000" dirty="0"/>
              <a:t>  	              = 100,                    </a:t>
            </a:r>
          </a:p>
          <a:p>
            <a:r>
              <a:rPr lang="en-US" sz="2000" dirty="0"/>
              <a:t>                   </a:t>
            </a:r>
            <a:r>
              <a:rPr lang="en-US" sz="2000" dirty="0">
                <a:solidFill>
                  <a:schemeClr val="accent2"/>
                </a:solidFill>
              </a:rPr>
              <a:t>FUN</a:t>
            </a:r>
            <a:r>
              <a:rPr lang="en-US" sz="2000" dirty="0"/>
              <a:t>                           = </a:t>
            </a:r>
            <a:r>
              <a:rPr lang="en-US" sz="2000" dirty="0" err="1"/>
              <a:t>calculate_ce_out</a:t>
            </a:r>
            <a:r>
              <a:rPr lang="en-US" sz="2000" dirty="0"/>
              <a:t>,  </a:t>
            </a:r>
          </a:p>
          <a:p>
            <a:r>
              <a:rPr lang="en-US" sz="2000" dirty="0"/>
              <a:t>	      </a:t>
            </a:r>
            <a:r>
              <a:rPr lang="en-US" sz="2000" dirty="0">
                <a:solidFill>
                  <a:schemeClr val="accent2"/>
                </a:solidFill>
              </a:rPr>
              <a:t>outcomes</a:t>
            </a:r>
            <a:r>
              <a:rPr lang="en-US" sz="2000" dirty="0"/>
              <a:t>                   = "NMB", </a:t>
            </a:r>
          </a:p>
          <a:p>
            <a:r>
              <a:rPr lang="en-US" sz="2000" dirty="0"/>
              <a:t>	      </a:t>
            </a:r>
            <a:r>
              <a:rPr lang="en-US" sz="2000" dirty="0">
                <a:solidFill>
                  <a:schemeClr val="accent2"/>
                </a:solidFill>
              </a:rPr>
              <a:t>strategies</a:t>
            </a:r>
            <a:r>
              <a:rPr lang="en-US" sz="2000" dirty="0"/>
              <a:t>                   = </a:t>
            </a:r>
            <a:r>
              <a:rPr lang="en-US" sz="2000" dirty="0" err="1"/>
              <a:t>v_names_str</a:t>
            </a:r>
            <a:r>
              <a:rPr lang="en-US" sz="2000" dirty="0"/>
              <a:t>, </a:t>
            </a:r>
          </a:p>
          <a:p>
            <a:r>
              <a:rPr lang="en-US" sz="2000" dirty="0"/>
              <a:t> 	      </a:t>
            </a:r>
            <a:r>
              <a:rPr lang="en-US" sz="2000" dirty="0" err="1">
                <a:solidFill>
                  <a:schemeClr val="accent2"/>
                </a:solidFill>
              </a:rPr>
              <a:t>n_wtp</a:t>
            </a:r>
            <a:r>
              <a:rPr lang="en-US" sz="2000" dirty="0"/>
              <a:t>                         = 120000</a:t>
            </a:r>
          </a:p>
          <a:p>
            <a:r>
              <a:rPr lang="en-US" sz="2000" dirty="0"/>
              <a:t>		)</a:t>
            </a:r>
          </a:p>
        </p:txBody>
      </p:sp>
      <p:sp>
        <p:nvSpPr>
          <p:cNvPr id="8" name="Title 1">
            <a:extLst>
              <a:ext uri="{FF2B5EF4-FFF2-40B4-BE49-F238E27FC236}">
                <a16:creationId xmlns:a16="http://schemas.microsoft.com/office/drawing/2014/main" id="{068023EC-B193-4F1A-B6CD-98ADAC15396C}"/>
              </a:ext>
            </a:extLst>
          </p:cNvPr>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Structure for OWSA</a:t>
            </a:r>
          </a:p>
        </p:txBody>
      </p:sp>
    </p:spTree>
    <p:extLst>
      <p:ext uri="{BB962C8B-B14F-4D97-AF65-F5344CB8AC3E}">
        <p14:creationId xmlns:p14="http://schemas.microsoft.com/office/powerpoint/2010/main" val="3192918918"/>
      </p:ext>
    </p:extLst>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205</Words>
  <Application>Microsoft Office PowerPoint</Application>
  <PresentationFormat>On-screen Show (4:3)</PresentationFormat>
  <Paragraphs>41</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Verdana</vt:lpstr>
      <vt:lpstr>DARTH Template presentation</vt:lpstr>
      <vt:lpstr>Sensitivity analysis structure</vt:lpstr>
      <vt:lpstr>Structure for OWSA</vt:lpstr>
      <vt:lpstr>PowerPoint Presentation</vt:lpstr>
      <vt:lpstr>Structure for OWSA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Microsimulation modeling in R</dc:title>
  <dc:creator>Petros Pechlivanoglou</dc:creator>
  <cp:lastModifiedBy>Petros Pechlivanoglou</cp:lastModifiedBy>
  <cp:revision>15</cp:revision>
  <dcterms:modified xsi:type="dcterms:W3CDTF">2020-11-06T15:20:19Z</dcterms:modified>
</cp:coreProperties>
</file>