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27"/>
  </p:notesMasterIdLst>
  <p:handoutMasterIdLst>
    <p:handoutMasterId r:id="rId28"/>
  </p:handoutMasterIdLst>
  <p:sldIdLst>
    <p:sldId id="256" r:id="rId2"/>
    <p:sldId id="369" r:id="rId3"/>
    <p:sldId id="621" r:id="rId4"/>
    <p:sldId id="622" r:id="rId5"/>
    <p:sldId id="623" r:id="rId6"/>
    <p:sldId id="294" r:id="rId7"/>
    <p:sldId id="626" r:id="rId8"/>
    <p:sldId id="311" r:id="rId9"/>
    <p:sldId id="442" r:id="rId10"/>
    <p:sldId id="443" r:id="rId11"/>
    <p:sldId id="472" r:id="rId12"/>
    <p:sldId id="627" r:id="rId13"/>
    <p:sldId id="473" r:id="rId14"/>
    <p:sldId id="445" r:id="rId15"/>
    <p:sldId id="446" r:id="rId16"/>
    <p:sldId id="606" r:id="rId17"/>
    <p:sldId id="607" r:id="rId18"/>
    <p:sldId id="620" r:id="rId19"/>
    <p:sldId id="624" r:id="rId20"/>
    <p:sldId id="631" r:id="rId21"/>
    <p:sldId id="628" r:id="rId22"/>
    <p:sldId id="629" r:id="rId23"/>
    <p:sldId id="625" r:id="rId24"/>
    <p:sldId id="264" r:id="rId25"/>
    <p:sldId id="25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24"/>
    <p:restoredTop sz="87226"/>
  </p:normalViewPr>
  <p:slideViewPr>
    <p:cSldViewPr snapToGrid="0" snapToObjects="1">
      <p:cViewPr>
        <p:scale>
          <a:sx n="90" d="100"/>
          <a:sy n="90" d="100"/>
        </p:scale>
        <p:origin x="1000" y="304"/>
      </p:cViewPr>
      <p:guideLst/>
    </p:cSldViewPr>
  </p:slideViewPr>
  <p:notesTextViewPr>
    <p:cViewPr>
      <p:scale>
        <a:sx n="1" d="1"/>
        <a:sy n="1" d="1"/>
      </p:scale>
      <p:origin x="0" y="0"/>
    </p:cViewPr>
  </p:notesTextViewPr>
  <p:sorterViewPr>
    <p:cViewPr>
      <p:scale>
        <a:sx n="130" d="100"/>
        <a:sy n="130" d="100"/>
      </p:scale>
      <p:origin x="0" y="-4158"/>
    </p:cViewPr>
  </p:sorterViewPr>
  <p:notesViewPr>
    <p:cSldViewPr snapToGrid="0" snapToObjects="1" showGuides="1">
      <p:cViewPr varScale="1">
        <p:scale>
          <a:sx n="83" d="100"/>
          <a:sy n="83" d="100"/>
        </p:scale>
        <p:origin x="3352"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22E899-3A8A-3C49-9B2C-F230AB7CC11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06F19D6-C408-B345-930C-F6E2263731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7D4625-218C-5B45-A4EE-362122B9F25A}" type="datetimeFigureOut">
              <a:rPr lang="en-US" smtClean="0"/>
              <a:t>1/26/21</a:t>
            </a:fld>
            <a:endParaRPr lang="en-US"/>
          </a:p>
        </p:txBody>
      </p:sp>
      <p:sp>
        <p:nvSpPr>
          <p:cNvPr id="4" name="Footer Placeholder 3">
            <a:extLst>
              <a:ext uri="{FF2B5EF4-FFF2-40B4-BE49-F238E27FC236}">
                <a16:creationId xmlns:a16="http://schemas.microsoft.com/office/drawing/2014/main" id="{AD71CEA2-B87B-464F-8927-EE57085C70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251D73E-EB53-5E44-B21F-B0DE91E66E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09058A-61D4-1242-BF7F-444A2E6E83C7}" type="slidenum">
              <a:rPr lang="en-US" smtClean="0"/>
              <a:t>‹#›</a:t>
            </a:fld>
            <a:endParaRPr lang="en-US"/>
          </a:p>
        </p:txBody>
      </p:sp>
    </p:spTree>
    <p:extLst>
      <p:ext uri="{BB962C8B-B14F-4D97-AF65-F5344CB8AC3E}">
        <p14:creationId xmlns:p14="http://schemas.microsoft.com/office/powerpoint/2010/main" val="30044899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1/26/21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B2AF498-E132-F049-889A-0B5150C08B20}"/>
              </a:ext>
            </a:extLst>
          </p:cNvPr>
          <p:cNvSpPr>
            <a:spLocks noGrp="1" noChangeArrowheads="1"/>
          </p:cNvSpPr>
          <p:nvPr>
            <p:ph type="sldNum" sz="quarter" idx="5"/>
          </p:nvPr>
        </p:nvSpPr>
        <p:spPr>
          <a:ln/>
        </p:spPr>
        <p:txBody>
          <a:bodyPr/>
          <a:lstStyle/>
          <a:p>
            <a:fld id="{F8C89256-9A38-424A-B6DB-B08D69F55214}" type="slidenum">
              <a:rPr lang="en-US" altLang="en-US"/>
              <a:pPr/>
              <a:t>13</a:t>
            </a:fld>
            <a:endParaRPr lang="en-US" altLang="en-US"/>
          </a:p>
        </p:txBody>
      </p:sp>
      <p:sp>
        <p:nvSpPr>
          <p:cNvPr id="180226" name="Rectangle 2">
            <a:extLst>
              <a:ext uri="{FF2B5EF4-FFF2-40B4-BE49-F238E27FC236}">
                <a16:creationId xmlns:a16="http://schemas.microsoft.com/office/drawing/2014/main" id="{CF89BD90-2C84-3649-B5A7-12D296F8E9DC}"/>
              </a:ext>
            </a:extLst>
          </p:cNvPr>
          <p:cNvSpPr>
            <a:spLocks noGrp="1" noRot="1" noChangeAspect="1" noChangeArrowheads="1" noTextEdit="1"/>
          </p:cNvSpPr>
          <p:nvPr>
            <p:ph type="sldImg"/>
          </p:nvPr>
        </p:nvSpPr>
        <p:spPr>
          <a:xfrm>
            <a:off x="1119188" y="693738"/>
            <a:ext cx="4616450" cy="3462337"/>
          </a:xfrm>
          <a:ln/>
        </p:spPr>
      </p:sp>
      <p:sp>
        <p:nvSpPr>
          <p:cNvPr id="180227" name="Rectangle 3">
            <a:extLst>
              <a:ext uri="{FF2B5EF4-FFF2-40B4-BE49-F238E27FC236}">
                <a16:creationId xmlns:a16="http://schemas.microsoft.com/office/drawing/2014/main" id="{E807F5ED-D593-1441-94B9-78B4364B166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577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0FD4E5BD-6F5C-8949-A42C-3773C93D3B04}"/>
              </a:ext>
            </a:extLst>
          </p:cNvPr>
          <p:cNvSpPr>
            <a:spLocks noGrp="1" noChangeArrowheads="1"/>
          </p:cNvSpPr>
          <p:nvPr>
            <p:ph type="sldNum" sz="quarter" idx="5"/>
          </p:nvPr>
        </p:nvSpPr>
        <p:spPr>
          <a:ln/>
        </p:spPr>
        <p:txBody>
          <a:bodyPr/>
          <a:lstStyle/>
          <a:p>
            <a:fld id="{D0DD2F88-5F9F-0642-95EA-DAC85663EAAE}" type="slidenum">
              <a:rPr lang="en-US" altLang="en-US"/>
              <a:pPr/>
              <a:t>14</a:t>
            </a:fld>
            <a:endParaRPr lang="en-US" altLang="en-US"/>
          </a:p>
        </p:txBody>
      </p:sp>
      <p:sp>
        <p:nvSpPr>
          <p:cNvPr id="446466" name="Rectangle 2">
            <a:extLst>
              <a:ext uri="{FF2B5EF4-FFF2-40B4-BE49-F238E27FC236}">
                <a16:creationId xmlns:a16="http://schemas.microsoft.com/office/drawing/2014/main" id="{044308D9-C2D0-8E4E-993C-78C465A3635A}"/>
              </a:ext>
            </a:extLst>
          </p:cNvPr>
          <p:cNvSpPr>
            <a:spLocks noGrp="1" noRot="1" noChangeAspect="1" noChangeArrowheads="1" noTextEdit="1"/>
          </p:cNvSpPr>
          <p:nvPr>
            <p:ph type="sldImg"/>
          </p:nvPr>
        </p:nvSpPr>
        <p:spPr>
          <a:xfrm>
            <a:off x="1119188" y="693738"/>
            <a:ext cx="4616450" cy="3462337"/>
          </a:xfrm>
          <a:ln/>
        </p:spPr>
      </p:sp>
      <p:sp>
        <p:nvSpPr>
          <p:cNvPr id="446467" name="Rectangle 3">
            <a:extLst>
              <a:ext uri="{FF2B5EF4-FFF2-40B4-BE49-F238E27FC236}">
                <a16:creationId xmlns:a16="http://schemas.microsoft.com/office/drawing/2014/main" id="{C5310CC9-534A-9D45-B464-217FD423190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524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15</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96489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16</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69561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17</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07205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2ddbe0e68f_0_16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2ddbe0e68f_0_1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nl-NL"/>
              <a:t>Eline</a:t>
            </a:r>
            <a:endParaRPr/>
          </a:p>
        </p:txBody>
      </p:sp>
    </p:spTree>
    <p:extLst>
      <p:ext uri="{BB962C8B-B14F-4D97-AF65-F5344CB8AC3E}">
        <p14:creationId xmlns:p14="http://schemas.microsoft.com/office/powerpoint/2010/main" val="485902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21</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15172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22</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66048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584480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5A15DB-E0AF-4B27-96F7-8038C5568058}" type="slidenum">
              <a:rPr lang="en-US" altLang="en-US"/>
              <a:pPr/>
              <a:t>2</a:t>
            </a:fld>
            <a:endParaRPr lang="en-US" altLang="en-US"/>
          </a:p>
        </p:txBody>
      </p:sp>
      <p:sp>
        <p:nvSpPr>
          <p:cNvPr id="259074" name="Rectangle 2"/>
          <p:cNvSpPr>
            <a:spLocks noGrp="1" noRot="1" noChangeAspect="1" noChangeArrowheads="1" noTextEdit="1"/>
          </p:cNvSpPr>
          <p:nvPr>
            <p:ph type="sldImg"/>
          </p:nvPr>
        </p:nvSpPr>
        <p:spPr>
          <a:xfrm>
            <a:off x="1143000" y="685800"/>
            <a:ext cx="4572000" cy="3429000"/>
          </a:xfrm>
          <a:ln/>
        </p:spPr>
      </p:sp>
      <p:sp>
        <p:nvSpPr>
          <p:cNvPr id="259075" name="Rectangle 3"/>
          <p:cNvSpPr>
            <a:spLocks noGrp="1" noChangeArrowheads="1"/>
          </p:cNvSpPr>
          <p:nvPr>
            <p:ph type="body" idx="1"/>
          </p:nvPr>
        </p:nvSpPr>
        <p:spPr/>
        <p:txBody>
          <a:bodyPr/>
          <a:lstStyle/>
          <a:p>
            <a:r>
              <a:rPr lang="en-US" sz="1200" b="0" i="0" u="none" strike="noStrike" kern="1200" dirty="0">
                <a:solidFill>
                  <a:schemeClr val="tx1"/>
                </a:solidFill>
                <a:effectLst/>
                <a:latin typeface="+mn-lt"/>
                <a:ea typeface="+mn-ea"/>
                <a:cs typeface="+mn-cs"/>
              </a:rPr>
              <a:t>So let’s start with: “what is a decision tree”</a:t>
            </a:r>
          </a:p>
          <a:p>
            <a:r>
              <a:rPr lang="en-US" sz="1200" b="0" i="0" u="none" strike="noStrike" kern="1200" dirty="0">
                <a:solidFill>
                  <a:schemeClr val="tx1"/>
                </a:solidFill>
                <a:effectLst/>
                <a:latin typeface="+mn-lt"/>
                <a:ea typeface="+mn-ea"/>
                <a:cs typeface="+mn-cs"/>
              </a:rPr>
              <a:t>A decision tree is a decision support tool that gives a schematic representation of all the important possible consequences of a decision.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can use this decision tree tool combine knowledge about the decision problem from many sources. For example, the treatment effect comes from a clinical trial, while the age specific mortality comes from national observation studies.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And for comparisons of the decision, the tree computes the average outcomes </a:t>
            </a:r>
          </a:p>
        </p:txBody>
      </p:sp>
    </p:spTree>
    <p:extLst>
      <p:ext uri="{BB962C8B-B14F-4D97-AF65-F5344CB8AC3E}">
        <p14:creationId xmlns:p14="http://schemas.microsoft.com/office/powerpoint/2010/main" val="3679838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every decision tree has be split in three components. </a:t>
            </a:r>
          </a:p>
          <a:p>
            <a:endParaRPr lang="en-US" dirty="0"/>
          </a:p>
          <a:p>
            <a:r>
              <a:rPr lang="en-US" dirty="0" err="1"/>
              <a:t>Firstt</a:t>
            </a:r>
            <a:r>
              <a:rPr lang="en-US" dirty="0"/>
              <a:t> we start with the alternative strategies or alternative decision we are considering.</a:t>
            </a:r>
          </a:p>
          <a:p>
            <a:r>
              <a:rPr lang="en-US" dirty="0"/>
              <a:t>Second the event that follow from selecting a strategy and the likelihood of these </a:t>
            </a:r>
            <a:r>
              <a:rPr lang="en-US" dirty="0" err="1"/>
              <a:t>evenst</a:t>
            </a:r>
            <a:r>
              <a:rPr lang="en-US" dirty="0"/>
              <a:t> under the </a:t>
            </a:r>
            <a:r>
              <a:rPr lang="en-US" dirty="0" err="1"/>
              <a:t>cersomstances</a:t>
            </a:r>
            <a:r>
              <a:rPr lang="en-US" dirty="0"/>
              <a:t> of </a:t>
            </a:r>
            <a:r>
              <a:rPr lang="en-US" dirty="0" err="1"/>
              <a:t>slecting</a:t>
            </a:r>
            <a:r>
              <a:rPr lang="en-US" dirty="0"/>
              <a:t> this strategy</a:t>
            </a:r>
          </a:p>
          <a:p>
            <a:r>
              <a:rPr lang="en-US" dirty="0"/>
              <a:t>And third and last the outcomes related to the sequence of events. </a:t>
            </a:r>
          </a:p>
          <a:p>
            <a:endParaRPr lang="en-US" dirty="0"/>
          </a:p>
        </p:txBody>
      </p:sp>
      <p:sp>
        <p:nvSpPr>
          <p:cNvPr id="4" name="Slide Number Placeholder 3"/>
          <p:cNvSpPr>
            <a:spLocks noGrp="1"/>
          </p:cNvSpPr>
          <p:nvPr>
            <p:ph type="sldNum" sz="quarter" idx="5"/>
          </p:nvPr>
        </p:nvSpPr>
        <p:spPr/>
        <p:txBody>
          <a:bodyPr/>
          <a:lstStyle/>
          <a:p>
            <a:fld id="{7F055542-5B12-4B47-9288-A13A79668078}" type="slidenum">
              <a:rPr lang="en-US" smtClean="0"/>
              <a:t>3</a:t>
            </a:fld>
            <a:endParaRPr lang="en-US"/>
          </a:p>
        </p:txBody>
      </p:sp>
    </p:spTree>
    <p:extLst>
      <p:ext uri="{BB962C8B-B14F-4D97-AF65-F5344CB8AC3E}">
        <p14:creationId xmlns:p14="http://schemas.microsoft.com/office/powerpoint/2010/main" val="3466032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055542-5B12-4B47-9288-A13A79668078}" type="slidenum">
              <a:rPr lang="en-US" smtClean="0"/>
              <a:t>4</a:t>
            </a:fld>
            <a:endParaRPr lang="en-US"/>
          </a:p>
        </p:txBody>
      </p:sp>
    </p:spTree>
    <p:extLst>
      <p:ext uri="{BB962C8B-B14F-4D97-AF65-F5344CB8AC3E}">
        <p14:creationId xmlns:p14="http://schemas.microsoft.com/office/powerpoint/2010/main" val="4205102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CEF6441-59E4-9B4B-A385-103E37B4C49B}"/>
              </a:ext>
            </a:extLst>
          </p:cNvPr>
          <p:cNvSpPr>
            <a:spLocks noGrp="1" noChangeArrowheads="1"/>
          </p:cNvSpPr>
          <p:nvPr>
            <p:ph type="sldNum" sz="quarter" idx="5"/>
          </p:nvPr>
        </p:nvSpPr>
        <p:spPr>
          <a:ln/>
        </p:spPr>
        <p:txBody>
          <a:bodyPr/>
          <a:lstStyle/>
          <a:p>
            <a:fld id="{0AC9FEB1-B6EB-B24B-9ED2-2F3931C52B68}" type="slidenum">
              <a:rPr lang="en-US" altLang="en-US"/>
              <a:pPr/>
              <a:t>6</a:t>
            </a:fld>
            <a:endParaRPr lang="en-US" altLang="en-US"/>
          </a:p>
        </p:txBody>
      </p:sp>
      <p:sp>
        <p:nvSpPr>
          <p:cNvPr id="167938" name="Rectangle 2">
            <a:extLst>
              <a:ext uri="{FF2B5EF4-FFF2-40B4-BE49-F238E27FC236}">
                <a16:creationId xmlns:a16="http://schemas.microsoft.com/office/drawing/2014/main" id="{56BE5B1C-C30F-E141-931A-6244169DF067}"/>
              </a:ext>
            </a:extLst>
          </p:cNvPr>
          <p:cNvSpPr>
            <a:spLocks noGrp="1" noRot="1" noChangeAspect="1" noChangeArrowheads="1" noTextEdit="1"/>
          </p:cNvSpPr>
          <p:nvPr>
            <p:ph type="sldImg"/>
          </p:nvPr>
        </p:nvSpPr>
        <p:spPr>
          <a:xfrm>
            <a:off x="1119188" y="693738"/>
            <a:ext cx="4616450" cy="3462337"/>
          </a:xfrm>
          <a:ln/>
        </p:spPr>
      </p:sp>
      <p:sp>
        <p:nvSpPr>
          <p:cNvPr id="167939" name="Rectangle 3">
            <a:extLst>
              <a:ext uri="{FF2B5EF4-FFF2-40B4-BE49-F238E27FC236}">
                <a16:creationId xmlns:a16="http://schemas.microsoft.com/office/drawing/2014/main" id="{8FD47E13-7811-864D-A2F5-BD198CD53EA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53971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DC611B4-2518-1744-82BB-5C1CCA5705D4}"/>
              </a:ext>
            </a:extLst>
          </p:cNvPr>
          <p:cNvSpPr>
            <a:spLocks noGrp="1" noChangeArrowheads="1"/>
          </p:cNvSpPr>
          <p:nvPr>
            <p:ph type="sldNum" sz="quarter" idx="5"/>
          </p:nvPr>
        </p:nvSpPr>
        <p:spPr>
          <a:ln/>
        </p:spPr>
        <p:txBody>
          <a:bodyPr/>
          <a:lstStyle/>
          <a:p>
            <a:fld id="{A39510A2-88E4-FD48-B63A-391E57312344}" type="slidenum">
              <a:rPr lang="en-US" altLang="en-US"/>
              <a:pPr/>
              <a:t>8</a:t>
            </a:fld>
            <a:endParaRPr lang="en-US" altLang="en-US"/>
          </a:p>
        </p:txBody>
      </p:sp>
      <p:sp>
        <p:nvSpPr>
          <p:cNvPr id="176130" name="Rectangle 2">
            <a:extLst>
              <a:ext uri="{FF2B5EF4-FFF2-40B4-BE49-F238E27FC236}">
                <a16:creationId xmlns:a16="http://schemas.microsoft.com/office/drawing/2014/main" id="{63A8A7D9-5A4E-0540-85FB-8310A014A15E}"/>
              </a:ext>
            </a:extLst>
          </p:cNvPr>
          <p:cNvSpPr>
            <a:spLocks noGrp="1" noRot="1" noChangeAspect="1" noChangeArrowheads="1" noTextEdit="1"/>
          </p:cNvSpPr>
          <p:nvPr>
            <p:ph type="sldImg"/>
          </p:nvPr>
        </p:nvSpPr>
        <p:spPr>
          <a:xfrm>
            <a:off x="1119188" y="693738"/>
            <a:ext cx="4616450" cy="3462337"/>
          </a:xfrm>
          <a:ln/>
        </p:spPr>
      </p:sp>
      <p:sp>
        <p:nvSpPr>
          <p:cNvPr id="176131" name="Rectangle 3">
            <a:extLst>
              <a:ext uri="{FF2B5EF4-FFF2-40B4-BE49-F238E27FC236}">
                <a16:creationId xmlns:a16="http://schemas.microsoft.com/office/drawing/2014/main" id="{82CDB835-7A37-0D45-A83B-0E126847146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65286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774D0882-8707-8D45-BE02-77FE4BF23ABF}"/>
              </a:ext>
            </a:extLst>
          </p:cNvPr>
          <p:cNvSpPr>
            <a:spLocks noGrp="1" noChangeArrowheads="1"/>
          </p:cNvSpPr>
          <p:nvPr>
            <p:ph type="sldNum" sz="quarter" idx="5"/>
          </p:nvPr>
        </p:nvSpPr>
        <p:spPr>
          <a:ln/>
        </p:spPr>
        <p:txBody>
          <a:bodyPr/>
          <a:lstStyle/>
          <a:p>
            <a:fld id="{EB776F7C-7940-D44B-967C-3DDF402BF390}" type="slidenum">
              <a:rPr lang="en-US" altLang="en-US"/>
              <a:pPr/>
              <a:t>9</a:t>
            </a:fld>
            <a:endParaRPr lang="en-US" altLang="en-US"/>
          </a:p>
        </p:txBody>
      </p:sp>
      <p:sp>
        <p:nvSpPr>
          <p:cNvPr id="440322" name="Rectangle 2">
            <a:extLst>
              <a:ext uri="{FF2B5EF4-FFF2-40B4-BE49-F238E27FC236}">
                <a16:creationId xmlns:a16="http://schemas.microsoft.com/office/drawing/2014/main" id="{A9231327-6E4B-7746-8191-127EFC99D840}"/>
              </a:ext>
            </a:extLst>
          </p:cNvPr>
          <p:cNvSpPr>
            <a:spLocks noGrp="1" noRot="1" noChangeAspect="1" noChangeArrowheads="1" noTextEdit="1"/>
          </p:cNvSpPr>
          <p:nvPr>
            <p:ph type="sldImg"/>
          </p:nvPr>
        </p:nvSpPr>
        <p:spPr>
          <a:xfrm>
            <a:off x="1119188" y="693738"/>
            <a:ext cx="4616450" cy="3462337"/>
          </a:xfrm>
          <a:ln/>
        </p:spPr>
      </p:sp>
      <p:sp>
        <p:nvSpPr>
          <p:cNvPr id="440323" name="Rectangle 3">
            <a:extLst>
              <a:ext uri="{FF2B5EF4-FFF2-40B4-BE49-F238E27FC236}">
                <a16:creationId xmlns:a16="http://schemas.microsoft.com/office/drawing/2014/main" id="{14ED9742-0E11-F94F-B682-FFB6D42F535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6943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B2850B6-A465-264A-888E-3B57BA661EEA}"/>
              </a:ext>
            </a:extLst>
          </p:cNvPr>
          <p:cNvSpPr>
            <a:spLocks noGrp="1" noChangeArrowheads="1"/>
          </p:cNvSpPr>
          <p:nvPr>
            <p:ph type="sldNum" sz="quarter" idx="5"/>
          </p:nvPr>
        </p:nvSpPr>
        <p:spPr>
          <a:ln/>
        </p:spPr>
        <p:txBody>
          <a:bodyPr/>
          <a:lstStyle/>
          <a:p>
            <a:fld id="{13582D2D-CDFA-4E43-9308-EEBA1882C39B}" type="slidenum">
              <a:rPr lang="en-US" altLang="en-US"/>
              <a:pPr/>
              <a:t>10</a:t>
            </a:fld>
            <a:endParaRPr lang="en-US" altLang="en-US"/>
          </a:p>
        </p:txBody>
      </p:sp>
      <p:sp>
        <p:nvSpPr>
          <p:cNvPr id="442370" name="Rectangle 2">
            <a:extLst>
              <a:ext uri="{FF2B5EF4-FFF2-40B4-BE49-F238E27FC236}">
                <a16:creationId xmlns:a16="http://schemas.microsoft.com/office/drawing/2014/main" id="{4F9D58A4-8C47-BF42-9C05-3BFCD44882C7}"/>
              </a:ext>
            </a:extLst>
          </p:cNvPr>
          <p:cNvSpPr>
            <a:spLocks noGrp="1" noRot="1" noChangeAspect="1" noChangeArrowheads="1" noTextEdit="1"/>
          </p:cNvSpPr>
          <p:nvPr>
            <p:ph type="sldImg"/>
          </p:nvPr>
        </p:nvSpPr>
        <p:spPr>
          <a:xfrm>
            <a:off x="1119188" y="693738"/>
            <a:ext cx="4616450" cy="3462337"/>
          </a:xfrm>
          <a:ln/>
        </p:spPr>
      </p:sp>
      <p:sp>
        <p:nvSpPr>
          <p:cNvPr id="442371" name="Rectangle 3">
            <a:extLst>
              <a:ext uri="{FF2B5EF4-FFF2-40B4-BE49-F238E27FC236}">
                <a16:creationId xmlns:a16="http://schemas.microsoft.com/office/drawing/2014/main" id="{E12A6958-2BC5-5240-92D2-6CE21F472F0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59866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1265242-713B-F643-8F05-9A5195AB1CD2}"/>
              </a:ext>
            </a:extLst>
          </p:cNvPr>
          <p:cNvSpPr>
            <a:spLocks noGrp="1" noChangeArrowheads="1"/>
          </p:cNvSpPr>
          <p:nvPr>
            <p:ph type="sldNum" sz="quarter" idx="5"/>
          </p:nvPr>
        </p:nvSpPr>
        <p:spPr>
          <a:ln/>
        </p:spPr>
        <p:txBody>
          <a:bodyPr/>
          <a:lstStyle/>
          <a:p>
            <a:fld id="{4CE1410A-0EE2-1946-9A45-742DE56FC75A}" type="slidenum">
              <a:rPr lang="en-US" altLang="en-US"/>
              <a:pPr/>
              <a:t>11</a:t>
            </a:fld>
            <a:endParaRPr lang="en-US" altLang="en-US"/>
          </a:p>
        </p:txBody>
      </p:sp>
      <p:sp>
        <p:nvSpPr>
          <p:cNvPr id="178178" name="Rectangle 2">
            <a:extLst>
              <a:ext uri="{FF2B5EF4-FFF2-40B4-BE49-F238E27FC236}">
                <a16:creationId xmlns:a16="http://schemas.microsoft.com/office/drawing/2014/main" id="{30E7B2B6-39EE-474C-9280-604B49190727}"/>
              </a:ext>
            </a:extLst>
          </p:cNvPr>
          <p:cNvSpPr>
            <a:spLocks noGrp="1" noRot="1" noChangeAspect="1" noChangeArrowheads="1" noTextEdit="1"/>
          </p:cNvSpPr>
          <p:nvPr>
            <p:ph type="sldImg"/>
          </p:nvPr>
        </p:nvSpPr>
        <p:spPr>
          <a:xfrm>
            <a:off x="1119188" y="693738"/>
            <a:ext cx="4616450" cy="3462337"/>
          </a:xfrm>
          <a:ln/>
        </p:spPr>
      </p:sp>
      <p:sp>
        <p:nvSpPr>
          <p:cNvPr id="178179" name="Rectangle 3">
            <a:extLst>
              <a:ext uri="{FF2B5EF4-FFF2-40B4-BE49-F238E27FC236}">
                <a16:creationId xmlns:a16="http://schemas.microsoft.com/office/drawing/2014/main" id="{BED907FB-4725-EB46-992C-1C9DDB8FA60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79439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appropriate citation.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34AAD-AC3C-4F24-B5C0-1761CB9C20B3}" type="datetime1">
              <a:rPr lang="en-US" smtClean="0"/>
              <a:t>1/26/21</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F58B934-03E5-4DEE-840D-354C57FF6DD8}" type="datetime1">
              <a:rPr lang="en-US" smtClean="0"/>
              <a:t>1/26/21</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D6EDD-8212-4CC1-A46C-60F2740FE912}" type="datetime1">
              <a:rPr lang="en-US" smtClean="0"/>
              <a:t>1/26/21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C9A538-5928-443A-B2DD-6EEAA70C9EA3}" type="datetime1">
              <a:rPr lang="en-US" smtClean="0"/>
              <a:t>1/26/21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F9657FAC-F191-4D41-846F-1D23273BCACE}" type="datetime1">
              <a:rPr lang="en-US" smtClean="0"/>
              <a:t>1/26/21</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CD98B2-BE87-44A5-9DF5-DF786278A694}" type="datetime1">
              <a:rPr lang="en-US" smtClean="0"/>
              <a:t>1/26/21</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909006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97337994"/>
              </p:ext>
            </p:extLst>
          </p:nvPr>
        </p:nvGraphicFramePr>
        <p:xfrm>
          <a:off x="1860376" y="1553344"/>
          <a:ext cx="7283624" cy="292608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2,3</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4</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2</a:t>
                      </a:r>
                      <a:endParaRPr lang="en-US" sz="1400" b="1" kern="1200" dirty="0">
                        <a:solidFill>
                          <a:srgbClr val="FEF8F3"/>
                        </a:solidFill>
                        <a:effectLst/>
                      </a:endParaRPr>
                    </a:p>
                    <a:p>
                      <a:r>
                        <a:rPr lang="en-US" sz="1400" b="1" kern="1200" dirty="0" err="1">
                          <a:solidFill>
                            <a:srgbClr val="FEF8F3"/>
                          </a:solidFill>
                          <a:effectLst/>
                        </a:rPr>
                        <a:t>Petros</a:t>
                      </a:r>
                      <a:r>
                        <a:rPr lang="en-US" sz="1400" b="1" kern="1200" dirty="0">
                          <a:solidFill>
                            <a:srgbClr val="FEF8F3"/>
                          </a:solidFill>
                          <a:effectLst/>
                        </a:rPr>
                        <a:t> </a:t>
                      </a:r>
                      <a:r>
                        <a:rPr lang="en-US" sz="1400" b="1" kern="1200" dirty="0" err="1">
                          <a:solidFill>
                            <a:srgbClr val="FEF8F3"/>
                          </a:solidFill>
                          <a:effectLst/>
                        </a:rPr>
                        <a:t>Pechlivanoglou</a:t>
                      </a:r>
                      <a:r>
                        <a:rPr lang="en-US" sz="1400" b="1" kern="1200" dirty="0">
                          <a:solidFill>
                            <a:srgbClr val="FEF8F3"/>
                          </a:solidFill>
                          <a:effectLst/>
                        </a:rPr>
                        <a:t>, PhD</a:t>
                      </a:r>
                      <a:r>
                        <a:rPr lang="en-US" sz="1400" b="1" kern="1200" baseline="30000" dirty="0">
                          <a:solidFill>
                            <a:srgbClr val="FEF8F3"/>
                          </a:solidFill>
                          <a:effectLst/>
                        </a:rPr>
                        <a:t>5</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appropriate citation.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1"/>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5" y="52768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3"/>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flipH="1">
            <a:off x="1860376" y="445358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41"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042"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1"/>
            <a:ext cx="2664000" cy="508713"/>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5" y="52768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3"/>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FCD08C-45F2-4972-B58E-0165F8DD73B3}" type="datetime1">
              <a:rPr lang="en-US" smtClean="0"/>
              <a:t>1/26/21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92A12-140A-45AD-91E4-8A60410740A7}" type="datetime1">
              <a:rPr lang="en-US" smtClean="0"/>
              <a:t>1/26/21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746EDC-9F92-40D0-8564-FB2328CFB04E}" type="datetime1">
              <a:rPr lang="en-US" smtClean="0"/>
              <a:t>1/26/21</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6C3F91-7C8C-4FDC-BEC9-93A5968DD22D}" type="datetime1">
              <a:rPr lang="en-US" smtClean="0"/>
              <a:t>1/26/21</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fld id="{ED7B798B-8967-4EDE-918B-8E7C60DB7AA6}" type="datetime1">
              <a:rPr lang="en-US" smtClean="0"/>
              <a:t>1/26/21</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BCF9E-F679-44BC-9990-211693B5077A}" type="datetime1">
              <a:rPr lang="en-US" smtClean="0"/>
              <a:t>1/26/21</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F2BFDEF7-F228-4136-A2A2-5D84383ABA85}" type="datetime1">
              <a:rPr lang="en-US" smtClean="0"/>
              <a:t>1/26/21</a:t>
            </a:fld>
            <a:endParaRPr lang="en-US"/>
          </a:p>
        </p:txBody>
      </p:sp>
    </p:spTree>
    <p:extLst>
      <p:ext uri="{BB962C8B-B14F-4D97-AF65-F5344CB8AC3E}">
        <p14:creationId xmlns:p14="http://schemas.microsoft.com/office/powerpoint/2010/main" val="5912624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endParaRPr lang="en-US" dirty="0"/>
          </a:p>
          <a:p>
            <a:r>
              <a:rPr lang="en-US" dirty="0"/>
              <a:t>DARTH workgroup</a:t>
            </a:r>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4000" dirty="0"/>
              <a:t>D</a:t>
            </a:r>
            <a:r>
              <a:rPr lang="en-CA" altLang="zh-CN" sz="4000" dirty="0" err="1"/>
              <a:t>ecision</a:t>
            </a:r>
            <a:r>
              <a:rPr lang="en-CA" altLang="zh-CN" sz="4000" dirty="0"/>
              <a:t> Tree Modeling in R</a:t>
            </a:r>
            <a:endParaRPr lang="en-US" sz="4000" dirty="0"/>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71" name="Arc 27">
            <a:extLst>
              <a:ext uri="{FF2B5EF4-FFF2-40B4-BE49-F238E27FC236}">
                <a16:creationId xmlns:a16="http://schemas.microsoft.com/office/drawing/2014/main" id="{02F40237-1D12-5645-AC80-EC42DF135664}"/>
              </a:ext>
            </a:extLst>
          </p:cNvPr>
          <p:cNvSpPr>
            <a:spLocks/>
          </p:cNvSpPr>
          <p:nvPr/>
        </p:nvSpPr>
        <p:spPr bwMode="auto">
          <a:xfrm>
            <a:off x="3200400" y="1143000"/>
            <a:ext cx="1028700" cy="12001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46" name="Freeform 2">
            <a:extLst>
              <a:ext uri="{FF2B5EF4-FFF2-40B4-BE49-F238E27FC236}">
                <a16:creationId xmlns:a16="http://schemas.microsoft.com/office/drawing/2014/main" id="{E9AC28F8-96B0-2047-9301-55659CA53DEE}"/>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7" name="Freeform 3">
            <a:extLst>
              <a:ext uri="{FF2B5EF4-FFF2-40B4-BE49-F238E27FC236}">
                <a16:creationId xmlns:a16="http://schemas.microsoft.com/office/drawing/2014/main" id="{9716009E-72BE-744C-97A7-E330676CD801}"/>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8" name="Rectangle 4">
            <a:extLst>
              <a:ext uri="{FF2B5EF4-FFF2-40B4-BE49-F238E27FC236}">
                <a16:creationId xmlns:a16="http://schemas.microsoft.com/office/drawing/2014/main" id="{C224FDB4-D8D2-A646-825E-CF65363C3240}"/>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1349" name="Rectangle 5">
            <a:extLst>
              <a:ext uri="{FF2B5EF4-FFF2-40B4-BE49-F238E27FC236}">
                <a16:creationId xmlns:a16="http://schemas.microsoft.com/office/drawing/2014/main" id="{6F04B863-18C1-1745-8711-6E88B07ECBD0}"/>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1350" name="Rectangle 6">
            <a:extLst>
              <a:ext uri="{FF2B5EF4-FFF2-40B4-BE49-F238E27FC236}">
                <a16:creationId xmlns:a16="http://schemas.microsoft.com/office/drawing/2014/main" id="{966959F6-A586-604A-B5B9-88CBBBD22684}"/>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1" name="Freeform 7">
            <a:extLst>
              <a:ext uri="{FF2B5EF4-FFF2-40B4-BE49-F238E27FC236}">
                <a16:creationId xmlns:a16="http://schemas.microsoft.com/office/drawing/2014/main" id="{1C0930F2-EA3C-A549-A768-83BD26920CC0}"/>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2" name="Freeform 8">
            <a:extLst>
              <a:ext uri="{FF2B5EF4-FFF2-40B4-BE49-F238E27FC236}">
                <a16:creationId xmlns:a16="http://schemas.microsoft.com/office/drawing/2014/main" id="{9463157B-4E32-C445-80F8-E24FAD8B46FC}"/>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3" name="Oval 9">
            <a:extLst>
              <a:ext uri="{FF2B5EF4-FFF2-40B4-BE49-F238E27FC236}">
                <a16:creationId xmlns:a16="http://schemas.microsoft.com/office/drawing/2014/main" id="{F9A132EC-49D2-584D-973C-2C1355378CC0}"/>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4" name="Rectangle 10">
            <a:extLst>
              <a:ext uri="{FF2B5EF4-FFF2-40B4-BE49-F238E27FC236}">
                <a16:creationId xmlns:a16="http://schemas.microsoft.com/office/drawing/2014/main" id="{5C3EF7F5-9CF9-BB46-AD92-C214FDD9E39B}"/>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1355" name="Rectangle 11">
            <a:extLst>
              <a:ext uri="{FF2B5EF4-FFF2-40B4-BE49-F238E27FC236}">
                <a16:creationId xmlns:a16="http://schemas.microsoft.com/office/drawing/2014/main" id="{505F96D1-A5C8-724D-893E-007E01502F03}"/>
              </a:ext>
            </a:extLst>
          </p:cNvPr>
          <p:cNvSpPr>
            <a:spLocks noChangeArrowheads="1"/>
          </p:cNvSpPr>
          <p:nvPr/>
        </p:nvSpPr>
        <p:spPr bwMode="auto">
          <a:xfrm>
            <a:off x="5301233" y="1340540"/>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56" name="Rectangle 12">
            <a:extLst>
              <a:ext uri="{FF2B5EF4-FFF2-40B4-BE49-F238E27FC236}">
                <a16:creationId xmlns:a16="http://schemas.microsoft.com/office/drawing/2014/main" id="{C0DC5C13-71B5-6A41-9CBC-25CE9B38DE38}"/>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57" name="Rectangle 13">
            <a:extLst>
              <a:ext uri="{FF2B5EF4-FFF2-40B4-BE49-F238E27FC236}">
                <a16:creationId xmlns:a16="http://schemas.microsoft.com/office/drawing/2014/main" id="{781A0A9A-EA47-EC4E-ABD9-2FE3548F8DB3}"/>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58" name="Rectangle 14">
            <a:extLst>
              <a:ext uri="{FF2B5EF4-FFF2-40B4-BE49-F238E27FC236}">
                <a16:creationId xmlns:a16="http://schemas.microsoft.com/office/drawing/2014/main" id="{E9696211-4506-3E47-9A2A-8BEBAEC15836}"/>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1359" name="Rectangle 15">
            <a:extLst>
              <a:ext uri="{FF2B5EF4-FFF2-40B4-BE49-F238E27FC236}">
                <a16:creationId xmlns:a16="http://schemas.microsoft.com/office/drawing/2014/main" id="{49A7BD02-176C-5E49-B858-1DC4C4DD0B7B}"/>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0.20</a:t>
            </a:r>
          </a:p>
        </p:txBody>
      </p:sp>
      <p:sp>
        <p:nvSpPr>
          <p:cNvPr id="441360" name="Rectangle 16">
            <a:extLst>
              <a:ext uri="{FF2B5EF4-FFF2-40B4-BE49-F238E27FC236}">
                <a16:creationId xmlns:a16="http://schemas.microsoft.com/office/drawing/2014/main" id="{0A46ADF6-D320-9C49-80F0-4D262E18389F}"/>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1361" name="Freeform 17">
            <a:extLst>
              <a:ext uri="{FF2B5EF4-FFF2-40B4-BE49-F238E27FC236}">
                <a16:creationId xmlns:a16="http://schemas.microsoft.com/office/drawing/2014/main" id="{EA59AC2A-A26A-5D43-AA8F-858C723CD49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2" name="Freeform 18">
            <a:extLst>
              <a:ext uri="{FF2B5EF4-FFF2-40B4-BE49-F238E27FC236}">
                <a16:creationId xmlns:a16="http://schemas.microsoft.com/office/drawing/2014/main" id="{74A9B8FD-7C83-144F-B57C-EC1DFCAA7249}"/>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3" name="Oval 19">
            <a:extLst>
              <a:ext uri="{FF2B5EF4-FFF2-40B4-BE49-F238E27FC236}">
                <a16:creationId xmlns:a16="http://schemas.microsoft.com/office/drawing/2014/main" id="{AF4C2886-9A05-1941-AA80-C9F97EAD32A8}"/>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64" name="Rectangle 20">
            <a:extLst>
              <a:ext uri="{FF2B5EF4-FFF2-40B4-BE49-F238E27FC236}">
                <a16:creationId xmlns:a16="http://schemas.microsoft.com/office/drawing/2014/main" id="{96D092AB-369B-0149-ABBA-834A5746965F}"/>
              </a:ext>
            </a:extLst>
          </p:cNvPr>
          <p:cNvSpPr>
            <a:spLocks noChangeArrowheads="1"/>
          </p:cNvSpPr>
          <p:nvPr/>
        </p:nvSpPr>
        <p:spPr bwMode="auto">
          <a:xfrm>
            <a:off x="5290011" y="5114566"/>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1365" name="Rectangle 21">
            <a:extLst>
              <a:ext uri="{FF2B5EF4-FFF2-40B4-BE49-F238E27FC236}">
                <a16:creationId xmlns:a16="http://schemas.microsoft.com/office/drawing/2014/main" id="{A21AE4F8-3725-FC4A-BF6D-2DEA6CCE8964}"/>
              </a:ext>
            </a:extLst>
          </p:cNvPr>
          <p:cNvSpPr>
            <a:spLocks noChangeArrowheads="1"/>
          </p:cNvSpPr>
          <p:nvPr/>
        </p:nvSpPr>
        <p:spPr bwMode="auto">
          <a:xfrm>
            <a:off x="5254625" y="3643394"/>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66" name="Rectangle 22">
            <a:extLst>
              <a:ext uri="{FF2B5EF4-FFF2-40B4-BE49-F238E27FC236}">
                <a16:creationId xmlns:a16="http://schemas.microsoft.com/office/drawing/2014/main" id="{58FDBAD2-F817-ED4B-A47B-97E5C3FB1E37}"/>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67" name="Rectangle 23">
            <a:extLst>
              <a:ext uri="{FF2B5EF4-FFF2-40B4-BE49-F238E27FC236}">
                <a16:creationId xmlns:a16="http://schemas.microsoft.com/office/drawing/2014/main" id="{7EC048F7-F9D2-294E-9333-83452EB4D625}"/>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68" name="Rectangle 24">
            <a:extLst>
              <a:ext uri="{FF2B5EF4-FFF2-40B4-BE49-F238E27FC236}">
                <a16:creationId xmlns:a16="http://schemas.microsoft.com/office/drawing/2014/main" id="{360E83FD-AE11-B549-880C-65E23DA8CD49}"/>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41369" name="Rectangle 25">
            <a:extLst>
              <a:ext uri="{FF2B5EF4-FFF2-40B4-BE49-F238E27FC236}">
                <a16:creationId xmlns:a16="http://schemas.microsoft.com/office/drawing/2014/main" id="{81DBF995-8288-3D4F-AAD8-CCCD24A14F2F}"/>
              </a:ext>
            </a:extLst>
          </p:cNvPr>
          <p:cNvSpPr>
            <a:spLocks noChangeArrowheads="1"/>
          </p:cNvSpPr>
          <p:nvPr/>
        </p:nvSpPr>
        <p:spPr bwMode="auto">
          <a:xfrm>
            <a:off x="782637" y="43851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0" name="Rectangle 26">
            <a:extLst>
              <a:ext uri="{FF2B5EF4-FFF2-40B4-BE49-F238E27FC236}">
                <a16:creationId xmlns:a16="http://schemas.microsoft.com/office/drawing/2014/main" id="{035C900E-3FC2-1846-A856-CC12F4DFB0E5}"/>
              </a:ext>
            </a:extLst>
          </p:cNvPr>
          <p:cNvSpPr>
            <a:spLocks noChangeArrowheads="1"/>
          </p:cNvSpPr>
          <p:nvPr/>
        </p:nvSpPr>
        <p:spPr bwMode="auto">
          <a:xfrm>
            <a:off x="782636" y="572240"/>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41372" name="Arc 28">
            <a:extLst>
              <a:ext uri="{FF2B5EF4-FFF2-40B4-BE49-F238E27FC236}">
                <a16:creationId xmlns:a16="http://schemas.microsoft.com/office/drawing/2014/main" id="{BB26F0CE-D2DC-D947-BDFB-598432C58178}"/>
              </a:ext>
            </a:extLst>
          </p:cNvPr>
          <p:cNvSpPr>
            <a:spLocks/>
          </p:cNvSpPr>
          <p:nvPr/>
        </p:nvSpPr>
        <p:spPr bwMode="auto">
          <a:xfrm rot="16080000">
            <a:off x="3095625" y="5126038"/>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73" name="Rectangle 29">
            <a:extLst>
              <a:ext uri="{FF2B5EF4-FFF2-40B4-BE49-F238E27FC236}">
                <a16:creationId xmlns:a16="http://schemas.microsoft.com/office/drawing/2014/main" id="{AC6A9857-BF17-2B47-A2BD-58E866F53424}"/>
              </a:ext>
            </a:extLst>
          </p:cNvPr>
          <p:cNvSpPr>
            <a:spLocks noChangeArrowheads="1"/>
          </p:cNvSpPr>
          <p:nvPr/>
        </p:nvSpPr>
        <p:spPr bwMode="auto">
          <a:xfrm>
            <a:off x="746652" y="5933837"/>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4" name="Rectangle 30">
            <a:extLst>
              <a:ext uri="{FF2B5EF4-FFF2-40B4-BE49-F238E27FC236}">
                <a16:creationId xmlns:a16="http://schemas.microsoft.com/office/drawing/2014/main" id="{DAF8212A-0403-9C43-952C-C96C3AD0D46F}"/>
              </a:ext>
            </a:extLst>
          </p:cNvPr>
          <p:cNvSpPr>
            <a:spLocks noChangeArrowheads="1"/>
          </p:cNvSpPr>
          <p:nvPr/>
        </p:nvSpPr>
        <p:spPr bwMode="auto">
          <a:xfrm>
            <a:off x="746651" y="6075734"/>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0.52*0.71 + 0.48*0.01 = 0.3740</a:t>
            </a:r>
          </a:p>
        </p:txBody>
      </p:sp>
      <p:sp>
        <p:nvSpPr>
          <p:cNvPr id="2" name="Slide Number Placeholder 1"/>
          <p:cNvSpPr>
            <a:spLocks noGrp="1"/>
          </p:cNvSpPr>
          <p:nvPr>
            <p:ph type="sldNum" sz="quarter" idx="12"/>
          </p:nvPr>
        </p:nvSpPr>
        <p:spPr/>
        <p:txBody>
          <a:bodyPr/>
          <a:lstStyle/>
          <a:p>
            <a:fld id="{0798D939-2D9E-2142-A80A-FFDECD1E5A9B}" type="slidenum">
              <a:rPr lang="en-US" smtClean="0"/>
              <a:t>10</a:t>
            </a:fld>
            <a:endParaRPr lang="en-US"/>
          </a:p>
        </p:txBody>
      </p:sp>
    </p:spTree>
    <p:extLst>
      <p:ext uri="{BB962C8B-B14F-4D97-AF65-F5344CB8AC3E}">
        <p14:creationId xmlns:p14="http://schemas.microsoft.com/office/powerpoint/2010/main" val="280530654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60195D5-39E1-FB4E-AAB8-B58F7613E5C6}"/>
              </a:ext>
            </a:extLst>
          </p:cNvPr>
          <p:cNvSpPr>
            <a:spLocks noChangeArrowheads="1"/>
          </p:cNvSpPr>
          <p:nvPr/>
        </p:nvSpPr>
        <p:spPr bwMode="auto">
          <a:xfrm>
            <a:off x="1004725" y="1760707"/>
            <a:ext cx="6854825" cy="2606675"/>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48131" name="Rectangle 3">
            <a:extLst>
              <a:ext uri="{FF2B5EF4-FFF2-40B4-BE49-F238E27FC236}">
                <a16:creationId xmlns:a16="http://schemas.microsoft.com/office/drawing/2014/main" id="{FBD9D436-F585-5145-81FA-258BB6E3700B}"/>
              </a:ext>
            </a:extLst>
          </p:cNvPr>
          <p:cNvSpPr>
            <a:spLocks noGrp="1" noChangeArrowheads="1"/>
          </p:cNvSpPr>
          <p:nvPr>
            <p:ph type="title"/>
          </p:nvPr>
        </p:nvSpPr>
        <p:spPr>
          <a:xfrm>
            <a:off x="787078" y="228600"/>
            <a:ext cx="7290122" cy="990600"/>
          </a:xfrm>
          <a:noFill/>
          <a:ln/>
        </p:spPr>
        <p:txBody>
          <a:bodyPr/>
          <a:lstStyle/>
          <a:p>
            <a:pPr>
              <a:lnSpc>
                <a:spcPct val="85000"/>
              </a:lnSpc>
            </a:pPr>
            <a:r>
              <a:rPr lang="en-US" altLang="en-US" dirty="0"/>
              <a:t>There is a third option</a:t>
            </a:r>
            <a:endParaRPr lang="en-US" altLang="en-US" sz="4000" b="0" dirty="0">
              <a:solidFill>
                <a:srgbClr val="FFFF00"/>
              </a:solidFill>
              <a:latin typeface="Times New Roman" panose="02020603050405020304" pitchFamily="18" charset="0"/>
            </a:endParaRPr>
          </a:p>
        </p:txBody>
      </p:sp>
      <p:sp>
        <p:nvSpPr>
          <p:cNvPr id="48132" name="Rectangle 4">
            <a:extLst>
              <a:ext uri="{FF2B5EF4-FFF2-40B4-BE49-F238E27FC236}">
                <a16:creationId xmlns:a16="http://schemas.microsoft.com/office/drawing/2014/main" id="{3B20265D-82A2-DA45-997F-15DA5E941E34}"/>
              </a:ext>
            </a:extLst>
          </p:cNvPr>
          <p:cNvSpPr>
            <a:spLocks noGrp="1" noChangeArrowheads="1"/>
          </p:cNvSpPr>
          <p:nvPr>
            <p:ph type="body" idx="1"/>
          </p:nvPr>
        </p:nvSpPr>
        <p:spPr>
          <a:xfrm>
            <a:off x="1004725" y="1940659"/>
            <a:ext cx="6537325" cy="2246769"/>
          </a:xfrm>
          <a:noFill/>
          <a:ln/>
        </p:spPr>
        <p:txBody>
          <a:bodyPr>
            <a:spAutoFit/>
          </a:bodyPr>
          <a:lstStyle/>
          <a:p>
            <a:pPr>
              <a:buFont typeface="Monotype Sorts" pitchFamily="2" charset="2"/>
              <a:buNone/>
            </a:pPr>
            <a:r>
              <a:rPr lang="en-US" altLang="en-US" sz="2800" b="0" dirty="0">
                <a:latin typeface="Times New Roman" panose="02020603050405020304" pitchFamily="18" charset="0"/>
              </a:rPr>
              <a:t>	</a:t>
            </a:r>
            <a:r>
              <a:rPr lang="en-US" altLang="en-US" sz="2800" b="0" dirty="0"/>
              <a:t>It is possible to obtain a definitive diagnosis by means of brain biopsy, but this procedure itself carries a risk of mortality of 0.5%. </a:t>
            </a:r>
          </a:p>
        </p:txBody>
      </p:sp>
      <p:sp>
        <p:nvSpPr>
          <p:cNvPr id="2" name="Slide Number Placeholder 1"/>
          <p:cNvSpPr>
            <a:spLocks noGrp="1"/>
          </p:cNvSpPr>
          <p:nvPr>
            <p:ph type="sldNum" sz="quarter" idx="12"/>
          </p:nvPr>
        </p:nvSpPr>
        <p:spPr/>
        <p:txBody>
          <a:bodyPr/>
          <a:lstStyle/>
          <a:p>
            <a:fld id="{0798D939-2D9E-2142-A80A-FFDECD1E5A9B}" type="slidenum">
              <a:rPr lang="en-US" smtClean="0"/>
              <a:t>11</a:t>
            </a:fld>
            <a:endParaRPr lang="en-US"/>
          </a:p>
        </p:txBody>
      </p:sp>
      <p:sp>
        <p:nvSpPr>
          <p:cNvPr id="6" name="TextBox 5">
            <a:extLst>
              <a:ext uri="{FF2B5EF4-FFF2-40B4-BE49-F238E27FC236}">
                <a16:creationId xmlns:a16="http://schemas.microsoft.com/office/drawing/2014/main" id="{BA573254-8EDF-B74B-93B5-6AE5085244A9}"/>
              </a:ext>
            </a:extLst>
          </p:cNvPr>
          <p:cNvSpPr txBox="1"/>
          <p:nvPr/>
        </p:nvSpPr>
        <p:spPr>
          <a:xfrm>
            <a:off x="1004725" y="4908889"/>
            <a:ext cx="5966057" cy="400110"/>
          </a:xfrm>
          <a:prstGeom prst="rect">
            <a:avLst/>
          </a:prstGeom>
          <a:noFill/>
        </p:spPr>
        <p:txBody>
          <a:bodyPr wrap="none" rtlCol="0">
            <a:spAutoFit/>
          </a:bodyPr>
          <a:lstStyle/>
          <a:p>
            <a:r>
              <a:rPr lang="en-US" sz="2000" dirty="0"/>
              <a:t>Outcome = </a:t>
            </a:r>
            <a:r>
              <a:rPr lang="en-US" sz="2000" dirty="0" err="1"/>
              <a:t>Pr</a:t>
            </a:r>
            <a:r>
              <a:rPr lang="en-US" sz="2000" dirty="0"/>
              <a:t>(severe sequelae and/or dead)</a:t>
            </a:r>
          </a:p>
        </p:txBody>
      </p:sp>
    </p:spTree>
    <p:extLst>
      <p:ext uri="{BB962C8B-B14F-4D97-AF65-F5344CB8AC3E}">
        <p14:creationId xmlns:p14="http://schemas.microsoft.com/office/powerpoint/2010/main" val="1628223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6B57-E1C4-2C40-A1A3-27DF809188F3}"/>
              </a:ext>
            </a:extLst>
          </p:cNvPr>
          <p:cNvSpPr>
            <a:spLocks noGrp="1"/>
          </p:cNvSpPr>
          <p:nvPr>
            <p:ph type="title"/>
          </p:nvPr>
        </p:nvSpPr>
        <p:spPr/>
        <p:txBody>
          <a:bodyPr/>
          <a:lstStyle/>
          <a:p>
            <a:r>
              <a:rPr lang="en-US" dirty="0"/>
              <a:t>Draw the tree</a:t>
            </a:r>
          </a:p>
        </p:txBody>
      </p:sp>
      <p:sp>
        <p:nvSpPr>
          <p:cNvPr id="3" name="Content Placeholder 2">
            <a:extLst>
              <a:ext uri="{FF2B5EF4-FFF2-40B4-BE49-F238E27FC236}">
                <a16:creationId xmlns:a16="http://schemas.microsoft.com/office/drawing/2014/main" id="{3A1D3BA6-C3BA-A140-9BAE-9958CFB91CC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94E0DEC-0C99-144A-88EA-D2E5ACFCE5C5}"/>
              </a:ext>
            </a:extLst>
          </p:cNvPr>
          <p:cNvSpPr>
            <a:spLocks noGrp="1"/>
          </p:cNvSpPr>
          <p:nvPr>
            <p:ph type="sldNum" sz="quarter" idx="12"/>
          </p:nvPr>
        </p:nvSpPr>
        <p:spPr/>
        <p:txBody>
          <a:bodyPr/>
          <a:lstStyle/>
          <a:p>
            <a:fld id="{0798D939-2D9E-2142-A80A-FFDECD1E5A9B}" type="slidenum">
              <a:rPr lang="en-US" smtClean="0"/>
              <a:t>12</a:t>
            </a:fld>
            <a:endParaRPr lang="en-US"/>
          </a:p>
        </p:txBody>
      </p:sp>
    </p:spTree>
    <p:extLst>
      <p:ext uri="{BB962C8B-B14F-4D97-AF65-F5344CB8AC3E}">
        <p14:creationId xmlns:p14="http://schemas.microsoft.com/office/powerpoint/2010/main" val="2591370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reeform 2">
            <a:extLst>
              <a:ext uri="{FF2B5EF4-FFF2-40B4-BE49-F238E27FC236}">
                <a16:creationId xmlns:a16="http://schemas.microsoft.com/office/drawing/2014/main" id="{3506FEBC-8460-E34D-87E2-74E56971C0EF}"/>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7" name="Freeform 3">
            <a:extLst>
              <a:ext uri="{FF2B5EF4-FFF2-40B4-BE49-F238E27FC236}">
                <a16:creationId xmlns:a16="http://schemas.microsoft.com/office/drawing/2014/main" id="{B64FA0C8-3D8D-E844-8B80-7BDE8FEF287E}"/>
              </a:ext>
            </a:extLst>
          </p:cNvPr>
          <p:cNvSpPr>
            <a:spLocks/>
          </p:cNvSpPr>
          <p:nvPr/>
        </p:nvSpPr>
        <p:spPr bwMode="auto">
          <a:xfrm>
            <a:off x="895350" y="3505200"/>
            <a:ext cx="2038350" cy="2401888"/>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8" name="Rectangle 4">
            <a:extLst>
              <a:ext uri="{FF2B5EF4-FFF2-40B4-BE49-F238E27FC236}">
                <a16:creationId xmlns:a16="http://schemas.microsoft.com/office/drawing/2014/main" id="{93678AAE-DC51-3D43-9895-D3A5DC0D5FA1}"/>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52229" name="Freeform 5">
            <a:extLst>
              <a:ext uri="{FF2B5EF4-FFF2-40B4-BE49-F238E27FC236}">
                <a16:creationId xmlns:a16="http://schemas.microsoft.com/office/drawing/2014/main" id="{2976B468-BE1E-A742-B87A-5EFBFD17CF95}"/>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0" name="Freeform 6">
            <a:extLst>
              <a:ext uri="{FF2B5EF4-FFF2-40B4-BE49-F238E27FC236}">
                <a16:creationId xmlns:a16="http://schemas.microsoft.com/office/drawing/2014/main" id="{2A8B7AA7-EB19-4342-A046-3C9FF74D79F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1" name="Rectangle 7">
            <a:extLst>
              <a:ext uri="{FF2B5EF4-FFF2-40B4-BE49-F238E27FC236}">
                <a16:creationId xmlns:a16="http://schemas.microsoft.com/office/drawing/2014/main" id="{BAC3C061-F9E5-DA4A-BFB5-F27BA69B0DB2}"/>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HVE</a:t>
            </a:r>
          </a:p>
        </p:txBody>
      </p:sp>
      <p:sp>
        <p:nvSpPr>
          <p:cNvPr id="52232" name="Rectangle 8">
            <a:extLst>
              <a:ext uri="{FF2B5EF4-FFF2-40B4-BE49-F238E27FC236}">
                <a16:creationId xmlns:a16="http://schemas.microsoft.com/office/drawing/2014/main" id="{308EC1AB-E34F-4441-9398-E864C5BDE87C}"/>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3" name="Rectangle 9">
            <a:extLst>
              <a:ext uri="{FF2B5EF4-FFF2-40B4-BE49-F238E27FC236}">
                <a16:creationId xmlns:a16="http://schemas.microsoft.com/office/drawing/2014/main" id="{E7C55C17-7CD0-0D46-ABF1-385C5B9D4DD1}"/>
              </a:ext>
            </a:extLst>
          </p:cNvPr>
          <p:cNvSpPr>
            <a:spLocks noChangeArrowheads="1"/>
          </p:cNvSpPr>
          <p:nvPr/>
        </p:nvSpPr>
        <p:spPr bwMode="auto">
          <a:xfrm>
            <a:off x="5068093" y="1583868"/>
            <a:ext cx="836547"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34" name="Rectangle 10">
            <a:extLst>
              <a:ext uri="{FF2B5EF4-FFF2-40B4-BE49-F238E27FC236}">
                <a16:creationId xmlns:a16="http://schemas.microsoft.com/office/drawing/2014/main" id="{3F3025BF-0302-7347-BE68-B8C5133CF3CC}"/>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52235" name="Rectangle 11">
            <a:extLst>
              <a:ext uri="{FF2B5EF4-FFF2-40B4-BE49-F238E27FC236}">
                <a16:creationId xmlns:a16="http://schemas.microsoft.com/office/drawing/2014/main" id="{5B91E73B-58CF-B848-8C35-B0B3D7505F45}"/>
              </a:ext>
            </a:extLst>
          </p:cNvPr>
          <p:cNvSpPr>
            <a:spLocks noChangeArrowheads="1"/>
          </p:cNvSpPr>
          <p:nvPr/>
        </p:nvSpPr>
        <p:spPr bwMode="auto">
          <a:xfrm>
            <a:off x="1343025" y="5438775"/>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52236" name="Rectangle 12">
            <a:extLst>
              <a:ext uri="{FF2B5EF4-FFF2-40B4-BE49-F238E27FC236}">
                <a16:creationId xmlns:a16="http://schemas.microsoft.com/office/drawing/2014/main" id="{EAF20EC2-E4EF-F042-9E1D-76D2D65FFEC2}"/>
              </a:ext>
            </a:extLst>
          </p:cNvPr>
          <p:cNvSpPr>
            <a:spLocks noChangeArrowheads="1"/>
          </p:cNvSpPr>
          <p:nvPr/>
        </p:nvSpPr>
        <p:spPr bwMode="auto">
          <a:xfrm>
            <a:off x="5164138" y="2906713"/>
            <a:ext cx="776288"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7" name="Rectangle 13">
            <a:extLst>
              <a:ext uri="{FF2B5EF4-FFF2-40B4-BE49-F238E27FC236}">
                <a16:creationId xmlns:a16="http://schemas.microsoft.com/office/drawing/2014/main" id="{6E498D9F-C9F1-CE4B-A52E-F1D4898AEEDA}"/>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Do not treat</a:t>
            </a:r>
          </a:p>
        </p:txBody>
      </p:sp>
      <p:sp>
        <p:nvSpPr>
          <p:cNvPr id="52238" name="Freeform 14">
            <a:extLst>
              <a:ext uri="{FF2B5EF4-FFF2-40B4-BE49-F238E27FC236}">
                <a16:creationId xmlns:a16="http://schemas.microsoft.com/office/drawing/2014/main" id="{1F9D30F7-F29D-0F48-830A-DA6F3CA0BE49}"/>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9" name="Freeform 15">
            <a:extLst>
              <a:ext uri="{FF2B5EF4-FFF2-40B4-BE49-F238E27FC236}">
                <a16:creationId xmlns:a16="http://schemas.microsoft.com/office/drawing/2014/main" id="{E0D12058-EC5E-F04F-8B67-946567AECD4D}"/>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0" name="Oval 16">
            <a:extLst>
              <a:ext uri="{FF2B5EF4-FFF2-40B4-BE49-F238E27FC236}">
                <a16:creationId xmlns:a16="http://schemas.microsoft.com/office/drawing/2014/main" id="{15AA1D66-1A0C-2A4D-AC60-D7E7C8424174}"/>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1" name="Rectangle 17">
            <a:extLst>
              <a:ext uri="{FF2B5EF4-FFF2-40B4-BE49-F238E27FC236}">
                <a16:creationId xmlns:a16="http://schemas.microsoft.com/office/drawing/2014/main" id="{20541466-4AA7-3246-8879-A5AF0ADC9BAE}"/>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2" name="Rectangle 18">
            <a:extLst>
              <a:ext uri="{FF2B5EF4-FFF2-40B4-BE49-F238E27FC236}">
                <a16:creationId xmlns:a16="http://schemas.microsoft.com/office/drawing/2014/main" id="{9F063FA0-B914-D14D-9B84-C04C06D5FA8A}"/>
              </a:ext>
            </a:extLst>
          </p:cNvPr>
          <p:cNvSpPr>
            <a:spLocks noChangeArrowheads="1"/>
          </p:cNvSpPr>
          <p:nvPr/>
        </p:nvSpPr>
        <p:spPr bwMode="auto">
          <a:xfrm>
            <a:off x="5116512" y="3519353"/>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43" name="Freeform 19">
            <a:extLst>
              <a:ext uri="{FF2B5EF4-FFF2-40B4-BE49-F238E27FC236}">
                <a16:creationId xmlns:a16="http://schemas.microsoft.com/office/drawing/2014/main" id="{F68F53B6-EBAF-FC43-83B8-32F519304010}"/>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4" name="Rectangle 20">
            <a:extLst>
              <a:ext uri="{FF2B5EF4-FFF2-40B4-BE49-F238E27FC236}">
                <a16:creationId xmlns:a16="http://schemas.microsoft.com/office/drawing/2014/main" id="{87AB1B36-0FF0-C441-B625-9B08B24FE35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5" name="Oval 21">
            <a:extLst>
              <a:ext uri="{FF2B5EF4-FFF2-40B4-BE49-F238E27FC236}">
                <a16:creationId xmlns:a16="http://schemas.microsoft.com/office/drawing/2014/main" id="{C588DBC2-10EF-2247-9CA6-C928B0355830}"/>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6" name="Rectangle 22">
            <a:extLst>
              <a:ext uri="{FF2B5EF4-FFF2-40B4-BE49-F238E27FC236}">
                <a16:creationId xmlns:a16="http://schemas.microsoft.com/office/drawing/2014/main" id="{323CBAC1-ED7C-6249-8139-E9F48E55DD21}"/>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52247" name="Rectangle 23">
            <a:extLst>
              <a:ext uri="{FF2B5EF4-FFF2-40B4-BE49-F238E27FC236}">
                <a16:creationId xmlns:a16="http://schemas.microsoft.com/office/drawing/2014/main" id="{723CF010-F859-8E4C-91DD-EFC086ED8D8B}"/>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8" name="Rectangle 24">
            <a:extLst>
              <a:ext uri="{FF2B5EF4-FFF2-40B4-BE49-F238E27FC236}">
                <a16:creationId xmlns:a16="http://schemas.microsoft.com/office/drawing/2014/main" id="{5D382BDB-92A4-BD46-B4E2-F8D3AB818402}"/>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52249" name="Rectangle 25">
            <a:extLst>
              <a:ext uri="{FF2B5EF4-FFF2-40B4-BE49-F238E27FC236}">
                <a16:creationId xmlns:a16="http://schemas.microsoft.com/office/drawing/2014/main" id="{F053E537-FB89-254D-81D8-125D77097EC9}"/>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52250" name="Rectangle 26">
            <a:extLst>
              <a:ext uri="{FF2B5EF4-FFF2-40B4-BE49-F238E27FC236}">
                <a16:creationId xmlns:a16="http://schemas.microsoft.com/office/drawing/2014/main" id="{9611DD7A-0D64-F546-BCAF-EDD41F962E51}"/>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52251" name="Arc 27">
            <a:extLst>
              <a:ext uri="{FF2B5EF4-FFF2-40B4-BE49-F238E27FC236}">
                <a16:creationId xmlns:a16="http://schemas.microsoft.com/office/drawing/2014/main" id="{E9D1A600-3338-C04A-9289-7D8BCD18F13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2" name="Rectangle 28">
            <a:extLst>
              <a:ext uri="{FF2B5EF4-FFF2-40B4-BE49-F238E27FC236}">
                <a16:creationId xmlns:a16="http://schemas.microsoft.com/office/drawing/2014/main" id="{1EA23051-4D65-F644-99F6-96705F29FC82}"/>
              </a:ext>
            </a:extLst>
          </p:cNvPr>
          <p:cNvSpPr>
            <a:spLocks noChangeArrowheads="1"/>
          </p:cNvSpPr>
          <p:nvPr/>
        </p:nvSpPr>
        <p:spPr bwMode="auto">
          <a:xfrm>
            <a:off x="2762654" y="152400"/>
            <a:ext cx="1878793"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52253" name="Arc 29">
            <a:extLst>
              <a:ext uri="{FF2B5EF4-FFF2-40B4-BE49-F238E27FC236}">
                <a16:creationId xmlns:a16="http://schemas.microsoft.com/office/drawing/2014/main" id="{C5A13F1B-08E2-B24D-BCAE-7CF72BF53C00}"/>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5" name="Rectangle 31">
            <a:extLst>
              <a:ext uri="{FF2B5EF4-FFF2-40B4-BE49-F238E27FC236}">
                <a16:creationId xmlns:a16="http://schemas.microsoft.com/office/drawing/2014/main" id="{BD2C7EC3-CD7C-8648-818F-BB4F645EE92F}"/>
              </a:ext>
            </a:extLst>
          </p:cNvPr>
          <p:cNvSpPr>
            <a:spLocks noChangeArrowheads="1"/>
          </p:cNvSpPr>
          <p:nvPr/>
        </p:nvSpPr>
        <p:spPr bwMode="auto">
          <a:xfrm>
            <a:off x="2762654" y="2057400"/>
            <a:ext cx="174108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2" name="Slide Number Placeholder 1"/>
          <p:cNvSpPr>
            <a:spLocks noGrp="1"/>
          </p:cNvSpPr>
          <p:nvPr>
            <p:ph type="sldNum" sz="quarter" idx="12"/>
          </p:nvPr>
        </p:nvSpPr>
        <p:spPr/>
        <p:txBody>
          <a:bodyPr/>
          <a:lstStyle/>
          <a:p>
            <a:fld id="{0798D939-2D9E-2142-A80A-FFDECD1E5A9B}" type="slidenum">
              <a:rPr lang="en-US" smtClean="0"/>
              <a:t>13</a:t>
            </a:fld>
            <a:endParaRPr lang="en-US"/>
          </a:p>
        </p:txBody>
      </p:sp>
    </p:spTree>
    <p:extLst>
      <p:ext uri="{BB962C8B-B14F-4D97-AF65-F5344CB8AC3E}">
        <p14:creationId xmlns:p14="http://schemas.microsoft.com/office/powerpoint/2010/main" val="405005565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Freeform 2">
            <a:extLst>
              <a:ext uri="{FF2B5EF4-FFF2-40B4-BE49-F238E27FC236}">
                <a16:creationId xmlns:a16="http://schemas.microsoft.com/office/drawing/2014/main" id="{92D4A564-5389-534D-AABF-B8887C793744}"/>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3" name="Freeform 3">
            <a:extLst>
              <a:ext uri="{FF2B5EF4-FFF2-40B4-BE49-F238E27FC236}">
                <a16:creationId xmlns:a16="http://schemas.microsoft.com/office/drawing/2014/main" id="{94F8F452-D2F5-2C4D-9C66-CA8691E81A19}"/>
              </a:ext>
            </a:extLst>
          </p:cNvPr>
          <p:cNvSpPr>
            <a:spLocks/>
          </p:cNvSpPr>
          <p:nvPr/>
        </p:nvSpPr>
        <p:spPr bwMode="auto">
          <a:xfrm>
            <a:off x="895350" y="3505200"/>
            <a:ext cx="2038350" cy="19812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4" name="Rectangle 4">
            <a:extLst>
              <a:ext uri="{FF2B5EF4-FFF2-40B4-BE49-F238E27FC236}">
                <a16:creationId xmlns:a16="http://schemas.microsoft.com/office/drawing/2014/main" id="{B006BEFA-1322-5C4C-8D69-717D1C8BE55F}"/>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5445" name="Freeform 5">
            <a:extLst>
              <a:ext uri="{FF2B5EF4-FFF2-40B4-BE49-F238E27FC236}">
                <a16:creationId xmlns:a16="http://schemas.microsoft.com/office/drawing/2014/main" id="{9600F869-9087-FF4E-9262-FBE738D24403}"/>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6" name="Freeform 6">
            <a:extLst>
              <a:ext uri="{FF2B5EF4-FFF2-40B4-BE49-F238E27FC236}">
                <a16:creationId xmlns:a16="http://schemas.microsoft.com/office/drawing/2014/main" id="{E547CD8F-C71E-F442-9704-E050AA4A6F7A}"/>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7" name="Rectangle 7">
            <a:extLst>
              <a:ext uri="{FF2B5EF4-FFF2-40B4-BE49-F238E27FC236}">
                <a16:creationId xmlns:a16="http://schemas.microsoft.com/office/drawing/2014/main" id="{1B71D759-566F-5C46-8C81-CF61A878B896}"/>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48" name="Rectangle 8">
            <a:extLst>
              <a:ext uri="{FF2B5EF4-FFF2-40B4-BE49-F238E27FC236}">
                <a16:creationId xmlns:a16="http://schemas.microsoft.com/office/drawing/2014/main" id="{720BF308-4038-4A47-B826-96516B22266E}"/>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50" name="Rectangle 10">
            <a:extLst>
              <a:ext uri="{FF2B5EF4-FFF2-40B4-BE49-F238E27FC236}">
                <a16:creationId xmlns:a16="http://schemas.microsoft.com/office/drawing/2014/main" id="{7493291B-0A63-264B-AC21-F01583D8E4BF}"/>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0.36</a:t>
            </a:r>
          </a:p>
        </p:txBody>
      </p:sp>
      <p:sp>
        <p:nvSpPr>
          <p:cNvPr id="445451" name="Rectangle 11">
            <a:extLst>
              <a:ext uri="{FF2B5EF4-FFF2-40B4-BE49-F238E27FC236}">
                <a16:creationId xmlns:a16="http://schemas.microsoft.com/office/drawing/2014/main" id="{198B7C41-9465-EE48-AC5B-78A1AAF4F0A0}"/>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5452" name="Rectangle 12">
            <a:extLst>
              <a:ext uri="{FF2B5EF4-FFF2-40B4-BE49-F238E27FC236}">
                <a16:creationId xmlns:a16="http://schemas.microsoft.com/office/drawing/2014/main" id="{6017CDAD-50D2-5845-86C0-1DFA0B0A936B}"/>
              </a:ext>
            </a:extLst>
          </p:cNvPr>
          <p:cNvSpPr>
            <a:spLocks noChangeArrowheads="1"/>
          </p:cNvSpPr>
          <p:nvPr/>
        </p:nvSpPr>
        <p:spPr bwMode="auto">
          <a:xfrm>
            <a:off x="5164138" y="2906713"/>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53" name="Rectangle 13">
            <a:extLst>
              <a:ext uri="{FF2B5EF4-FFF2-40B4-BE49-F238E27FC236}">
                <a16:creationId xmlns:a16="http://schemas.microsoft.com/office/drawing/2014/main" id="{B5679516-6D6A-8D4A-A152-DDEEA9BD17ED}"/>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5454" name="Freeform 14">
            <a:extLst>
              <a:ext uri="{FF2B5EF4-FFF2-40B4-BE49-F238E27FC236}">
                <a16:creationId xmlns:a16="http://schemas.microsoft.com/office/drawing/2014/main" id="{01F6CC25-CCED-1543-8406-AAA31ED43F3F}"/>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5" name="Freeform 15">
            <a:extLst>
              <a:ext uri="{FF2B5EF4-FFF2-40B4-BE49-F238E27FC236}">
                <a16:creationId xmlns:a16="http://schemas.microsoft.com/office/drawing/2014/main" id="{3A1B19D9-B0F9-1248-AE7A-DCADA3D9121C}"/>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6" name="Oval 16">
            <a:extLst>
              <a:ext uri="{FF2B5EF4-FFF2-40B4-BE49-F238E27FC236}">
                <a16:creationId xmlns:a16="http://schemas.microsoft.com/office/drawing/2014/main" id="{9D44E3FF-F883-C74E-809C-BCB1543B7EE8}"/>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57" name="Rectangle 17">
            <a:extLst>
              <a:ext uri="{FF2B5EF4-FFF2-40B4-BE49-F238E27FC236}">
                <a16:creationId xmlns:a16="http://schemas.microsoft.com/office/drawing/2014/main" id="{A6C6D32C-FF0C-6242-867E-51C769779E8B}"/>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59" name="Freeform 19">
            <a:extLst>
              <a:ext uri="{FF2B5EF4-FFF2-40B4-BE49-F238E27FC236}">
                <a16:creationId xmlns:a16="http://schemas.microsoft.com/office/drawing/2014/main" id="{F307E948-AB08-1041-A33C-34C0DAE5A4AC}"/>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60" name="Rectangle 20">
            <a:extLst>
              <a:ext uri="{FF2B5EF4-FFF2-40B4-BE49-F238E27FC236}">
                <a16:creationId xmlns:a16="http://schemas.microsoft.com/office/drawing/2014/main" id="{7505FF3D-3D23-8447-8638-FBF9D8ECC88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1" name="Oval 21">
            <a:extLst>
              <a:ext uri="{FF2B5EF4-FFF2-40B4-BE49-F238E27FC236}">
                <a16:creationId xmlns:a16="http://schemas.microsoft.com/office/drawing/2014/main" id="{F1071D73-5556-3E4A-BBA4-1212C07C332F}"/>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2" name="Rectangle 22">
            <a:extLst>
              <a:ext uri="{FF2B5EF4-FFF2-40B4-BE49-F238E27FC236}">
                <a16:creationId xmlns:a16="http://schemas.microsoft.com/office/drawing/2014/main" id="{709E6B9C-76E4-7B49-9DB2-3FA26BB1BEC3}"/>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63" name="Rectangle 23">
            <a:extLst>
              <a:ext uri="{FF2B5EF4-FFF2-40B4-BE49-F238E27FC236}">
                <a16:creationId xmlns:a16="http://schemas.microsoft.com/office/drawing/2014/main" id="{AAD4A030-DCB5-344B-9FF6-D396E359DBB2}"/>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64" name="Rectangle 24">
            <a:extLst>
              <a:ext uri="{FF2B5EF4-FFF2-40B4-BE49-F238E27FC236}">
                <a16:creationId xmlns:a16="http://schemas.microsoft.com/office/drawing/2014/main" id="{C5B3714B-C6A1-AD4B-A753-CFC3521808B6}"/>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0.20</a:t>
            </a:r>
          </a:p>
        </p:txBody>
      </p:sp>
      <p:sp>
        <p:nvSpPr>
          <p:cNvPr id="445465" name="Rectangle 25">
            <a:extLst>
              <a:ext uri="{FF2B5EF4-FFF2-40B4-BE49-F238E27FC236}">
                <a16:creationId xmlns:a16="http://schemas.microsoft.com/office/drawing/2014/main" id="{71E11617-2252-4146-946C-B8BCB5676C5E}"/>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0.71</a:t>
            </a:r>
          </a:p>
        </p:txBody>
      </p:sp>
      <p:sp>
        <p:nvSpPr>
          <p:cNvPr id="445466" name="Rectangle 26">
            <a:extLst>
              <a:ext uri="{FF2B5EF4-FFF2-40B4-BE49-F238E27FC236}">
                <a16:creationId xmlns:a16="http://schemas.microsoft.com/office/drawing/2014/main" id="{5F444105-377A-5D4D-B222-C30EC68C321F}"/>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0.01</a:t>
            </a:r>
          </a:p>
        </p:txBody>
      </p:sp>
      <p:sp>
        <p:nvSpPr>
          <p:cNvPr id="445467" name="Arc 27">
            <a:extLst>
              <a:ext uri="{FF2B5EF4-FFF2-40B4-BE49-F238E27FC236}">
                <a16:creationId xmlns:a16="http://schemas.microsoft.com/office/drawing/2014/main" id="{8D7D00A7-F8EC-B341-B7E0-CDA7CF37A87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9" name="Arc 29">
            <a:extLst>
              <a:ext uri="{FF2B5EF4-FFF2-40B4-BE49-F238E27FC236}">
                <a16:creationId xmlns:a16="http://schemas.microsoft.com/office/drawing/2014/main" id="{EEEF930C-D8DA-4D44-83DF-A28CB620EBF6}"/>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70" name="Rectangle 30">
            <a:extLst>
              <a:ext uri="{FF2B5EF4-FFF2-40B4-BE49-F238E27FC236}">
                <a16:creationId xmlns:a16="http://schemas.microsoft.com/office/drawing/2014/main" id="{B27FD47E-D6D6-1A49-8A32-3C6E14DD3EAA}"/>
              </a:ext>
            </a:extLst>
          </p:cNvPr>
          <p:cNvSpPr>
            <a:spLocks noChangeArrowheads="1"/>
          </p:cNvSpPr>
          <p:nvPr/>
        </p:nvSpPr>
        <p:spPr bwMode="auto">
          <a:xfrm>
            <a:off x="2762395" y="2057400"/>
            <a:ext cx="1741343"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5478" name="Freeform 38">
            <a:extLst>
              <a:ext uri="{FF2B5EF4-FFF2-40B4-BE49-F238E27FC236}">
                <a16:creationId xmlns:a16="http://schemas.microsoft.com/office/drawing/2014/main" id="{03C793B6-1372-044E-A254-B68FB05382DD}"/>
              </a:ext>
            </a:extLst>
          </p:cNvPr>
          <p:cNvSpPr>
            <a:spLocks/>
          </p:cNvSpPr>
          <p:nvPr/>
        </p:nvSpPr>
        <p:spPr bwMode="auto">
          <a:xfrm>
            <a:off x="3057525" y="4946591"/>
            <a:ext cx="2853532"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79" name="Freeform 39">
            <a:extLst>
              <a:ext uri="{FF2B5EF4-FFF2-40B4-BE49-F238E27FC236}">
                <a16:creationId xmlns:a16="http://schemas.microsoft.com/office/drawing/2014/main" id="{A3C82DAA-F618-0046-9387-F438DCD24893}"/>
              </a:ext>
            </a:extLst>
          </p:cNvPr>
          <p:cNvSpPr>
            <a:spLocks/>
          </p:cNvSpPr>
          <p:nvPr/>
        </p:nvSpPr>
        <p:spPr bwMode="auto">
          <a:xfrm>
            <a:off x="3057525" y="5684838"/>
            <a:ext cx="285353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80" name="Oval 40">
            <a:extLst>
              <a:ext uri="{FF2B5EF4-FFF2-40B4-BE49-F238E27FC236}">
                <a16:creationId xmlns:a16="http://schemas.microsoft.com/office/drawing/2014/main" id="{24DCB1DF-E9F4-8C4F-99FA-E90467FC0B5D}"/>
              </a:ext>
            </a:extLst>
          </p:cNvPr>
          <p:cNvSpPr>
            <a:spLocks noChangeArrowheads="1"/>
          </p:cNvSpPr>
          <p:nvPr/>
        </p:nvSpPr>
        <p:spPr bwMode="auto">
          <a:xfrm>
            <a:off x="2871788" y="5329238"/>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82" name="Rectangle 42">
            <a:extLst>
              <a:ext uri="{FF2B5EF4-FFF2-40B4-BE49-F238E27FC236}">
                <a16:creationId xmlns:a16="http://schemas.microsoft.com/office/drawing/2014/main" id="{6F1F0CA0-DC8B-7447-A7A1-14C71D9B4441}"/>
              </a:ext>
            </a:extLst>
          </p:cNvPr>
          <p:cNvSpPr>
            <a:spLocks noChangeArrowheads="1"/>
          </p:cNvSpPr>
          <p:nvPr/>
        </p:nvSpPr>
        <p:spPr bwMode="auto">
          <a:xfrm>
            <a:off x="3095625" y="5011738"/>
            <a:ext cx="9092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0.995</a:t>
            </a:r>
          </a:p>
        </p:txBody>
      </p:sp>
      <p:sp>
        <p:nvSpPr>
          <p:cNvPr id="445483" name="Rectangle 43">
            <a:extLst>
              <a:ext uri="{FF2B5EF4-FFF2-40B4-BE49-F238E27FC236}">
                <a16:creationId xmlns:a16="http://schemas.microsoft.com/office/drawing/2014/main" id="{B536937B-67A9-F14C-972E-A8F021D352D3}"/>
              </a:ext>
            </a:extLst>
          </p:cNvPr>
          <p:cNvSpPr>
            <a:spLocks noChangeArrowheads="1"/>
          </p:cNvSpPr>
          <p:nvPr/>
        </p:nvSpPr>
        <p:spPr bwMode="auto">
          <a:xfrm>
            <a:off x="3082925" y="5975350"/>
            <a:ext cx="9219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0.005</a:t>
            </a:r>
          </a:p>
        </p:txBody>
      </p:sp>
      <p:sp>
        <p:nvSpPr>
          <p:cNvPr id="445484" name="Rectangle 44">
            <a:extLst>
              <a:ext uri="{FF2B5EF4-FFF2-40B4-BE49-F238E27FC236}">
                <a16:creationId xmlns:a16="http://schemas.microsoft.com/office/drawing/2014/main" id="{75F9E710-03BA-8947-B842-38B3823335D6}"/>
              </a:ext>
            </a:extLst>
          </p:cNvPr>
          <p:cNvSpPr>
            <a:spLocks noChangeArrowheads="1"/>
          </p:cNvSpPr>
          <p:nvPr/>
        </p:nvSpPr>
        <p:spPr bwMode="auto">
          <a:xfrm>
            <a:off x="3500437" y="4525963"/>
            <a:ext cx="160020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Survive</a:t>
            </a:r>
          </a:p>
        </p:txBody>
      </p:sp>
      <p:sp>
        <p:nvSpPr>
          <p:cNvPr id="2" name="Slide Number Placeholder 1"/>
          <p:cNvSpPr>
            <a:spLocks noGrp="1"/>
          </p:cNvSpPr>
          <p:nvPr>
            <p:ph type="sldNum" sz="quarter" idx="12"/>
          </p:nvPr>
        </p:nvSpPr>
        <p:spPr/>
        <p:txBody>
          <a:bodyPr/>
          <a:lstStyle/>
          <a:p>
            <a:fld id="{0798D939-2D9E-2142-A80A-FFDECD1E5A9B}" type="slidenum">
              <a:rPr lang="en-US" smtClean="0"/>
              <a:t>14</a:t>
            </a:fld>
            <a:endParaRPr lang="en-US"/>
          </a:p>
        </p:txBody>
      </p:sp>
      <p:sp>
        <p:nvSpPr>
          <p:cNvPr id="39" name="Rectangle 34">
            <a:extLst>
              <a:ext uri="{FF2B5EF4-FFF2-40B4-BE49-F238E27FC236}">
                <a16:creationId xmlns:a16="http://schemas.microsoft.com/office/drawing/2014/main" id="{9C5D82C3-8FF9-304C-AD5F-27C0C04753F2}"/>
              </a:ext>
            </a:extLst>
          </p:cNvPr>
          <p:cNvSpPr>
            <a:spLocks noChangeArrowheads="1"/>
          </p:cNvSpPr>
          <p:nvPr/>
        </p:nvSpPr>
        <p:spPr bwMode="auto">
          <a:xfrm>
            <a:off x="4138189" y="5934016"/>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40" name="Rectangle 9">
            <a:extLst>
              <a:ext uri="{FF2B5EF4-FFF2-40B4-BE49-F238E27FC236}">
                <a16:creationId xmlns:a16="http://schemas.microsoft.com/office/drawing/2014/main" id="{9D3FC836-5BEE-604C-9207-DE2CE693D66D}"/>
              </a:ext>
            </a:extLst>
          </p:cNvPr>
          <p:cNvSpPr>
            <a:spLocks noChangeArrowheads="1"/>
          </p:cNvSpPr>
          <p:nvPr/>
        </p:nvSpPr>
        <p:spPr bwMode="auto">
          <a:xfrm>
            <a:off x="5068093" y="1583868"/>
            <a:ext cx="836547"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1" name="Rectangle 18">
            <a:extLst>
              <a:ext uri="{FF2B5EF4-FFF2-40B4-BE49-F238E27FC236}">
                <a16:creationId xmlns:a16="http://schemas.microsoft.com/office/drawing/2014/main" id="{C7E3D982-5F9D-9E47-8E03-7F3E52BDCFB0}"/>
              </a:ext>
            </a:extLst>
          </p:cNvPr>
          <p:cNvSpPr>
            <a:spLocks noChangeArrowheads="1"/>
          </p:cNvSpPr>
          <p:nvPr/>
        </p:nvSpPr>
        <p:spPr bwMode="auto">
          <a:xfrm>
            <a:off x="5116512" y="3519353"/>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2" name="Rectangle 28">
            <a:extLst>
              <a:ext uri="{FF2B5EF4-FFF2-40B4-BE49-F238E27FC236}">
                <a16:creationId xmlns:a16="http://schemas.microsoft.com/office/drawing/2014/main" id="{39F50775-C5A1-1F40-B5AC-C9F43DE09D7A}"/>
              </a:ext>
            </a:extLst>
          </p:cNvPr>
          <p:cNvSpPr>
            <a:spLocks noChangeArrowheads="1"/>
          </p:cNvSpPr>
          <p:nvPr/>
        </p:nvSpPr>
        <p:spPr bwMode="auto">
          <a:xfrm>
            <a:off x="2762654" y="152400"/>
            <a:ext cx="1878793"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Tree>
    <p:extLst>
      <p:ext uri="{BB962C8B-B14F-4D97-AF65-F5344CB8AC3E}">
        <p14:creationId xmlns:p14="http://schemas.microsoft.com/office/powerpoint/2010/main" val="30387855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7" y="5240338"/>
            <a:ext cx="981075"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993774"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2" name="Slide Number Placeholder 1"/>
          <p:cNvSpPr>
            <a:spLocks noGrp="1"/>
          </p:cNvSpPr>
          <p:nvPr>
            <p:ph type="sldNum" sz="quarter" idx="12"/>
          </p:nvPr>
        </p:nvSpPr>
        <p:spPr/>
        <p:txBody>
          <a:bodyPr/>
          <a:lstStyle/>
          <a:p>
            <a:fld id="{0798D939-2D9E-2142-A80A-FFDECD1E5A9B}" type="slidenum">
              <a:rPr lang="en-US" smtClean="0"/>
              <a:t>15</a:t>
            </a:fld>
            <a:endParaRPr lang="en-US"/>
          </a:p>
        </p:txBody>
      </p:sp>
      <p:sp>
        <p:nvSpPr>
          <p:cNvPr id="49" name="Rectangle 34">
            <a:extLst>
              <a:ext uri="{FF2B5EF4-FFF2-40B4-BE49-F238E27FC236}">
                <a16:creationId xmlns:a16="http://schemas.microsoft.com/office/drawing/2014/main" id="{E9B383F5-4F0C-1640-864E-F26797BA1573}"/>
              </a:ext>
            </a:extLst>
          </p:cNvPr>
          <p:cNvSpPr>
            <a:spLocks noChangeArrowheads="1"/>
          </p:cNvSpPr>
          <p:nvPr/>
        </p:nvSpPr>
        <p:spPr bwMode="auto">
          <a:xfrm>
            <a:off x="4149088" y="619131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50" name="Rectangle 44">
            <a:extLst>
              <a:ext uri="{FF2B5EF4-FFF2-40B4-BE49-F238E27FC236}">
                <a16:creationId xmlns:a16="http://schemas.microsoft.com/office/drawing/2014/main" id="{C86F9BBD-958B-3742-8925-75509A6FDFE8}"/>
              </a:ext>
            </a:extLst>
          </p:cNvPr>
          <p:cNvSpPr>
            <a:spLocks noChangeArrowheads="1"/>
          </p:cNvSpPr>
          <p:nvPr/>
        </p:nvSpPr>
        <p:spPr bwMode="auto">
          <a:xfrm>
            <a:off x="6019800" y="5377725"/>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OVE</a:t>
            </a:r>
          </a:p>
        </p:txBody>
      </p:sp>
      <p:sp>
        <p:nvSpPr>
          <p:cNvPr id="52" name="Rectangle 30">
            <a:extLst>
              <a:ext uri="{FF2B5EF4-FFF2-40B4-BE49-F238E27FC236}">
                <a16:creationId xmlns:a16="http://schemas.microsoft.com/office/drawing/2014/main" id="{27B5DCF6-0522-3947-8D60-E6DBE21A653E}"/>
              </a:ext>
            </a:extLst>
          </p:cNvPr>
          <p:cNvSpPr>
            <a:spLocks noChangeArrowheads="1"/>
          </p:cNvSpPr>
          <p:nvPr/>
        </p:nvSpPr>
        <p:spPr bwMode="auto">
          <a:xfrm>
            <a:off x="2762395" y="2057400"/>
            <a:ext cx="1741343"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53" name="Rectangle 12">
            <a:extLst>
              <a:ext uri="{FF2B5EF4-FFF2-40B4-BE49-F238E27FC236}">
                <a16:creationId xmlns:a16="http://schemas.microsoft.com/office/drawing/2014/main" id="{9E6D0748-4B7A-4D46-957A-56AE1AFB634D}"/>
              </a:ext>
            </a:extLst>
          </p:cNvPr>
          <p:cNvSpPr>
            <a:spLocks noChangeArrowheads="1"/>
          </p:cNvSpPr>
          <p:nvPr/>
        </p:nvSpPr>
        <p:spPr bwMode="auto">
          <a:xfrm>
            <a:off x="5164138" y="2906713"/>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4" name="Rectangle 28">
            <a:extLst>
              <a:ext uri="{FF2B5EF4-FFF2-40B4-BE49-F238E27FC236}">
                <a16:creationId xmlns:a16="http://schemas.microsoft.com/office/drawing/2014/main" id="{6CB65CFD-9016-FF40-87BA-603340B062B0}"/>
              </a:ext>
            </a:extLst>
          </p:cNvPr>
          <p:cNvSpPr>
            <a:spLocks noChangeArrowheads="1"/>
          </p:cNvSpPr>
          <p:nvPr/>
        </p:nvSpPr>
        <p:spPr bwMode="auto">
          <a:xfrm>
            <a:off x="2762654" y="152400"/>
            <a:ext cx="1878793"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Tree>
    <p:extLst>
      <p:ext uri="{BB962C8B-B14F-4D97-AF65-F5344CB8AC3E}">
        <p14:creationId xmlns:p14="http://schemas.microsoft.com/office/powerpoint/2010/main" val="161796290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4149088" y="619131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113760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105659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377725"/>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2" name="Slide Number Placeholder 1"/>
          <p:cNvSpPr>
            <a:spLocks noGrp="1"/>
          </p:cNvSpPr>
          <p:nvPr>
            <p:ph type="sldNum" sz="quarter" idx="12"/>
          </p:nvPr>
        </p:nvSpPr>
        <p:spPr/>
        <p:txBody>
          <a:bodyPr/>
          <a:lstStyle/>
          <a:p>
            <a:fld id="{0798D939-2D9E-2142-A80A-FFDECD1E5A9B}" type="slidenum">
              <a:rPr lang="en-US" smtClean="0"/>
              <a:t>16</a:t>
            </a:fld>
            <a:endParaRPr lang="en-US"/>
          </a:p>
        </p:txBody>
      </p:sp>
      <p:sp>
        <p:nvSpPr>
          <p:cNvPr id="51" name="Rectangle 28">
            <a:extLst>
              <a:ext uri="{FF2B5EF4-FFF2-40B4-BE49-F238E27FC236}">
                <a16:creationId xmlns:a16="http://schemas.microsoft.com/office/drawing/2014/main" id="{D608B809-A20F-034D-ACBC-76AD17D848C7}"/>
              </a:ext>
            </a:extLst>
          </p:cNvPr>
          <p:cNvSpPr>
            <a:spLocks noChangeArrowheads="1"/>
          </p:cNvSpPr>
          <p:nvPr/>
        </p:nvSpPr>
        <p:spPr bwMode="auto">
          <a:xfrm>
            <a:off x="2762654" y="152400"/>
            <a:ext cx="1878793"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52" name="Rectangle 8">
            <a:extLst>
              <a:ext uri="{FF2B5EF4-FFF2-40B4-BE49-F238E27FC236}">
                <a16:creationId xmlns:a16="http://schemas.microsoft.com/office/drawing/2014/main" id="{7C952D5E-572D-DB43-9DFD-AC5E8CEE790E}"/>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3" name="Rectangle 9">
            <a:extLst>
              <a:ext uri="{FF2B5EF4-FFF2-40B4-BE49-F238E27FC236}">
                <a16:creationId xmlns:a16="http://schemas.microsoft.com/office/drawing/2014/main" id="{ECBDD578-FF40-144E-98BE-7DC83577A730}"/>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4" name="Rectangle 18">
            <a:extLst>
              <a:ext uri="{FF2B5EF4-FFF2-40B4-BE49-F238E27FC236}">
                <a16:creationId xmlns:a16="http://schemas.microsoft.com/office/drawing/2014/main" id="{4EB07656-1744-9845-AD85-6B2E6892D9FB}"/>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5" name="Rectangle 12">
            <a:extLst>
              <a:ext uri="{FF2B5EF4-FFF2-40B4-BE49-F238E27FC236}">
                <a16:creationId xmlns:a16="http://schemas.microsoft.com/office/drawing/2014/main" id="{A122743A-09AB-D942-AE91-7B7E6D63C5AD}"/>
              </a:ext>
            </a:extLst>
          </p:cNvPr>
          <p:cNvSpPr>
            <a:spLocks noChangeArrowheads="1"/>
          </p:cNvSpPr>
          <p:nvPr/>
        </p:nvSpPr>
        <p:spPr bwMode="auto">
          <a:xfrm>
            <a:off x="5164138" y="2906713"/>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Tree>
    <p:extLst>
      <p:ext uri="{BB962C8B-B14F-4D97-AF65-F5344CB8AC3E}">
        <p14:creationId xmlns:p14="http://schemas.microsoft.com/office/powerpoint/2010/main" val="196353884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77800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7" y="5240338"/>
            <a:ext cx="981075"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993774"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50" name="Rectangle 50">
            <a:extLst>
              <a:ext uri="{FF2B5EF4-FFF2-40B4-BE49-F238E27FC236}">
                <a16:creationId xmlns:a16="http://schemas.microsoft.com/office/drawing/2014/main" id="{0F2B2525-2504-8140-92F1-6517E5156654}"/>
              </a:ext>
            </a:extLst>
          </p:cNvPr>
          <p:cNvSpPr>
            <a:spLocks noChangeArrowheads="1"/>
          </p:cNvSpPr>
          <p:nvPr/>
        </p:nvSpPr>
        <p:spPr bwMode="auto">
          <a:xfrm>
            <a:off x="1012639" y="4349092"/>
            <a:ext cx="142944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0.1960</a:t>
            </a:r>
          </a:p>
        </p:txBody>
      </p:sp>
      <p:sp>
        <p:nvSpPr>
          <p:cNvPr id="51" name="Arc 51">
            <a:extLst>
              <a:ext uri="{FF2B5EF4-FFF2-40B4-BE49-F238E27FC236}">
                <a16:creationId xmlns:a16="http://schemas.microsoft.com/office/drawing/2014/main" id="{BAA0F009-3739-B64D-A8B2-792A9FCBB0BC}"/>
              </a:ext>
            </a:extLst>
          </p:cNvPr>
          <p:cNvSpPr>
            <a:spLocks/>
          </p:cNvSpPr>
          <p:nvPr/>
        </p:nvSpPr>
        <p:spPr bwMode="auto">
          <a:xfrm>
            <a:off x="2253353" y="4832037"/>
            <a:ext cx="657225" cy="7687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17</a:t>
            </a:fld>
            <a:endParaRPr lang="en-US"/>
          </a:p>
        </p:txBody>
      </p:sp>
      <p:sp>
        <p:nvSpPr>
          <p:cNvPr id="53" name="Rectangle 34">
            <a:extLst>
              <a:ext uri="{FF2B5EF4-FFF2-40B4-BE49-F238E27FC236}">
                <a16:creationId xmlns:a16="http://schemas.microsoft.com/office/drawing/2014/main" id="{10EF4A75-2434-E54B-8C17-1778F62BB3A3}"/>
              </a:ext>
            </a:extLst>
          </p:cNvPr>
          <p:cNvSpPr>
            <a:spLocks noChangeArrowheads="1"/>
          </p:cNvSpPr>
          <p:nvPr/>
        </p:nvSpPr>
        <p:spPr bwMode="auto">
          <a:xfrm>
            <a:off x="4149088" y="619131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55" name="Rectangle 44">
            <a:extLst>
              <a:ext uri="{FF2B5EF4-FFF2-40B4-BE49-F238E27FC236}">
                <a16:creationId xmlns:a16="http://schemas.microsoft.com/office/drawing/2014/main" id="{7132811A-F620-FF47-AAD6-4632EC301886}"/>
              </a:ext>
            </a:extLst>
          </p:cNvPr>
          <p:cNvSpPr>
            <a:spLocks noChangeArrowheads="1"/>
          </p:cNvSpPr>
          <p:nvPr/>
        </p:nvSpPr>
        <p:spPr bwMode="auto">
          <a:xfrm>
            <a:off x="6019800" y="5377725"/>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OVE</a:t>
            </a:r>
          </a:p>
        </p:txBody>
      </p:sp>
    </p:spTree>
    <p:extLst>
      <p:ext uri="{BB962C8B-B14F-4D97-AF65-F5344CB8AC3E}">
        <p14:creationId xmlns:p14="http://schemas.microsoft.com/office/powerpoint/2010/main" val="152585910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71"/>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dirty="0" err="1"/>
              <a:t>Estimating</a:t>
            </a:r>
            <a:r>
              <a:rPr lang="nl-NL" dirty="0"/>
              <a:t> </a:t>
            </a:r>
            <a:r>
              <a:rPr lang="nl-NL" dirty="0" err="1"/>
              <a:t>decision</a:t>
            </a:r>
            <a:r>
              <a:rPr lang="nl-NL" dirty="0"/>
              <a:t> tree </a:t>
            </a:r>
            <a:r>
              <a:rPr lang="nl-NL" dirty="0" err="1"/>
              <a:t>outcomes</a:t>
            </a:r>
            <a:r>
              <a:rPr lang="nl-NL" dirty="0"/>
              <a:t> in R</a:t>
            </a:r>
            <a:endParaRPr dirty="0"/>
          </a:p>
        </p:txBody>
      </p:sp>
      <p:sp>
        <p:nvSpPr>
          <p:cNvPr id="490" name="Google Shape;490;p71"/>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18</a:t>
            </a:fld>
            <a:endParaRPr/>
          </a:p>
        </p:txBody>
      </p:sp>
    </p:spTree>
    <p:extLst>
      <p:ext uri="{BB962C8B-B14F-4D97-AF65-F5344CB8AC3E}">
        <p14:creationId xmlns:p14="http://schemas.microsoft.com/office/powerpoint/2010/main" val="4055223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5030-EB36-49A3-8D79-8326482205B3}"/>
              </a:ext>
            </a:extLst>
          </p:cNvPr>
          <p:cNvSpPr>
            <a:spLocks noGrp="1"/>
          </p:cNvSpPr>
          <p:nvPr>
            <p:ph type="title"/>
          </p:nvPr>
        </p:nvSpPr>
        <p:spPr/>
        <p:txBody>
          <a:bodyPr/>
          <a:lstStyle/>
          <a:p>
            <a:r>
              <a:rPr lang="en-CA" dirty="0"/>
              <a:t>Compute average outcomes</a:t>
            </a:r>
          </a:p>
        </p:txBody>
      </p:sp>
      <p:sp>
        <p:nvSpPr>
          <p:cNvPr id="3" name="Content Placeholder 2">
            <a:extLst>
              <a:ext uri="{FF2B5EF4-FFF2-40B4-BE49-F238E27FC236}">
                <a16:creationId xmlns:a16="http://schemas.microsoft.com/office/drawing/2014/main" id="{AE3DEB96-FEB9-4CB7-9B08-66A1BC15B3F1}"/>
              </a:ext>
            </a:extLst>
          </p:cNvPr>
          <p:cNvSpPr>
            <a:spLocks noGrp="1"/>
          </p:cNvSpPr>
          <p:nvPr>
            <p:ph idx="1"/>
          </p:nvPr>
        </p:nvSpPr>
        <p:spPr>
          <a:xfrm>
            <a:off x="840432" y="1417638"/>
            <a:ext cx="7719432" cy="5249492"/>
          </a:xfrm>
        </p:spPr>
        <p:txBody>
          <a:bodyPr/>
          <a:lstStyle/>
          <a:p>
            <a:pPr marL="114300" indent="0">
              <a:buNone/>
            </a:pPr>
            <a:r>
              <a:rPr lang="en-US" sz="1800" dirty="0">
                <a:latin typeface="Verdana" panose="020B0604030504040204" pitchFamily="34" charset="0"/>
                <a:ea typeface="Verdana" panose="020B0604030504040204" pitchFamily="34" charset="0"/>
                <a:cs typeface="Verdana" panose="020B0604030504040204" pitchFamily="34" charset="0"/>
              </a:rPr>
              <a:t>The (average) </a:t>
            </a:r>
            <a:r>
              <a:rPr lang="en-US" sz="1800" b="0" i="0" u="none" strike="noStrike" baseline="0" dirty="0">
                <a:latin typeface="Verdana" panose="020B0604030504040204" pitchFamily="34" charset="0"/>
                <a:ea typeface="Verdana" panose="020B0604030504040204" pitchFamily="34" charset="0"/>
                <a:cs typeface="Verdana" panose="020B0604030504040204" pitchFamily="34" charset="0"/>
              </a:rPr>
              <a:t>expected value of the outcomes (i.e. cost, QALYs) of </a:t>
            </a:r>
            <a:r>
              <a:rPr lang="en-US" sz="1800" b="0" i="0" u="none" strike="noStrike" baseline="0" dirty="0">
                <a:solidFill>
                  <a:srgbClr val="FF0000"/>
                </a:solidFill>
                <a:latin typeface="Verdana" panose="020B0604030504040204" pitchFamily="34" charset="0"/>
                <a:ea typeface="Verdana" panose="020B0604030504040204" pitchFamily="34" charset="0"/>
                <a:cs typeface="Verdana" panose="020B0604030504040204" pitchFamily="34" charset="0"/>
              </a:rPr>
              <a:t>a strategy </a:t>
            </a:r>
            <a:r>
              <a:rPr lang="en-US" sz="1800" b="0" i="0" u="none" strike="noStrike" baseline="0" dirty="0">
                <a:latin typeface="Verdana" panose="020B0604030504040204" pitchFamily="34" charset="0"/>
                <a:ea typeface="Verdana" panose="020B0604030504040204" pitchFamily="34" charset="0"/>
                <a:cs typeface="Verdana" panose="020B0604030504040204" pitchFamily="34" charset="0"/>
              </a:rPr>
              <a:t>in a decision tree can be </a:t>
            </a:r>
            <a:r>
              <a:rPr lang="en-CA" sz="1800" b="0" i="0" u="none" strike="noStrike" baseline="0" dirty="0">
                <a:latin typeface="Verdana" panose="020B0604030504040204" pitchFamily="34" charset="0"/>
                <a:ea typeface="Verdana" panose="020B0604030504040204" pitchFamily="34" charset="0"/>
                <a:cs typeface="Verdana" panose="020B0604030504040204" pitchFamily="34" charset="0"/>
              </a:rPr>
              <a:t>calculated by </a:t>
            </a:r>
            <a:r>
              <a:rPr lang="en-CA" sz="1800" dirty="0">
                <a:latin typeface="Verdana" panose="020B0604030504040204" pitchFamily="34" charset="0"/>
                <a:ea typeface="Verdana" panose="020B0604030504040204" pitchFamily="34" charset="0"/>
                <a:cs typeface="Verdana" panose="020B0604030504040204" pitchFamily="34" charset="0"/>
              </a:rPr>
              <a:t>using the below steps:</a:t>
            </a:r>
          </a:p>
          <a:p>
            <a:pPr algn="l"/>
            <a:endParaRPr lang="en-CA" sz="1800" b="0" i="0" u="none" strike="noStrike" baseline="0" dirty="0">
              <a:latin typeface="Verdana" panose="020B0604030504040204" pitchFamily="34" charset="0"/>
              <a:ea typeface="Verdana" panose="020B0604030504040204" pitchFamily="34" charset="0"/>
              <a:cs typeface="Verdana" panose="020B0604030504040204" pitchFamily="34" charset="0"/>
            </a:endParaRPr>
          </a:p>
          <a:p>
            <a:pPr marL="457200" indent="-342900" algn="l">
              <a:buFont typeface="+mj-lt"/>
              <a:buAutoNum type="arabicPeriod"/>
            </a:pPr>
            <a:r>
              <a:rPr lang="en-CA" sz="1800" dirty="0">
                <a:latin typeface="Verdana" panose="020B0604030504040204" pitchFamily="34" charset="0"/>
                <a:ea typeface="Verdana" panose="020B0604030504040204" pitchFamily="34" charset="0"/>
                <a:cs typeface="Verdana" panose="020B0604030504040204" pitchFamily="34" charset="0"/>
              </a:rPr>
              <a:t>Identify all branches in this strategy</a:t>
            </a:r>
          </a:p>
          <a:p>
            <a:pPr marL="457200" indent="-342900" algn="l">
              <a:buFont typeface="+mj-lt"/>
              <a:buAutoNum type="arabicPeriod"/>
            </a:pPr>
            <a:endParaRPr lang="en-CA" sz="1800" dirty="0">
              <a:latin typeface="Verdana" panose="020B0604030504040204" pitchFamily="34" charset="0"/>
              <a:ea typeface="Verdana" panose="020B0604030504040204" pitchFamily="34" charset="0"/>
              <a:cs typeface="Verdana" panose="020B0604030504040204" pitchFamily="34" charset="0"/>
            </a:endParaRPr>
          </a:p>
          <a:p>
            <a:pPr marL="457200" indent="-342900" algn="l">
              <a:buFont typeface="+mj-lt"/>
              <a:buAutoNum type="arabicPeriod"/>
            </a:pPr>
            <a:r>
              <a:rPr lang="en-CA" sz="1800" dirty="0">
                <a:latin typeface="Verdana" panose="020B0604030504040204" pitchFamily="34" charset="0"/>
                <a:ea typeface="Verdana" panose="020B0604030504040204" pitchFamily="34" charset="0"/>
                <a:cs typeface="Verdana" panose="020B0604030504040204" pitchFamily="34" charset="0"/>
              </a:rPr>
              <a:t>M</a:t>
            </a:r>
            <a:r>
              <a:rPr lang="en-CA" sz="1800" b="0" i="0" u="none" strike="noStrike" baseline="0" dirty="0">
                <a:latin typeface="Verdana" panose="020B0604030504040204" pitchFamily="34" charset="0"/>
                <a:ea typeface="Verdana" panose="020B0604030504040204" pitchFamily="34" charset="0"/>
                <a:cs typeface="Verdana" panose="020B0604030504040204" pitchFamily="34" charset="0"/>
              </a:rPr>
              <a:t>ultiply all conditional probabilities in a branch</a:t>
            </a:r>
          </a:p>
          <a:p>
            <a:pPr marL="457200" indent="-342900" algn="l">
              <a:buFont typeface="+mj-lt"/>
              <a:buAutoNum type="arabicPeriod"/>
            </a:pPr>
            <a:endParaRPr lang="en-CA" sz="1800" dirty="0">
              <a:latin typeface="Verdana" panose="020B0604030504040204" pitchFamily="34" charset="0"/>
              <a:ea typeface="Verdana" panose="020B0604030504040204" pitchFamily="34" charset="0"/>
              <a:cs typeface="Verdana" panose="020B0604030504040204" pitchFamily="34" charset="0"/>
            </a:endParaRPr>
          </a:p>
          <a:p>
            <a:pPr marL="457200" indent="-342900" algn="l">
              <a:buFont typeface="+mj-lt"/>
              <a:buAutoNum type="arabicPeriod"/>
            </a:pPr>
            <a:r>
              <a:rPr lang="en-CA" sz="1800" dirty="0">
                <a:latin typeface="Verdana" panose="020B0604030504040204" pitchFamily="34" charset="0"/>
                <a:ea typeface="Verdana" panose="020B0604030504040204" pitchFamily="34" charset="0"/>
                <a:cs typeface="Verdana" panose="020B0604030504040204" pitchFamily="34" charset="0"/>
              </a:rPr>
              <a:t>The product of all conditional probabilities is then multiplied with the outcome value of that branch</a:t>
            </a:r>
          </a:p>
          <a:p>
            <a:pPr marL="457200" indent="-342900" algn="l">
              <a:buFont typeface="+mj-lt"/>
              <a:buAutoNum type="arabicPeriod"/>
            </a:pPr>
            <a:endParaRPr lang="en-CA" sz="1800" dirty="0">
              <a:latin typeface="Verdana" panose="020B0604030504040204" pitchFamily="34" charset="0"/>
              <a:ea typeface="Verdana" panose="020B0604030504040204" pitchFamily="34" charset="0"/>
              <a:cs typeface="Verdana" panose="020B0604030504040204" pitchFamily="34" charset="0"/>
            </a:endParaRPr>
          </a:p>
          <a:p>
            <a:pPr marL="457200" indent="-342900" algn="l">
              <a:buFont typeface="+mj-lt"/>
              <a:buAutoNum type="arabicPeriod"/>
            </a:pPr>
            <a:r>
              <a:rPr lang="en-CA" sz="1800" dirty="0">
                <a:latin typeface="Verdana" panose="020B0604030504040204" pitchFamily="34" charset="0"/>
                <a:ea typeface="Verdana" panose="020B0604030504040204" pitchFamily="34" charset="0"/>
                <a:cs typeface="Verdana" panose="020B0604030504040204" pitchFamily="34" charset="0"/>
              </a:rPr>
              <a:t>Repeat steps 2 and 3 for each branch</a:t>
            </a:r>
          </a:p>
          <a:p>
            <a:pPr marL="457200" indent="-342900" algn="l">
              <a:buFont typeface="+mj-lt"/>
              <a:buAutoNum type="arabicPeriod"/>
            </a:pPr>
            <a:endParaRPr lang="en-CA" sz="1800" dirty="0">
              <a:latin typeface="Verdana" panose="020B0604030504040204" pitchFamily="34" charset="0"/>
              <a:ea typeface="Verdana" panose="020B0604030504040204" pitchFamily="34" charset="0"/>
              <a:cs typeface="Verdana" panose="020B0604030504040204" pitchFamily="34" charset="0"/>
            </a:endParaRPr>
          </a:p>
          <a:p>
            <a:pPr marL="457200" indent="-342900" algn="l">
              <a:buFont typeface="+mj-lt"/>
              <a:buAutoNum type="arabicPeriod"/>
            </a:pPr>
            <a:r>
              <a:rPr lang="en-CA" sz="1800" dirty="0">
                <a:latin typeface="Verdana" panose="020B0604030504040204" pitchFamily="34" charset="0"/>
                <a:ea typeface="Verdana" panose="020B0604030504040204" pitchFamily="34" charset="0"/>
                <a:cs typeface="Verdana" panose="020B0604030504040204" pitchFamily="34" charset="0"/>
              </a:rPr>
              <a:t>Sum (the product of conditional probabilities x outcome) for all branches under this strategy</a:t>
            </a:r>
            <a:endParaRPr lang="en-CA"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a:extLst>
              <a:ext uri="{FF2B5EF4-FFF2-40B4-BE49-F238E27FC236}">
                <a16:creationId xmlns:a16="http://schemas.microsoft.com/office/drawing/2014/main" id="{3C9993C6-B6B7-45BE-A606-3037E77BB81D}"/>
              </a:ext>
            </a:extLst>
          </p:cNvPr>
          <p:cNvSpPr>
            <a:spLocks noGrp="1"/>
          </p:cNvSpPr>
          <p:nvPr>
            <p:ph type="sldNum" sz="quarter" idx="12"/>
          </p:nvPr>
        </p:nvSpPr>
        <p:spPr/>
        <p:txBody>
          <a:bodyPr/>
          <a:lstStyle/>
          <a:p>
            <a:fld id="{0798D939-2D9E-2142-A80A-FFDECD1E5A9B}" type="slidenum">
              <a:rPr lang="en-US" smtClean="0"/>
              <a:t>19</a:t>
            </a:fld>
            <a:endParaRPr lang="en-US"/>
          </a:p>
        </p:txBody>
      </p:sp>
    </p:spTree>
    <p:extLst>
      <p:ext uri="{BB962C8B-B14F-4D97-AF65-F5344CB8AC3E}">
        <p14:creationId xmlns:p14="http://schemas.microsoft.com/office/powerpoint/2010/main" val="2094674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694481" y="655417"/>
            <a:ext cx="7875587" cy="742950"/>
          </a:xfrm>
        </p:spPr>
        <p:txBody>
          <a:bodyPr/>
          <a:lstStyle/>
          <a:p>
            <a:r>
              <a:rPr lang="en-US" altLang="en-US" dirty="0"/>
              <a:t>Decision Tree (a type of model)</a:t>
            </a:r>
          </a:p>
        </p:txBody>
      </p:sp>
      <p:sp>
        <p:nvSpPr>
          <p:cNvPr id="227331" name="Rectangle 3"/>
          <p:cNvSpPr>
            <a:spLocks noGrp="1" noChangeArrowheads="1"/>
          </p:cNvSpPr>
          <p:nvPr>
            <p:ph idx="1"/>
          </p:nvPr>
        </p:nvSpPr>
        <p:spPr>
          <a:xfrm>
            <a:off x="857250" y="1575881"/>
            <a:ext cx="7486650" cy="3796219"/>
          </a:xfrm>
        </p:spPr>
        <p:txBody>
          <a:bodyPr>
            <a:normAutofit/>
          </a:bodyPr>
          <a:lstStyle/>
          <a:p>
            <a:r>
              <a:rPr lang="en-US" altLang="en-US" sz="2400" dirty="0"/>
              <a:t>Schematic representation of all of the important outcomes of a decision (e.g., clinical, economic, non-health sectors)</a:t>
            </a:r>
          </a:p>
          <a:p>
            <a:endParaRPr lang="en-US" altLang="en-US" sz="2400" dirty="0"/>
          </a:p>
          <a:p>
            <a:r>
              <a:rPr lang="en-US" altLang="en-US" sz="2400" dirty="0"/>
              <a:t>Used to combine knowledge about decision problem from many sources</a:t>
            </a:r>
          </a:p>
          <a:p>
            <a:endParaRPr lang="en-US" altLang="en-US" sz="2400" dirty="0"/>
          </a:p>
          <a:p>
            <a:r>
              <a:rPr lang="en-US" altLang="en-US" sz="2400" dirty="0"/>
              <a:t>Computes </a:t>
            </a:r>
            <a:r>
              <a:rPr lang="en-US" altLang="en-US" sz="2400" i="1" dirty="0">
                <a:solidFill>
                  <a:schemeClr val="accent1"/>
                </a:solidFill>
              </a:rPr>
              <a:t>average outcomes </a:t>
            </a:r>
            <a:r>
              <a:rPr lang="en-US" altLang="en-US" sz="2400" dirty="0"/>
              <a:t>(e.g., costs, events, QALYs) from decisions</a:t>
            </a:r>
          </a:p>
        </p:txBody>
      </p:sp>
      <p:sp>
        <p:nvSpPr>
          <p:cNvPr id="2" name="Slide Number Placeholder 1"/>
          <p:cNvSpPr>
            <a:spLocks noGrp="1"/>
          </p:cNvSpPr>
          <p:nvPr>
            <p:ph type="sldNum" sz="quarter" idx="12"/>
          </p:nvPr>
        </p:nvSpPr>
        <p:spPr/>
        <p:txBody>
          <a:bodyPr/>
          <a:lstStyle/>
          <a:p>
            <a:fld id="{0798D939-2D9E-2142-A80A-FFDECD1E5A9B}" type="slidenum">
              <a:rPr lang="en-US" smtClean="0"/>
              <a:t>2</a:t>
            </a:fld>
            <a:endParaRPr lang="en-US"/>
          </a:p>
        </p:txBody>
      </p:sp>
    </p:spTree>
    <p:extLst>
      <p:ext uri="{BB962C8B-B14F-4D97-AF65-F5344CB8AC3E}">
        <p14:creationId xmlns:p14="http://schemas.microsoft.com/office/powerpoint/2010/main" val="1289416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8E521-F3A7-4F63-91E3-42DA38C24BD1}"/>
              </a:ext>
            </a:extLst>
          </p:cNvPr>
          <p:cNvSpPr>
            <a:spLocks noGrp="1"/>
          </p:cNvSpPr>
          <p:nvPr>
            <p:ph type="title"/>
          </p:nvPr>
        </p:nvSpPr>
        <p:spPr>
          <a:xfrm>
            <a:off x="840432" y="274638"/>
            <a:ext cx="7620000" cy="1143000"/>
          </a:xfrm>
        </p:spPr>
        <p:txBody>
          <a:bodyPr anchor="ctr">
            <a:normAutofit/>
          </a:bodyPr>
          <a:lstStyle/>
          <a:p>
            <a:r>
              <a:rPr lang="en-CA" dirty="0"/>
              <a:t>Plot of a sample decision tree</a:t>
            </a:r>
          </a:p>
        </p:txBody>
      </p:sp>
      <p:pic>
        <p:nvPicPr>
          <p:cNvPr id="5" name="Picture 4">
            <a:extLst>
              <a:ext uri="{FF2B5EF4-FFF2-40B4-BE49-F238E27FC236}">
                <a16:creationId xmlns:a16="http://schemas.microsoft.com/office/drawing/2014/main" id="{1FD62397-5140-4FA6-8D76-19B99254C345}"/>
              </a:ext>
            </a:extLst>
          </p:cNvPr>
          <p:cNvPicPr>
            <a:picLocks noChangeAspect="1"/>
          </p:cNvPicPr>
          <p:nvPr/>
        </p:nvPicPr>
        <p:blipFill>
          <a:blip r:embed="rId2"/>
          <a:stretch>
            <a:fillRect/>
          </a:stretch>
        </p:blipFill>
        <p:spPr>
          <a:xfrm>
            <a:off x="840432" y="1937544"/>
            <a:ext cx="7620000" cy="3943349"/>
          </a:xfrm>
          <a:prstGeom prst="rect">
            <a:avLst/>
          </a:prstGeom>
          <a:noFill/>
        </p:spPr>
      </p:pic>
      <p:sp>
        <p:nvSpPr>
          <p:cNvPr id="4" name="Slide Number Placeholder 3">
            <a:extLst>
              <a:ext uri="{FF2B5EF4-FFF2-40B4-BE49-F238E27FC236}">
                <a16:creationId xmlns:a16="http://schemas.microsoft.com/office/drawing/2014/main" id="{478D1644-0C5B-4F77-8163-B01CDE58A1A3}"/>
              </a:ext>
            </a:extLst>
          </p:cNvPr>
          <p:cNvSpPr>
            <a:spLocks noGrp="1"/>
          </p:cNvSpPr>
          <p:nvPr>
            <p:ph type="sldNum" sz="quarter" idx="12"/>
          </p:nvPr>
        </p:nvSpPr>
        <p:spPr>
          <a:xfrm>
            <a:off x="8559864" y="6453336"/>
            <a:ext cx="548640" cy="396240"/>
          </a:xfrm>
        </p:spPr>
        <p:txBody>
          <a:bodyPr anchor="ctr">
            <a:normAutofit/>
          </a:bodyPr>
          <a:lstStyle/>
          <a:p>
            <a:pPr>
              <a:spcAft>
                <a:spcPts val="600"/>
              </a:spcAft>
            </a:pPr>
            <a:fld id="{0798D939-2D9E-2142-A80A-FFDECD1E5A9B}" type="slidenum">
              <a:rPr lang="en-US" smtClean="0"/>
              <a:pPr>
                <a:spcAft>
                  <a:spcPts val="600"/>
                </a:spcAft>
              </a:pPr>
              <a:t>20</a:t>
            </a:fld>
            <a:endParaRPr lang="en-US"/>
          </a:p>
        </p:txBody>
      </p:sp>
    </p:spTree>
    <p:extLst>
      <p:ext uri="{BB962C8B-B14F-4D97-AF65-F5344CB8AC3E}">
        <p14:creationId xmlns:p14="http://schemas.microsoft.com/office/powerpoint/2010/main" val="2230112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35056" y="1876425"/>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25594" y="3324225"/>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69956" y="1587500"/>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60719" y="3532188"/>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25794" y="4284663"/>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40056" y="3929063"/>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63893" y="3611563"/>
            <a:ext cx="981075"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51194" y="4575175"/>
            <a:ext cx="993774"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68706" y="3125788"/>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57806" y="3017838"/>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57806" y="3665538"/>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97469" y="3398838"/>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76539" y="3741738"/>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54644" y="3019425"/>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67444" y="2644775"/>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45381" y="2804302"/>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70781" y="3871102"/>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78814" y="4691131"/>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6235719" y="2250477"/>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1" name="Arc 51">
            <a:extLst>
              <a:ext uri="{FF2B5EF4-FFF2-40B4-BE49-F238E27FC236}">
                <a16:creationId xmlns:a16="http://schemas.microsoft.com/office/drawing/2014/main" id="{BAA0F009-3739-B64D-A8B2-792A9FCBB0BC}"/>
              </a:ext>
            </a:extLst>
          </p:cNvPr>
          <p:cNvSpPr>
            <a:spLocks/>
          </p:cNvSpPr>
          <p:nvPr/>
        </p:nvSpPr>
        <p:spPr bwMode="auto">
          <a:xfrm rot="15088034">
            <a:off x="6235718" y="4330829"/>
            <a:ext cx="657225" cy="7687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 name="Slide Number Placeholder 1"/>
          <p:cNvSpPr>
            <a:spLocks noGrp="1"/>
          </p:cNvSpPr>
          <p:nvPr>
            <p:ph type="sldNum" sz="quarter" idx="12"/>
          </p:nvPr>
        </p:nvSpPr>
        <p:spPr>
          <a:xfrm>
            <a:off x="8559864" y="6453336"/>
            <a:ext cx="548640" cy="396240"/>
          </a:xfrm>
        </p:spPr>
        <p:txBody>
          <a:bodyPr/>
          <a:lstStyle/>
          <a:p>
            <a:fld id="{0798D939-2D9E-2142-A80A-FFDECD1E5A9B}" type="slidenum">
              <a:rPr lang="en-US" smtClean="0"/>
              <a:t>21</a:t>
            </a:fld>
            <a:endParaRPr lang="en-US"/>
          </a:p>
        </p:txBody>
      </p:sp>
      <p:sp>
        <p:nvSpPr>
          <p:cNvPr id="53" name="Rectangle 34">
            <a:extLst>
              <a:ext uri="{FF2B5EF4-FFF2-40B4-BE49-F238E27FC236}">
                <a16:creationId xmlns:a16="http://schemas.microsoft.com/office/drawing/2014/main" id="{10EF4A75-2434-E54B-8C17-1778F62BB3A3}"/>
              </a:ext>
            </a:extLst>
          </p:cNvPr>
          <p:cNvSpPr>
            <a:spLocks noChangeArrowheads="1"/>
          </p:cNvSpPr>
          <p:nvPr/>
        </p:nvSpPr>
        <p:spPr bwMode="auto">
          <a:xfrm>
            <a:off x="4169744" y="4562535"/>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55" name="Rectangle 44">
            <a:extLst>
              <a:ext uri="{FF2B5EF4-FFF2-40B4-BE49-F238E27FC236}">
                <a16:creationId xmlns:a16="http://schemas.microsoft.com/office/drawing/2014/main" id="{7132811A-F620-FF47-AAD6-4632EC301886}"/>
              </a:ext>
            </a:extLst>
          </p:cNvPr>
          <p:cNvSpPr>
            <a:spLocks noChangeArrowheads="1"/>
          </p:cNvSpPr>
          <p:nvPr/>
        </p:nvSpPr>
        <p:spPr bwMode="auto">
          <a:xfrm>
            <a:off x="6040456" y="374895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OVE</a:t>
            </a:r>
          </a:p>
        </p:txBody>
      </p:sp>
      <p:sp>
        <p:nvSpPr>
          <p:cNvPr id="54" name="Rectangle 25">
            <a:extLst>
              <a:ext uri="{FF2B5EF4-FFF2-40B4-BE49-F238E27FC236}">
                <a16:creationId xmlns:a16="http://schemas.microsoft.com/office/drawing/2014/main" id="{FE85CCA9-1B1E-3C4C-9F16-15991C00B807}"/>
              </a:ext>
            </a:extLst>
          </p:cNvPr>
          <p:cNvSpPr>
            <a:spLocks noChangeArrowheads="1"/>
          </p:cNvSpPr>
          <p:nvPr/>
        </p:nvSpPr>
        <p:spPr bwMode="auto">
          <a:xfrm>
            <a:off x="2611458" y="1363008"/>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6" name="Rectangle 26">
            <a:extLst>
              <a:ext uri="{FF2B5EF4-FFF2-40B4-BE49-F238E27FC236}">
                <a16:creationId xmlns:a16="http://schemas.microsoft.com/office/drawing/2014/main" id="{BF0F64DE-1ED3-0B46-BC8E-ACB28C6A1C1D}"/>
              </a:ext>
            </a:extLst>
          </p:cNvPr>
          <p:cNvSpPr>
            <a:spLocks noChangeArrowheads="1"/>
          </p:cNvSpPr>
          <p:nvPr/>
        </p:nvSpPr>
        <p:spPr bwMode="auto">
          <a:xfrm>
            <a:off x="2611457" y="1496735"/>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0.995*0.52 = 0.5174</a:t>
            </a:r>
          </a:p>
        </p:txBody>
      </p:sp>
      <p:sp>
        <p:nvSpPr>
          <p:cNvPr id="57" name="Rectangle 25">
            <a:extLst>
              <a:ext uri="{FF2B5EF4-FFF2-40B4-BE49-F238E27FC236}">
                <a16:creationId xmlns:a16="http://schemas.microsoft.com/office/drawing/2014/main" id="{9E82BF6A-5018-1848-A7D0-BC030691B707}"/>
              </a:ext>
            </a:extLst>
          </p:cNvPr>
          <p:cNvSpPr>
            <a:spLocks noChangeArrowheads="1"/>
          </p:cNvSpPr>
          <p:nvPr/>
        </p:nvSpPr>
        <p:spPr bwMode="auto">
          <a:xfrm>
            <a:off x="2497156" y="544733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8" name="Rectangle 26">
            <a:extLst>
              <a:ext uri="{FF2B5EF4-FFF2-40B4-BE49-F238E27FC236}">
                <a16:creationId xmlns:a16="http://schemas.microsoft.com/office/drawing/2014/main" id="{1A026DBC-E8E5-F544-A4A5-AFA0F312D295}"/>
              </a:ext>
            </a:extLst>
          </p:cNvPr>
          <p:cNvSpPr>
            <a:spLocks noChangeArrowheads="1"/>
          </p:cNvSpPr>
          <p:nvPr/>
        </p:nvSpPr>
        <p:spPr bwMode="auto">
          <a:xfrm>
            <a:off x="2497155" y="5581060"/>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0.995*0.48 = 0.4776</a:t>
            </a:r>
          </a:p>
        </p:txBody>
      </p:sp>
    </p:spTree>
    <p:extLst>
      <p:ext uri="{BB962C8B-B14F-4D97-AF65-F5344CB8AC3E}">
        <p14:creationId xmlns:p14="http://schemas.microsoft.com/office/powerpoint/2010/main" val="33360962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7" grpId="0" animBg="1"/>
      <p:bldP spid="5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35056" y="1876425"/>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25594" y="3324225"/>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69956" y="1587500"/>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60719" y="3532188"/>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25794" y="4284663"/>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40056" y="3929063"/>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63893" y="3611563"/>
            <a:ext cx="981075"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51194" y="4575175"/>
            <a:ext cx="993774"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68706" y="3125788"/>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57806" y="3017838"/>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57806" y="3665538"/>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97469" y="3398838"/>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76539" y="3741738"/>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54644" y="3019425"/>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67444" y="2644775"/>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45381" y="2804302"/>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70781" y="3871102"/>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78814" y="4691131"/>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6235719" y="2250477"/>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b="1" dirty="0"/>
          </a:p>
        </p:txBody>
      </p:sp>
      <p:sp>
        <p:nvSpPr>
          <p:cNvPr id="51" name="Arc 51">
            <a:extLst>
              <a:ext uri="{FF2B5EF4-FFF2-40B4-BE49-F238E27FC236}">
                <a16:creationId xmlns:a16="http://schemas.microsoft.com/office/drawing/2014/main" id="{BAA0F009-3739-B64D-A8B2-792A9FCBB0BC}"/>
              </a:ext>
            </a:extLst>
          </p:cNvPr>
          <p:cNvSpPr>
            <a:spLocks/>
          </p:cNvSpPr>
          <p:nvPr/>
        </p:nvSpPr>
        <p:spPr bwMode="auto">
          <a:xfrm rot="15088034">
            <a:off x="6235718" y="4330829"/>
            <a:ext cx="657225" cy="7687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 name="Slide Number Placeholder 1"/>
          <p:cNvSpPr>
            <a:spLocks noGrp="1"/>
          </p:cNvSpPr>
          <p:nvPr>
            <p:ph type="sldNum" sz="quarter" idx="12"/>
          </p:nvPr>
        </p:nvSpPr>
        <p:spPr>
          <a:xfrm>
            <a:off x="8559864" y="6453336"/>
            <a:ext cx="548640" cy="396240"/>
          </a:xfrm>
        </p:spPr>
        <p:txBody>
          <a:bodyPr/>
          <a:lstStyle/>
          <a:p>
            <a:fld id="{0798D939-2D9E-2142-A80A-FFDECD1E5A9B}" type="slidenum">
              <a:rPr lang="en-US" smtClean="0"/>
              <a:t>22</a:t>
            </a:fld>
            <a:endParaRPr lang="en-US"/>
          </a:p>
        </p:txBody>
      </p:sp>
      <p:sp>
        <p:nvSpPr>
          <p:cNvPr id="53" name="Rectangle 34">
            <a:extLst>
              <a:ext uri="{FF2B5EF4-FFF2-40B4-BE49-F238E27FC236}">
                <a16:creationId xmlns:a16="http://schemas.microsoft.com/office/drawing/2014/main" id="{10EF4A75-2434-E54B-8C17-1778F62BB3A3}"/>
              </a:ext>
            </a:extLst>
          </p:cNvPr>
          <p:cNvSpPr>
            <a:spLocks noChangeArrowheads="1"/>
          </p:cNvSpPr>
          <p:nvPr/>
        </p:nvSpPr>
        <p:spPr bwMode="auto">
          <a:xfrm>
            <a:off x="4169744" y="4562535"/>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55" name="Rectangle 44">
            <a:extLst>
              <a:ext uri="{FF2B5EF4-FFF2-40B4-BE49-F238E27FC236}">
                <a16:creationId xmlns:a16="http://schemas.microsoft.com/office/drawing/2014/main" id="{7132811A-F620-FF47-AAD6-4632EC301886}"/>
              </a:ext>
            </a:extLst>
          </p:cNvPr>
          <p:cNvSpPr>
            <a:spLocks noChangeArrowheads="1"/>
          </p:cNvSpPr>
          <p:nvPr/>
        </p:nvSpPr>
        <p:spPr bwMode="auto">
          <a:xfrm>
            <a:off x="6040456" y="374895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OVE</a:t>
            </a:r>
          </a:p>
        </p:txBody>
      </p:sp>
      <p:sp>
        <p:nvSpPr>
          <p:cNvPr id="54" name="Rectangle 25">
            <a:extLst>
              <a:ext uri="{FF2B5EF4-FFF2-40B4-BE49-F238E27FC236}">
                <a16:creationId xmlns:a16="http://schemas.microsoft.com/office/drawing/2014/main" id="{FE85CCA9-1B1E-3C4C-9F16-15991C00B807}"/>
              </a:ext>
            </a:extLst>
          </p:cNvPr>
          <p:cNvSpPr>
            <a:spLocks noChangeArrowheads="1"/>
          </p:cNvSpPr>
          <p:nvPr/>
        </p:nvSpPr>
        <p:spPr bwMode="auto">
          <a:xfrm>
            <a:off x="1119206" y="222250"/>
            <a:ext cx="7440658"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56" name="Rectangle 26">
            <a:extLst>
              <a:ext uri="{FF2B5EF4-FFF2-40B4-BE49-F238E27FC236}">
                <a16:creationId xmlns:a16="http://schemas.microsoft.com/office/drawing/2014/main" id="{BF0F64DE-1ED3-0B46-BC8E-ACB28C6A1C1D}"/>
              </a:ext>
            </a:extLst>
          </p:cNvPr>
          <p:cNvSpPr>
            <a:spLocks noChangeArrowheads="1"/>
          </p:cNvSpPr>
          <p:nvPr/>
        </p:nvSpPr>
        <p:spPr bwMode="auto">
          <a:xfrm>
            <a:off x="1119205" y="355977"/>
            <a:ext cx="7032626"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0.5174*0.36 + 0.4776 *0.01 = 0.1910</a:t>
            </a:r>
          </a:p>
        </p:txBody>
      </p:sp>
      <p:sp>
        <p:nvSpPr>
          <p:cNvPr id="29" name="Rectangle 50">
            <a:extLst>
              <a:ext uri="{FF2B5EF4-FFF2-40B4-BE49-F238E27FC236}">
                <a16:creationId xmlns:a16="http://schemas.microsoft.com/office/drawing/2014/main" id="{0ACF9088-7974-9948-8CC8-EA1BAAD8E702}"/>
              </a:ext>
            </a:extLst>
          </p:cNvPr>
          <p:cNvSpPr>
            <a:spLocks noChangeArrowheads="1"/>
          </p:cNvSpPr>
          <p:nvPr/>
        </p:nvSpPr>
        <p:spPr bwMode="auto">
          <a:xfrm>
            <a:off x="4960534" y="1754166"/>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0.5174</a:t>
            </a:r>
          </a:p>
        </p:txBody>
      </p:sp>
      <p:sp>
        <p:nvSpPr>
          <p:cNvPr id="30" name="Rectangle 50">
            <a:extLst>
              <a:ext uri="{FF2B5EF4-FFF2-40B4-BE49-F238E27FC236}">
                <a16:creationId xmlns:a16="http://schemas.microsoft.com/office/drawing/2014/main" id="{DD1F65BB-FECE-4D46-A1A3-BB3776079C23}"/>
              </a:ext>
            </a:extLst>
          </p:cNvPr>
          <p:cNvSpPr>
            <a:spLocks noChangeArrowheads="1"/>
          </p:cNvSpPr>
          <p:nvPr/>
        </p:nvSpPr>
        <p:spPr bwMode="auto">
          <a:xfrm>
            <a:off x="5995920" y="5236980"/>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0.4776</a:t>
            </a:r>
          </a:p>
        </p:txBody>
      </p:sp>
      <p:sp>
        <p:nvSpPr>
          <p:cNvPr id="31" name="Arc 49">
            <a:extLst>
              <a:ext uri="{FF2B5EF4-FFF2-40B4-BE49-F238E27FC236}">
                <a16:creationId xmlns:a16="http://schemas.microsoft.com/office/drawing/2014/main" id="{43E42853-F382-CE4D-8993-6AFE55897EB9}"/>
              </a:ext>
            </a:extLst>
          </p:cNvPr>
          <p:cNvSpPr>
            <a:spLocks/>
          </p:cNvSpPr>
          <p:nvPr/>
        </p:nvSpPr>
        <p:spPr bwMode="auto">
          <a:xfrm rot="1570221">
            <a:off x="7985008" y="717686"/>
            <a:ext cx="931818" cy="28293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34" name="Rectangle 50">
            <a:extLst>
              <a:ext uri="{FF2B5EF4-FFF2-40B4-BE49-F238E27FC236}">
                <a16:creationId xmlns:a16="http://schemas.microsoft.com/office/drawing/2014/main" id="{AB55D656-6667-C747-AE34-EF6778C99A29}"/>
              </a:ext>
            </a:extLst>
          </p:cNvPr>
          <p:cNvSpPr>
            <a:spLocks noChangeArrowheads="1"/>
          </p:cNvSpPr>
          <p:nvPr/>
        </p:nvSpPr>
        <p:spPr bwMode="auto">
          <a:xfrm>
            <a:off x="6877087" y="600390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0.005</a:t>
            </a:r>
          </a:p>
        </p:txBody>
      </p:sp>
      <p:sp>
        <p:nvSpPr>
          <p:cNvPr id="35" name="Arc 51">
            <a:extLst>
              <a:ext uri="{FF2B5EF4-FFF2-40B4-BE49-F238E27FC236}">
                <a16:creationId xmlns:a16="http://schemas.microsoft.com/office/drawing/2014/main" id="{FE80AED0-334E-4646-B50D-C54925441C5B}"/>
              </a:ext>
            </a:extLst>
          </p:cNvPr>
          <p:cNvSpPr>
            <a:spLocks/>
          </p:cNvSpPr>
          <p:nvPr/>
        </p:nvSpPr>
        <p:spPr bwMode="auto">
          <a:xfrm rot="13997885">
            <a:off x="7964605" y="5377584"/>
            <a:ext cx="692597" cy="39833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6" name="Rectangle 25">
            <a:extLst>
              <a:ext uri="{FF2B5EF4-FFF2-40B4-BE49-F238E27FC236}">
                <a16:creationId xmlns:a16="http://schemas.microsoft.com/office/drawing/2014/main" id="{F3AB0D18-43A5-CF40-88CE-F16DD322ED09}"/>
              </a:ext>
            </a:extLst>
          </p:cNvPr>
          <p:cNvSpPr>
            <a:spLocks noChangeArrowheads="1"/>
          </p:cNvSpPr>
          <p:nvPr/>
        </p:nvSpPr>
        <p:spPr bwMode="auto">
          <a:xfrm>
            <a:off x="1026206" y="5773738"/>
            <a:ext cx="5696662"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7" name="Rectangle 26">
            <a:extLst>
              <a:ext uri="{FF2B5EF4-FFF2-40B4-BE49-F238E27FC236}">
                <a16:creationId xmlns:a16="http://schemas.microsoft.com/office/drawing/2014/main" id="{0925427B-E495-FB41-ABBA-9F38384B4B50}"/>
              </a:ext>
            </a:extLst>
          </p:cNvPr>
          <p:cNvSpPr>
            <a:spLocks noChangeArrowheads="1"/>
          </p:cNvSpPr>
          <p:nvPr/>
        </p:nvSpPr>
        <p:spPr bwMode="auto">
          <a:xfrm>
            <a:off x="1026205" y="5907465"/>
            <a:ext cx="538179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0.1910 + 0.0050 =0.1960</a:t>
            </a:r>
          </a:p>
        </p:txBody>
      </p:sp>
    </p:spTree>
    <p:extLst>
      <p:ext uri="{BB962C8B-B14F-4D97-AF65-F5344CB8AC3E}">
        <p14:creationId xmlns:p14="http://schemas.microsoft.com/office/powerpoint/2010/main" val="3646043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5B1C4-4A2F-4F9B-8CD6-73E15777F84E}"/>
              </a:ext>
            </a:extLst>
          </p:cNvPr>
          <p:cNvSpPr>
            <a:spLocks noGrp="1"/>
          </p:cNvSpPr>
          <p:nvPr>
            <p:ph type="title"/>
          </p:nvPr>
        </p:nvSpPr>
        <p:spPr/>
        <p:txBody>
          <a:bodyPr/>
          <a:lstStyle/>
          <a:p>
            <a:r>
              <a:rPr lang="en-CA" dirty="0"/>
              <a:t>Compute average outcomes – in R</a:t>
            </a:r>
          </a:p>
        </p:txBody>
      </p:sp>
      <p:sp>
        <p:nvSpPr>
          <p:cNvPr id="3" name="Content Placeholder 2">
            <a:extLst>
              <a:ext uri="{FF2B5EF4-FFF2-40B4-BE49-F238E27FC236}">
                <a16:creationId xmlns:a16="http://schemas.microsoft.com/office/drawing/2014/main" id="{FF4CE24E-A961-4CDF-B5EF-961D646A4BB6}"/>
              </a:ext>
            </a:extLst>
          </p:cNvPr>
          <p:cNvSpPr>
            <a:spLocks noGrp="1"/>
          </p:cNvSpPr>
          <p:nvPr>
            <p:ph idx="1"/>
          </p:nvPr>
        </p:nvSpPr>
        <p:spPr>
          <a:xfrm>
            <a:off x="840432" y="1656627"/>
            <a:ext cx="7620000" cy="4983162"/>
          </a:xfrm>
        </p:spPr>
        <p:txBody>
          <a:bodyPr/>
          <a:lstStyle/>
          <a:p>
            <a:pPr marL="114300" indent="0">
              <a:buNone/>
            </a:pPr>
            <a:r>
              <a:rPr lang="en-CA" dirty="0"/>
              <a:t>The steps to calculate expected outcome(s) could be done easily in R in the following way:</a:t>
            </a:r>
          </a:p>
          <a:p>
            <a:endParaRPr lang="en-CA" dirty="0"/>
          </a:p>
          <a:p>
            <a:pPr marL="571500" indent="-457200">
              <a:buFont typeface="+mj-lt"/>
              <a:buAutoNum type="arabicPeriod"/>
            </a:pPr>
            <a:r>
              <a:rPr lang="en-CA" dirty="0"/>
              <a:t>Store the product of all conditional probabilities of each branch in a vector</a:t>
            </a:r>
          </a:p>
          <a:p>
            <a:pPr marL="571500" indent="-457200">
              <a:buFont typeface="+mj-lt"/>
              <a:buAutoNum type="arabicPeriod"/>
            </a:pPr>
            <a:endParaRPr lang="en-CA" dirty="0"/>
          </a:p>
          <a:p>
            <a:pPr marL="571500" indent="-457200">
              <a:buFont typeface="+mj-lt"/>
              <a:buAutoNum type="arabicPeriod"/>
            </a:pPr>
            <a:r>
              <a:rPr lang="en-CA" dirty="0"/>
              <a:t>Store the associating outcomes in a vector</a:t>
            </a:r>
          </a:p>
          <a:p>
            <a:pPr marL="571500" indent="-457200">
              <a:buFont typeface="+mj-lt"/>
              <a:buAutoNum type="arabicPeriod"/>
            </a:pPr>
            <a:endParaRPr lang="en-CA" dirty="0"/>
          </a:p>
          <a:p>
            <a:pPr marL="571500" indent="-457200">
              <a:buFont typeface="+mj-lt"/>
              <a:buAutoNum type="arabicPeriod"/>
            </a:pPr>
            <a:r>
              <a:rPr lang="en-CA" dirty="0"/>
              <a:t>Take the product of the two vectors using matrix multiplication.</a:t>
            </a:r>
          </a:p>
        </p:txBody>
      </p:sp>
      <p:sp>
        <p:nvSpPr>
          <p:cNvPr id="4" name="Slide Number Placeholder 3">
            <a:extLst>
              <a:ext uri="{FF2B5EF4-FFF2-40B4-BE49-F238E27FC236}">
                <a16:creationId xmlns:a16="http://schemas.microsoft.com/office/drawing/2014/main" id="{98590198-E805-4FC1-92E3-09CD70C580E6}"/>
              </a:ext>
            </a:extLst>
          </p:cNvPr>
          <p:cNvSpPr>
            <a:spLocks noGrp="1"/>
          </p:cNvSpPr>
          <p:nvPr>
            <p:ph type="sldNum" sz="quarter" idx="12"/>
          </p:nvPr>
        </p:nvSpPr>
        <p:spPr/>
        <p:txBody>
          <a:bodyPr/>
          <a:lstStyle/>
          <a:p>
            <a:fld id="{0798D939-2D9E-2142-A80A-FFDECD1E5A9B}" type="slidenum">
              <a:rPr lang="en-US" smtClean="0"/>
              <a:t>23</a:t>
            </a:fld>
            <a:endParaRPr lang="en-US"/>
          </a:p>
        </p:txBody>
      </p:sp>
    </p:spTree>
    <p:extLst>
      <p:ext uri="{BB962C8B-B14F-4D97-AF65-F5344CB8AC3E}">
        <p14:creationId xmlns:p14="http://schemas.microsoft.com/office/powerpoint/2010/main" val="2407475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24</a:t>
            </a:fld>
            <a:endParaRPr lang="uk-UA"/>
          </a:p>
        </p:txBody>
      </p:sp>
    </p:spTree>
    <p:extLst>
      <p:ext uri="{BB962C8B-B14F-4D97-AF65-F5344CB8AC3E}">
        <p14:creationId xmlns:p14="http://schemas.microsoft.com/office/powerpoint/2010/main" val="471832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25</a:t>
            </a:fld>
            <a:endParaRPr lang="en-US"/>
          </a:p>
        </p:txBody>
      </p:sp>
    </p:spTree>
    <p:extLst>
      <p:ext uri="{BB962C8B-B14F-4D97-AF65-F5344CB8AC3E}">
        <p14:creationId xmlns:p14="http://schemas.microsoft.com/office/powerpoint/2010/main" val="1236097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DF9D-1221-46ED-BB19-18E1868BB9B9}"/>
              </a:ext>
            </a:extLst>
          </p:cNvPr>
          <p:cNvSpPr>
            <a:spLocks noGrp="1"/>
          </p:cNvSpPr>
          <p:nvPr>
            <p:ph type="title"/>
          </p:nvPr>
        </p:nvSpPr>
        <p:spPr/>
        <p:txBody>
          <a:bodyPr/>
          <a:lstStyle/>
          <a:p>
            <a:r>
              <a:rPr lang="en-CA" dirty="0"/>
              <a:t>Components of a decision tree</a:t>
            </a:r>
          </a:p>
        </p:txBody>
      </p:sp>
      <p:sp>
        <p:nvSpPr>
          <p:cNvPr id="3" name="Content Placeholder 2">
            <a:extLst>
              <a:ext uri="{FF2B5EF4-FFF2-40B4-BE49-F238E27FC236}">
                <a16:creationId xmlns:a16="http://schemas.microsoft.com/office/drawing/2014/main" id="{4D9B40B1-307E-46B9-AB46-38A92BA31B10}"/>
              </a:ext>
            </a:extLst>
          </p:cNvPr>
          <p:cNvSpPr>
            <a:spLocks noGrp="1"/>
          </p:cNvSpPr>
          <p:nvPr>
            <p:ph idx="1"/>
          </p:nvPr>
        </p:nvSpPr>
        <p:spPr/>
        <p:txBody>
          <a:bodyPr/>
          <a:lstStyle/>
          <a:p>
            <a:pPr marL="571500" indent="-457200">
              <a:buFont typeface="+mj-lt"/>
              <a:buAutoNum type="arabicPeriod"/>
            </a:pPr>
            <a:r>
              <a:rPr lang="en-CA" dirty="0"/>
              <a:t>The </a:t>
            </a:r>
            <a:r>
              <a:rPr lang="en-CA" dirty="0">
                <a:solidFill>
                  <a:srgbClr val="FF0000"/>
                </a:solidFill>
              </a:rPr>
              <a:t>alternative strategies </a:t>
            </a:r>
            <a:r>
              <a:rPr lang="en-CA" dirty="0"/>
              <a:t>of a decision making process</a:t>
            </a:r>
          </a:p>
          <a:p>
            <a:pPr marL="571500" indent="-457200">
              <a:buFont typeface="+mj-lt"/>
              <a:buAutoNum type="arabicPeriod"/>
            </a:pPr>
            <a:endParaRPr lang="en-CA" dirty="0"/>
          </a:p>
          <a:p>
            <a:pPr marL="571500" indent="-457200">
              <a:buFont typeface="+mj-lt"/>
              <a:buAutoNum type="arabicPeriod"/>
            </a:pPr>
            <a:r>
              <a:rPr lang="en-CA" dirty="0"/>
              <a:t>The </a:t>
            </a:r>
            <a:r>
              <a:rPr lang="en-CA" dirty="0">
                <a:solidFill>
                  <a:srgbClr val="FF0000"/>
                </a:solidFill>
              </a:rPr>
              <a:t>events</a:t>
            </a:r>
            <a:r>
              <a:rPr lang="en-CA" dirty="0"/>
              <a:t> that follow from application of any of these strategies and their </a:t>
            </a:r>
            <a:r>
              <a:rPr lang="en-CA" dirty="0">
                <a:solidFill>
                  <a:srgbClr val="FF0000"/>
                </a:solidFill>
              </a:rPr>
              <a:t>likelihood</a:t>
            </a:r>
          </a:p>
          <a:p>
            <a:pPr marL="571500" indent="-457200">
              <a:buFont typeface="+mj-lt"/>
              <a:buAutoNum type="arabicPeriod"/>
            </a:pPr>
            <a:endParaRPr lang="en-CA" dirty="0"/>
          </a:p>
          <a:p>
            <a:pPr marL="571500" indent="-457200">
              <a:buFont typeface="+mj-lt"/>
              <a:buAutoNum type="arabicPeriod"/>
            </a:pPr>
            <a:r>
              <a:rPr lang="en-CA" dirty="0"/>
              <a:t>The </a:t>
            </a:r>
            <a:r>
              <a:rPr lang="en-CA" dirty="0">
                <a:solidFill>
                  <a:srgbClr val="FF0000"/>
                </a:solidFill>
              </a:rPr>
              <a:t>outcomes</a:t>
            </a:r>
            <a:r>
              <a:rPr lang="en-CA" dirty="0"/>
              <a:t> (for an individual, a cohort or a population)</a:t>
            </a:r>
          </a:p>
          <a:p>
            <a:endParaRPr lang="en-CA" dirty="0"/>
          </a:p>
          <a:p>
            <a:endParaRPr lang="en-CA" dirty="0"/>
          </a:p>
        </p:txBody>
      </p:sp>
      <p:sp>
        <p:nvSpPr>
          <p:cNvPr id="4" name="Slide Number Placeholder 3">
            <a:extLst>
              <a:ext uri="{FF2B5EF4-FFF2-40B4-BE49-F238E27FC236}">
                <a16:creationId xmlns:a16="http://schemas.microsoft.com/office/drawing/2014/main" id="{64E8FEBA-4957-41C0-AB21-0A13070BCCA2}"/>
              </a:ext>
            </a:extLst>
          </p:cNvPr>
          <p:cNvSpPr>
            <a:spLocks noGrp="1"/>
          </p:cNvSpPr>
          <p:nvPr>
            <p:ph type="sldNum" sz="quarter" idx="12"/>
          </p:nvPr>
        </p:nvSpPr>
        <p:spPr/>
        <p:txBody>
          <a:bodyPr/>
          <a:lstStyle/>
          <a:p>
            <a:fld id="{0798D939-2D9E-2142-A80A-FFDECD1E5A9B}" type="slidenum">
              <a:rPr lang="en-US" smtClean="0"/>
              <a:t>3</a:t>
            </a:fld>
            <a:endParaRPr lang="en-US"/>
          </a:p>
        </p:txBody>
      </p:sp>
    </p:spTree>
    <p:extLst>
      <p:ext uri="{BB962C8B-B14F-4D97-AF65-F5344CB8AC3E}">
        <p14:creationId xmlns:p14="http://schemas.microsoft.com/office/powerpoint/2010/main" val="3006655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DF9D-1221-46ED-BB19-18E1868BB9B9}"/>
              </a:ext>
            </a:extLst>
          </p:cNvPr>
          <p:cNvSpPr>
            <a:spLocks noGrp="1"/>
          </p:cNvSpPr>
          <p:nvPr>
            <p:ph type="title"/>
          </p:nvPr>
        </p:nvSpPr>
        <p:spPr/>
        <p:txBody>
          <a:bodyPr/>
          <a:lstStyle/>
          <a:p>
            <a:r>
              <a:rPr lang="en-CA" dirty="0"/>
              <a:t>Structure of a decision tree</a:t>
            </a:r>
          </a:p>
        </p:txBody>
      </p:sp>
      <p:sp>
        <p:nvSpPr>
          <p:cNvPr id="3" name="Content Placeholder 2">
            <a:extLst>
              <a:ext uri="{FF2B5EF4-FFF2-40B4-BE49-F238E27FC236}">
                <a16:creationId xmlns:a16="http://schemas.microsoft.com/office/drawing/2014/main" id="{4D9B40B1-307E-46B9-AB46-38A92BA31B10}"/>
              </a:ext>
            </a:extLst>
          </p:cNvPr>
          <p:cNvSpPr>
            <a:spLocks noGrp="1"/>
          </p:cNvSpPr>
          <p:nvPr>
            <p:ph idx="1"/>
          </p:nvPr>
        </p:nvSpPr>
        <p:spPr/>
        <p:txBody>
          <a:bodyPr>
            <a:normAutofit fontScale="92500"/>
          </a:bodyPr>
          <a:lstStyle/>
          <a:p>
            <a:r>
              <a:rPr lang="en-CA" dirty="0"/>
              <a:t>A tree consists of 3 different types of </a:t>
            </a:r>
            <a:r>
              <a:rPr lang="en-CA" i="1" dirty="0">
                <a:solidFill>
                  <a:srgbClr val="FF0000"/>
                </a:solidFill>
              </a:rPr>
              <a:t>nodes</a:t>
            </a:r>
            <a:r>
              <a:rPr lang="en-CA" dirty="0"/>
              <a:t> connected via </a:t>
            </a:r>
            <a:r>
              <a:rPr lang="en-CA" i="1" dirty="0">
                <a:solidFill>
                  <a:srgbClr val="FF0000"/>
                </a:solidFill>
              </a:rPr>
              <a:t>branches</a:t>
            </a:r>
            <a:r>
              <a:rPr lang="en-CA" dirty="0"/>
              <a:t>:</a:t>
            </a:r>
          </a:p>
          <a:p>
            <a:endParaRPr lang="en-CA" dirty="0"/>
          </a:p>
          <a:p>
            <a:pPr marL="571500" indent="-457200">
              <a:buFont typeface="+mj-lt"/>
              <a:buAutoNum type="arabicPeriod"/>
            </a:pPr>
            <a:r>
              <a:rPr lang="en-CA" dirty="0"/>
              <a:t>A decision tree starts with a </a:t>
            </a:r>
            <a:r>
              <a:rPr lang="en-CA" i="1" dirty="0">
                <a:solidFill>
                  <a:schemeClr val="accent1"/>
                </a:solidFill>
              </a:rPr>
              <a:t>decision node</a:t>
            </a:r>
            <a:r>
              <a:rPr lang="en-CA" dirty="0"/>
              <a:t>, which represents the choices a decision maker has between mutually exclusive strategies</a:t>
            </a:r>
          </a:p>
          <a:p>
            <a:pPr marL="571500" indent="-457200">
              <a:buFont typeface="+mj-lt"/>
              <a:buAutoNum type="arabicPeriod"/>
            </a:pPr>
            <a:endParaRPr lang="en-CA" dirty="0"/>
          </a:p>
          <a:p>
            <a:pPr marL="571500" indent="-457200">
              <a:buFont typeface="+mj-lt"/>
              <a:buAutoNum type="arabicPeriod"/>
            </a:pPr>
            <a:r>
              <a:rPr lang="en-CA" dirty="0"/>
              <a:t>A </a:t>
            </a:r>
            <a:r>
              <a:rPr lang="en-CA" i="1" dirty="0">
                <a:solidFill>
                  <a:schemeClr val="accent1"/>
                </a:solidFill>
              </a:rPr>
              <a:t>chance node</a:t>
            </a:r>
            <a:r>
              <a:rPr lang="en-CA" i="1" dirty="0"/>
              <a:t> </a:t>
            </a:r>
            <a:r>
              <a:rPr lang="en-CA" dirty="0"/>
              <a:t>represents possible events that could occur following a decision or a previous event. We include probabilities of these events in the tree.</a:t>
            </a:r>
          </a:p>
          <a:p>
            <a:pPr marL="571500" indent="-457200">
              <a:buFont typeface="+mj-lt"/>
              <a:buAutoNum type="arabicPeriod"/>
            </a:pPr>
            <a:endParaRPr lang="en-CA" dirty="0"/>
          </a:p>
          <a:p>
            <a:pPr marL="571500" indent="-457200">
              <a:buFont typeface="+mj-lt"/>
              <a:buAutoNum type="arabicPeriod"/>
            </a:pPr>
            <a:r>
              <a:rPr lang="en-CA" dirty="0"/>
              <a:t>A </a:t>
            </a:r>
            <a:r>
              <a:rPr lang="en-CA" i="1" dirty="0">
                <a:solidFill>
                  <a:schemeClr val="accent1"/>
                </a:solidFill>
              </a:rPr>
              <a:t>terminal node </a:t>
            </a:r>
            <a:r>
              <a:rPr lang="en-CA" dirty="0"/>
              <a:t>represents end points of each complete branch and the outcome associated with it.</a:t>
            </a:r>
          </a:p>
          <a:p>
            <a:endParaRPr lang="en-CA" dirty="0"/>
          </a:p>
        </p:txBody>
      </p:sp>
      <p:sp>
        <p:nvSpPr>
          <p:cNvPr id="4" name="Slide Number Placeholder 3">
            <a:extLst>
              <a:ext uri="{FF2B5EF4-FFF2-40B4-BE49-F238E27FC236}">
                <a16:creationId xmlns:a16="http://schemas.microsoft.com/office/drawing/2014/main" id="{64E8FEBA-4957-41C0-AB21-0A13070BCCA2}"/>
              </a:ext>
            </a:extLst>
          </p:cNvPr>
          <p:cNvSpPr>
            <a:spLocks noGrp="1"/>
          </p:cNvSpPr>
          <p:nvPr>
            <p:ph type="sldNum" sz="quarter" idx="12"/>
          </p:nvPr>
        </p:nvSpPr>
        <p:spPr/>
        <p:txBody>
          <a:bodyPr/>
          <a:lstStyle/>
          <a:p>
            <a:fld id="{0798D939-2D9E-2142-A80A-FFDECD1E5A9B}" type="slidenum">
              <a:rPr lang="en-US" smtClean="0"/>
              <a:t>4</a:t>
            </a:fld>
            <a:endParaRPr lang="en-US"/>
          </a:p>
        </p:txBody>
      </p:sp>
    </p:spTree>
    <p:extLst>
      <p:ext uri="{BB962C8B-B14F-4D97-AF65-F5344CB8AC3E}">
        <p14:creationId xmlns:p14="http://schemas.microsoft.com/office/powerpoint/2010/main" val="3356341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8E521-F3A7-4F63-91E3-42DA38C24BD1}"/>
              </a:ext>
            </a:extLst>
          </p:cNvPr>
          <p:cNvSpPr>
            <a:spLocks noGrp="1"/>
          </p:cNvSpPr>
          <p:nvPr>
            <p:ph type="title"/>
          </p:nvPr>
        </p:nvSpPr>
        <p:spPr>
          <a:xfrm>
            <a:off x="840432" y="274638"/>
            <a:ext cx="7620000" cy="1143000"/>
          </a:xfrm>
        </p:spPr>
        <p:txBody>
          <a:bodyPr anchor="ctr">
            <a:normAutofit/>
          </a:bodyPr>
          <a:lstStyle/>
          <a:p>
            <a:r>
              <a:rPr lang="en-CA" dirty="0"/>
              <a:t>Plot of a sample decision tree</a:t>
            </a:r>
          </a:p>
        </p:txBody>
      </p:sp>
      <p:pic>
        <p:nvPicPr>
          <p:cNvPr id="5" name="Picture 4">
            <a:extLst>
              <a:ext uri="{FF2B5EF4-FFF2-40B4-BE49-F238E27FC236}">
                <a16:creationId xmlns:a16="http://schemas.microsoft.com/office/drawing/2014/main" id="{1FD62397-5140-4FA6-8D76-19B99254C345}"/>
              </a:ext>
            </a:extLst>
          </p:cNvPr>
          <p:cNvPicPr>
            <a:picLocks noChangeAspect="1"/>
          </p:cNvPicPr>
          <p:nvPr/>
        </p:nvPicPr>
        <p:blipFill>
          <a:blip r:embed="rId2"/>
          <a:stretch>
            <a:fillRect/>
          </a:stretch>
        </p:blipFill>
        <p:spPr>
          <a:xfrm>
            <a:off x="840432" y="1923256"/>
            <a:ext cx="7620000" cy="3943349"/>
          </a:xfrm>
          <a:prstGeom prst="rect">
            <a:avLst/>
          </a:prstGeom>
          <a:noFill/>
        </p:spPr>
      </p:pic>
      <p:sp>
        <p:nvSpPr>
          <p:cNvPr id="4" name="Slide Number Placeholder 3">
            <a:extLst>
              <a:ext uri="{FF2B5EF4-FFF2-40B4-BE49-F238E27FC236}">
                <a16:creationId xmlns:a16="http://schemas.microsoft.com/office/drawing/2014/main" id="{478D1644-0C5B-4F77-8163-B01CDE58A1A3}"/>
              </a:ext>
            </a:extLst>
          </p:cNvPr>
          <p:cNvSpPr>
            <a:spLocks noGrp="1"/>
          </p:cNvSpPr>
          <p:nvPr>
            <p:ph type="sldNum" sz="quarter" idx="12"/>
          </p:nvPr>
        </p:nvSpPr>
        <p:spPr>
          <a:xfrm>
            <a:off x="8559864" y="6453336"/>
            <a:ext cx="548640" cy="396240"/>
          </a:xfrm>
        </p:spPr>
        <p:txBody>
          <a:bodyPr anchor="ctr">
            <a:normAutofit/>
          </a:bodyPr>
          <a:lstStyle/>
          <a:p>
            <a:pPr>
              <a:spcAft>
                <a:spcPts val="600"/>
              </a:spcAft>
            </a:pPr>
            <a:fld id="{0798D939-2D9E-2142-A80A-FFDECD1E5A9B}" type="slidenum">
              <a:rPr lang="en-US" smtClean="0"/>
              <a:pPr>
                <a:spcAft>
                  <a:spcPts val="600"/>
                </a:spcAft>
              </a:pPr>
              <a:t>5</a:t>
            </a:fld>
            <a:endParaRPr lang="en-US"/>
          </a:p>
        </p:txBody>
      </p:sp>
      <p:sp>
        <p:nvSpPr>
          <p:cNvPr id="3" name="Rectangle 2">
            <a:extLst>
              <a:ext uri="{FF2B5EF4-FFF2-40B4-BE49-F238E27FC236}">
                <a16:creationId xmlns:a16="http://schemas.microsoft.com/office/drawing/2014/main" id="{482D9FEF-330B-F849-B918-6C4E75707119}"/>
              </a:ext>
            </a:extLst>
          </p:cNvPr>
          <p:cNvSpPr/>
          <p:nvPr/>
        </p:nvSpPr>
        <p:spPr>
          <a:xfrm>
            <a:off x="6586538" y="2800351"/>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FA9AB69-C43F-5F4A-8EC6-F86115C81845}"/>
              </a:ext>
            </a:extLst>
          </p:cNvPr>
          <p:cNvSpPr/>
          <p:nvPr/>
        </p:nvSpPr>
        <p:spPr>
          <a:xfrm>
            <a:off x="5024438" y="3533777"/>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4C1F515-8103-094D-B9AC-D03344072142}"/>
              </a:ext>
            </a:extLst>
          </p:cNvPr>
          <p:cNvSpPr/>
          <p:nvPr/>
        </p:nvSpPr>
        <p:spPr>
          <a:xfrm>
            <a:off x="6586538" y="3609181"/>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F3999CC-DBC0-8F48-896B-A104AF24B433}"/>
              </a:ext>
            </a:extLst>
          </p:cNvPr>
          <p:cNvSpPr/>
          <p:nvPr/>
        </p:nvSpPr>
        <p:spPr>
          <a:xfrm>
            <a:off x="6586538" y="3929063"/>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E9E2BA-5C23-724B-9077-0C838E6FDEAA}"/>
              </a:ext>
            </a:extLst>
          </p:cNvPr>
          <p:cNvSpPr/>
          <p:nvPr/>
        </p:nvSpPr>
        <p:spPr>
          <a:xfrm>
            <a:off x="6551935" y="4389437"/>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198E1D0-BCBA-604F-B8F8-DA74746B0111}"/>
              </a:ext>
            </a:extLst>
          </p:cNvPr>
          <p:cNvSpPr/>
          <p:nvPr/>
        </p:nvSpPr>
        <p:spPr>
          <a:xfrm>
            <a:off x="5024437" y="4755359"/>
            <a:ext cx="1362075" cy="259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335F0F8-BCA3-8C45-AB46-92FFBA9854C3}"/>
              </a:ext>
            </a:extLst>
          </p:cNvPr>
          <p:cNvSpPr/>
          <p:nvPr/>
        </p:nvSpPr>
        <p:spPr>
          <a:xfrm>
            <a:off x="5129212" y="5197870"/>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E1CAABE-8DBC-8F4D-B2B8-EAD805885075}"/>
              </a:ext>
            </a:extLst>
          </p:cNvPr>
          <p:cNvSpPr/>
          <p:nvPr/>
        </p:nvSpPr>
        <p:spPr>
          <a:xfrm>
            <a:off x="6551935" y="4728367"/>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10B8B6B-2D91-104D-8325-4A541CB2C268}"/>
              </a:ext>
            </a:extLst>
          </p:cNvPr>
          <p:cNvSpPr/>
          <p:nvPr/>
        </p:nvSpPr>
        <p:spPr>
          <a:xfrm>
            <a:off x="6586538" y="3139281"/>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0A363AA-EF94-9144-A6B3-F75DF32D1C5E}"/>
              </a:ext>
            </a:extLst>
          </p:cNvPr>
          <p:cNvSpPr/>
          <p:nvPr/>
        </p:nvSpPr>
        <p:spPr>
          <a:xfrm>
            <a:off x="6586538" y="5183981"/>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6AE6C83-C827-034B-9E54-793F80A69BAC}"/>
              </a:ext>
            </a:extLst>
          </p:cNvPr>
          <p:cNvSpPr/>
          <p:nvPr/>
        </p:nvSpPr>
        <p:spPr>
          <a:xfrm>
            <a:off x="6281738" y="5508623"/>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4EE417E-83D2-E949-B06E-18B40E8F5B38}"/>
              </a:ext>
            </a:extLst>
          </p:cNvPr>
          <p:cNvSpPr/>
          <p:nvPr/>
        </p:nvSpPr>
        <p:spPr>
          <a:xfrm>
            <a:off x="5024438" y="3162299"/>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libri" panose="020F0502020204030204" pitchFamily="34" charset="0"/>
                <a:cs typeface="Calibri" panose="020F0502020204030204" pitchFamily="34" charset="0"/>
              </a:rPr>
              <a:t>Event 1</a:t>
            </a:r>
          </a:p>
        </p:txBody>
      </p:sp>
      <p:sp>
        <p:nvSpPr>
          <p:cNvPr id="18" name="Rectangle 17">
            <a:extLst>
              <a:ext uri="{FF2B5EF4-FFF2-40B4-BE49-F238E27FC236}">
                <a16:creationId xmlns:a16="http://schemas.microsoft.com/office/drawing/2014/main" id="{A4C0E0E3-C46C-B54C-8707-E224CDC58A1E}"/>
              </a:ext>
            </a:extLst>
          </p:cNvPr>
          <p:cNvSpPr/>
          <p:nvPr/>
        </p:nvSpPr>
        <p:spPr>
          <a:xfrm>
            <a:off x="5076824" y="4743447"/>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libri" panose="020F0502020204030204" pitchFamily="34" charset="0"/>
                <a:cs typeface="Calibri" panose="020F0502020204030204" pitchFamily="34" charset="0"/>
              </a:rPr>
              <a:t>Not Event 1</a:t>
            </a:r>
          </a:p>
        </p:txBody>
      </p:sp>
      <p:sp>
        <p:nvSpPr>
          <p:cNvPr id="19" name="Rectangle 18">
            <a:extLst>
              <a:ext uri="{FF2B5EF4-FFF2-40B4-BE49-F238E27FC236}">
                <a16:creationId xmlns:a16="http://schemas.microsoft.com/office/drawing/2014/main" id="{863F41BD-E89D-5E4C-97F4-A1F51AC4ECAE}"/>
              </a:ext>
            </a:extLst>
          </p:cNvPr>
          <p:cNvSpPr/>
          <p:nvPr/>
        </p:nvSpPr>
        <p:spPr>
          <a:xfrm>
            <a:off x="6586538" y="2770982"/>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libri" panose="020F0502020204030204" pitchFamily="34" charset="0"/>
                <a:cs typeface="Calibri" panose="020F0502020204030204" pitchFamily="34" charset="0"/>
              </a:rPr>
              <a:t>Event 2</a:t>
            </a:r>
          </a:p>
        </p:txBody>
      </p:sp>
      <p:sp>
        <p:nvSpPr>
          <p:cNvPr id="20" name="Rectangle 19">
            <a:extLst>
              <a:ext uri="{FF2B5EF4-FFF2-40B4-BE49-F238E27FC236}">
                <a16:creationId xmlns:a16="http://schemas.microsoft.com/office/drawing/2014/main" id="{1D2FE917-1FD5-D84B-8914-F823ED510480}"/>
              </a:ext>
            </a:extLst>
          </p:cNvPr>
          <p:cNvSpPr/>
          <p:nvPr/>
        </p:nvSpPr>
        <p:spPr>
          <a:xfrm>
            <a:off x="6586538" y="3571081"/>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libri" panose="020F0502020204030204" pitchFamily="34" charset="0"/>
                <a:cs typeface="Calibri" panose="020F0502020204030204" pitchFamily="34" charset="0"/>
              </a:rPr>
              <a:t>Not Event 2</a:t>
            </a:r>
          </a:p>
        </p:txBody>
      </p:sp>
      <p:sp>
        <p:nvSpPr>
          <p:cNvPr id="21" name="Rectangle 20">
            <a:extLst>
              <a:ext uri="{FF2B5EF4-FFF2-40B4-BE49-F238E27FC236}">
                <a16:creationId xmlns:a16="http://schemas.microsoft.com/office/drawing/2014/main" id="{4D2536C7-C6DE-4746-A1E5-DE7AB681BED1}"/>
              </a:ext>
            </a:extLst>
          </p:cNvPr>
          <p:cNvSpPr/>
          <p:nvPr/>
        </p:nvSpPr>
        <p:spPr>
          <a:xfrm>
            <a:off x="6586538" y="4394199"/>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libri" panose="020F0502020204030204" pitchFamily="34" charset="0"/>
                <a:cs typeface="Calibri" panose="020F0502020204030204" pitchFamily="34" charset="0"/>
              </a:rPr>
              <a:t>Event 2</a:t>
            </a:r>
          </a:p>
        </p:txBody>
      </p:sp>
      <p:sp>
        <p:nvSpPr>
          <p:cNvPr id="22" name="Rectangle 21">
            <a:extLst>
              <a:ext uri="{FF2B5EF4-FFF2-40B4-BE49-F238E27FC236}">
                <a16:creationId xmlns:a16="http://schemas.microsoft.com/office/drawing/2014/main" id="{0ED0E58B-AC72-1A4C-BBE5-3C180A9459B2}"/>
              </a:ext>
            </a:extLst>
          </p:cNvPr>
          <p:cNvSpPr/>
          <p:nvPr/>
        </p:nvSpPr>
        <p:spPr>
          <a:xfrm>
            <a:off x="6674495" y="5164533"/>
            <a:ext cx="1257300"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libri" panose="020F0502020204030204" pitchFamily="34" charset="0"/>
                <a:cs typeface="Calibri" panose="020F0502020204030204" pitchFamily="34" charset="0"/>
              </a:rPr>
              <a:t>Not Event 2</a:t>
            </a:r>
          </a:p>
        </p:txBody>
      </p:sp>
      <p:sp>
        <p:nvSpPr>
          <p:cNvPr id="23" name="Rectangle 22">
            <a:extLst>
              <a:ext uri="{FF2B5EF4-FFF2-40B4-BE49-F238E27FC236}">
                <a16:creationId xmlns:a16="http://schemas.microsoft.com/office/drawing/2014/main" id="{FA3695B0-8C8A-E84A-B315-E50B19FEA336}"/>
              </a:ext>
            </a:extLst>
          </p:cNvPr>
          <p:cNvSpPr/>
          <p:nvPr/>
        </p:nvSpPr>
        <p:spPr>
          <a:xfrm>
            <a:off x="3595686" y="1821658"/>
            <a:ext cx="4864745" cy="603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E31D38F6-2F65-BC4D-BF26-B68E5CA9F405}"/>
              </a:ext>
            </a:extLst>
          </p:cNvPr>
          <p:cNvSpPr txBox="1">
            <a:spLocks/>
          </p:cNvSpPr>
          <p:nvPr/>
        </p:nvSpPr>
        <p:spPr>
          <a:xfrm>
            <a:off x="840431" y="5654276"/>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cap="none" spc="-100" baseline="0">
                <a:ln>
                  <a:noFill/>
                </a:ln>
                <a:solidFill>
                  <a:schemeClr val="tx1"/>
                </a:solidFill>
                <a:effectLst/>
                <a:latin typeface="+mj-lt"/>
                <a:ea typeface="+mj-ea"/>
                <a:cs typeface="+mj-cs"/>
              </a:defRPr>
            </a:lvl1pPr>
          </a:lstStyle>
          <a:p>
            <a:r>
              <a:rPr lang="en-CA" sz="2000" dirty="0"/>
              <a:t>Compute average outcomes: a “folding back” method</a:t>
            </a:r>
          </a:p>
        </p:txBody>
      </p:sp>
    </p:spTree>
    <p:extLst>
      <p:ext uri="{BB962C8B-B14F-4D97-AF65-F5344CB8AC3E}">
        <p14:creationId xmlns:p14="http://schemas.microsoft.com/office/powerpoint/2010/main" val="2416990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a:extLst>
              <a:ext uri="{FF2B5EF4-FFF2-40B4-BE49-F238E27FC236}">
                <a16:creationId xmlns:a16="http://schemas.microsoft.com/office/drawing/2014/main" id="{2CB16942-92E6-234E-99BD-3270A51CC8C0}"/>
              </a:ext>
            </a:extLst>
          </p:cNvPr>
          <p:cNvSpPr>
            <a:spLocks noChangeArrowheads="1"/>
          </p:cNvSpPr>
          <p:nvPr/>
        </p:nvSpPr>
        <p:spPr bwMode="auto">
          <a:xfrm>
            <a:off x="798259" y="1295400"/>
            <a:ext cx="8035925" cy="5087566"/>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29699" name="Rectangle 1027">
            <a:extLst>
              <a:ext uri="{FF2B5EF4-FFF2-40B4-BE49-F238E27FC236}">
                <a16:creationId xmlns:a16="http://schemas.microsoft.com/office/drawing/2014/main" id="{1F3B474A-5A03-614D-A7F0-2A5D87790A35}"/>
              </a:ext>
            </a:extLst>
          </p:cNvPr>
          <p:cNvSpPr>
            <a:spLocks noGrp="1" noChangeArrowheads="1"/>
          </p:cNvSpPr>
          <p:nvPr>
            <p:ph type="body" idx="1"/>
          </p:nvPr>
        </p:nvSpPr>
        <p:spPr>
          <a:xfrm>
            <a:off x="1104900" y="1685157"/>
            <a:ext cx="7229475" cy="4653582"/>
          </a:xfrm>
          <a:noFill/>
          <a:ln/>
        </p:spPr>
        <p:txBody>
          <a:bodyPr>
            <a:spAutoFit/>
          </a:bodyPr>
          <a:lstStyle/>
          <a:p>
            <a:pPr marL="0" indent="0">
              <a:spcBef>
                <a:spcPct val="45000"/>
              </a:spcBef>
              <a:buFont typeface="Monotype Sorts" pitchFamily="2" charset="2"/>
              <a:buNone/>
            </a:pPr>
            <a:r>
              <a:rPr lang="en-US" altLang="en-US" sz="2400" b="0" dirty="0"/>
              <a:t>Viral encephalitis can be caused by herpes virus (HVE) or other viruses (OVE); </a:t>
            </a:r>
            <a:r>
              <a:rPr lang="en-US" altLang="en-US" sz="2400" b="0" dirty="0" err="1"/>
              <a:t>Pr</a:t>
            </a:r>
            <a:r>
              <a:rPr lang="en-US" altLang="en-US" sz="2400" b="0" dirty="0"/>
              <a:t>(HVE) = 52%.</a:t>
            </a:r>
          </a:p>
          <a:p>
            <a:pPr marL="0" indent="0">
              <a:spcBef>
                <a:spcPct val="45000"/>
              </a:spcBef>
              <a:buFont typeface="Monotype Sorts" pitchFamily="2" charset="2"/>
              <a:buNone/>
            </a:pPr>
            <a:r>
              <a:rPr lang="en-US" altLang="en-US" sz="2400" b="0" dirty="0"/>
              <a:t>Untreated HVE leads to severe sequelae in 71%; for OVE this is 1%.  </a:t>
            </a:r>
          </a:p>
          <a:p>
            <a:pPr marL="0" indent="0">
              <a:spcBef>
                <a:spcPct val="45000"/>
              </a:spcBef>
              <a:buFont typeface="Monotype Sorts" pitchFamily="2" charset="2"/>
              <a:buNone/>
            </a:pPr>
            <a:r>
              <a:rPr lang="en-US" altLang="en-US" sz="2400" b="0" dirty="0"/>
              <a:t>A drug, vidarabine, decreases severe sequelae due to HVE from 71% down to 36%.  </a:t>
            </a:r>
          </a:p>
          <a:p>
            <a:pPr marL="0" indent="0">
              <a:spcBef>
                <a:spcPct val="45000"/>
              </a:spcBef>
              <a:buFont typeface="Monotype Sorts" pitchFamily="2" charset="2"/>
              <a:buNone/>
            </a:pPr>
            <a:r>
              <a:rPr lang="en-US" altLang="en-US" sz="2400" b="0" dirty="0"/>
              <a:t>Side effects cause an increase in severe sequalae among OVE patients treated with vidarabine from 1% to 20%.</a:t>
            </a:r>
          </a:p>
        </p:txBody>
      </p:sp>
      <p:sp>
        <p:nvSpPr>
          <p:cNvPr id="29700"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Simple Decision Tree</a:t>
            </a:r>
          </a:p>
        </p:txBody>
      </p:sp>
      <p:sp>
        <p:nvSpPr>
          <p:cNvPr id="2" name="Slide Number Placeholder 1"/>
          <p:cNvSpPr>
            <a:spLocks noGrp="1"/>
          </p:cNvSpPr>
          <p:nvPr>
            <p:ph type="sldNum" sz="quarter" idx="12"/>
          </p:nvPr>
        </p:nvSpPr>
        <p:spPr/>
        <p:txBody>
          <a:bodyPr/>
          <a:lstStyle/>
          <a:p>
            <a:fld id="{0798D939-2D9E-2142-A80A-FFDECD1E5A9B}" type="slidenum">
              <a:rPr lang="en-US" smtClean="0"/>
              <a:t>6</a:t>
            </a:fld>
            <a:endParaRPr lang="en-US"/>
          </a:p>
        </p:txBody>
      </p:sp>
    </p:spTree>
    <p:extLst>
      <p:ext uri="{BB962C8B-B14F-4D97-AF65-F5344CB8AC3E}">
        <p14:creationId xmlns:p14="http://schemas.microsoft.com/office/powerpoint/2010/main" val="248542713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6B57-E1C4-2C40-A1A3-27DF809188F3}"/>
              </a:ext>
            </a:extLst>
          </p:cNvPr>
          <p:cNvSpPr>
            <a:spLocks noGrp="1"/>
          </p:cNvSpPr>
          <p:nvPr>
            <p:ph type="title"/>
          </p:nvPr>
        </p:nvSpPr>
        <p:spPr/>
        <p:txBody>
          <a:bodyPr/>
          <a:lstStyle/>
          <a:p>
            <a:r>
              <a:rPr lang="en-US" dirty="0"/>
              <a:t>Draw the tree</a:t>
            </a:r>
          </a:p>
        </p:txBody>
      </p:sp>
      <p:sp>
        <p:nvSpPr>
          <p:cNvPr id="3" name="Content Placeholder 2">
            <a:extLst>
              <a:ext uri="{FF2B5EF4-FFF2-40B4-BE49-F238E27FC236}">
                <a16:creationId xmlns:a16="http://schemas.microsoft.com/office/drawing/2014/main" id="{3A1D3BA6-C3BA-A140-9BAE-9958CFB91CC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94E0DEC-0C99-144A-88EA-D2E5ACFCE5C5}"/>
              </a:ext>
            </a:extLst>
          </p:cNvPr>
          <p:cNvSpPr>
            <a:spLocks noGrp="1"/>
          </p:cNvSpPr>
          <p:nvPr>
            <p:ph type="sldNum" sz="quarter" idx="12"/>
          </p:nvPr>
        </p:nvSpPr>
        <p:spPr/>
        <p:txBody>
          <a:bodyPr/>
          <a:lstStyle/>
          <a:p>
            <a:fld id="{0798D939-2D9E-2142-A80A-FFDECD1E5A9B}" type="slidenum">
              <a:rPr lang="en-US" smtClean="0"/>
              <a:t>7</a:t>
            </a:fld>
            <a:endParaRPr lang="en-US"/>
          </a:p>
        </p:txBody>
      </p:sp>
    </p:spTree>
    <p:extLst>
      <p:ext uri="{BB962C8B-B14F-4D97-AF65-F5344CB8AC3E}">
        <p14:creationId xmlns:p14="http://schemas.microsoft.com/office/powerpoint/2010/main" val="256222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reeform 1026">
            <a:extLst>
              <a:ext uri="{FF2B5EF4-FFF2-40B4-BE49-F238E27FC236}">
                <a16:creationId xmlns:a16="http://schemas.microsoft.com/office/drawing/2014/main" id="{8FA6E702-71FB-2248-8D78-053875A1E9B5}"/>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5" name="Freeform 1027">
            <a:extLst>
              <a:ext uri="{FF2B5EF4-FFF2-40B4-BE49-F238E27FC236}">
                <a16:creationId xmlns:a16="http://schemas.microsoft.com/office/drawing/2014/main" id="{19FC7061-2B07-EB4B-9C94-3C0E54533723}"/>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6" name="Rectangle 1028">
            <a:extLst>
              <a:ext uri="{FF2B5EF4-FFF2-40B4-BE49-F238E27FC236}">
                <a16:creationId xmlns:a16="http://schemas.microsoft.com/office/drawing/2014/main" id="{91BF189C-C71B-EF49-888A-5AE3574CA36F}"/>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037" name="Rectangle 1029">
            <a:extLst>
              <a:ext uri="{FF2B5EF4-FFF2-40B4-BE49-F238E27FC236}">
                <a16:creationId xmlns:a16="http://schemas.microsoft.com/office/drawing/2014/main" id="{95FA93F7-0F77-5743-97D0-2A2F803D15EF}"/>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038" name="Rectangle 1030">
            <a:extLst>
              <a:ext uri="{FF2B5EF4-FFF2-40B4-BE49-F238E27FC236}">
                <a16:creationId xmlns:a16="http://schemas.microsoft.com/office/drawing/2014/main" id="{E358A67A-A269-CF4A-B650-E1C3D362FC18}"/>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9" name="Freeform 1031">
            <a:extLst>
              <a:ext uri="{FF2B5EF4-FFF2-40B4-BE49-F238E27FC236}">
                <a16:creationId xmlns:a16="http://schemas.microsoft.com/office/drawing/2014/main" id="{E611E77E-C3C1-B94A-B462-2A3FCA04158F}"/>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 name="Freeform 1032">
            <a:extLst>
              <a:ext uri="{FF2B5EF4-FFF2-40B4-BE49-F238E27FC236}">
                <a16:creationId xmlns:a16="http://schemas.microsoft.com/office/drawing/2014/main" id="{F6D75701-3B77-1043-9C01-8EE28CAE8A21}"/>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1" name="Oval 1033">
            <a:extLst>
              <a:ext uri="{FF2B5EF4-FFF2-40B4-BE49-F238E27FC236}">
                <a16:creationId xmlns:a16="http://schemas.microsoft.com/office/drawing/2014/main" id="{B95AC9BD-5867-E248-BCC0-FA34FFC36A7A}"/>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2" name="Rectangle 1034">
            <a:extLst>
              <a:ext uri="{FF2B5EF4-FFF2-40B4-BE49-F238E27FC236}">
                <a16:creationId xmlns:a16="http://schemas.microsoft.com/office/drawing/2014/main" id="{01F7E659-54DA-8349-AFDB-9F31D7B3F8B1}"/>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043" name="Rectangle 1035">
            <a:extLst>
              <a:ext uri="{FF2B5EF4-FFF2-40B4-BE49-F238E27FC236}">
                <a16:creationId xmlns:a16="http://schemas.microsoft.com/office/drawing/2014/main" id="{547011DE-F08E-2D41-A978-2DB9E4123650}"/>
              </a:ext>
            </a:extLst>
          </p:cNvPr>
          <p:cNvSpPr>
            <a:spLocks noChangeArrowheads="1"/>
          </p:cNvSpPr>
          <p:nvPr/>
        </p:nvSpPr>
        <p:spPr bwMode="auto">
          <a:xfrm>
            <a:off x="5319168"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44" name="Rectangle 1036">
            <a:extLst>
              <a:ext uri="{FF2B5EF4-FFF2-40B4-BE49-F238E27FC236}">
                <a16:creationId xmlns:a16="http://schemas.microsoft.com/office/drawing/2014/main" id="{05A71800-38C3-9541-825E-4B30827550C3}"/>
              </a:ext>
            </a:extLst>
          </p:cNvPr>
          <p:cNvSpPr>
            <a:spLocks noChangeArrowheads="1"/>
          </p:cNvSpPr>
          <p:nvPr/>
        </p:nvSpPr>
        <p:spPr bwMode="auto">
          <a:xfrm>
            <a:off x="4295775" y="1811338"/>
            <a:ext cx="102339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45" name="Rectangle 1037">
            <a:extLst>
              <a:ext uri="{FF2B5EF4-FFF2-40B4-BE49-F238E27FC236}">
                <a16:creationId xmlns:a16="http://schemas.microsoft.com/office/drawing/2014/main" id="{452EA8FF-2377-1340-8BDC-22110E0343DB}"/>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46" name="Rectangle 1038">
            <a:extLst>
              <a:ext uri="{FF2B5EF4-FFF2-40B4-BE49-F238E27FC236}">
                <a16:creationId xmlns:a16="http://schemas.microsoft.com/office/drawing/2014/main" id="{3751249D-9A1E-1E4B-9191-9E6C14AE5265}"/>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047" name="Rectangle 1039">
            <a:extLst>
              <a:ext uri="{FF2B5EF4-FFF2-40B4-BE49-F238E27FC236}">
                <a16:creationId xmlns:a16="http://schemas.microsoft.com/office/drawing/2014/main" id="{153686E8-8FBA-C946-992D-69AE36653927}"/>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4048" name="Rectangle 1040">
            <a:extLst>
              <a:ext uri="{FF2B5EF4-FFF2-40B4-BE49-F238E27FC236}">
                <a16:creationId xmlns:a16="http://schemas.microsoft.com/office/drawing/2014/main" id="{ED4DF563-9C22-F44E-915F-919FD5CD2718}"/>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049" name="Freeform 1041">
            <a:extLst>
              <a:ext uri="{FF2B5EF4-FFF2-40B4-BE49-F238E27FC236}">
                <a16:creationId xmlns:a16="http://schemas.microsoft.com/office/drawing/2014/main" id="{BD11863D-32EC-844D-9505-3E1086D9055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0" name="Freeform 1042">
            <a:extLst>
              <a:ext uri="{FF2B5EF4-FFF2-40B4-BE49-F238E27FC236}">
                <a16:creationId xmlns:a16="http://schemas.microsoft.com/office/drawing/2014/main" id="{EDFCED58-0AEB-5448-8746-F8FEBA981A11}"/>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1" name="Oval 1043">
            <a:extLst>
              <a:ext uri="{FF2B5EF4-FFF2-40B4-BE49-F238E27FC236}">
                <a16:creationId xmlns:a16="http://schemas.microsoft.com/office/drawing/2014/main" id="{461DEEA9-5231-3E4C-B4DE-253E3AF56D02}"/>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2" name="Rectangle 1044">
            <a:extLst>
              <a:ext uri="{FF2B5EF4-FFF2-40B4-BE49-F238E27FC236}">
                <a16:creationId xmlns:a16="http://schemas.microsoft.com/office/drawing/2014/main" id="{475F5EA1-06BC-4844-B529-FB18BBC8FEAC}"/>
              </a:ext>
            </a:extLst>
          </p:cNvPr>
          <p:cNvSpPr>
            <a:spLocks noChangeArrowheads="1"/>
          </p:cNvSpPr>
          <p:nvPr/>
        </p:nvSpPr>
        <p:spPr bwMode="auto">
          <a:xfrm>
            <a:off x="5307946" y="5142007"/>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053" name="Rectangle 1045">
            <a:extLst>
              <a:ext uri="{FF2B5EF4-FFF2-40B4-BE49-F238E27FC236}">
                <a16:creationId xmlns:a16="http://schemas.microsoft.com/office/drawing/2014/main" id="{3C46D583-9248-C046-99C4-EF692FC5D884}"/>
              </a:ext>
            </a:extLst>
          </p:cNvPr>
          <p:cNvSpPr>
            <a:spLocks noChangeArrowheads="1"/>
          </p:cNvSpPr>
          <p:nvPr/>
        </p:nvSpPr>
        <p:spPr bwMode="auto">
          <a:xfrm>
            <a:off x="5265847" y="36018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54" name="Rectangle 1046">
            <a:extLst>
              <a:ext uri="{FF2B5EF4-FFF2-40B4-BE49-F238E27FC236}">
                <a16:creationId xmlns:a16="http://schemas.microsoft.com/office/drawing/2014/main" id="{B4C16F29-38E4-9C40-B0FC-FE689670E3C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55" name="Rectangle 1047">
            <a:extLst>
              <a:ext uri="{FF2B5EF4-FFF2-40B4-BE49-F238E27FC236}">
                <a16:creationId xmlns:a16="http://schemas.microsoft.com/office/drawing/2014/main" id="{A1170AD0-D184-AF4B-9A15-DA43BD69B0A4}"/>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56" name="Rectangle 1048">
            <a:extLst>
              <a:ext uri="{FF2B5EF4-FFF2-40B4-BE49-F238E27FC236}">
                <a16:creationId xmlns:a16="http://schemas.microsoft.com/office/drawing/2014/main" id="{C953135C-0EB6-E74E-A765-B2490D89C21F}"/>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25"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To treat or not to treat</a:t>
            </a:r>
          </a:p>
        </p:txBody>
      </p:sp>
      <p:sp>
        <p:nvSpPr>
          <p:cNvPr id="2" name="TextBox 1"/>
          <p:cNvSpPr txBox="1"/>
          <p:nvPr/>
        </p:nvSpPr>
        <p:spPr>
          <a:xfrm>
            <a:off x="1554163" y="6278847"/>
            <a:ext cx="4302140" cy="400110"/>
          </a:xfrm>
          <a:prstGeom prst="rect">
            <a:avLst/>
          </a:prstGeom>
          <a:noFill/>
        </p:spPr>
        <p:txBody>
          <a:bodyPr wrap="none" rtlCol="0">
            <a:spAutoFit/>
          </a:bodyPr>
          <a:lstStyle/>
          <a:p>
            <a:r>
              <a:rPr lang="en-US" sz="2000" dirty="0"/>
              <a:t>Outcome = </a:t>
            </a:r>
            <a:r>
              <a:rPr lang="en-US" sz="2000" dirty="0" err="1"/>
              <a:t>Pr</a:t>
            </a:r>
            <a:r>
              <a:rPr lang="en-US" sz="2000" dirty="0"/>
              <a:t>(severe sequelae)</a:t>
            </a:r>
          </a:p>
        </p:txBody>
      </p:sp>
      <p:sp>
        <p:nvSpPr>
          <p:cNvPr id="3" name="Slide Number Placeholder 2"/>
          <p:cNvSpPr>
            <a:spLocks noGrp="1"/>
          </p:cNvSpPr>
          <p:nvPr>
            <p:ph type="sldNum" sz="quarter" idx="12"/>
          </p:nvPr>
        </p:nvSpPr>
        <p:spPr/>
        <p:txBody>
          <a:bodyPr/>
          <a:lstStyle/>
          <a:p>
            <a:fld id="{0798D939-2D9E-2142-A80A-FFDECD1E5A9B}" type="slidenum">
              <a:rPr lang="en-US" smtClean="0"/>
              <a:t>8</a:t>
            </a:fld>
            <a:endParaRPr lang="en-US"/>
          </a:p>
        </p:txBody>
      </p:sp>
      <p:sp>
        <p:nvSpPr>
          <p:cNvPr id="4" name="Rectangle 3">
            <a:extLst>
              <a:ext uri="{FF2B5EF4-FFF2-40B4-BE49-F238E27FC236}">
                <a16:creationId xmlns:a16="http://schemas.microsoft.com/office/drawing/2014/main" id="{264A4A33-4CF0-0746-965E-CB45E9EE0079}"/>
              </a:ext>
            </a:extLst>
          </p:cNvPr>
          <p:cNvSpPr/>
          <p:nvPr/>
        </p:nvSpPr>
        <p:spPr>
          <a:xfrm>
            <a:off x="4022724" y="1295400"/>
            <a:ext cx="4508564" cy="2225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F454103-6E91-774E-B0EE-28E8D305FC69}"/>
              </a:ext>
            </a:extLst>
          </p:cNvPr>
          <p:cNvSpPr/>
          <p:nvPr/>
        </p:nvSpPr>
        <p:spPr>
          <a:xfrm>
            <a:off x="3921842" y="3601881"/>
            <a:ext cx="4508564" cy="2225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59685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Freeform 2">
            <a:extLst>
              <a:ext uri="{FF2B5EF4-FFF2-40B4-BE49-F238E27FC236}">
                <a16:creationId xmlns:a16="http://schemas.microsoft.com/office/drawing/2014/main" id="{DD219673-F703-1244-958D-6804FD841A50}"/>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299" name="Freeform 3">
            <a:extLst>
              <a:ext uri="{FF2B5EF4-FFF2-40B4-BE49-F238E27FC236}">
                <a16:creationId xmlns:a16="http://schemas.microsoft.com/office/drawing/2014/main" id="{2B09216E-82C5-874B-98C5-6A8C07638306}"/>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0" name="Rectangle 4">
            <a:extLst>
              <a:ext uri="{FF2B5EF4-FFF2-40B4-BE49-F238E27FC236}">
                <a16:creationId xmlns:a16="http://schemas.microsoft.com/office/drawing/2014/main" id="{2747135B-3EA6-9043-9812-BEA133649781}"/>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39301" name="Rectangle 5">
            <a:extLst>
              <a:ext uri="{FF2B5EF4-FFF2-40B4-BE49-F238E27FC236}">
                <a16:creationId xmlns:a16="http://schemas.microsoft.com/office/drawing/2014/main" id="{B988E936-DD7C-D248-B39C-066E7E2E865A}"/>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39302" name="Rectangle 6">
            <a:extLst>
              <a:ext uri="{FF2B5EF4-FFF2-40B4-BE49-F238E27FC236}">
                <a16:creationId xmlns:a16="http://schemas.microsoft.com/office/drawing/2014/main" id="{A7D43318-E690-0648-AA73-3F0C94B0DDE3}"/>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3" name="Freeform 7">
            <a:extLst>
              <a:ext uri="{FF2B5EF4-FFF2-40B4-BE49-F238E27FC236}">
                <a16:creationId xmlns:a16="http://schemas.microsoft.com/office/drawing/2014/main" id="{0740C473-7113-244C-A04C-6A7C45377D8C}"/>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4" name="Freeform 8">
            <a:extLst>
              <a:ext uri="{FF2B5EF4-FFF2-40B4-BE49-F238E27FC236}">
                <a16:creationId xmlns:a16="http://schemas.microsoft.com/office/drawing/2014/main" id="{F5E85760-179E-B944-B82F-AE4DE4125BEA}"/>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5" name="Oval 9">
            <a:extLst>
              <a:ext uri="{FF2B5EF4-FFF2-40B4-BE49-F238E27FC236}">
                <a16:creationId xmlns:a16="http://schemas.microsoft.com/office/drawing/2014/main" id="{B368A3CB-66DE-1B46-A925-B4D910BF06C1}"/>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6" name="Rectangle 10">
            <a:extLst>
              <a:ext uri="{FF2B5EF4-FFF2-40B4-BE49-F238E27FC236}">
                <a16:creationId xmlns:a16="http://schemas.microsoft.com/office/drawing/2014/main" id="{8B7E5EC8-56B3-744E-AEB6-6975F945C399}"/>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39307" name="Rectangle 11">
            <a:extLst>
              <a:ext uri="{FF2B5EF4-FFF2-40B4-BE49-F238E27FC236}">
                <a16:creationId xmlns:a16="http://schemas.microsoft.com/office/drawing/2014/main" id="{70D245A9-CA75-EF4B-A12C-0CAA606FDF85}"/>
              </a:ext>
            </a:extLst>
          </p:cNvPr>
          <p:cNvSpPr>
            <a:spLocks noChangeArrowheads="1"/>
          </p:cNvSpPr>
          <p:nvPr/>
        </p:nvSpPr>
        <p:spPr bwMode="auto">
          <a:xfrm>
            <a:off x="5340149"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08" name="Rectangle 12">
            <a:extLst>
              <a:ext uri="{FF2B5EF4-FFF2-40B4-BE49-F238E27FC236}">
                <a16:creationId xmlns:a16="http://schemas.microsoft.com/office/drawing/2014/main" id="{8B5EB0A0-D6C3-DA44-BA1C-ED7CEB2A24DE}"/>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09" name="Rectangle 13">
            <a:extLst>
              <a:ext uri="{FF2B5EF4-FFF2-40B4-BE49-F238E27FC236}">
                <a16:creationId xmlns:a16="http://schemas.microsoft.com/office/drawing/2014/main" id="{252DAAD7-A356-BA40-9480-654C6E5359BF}"/>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10" name="Rectangle 14">
            <a:extLst>
              <a:ext uri="{FF2B5EF4-FFF2-40B4-BE49-F238E27FC236}">
                <a16:creationId xmlns:a16="http://schemas.microsoft.com/office/drawing/2014/main" id="{8CF8A1B0-5FF2-C242-855D-594311234734}"/>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0.36</a:t>
            </a:r>
          </a:p>
        </p:txBody>
      </p:sp>
      <p:sp>
        <p:nvSpPr>
          <p:cNvPr id="439311" name="Rectangle 15">
            <a:extLst>
              <a:ext uri="{FF2B5EF4-FFF2-40B4-BE49-F238E27FC236}">
                <a16:creationId xmlns:a16="http://schemas.microsoft.com/office/drawing/2014/main" id="{E4BD3913-17B1-CB4A-A63E-EA7EF310DAD5}"/>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39312" name="Rectangle 16">
            <a:extLst>
              <a:ext uri="{FF2B5EF4-FFF2-40B4-BE49-F238E27FC236}">
                <a16:creationId xmlns:a16="http://schemas.microsoft.com/office/drawing/2014/main" id="{01E68087-0A7A-3246-92B9-0D26B5F58A96}"/>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39313" name="Freeform 17">
            <a:extLst>
              <a:ext uri="{FF2B5EF4-FFF2-40B4-BE49-F238E27FC236}">
                <a16:creationId xmlns:a16="http://schemas.microsoft.com/office/drawing/2014/main" id="{4D5C9B8D-4614-8748-B572-463A5F2B68EE}"/>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4" name="Freeform 18">
            <a:extLst>
              <a:ext uri="{FF2B5EF4-FFF2-40B4-BE49-F238E27FC236}">
                <a16:creationId xmlns:a16="http://schemas.microsoft.com/office/drawing/2014/main" id="{D8C62E83-890E-654B-B878-BDB7B2007BFA}"/>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5" name="Oval 19">
            <a:extLst>
              <a:ext uri="{FF2B5EF4-FFF2-40B4-BE49-F238E27FC236}">
                <a16:creationId xmlns:a16="http://schemas.microsoft.com/office/drawing/2014/main" id="{63E5D680-D158-0443-A088-D2F8C2BCA09A}"/>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16" name="Rectangle 20">
            <a:extLst>
              <a:ext uri="{FF2B5EF4-FFF2-40B4-BE49-F238E27FC236}">
                <a16:creationId xmlns:a16="http://schemas.microsoft.com/office/drawing/2014/main" id="{0C4AAD16-7785-7344-8269-233F3C4FAE61}"/>
              </a:ext>
            </a:extLst>
          </p:cNvPr>
          <p:cNvSpPr>
            <a:spLocks noChangeArrowheads="1"/>
          </p:cNvSpPr>
          <p:nvPr/>
        </p:nvSpPr>
        <p:spPr bwMode="auto">
          <a:xfrm>
            <a:off x="5254625" y="5103203"/>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39317" name="Rectangle 21">
            <a:extLst>
              <a:ext uri="{FF2B5EF4-FFF2-40B4-BE49-F238E27FC236}">
                <a16:creationId xmlns:a16="http://schemas.microsoft.com/office/drawing/2014/main" id="{EC927A5B-CB03-AD44-B01E-B1DEF06A41B0}"/>
              </a:ext>
            </a:extLst>
          </p:cNvPr>
          <p:cNvSpPr>
            <a:spLocks noChangeArrowheads="1"/>
          </p:cNvSpPr>
          <p:nvPr/>
        </p:nvSpPr>
        <p:spPr bwMode="auto">
          <a:xfrm>
            <a:off x="5227384" y="3636009"/>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18" name="Rectangle 22">
            <a:extLst>
              <a:ext uri="{FF2B5EF4-FFF2-40B4-BE49-F238E27FC236}">
                <a16:creationId xmlns:a16="http://schemas.microsoft.com/office/drawing/2014/main" id="{4166E269-5119-A54E-8C2C-FDCE9B83BF8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19" name="Rectangle 23">
            <a:extLst>
              <a:ext uri="{FF2B5EF4-FFF2-40B4-BE49-F238E27FC236}">
                <a16:creationId xmlns:a16="http://schemas.microsoft.com/office/drawing/2014/main" id="{0E702AC3-461D-734E-AC10-9577A711DCCB}"/>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20" name="Rectangle 24">
            <a:extLst>
              <a:ext uri="{FF2B5EF4-FFF2-40B4-BE49-F238E27FC236}">
                <a16:creationId xmlns:a16="http://schemas.microsoft.com/office/drawing/2014/main" id="{9F2DD1BE-1281-4A46-8292-B1350F11D12E}"/>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39321" name="Rectangle 25">
            <a:extLst>
              <a:ext uri="{FF2B5EF4-FFF2-40B4-BE49-F238E27FC236}">
                <a16:creationId xmlns:a16="http://schemas.microsoft.com/office/drawing/2014/main" id="{F9E27322-B0B2-084F-85CE-8478D94BCDCF}"/>
              </a:ext>
            </a:extLst>
          </p:cNvPr>
          <p:cNvSpPr>
            <a:spLocks noChangeArrowheads="1"/>
          </p:cNvSpPr>
          <p:nvPr/>
        </p:nvSpPr>
        <p:spPr bwMode="auto">
          <a:xfrm>
            <a:off x="707662" y="37358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
        <p:nvSpPr>
          <p:cNvPr id="439322" name="Rectangle 26">
            <a:extLst>
              <a:ext uri="{FF2B5EF4-FFF2-40B4-BE49-F238E27FC236}">
                <a16:creationId xmlns:a16="http://schemas.microsoft.com/office/drawing/2014/main" id="{47F1F595-5FC7-CA4C-A22A-B9A1C584E00C}"/>
              </a:ext>
            </a:extLst>
          </p:cNvPr>
          <p:cNvSpPr>
            <a:spLocks noChangeArrowheads="1"/>
          </p:cNvSpPr>
          <p:nvPr/>
        </p:nvSpPr>
        <p:spPr bwMode="auto">
          <a:xfrm>
            <a:off x="707661" y="545770"/>
            <a:ext cx="556667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39323" name="Arc 27">
            <a:extLst>
              <a:ext uri="{FF2B5EF4-FFF2-40B4-BE49-F238E27FC236}">
                <a16:creationId xmlns:a16="http://schemas.microsoft.com/office/drawing/2014/main" id="{2B68237C-8EB0-0E4B-9C9B-D6730EC06BDF}"/>
              </a:ext>
            </a:extLst>
          </p:cNvPr>
          <p:cNvSpPr>
            <a:spLocks/>
          </p:cNvSpPr>
          <p:nvPr/>
        </p:nvSpPr>
        <p:spPr bwMode="auto">
          <a:xfrm>
            <a:off x="3200400" y="1371600"/>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9</a:t>
            </a:fld>
            <a:endParaRPr lang="en-US"/>
          </a:p>
        </p:txBody>
      </p:sp>
    </p:spTree>
    <p:extLst>
      <p:ext uri="{BB962C8B-B14F-4D97-AF65-F5344CB8AC3E}">
        <p14:creationId xmlns:p14="http://schemas.microsoft.com/office/powerpoint/2010/main" val="3175336518"/>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otalTime>504</TotalTime>
  <Words>983</Words>
  <Application>Microsoft Macintosh PowerPoint</Application>
  <PresentationFormat>On-screen Show (4:3)</PresentationFormat>
  <Paragraphs>322</Paragraphs>
  <Slides>25</Slides>
  <Notes>18</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微软雅黑</vt:lpstr>
      <vt:lpstr>Arial</vt:lpstr>
      <vt:lpstr>Calibri</vt:lpstr>
      <vt:lpstr>Courier New</vt:lpstr>
      <vt:lpstr>Monotype Sorts</vt:lpstr>
      <vt:lpstr>Times New Roman</vt:lpstr>
      <vt:lpstr>Verdana</vt:lpstr>
      <vt:lpstr>ThemeDARTH</vt:lpstr>
      <vt:lpstr>Decision Tree Modeling in R</vt:lpstr>
      <vt:lpstr>Decision Tree (a type of model)</vt:lpstr>
      <vt:lpstr>Components of a decision tree</vt:lpstr>
      <vt:lpstr>Structure of a decision tree</vt:lpstr>
      <vt:lpstr>Plot of a sample decision tree</vt:lpstr>
      <vt:lpstr>Simple Decision Tree</vt:lpstr>
      <vt:lpstr>Draw the tree</vt:lpstr>
      <vt:lpstr>To treat or not to treat</vt:lpstr>
      <vt:lpstr>PowerPoint Presentation</vt:lpstr>
      <vt:lpstr>PowerPoint Presentation</vt:lpstr>
      <vt:lpstr>There is a third option</vt:lpstr>
      <vt:lpstr>Draw the tree</vt:lpstr>
      <vt:lpstr>PowerPoint Presentation</vt:lpstr>
      <vt:lpstr>PowerPoint Presentation</vt:lpstr>
      <vt:lpstr>PowerPoint Presentation</vt:lpstr>
      <vt:lpstr>PowerPoint Presentation</vt:lpstr>
      <vt:lpstr>PowerPoint Presentation</vt:lpstr>
      <vt:lpstr>Estimating decision tree outcomes in R</vt:lpstr>
      <vt:lpstr>Compute average outcomes</vt:lpstr>
      <vt:lpstr>Plot of a sample decision tree</vt:lpstr>
      <vt:lpstr>PowerPoint Presentation</vt:lpstr>
      <vt:lpstr>PowerPoint Presentation</vt:lpstr>
      <vt:lpstr>Compute average outcomes – in R</vt:lpstr>
      <vt:lpstr>R Session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 Modeling in R</dc:title>
  <dc:creator>Alan Yang</dc:creator>
  <cp:lastModifiedBy>E.M. Krijkamp</cp:lastModifiedBy>
  <cp:revision>27</cp:revision>
  <dcterms:created xsi:type="dcterms:W3CDTF">2020-07-17T19:28:17Z</dcterms:created>
  <dcterms:modified xsi:type="dcterms:W3CDTF">2021-01-26T13:38:55Z</dcterms:modified>
</cp:coreProperties>
</file>