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3.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57"/>
  </p:notesMasterIdLst>
  <p:sldIdLst>
    <p:sldId id="256" r:id="rId2"/>
    <p:sldId id="276" r:id="rId3"/>
    <p:sldId id="663" r:id="rId4"/>
    <p:sldId id="287" r:id="rId5"/>
    <p:sldId id="285" r:id="rId6"/>
    <p:sldId id="277" r:id="rId7"/>
    <p:sldId id="278" r:id="rId8"/>
    <p:sldId id="279" r:id="rId9"/>
    <p:sldId id="280" r:id="rId10"/>
    <p:sldId id="281" r:id="rId11"/>
    <p:sldId id="297" r:id="rId12"/>
    <p:sldId id="283" r:id="rId13"/>
    <p:sldId id="284" r:id="rId14"/>
    <p:sldId id="261" r:id="rId15"/>
    <p:sldId id="291" r:id="rId16"/>
    <p:sldId id="288" r:id="rId17"/>
    <p:sldId id="289" r:id="rId18"/>
    <p:sldId id="263" r:id="rId19"/>
    <p:sldId id="264" r:id="rId20"/>
    <p:sldId id="265" r:id="rId21"/>
    <p:sldId id="266" r:id="rId22"/>
    <p:sldId id="267" r:id="rId23"/>
    <p:sldId id="268" r:id="rId24"/>
    <p:sldId id="269" r:id="rId25"/>
    <p:sldId id="665" r:id="rId26"/>
    <p:sldId id="271" r:id="rId27"/>
    <p:sldId id="272" r:id="rId28"/>
    <p:sldId id="273" r:id="rId29"/>
    <p:sldId id="294" r:id="rId30"/>
    <p:sldId id="662" r:id="rId31"/>
    <p:sldId id="666" r:id="rId32"/>
    <p:sldId id="664" r:id="rId33"/>
    <p:sldId id="667" r:id="rId34"/>
    <p:sldId id="642" r:id="rId35"/>
    <p:sldId id="651" r:id="rId36"/>
    <p:sldId id="643" r:id="rId37"/>
    <p:sldId id="661" r:id="rId38"/>
    <p:sldId id="644" r:id="rId39"/>
    <p:sldId id="641" r:id="rId40"/>
    <p:sldId id="645" r:id="rId41"/>
    <p:sldId id="638" r:id="rId42"/>
    <p:sldId id="298" r:id="rId43"/>
    <p:sldId id="384" r:id="rId44"/>
    <p:sldId id="586" r:id="rId45"/>
    <p:sldId id="647" r:id="rId46"/>
    <p:sldId id="648" r:id="rId47"/>
    <p:sldId id="668" r:id="rId48"/>
    <p:sldId id="514" r:id="rId49"/>
    <p:sldId id="652" r:id="rId50"/>
    <p:sldId id="650" r:id="rId51"/>
    <p:sldId id="653" r:id="rId52"/>
    <p:sldId id="299" r:id="rId53"/>
    <p:sldId id="274" r:id="rId54"/>
    <p:sldId id="258" r:id="rId55"/>
    <p:sldId id="346"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3" clrIdx="0">
    <p:extLst>
      <p:ext uri="{19B8F6BF-5375-455C-9EA6-DF929625EA0E}">
        <p15:presenceInfo xmlns:p15="http://schemas.microsoft.com/office/powerpoint/2012/main" userId="S::eenns@umn.edu::08dfc3b5-75be-4176-bf15-b6c367625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40"/>
    <p:restoredTop sz="94646"/>
  </p:normalViewPr>
  <p:slideViewPr>
    <p:cSldViewPr snapToGrid="0" snapToObjects="1">
      <p:cViewPr varScale="1">
        <p:scale>
          <a:sx n="128" d="100"/>
          <a:sy n="128" d="100"/>
        </p:scale>
        <p:origin x="3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10T10:07:00.582" idx="1">
    <p:pos x="10" y="10"/>
    <p:text>Make this consistent with one-way SA (e.g. use life-expectancy as outcome)</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7-10T10:12:47.340" idx="2">
    <p:pos x="3737" y="1610"/>
    <p:text>Fix typos in the transition matrix. Should be HSD by HSD instead of SPD. </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7-10T10:13:39.096" idx="3">
    <p:pos x="10" y="10"/>
    <p:text>Fix typos in the transition matrix. Should be HSD by HSD instead of SPD.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7/22/20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Shape 10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3" name="Shape 100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1130777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Shape 10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1" name="Shape 102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9885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Shape 10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0" name="Shape 10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41" name="Shape 104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20</a:t>
            </a:fld>
            <a:endParaRPr/>
          </a:p>
        </p:txBody>
      </p:sp>
    </p:spTree>
    <p:extLst>
      <p:ext uri="{BB962C8B-B14F-4D97-AF65-F5344CB8AC3E}">
        <p14:creationId xmlns:p14="http://schemas.microsoft.com/office/powerpoint/2010/main" val="2139714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Shape 10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4" name="Shape 105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1102341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Shape 10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1" name="Shape 107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48519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Shape 10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1" name="Shape 10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092" name="Shape 1092"/>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23</a:t>
            </a:fld>
            <a:endParaRPr/>
          </a:p>
        </p:txBody>
      </p:sp>
    </p:spTree>
    <p:extLst>
      <p:ext uri="{BB962C8B-B14F-4D97-AF65-F5344CB8AC3E}">
        <p14:creationId xmlns:p14="http://schemas.microsoft.com/office/powerpoint/2010/main" val="1000262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24</a:t>
            </a:fld>
            <a:endParaRPr/>
          </a:p>
        </p:txBody>
      </p:sp>
    </p:spTree>
    <p:extLst>
      <p:ext uri="{BB962C8B-B14F-4D97-AF65-F5344CB8AC3E}">
        <p14:creationId xmlns:p14="http://schemas.microsoft.com/office/powerpoint/2010/main" val="1252008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25</a:t>
            </a:fld>
            <a:endParaRPr/>
          </a:p>
        </p:txBody>
      </p:sp>
    </p:spTree>
    <p:extLst>
      <p:ext uri="{BB962C8B-B14F-4D97-AF65-F5344CB8AC3E}">
        <p14:creationId xmlns:p14="http://schemas.microsoft.com/office/powerpoint/2010/main" val="1514904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1"/>
        <p:cNvGrpSpPr/>
        <p:nvPr/>
      </p:nvGrpSpPr>
      <p:grpSpPr>
        <a:xfrm>
          <a:off x="0" y="0"/>
          <a:ext cx="0" cy="0"/>
          <a:chOff x="0" y="0"/>
          <a:chExt cx="0" cy="0"/>
        </a:xfrm>
      </p:grpSpPr>
      <p:sp>
        <p:nvSpPr>
          <p:cNvPr id="1972" name="Shape 19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3" name="Shape 19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nl-NL" sz="1400">
                <a:latin typeface="Verdana"/>
                <a:ea typeface="Verdana"/>
                <a:cs typeface="Verdana"/>
                <a:sym typeface="Verdana"/>
              </a:rPr>
              <a:t>Commonly used distribution to model parameter uncertainty </a:t>
            </a:r>
            <a:endParaRPr sz="1400"/>
          </a:p>
        </p:txBody>
      </p:sp>
      <p:sp>
        <p:nvSpPr>
          <p:cNvPr id="1974" name="Shape 197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26</a:t>
            </a:fld>
            <a:endParaRPr/>
          </a:p>
        </p:txBody>
      </p:sp>
    </p:spTree>
    <p:extLst>
      <p:ext uri="{BB962C8B-B14F-4D97-AF65-F5344CB8AC3E}">
        <p14:creationId xmlns:p14="http://schemas.microsoft.com/office/powerpoint/2010/main" val="587649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1"/>
        <p:cNvGrpSpPr/>
        <p:nvPr/>
      </p:nvGrpSpPr>
      <p:grpSpPr>
        <a:xfrm>
          <a:off x="0" y="0"/>
          <a:ext cx="0" cy="0"/>
          <a:chOff x="0" y="0"/>
          <a:chExt cx="0" cy="0"/>
        </a:xfrm>
      </p:grpSpPr>
      <p:sp>
        <p:nvSpPr>
          <p:cNvPr id="1982" name="Shape 19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3" name="Shape 19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nl-NL" sz="900">
                <a:latin typeface="Arial"/>
                <a:ea typeface="Arial"/>
                <a:cs typeface="Arial"/>
                <a:sym typeface="Arial"/>
              </a:rPr>
              <a:t>Hunink MGM, Weinstein MC, Wittenberg E, Drummond MF, Pliskin JS, Wong JB, Glasziou PP. Decision Making in Health and Medicine: Integrating Evidence and Values. Cambridge University Press, Cambridge, UK, 2014. ISBN 978-1-107-69047-9. Table 12.2, page 371</a:t>
            </a:r>
            <a:endParaRPr sz="900">
              <a:latin typeface="Arial"/>
              <a:ea typeface="Arial"/>
              <a:cs typeface="Arial"/>
              <a:sym typeface="Arial"/>
            </a:endParaRPr>
          </a:p>
          <a:p>
            <a:pPr marL="0" lvl="0" indent="0" rtl="0">
              <a:spcBef>
                <a:spcPts val="0"/>
              </a:spcBef>
              <a:spcAft>
                <a:spcPts val="0"/>
              </a:spcAft>
              <a:buClr>
                <a:schemeClr val="dk1"/>
              </a:buClr>
              <a:buSzPts val="1100"/>
              <a:buFont typeface="Arial"/>
              <a:buNone/>
            </a:pPr>
            <a:endParaRPr sz="1400">
              <a:latin typeface="Arial"/>
              <a:ea typeface="Arial"/>
              <a:cs typeface="Arial"/>
              <a:sym typeface="Arial"/>
            </a:endParaRPr>
          </a:p>
          <a:p>
            <a:pPr marL="0" lvl="0" indent="0" rtl="0">
              <a:spcBef>
                <a:spcPts val="0"/>
              </a:spcBef>
              <a:spcAft>
                <a:spcPts val="0"/>
              </a:spcAft>
              <a:buNone/>
            </a:pPr>
            <a:endParaRPr/>
          </a:p>
        </p:txBody>
      </p:sp>
      <p:sp>
        <p:nvSpPr>
          <p:cNvPr id="1984" name="Shape 198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27</a:t>
            </a:fld>
            <a:endParaRPr/>
          </a:p>
        </p:txBody>
      </p:sp>
    </p:spTree>
    <p:extLst>
      <p:ext uri="{BB962C8B-B14F-4D97-AF65-F5344CB8AC3E}">
        <p14:creationId xmlns:p14="http://schemas.microsoft.com/office/powerpoint/2010/main" val="1056553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4964214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0"/>
        <p:cNvGrpSpPr/>
        <p:nvPr/>
      </p:nvGrpSpPr>
      <p:grpSpPr>
        <a:xfrm>
          <a:off x="0" y="0"/>
          <a:ext cx="0" cy="0"/>
          <a:chOff x="0" y="0"/>
          <a:chExt cx="0" cy="0"/>
        </a:xfrm>
      </p:grpSpPr>
      <p:sp>
        <p:nvSpPr>
          <p:cNvPr id="1991" name="Shape 19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2" name="Shape 19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93" name="Shape 19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28</a:t>
            </a:fld>
            <a:endParaRPr/>
          </a:p>
        </p:txBody>
      </p:sp>
    </p:spTree>
    <p:extLst>
      <p:ext uri="{BB962C8B-B14F-4D97-AF65-F5344CB8AC3E}">
        <p14:creationId xmlns:p14="http://schemas.microsoft.com/office/powerpoint/2010/main" val="1404733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31</a:t>
            </a:fld>
            <a:endParaRPr/>
          </a:p>
        </p:txBody>
      </p:sp>
    </p:spTree>
    <p:extLst>
      <p:ext uri="{BB962C8B-B14F-4D97-AF65-F5344CB8AC3E}">
        <p14:creationId xmlns:p14="http://schemas.microsoft.com/office/powerpoint/2010/main" val="7171132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33</a:t>
            </a:fld>
            <a:endParaRPr/>
          </a:p>
        </p:txBody>
      </p:sp>
    </p:spTree>
    <p:extLst>
      <p:ext uri="{BB962C8B-B14F-4D97-AF65-F5344CB8AC3E}">
        <p14:creationId xmlns:p14="http://schemas.microsoft.com/office/powerpoint/2010/main" val="145661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shaded area represents the probability of X being cost- effective compared to Y, which is the area under the curve to the right of INB = 0. The </a:t>
            </a:r>
            <a:r>
              <a:rPr lang="en-US" b="1" dirty="0"/>
              <a:t>solid vertical line </a:t>
            </a:r>
            <a:r>
              <a:rPr lang="en-US" dirty="0"/>
              <a:t>represents the expected INB of X vs. Y, and the </a:t>
            </a:r>
            <a:r>
              <a:rPr lang="en-US" b="1" dirty="0"/>
              <a:t>dashed vertical line </a:t>
            </a:r>
            <a:r>
              <a:rPr lang="en-US" dirty="0"/>
              <a:t>represents the </a:t>
            </a:r>
            <a:r>
              <a:rPr lang="en-US" b="1" dirty="0"/>
              <a:t>median of the distribution of INB</a:t>
            </a:r>
            <a:r>
              <a:rPr lang="en-US" dirty="0"/>
              <a:t>. X is optimal in all scenarios, but has the highest probability of being cost-effective only in scenarios B and C. In scenario B (i.e., symmetrical), the median and mean of INB coincide with each other.</a:t>
            </a:r>
          </a:p>
        </p:txBody>
      </p:sp>
      <p:sp>
        <p:nvSpPr>
          <p:cNvPr id="4" name="Slide Number Placeholder 3"/>
          <p:cNvSpPr>
            <a:spLocks noGrp="1"/>
          </p:cNvSpPr>
          <p:nvPr>
            <p:ph type="sldNum" sz="quarter" idx="5"/>
          </p:nvPr>
        </p:nvSpPr>
        <p:spPr/>
        <p:txBody>
          <a:bodyPr/>
          <a:lstStyle/>
          <a:p>
            <a:fld id="{D73956A2-3864-BC4F-800B-0E89051655E5}" type="slidenum">
              <a:rPr lang="en-US" smtClean="0"/>
              <a:t>38</a:t>
            </a:fld>
            <a:endParaRPr lang="en-US"/>
          </a:p>
        </p:txBody>
      </p:sp>
    </p:spTree>
    <p:extLst>
      <p:ext uri="{BB962C8B-B14F-4D97-AF65-F5344CB8AC3E}">
        <p14:creationId xmlns:p14="http://schemas.microsoft.com/office/powerpoint/2010/main" val="4029991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53</a:t>
            </a:fld>
            <a:endParaRPr/>
          </a:p>
        </p:txBody>
      </p:sp>
    </p:spTree>
    <p:extLst>
      <p:ext uri="{BB962C8B-B14F-4D97-AF65-F5344CB8AC3E}">
        <p14:creationId xmlns:p14="http://schemas.microsoft.com/office/powerpoint/2010/main" val="17952669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6943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267116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Shape 9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7" name="Shape 9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02656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23701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2043349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2219891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71846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Shape 9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7" name="Shape 9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50755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7/22/20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7/22/20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7/22/20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7/22/20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7/22/20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915855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7/22/20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140296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5" name="Table 14">
            <a:extLst>
              <a:ext uri="{FF2B5EF4-FFF2-40B4-BE49-F238E27FC236}">
                <a16:creationId xmlns:a16="http://schemas.microsoft.com/office/drawing/2014/main" id="{FDEB6E06-FEAE-9D4C-A1BD-70BEA2056DEC}"/>
              </a:ext>
            </a:extLst>
          </p:cNvPr>
          <p:cNvGraphicFramePr>
            <a:graphicFrameLocks noGrp="1"/>
          </p:cNvGraphicFramePr>
          <p:nvPr userDrawn="1">
            <p:extLst>
              <p:ext uri="{D42A27DB-BD31-4B8C-83A1-F6EECF244321}">
                <p14:modId xmlns:p14="http://schemas.microsoft.com/office/powerpoint/2010/main" val="1920645696"/>
              </p:ext>
            </p:extLst>
          </p:nvPr>
        </p:nvGraphicFramePr>
        <p:xfrm>
          <a:off x="1850216" y="143142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Drug Policy Program, Center for Research and Teaching in Economics, Aguascalientes, Mexico</a:t>
                      </a:r>
                      <a:endParaRPr lang="en-US" sz="1200" kern="1200" baseline="30000" dirty="0">
                        <a:solidFill>
                          <a:srgbClr val="FEF8F3"/>
                        </a:solidFill>
                        <a:effectLst/>
                        <a:latin typeface="+mn-lt"/>
                        <a:ea typeface="+mn-ea"/>
                        <a:cs typeface="+mn-cs"/>
                      </a:endParaRP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6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26" name="TextBox 25">
            <a:extLst>
              <a:ext uri="{FF2B5EF4-FFF2-40B4-BE49-F238E27FC236}">
                <a16:creationId xmlns:a16="http://schemas.microsoft.com/office/drawing/2014/main" id="{850AE1E3-7074-3945-8579-86BB07AC1EDC}"/>
              </a:ext>
            </a:extLst>
          </p:cNvPr>
          <p:cNvSpPr txBox="1"/>
          <p:nvPr userDrawn="1"/>
        </p:nvSpPr>
        <p:spPr>
          <a:xfrm flipH="1">
            <a:off x="1860376" y="452470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2F8B59D6-72BE-E646-8D5D-972D55A51E8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234A21B4-59D2-AA4F-AB6A-47FE76AA99B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09AE19EF-3E9F-6440-AB2F-A7F505E37D5E}"/>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E58B142A-169C-C844-8DEE-04CE33C9B724}"/>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8" name="Picture 27">
            <a:extLst>
              <a:ext uri="{FF2B5EF4-FFF2-40B4-BE49-F238E27FC236}">
                <a16:creationId xmlns:a16="http://schemas.microsoft.com/office/drawing/2014/main" id="{B7C95BEE-B78B-2247-A803-AC05DDBB1C2C}"/>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2F510F59-2DFA-AE44-8459-F6FCD5AE37C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A0ABCF1A-BF35-DE4C-AC17-A62CF936F5A3}"/>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63E5713D-A302-E74D-9792-FEB1BD2D44AA}"/>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8B62C3DE-5945-A14E-B2DC-80B5A602B374}"/>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EF0B5D6C-A7A4-EF4D-9A0E-42B82BAA61C7}"/>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7/22/20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7/22/20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7/22/20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7/22/20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7/22/20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7/22/20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7/22/20</a:t>
            </a:fld>
            <a:endParaRPr lang="en-US"/>
          </a:p>
        </p:txBody>
      </p:sp>
    </p:spTree>
    <p:extLst>
      <p:ext uri="{BB962C8B-B14F-4D97-AF65-F5344CB8AC3E}">
        <p14:creationId xmlns:p14="http://schemas.microsoft.com/office/powerpoint/2010/main" val="5912624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5" r:id="rId15"/>
    <p:sldLayoutId id="2147483703" r:id="rId16"/>
    <p:sldLayoutId id="2147483704" r:id="rId17"/>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comments" Target="../comments/comment2.xml"/><Relationship Id="rId5" Type="http://schemas.openxmlformats.org/officeDocument/2006/relationships/image" Target="../media/image18.emf"/><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comments" Target="../comments/comment3.xml"/><Relationship Id="rId5" Type="http://schemas.openxmlformats.org/officeDocument/2006/relationships/image" Target="../media/image23.emf"/><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emf"/><Relationship Id="rId7"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r>
              <a:rPr lang="en-US" dirty="0"/>
              <a:t>Decision Modeling in R workshop</a:t>
            </a:r>
          </a:p>
          <a:p>
            <a:endParaRPr lang="en-US" dirty="0"/>
          </a:p>
          <a:p>
            <a:r>
              <a:rPr lang="en-US"/>
              <a:t>July 2020</a:t>
            </a:r>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4000" dirty="0"/>
              <a:t>Sensitivity Analysis in R</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Sensitivity Analysis</a:t>
            </a:r>
          </a:p>
        </p:txBody>
      </p:sp>
      <p:sp>
        <p:nvSpPr>
          <p:cNvPr id="3" name="Content Placeholder 2"/>
          <p:cNvSpPr>
            <a:spLocks noGrp="1"/>
          </p:cNvSpPr>
          <p:nvPr>
            <p:ph idx="1"/>
          </p:nvPr>
        </p:nvSpPr>
        <p:spPr>
          <a:xfrm>
            <a:off x="840431" y="1417638"/>
            <a:ext cx="8080147" cy="4983162"/>
          </a:xfrm>
        </p:spPr>
        <p:txBody>
          <a:bodyPr/>
          <a:lstStyle/>
          <a:p>
            <a:r>
              <a:rPr lang="en-US" dirty="0"/>
              <a:t>Systematically vary a single parameter over range of uncertainty, keeping all others fixed</a:t>
            </a:r>
          </a:p>
          <a:p>
            <a:pPr marL="0" indent="0">
              <a:buNone/>
            </a:pP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30%, </a:t>
            </a:r>
            <a:r>
              <a:rPr lang="en-US" sz="2400" dirty="0" err="1"/>
              <a:t>p.PCed</a:t>
            </a:r>
            <a:r>
              <a:rPr lang="en-US" sz="2400" dirty="0"/>
              <a:t> </a:t>
            </a:r>
            <a:r>
              <a:rPr lang="en-US" sz="2400" dirty="0">
                <a:latin typeface="Cambria" pitchFamily="18" charset="0"/>
              </a:rPr>
              <a:t>= 40%, </a:t>
            </a:r>
            <a:r>
              <a:rPr lang="en-US" sz="2400" dirty="0" err="1"/>
              <a:t>p.PCed</a:t>
            </a:r>
            <a:r>
              <a:rPr lang="en-US" sz="2400" i="1" baseline="-25000" dirty="0">
                <a:latin typeface="Cambria" pitchFamily="18" charset="0"/>
              </a:rPr>
              <a:t> </a:t>
            </a:r>
            <a:r>
              <a:rPr lang="en-US" sz="2400" dirty="0">
                <a:latin typeface="Cambria" pitchFamily="18" charset="0"/>
              </a:rPr>
              <a:t>= 50%</a:t>
            </a:r>
            <a:r>
              <a:rPr lang="en-US" sz="2400" dirty="0"/>
              <a:t>, </a:t>
            </a:r>
            <a:r>
              <a:rPr lang="en-US" sz="2400" dirty="0" err="1"/>
              <a:t>etc</a:t>
            </a:r>
            <a:r>
              <a:rPr lang="en-US" sz="2400" dirty="0"/>
              <a:t>…</a:t>
            </a:r>
          </a:p>
          <a:p>
            <a:r>
              <a:rPr lang="en-US" dirty="0"/>
              <a:t>For each parameter value, calculate the expected outcomes under each strategy</a:t>
            </a:r>
          </a:p>
          <a:p>
            <a:r>
              <a:rPr lang="en-US" dirty="0"/>
              <a:t>Identify which strategy is preferred</a:t>
            </a:r>
          </a:p>
          <a:p>
            <a:endParaRPr lang="en-US" dirty="0"/>
          </a:p>
        </p:txBody>
      </p:sp>
      <p:sp>
        <p:nvSpPr>
          <p:cNvPr id="5" name="Rectangle 4"/>
          <p:cNvSpPr/>
          <p:nvPr/>
        </p:nvSpPr>
        <p:spPr>
          <a:xfrm>
            <a:off x="2624342" y="4861214"/>
            <a:ext cx="2749488" cy="512618"/>
          </a:xfrm>
          <a:prstGeom prst="rect">
            <a:avLst/>
          </a:prstGeom>
          <a:pattFill prst="zigZag">
            <a:fgClr>
              <a:srgbClr val="00B050"/>
            </a:fgClr>
            <a:bgClr>
              <a:schemeClr val="bg1"/>
            </a:bgClr>
          </a:patt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394248" y="4861214"/>
            <a:ext cx="914400" cy="512618"/>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46265" y="5880369"/>
            <a:ext cx="1939057" cy="430887"/>
          </a:xfrm>
          <a:prstGeom prst="rect">
            <a:avLst/>
          </a:prstGeom>
          <a:noFill/>
        </p:spPr>
        <p:txBody>
          <a:bodyPr wrap="none" rtlCol="0">
            <a:spAutoFit/>
          </a:bodyPr>
          <a:lstStyle/>
          <a:p>
            <a:pPr algn="ctr"/>
            <a:r>
              <a:rPr lang="en-US" sz="2200" dirty="0">
                <a:latin typeface="Calibri" panose="020F0502020204030204" pitchFamily="34" charset="0"/>
              </a:rPr>
              <a:t>Life Expectancy</a:t>
            </a:r>
          </a:p>
        </p:txBody>
      </p:sp>
      <p:grpSp>
        <p:nvGrpSpPr>
          <p:cNvPr id="15" name="Group 14"/>
          <p:cNvGrpSpPr/>
          <p:nvPr/>
        </p:nvGrpSpPr>
        <p:grpSpPr>
          <a:xfrm>
            <a:off x="2171947" y="5475663"/>
            <a:ext cx="4488767" cy="659785"/>
            <a:chOff x="2171947" y="5475663"/>
            <a:chExt cx="4488767" cy="659785"/>
          </a:xfrm>
        </p:grpSpPr>
        <p:grpSp>
          <p:nvGrpSpPr>
            <p:cNvPr id="12" name="Group 11"/>
            <p:cNvGrpSpPr/>
            <p:nvPr/>
          </p:nvGrpSpPr>
          <p:grpSpPr>
            <a:xfrm>
              <a:off x="2624342" y="5475663"/>
              <a:ext cx="3680660" cy="274320"/>
              <a:chOff x="2624342" y="5475663"/>
              <a:chExt cx="3680660" cy="274320"/>
            </a:xfrm>
          </p:grpSpPr>
          <p:cxnSp>
            <p:nvCxnSpPr>
              <p:cNvPr id="8" name="Straight Connector 7"/>
              <p:cNvCxnSpPr/>
              <p:nvPr/>
            </p:nvCxnSpPr>
            <p:spPr>
              <a:xfrm>
                <a:off x="2624342" y="5612823"/>
                <a:ext cx="3657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6167842" y="5612823"/>
                <a:ext cx="2743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487182" y="5612823"/>
                <a:ext cx="2743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2171947" y="5673783"/>
              <a:ext cx="715260" cy="461665"/>
            </a:xfrm>
            <a:prstGeom prst="rect">
              <a:avLst/>
            </a:prstGeom>
            <a:noFill/>
          </p:spPr>
          <p:txBody>
            <a:bodyPr wrap="none" rtlCol="0">
              <a:spAutoFit/>
            </a:bodyPr>
            <a:lstStyle/>
            <a:p>
              <a:r>
                <a:rPr lang="en-US" sz="2400" dirty="0">
                  <a:latin typeface="Calibri" panose="020F0502020204030204" pitchFamily="34" charset="0"/>
                </a:rPr>
                <a:t>30%</a:t>
              </a:r>
            </a:p>
          </p:txBody>
        </p:sp>
        <p:sp>
          <p:nvSpPr>
            <p:cNvPr id="14" name="TextBox 13"/>
            <p:cNvSpPr txBox="1"/>
            <p:nvPr/>
          </p:nvSpPr>
          <p:spPr>
            <a:xfrm>
              <a:off x="5945454" y="5673783"/>
              <a:ext cx="715260" cy="461665"/>
            </a:xfrm>
            <a:prstGeom prst="rect">
              <a:avLst/>
            </a:prstGeom>
            <a:noFill/>
          </p:spPr>
          <p:txBody>
            <a:bodyPr wrap="none" rtlCol="0">
              <a:spAutoFit/>
            </a:bodyPr>
            <a:lstStyle/>
            <a:p>
              <a:r>
                <a:rPr lang="en-US" sz="2400" dirty="0">
                  <a:latin typeface="Calibri" panose="020F0502020204030204" pitchFamily="34" charset="0"/>
                </a:rPr>
                <a:t>65%</a:t>
              </a:r>
            </a:p>
          </p:txBody>
        </p:sp>
      </p:grpSp>
      <p:grpSp>
        <p:nvGrpSpPr>
          <p:cNvPr id="16" name="Group 15"/>
          <p:cNvGrpSpPr/>
          <p:nvPr/>
        </p:nvGrpSpPr>
        <p:grpSpPr>
          <a:xfrm>
            <a:off x="1068596" y="4259702"/>
            <a:ext cx="1978154" cy="823124"/>
            <a:chOff x="866849" y="4753406"/>
            <a:chExt cx="2231266" cy="823124"/>
          </a:xfrm>
        </p:grpSpPr>
        <p:sp>
          <p:nvSpPr>
            <p:cNvPr id="17" name="TextBox 16"/>
            <p:cNvSpPr txBox="1"/>
            <p:nvPr/>
          </p:nvSpPr>
          <p:spPr>
            <a:xfrm>
              <a:off x="866849" y="4753406"/>
              <a:ext cx="2231266" cy="430887"/>
            </a:xfrm>
            <a:prstGeom prst="rect">
              <a:avLst/>
            </a:prstGeom>
            <a:noFill/>
          </p:spPr>
          <p:txBody>
            <a:bodyPr wrap="square" rtlCol="0">
              <a:spAutoFit/>
            </a:bodyPr>
            <a:lstStyle/>
            <a:p>
              <a:r>
                <a:rPr lang="en-US" sz="2200" dirty="0">
                  <a:latin typeface="Constantia"/>
                  <a:cs typeface="Constantia"/>
                </a:rPr>
                <a:t>‘Hospital Care’</a:t>
              </a:r>
            </a:p>
          </p:txBody>
        </p:sp>
        <p:cxnSp>
          <p:nvCxnSpPr>
            <p:cNvPr id="18" name="Straight Arrow Connector 17"/>
            <p:cNvCxnSpPr>
              <a:cxnSpLocks/>
              <a:stCxn id="17" idx="2"/>
            </p:cNvCxnSpPr>
            <p:nvPr/>
          </p:nvCxnSpPr>
          <p:spPr>
            <a:xfrm>
              <a:off x="1982482" y="5184293"/>
              <a:ext cx="629814" cy="392237"/>
            </a:xfrm>
            <a:prstGeom prst="straightConnector1">
              <a:avLst/>
            </a:prstGeom>
            <a:ln w="381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6370341" y="4240377"/>
            <a:ext cx="1879355" cy="822849"/>
            <a:chOff x="1220480" y="4772456"/>
            <a:chExt cx="1879355" cy="822849"/>
          </a:xfrm>
        </p:grpSpPr>
        <p:sp>
          <p:nvSpPr>
            <p:cNvPr id="24" name="TextBox 23"/>
            <p:cNvSpPr txBox="1"/>
            <p:nvPr/>
          </p:nvSpPr>
          <p:spPr>
            <a:xfrm>
              <a:off x="1220480" y="4772456"/>
              <a:ext cx="1879355" cy="430887"/>
            </a:xfrm>
            <a:prstGeom prst="rect">
              <a:avLst/>
            </a:prstGeom>
            <a:noFill/>
          </p:spPr>
          <p:txBody>
            <a:bodyPr wrap="square" rtlCol="0">
              <a:spAutoFit/>
            </a:bodyPr>
            <a:lstStyle/>
            <a:p>
              <a:pPr algn="ctr"/>
              <a:r>
                <a:rPr lang="en-US" sz="2200" dirty="0">
                  <a:latin typeface="Constantia"/>
                  <a:cs typeface="Constantia"/>
                </a:rPr>
                <a:t>‘Primary care’</a:t>
              </a:r>
            </a:p>
          </p:txBody>
        </p:sp>
        <p:cxnSp>
          <p:nvCxnSpPr>
            <p:cNvPr id="25" name="Straight Arrow Connector 24"/>
            <p:cNvCxnSpPr>
              <a:cxnSpLocks/>
              <a:stCxn id="24" idx="2"/>
            </p:cNvCxnSpPr>
            <p:nvPr/>
          </p:nvCxnSpPr>
          <p:spPr>
            <a:xfrm flipH="1">
              <a:off x="1234988" y="5203343"/>
              <a:ext cx="925170" cy="391962"/>
            </a:xfrm>
            <a:prstGeom prst="straightConnector1">
              <a:avLst/>
            </a:prstGeom>
            <a:ln w="381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27" name="5-Point Star 26"/>
          <p:cNvSpPr/>
          <p:nvPr/>
        </p:nvSpPr>
        <p:spPr>
          <a:xfrm>
            <a:off x="3695025" y="4899651"/>
            <a:ext cx="400725" cy="376151"/>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6861829" y="6216555"/>
            <a:ext cx="2058750" cy="430887"/>
            <a:chOff x="6861829" y="6216555"/>
            <a:chExt cx="2058750" cy="430887"/>
          </a:xfrm>
        </p:grpSpPr>
        <p:sp>
          <p:nvSpPr>
            <p:cNvPr id="29" name="TextBox 28"/>
            <p:cNvSpPr txBox="1"/>
            <p:nvPr/>
          </p:nvSpPr>
          <p:spPr>
            <a:xfrm>
              <a:off x="7262554" y="6216555"/>
              <a:ext cx="1658025" cy="430887"/>
            </a:xfrm>
            <a:prstGeom prst="rect">
              <a:avLst/>
            </a:prstGeom>
            <a:noFill/>
          </p:spPr>
          <p:txBody>
            <a:bodyPr wrap="square" rtlCol="0">
              <a:spAutoFit/>
            </a:bodyPr>
            <a:lstStyle/>
            <a:p>
              <a:pPr algn="ctr"/>
              <a:r>
                <a:rPr lang="en-US" sz="2200" b="1" dirty="0">
                  <a:latin typeface="Constantia"/>
                  <a:cs typeface="Constantia"/>
                </a:rPr>
                <a:t>= Base case</a:t>
              </a:r>
            </a:p>
          </p:txBody>
        </p:sp>
        <p:sp>
          <p:nvSpPr>
            <p:cNvPr id="26" name="5-Point Star 25"/>
            <p:cNvSpPr/>
            <p:nvPr/>
          </p:nvSpPr>
          <p:spPr>
            <a:xfrm>
              <a:off x="6861829" y="6271291"/>
              <a:ext cx="400725" cy="376151"/>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1657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94576190-FF77-9642-964C-C52B6C484B61}"/>
              </a:ext>
            </a:extLst>
          </p:cNvPr>
          <p:cNvPicPr>
            <a:picLocks noChangeAspect="1"/>
          </p:cNvPicPr>
          <p:nvPr/>
        </p:nvPicPr>
        <p:blipFill>
          <a:blip r:embed="rId3"/>
          <a:stretch>
            <a:fillRect/>
          </a:stretch>
        </p:blipFill>
        <p:spPr>
          <a:xfrm>
            <a:off x="1135184" y="1235947"/>
            <a:ext cx="7496070" cy="5622053"/>
          </a:xfrm>
          <a:prstGeom prst="rect">
            <a:avLst/>
          </a:prstGeom>
        </p:spPr>
      </p:pic>
      <p:sp>
        <p:nvSpPr>
          <p:cNvPr id="2" name="Title 1"/>
          <p:cNvSpPr>
            <a:spLocks noGrp="1"/>
          </p:cNvSpPr>
          <p:nvPr>
            <p:ph type="title"/>
          </p:nvPr>
        </p:nvSpPr>
        <p:spPr/>
        <p:txBody>
          <a:bodyPr/>
          <a:lstStyle/>
          <a:p>
            <a:r>
              <a:rPr lang="en-US" dirty="0"/>
              <a:t>One-Way Sensitivity Analysis</a:t>
            </a:r>
          </a:p>
        </p:txBody>
      </p:sp>
    </p:spTree>
    <p:extLst>
      <p:ext uri="{BB962C8B-B14F-4D97-AF65-F5344CB8AC3E}">
        <p14:creationId xmlns:p14="http://schemas.microsoft.com/office/powerpoint/2010/main" val="3482985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Two-Way Sensitivity Analysis</a:t>
            </a:r>
          </a:p>
        </p:txBody>
      </p:sp>
      <p:sp>
        <p:nvSpPr>
          <p:cNvPr id="3" name="Content Placeholder 2"/>
          <p:cNvSpPr>
            <a:spLocks noGrp="1"/>
          </p:cNvSpPr>
          <p:nvPr>
            <p:ph idx="1"/>
          </p:nvPr>
        </p:nvSpPr>
        <p:spPr/>
        <p:txBody>
          <a:bodyPr/>
          <a:lstStyle/>
          <a:p>
            <a:r>
              <a:rPr lang="en-US" dirty="0"/>
              <a:t>Systematically vary </a:t>
            </a:r>
            <a:r>
              <a:rPr lang="en-US" i="1" dirty="0"/>
              <a:t>two</a:t>
            </a:r>
            <a:r>
              <a:rPr lang="en-US" dirty="0"/>
              <a:t> parameters over range of uncertainty, keeping all others fixed</a:t>
            </a:r>
          </a:p>
          <a:p>
            <a:pPr marL="0" indent="0">
              <a:buNone/>
            </a:pPr>
            <a:r>
              <a:rPr lang="en-US" sz="2400" i="1" dirty="0">
                <a:latin typeface="Cambria" pitchFamily="18" charset="0"/>
              </a:rPr>
              <a:t>	</a:t>
            </a: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25%, </a:t>
            </a:r>
            <a:r>
              <a:rPr lang="en-US" sz="2400" dirty="0" err="1"/>
              <a:t>p.HCed</a:t>
            </a:r>
            <a:r>
              <a:rPr lang="en-US" sz="2400" i="1" baseline="-25000" dirty="0">
                <a:latin typeface="Cambria" pitchFamily="18" charset="0"/>
              </a:rPr>
              <a:t> </a:t>
            </a:r>
            <a:r>
              <a:rPr lang="en-US" sz="2400" dirty="0">
                <a:latin typeface="Cambria" pitchFamily="18" charset="0"/>
              </a:rPr>
              <a:t>= 30% </a:t>
            </a:r>
          </a:p>
          <a:p>
            <a:pPr marL="0" indent="0">
              <a:buNone/>
            </a:pPr>
            <a:r>
              <a:rPr lang="en-US" sz="2400" i="1" dirty="0">
                <a:latin typeface="Cambria" pitchFamily="18" charset="0"/>
              </a:rPr>
              <a:t>	</a:t>
            </a: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25%, </a:t>
            </a:r>
            <a:r>
              <a:rPr lang="en-US" sz="2400" dirty="0" err="1"/>
              <a:t>p.HCed</a:t>
            </a:r>
            <a:r>
              <a:rPr lang="en-US" sz="2400" i="1" baseline="-25000" dirty="0">
                <a:latin typeface="Cambria" pitchFamily="18" charset="0"/>
              </a:rPr>
              <a:t> </a:t>
            </a:r>
            <a:r>
              <a:rPr lang="en-US" sz="2400" dirty="0">
                <a:latin typeface="Cambria" pitchFamily="18" charset="0"/>
              </a:rPr>
              <a:t>= 40% </a:t>
            </a:r>
          </a:p>
          <a:p>
            <a:pPr marL="0" indent="0">
              <a:buNone/>
            </a:pPr>
            <a:r>
              <a:rPr lang="en-US" sz="2400" i="1" dirty="0">
                <a:latin typeface="Cambria" pitchFamily="18" charset="0"/>
              </a:rPr>
              <a:t>	</a:t>
            </a: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25%, </a:t>
            </a:r>
            <a:r>
              <a:rPr lang="en-US" sz="2400" dirty="0" err="1"/>
              <a:t>p.HCed</a:t>
            </a:r>
            <a:r>
              <a:rPr lang="en-US" sz="2400" i="1" baseline="-25000" dirty="0">
                <a:latin typeface="Cambria" pitchFamily="18" charset="0"/>
              </a:rPr>
              <a:t> </a:t>
            </a:r>
            <a:r>
              <a:rPr lang="en-US" sz="2400" dirty="0">
                <a:latin typeface="Cambria" pitchFamily="18" charset="0"/>
              </a:rPr>
              <a:t>= 50% </a:t>
            </a:r>
          </a:p>
          <a:p>
            <a:pPr marL="0" indent="0">
              <a:buNone/>
            </a:pPr>
            <a:r>
              <a:rPr lang="en-US" sz="2400" dirty="0">
                <a:latin typeface="Cambria" pitchFamily="18" charset="0"/>
              </a:rPr>
              <a:t>	</a:t>
            </a: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30%, </a:t>
            </a:r>
            <a:r>
              <a:rPr lang="en-US" sz="2400" dirty="0" err="1"/>
              <a:t>p.HCed</a:t>
            </a:r>
            <a:r>
              <a:rPr lang="en-US" sz="2400" i="1" baseline="-25000" dirty="0">
                <a:latin typeface="Cambria" pitchFamily="18" charset="0"/>
              </a:rPr>
              <a:t> </a:t>
            </a:r>
            <a:r>
              <a:rPr lang="en-US" sz="2400" dirty="0">
                <a:latin typeface="Cambria" pitchFamily="18" charset="0"/>
              </a:rPr>
              <a:t>= 30% </a:t>
            </a:r>
          </a:p>
          <a:p>
            <a:pPr marL="0" indent="0">
              <a:buNone/>
            </a:pPr>
            <a:r>
              <a:rPr lang="en-US" sz="2400" i="1" dirty="0">
                <a:latin typeface="Cambria" pitchFamily="18" charset="0"/>
              </a:rPr>
              <a:t>	</a:t>
            </a: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30%, </a:t>
            </a:r>
            <a:r>
              <a:rPr lang="en-US" sz="2400" dirty="0" err="1"/>
              <a:t>p.HCed</a:t>
            </a:r>
            <a:r>
              <a:rPr lang="en-US" sz="2400" i="1" baseline="-25000" dirty="0">
                <a:latin typeface="Cambria" pitchFamily="18" charset="0"/>
              </a:rPr>
              <a:t> </a:t>
            </a:r>
            <a:r>
              <a:rPr lang="en-US" sz="2400" dirty="0">
                <a:latin typeface="Cambria" pitchFamily="18" charset="0"/>
              </a:rPr>
              <a:t>= 40% </a:t>
            </a:r>
          </a:p>
          <a:p>
            <a:pPr marL="0" indent="0">
              <a:buNone/>
            </a:pPr>
            <a:r>
              <a:rPr lang="en-US" sz="2400" dirty="0"/>
              <a:t>	etc…</a:t>
            </a:r>
          </a:p>
          <a:p>
            <a:r>
              <a:rPr lang="en-US" dirty="0"/>
              <a:t>Particularly useful if one parameter influences the impact of the other on the optimal decision</a:t>
            </a:r>
          </a:p>
          <a:p>
            <a:endParaRPr lang="en-US" dirty="0"/>
          </a:p>
          <a:p>
            <a:endParaRPr lang="en-US" dirty="0"/>
          </a:p>
        </p:txBody>
      </p:sp>
    </p:spTree>
    <p:extLst>
      <p:ext uri="{BB962C8B-B14F-4D97-AF65-F5344CB8AC3E}">
        <p14:creationId xmlns:p14="http://schemas.microsoft.com/office/powerpoint/2010/main" val="137374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68B02B5-61F4-9F44-A675-08158B87BF80}"/>
              </a:ext>
            </a:extLst>
          </p:cNvPr>
          <p:cNvPicPr>
            <a:picLocks noChangeAspect="1"/>
          </p:cNvPicPr>
          <p:nvPr/>
        </p:nvPicPr>
        <p:blipFill>
          <a:blip r:embed="rId2"/>
          <a:stretch>
            <a:fillRect/>
          </a:stretch>
        </p:blipFill>
        <p:spPr>
          <a:xfrm>
            <a:off x="1041399" y="1143000"/>
            <a:ext cx="7620000" cy="5715000"/>
          </a:xfrm>
          <a:prstGeom prst="rect">
            <a:avLst/>
          </a:prstGeom>
        </p:spPr>
      </p:pic>
      <p:sp>
        <p:nvSpPr>
          <p:cNvPr id="2" name="Title 1"/>
          <p:cNvSpPr>
            <a:spLocks noGrp="1"/>
          </p:cNvSpPr>
          <p:nvPr>
            <p:ph type="title"/>
          </p:nvPr>
        </p:nvSpPr>
        <p:spPr/>
        <p:txBody>
          <a:bodyPr/>
          <a:lstStyle/>
          <a:p>
            <a:r>
              <a:rPr lang="en-US" dirty="0"/>
              <a:t>Two-Way Sensitivity Analysis</a:t>
            </a:r>
          </a:p>
        </p:txBody>
      </p:sp>
    </p:spTree>
    <p:extLst>
      <p:ext uri="{BB962C8B-B14F-4D97-AF65-F5344CB8AC3E}">
        <p14:creationId xmlns:p14="http://schemas.microsoft.com/office/powerpoint/2010/main" val="55607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Shape 98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Probabilistic</a:t>
            </a:r>
            <a:r>
              <a:rPr lang="nl-NL" dirty="0"/>
              <a:t> </a:t>
            </a:r>
            <a:r>
              <a:rPr lang="nl-NL" dirty="0" err="1"/>
              <a:t>Sensitivity</a:t>
            </a:r>
            <a:r>
              <a:rPr lang="nl-NL" dirty="0"/>
              <a:t> Analysis (PSA)</a:t>
            </a:r>
            <a:endParaRPr dirty="0"/>
          </a:p>
        </p:txBody>
      </p:sp>
      <p:sp>
        <p:nvSpPr>
          <p:cNvPr id="990" name="Shape 990"/>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14</a:t>
            </a:fld>
            <a:endParaRPr/>
          </a:p>
        </p:txBody>
      </p:sp>
    </p:spTree>
    <p:extLst>
      <p:ext uri="{BB962C8B-B14F-4D97-AF65-F5344CB8AC3E}">
        <p14:creationId xmlns:p14="http://schemas.microsoft.com/office/powerpoint/2010/main" val="229049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966CB6C-292D-6149-B001-AB8FAAA5B426}"/>
              </a:ext>
            </a:extLst>
          </p:cNvPr>
          <p:cNvGrpSpPr>
            <a:grpSpLocks/>
          </p:cNvGrpSpPr>
          <p:nvPr/>
        </p:nvGrpSpPr>
        <p:grpSpPr bwMode="auto">
          <a:xfrm>
            <a:off x="914400" y="1458913"/>
            <a:ext cx="1820863" cy="4870450"/>
            <a:chOff x="576" y="919"/>
            <a:chExt cx="1147" cy="3068"/>
          </a:xfrm>
        </p:grpSpPr>
        <p:sp>
          <p:nvSpPr>
            <p:cNvPr id="4" name="Line 3">
              <a:extLst>
                <a:ext uri="{FF2B5EF4-FFF2-40B4-BE49-F238E27FC236}">
                  <a16:creationId xmlns:a16="http://schemas.microsoft.com/office/drawing/2014/main" id="{D6428543-CAAA-2347-A3B7-71F415CFEF7E}"/>
                </a:ext>
              </a:extLst>
            </p:cNvPr>
            <p:cNvSpPr>
              <a:spLocks noChangeShapeType="1"/>
            </p:cNvSpPr>
            <p:nvPr/>
          </p:nvSpPr>
          <p:spPr bwMode="auto">
            <a:xfrm>
              <a:off x="576" y="1898"/>
              <a:ext cx="1061"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 name="Rectangle 4">
              <a:extLst>
                <a:ext uri="{FF2B5EF4-FFF2-40B4-BE49-F238E27FC236}">
                  <a16:creationId xmlns:a16="http://schemas.microsoft.com/office/drawing/2014/main" id="{74C06835-3E2B-F74C-8211-C4EE5A7F8A23}"/>
                </a:ext>
              </a:extLst>
            </p:cNvPr>
            <p:cNvSpPr>
              <a:spLocks noChangeArrowheads="1"/>
            </p:cNvSpPr>
            <p:nvPr/>
          </p:nvSpPr>
          <p:spPr bwMode="auto">
            <a:xfrm>
              <a:off x="634" y="919"/>
              <a:ext cx="1089"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Inputs</a:t>
              </a:r>
            </a:p>
          </p:txBody>
        </p:sp>
        <p:sp>
          <p:nvSpPr>
            <p:cNvPr id="6" name="Freeform 5">
              <a:extLst>
                <a:ext uri="{FF2B5EF4-FFF2-40B4-BE49-F238E27FC236}">
                  <a16:creationId xmlns:a16="http://schemas.microsoft.com/office/drawing/2014/main" id="{AAD83814-2FDE-2640-80B0-1860F61A24D1}"/>
                </a:ext>
              </a:extLst>
            </p:cNvPr>
            <p:cNvSpPr>
              <a:spLocks/>
            </p:cNvSpPr>
            <p:nvPr/>
          </p:nvSpPr>
          <p:spPr bwMode="auto">
            <a:xfrm>
              <a:off x="727" y="1556"/>
              <a:ext cx="789" cy="344"/>
            </a:xfrm>
            <a:custGeom>
              <a:avLst/>
              <a:gdLst>
                <a:gd name="T0" fmla="*/ 0 w 888"/>
                <a:gd name="T1" fmla="*/ 343 h 344"/>
                <a:gd name="T2" fmla="*/ 25 w 888"/>
                <a:gd name="T3" fmla="*/ 292 h 344"/>
                <a:gd name="T4" fmla="*/ 57 w 888"/>
                <a:gd name="T5" fmla="*/ 252 h 344"/>
                <a:gd name="T6" fmla="*/ 88 w 888"/>
                <a:gd name="T7" fmla="*/ 211 h 344"/>
                <a:gd name="T8" fmla="*/ 101 w 888"/>
                <a:gd name="T9" fmla="*/ 151 h 344"/>
                <a:gd name="T10" fmla="*/ 113 w 888"/>
                <a:gd name="T11" fmla="*/ 91 h 344"/>
                <a:gd name="T12" fmla="*/ 145 w 888"/>
                <a:gd name="T13" fmla="*/ 41 h 344"/>
                <a:gd name="T14" fmla="*/ 176 w 888"/>
                <a:gd name="T15" fmla="*/ 0 h 344"/>
                <a:gd name="T16" fmla="*/ 215 w 888"/>
                <a:gd name="T17" fmla="*/ 11 h 344"/>
                <a:gd name="T18" fmla="*/ 245 w 888"/>
                <a:gd name="T19" fmla="*/ 41 h 344"/>
                <a:gd name="T20" fmla="*/ 290 w 888"/>
                <a:gd name="T21" fmla="*/ 61 h 344"/>
                <a:gd name="T22" fmla="*/ 328 w 888"/>
                <a:gd name="T23" fmla="*/ 81 h 344"/>
                <a:gd name="T24" fmla="*/ 359 w 888"/>
                <a:gd name="T25" fmla="*/ 121 h 344"/>
                <a:gd name="T26" fmla="*/ 371 w 888"/>
                <a:gd name="T27" fmla="*/ 181 h 344"/>
                <a:gd name="T28" fmla="*/ 385 w 888"/>
                <a:gd name="T29" fmla="*/ 242 h 344"/>
                <a:gd name="T30" fmla="*/ 422 w 888"/>
                <a:gd name="T31" fmla="*/ 262 h 344"/>
                <a:gd name="T32" fmla="*/ 459 w 888"/>
                <a:gd name="T33" fmla="*/ 302 h 344"/>
                <a:gd name="T34" fmla="*/ 491 w 888"/>
                <a:gd name="T35" fmla="*/ 343 h 3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8"/>
                <a:gd name="T55" fmla="*/ 0 h 344"/>
                <a:gd name="T56" fmla="*/ 888 w 888"/>
                <a:gd name="T57" fmla="*/ 344 h 3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7" name="Rectangle 6">
              <a:extLst>
                <a:ext uri="{FF2B5EF4-FFF2-40B4-BE49-F238E27FC236}">
                  <a16:creationId xmlns:a16="http://schemas.microsoft.com/office/drawing/2014/main" id="{A9BF2602-7E97-1640-8E65-2FA2CB2BA238}"/>
                </a:ext>
              </a:extLst>
            </p:cNvPr>
            <p:cNvSpPr>
              <a:spLocks noChangeArrowheads="1"/>
            </p:cNvSpPr>
            <p:nvPr/>
          </p:nvSpPr>
          <p:spPr bwMode="auto">
            <a:xfrm>
              <a:off x="1012" y="185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x</a:t>
              </a:r>
            </a:p>
          </p:txBody>
        </p:sp>
        <p:sp>
          <p:nvSpPr>
            <p:cNvPr id="8" name="Rectangle 7">
              <a:extLst>
                <a:ext uri="{FF2B5EF4-FFF2-40B4-BE49-F238E27FC236}">
                  <a16:creationId xmlns:a16="http://schemas.microsoft.com/office/drawing/2014/main" id="{76A874EE-9A12-8F49-B420-61B3706A4EC3}"/>
                </a:ext>
              </a:extLst>
            </p:cNvPr>
            <p:cNvSpPr>
              <a:spLocks noChangeArrowheads="1"/>
            </p:cNvSpPr>
            <p:nvPr/>
          </p:nvSpPr>
          <p:spPr bwMode="auto">
            <a:xfrm>
              <a:off x="1099" y="1947"/>
              <a:ext cx="2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1</a:t>
              </a:r>
            </a:p>
          </p:txBody>
        </p:sp>
        <p:sp>
          <p:nvSpPr>
            <p:cNvPr id="9" name="Line 8">
              <a:extLst>
                <a:ext uri="{FF2B5EF4-FFF2-40B4-BE49-F238E27FC236}">
                  <a16:creationId xmlns:a16="http://schemas.microsoft.com/office/drawing/2014/main" id="{D1395970-23E3-BB43-949A-E0ADCB3F832D}"/>
                </a:ext>
              </a:extLst>
            </p:cNvPr>
            <p:cNvSpPr>
              <a:spLocks noChangeShapeType="1"/>
            </p:cNvSpPr>
            <p:nvPr/>
          </p:nvSpPr>
          <p:spPr bwMode="auto">
            <a:xfrm>
              <a:off x="626" y="2742"/>
              <a:ext cx="1061"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 name="Rectangle 9">
              <a:extLst>
                <a:ext uri="{FF2B5EF4-FFF2-40B4-BE49-F238E27FC236}">
                  <a16:creationId xmlns:a16="http://schemas.microsoft.com/office/drawing/2014/main" id="{1B818464-0697-6B4D-933D-EE2D08E5E4EF}"/>
                </a:ext>
              </a:extLst>
            </p:cNvPr>
            <p:cNvSpPr>
              <a:spLocks noChangeArrowheads="1"/>
            </p:cNvSpPr>
            <p:nvPr/>
          </p:nvSpPr>
          <p:spPr bwMode="auto">
            <a:xfrm>
              <a:off x="1063" y="270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x</a:t>
              </a:r>
            </a:p>
          </p:txBody>
        </p:sp>
        <p:sp>
          <p:nvSpPr>
            <p:cNvPr id="11" name="Rectangle 10">
              <a:extLst>
                <a:ext uri="{FF2B5EF4-FFF2-40B4-BE49-F238E27FC236}">
                  <a16:creationId xmlns:a16="http://schemas.microsoft.com/office/drawing/2014/main" id="{5B02455F-61D1-5047-9FDA-54E900A0F32A}"/>
                </a:ext>
              </a:extLst>
            </p:cNvPr>
            <p:cNvSpPr>
              <a:spLocks noChangeArrowheads="1"/>
            </p:cNvSpPr>
            <p:nvPr/>
          </p:nvSpPr>
          <p:spPr bwMode="auto">
            <a:xfrm>
              <a:off x="1150" y="2793"/>
              <a:ext cx="2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2</a:t>
              </a:r>
            </a:p>
          </p:txBody>
        </p:sp>
        <p:sp>
          <p:nvSpPr>
            <p:cNvPr id="12" name="Line 11">
              <a:extLst>
                <a:ext uri="{FF2B5EF4-FFF2-40B4-BE49-F238E27FC236}">
                  <a16:creationId xmlns:a16="http://schemas.microsoft.com/office/drawing/2014/main" id="{6BDE8B93-E4D4-5D46-973B-1D94EA8BE386}"/>
                </a:ext>
              </a:extLst>
            </p:cNvPr>
            <p:cNvSpPr>
              <a:spLocks noChangeShapeType="1"/>
            </p:cNvSpPr>
            <p:nvPr/>
          </p:nvSpPr>
          <p:spPr bwMode="auto">
            <a:xfrm>
              <a:off x="637" y="3629"/>
              <a:ext cx="1060"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 name="Freeform 12">
              <a:extLst>
                <a:ext uri="{FF2B5EF4-FFF2-40B4-BE49-F238E27FC236}">
                  <a16:creationId xmlns:a16="http://schemas.microsoft.com/office/drawing/2014/main" id="{8F760A7E-C4F4-3442-9724-A392CBC0BBEC}"/>
                </a:ext>
              </a:extLst>
            </p:cNvPr>
            <p:cNvSpPr>
              <a:spLocks/>
            </p:cNvSpPr>
            <p:nvPr/>
          </p:nvSpPr>
          <p:spPr bwMode="auto">
            <a:xfrm>
              <a:off x="859" y="2431"/>
              <a:ext cx="617" cy="313"/>
            </a:xfrm>
            <a:custGeom>
              <a:avLst/>
              <a:gdLst>
                <a:gd name="T0" fmla="*/ 0 w 694"/>
                <a:gd name="T1" fmla="*/ 302 h 313"/>
                <a:gd name="T2" fmla="*/ 31 w 694"/>
                <a:gd name="T3" fmla="*/ 251 h 313"/>
                <a:gd name="T4" fmla="*/ 68 w 694"/>
                <a:gd name="T5" fmla="*/ 211 h 313"/>
                <a:gd name="T6" fmla="*/ 101 w 694"/>
                <a:gd name="T7" fmla="*/ 171 h 313"/>
                <a:gd name="T8" fmla="*/ 132 w 694"/>
                <a:gd name="T9" fmla="*/ 130 h 313"/>
                <a:gd name="T10" fmla="*/ 170 w 694"/>
                <a:gd name="T11" fmla="*/ 90 h 313"/>
                <a:gd name="T12" fmla="*/ 208 w 694"/>
                <a:gd name="T13" fmla="*/ 60 h 313"/>
                <a:gd name="T14" fmla="*/ 245 w 694"/>
                <a:gd name="T15" fmla="*/ 20 h 313"/>
                <a:gd name="T16" fmla="*/ 283 w 694"/>
                <a:gd name="T17" fmla="*/ 0 h 313"/>
                <a:gd name="T18" fmla="*/ 328 w 694"/>
                <a:gd name="T19" fmla="*/ 10 h 313"/>
                <a:gd name="T20" fmla="*/ 346 w 694"/>
                <a:gd name="T21" fmla="*/ 70 h 313"/>
                <a:gd name="T22" fmla="*/ 353 w 694"/>
                <a:gd name="T23" fmla="*/ 130 h 313"/>
                <a:gd name="T24" fmla="*/ 358 w 694"/>
                <a:gd name="T25" fmla="*/ 191 h 313"/>
                <a:gd name="T26" fmla="*/ 366 w 694"/>
                <a:gd name="T27" fmla="*/ 251 h 313"/>
                <a:gd name="T28" fmla="*/ 385 w 694"/>
                <a:gd name="T29" fmla="*/ 312 h 3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4"/>
                <a:gd name="T46" fmla="*/ 0 h 313"/>
                <a:gd name="T47" fmla="*/ 694 w 694"/>
                <a:gd name="T48" fmla="*/ 313 h 3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14" name="Freeform 13">
              <a:extLst>
                <a:ext uri="{FF2B5EF4-FFF2-40B4-BE49-F238E27FC236}">
                  <a16:creationId xmlns:a16="http://schemas.microsoft.com/office/drawing/2014/main" id="{4E05F862-E0AE-5949-8484-DBB7CDF2540D}"/>
                </a:ext>
              </a:extLst>
            </p:cNvPr>
            <p:cNvSpPr>
              <a:spLocks/>
            </p:cNvSpPr>
            <p:nvPr/>
          </p:nvSpPr>
          <p:spPr bwMode="auto">
            <a:xfrm>
              <a:off x="707" y="3227"/>
              <a:ext cx="657" cy="403"/>
            </a:xfrm>
            <a:custGeom>
              <a:avLst/>
              <a:gdLst>
                <a:gd name="T0" fmla="*/ 410 w 739"/>
                <a:gd name="T1" fmla="*/ 389 h 403"/>
                <a:gd name="T2" fmla="*/ 377 w 739"/>
                <a:gd name="T3" fmla="*/ 324 h 403"/>
                <a:gd name="T4" fmla="*/ 336 w 739"/>
                <a:gd name="T5" fmla="*/ 272 h 403"/>
                <a:gd name="T6" fmla="*/ 302 w 739"/>
                <a:gd name="T7" fmla="*/ 221 h 403"/>
                <a:gd name="T8" fmla="*/ 268 w 739"/>
                <a:gd name="T9" fmla="*/ 168 h 403"/>
                <a:gd name="T10" fmla="*/ 228 w 739"/>
                <a:gd name="T11" fmla="*/ 116 h 403"/>
                <a:gd name="T12" fmla="*/ 188 w 739"/>
                <a:gd name="T13" fmla="*/ 77 h 403"/>
                <a:gd name="T14" fmla="*/ 148 w 739"/>
                <a:gd name="T15" fmla="*/ 25 h 403"/>
                <a:gd name="T16" fmla="*/ 108 w 739"/>
                <a:gd name="T17" fmla="*/ 0 h 403"/>
                <a:gd name="T18" fmla="*/ 60 w 739"/>
                <a:gd name="T19" fmla="*/ 13 h 403"/>
                <a:gd name="T20" fmla="*/ 41 w 739"/>
                <a:gd name="T21" fmla="*/ 91 h 403"/>
                <a:gd name="T22" fmla="*/ 33 w 739"/>
                <a:gd name="T23" fmla="*/ 168 h 403"/>
                <a:gd name="T24" fmla="*/ 27 w 739"/>
                <a:gd name="T25" fmla="*/ 246 h 403"/>
                <a:gd name="T26" fmla="*/ 20 w 739"/>
                <a:gd name="T27" fmla="*/ 324 h 403"/>
                <a:gd name="T28" fmla="*/ 0 w 739"/>
                <a:gd name="T29" fmla="*/ 402 h 4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9"/>
                <a:gd name="T46" fmla="*/ 0 h 403"/>
                <a:gd name="T47" fmla="*/ 739 w 739"/>
                <a:gd name="T48" fmla="*/ 403 h 4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15" name="Rectangle 14">
              <a:extLst>
                <a:ext uri="{FF2B5EF4-FFF2-40B4-BE49-F238E27FC236}">
                  <a16:creationId xmlns:a16="http://schemas.microsoft.com/office/drawing/2014/main" id="{962024DA-95EF-E541-8D37-441074CE92FD}"/>
                </a:ext>
              </a:extLst>
            </p:cNvPr>
            <p:cNvSpPr>
              <a:spLocks noChangeArrowheads="1"/>
            </p:cNvSpPr>
            <p:nvPr/>
          </p:nvSpPr>
          <p:spPr bwMode="auto">
            <a:xfrm>
              <a:off x="1048" y="3590"/>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x</a:t>
              </a:r>
            </a:p>
          </p:txBody>
        </p:sp>
        <p:sp>
          <p:nvSpPr>
            <p:cNvPr id="16" name="Rectangle 15">
              <a:extLst>
                <a:ext uri="{FF2B5EF4-FFF2-40B4-BE49-F238E27FC236}">
                  <a16:creationId xmlns:a16="http://schemas.microsoft.com/office/drawing/2014/main" id="{D42E18B0-7B01-6C48-BF73-62E5D6EF9F71}"/>
                </a:ext>
              </a:extLst>
            </p:cNvPr>
            <p:cNvSpPr>
              <a:spLocks noChangeArrowheads="1"/>
            </p:cNvSpPr>
            <p:nvPr/>
          </p:nvSpPr>
          <p:spPr bwMode="auto">
            <a:xfrm>
              <a:off x="1214" y="3696"/>
              <a:ext cx="16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i</a:t>
              </a:r>
            </a:p>
          </p:txBody>
        </p:sp>
      </p:grpSp>
      <p:grpSp>
        <p:nvGrpSpPr>
          <p:cNvPr id="17" name="Group 16">
            <a:extLst>
              <a:ext uri="{FF2B5EF4-FFF2-40B4-BE49-F238E27FC236}">
                <a16:creationId xmlns:a16="http://schemas.microsoft.com/office/drawing/2014/main" id="{A49B7B37-EDB2-1148-AC8E-DA29CCDD459B}"/>
              </a:ext>
            </a:extLst>
          </p:cNvPr>
          <p:cNvGrpSpPr>
            <a:grpSpLocks/>
          </p:cNvGrpSpPr>
          <p:nvPr/>
        </p:nvGrpSpPr>
        <p:grpSpPr bwMode="auto">
          <a:xfrm>
            <a:off x="2967038" y="1447800"/>
            <a:ext cx="2774950" cy="4111625"/>
            <a:chOff x="2066" y="1057"/>
            <a:chExt cx="1748" cy="2590"/>
          </a:xfrm>
        </p:grpSpPr>
        <p:sp>
          <p:nvSpPr>
            <p:cNvPr id="18" name="Rectangle 17">
              <a:extLst>
                <a:ext uri="{FF2B5EF4-FFF2-40B4-BE49-F238E27FC236}">
                  <a16:creationId xmlns:a16="http://schemas.microsoft.com/office/drawing/2014/main" id="{DCDFF035-6F42-F847-836F-0FA26D31E6D5}"/>
                </a:ext>
              </a:extLst>
            </p:cNvPr>
            <p:cNvSpPr>
              <a:spLocks noChangeArrowheads="1"/>
            </p:cNvSpPr>
            <p:nvPr/>
          </p:nvSpPr>
          <p:spPr bwMode="auto">
            <a:xfrm>
              <a:off x="2457" y="1057"/>
              <a:ext cx="1089"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Model</a:t>
              </a:r>
            </a:p>
          </p:txBody>
        </p:sp>
        <p:sp>
          <p:nvSpPr>
            <p:cNvPr id="19" name="Freeform 18">
              <a:extLst>
                <a:ext uri="{FF2B5EF4-FFF2-40B4-BE49-F238E27FC236}">
                  <a16:creationId xmlns:a16="http://schemas.microsoft.com/office/drawing/2014/main" id="{F2EC9FFB-E66D-3546-8FF6-699BFFE96F6F}"/>
                </a:ext>
              </a:extLst>
            </p:cNvPr>
            <p:cNvSpPr>
              <a:spLocks/>
            </p:cNvSpPr>
            <p:nvPr/>
          </p:nvSpPr>
          <p:spPr bwMode="auto">
            <a:xfrm>
              <a:off x="2328" y="1744"/>
              <a:ext cx="1223" cy="1903"/>
            </a:xfrm>
            <a:custGeom>
              <a:avLst/>
              <a:gdLst>
                <a:gd name="T0" fmla="*/ 0 w 1376"/>
                <a:gd name="T1" fmla="*/ 1902 h 1903"/>
                <a:gd name="T2" fmla="*/ 0 w 1376"/>
                <a:gd name="T3" fmla="*/ 0 h 1903"/>
                <a:gd name="T4" fmla="*/ 763 w 1376"/>
                <a:gd name="T5" fmla="*/ 0 h 1903"/>
                <a:gd name="T6" fmla="*/ 763 w 1376"/>
                <a:gd name="T7" fmla="*/ 1902 h 1903"/>
                <a:gd name="T8" fmla="*/ 0 w 1376"/>
                <a:gd name="T9" fmla="*/ 1902 h 1903"/>
                <a:gd name="T10" fmla="*/ 0 60000 65536"/>
                <a:gd name="T11" fmla="*/ 0 60000 65536"/>
                <a:gd name="T12" fmla="*/ 0 60000 65536"/>
                <a:gd name="T13" fmla="*/ 0 60000 65536"/>
                <a:gd name="T14" fmla="*/ 0 60000 65536"/>
                <a:gd name="T15" fmla="*/ 0 w 1376"/>
                <a:gd name="T16" fmla="*/ 0 h 1903"/>
                <a:gd name="T17" fmla="*/ 1376 w 1376"/>
                <a:gd name="T18" fmla="*/ 1903 h 1903"/>
              </a:gdLst>
              <a:ahLst/>
              <a:cxnLst>
                <a:cxn ang="T10">
                  <a:pos x="T0" y="T1"/>
                </a:cxn>
                <a:cxn ang="T11">
                  <a:pos x="T2" y="T3"/>
                </a:cxn>
                <a:cxn ang="T12">
                  <a:pos x="T4" y="T5"/>
                </a:cxn>
                <a:cxn ang="T13">
                  <a:pos x="T6" y="T7"/>
                </a:cxn>
                <a:cxn ang="T14">
                  <a:pos x="T8" y="T9"/>
                </a:cxn>
              </a:cxnLst>
              <a:rect l="T15" t="T16" r="T17" b="T18"/>
              <a:pathLst>
                <a:path w="1376" h="1903">
                  <a:moveTo>
                    <a:pt x="0" y="1902"/>
                  </a:moveTo>
                  <a:lnTo>
                    <a:pt x="0" y="0"/>
                  </a:lnTo>
                  <a:lnTo>
                    <a:pt x="1375" y="0"/>
                  </a:lnTo>
                  <a:lnTo>
                    <a:pt x="1375" y="1902"/>
                  </a:lnTo>
                  <a:lnTo>
                    <a:pt x="0" y="1902"/>
                  </a:lnTo>
                </a:path>
              </a:pathLst>
            </a:custGeom>
            <a:noFill/>
            <a:ln w="25400" cap="rnd"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Line 19">
              <a:extLst>
                <a:ext uri="{FF2B5EF4-FFF2-40B4-BE49-F238E27FC236}">
                  <a16:creationId xmlns:a16="http://schemas.microsoft.com/office/drawing/2014/main" id="{633CBED3-C545-0B4C-B749-02A07EC62136}"/>
                </a:ext>
              </a:extLst>
            </p:cNvPr>
            <p:cNvSpPr>
              <a:spLocks noChangeShapeType="1"/>
            </p:cNvSpPr>
            <p:nvPr/>
          </p:nvSpPr>
          <p:spPr bwMode="auto">
            <a:xfrm>
              <a:off x="3550" y="2076"/>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 name="Freeform 20">
              <a:extLst>
                <a:ext uri="{FF2B5EF4-FFF2-40B4-BE49-F238E27FC236}">
                  <a16:creationId xmlns:a16="http://schemas.microsoft.com/office/drawing/2014/main" id="{AFE26EB4-AC74-C645-B142-36293A6F50B0}"/>
                </a:ext>
              </a:extLst>
            </p:cNvPr>
            <p:cNvSpPr>
              <a:spLocks/>
            </p:cNvSpPr>
            <p:nvPr/>
          </p:nvSpPr>
          <p:spPr bwMode="auto">
            <a:xfrm>
              <a:off x="3682" y="2043"/>
              <a:ext cx="132" cy="67"/>
            </a:xfrm>
            <a:custGeom>
              <a:avLst/>
              <a:gdLst>
                <a:gd name="T0" fmla="*/ 81 w 149"/>
                <a:gd name="T1" fmla="*/ 33 h 67"/>
                <a:gd name="T2" fmla="*/ 0 w 149"/>
                <a:gd name="T3" fmla="*/ 0 h 67"/>
                <a:gd name="T4" fmla="*/ 0 w 149"/>
                <a:gd name="T5" fmla="*/ 66 h 67"/>
                <a:gd name="T6" fmla="*/ 81 w 149"/>
                <a:gd name="T7" fmla="*/ 33 h 67"/>
                <a:gd name="T8" fmla="*/ 0 60000 65536"/>
                <a:gd name="T9" fmla="*/ 0 60000 65536"/>
                <a:gd name="T10" fmla="*/ 0 60000 65536"/>
                <a:gd name="T11" fmla="*/ 0 60000 65536"/>
                <a:gd name="T12" fmla="*/ 0 w 149"/>
                <a:gd name="T13" fmla="*/ 0 h 67"/>
                <a:gd name="T14" fmla="*/ 149 w 149"/>
                <a:gd name="T15" fmla="*/ 67 h 67"/>
              </a:gdLst>
              <a:ahLst/>
              <a:cxnLst>
                <a:cxn ang="T8">
                  <a:pos x="T0" y="T1"/>
                </a:cxn>
                <a:cxn ang="T9">
                  <a:pos x="T2" y="T3"/>
                </a:cxn>
                <a:cxn ang="T10">
                  <a:pos x="T4" y="T5"/>
                </a:cxn>
                <a:cxn ang="T11">
                  <a:pos x="T6" y="T7"/>
                </a:cxn>
              </a:cxnLst>
              <a:rect l="T12" t="T13" r="T14" b="T15"/>
              <a:pathLst>
                <a:path w="149" h="67">
                  <a:moveTo>
                    <a:pt x="148" y="33"/>
                  </a:moveTo>
                  <a:lnTo>
                    <a:pt x="0" y="0"/>
                  </a:lnTo>
                  <a:lnTo>
                    <a:pt x="0" y="66"/>
                  </a:lnTo>
                  <a:lnTo>
                    <a:pt x="148"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2" name="Line 21">
              <a:extLst>
                <a:ext uri="{FF2B5EF4-FFF2-40B4-BE49-F238E27FC236}">
                  <a16:creationId xmlns:a16="http://schemas.microsoft.com/office/drawing/2014/main" id="{AEFDBB04-750F-5F47-B2BB-6E045509467E}"/>
                </a:ext>
              </a:extLst>
            </p:cNvPr>
            <p:cNvSpPr>
              <a:spLocks noChangeShapeType="1"/>
            </p:cNvSpPr>
            <p:nvPr/>
          </p:nvSpPr>
          <p:spPr bwMode="auto">
            <a:xfrm>
              <a:off x="3550" y="3149"/>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 name="Freeform 22">
              <a:extLst>
                <a:ext uri="{FF2B5EF4-FFF2-40B4-BE49-F238E27FC236}">
                  <a16:creationId xmlns:a16="http://schemas.microsoft.com/office/drawing/2014/main" id="{131B7B77-E30A-A242-B1F1-AC03D4AB32E0}"/>
                </a:ext>
              </a:extLst>
            </p:cNvPr>
            <p:cNvSpPr>
              <a:spLocks/>
            </p:cNvSpPr>
            <p:nvPr/>
          </p:nvSpPr>
          <p:spPr bwMode="auto">
            <a:xfrm>
              <a:off x="3682" y="3117"/>
              <a:ext cx="132" cy="66"/>
            </a:xfrm>
            <a:custGeom>
              <a:avLst/>
              <a:gdLst>
                <a:gd name="T0" fmla="*/ 81 w 149"/>
                <a:gd name="T1" fmla="*/ 32 h 66"/>
                <a:gd name="T2" fmla="*/ 0 w 149"/>
                <a:gd name="T3" fmla="*/ 0 h 66"/>
                <a:gd name="T4" fmla="*/ 0 w 149"/>
                <a:gd name="T5" fmla="*/ 65 h 66"/>
                <a:gd name="T6" fmla="*/ 81 w 149"/>
                <a:gd name="T7" fmla="*/ 32 h 66"/>
                <a:gd name="T8" fmla="*/ 0 60000 65536"/>
                <a:gd name="T9" fmla="*/ 0 60000 65536"/>
                <a:gd name="T10" fmla="*/ 0 60000 65536"/>
                <a:gd name="T11" fmla="*/ 0 60000 65536"/>
                <a:gd name="T12" fmla="*/ 0 w 149"/>
                <a:gd name="T13" fmla="*/ 0 h 66"/>
                <a:gd name="T14" fmla="*/ 149 w 149"/>
                <a:gd name="T15" fmla="*/ 66 h 66"/>
              </a:gdLst>
              <a:ahLst/>
              <a:cxnLst>
                <a:cxn ang="T8">
                  <a:pos x="T0" y="T1"/>
                </a:cxn>
                <a:cxn ang="T9">
                  <a:pos x="T2" y="T3"/>
                </a:cxn>
                <a:cxn ang="T10">
                  <a:pos x="T4" y="T5"/>
                </a:cxn>
                <a:cxn ang="T11">
                  <a:pos x="T6" y="T7"/>
                </a:cxn>
              </a:cxnLst>
              <a:rect l="T12" t="T13" r="T14" b="T15"/>
              <a:pathLst>
                <a:path w="149" h="66">
                  <a:moveTo>
                    <a:pt x="148" y="32"/>
                  </a:moveTo>
                  <a:lnTo>
                    <a:pt x="0" y="0"/>
                  </a:lnTo>
                  <a:lnTo>
                    <a:pt x="0" y="65"/>
                  </a:lnTo>
                  <a:lnTo>
                    <a:pt x="148" y="32"/>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4" name="Line 23">
              <a:extLst>
                <a:ext uri="{FF2B5EF4-FFF2-40B4-BE49-F238E27FC236}">
                  <a16:creationId xmlns:a16="http://schemas.microsoft.com/office/drawing/2014/main" id="{360EB923-B884-D84B-B924-B387053C4538}"/>
                </a:ext>
              </a:extLst>
            </p:cNvPr>
            <p:cNvSpPr>
              <a:spLocks noChangeShapeType="1"/>
            </p:cNvSpPr>
            <p:nvPr/>
          </p:nvSpPr>
          <p:spPr bwMode="auto">
            <a:xfrm>
              <a:off x="2066" y="1922"/>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 name="Freeform 24">
              <a:extLst>
                <a:ext uri="{FF2B5EF4-FFF2-40B4-BE49-F238E27FC236}">
                  <a16:creationId xmlns:a16="http://schemas.microsoft.com/office/drawing/2014/main" id="{8F52EF26-C431-B845-9D83-8E0C39F5DBD8}"/>
                </a:ext>
              </a:extLst>
            </p:cNvPr>
            <p:cNvSpPr>
              <a:spLocks/>
            </p:cNvSpPr>
            <p:nvPr/>
          </p:nvSpPr>
          <p:spPr bwMode="auto">
            <a:xfrm>
              <a:off x="2198" y="1889"/>
              <a:ext cx="132" cy="67"/>
            </a:xfrm>
            <a:custGeom>
              <a:avLst/>
              <a:gdLst>
                <a:gd name="T0" fmla="*/ 83 w 148"/>
                <a:gd name="T1" fmla="*/ 33 h 67"/>
                <a:gd name="T2" fmla="*/ 0 w 148"/>
                <a:gd name="T3" fmla="*/ 0 h 67"/>
                <a:gd name="T4" fmla="*/ 0 w 148"/>
                <a:gd name="T5" fmla="*/ 66 h 67"/>
                <a:gd name="T6" fmla="*/ 83 w 148"/>
                <a:gd name="T7" fmla="*/ 33 h 67"/>
                <a:gd name="T8" fmla="*/ 0 60000 65536"/>
                <a:gd name="T9" fmla="*/ 0 60000 65536"/>
                <a:gd name="T10" fmla="*/ 0 60000 65536"/>
                <a:gd name="T11" fmla="*/ 0 60000 65536"/>
                <a:gd name="T12" fmla="*/ 0 w 148"/>
                <a:gd name="T13" fmla="*/ 0 h 67"/>
                <a:gd name="T14" fmla="*/ 148 w 148"/>
                <a:gd name="T15" fmla="*/ 67 h 67"/>
              </a:gdLst>
              <a:ahLst/>
              <a:cxnLst>
                <a:cxn ang="T8">
                  <a:pos x="T0" y="T1"/>
                </a:cxn>
                <a:cxn ang="T9">
                  <a:pos x="T2" y="T3"/>
                </a:cxn>
                <a:cxn ang="T10">
                  <a:pos x="T4" y="T5"/>
                </a:cxn>
                <a:cxn ang="T11">
                  <a:pos x="T6" y="T7"/>
                </a:cxn>
              </a:cxnLst>
              <a:rect l="T12" t="T13" r="T14" b="T15"/>
              <a:pathLst>
                <a:path w="148" h="67">
                  <a:moveTo>
                    <a:pt x="147" y="33"/>
                  </a:moveTo>
                  <a:lnTo>
                    <a:pt x="0" y="0"/>
                  </a:lnTo>
                  <a:lnTo>
                    <a:pt x="0" y="66"/>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6" name="Line 25">
              <a:extLst>
                <a:ext uri="{FF2B5EF4-FFF2-40B4-BE49-F238E27FC236}">
                  <a16:creationId xmlns:a16="http://schemas.microsoft.com/office/drawing/2014/main" id="{D5E230CB-5650-0846-B07A-F79B799791AA}"/>
                </a:ext>
              </a:extLst>
            </p:cNvPr>
            <p:cNvSpPr>
              <a:spLocks noChangeShapeType="1"/>
            </p:cNvSpPr>
            <p:nvPr/>
          </p:nvSpPr>
          <p:spPr bwMode="auto">
            <a:xfrm>
              <a:off x="2066" y="2697"/>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 name="Freeform 26">
              <a:extLst>
                <a:ext uri="{FF2B5EF4-FFF2-40B4-BE49-F238E27FC236}">
                  <a16:creationId xmlns:a16="http://schemas.microsoft.com/office/drawing/2014/main" id="{B923F380-2FF2-424E-8511-8E041D0DB9DD}"/>
                </a:ext>
              </a:extLst>
            </p:cNvPr>
            <p:cNvSpPr>
              <a:spLocks/>
            </p:cNvSpPr>
            <p:nvPr/>
          </p:nvSpPr>
          <p:spPr bwMode="auto">
            <a:xfrm>
              <a:off x="2198" y="2664"/>
              <a:ext cx="132" cy="66"/>
            </a:xfrm>
            <a:custGeom>
              <a:avLst/>
              <a:gdLst>
                <a:gd name="T0" fmla="*/ 83 w 148"/>
                <a:gd name="T1" fmla="*/ 33 h 66"/>
                <a:gd name="T2" fmla="*/ 0 w 148"/>
                <a:gd name="T3" fmla="*/ 0 h 66"/>
                <a:gd name="T4" fmla="*/ 0 w 148"/>
                <a:gd name="T5" fmla="*/ 65 h 66"/>
                <a:gd name="T6" fmla="*/ 83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8" name="Line 27">
              <a:extLst>
                <a:ext uri="{FF2B5EF4-FFF2-40B4-BE49-F238E27FC236}">
                  <a16:creationId xmlns:a16="http://schemas.microsoft.com/office/drawing/2014/main" id="{ED406E4D-D001-8F47-896A-AD5E7820A4DB}"/>
                </a:ext>
              </a:extLst>
            </p:cNvPr>
            <p:cNvSpPr>
              <a:spLocks noChangeShapeType="1"/>
            </p:cNvSpPr>
            <p:nvPr/>
          </p:nvSpPr>
          <p:spPr bwMode="auto">
            <a:xfrm>
              <a:off x="2066" y="3452"/>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 name="Freeform 28">
              <a:extLst>
                <a:ext uri="{FF2B5EF4-FFF2-40B4-BE49-F238E27FC236}">
                  <a16:creationId xmlns:a16="http://schemas.microsoft.com/office/drawing/2014/main" id="{6094F153-B90A-1749-A8F9-9413ADBFE05C}"/>
                </a:ext>
              </a:extLst>
            </p:cNvPr>
            <p:cNvSpPr>
              <a:spLocks/>
            </p:cNvSpPr>
            <p:nvPr/>
          </p:nvSpPr>
          <p:spPr bwMode="auto">
            <a:xfrm>
              <a:off x="2198" y="3419"/>
              <a:ext cx="132" cy="66"/>
            </a:xfrm>
            <a:custGeom>
              <a:avLst/>
              <a:gdLst>
                <a:gd name="T0" fmla="*/ 83 w 148"/>
                <a:gd name="T1" fmla="*/ 33 h 66"/>
                <a:gd name="T2" fmla="*/ 0 w 148"/>
                <a:gd name="T3" fmla="*/ 0 h 66"/>
                <a:gd name="T4" fmla="*/ 0 w 148"/>
                <a:gd name="T5" fmla="*/ 65 h 66"/>
                <a:gd name="T6" fmla="*/ 83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30" name="Oval 29">
              <a:extLst>
                <a:ext uri="{FF2B5EF4-FFF2-40B4-BE49-F238E27FC236}">
                  <a16:creationId xmlns:a16="http://schemas.microsoft.com/office/drawing/2014/main" id="{4E54999B-D851-934F-976A-491B538019B1}"/>
                </a:ext>
              </a:extLst>
            </p:cNvPr>
            <p:cNvSpPr>
              <a:spLocks noChangeArrowheads="1"/>
            </p:cNvSpPr>
            <p:nvPr/>
          </p:nvSpPr>
          <p:spPr bwMode="auto">
            <a:xfrm>
              <a:off x="2729" y="3121"/>
              <a:ext cx="59" cy="5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31" name="Oval 30">
              <a:extLst>
                <a:ext uri="{FF2B5EF4-FFF2-40B4-BE49-F238E27FC236}">
                  <a16:creationId xmlns:a16="http://schemas.microsoft.com/office/drawing/2014/main" id="{4A6918F2-5066-5F41-A74E-73BB3BB6D59C}"/>
                </a:ext>
              </a:extLst>
            </p:cNvPr>
            <p:cNvSpPr>
              <a:spLocks noChangeArrowheads="1"/>
            </p:cNvSpPr>
            <p:nvPr/>
          </p:nvSpPr>
          <p:spPr bwMode="auto">
            <a:xfrm>
              <a:off x="2739" y="2235"/>
              <a:ext cx="60" cy="5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32" name="Freeform 31">
              <a:extLst>
                <a:ext uri="{FF2B5EF4-FFF2-40B4-BE49-F238E27FC236}">
                  <a16:creationId xmlns:a16="http://schemas.microsoft.com/office/drawing/2014/main" id="{C0D2992D-5E62-B946-8F60-F14B7A35EFE9}"/>
                </a:ext>
              </a:extLst>
            </p:cNvPr>
            <p:cNvSpPr>
              <a:spLocks/>
            </p:cNvSpPr>
            <p:nvPr/>
          </p:nvSpPr>
          <p:spPr bwMode="auto">
            <a:xfrm>
              <a:off x="2773" y="2015"/>
              <a:ext cx="253" cy="213"/>
            </a:xfrm>
            <a:custGeom>
              <a:avLst/>
              <a:gdLst>
                <a:gd name="T0" fmla="*/ 0 w 284"/>
                <a:gd name="T1" fmla="*/ 212 h 213"/>
                <a:gd name="T2" fmla="*/ 0 w 284"/>
                <a:gd name="T3" fmla="*/ 0 h 213"/>
                <a:gd name="T4" fmla="*/ 159 w 284"/>
                <a:gd name="T5" fmla="*/ 0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212"/>
                  </a:moveTo>
                  <a:lnTo>
                    <a:pt x="0" y="0"/>
                  </a:lnTo>
                  <a:lnTo>
                    <a:pt x="283"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Freeform 32">
              <a:extLst>
                <a:ext uri="{FF2B5EF4-FFF2-40B4-BE49-F238E27FC236}">
                  <a16:creationId xmlns:a16="http://schemas.microsoft.com/office/drawing/2014/main" id="{E9152C0A-9AAD-8C4F-AC96-C66A008C4994}"/>
                </a:ext>
              </a:extLst>
            </p:cNvPr>
            <p:cNvSpPr>
              <a:spLocks/>
            </p:cNvSpPr>
            <p:nvPr/>
          </p:nvSpPr>
          <p:spPr bwMode="auto">
            <a:xfrm>
              <a:off x="2773" y="2307"/>
              <a:ext cx="253" cy="213"/>
            </a:xfrm>
            <a:custGeom>
              <a:avLst/>
              <a:gdLst>
                <a:gd name="T0" fmla="*/ 0 w 284"/>
                <a:gd name="T1" fmla="*/ 0 h 213"/>
                <a:gd name="T2" fmla="*/ 0 w 284"/>
                <a:gd name="T3" fmla="*/ 212 h 213"/>
                <a:gd name="T4" fmla="*/ 159 w 284"/>
                <a:gd name="T5" fmla="*/ 212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0"/>
                  </a:moveTo>
                  <a:lnTo>
                    <a:pt x="0" y="212"/>
                  </a:lnTo>
                  <a:lnTo>
                    <a:pt x="283" y="212"/>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Freeform 33">
              <a:extLst>
                <a:ext uri="{FF2B5EF4-FFF2-40B4-BE49-F238E27FC236}">
                  <a16:creationId xmlns:a16="http://schemas.microsoft.com/office/drawing/2014/main" id="{FC036E7D-57F2-4B49-A86E-7B41138AD205}"/>
                </a:ext>
              </a:extLst>
            </p:cNvPr>
            <p:cNvSpPr>
              <a:spLocks/>
            </p:cNvSpPr>
            <p:nvPr/>
          </p:nvSpPr>
          <p:spPr bwMode="auto">
            <a:xfrm>
              <a:off x="2766" y="2905"/>
              <a:ext cx="253" cy="207"/>
            </a:xfrm>
            <a:custGeom>
              <a:avLst/>
              <a:gdLst>
                <a:gd name="T0" fmla="*/ 0 w 284"/>
                <a:gd name="T1" fmla="*/ 206 h 207"/>
                <a:gd name="T2" fmla="*/ 0 w 284"/>
                <a:gd name="T3" fmla="*/ 0 h 207"/>
                <a:gd name="T4" fmla="*/ 159 w 284"/>
                <a:gd name="T5" fmla="*/ 0 h 207"/>
                <a:gd name="T6" fmla="*/ 0 60000 65536"/>
                <a:gd name="T7" fmla="*/ 0 60000 65536"/>
                <a:gd name="T8" fmla="*/ 0 60000 65536"/>
                <a:gd name="T9" fmla="*/ 0 w 284"/>
                <a:gd name="T10" fmla="*/ 0 h 207"/>
                <a:gd name="T11" fmla="*/ 284 w 284"/>
                <a:gd name="T12" fmla="*/ 207 h 207"/>
              </a:gdLst>
              <a:ahLst/>
              <a:cxnLst>
                <a:cxn ang="T6">
                  <a:pos x="T0" y="T1"/>
                </a:cxn>
                <a:cxn ang="T7">
                  <a:pos x="T2" y="T3"/>
                </a:cxn>
                <a:cxn ang="T8">
                  <a:pos x="T4" y="T5"/>
                </a:cxn>
              </a:cxnLst>
              <a:rect l="T9" t="T10" r="T11" b="T12"/>
              <a:pathLst>
                <a:path w="284" h="207">
                  <a:moveTo>
                    <a:pt x="0" y="206"/>
                  </a:moveTo>
                  <a:lnTo>
                    <a:pt x="0" y="0"/>
                  </a:lnTo>
                  <a:lnTo>
                    <a:pt x="283"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Freeform 34">
              <a:extLst>
                <a:ext uri="{FF2B5EF4-FFF2-40B4-BE49-F238E27FC236}">
                  <a16:creationId xmlns:a16="http://schemas.microsoft.com/office/drawing/2014/main" id="{0C87ABF2-884F-C444-803F-CCFF7DE56BE4}"/>
                </a:ext>
              </a:extLst>
            </p:cNvPr>
            <p:cNvSpPr>
              <a:spLocks/>
            </p:cNvSpPr>
            <p:nvPr/>
          </p:nvSpPr>
          <p:spPr bwMode="auto">
            <a:xfrm>
              <a:off x="2765" y="3191"/>
              <a:ext cx="254" cy="213"/>
            </a:xfrm>
            <a:custGeom>
              <a:avLst/>
              <a:gdLst>
                <a:gd name="T0" fmla="*/ 0 w 285"/>
                <a:gd name="T1" fmla="*/ 0 h 213"/>
                <a:gd name="T2" fmla="*/ 0 w 285"/>
                <a:gd name="T3" fmla="*/ 212 h 213"/>
                <a:gd name="T4" fmla="*/ 160 w 285"/>
                <a:gd name="T5" fmla="*/ 212 h 213"/>
                <a:gd name="T6" fmla="*/ 0 60000 65536"/>
                <a:gd name="T7" fmla="*/ 0 60000 65536"/>
                <a:gd name="T8" fmla="*/ 0 60000 65536"/>
                <a:gd name="T9" fmla="*/ 0 w 285"/>
                <a:gd name="T10" fmla="*/ 0 h 213"/>
                <a:gd name="T11" fmla="*/ 285 w 285"/>
                <a:gd name="T12" fmla="*/ 213 h 213"/>
              </a:gdLst>
              <a:ahLst/>
              <a:cxnLst>
                <a:cxn ang="T6">
                  <a:pos x="T0" y="T1"/>
                </a:cxn>
                <a:cxn ang="T7">
                  <a:pos x="T2" y="T3"/>
                </a:cxn>
                <a:cxn ang="T8">
                  <a:pos x="T4" y="T5"/>
                </a:cxn>
              </a:cxnLst>
              <a:rect l="T9" t="T10" r="T11" b="T12"/>
              <a:pathLst>
                <a:path w="285" h="213">
                  <a:moveTo>
                    <a:pt x="0" y="0"/>
                  </a:moveTo>
                  <a:lnTo>
                    <a:pt x="0" y="212"/>
                  </a:lnTo>
                  <a:lnTo>
                    <a:pt x="284" y="212"/>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 name="Oval 35">
              <a:extLst>
                <a:ext uri="{FF2B5EF4-FFF2-40B4-BE49-F238E27FC236}">
                  <a16:creationId xmlns:a16="http://schemas.microsoft.com/office/drawing/2014/main" id="{BC1A1721-3480-0E47-92CA-81264FC39394}"/>
                </a:ext>
              </a:extLst>
            </p:cNvPr>
            <p:cNvSpPr>
              <a:spLocks noChangeArrowheads="1"/>
            </p:cNvSpPr>
            <p:nvPr/>
          </p:nvSpPr>
          <p:spPr bwMode="auto">
            <a:xfrm>
              <a:off x="3029" y="3386"/>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37" name="Freeform 36">
              <a:extLst>
                <a:ext uri="{FF2B5EF4-FFF2-40B4-BE49-F238E27FC236}">
                  <a16:creationId xmlns:a16="http://schemas.microsoft.com/office/drawing/2014/main" id="{892248E5-62CF-D14B-BFE7-01386FE06EB3}"/>
                </a:ext>
              </a:extLst>
            </p:cNvPr>
            <p:cNvSpPr>
              <a:spLocks/>
            </p:cNvSpPr>
            <p:nvPr/>
          </p:nvSpPr>
          <p:spPr bwMode="auto">
            <a:xfrm>
              <a:off x="3065" y="3250"/>
              <a:ext cx="253" cy="127"/>
            </a:xfrm>
            <a:custGeom>
              <a:avLst/>
              <a:gdLst>
                <a:gd name="T0" fmla="*/ 0 w 285"/>
                <a:gd name="T1" fmla="*/ 126 h 127"/>
                <a:gd name="T2" fmla="*/ 0 w 285"/>
                <a:gd name="T3" fmla="*/ 0 h 127"/>
                <a:gd name="T4" fmla="*/ 157 w 285"/>
                <a:gd name="T5" fmla="*/ 0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126"/>
                  </a:moveTo>
                  <a:lnTo>
                    <a:pt x="0" y="0"/>
                  </a:lnTo>
                  <a:lnTo>
                    <a:pt x="284"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Freeform 37">
              <a:extLst>
                <a:ext uri="{FF2B5EF4-FFF2-40B4-BE49-F238E27FC236}">
                  <a16:creationId xmlns:a16="http://schemas.microsoft.com/office/drawing/2014/main" id="{8F620387-397A-8A43-8DC5-9B643FA1EF72}"/>
                </a:ext>
              </a:extLst>
            </p:cNvPr>
            <p:cNvSpPr>
              <a:spLocks/>
            </p:cNvSpPr>
            <p:nvPr/>
          </p:nvSpPr>
          <p:spPr bwMode="auto">
            <a:xfrm>
              <a:off x="3065" y="3424"/>
              <a:ext cx="253" cy="127"/>
            </a:xfrm>
            <a:custGeom>
              <a:avLst/>
              <a:gdLst>
                <a:gd name="T0" fmla="*/ 0 w 285"/>
                <a:gd name="T1" fmla="*/ 0 h 127"/>
                <a:gd name="T2" fmla="*/ 0 w 285"/>
                <a:gd name="T3" fmla="*/ 126 h 127"/>
                <a:gd name="T4" fmla="*/ 157 w 285"/>
                <a:gd name="T5" fmla="*/ 126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0"/>
                  </a:moveTo>
                  <a:lnTo>
                    <a:pt x="0" y="126"/>
                  </a:lnTo>
                  <a:lnTo>
                    <a:pt x="284" y="126"/>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 name="Oval 38">
              <a:extLst>
                <a:ext uri="{FF2B5EF4-FFF2-40B4-BE49-F238E27FC236}">
                  <a16:creationId xmlns:a16="http://schemas.microsoft.com/office/drawing/2014/main" id="{AA892FC1-1BC7-D54E-9AAD-8A82DE50C281}"/>
                </a:ext>
              </a:extLst>
            </p:cNvPr>
            <p:cNvSpPr>
              <a:spLocks noChangeArrowheads="1"/>
            </p:cNvSpPr>
            <p:nvPr/>
          </p:nvSpPr>
          <p:spPr bwMode="auto">
            <a:xfrm>
              <a:off x="3024" y="2892"/>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0" name="Freeform 39">
              <a:extLst>
                <a:ext uri="{FF2B5EF4-FFF2-40B4-BE49-F238E27FC236}">
                  <a16:creationId xmlns:a16="http://schemas.microsoft.com/office/drawing/2014/main" id="{967890B1-78FF-6748-9095-7A9AD683CC79}"/>
                </a:ext>
              </a:extLst>
            </p:cNvPr>
            <p:cNvSpPr>
              <a:spLocks/>
            </p:cNvSpPr>
            <p:nvPr/>
          </p:nvSpPr>
          <p:spPr bwMode="auto">
            <a:xfrm>
              <a:off x="3061" y="2756"/>
              <a:ext cx="253" cy="127"/>
            </a:xfrm>
            <a:custGeom>
              <a:avLst/>
              <a:gdLst>
                <a:gd name="T0" fmla="*/ 0 w 284"/>
                <a:gd name="T1" fmla="*/ 126 h 127"/>
                <a:gd name="T2" fmla="*/ 0 w 284"/>
                <a:gd name="T3" fmla="*/ 0 h 127"/>
                <a:gd name="T4" fmla="*/ 159 w 284"/>
                <a:gd name="T5" fmla="*/ 0 h 127"/>
                <a:gd name="T6" fmla="*/ 0 60000 65536"/>
                <a:gd name="T7" fmla="*/ 0 60000 65536"/>
                <a:gd name="T8" fmla="*/ 0 60000 65536"/>
                <a:gd name="T9" fmla="*/ 0 w 284"/>
                <a:gd name="T10" fmla="*/ 0 h 127"/>
                <a:gd name="T11" fmla="*/ 284 w 284"/>
                <a:gd name="T12" fmla="*/ 127 h 127"/>
              </a:gdLst>
              <a:ahLst/>
              <a:cxnLst>
                <a:cxn ang="T6">
                  <a:pos x="T0" y="T1"/>
                </a:cxn>
                <a:cxn ang="T7">
                  <a:pos x="T2" y="T3"/>
                </a:cxn>
                <a:cxn ang="T8">
                  <a:pos x="T4" y="T5"/>
                </a:cxn>
              </a:cxnLst>
              <a:rect l="T9" t="T10" r="T11" b="T12"/>
              <a:pathLst>
                <a:path w="284" h="127">
                  <a:moveTo>
                    <a:pt x="0" y="126"/>
                  </a:moveTo>
                  <a:lnTo>
                    <a:pt x="0" y="0"/>
                  </a:lnTo>
                  <a:lnTo>
                    <a:pt x="283"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 name="Freeform 40">
              <a:extLst>
                <a:ext uri="{FF2B5EF4-FFF2-40B4-BE49-F238E27FC236}">
                  <a16:creationId xmlns:a16="http://schemas.microsoft.com/office/drawing/2014/main" id="{9547E85B-92D8-2743-82A9-DDCE65701FE6}"/>
                </a:ext>
              </a:extLst>
            </p:cNvPr>
            <p:cNvSpPr>
              <a:spLocks/>
            </p:cNvSpPr>
            <p:nvPr/>
          </p:nvSpPr>
          <p:spPr bwMode="auto">
            <a:xfrm>
              <a:off x="3061" y="2930"/>
              <a:ext cx="253" cy="126"/>
            </a:xfrm>
            <a:custGeom>
              <a:avLst/>
              <a:gdLst>
                <a:gd name="T0" fmla="*/ 0 w 284"/>
                <a:gd name="T1" fmla="*/ 0 h 126"/>
                <a:gd name="T2" fmla="*/ 0 w 284"/>
                <a:gd name="T3" fmla="*/ 125 h 126"/>
                <a:gd name="T4" fmla="*/ 159 w 284"/>
                <a:gd name="T5" fmla="*/ 125 h 126"/>
                <a:gd name="T6" fmla="*/ 0 60000 65536"/>
                <a:gd name="T7" fmla="*/ 0 60000 65536"/>
                <a:gd name="T8" fmla="*/ 0 60000 65536"/>
                <a:gd name="T9" fmla="*/ 0 w 284"/>
                <a:gd name="T10" fmla="*/ 0 h 126"/>
                <a:gd name="T11" fmla="*/ 284 w 284"/>
                <a:gd name="T12" fmla="*/ 126 h 126"/>
              </a:gdLst>
              <a:ahLst/>
              <a:cxnLst>
                <a:cxn ang="T6">
                  <a:pos x="T0" y="T1"/>
                </a:cxn>
                <a:cxn ang="T7">
                  <a:pos x="T2" y="T3"/>
                </a:cxn>
                <a:cxn ang="T8">
                  <a:pos x="T4" y="T5"/>
                </a:cxn>
              </a:cxnLst>
              <a:rect l="T9" t="T10" r="T11" b="T12"/>
              <a:pathLst>
                <a:path w="284" h="126">
                  <a:moveTo>
                    <a:pt x="0" y="0"/>
                  </a:moveTo>
                  <a:lnTo>
                    <a:pt x="0" y="125"/>
                  </a:lnTo>
                  <a:lnTo>
                    <a:pt x="283" y="125"/>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Oval 41">
              <a:extLst>
                <a:ext uri="{FF2B5EF4-FFF2-40B4-BE49-F238E27FC236}">
                  <a16:creationId xmlns:a16="http://schemas.microsoft.com/office/drawing/2014/main" id="{3CFE3971-2495-984A-A36C-5469A1F50FBB}"/>
                </a:ext>
              </a:extLst>
            </p:cNvPr>
            <p:cNvSpPr>
              <a:spLocks noChangeArrowheads="1"/>
            </p:cNvSpPr>
            <p:nvPr/>
          </p:nvSpPr>
          <p:spPr bwMode="auto">
            <a:xfrm>
              <a:off x="3039" y="2503"/>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3" name="Freeform 42">
              <a:extLst>
                <a:ext uri="{FF2B5EF4-FFF2-40B4-BE49-F238E27FC236}">
                  <a16:creationId xmlns:a16="http://schemas.microsoft.com/office/drawing/2014/main" id="{B55E9B70-A98D-0B4E-85CF-897E30DAD51E}"/>
                </a:ext>
              </a:extLst>
            </p:cNvPr>
            <p:cNvSpPr>
              <a:spLocks/>
            </p:cNvSpPr>
            <p:nvPr/>
          </p:nvSpPr>
          <p:spPr bwMode="auto">
            <a:xfrm>
              <a:off x="3075" y="2367"/>
              <a:ext cx="254" cy="127"/>
            </a:xfrm>
            <a:custGeom>
              <a:avLst/>
              <a:gdLst>
                <a:gd name="T0" fmla="*/ 0 w 286"/>
                <a:gd name="T1" fmla="*/ 126 h 127"/>
                <a:gd name="T2" fmla="*/ 0 w 286"/>
                <a:gd name="T3" fmla="*/ 0 h 127"/>
                <a:gd name="T4" fmla="*/ 158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43">
              <a:extLst>
                <a:ext uri="{FF2B5EF4-FFF2-40B4-BE49-F238E27FC236}">
                  <a16:creationId xmlns:a16="http://schemas.microsoft.com/office/drawing/2014/main" id="{4DE8EC2F-9FAA-E94F-8578-CC5B2DE0EE26}"/>
                </a:ext>
              </a:extLst>
            </p:cNvPr>
            <p:cNvSpPr>
              <a:spLocks/>
            </p:cNvSpPr>
            <p:nvPr/>
          </p:nvSpPr>
          <p:spPr bwMode="auto">
            <a:xfrm>
              <a:off x="3075" y="2541"/>
              <a:ext cx="254" cy="126"/>
            </a:xfrm>
            <a:custGeom>
              <a:avLst/>
              <a:gdLst>
                <a:gd name="T0" fmla="*/ 0 w 286"/>
                <a:gd name="T1" fmla="*/ 0 h 126"/>
                <a:gd name="T2" fmla="*/ 0 w 286"/>
                <a:gd name="T3" fmla="*/ 125 h 126"/>
                <a:gd name="T4" fmla="*/ 158 w 286"/>
                <a:gd name="T5" fmla="*/ 125 h 126"/>
                <a:gd name="T6" fmla="*/ 0 60000 65536"/>
                <a:gd name="T7" fmla="*/ 0 60000 65536"/>
                <a:gd name="T8" fmla="*/ 0 60000 65536"/>
                <a:gd name="T9" fmla="*/ 0 w 286"/>
                <a:gd name="T10" fmla="*/ 0 h 126"/>
                <a:gd name="T11" fmla="*/ 286 w 286"/>
                <a:gd name="T12" fmla="*/ 126 h 126"/>
              </a:gdLst>
              <a:ahLst/>
              <a:cxnLst>
                <a:cxn ang="T6">
                  <a:pos x="T0" y="T1"/>
                </a:cxn>
                <a:cxn ang="T7">
                  <a:pos x="T2" y="T3"/>
                </a:cxn>
                <a:cxn ang="T8">
                  <a:pos x="T4" y="T5"/>
                </a:cxn>
              </a:cxnLst>
              <a:rect l="T9" t="T10" r="T11" b="T12"/>
              <a:pathLst>
                <a:path w="286" h="126">
                  <a:moveTo>
                    <a:pt x="0" y="0"/>
                  </a:moveTo>
                  <a:lnTo>
                    <a:pt x="0" y="125"/>
                  </a:lnTo>
                  <a:lnTo>
                    <a:pt x="285" y="125"/>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Oval 44">
              <a:extLst>
                <a:ext uri="{FF2B5EF4-FFF2-40B4-BE49-F238E27FC236}">
                  <a16:creationId xmlns:a16="http://schemas.microsoft.com/office/drawing/2014/main" id="{0E8A6A5F-179F-9F40-BEAA-56A2668B61CA}"/>
                </a:ext>
              </a:extLst>
            </p:cNvPr>
            <p:cNvSpPr>
              <a:spLocks noChangeArrowheads="1"/>
            </p:cNvSpPr>
            <p:nvPr/>
          </p:nvSpPr>
          <p:spPr bwMode="auto">
            <a:xfrm>
              <a:off x="3039" y="2000"/>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6" name="Freeform 45">
              <a:extLst>
                <a:ext uri="{FF2B5EF4-FFF2-40B4-BE49-F238E27FC236}">
                  <a16:creationId xmlns:a16="http://schemas.microsoft.com/office/drawing/2014/main" id="{EFD7DCA1-B85A-D049-9A1C-1705F14487AD}"/>
                </a:ext>
              </a:extLst>
            </p:cNvPr>
            <p:cNvSpPr>
              <a:spLocks/>
            </p:cNvSpPr>
            <p:nvPr/>
          </p:nvSpPr>
          <p:spPr bwMode="auto">
            <a:xfrm>
              <a:off x="3075" y="1863"/>
              <a:ext cx="254" cy="127"/>
            </a:xfrm>
            <a:custGeom>
              <a:avLst/>
              <a:gdLst>
                <a:gd name="T0" fmla="*/ 0 w 286"/>
                <a:gd name="T1" fmla="*/ 126 h 127"/>
                <a:gd name="T2" fmla="*/ 0 w 286"/>
                <a:gd name="T3" fmla="*/ 0 h 127"/>
                <a:gd name="T4" fmla="*/ 158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 name="Freeform 46">
              <a:extLst>
                <a:ext uri="{FF2B5EF4-FFF2-40B4-BE49-F238E27FC236}">
                  <a16:creationId xmlns:a16="http://schemas.microsoft.com/office/drawing/2014/main" id="{A1681656-D68A-154A-A831-F9F66A10A95D}"/>
                </a:ext>
              </a:extLst>
            </p:cNvPr>
            <p:cNvSpPr>
              <a:spLocks/>
            </p:cNvSpPr>
            <p:nvPr/>
          </p:nvSpPr>
          <p:spPr bwMode="auto">
            <a:xfrm>
              <a:off x="3075" y="2037"/>
              <a:ext cx="254" cy="127"/>
            </a:xfrm>
            <a:custGeom>
              <a:avLst/>
              <a:gdLst>
                <a:gd name="T0" fmla="*/ 0 w 286"/>
                <a:gd name="T1" fmla="*/ 0 h 127"/>
                <a:gd name="T2" fmla="*/ 0 w 286"/>
                <a:gd name="T3" fmla="*/ 126 h 127"/>
                <a:gd name="T4" fmla="*/ 158 w 286"/>
                <a:gd name="T5" fmla="*/ 126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0"/>
                  </a:moveTo>
                  <a:lnTo>
                    <a:pt x="0" y="126"/>
                  </a:lnTo>
                  <a:lnTo>
                    <a:pt x="285" y="126"/>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Oval 47">
              <a:extLst>
                <a:ext uri="{FF2B5EF4-FFF2-40B4-BE49-F238E27FC236}">
                  <a16:creationId xmlns:a16="http://schemas.microsoft.com/office/drawing/2014/main" id="{613EDDC4-2ACC-C048-BA45-08117C72B277}"/>
                </a:ext>
              </a:extLst>
            </p:cNvPr>
            <p:cNvSpPr>
              <a:spLocks noChangeArrowheads="1"/>
            </p:cNvSpPr>
            <p:nvPr/>
          </p:nvSpPr>
          <p:spPr bwMode="auto">
            <a:xfrm>
              <a:off x="2437" y="2678"/>
              <a:ext cx="60" cy="5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9" name="Freeform 48">
              <a:extLst>
                <a:ext uri="{FF2B5EF4-FFF2-40B4-BE49-F238E27FC236}">
                  <a16:creationId xmlns:a16="http://schemas.microsoft.com/office/drawing/2014/main" id="{A3EFF166-DB6C-B346-9317-2C5B8EEEE4CD}"/>
                </a:ext>
              </a:extLst>
            </p:cNvPr>
            <p:cNvSpPr>
              <a:spLocks/>
            </p:cNvSpPr>
            <p:nvPr/>
          </p:nvSpPr>
          <p:spPr bwMode="auto">
            <a:xfrm>
              <a:off x="2470" y="2276"/>
              <a:ext cx="261" cy="392"/>
            </a:xfrm>
            <a:custGeom>
              <a:avLst/>
              <a:gdLst>
                <a:gd name="T0" fmla="*/ 0 w 293"/>
                <a:gd name="T1" fmla="*/ 391 h 392"/>
                <a:gd name="T2" fmla="*/ 0 w 293"/>
                <a:gd name="T3" fmla="*/ 0 h 392"/>
                <a:gd name="T4" fmla="*/ 164 w 293"/>
                <a:gd name="T5" fmla="*/ 0 h 392"/>
                <a:gd name="T6" fmla="*/ 0 60000 65536"/>
                <a:gd name="T7" fmla="*/ 0 60000 65536"/>
                <a:gd name="T8" fmla="*/ 0 60000 65536"/>
                <a:gd name="T9" fmla="*/ 0 w 293"/>
                <a:gd name="T10" fmla="*/ 0 h 392"/>
                <a:gd name="T11" fmla="*/ 293 w 293"/>
                <a:gd name="T12" fmla="*/ 392 h 392"/>
              </a:gdLst>
              <a:ahLst/>
              <a:cxnLst>
                <a:cxn ang="T6">
                  <a:pos x="T0" y="T1"/>
                </a:cxn>
                <a:cxn ang="T7">
                  <a:pos x="T2" y="T3"/>
                </a:cxn>
                <a:cxn ang="T8">
                  <a:pos x="T4" y="T5"/>
                </a:cxn>
              </a:cxnLst>
              <a:rect l="T9" t="T10" r="T11" b="T12"/>
              <a:pathLst>
                <a:path w="293" h="392">
                  <a:moveTo>
                    <a:pt x="0" y="391"/>
                  </a:moveTo>
                  <a:lnTo>
                    <a:pt x="0" y="0"/>
                  </a:lnTo>
                  <a:lnTo>
                    <a:pt x="292"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Freeform 49">
              <a:extLst>
                <a:ext uri="{FF2B5EF4-FFF2-40B4-BE49-F238E27FC236}">
                  <a16:creationId xmlns:a16="http://schemas.microsoft.com/office/drawing/2014/main" id="{2F32548B-BB12-9748-972E-2235764DA268}"/>
                </a:ext>
              </a:extLst>
            </p:cNvPr>
            <p:cNvSpPr>
              <a:spLocks/>
            </p:cNvSpPr>
            <p:nvPr/>
          </p:nvSpPr>
          <p:spPr bwMode="auto">
            <a:xfrm>
              <a:off x="2470" y="2761"/>
              <a:ext cx="249" cy="391"/>
            </a:xfrm>
            <a:custGeom>
              <a:avLst/>
              <a:gdLst>
                <a:gd name="T0" fmla="*/ 0 w 280"/>
                <a:gd name="T1" fmla="*/ 0 h 391"/>
                <a:gd name="T2" fmla="*/ 0 w 280"/>
                <a:gd name="T3" fmla="*/ 390 h 391"/>
                <a:gd name="T4" fmla="*/ 156 w 280"/>
                <a:gd name="T5" fmla="*/ 390 h 391"/>
                <a:gd name="T6" fmla="*/ 0 60000 65536"/>
                <a:gd name="T7" fmla="*/ 0 60000 65536"/>
                <a:gd name="T8" fmla="*/ 0 60000 65536"/>
                <a:gd name="T9" fmla="*/ 0 w 280"/>
                <a:gd name="T10" fmla="*/ 0 h 391"/>
                <a:gd name="T11" fmla="*/ 280 w 280"/>
                <a:gd name="T12" fmla="*/ 391 h 391"/>
              </a:gdLst>
              <a:ahLst/>
              <a:cxnLst>
                <a:cxn ang="T6">
                  <a:pos x="T0" y="T1"/>
                </a:cxn>
                <a:cxn ang="T7">
                  <a:pos x="T2" y="T3"/>
                </a:cxn>
                <a:cxn ang="T8">
                  <a:pos x="T4" y="T5"/>
                </a:cxn>
              </a:cxnLst>
              <a:rect l="T9" t="T10" r="T11" b="T12"/>
              <a:pathLst>
                <a:path w="280" h="391">
                  <a:moveTo>
                    <a:pt x="0" y="0"/>
                  </a:moveTo>
                  <a:lnTo>
                    <a:pt x="0" y="390"/>
                  </a:lnTo>
                  <a:lnTo>
                    <a:pt x="279" y="39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51" name="Group 51">
            <a:extLst>
              <a:ext uri="{FF2B5EF4-FFF2-40B4-BE49-F238E27FC236}">
                <a16:creationId xmlns:a16="http://schemas.microsoft.com/office/drawing/2014/main" id="{407B96B5-1DCC-F848-A1DB-541D11812C70}"/>
              </a:ext>
            </a:extLst>
          </p:cNvPr>
          <p:cNvGrpSpPr>
            <a:grpSpLocks/>
          </p:cNvGrpSpPr>
          <p:nvPr/>
        </p:nvGrpSpPr>
        <p:grpSpPr bwMode="auto">
          <a:xfrm>
            <a:off x="5802313" y="1447800"/>
            <a:ext cx="2960687" cy="4257675"/>
            <a:chOff x="3655" y="912"/>
            <a:chExt cx="1865" cy="2682"/>
          </a:xfrm>
        </p:grpSpPr>
        <p:grpSp>
          <p:nvGrpSpPr>
            <p:cNvPr id="52" name="Group 52">
              <a:extLst>
                <a:ext uri="{FF2B5EF4-FFF2-40B4-BE49-F238E27FC236}">
                  <a16:creationId xmlns:a16="http://schemas.microsoft.com/office/drawing/2014/main" id="{D3B108A1-F238-A646-9418-293D2D00A406}"/>
                </a:ext>
              </a:extLst>
            </p:cNvPr>
            <p:cNvGrpSpPr>
              <a:grpSpLocks/>
            </p:cNvGrpSpPr>
            <p:nvPr/>
          </p:nvGrpSpPr>
          <p:grpSpPr bwMode="auto">
            <a:xfrm>
              <a:off x="3655" y="912"/>
              <a:ext cx="1350" cy="2682"/>
              <a:chOff x="3852" y="1057"/>
              <a:chExt cx="1350" cy="2682"/>
            </a:xfrm>
          </p:grpSpPr>
          <p:sp>
            <p:nvSpPr>
              <p:cNvPr id="58" name="Rectangle 53">
                <a:extLst>
                  <a:ext uri="{FF2B5EF4-FFF2-40B4-BE49-F238E27FC236}">
                    <a16:creationId xmlns:a16="http://schemas.microsoft.com/office/drawing/2014/main" id="{5905A8EB-A4A9-D549-9053-E7BA0F67B071}"/>
                  </a:ext>
                </a:extLst>
              </p:cNvPr>
              <p:cNvSpPr>
                <a:spLocks noChangeArrowheads="1"/>
              </p:cNvSpPr>
              <p:nvPr/>
            </p:nvSpPr>
            <p:spPr bwMode="auto">
              <a:xfrm>
                <a:off x="3852" y="1057"/>
                <a:ext cx="1350"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Outputs</a:t>
                </a:r>
              </a:p>
            </p:txBody>
          </p:sp>
          <p:sp>
            <p:nvSpPr>
              <p:cNvPr id="59" name="Line 54">
                <a:extLst>
                  <a:ext uri="{FF2B5EF4-FFF2-40B4-BE49-F238E27FC236}">
                    <a16:creationId xmlns:a16="http://schemas.microsoft.com/office/drawing/2014/main" id="{F445C7B6-C6F8-8448-90E5-8DC04452FE62}"/>
                  </a:ext>
                </a:extLst>
              </p:cNvPr>
              <p:cNvSpPr>
                <a:spLocks noChangeShapeType="1"/>
              </p:cNvSpPr>
              <p:nvPr/>
            </p:nvSpPr>
            <p:spPr bwMode="auto">
              <a:xfrm>
                <a:off x="3915" y="3423"/>
                <a:ext cx="1060"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0" name="Rectangle 55">
                <a:extLst>
                  <a:ext uri="{FF2B5EF4-FFF2-40B4-BE49-F238E27FC236}">
                    <a16:creationId xmlns:a16="http://schemas.microsoft.com/office/drawing/2014/main" id="{C52CB42B-DE47-B443-A3E6-BFAFDCCE6D3C}"/>
                  </a:ext>
                </a:extLst>
              </p:cNvPr>
              <p:cNvSpPr>
                <a:spLocks noChangeArrowheads="1"/>
              </p:cNvSpPr>
              <p:nvPr/>
            </p:nvSpPr>
            <p:spPr bwMode="auto">
              <a:xfrm>
                <a:off x="4148" y="3412"/>
                <a:ext cx="6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Cost</a:t>
                </a:r>
              </a:p>
            </p:txBody>
          </p:sp>
          <p:sp>
            <p:nvSpPr>
              <p:cNvPr id="61" name="Line 56">
                <a:extLst>
                  <a:ext uri="{FF2B5EF4-FFF2-40B4-BE49-F238E27FC236}">
                    <a16:creationId xmlns:a16="http://schemas.microsoft.com/office/drawing/2014/main" id="{9A1F89AE-10BA-9347-B67E-BE02276A2A56}"/>
                  </a:ext>
                </a:extLst>
              </p:cNvPr>
              <p:cNvSpPr>
                <a:spLocks noChangeShapeType="1"/>
              </p:cNvSpPr>
              <p:nvPr/>
            </p:nvSpPr>
            <p:spPr bwMode="auto">
              <a:xfrm>
                <a:off x="3924" y="2304"/>
                <a:ext cx="1061"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2" name="Rectangle 57">
                <a:extLst>
                  <a:ext uri="{FF2B5EF4-FFF2-40B4-BE49-F238E27FC236}">
                    <a16:creationId xmlns:a16="http://schemas.microsoft.com/office/drawing/2014/main" id="{56284AD0-2759-5143-8976-17583E6692EA}"/>
                  </a:ext>
                </a:extLst>
              </p:cNvPr>
              <p:cNvSpPr>
                <a:spLocks noChangeArrowheads="1"/>
              </p:cNvSpPr>
              <p:nvPr/>
            </p:nvSpPr>
            <p:spPr bwMode="auto">
              <a:xfrm>
                <a:off x="4086" y="2304"/>
                <a:ext cx="7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Effect</a:t>
                </a:r>
              </a:p>
            </p:txBody>
          </p:sp>
          <p:sp>
            <p:nvSpPr>
              <p:cNvPr id="63" name="Freeform 58">
                <a:extLst>
                  <a:ext uri="{FF2B5EF4-FFF2-40B4-BE49-F238E27FC236}">
                    <a16:creationId xmlns:a16="http://schemas.microsoft.com/office/drawing/2014/main" id="{4202D4A0-5095-674F-A123-A9ACA625F0D2}"/>
                  </a:ext>
                </a:extLst>
              </p:cNvPr>
              <p:cNvSpPr>
                <a:spLocks/>
              </p:cNvSpPr>
              <p:nvPr/>
            </p:nvSpPr>
            <p:spPr bwMode="auto">
              <a:xfrm>
                <a:off x="4087" y="2809"/>
                <a:ext cx="668" cy="615"/>
              </a:xfrm>
              <a:custGeom>
                <a:avLst/>
                <a:gdLst>
                  <a:gd name="T0" fmla="*/ 0 w 751"/>
                  <a:gd name="T1" fmla="*/ 614 h 615"/>
                  <a:gd name="T2" fmla="*/ 25 w 751"/>
                  <a:gd name="T3" fmla="*/ 554 h 615"/>
                  <a:gd name="T4" fmla="*/ 51 w 751"/>
                  <a:gd name="T5" fmla="*/ 504 h 615"/>
                  <a:gd name="T6" fmla="*/ 68 w 751"/>
                  <a:gd name="T7" fmla="*/ 443 h 615"/>
                  <a:gd name="T8" fmla="*/ 83 w 751"/>
                  <a:gd name="T9" fmla="*/ 383 h 615"/>
                  <a:gd name="T10" fmla="*/ 93 w 751"/>
                  <a:gd name="T11" fmla="*/ 322 h 615"/>
                  <a:gd name="T12" fmla="*/ 101 w 751"/>
                  <a:gd name="T13" fmla="*/ 252 h 615"/>
                  <a:gd name="T14" fmla="*/ 113 w 751"/>
                  <a:gd name="T15" fmla="*/ 192 h 615"/>
                  <a:gd name="T16" fmla="*/ 118 w 751"/>
                  <a:gd name="T17" fmla="*/ 131 h 615"/>
                  <a:gd name="T18" fmla="*/ 151 w 751"/>
                  <a:gd name="T19" fmla="*/ 61 h 615"/>
                  <a:gd name="T20" fmla="*/ 189 w 751"/>
                  <a:gd name="T21" fmla="*/ 20 h 615"/>
                  <a:gd name="T22" fmla="*/ 227 w 751"/>
                  <a:gd name="T23" fmla="*/ 0 h 615"/>
                  <a:gd name="T24" fmla="*/ 264 w 751"/>
                  <a:gd name="T25" fmla="*/ 20 h 615"/>
                  <a:gd name="T26" fmla="*/ 296 w 751"/>
                  <a:gd name="T27" fmla="*/ 61 h 615"/>
                  <a:gd name="T28" fmla="*/ 310 w 751"/>
                  <a:gd name="T29" fmla="*/ 121 h 615"/>
                  <a:gd name="T30" fmla="*/ 322 w 751"/>
                  <a:gd name="T31" fmla="*/ 182 h 615"/>
                  <a:gd name="T32" fmla="*/ 328 w 751"/>
                  <a:gd name="T33" fmla="*/ 242 h 615"/>
                  <a:gd name="T34" fmla="*/ 347 w 751"/>
                  <a:gd name="T35" fmla="*/ 292 h 615"/>
                  <a:gd name="T36" fmla="*/ 360 w 751"/>
                  <a:gd name="T37" fmla="*/ 352 h 615"/>
                  <a:gd name="T38" fmla="*/ 373 w 751"/>
                  <a:gd name="T39" fmla="*/ 413 h 615"/>
                  <a:gd name="T40" fmla="*/ 391 w 751"/>
                  <a:gd name="T41" fmla="*/ 473 h 615"/>
                  <a:gd name="T42" fmla="*/ 398 w 751"/>
                  <a:gd name="T43" fmla="*/ 534 h 615"/>
                  <a:gd name="T44" fmla="*/ 417 w 751"/>
                  <a:gd name="T45" fmla="*/ 595 h 6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51"/>
                  <a:gd name="T70" fmla="*/ 0 h 615"/>
                  <a:gd name="T71" fmla="*/ 751 w 751"/>
                  <a:gd name="T72" fmla="*/ 615 h 6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51" h="615">
                    <a:moveTo>
                      <a:pt x="0" y="614"/>
                    </a:moveTo>
                    <a:lnTo>
                      <a:pt x="44" y="554"/>
                    </a:lnTo>
                    <a:lnTo>
                      <a:pt x="91" y="504"/>
                    </a:lnTo>
                    <a:lnTo>
                      <a:pt x="124" y="443"/>
                    </a:lnTo>
                    <a:lnTo>
                      <a:pt x="147" y="383"/>
                    </a:lnTo>
                    <a:lnTo>
                      <a:pt x="169" y="322"/>
                    </a:lnTo>
                    <a:lnTo>
                      <a:pt x="181" y="252"/>
                    </a:lnTo>
                    <a:lnTo>
                      <a:pt x="204" y="192"/>
                    </a:lnTo>
                    <a:lnTo>
                      <a:pt x="214" y="131"/>
                    </a:lnTo>
                    <a:lnTo>
                      <a:pt x="272" y="61"/>
                    </a:lnTo>
                    <a:lnTo>
                      <a:pt x="340" y="20"/>
                    </a:lnTo>
                    <a:lnTo>
                      <a:pt x="408" y="0"/>
                    </a:lnTo>
                    <a:lnTo>
                      <a:pt x="476" y="20"/>
                    </a:lnTo>
                    <a:lnTo>
                      <a:pt x="532" y="61"/>
                    </a:lnTo>
                    <a:lnTo>
                      <a:pt x="556" y="121"/>
                    </a:lnTo>
                    <a:lnTo>
                      <a:pt x="579" y="182"/>
                    </a:lnTo>
                    <a:lnTo>
                      <a:pt x="590" y="242"/>
                    </a:lnTo>
                    <a:lnTo>
                      <a:pt x="624" y="292"/>
                    </a:lnTo>
                    <a:lnTo>
                      <a:pt x="646" y="352"/>
                    </a:lnTo>
                    <a:lnTo>
                      <a:pt x="669" y="413"/>
                    </a:lnTo>
                    <a:lnTo>
                      <a:pt x="703" y="473"/>
                    </a:lnTo>
                    <a:lnTo>
                      <a:pt x="715" y="534"/>
                    </a:lnTo>
                    <a:lnTo>
                      <a:pt x="750" y="595"/>
                    </a:lnTo>
                  </a:path>
                </a:pathLst>
              </a:custGeom>
              <a:solidFill>
                <a:srgbClr val="6600FF"/>
              </a:solidFill>
              <a:ln w="12700" cap="rnd" cmpd="sng">
                <a:solidFill>
                  <a:srgbClr val="000000"/>
                </a:solidFill>
                <a:prstDash val="solid"/>
                <a:round/>
                <a:headEnd type="none" w="sm" len="sm"/>
                <a:tailEnd type="none" w="sm" len="sm"/>
              </a:ln>
            </p:spPr>
            <p:txBody>
              <a:bodyPr/>
              <a:lstStyle/>
              <a:p>
                <a:endParaRPr lang="en-US"/>
              </a:p>
            </p:txBody>
          </p:sp>
          <p:sp>
            <p:nvSpPr>
              <p:cNvPr id="64" name="Freeform 59">
                <a:extLst>
                  <a:ext uri="{FF2B5EF4-FFF2-40B4-BE49-F238E27FC236}">
                    <a16:creationId xmlns:a16="http://schemas.microsoft.com/office/drawing/2014/main" id="{69FB3C01-9DF4-FB46-9E09-2F8F3505DC79}"/>
                  </a:ext>
                </a:extLst>
              </p:cNvPr>
              <p:cNvSpPr>
                <a:spLocks/>
              </p:cNvSpPr>
              <p:nvPr/>
            </p:nvSpPr>
            <p:spPr bwMode="auto">
              <a:xfrm>
                <a:off x="4029" y="1896"/>
                <a:ext cx="862" cy="409"/>
              </a:xfrm>
              <a:custGeom>
                <a:avLst/>
                <a:gdLst>
                  <a:gd name="T0" fmla="*/ 0 w 969"/>
                  <a:gd name="T1" fmla="*/ 408 h 409"/>
                  <a:gd name="T2" fmla="*/ 25 w 969"/>
                  <a:gd name="T3" fmla="*/ 357 h 409"/>
                  <a:gd name="T4" fmla="*/ 59 w 969"/>
                  <a:gd name="T5" fmla="*/ 295 h 409"/>
                  <a:gd name="T6" fmla="*/ 79 w 969"/>
                  <a:gd name="T7" fmla="*/ 234 h 409"/>
                  <a:gd name="T8" fmla="*/ 105 w 969"/>
                  <a:gd name="T9" fmla="*/ 172 h 409"/>
                  <a:gd name="T10" fmla="*/ 133 w 969"/>
                  <a:gd name="T11" fmla="*/ 110 h 409"/>
                  <a:gd name="T12" fmla="*/ 164 w 969"/>
                  <a:gd name="T13" fmla="*/ 60 h 409"/>
                  <a:gd name="T14" fmla="*/ 204 w 969"/>
                  <a:gd name="T15" fmla="*/ 8 h 409"/>
                  <a:gd name="T16" fmla="*/ 240 w 969"/>
                  <a:gd name="T17" fmla="*/ 0 h 409"/>
                  <a:gd name="T18" fmla="*/ 278 w 969"/>
                  <a:gd name="T19" fmla="*/ 23 h 409"/>
                  <a:gd name="T20" fmla="*/ 315 w 969"/>
                  <a:gd name="T21" fmla="*/ 35 h 409"/>
                  <a:gd name="T22" fmla="*/ 346 w 969"/>
                  <a:gd name="T23" fmla="*/ 79 h 409"/>
                  <a:gd name="T24" fmla="*/ 383 w 969"/>
                  <a:gd name="T25" fmla="*/ 103 h 409"/>
                  <a:gd name="T26" fmla="*/ 406 w 969"/>
                  <a:gd name="T27" fmla="*/ 157 h 409"/>
                  <a:gd name="T28" fmla="*/ 443 w 969"/>
                  <a:gd name="T29" fmla="*/ 191 h 409"/>
                  <a:gd name="T30" fmla="*/ 475 w 969"/>
                  <a:gd name="T31" fmla="*/ 225 h 409"/>
                  <a:gd name="T32" fmla="*/ 497 w 969"/>
                  <a:gd name="T33" fmla="*/ 288 h 409"/>
                  <a:gd name="T34" fmla="*/ 528 w 969"/>
                  <a:gd name="T35" fmla="*/ 342 h 409"/>
                  <a:gd name="T36" fmla="*/ 539 w 969"/>
                  <a:gd name="T37" fmla="*/ 405 h 4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9"/>
                  <a:gd name="T58" fmla="*/ 0 h 409"/>
                  <a:gd name="T59" fmla="*/ 969 w 969"/>
                  <a:gd name="T60" fmla="*/ 409 h 4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9" h="409">
                    <a:moveTo>
                      <a:pt x="0" y="408"/>
                    </a:moveTo>
                    <a:lnTo>
                      <a:pt x="46" y="357"/>
                    </a:lnTo>
                    <a:lnTo>
                      <a:pt x="105" y="295"/>
                    </a:lnTo>
                    <a:lnTo>
                      <a:pt x="142" y="234"/>
                    </a:lnTo>
                    <a:lnTo>
                      <a:pt x="190" y="172"/>
                    </a:lnTo>
                    <a:lnTo>
                      <a:pt x="237" y="110"/>
                    </a:lnTo>
                    <a:lnTo>
                      <a:pt x="295" y="60"/>
                    </a:lnTo>
                    <a:lnTo>
                      <a:pt x="365" y="8"/>
                    </a:lnTo>
                    <a:lnTo>
                      <a:pt x="432" y="0"/>
                    </a:lnTo>
                    <a:lnTo>
                      <a:pt x="499" y="23"/>
                    </a:lnTo>
                    <a:lnTo>
                      <a:pt x="565" y="35"/>
                    </a:lnTo>
                    <a:lnTo>
                      <a:pt x="620" y="79"/>
                    </a:lnTo>
                    <a:lnTo>
                      <a:pt x="686" y="103"/>
                    </a:lnTo>
                    <a:lnTo>
                      <a:pt x="729" y="157"/>
                    </a:lnTo>
                    <a:lnTo>
                      <a:pt x="795" y="191"/>
                    </a:lnTo>
                    <a:lnTo>
                      <a:pt x="852" y="225"/>
                    </a:lnTo>
                    <a:lnTo>
                      <a:pt x="893" y="288"/>
                    </a:lnTo>
                    <a:lnTo>
                      <a:pt x="948" y="342"/>
                    </a:lnTo>
                    <a:lnTo>
                      <a:pt x="968" y="405"/>
                    </a:lnTo>
                  </a:path>
                </a:pathLst>
              </a:custGeom>
              <a:solidFill>
                <a:schemeClr val="folHlink"/>
              </a:solidFill>
              <a:ln w="12700" cap="rnd" cmpd="sng">
                <a:solidFill>
                  <a:srgbClr val="000000"/>
                </a:solidFill>
                <a:prstDash val="solid"/>
                <a:round/>
                <a:headEnd type="none" w="sm" len="sm"/>
                <a:tailEnd type="none" w="sm" len="sm"/>
              </a:ln>
            </p:spPr>
            <p:txBody>
              <a:bodyPr/>
              <a:lstStyle/>
              <a:p>
                <a:endParaRPr lang="en-US"/>
              </a:p>
            </p:txBody>
          </p:sp>
        </p:grpSp>
        <p:grpSp>
          <p:nvGrpSpPr>
            <p:cNvPr id="53" name="Group 60">
              <a:extLst>
                <a:ext uri="{FF2B5EF4-FFF2-40B4-BE49-F238E27FC236}">
                  <a16:creationId xmlns:a16="http://schemas.microsoft.com/office/drawing/2014/main" id="{00D8E8A7-1EEB-EC4E-963C-EA3CEBC21507}"/>
                </a:ext>
              </a:extLst>
            </p:cNvPr>
            <p:cNvGrpSpPr>
              <a:grpSpLocks/>
            </p:cNvGrpSpPr>
            <p:nvPr/>
          </p:nvGrpSpPr>
          <p:grpSpPr bwMode="auto">
            <a:xfrm>
              <a:off x="4656" y="2304"/>
              <a:ext cx="864" cy="672"/>
              <a:chOff x="4512" y="2352"/>
              <a:chExt cx="864" cy="672"/>
            </a:xfrm>
          </p:grpSpPr>
          <p:sp>
            <p:nvSpPr>
              <p:cNvPr id="54" name="Line 61">
                <a:extLst>
                  <a:ext uri="{FF2B5EF4-FFF2-40B4-BE49-F238E27FC236}">
                    <a16:creationId xmlns:a16="http://schemas.microsoft.com/office/drawing/2014/main" id="{EA7031CA-4ACE-1C4E-A359-741CE609ADCB}"/>
                  </a:ext>
                </a:extLst>
              </p:cNvPr>
              <p:cNvSpPr>
                <a:spLocks noChangeShapeType="1"/>
              </p:cNvSpPr>
              <p:nvPr/>
            </p:nvSpPr>
            <p:spPr bwMode="auto">
              <a:xfrm>
                <a:off x="4512" y="2688"/>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5" name="Group 62">
                <a:extLst>
                  <a:ext uri="{FF2B5EF4-FFF2-40B4-BE49-F238E27FC236}">
                    <a16:creationId xmlns:a16="http://schemas.microsoft.com/office/drawing/2014/main" id="{9E1D2146-0877-2E4C-AFF0-091486F1AAD0}"/>
                  </a:ext>
                </a:extLst>
              </p:cNvPr>
              <p:cNvGrpSpPr>
                <a:grpSpLocks/>
              </p:cNvGrpSpPr>
              <p:nvPr/>
            </p:nvGrpSpPr>
            <p:grpSpPr bwMode="auto">
              <a:xfrm>
                <a:off x="4608" y="2352"/>
                <a:ext cx="637" cy="672"/>
                <a:chOff x="4752" y="2496"/>
                <a:chExt cx="637" cy="672"/>
              </a:xfrm>
            </p:grpSpPr>
            <p:sp>
              <p:nvSpPr>
                <p:cNvPr id="56" name="Freeform 63">
                  <a:extLst>
                    <a:ext uri="{FF2B5EF4-FFF2-40B4-BE49-F238E27FC236}">
                      <a16:creationId xmlns:a16="http://schemas.microsoft.com/office/drawing/2014/main" id="{26517668-49F5-D441-A02D-F389813D636F}"/>
                    </a:ext>
                  </a:extLst>
                </p:cNvPr>
                <p:cNvSpPr>
                  <a:spLocks/>
                </p:cNvSpPr>
                <p:nvPr/>
              </p:nvSpPr>
              <p:spPr bwMode="auto">
                <a:xfrm>
                  <a:off x="4752" y="2496"/>
                  <a:ext cx="624" cy="336"/>
                </a:xfrm>
                <a:custGeom>
                  <a:avLst/>
                  <a:gdLst>
                    <a:gd name="T0" fmla="*/ 0 w 528"/>
                    <a:gd name="T1" fmla="*/ 622 h 288"/>
                    <a:gd name="T2" fmla="*/ 774 w 528"/>
                    <a:gd name="T3" fmla="*/ 0 h 288"/>
                    <a:gd name="T4" fmla="*/ 1216 w 528"/>
                    <a:gd name="T5" fmla="*/ 622 h 288"/>
                    <a:gd name="T6" fmla="*/ 0 60000 65536"/>
                    <a:gd name="T7" fmla="*/ 0 60000 65536"/>
                    <a:gd name="T8" fmla="*/ 0 60000 65536"/>
                    <a:gd name="T9" fmla="*/ 0 w 528"/>
                    <a:gd name="T10" fmla="*/ 0 h 288"/>
                    <a:gd name="T11" fmla="*/ 528 w 528"/>
                    <a:gd name="T12" fmla="*/ 288 h 288"/>
                  </a:gdLst>
                  <a:ahLst/>
                  <a:cxnLst>
                    <a:cxn ang="T6">
                      <a:pos x="T0" y="T1"/>
                    </a:cxn>
                    <a:cxn ang="T7">
                      <a:pos x="T2" y="T3"/>
                    </a:cxn>
                    <a:cxn ang="T8">
                      <a:pos x="T4" y="T5"/>
                    </a:cxn>
                  </a:cxnLst>
                  <a:rect l="T9" t="T10" r="T11" b="T12"/>
                  <a:pathLst>
                    <a:path w="528" h="288">
                      <a:moveTo>
                        <a:pt x="0" y="288"/>
                      </a:moveTo>
                      <a:cubicBezTo>
                        <a:pt x="124" y="144"/>
                        <a:pt x="248" y="0"/>
                        <a:pt x="336" y="0"/>
                      </a:cubicBezTo>
                      <a:cubicBezTo>
                        <a:pt x="424" y="0"/>
                        <a:pt x="496" y="240"/>
                        <a:pt x="528" y="288"/>
                      </a:cubicBezTo>
                    </a:path>
                  </a:pathLst>
                </a:custGeom>
                <a:solidFill>
                  <a:srgbClr val="FF6600"/>
                </a:solidFill>
                <a:ln w="9525" cmpd="sng">
                  <a:solidFill>
                    <a:srgbClr val="000000"/>
                  </a:solidFill>
                  <a:prstDash val="solid"/>
                  <a:round/>
                  <a:headEnd/>
                  <a:tailEnd/>
                </a:ln>
              </p:spPr>
              <p:txBody>
                <a:bodyPr wrap="none" anchor="ctr"/>
                <a:lstStyle/>
                <a:p>
                  <a:endParaRPr lang="en-US"/>
                </a:p>
              </p:txBody>
            </p:sp>
            <p:sp>
              <p:nvSpPr>
                <p:cNvPr id="57" name="Text Box 64">
                  <a:extLst>
                    <a:ext uri="{FF2B5EF4-FFF2-40B4-BE49-F238E27FC236}">
                      <a16:creationId xmlns:a16="http://schemas.microsoft.com/office/drawing/2014/main" id="{9728F9CF-C8C0-114D-9922-D4774A0B0FB4}"/>
                    </a:ext>
                  </a:extLst>
                </p:cNvPr>
                <p:cNvSpPr txBox="1">
                  <a:spLocks noChangeArrowheads="1"/>
                </p:cNvSpPr>
                <p:nvPr/>
              </p:nvSpPr>
              <p:spPr bwMode="auto">
                <a:xfrm>
                  <a:off x="4800" y="2841"/>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NHB</a:t>
                  </a:r>
                </a:p>
              </p:txBody>
            </p:sp>
          </p:grpSp>
        </p:grpSp>
      </p:grpSp>
      <p:sp>
        <p:nvSpPr>
          <p:cNvPr id="65" name="Title 1">
            <a:extLst>
              <a:ext uri="{FF2B5EF4-FFF2-40B4-BE49-F238E27FC236}">
                <a16:creationId xmlns:a16="http://schemas.microsoft.com/office/drawing/2014/main" id="{B318CE2D-568D-7F40-95B7-9F3634649466}"/>
              </a:ext>
            </a:extLst>
          </p:cNvPr>
          <p:cNvSpPr>
            <a:spLocks noGrp="1"/>
          </p:cNvSpPr>
          <p:nvPr>
            <p:ph type="title"/>
          </p:nvPr>
        </p:nvSpPr>
        <p:spPr>
          <a:xfrm>
            <a:off x="643095" y="274638"/>
            <a:ext cx="8500905" cy="1143000"/>
          </a:xfrm>
        </p:spPr>
        <p:txBody>
          <a:bodyPr/>
          <a:lstStyle/>
          <a:p>
            <a:pPr algn="ctr"/>
            <a:r>
              <a:rPr lang="en-US" dirty="0"/>
              <a:t>Probabilistic Sensitivity Analysis (PSA)</a:t>
            </a:r>
          </a:p>
        </p:txBody>
      </p:sp>
    </p:spTree>
    <p:extLst>
      <p:ext uri="{BB962C8B-B14F-4D97-AF65-F5344CB8AC3E}">
        <p14:creationId xmlns:p14="http://schemas.microsoft.com/office/powerpoint/2010/main" val="95357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064060" y="2094308"/>
            <a:ext cx="5015880" cy="4091618"/>
            <a:chOff x="2335461" y="2205242"/>
            <a:chExt cx="5015880" cy="4091618"/>
          </a:xfrm>
        </p:grpSpPr>
        <p:sp>
          <p:nvSpPr>
            <p:cNvPr id="5"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6"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7"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8" name="Shape 651"/>
            <p:cNvCxnSpPr>
              <a:stCxn id="15"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9" name="Shape 651"/>
            <p:cNvCxnSpPr>
              <a:stCxn id="15" idx="2"/>
              <a:endCxn id="15"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0" name="Shape 651"/>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5" idx="4"/>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3" name="Shape 651"/>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4" name="Shape 671"/>
            <p:cNvSpPr txBox="1"/>
            <p:nvPr/>
          </p:nvSpPr>
          <p:spPr>
            <a:xfrm>
              <a:off x="4425574" y="220524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p.HS</a:t>
              </a:r>
              <a:endParaRPr sz="2200" dirty="0">
                <a:solidFill>
                  <a:schemeClr val="dk1"/>
                </a:solidFill>
                <a:latin typeface="Calibri"/>
                <a:ea typeface="Calibri"/>
                <a:cs typeface="Calibri"/>
                <a:sym typeface="Calibri"/>
              </a:endParaRPr>
            </a:p>
          </p:txBody>
        </p:sp>
        <p:sp>
          <p:nvSpPr>
            <p:cNvPr id="15"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p.HD</a:t>
              </a:r>
              <a:endParaRPr sz="2200" dirty="0">
                <a:solidFill>
                  <a:schemeClr val="dk1"/>
                </a:solidFill>
                <a:latin typeface="Calibri"/>
                <a:ea typeface="Calibri"/>
                <a:cs typeface="Calibri"/>
                <a:sym typeface="Calibri"/>
              </a:endParaRPr>
            </a:p>
          </p:txBody>
        </p:sp>
        <p:sp>
          <p:nvSpPr>
            <p:cNvPr id="16"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p.SD</a:t>
              </a:r>
              <a:endParaRPr sz="2200" dirty="0">
                <a:solidFill>
                  <a:schemeClr val="dk1"/>
                </a:solidFill>
                <a:latin typeface="Calibri"/>
                <a:ea typeface="Calibri"/>
                <a:cs typeface="Calibri"/>
                <a:sym typeface="Calibri"/>
              </a:endParaRPr>
            </a:p>
          </p:txBody>
        </p:sp>
      </p:grpSp>
      <p:sp>
        <p:nvSpPr>
          <p:cNvPr id="17" name="Shape 997"/>
          <p:cNvSpPr/>
          <p:nvPr/>
        </p:nvSpPr>
        <p:spPr>
          <a:xfrm>
            <a:off x="4130885" y="1855521"/>
            <a:ext cx="937775" cy="293650"/>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8" name="Shape 998"/>
          <p:cNvSpPr/>
          <p:nvPr/>
        </p:nvSpPr>
        <p:spPr>
          <a:xfrm rot="2700000">
            <a:off x="3197066" y="4182567"/>
            <a:ext cx="937766" cy="293647"/>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9" name="Shape 999"/>
          <p:cNvSpPr/>
          <p:nvPr/>
        </p:nvSpPr>
        <p:spPr>
          <a:xfrm rot="-3173092">
            <a:off x="4999792" y="4240072"/>
            <a:ext cx="937746" cy="293641"/>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22" name="Title 1">
            <a:extLst>
              <a:ext uri="{FF2B5EF4-FFF2-40B4-BE49-F238E27FC236}">
                <a16:creationId xmlns:a16="http://schemas.microsoft.com/office/drawing/2014/main" id="{01A5F2FE-4A82-3F40-BBD6-13943B981350}"/>
              </a:ext>
            </a:extLst>
          </p:cNvPr>
          <p:cNvSpPr>
            <a:spLocks noGrp="1"/>
          </p:cNvSpPr>
          <p:nvPr>
            <p:ph type="title"/>
          </p:nvPr>
        </p:nvSpPr>
        <p:spPr>
          <a:xfrm>
            <a:off x="643095" y="274638"/>
            <a:ext cx="8500905" cy="1143000"/>
          </a:xfrm>
        </p:spPr>
        <p:txBody>
          <a:bodyPr/>
          <a:lstStyle/>
          <a:p>
            <a:pPr algn="ctr"/>
            <a:r>
              <a:rPr lang="en-US" sz="3600" dirty="0"/>
              <a:t>Probabilistic Sensitivity Analysis (PSA)</a:t>
            </a:r>
          </a:p>
        </p:txBody>
      </p:sp>
    </p:spTree>
    <p:extLst>
      <p:ext uri="{BB962C8B-B14F-4D97-AF65-F5344CB8AC3E}">
        <p14:creationId xmlns:p14="http://schemas.microsoft.com/office/powerpoint/2010/main" val="954423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046" y="274638"/>
            <a:ext cx="8510954" cy="1143000"/>
          </a:xfrm>
        </p:spPr>
        <p:txBody>
          <a:bodyPr/>
          <a:lstStyle/>
          <a:p>
            <a:r>
              <a:rPr lang="en-US" sz="3600" dirty="0"/>
              <a:t>Probabilistic Sensitivity Analysis (PSA)</a:t>
            </a:r>
          </a:p>
        </p:txBody>
      </p:sp>
      <p:grpSp>
        <p:nvGrpSpPr>
          <p:cNvPr id="21" name="Group 20"/>
          <p:cNvGrpSpPr/>
          <p:nvPr/>
        </p:nvGrpSpPr>
        <p:grpSpPr>
          <a:xfrm>
            <a:off x="2064060" y="1855521"/>
            <a:ext cx="5015880" cy="4330405"/>
            <a:chOff x="2064060" y="1855521"/>
            <a:chExt cx="5015880" cy="4330405"/>
          </a:xfrm>
        </p:grpSpPr>
        <p:grpSp>
          <p:nvGrpSpPr>
            <p:cNvPr id="3" name="Group 2"/>
            <p:cNvGrpSpPr/>
            <p:nvPr/>
          </p:nvGrpSpPr>
          <p:grpSpPr>
            <a:xfrm>
              <a:off x="2064060" y="1855521"/>
              <a:ext cx="5015880" cy="4330405"/>
              <a:chOff x="2064060" y="1855521"/>
              <a:chExt cx="5015880" cy="4330405"/>
            </a:xfrm>
          </p:grpSpPr>
          <p:grpSp>
            <p:nvGrpSpPr>
              <p:cNvPr id="4" name="Group 3"/>
              <p:cNvGrpSpPr/>
              <p:nvPr/>
            </p:nvGrpSpPr>
            <p:grpSpPr>
              <a:xfrm>
                <a:off x="2064060" y="2094308"/>
                <a:ext cx="5015880" cy="4091618"/>
                <a:chOff x="2335461" y="2205242"/>
                <a:chExt cx="5015880" cy="4091618"/>
              </a:xfrm>
            </p:grpSpPr>
            <p:sp>
              <p:nvSpPr>
                <p:cNvPr id="5"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6"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7"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8" name="Shape 651"/>
                <p:cNvCxnSpPr>
                  <a:stCxn id="15"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9" name="Shape 651"/>
                <p:cNvCxnSpPr>
                  <a:stCxn id="15" idx="2"/>
                  <a:endCxn id="15"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0" name="Shape 651"/>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5" idx="4"/>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3" name="Shape 651"/>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4" name="Shape 671"/>
                <p:cNvSpPr txBox="1"/>
                <p:nvPr/>
              </p:nvSpPr>
              <p:spPr>
                <a:xfrm>
                  <a:off x="4425574" y="220524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p.HS</a:t>
                  </a:r>
                  <a:endParaRPr sz="2200" dirty="0">
                    <a:solidFill>
                      <a:schemeClr val="dk1"/>
                    </a:solidFill>
                    <a:latin typeface="Calibri"/>
                    <a:ea typeface="Calibri"/>
                    <a:cs typeface="Calibri"/>
                    <a:sym typeface="Calibri"/>
                  </a:endParaRPr>
                </a:p>
              </p:txBody>
            </p:sp>
            <p:sp>
              <p:nvSpPr>
                <p:cNvPr id="15"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p.HD</a:t>
                  </a:r>
                  <a:endParaRPr sz="2200" dirty="0">
                    <a:solidFill>
                      <a:schemeClr val="dk1"/>
                    </a:solidFill>
                    <a:latin typeface="Calibri"/>
                    <a:ea typeface="Calibri"/>
                    <a:cs typeface="Calibri"/>
                    <a:sym typeface="Calibri"/>
                  </a:endParaRPr>
                </a:p>
              </p:txBody>
            </p:sp>
            <p:sp>
              <p:nvSpPr>
                <p:cNvPr id="16"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p.SD</a:t>
                  </a:r>
                  <a:endParaRPr sz="2200" dirty="0">
                    <a:solidFill>
                      <a:schemeClr val="dk1"/>
                    </a:solidFill>
                    <a:latin typeface="Calibri"/>
                    <a:ea typeface="Calibri"/>
                    <a:cs typeface="Calibri"/>
                    <a:sym typeface="Calibri"/>
                  </a:endParaRPr>
                </a:p>
              </p:txBody>
            </p:sp>
          </p:grpSp>
          <p:sp>
            <p:nvSpPr>
              <p:cNvPr id="17" name="Shape 997"/>
              <p:cNvSpPr/>
              <p:nvPr/>
            </p:nvSpPr>
            <p:spPr>
              <a:xfrm>
                <a:off x="4130885" y="1855521"/>
                <a:ext cx="937775" cy="293650"/>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8" name="Shape 998"/>
              <p:cNvSpPr/>
              <p:nvPr/>
            </p:nvSpPr>
            <p:spPr>
              <a:xfrm rot="2700000">
                <a:off x="3197066" y="4182567"/>
                <a:ext cx="937766" cy="293647"/>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9" name="Shape 999"/>
              <p:cNvSpPr/>
              <p:nvPr/>
            </p:nvSpPr>
            <p:spPr>
              <a:xfrm rot="-3173092">
                <a:off x="4999792" y="4240072"/>
                <a:ext cx="937746" cy="293641"/>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grpSp>
        <p:sp>
          <p:nvSpPr>
            <p:cNvPr id="20" name="Oval 19"/>
            <p:cNvSpPr/>
            <p:nvPr/>
          </p:nvSpPr>
          <p:spPr>
            <a:xfrm>
              <a:off x="4250224" y="1970172"/>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85785" y="4204012"/>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35279" y="4131120"/>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66301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Shape 1005"/>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1006" name="Shape 1006"/>
          <p:cNvSpPr txBox="1">
            <a:spLocks noGrp="1"/>
          </p:cNvSpPr>
          <p:nvPr>
            <p:ph type="body"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a:solidFill>
                  <a:srgbClr val="004D99"/>
                </a:solidFill>
              </a:rPr>
              <a:t>Transition probability matrix</a:t>
            </a:r>
            <a:endParaRPr>
              <a:solidFill>
                <a:srgbClr val="004D99"/>
              </a:solidFill>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r>
              <a:rPr lang="nl-NL">
                <a:solidFill>
                  <a:srgbClr val="004D99"/>
                </a:solidFill>
              </a:rPr>
              <a:t>Vector of cycle’s cost/outcomes</a:t>
            </a:r>
            <a:endParaRPr>
              <a:solidFill>
                <a:srgbClr val="004D99"/>
              </a:solidFill>
            </a:endParaRPr>
          </a:p>
        </p:txBody>
      </p:sp>
      <p:sp>
        <p:nvSpPr>
          <p:cNvPr id="1007" name="Shape 1007"/>
          <p:cNvSpPr txBox="1">
            <a:spLocks noGrp="1"/>
          </p:cNvSpPr>
          <p:nvPr>
            <p:ph type="sldNum" idx="12"/>
          </p:nvPr>
        </p:nvSpPr>
        <p:spPr>
          <a:xfrm>
            <a:off x="8559864" y="6453336"/>
            <a:ext cx="548700" cy="396300"/>
          </a:xfrm>
          <a:prstGeom prst="rect">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18</a:t>
            </a:fld>
            <a:endParaRPr/>
          </a:p>
        </p:txBody>
      </p:sp>
      <p:sp>
        <p:nvSpPr>
          <p:cNvPr id="1012" name="Shape 1012"/>
          <p:cNvSpPr txBox="1"/>
          <p:nvPr/>
        </p:nvSpPr>
        <p:spPr>
          <a:xfrm>
            <a:off x="3829709" y="2624785"/>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i="1">
              <a:latin typeface="Times New Roman"/>
              <a:ea typeface="Times New Roman"/>
              <a:cs typeface="Times New Roman"/>
              <a:sym typeface="Times New Roman"/>
            </a:endParaRPr>
          </a:p>
        </p:txBody>
      </p:sp>
      <p:pic>
        <p:nvPicPr>
          <p:cNvPr id="1016" name="Shape 1016"/>
          <p:cNvPicPr preferRelativeResize="0"/>
          <p:nvPr/>
        </p:nvPicPr>
        <p:blipFill>
          <a:blip r:embed="rId3">
            <a:alphaModFix/>
          </a:blip>
          <a:stretch>
            <a:fillRect/>
          </a:stretch>
        </p:blipFill>
        <p:spPr>
          <a:xfrm>
            <a:off x="790225" y="2556050"/>
            <a:ext cx="5142050" cy="1415775"/>
          </a:xfrm>
          <a:prstGeom prst="rect">
            <a:avLst/>
          </a:prstGeom>
          <a:noFill/>
          <a:ln>
            <a:noFill/>
          </a:ln>
        </p:spPr>
      </p:pic>
      <p:pic>
        <p:nvPicPr>
          <p:cNvPr id="1017" name="Shape 1017"/>
          <p:cNvPicPr preferRelativeResize="0"/>
          <p:nvPr/>
        </p:nvPicPr>
        <p:blipFill rotWithShape="1">
          <a:blip r:embed="rId4">
            <a:alphaModFix/>
          </a:blip>
          <a:srcRect t="19673" b="16306"/>
          <a:stretch/>
        </p:blipFill>
        <p:spPr>
          <a:xfrm>
            <a:off x="1064875" y="5238375"/>
            <a:ext cx="4382205" cy="1143000"/>
          </a:xfrm>
          <a:prstGeom prst="rect">
            <a:avLst/>
          </a:prstGeom>
          <a:noFill/>
          <a:ln>
            <a:noFill/>
          </a:ln>
        </p:spPr>
      </p:pic>
      <p:pic>
        <p:nvPicPr>
          <p:cNvPr id="3" name="Picture 2"/>
          <p:cNvPicPr>
            <a:picLocks noChangeAspect="1"/>
          </p:cNvPicPr>
          <p:nvPr/>
        </p:nvPicPr>
        <p:blipFill>
          <a:blip r:embed="rId5"/>
          <a:stretch>
            <a:fillRect/>
          </a:stretch>
        </p:blipFill>
        <p:spPr>
          <a:xfrm>
            <a:off x="5932275" y="1654057"/>
            <a:ext cx="2730966" cy="2276856"/>
          </a:xfrm>
          <a:prstGeom prst="rect">
            <a:avLst/>
          </a:prstGeom>
        </p:spPr>
      </p:pic>
    </p:spTree>
    <p:extLst>
      <p:ext uri="{BB962C8B-B14F-4D97-AF65-F5344CB8AC3E}">
        <p14:creationId xmlns:p14="http://schemas.microsoft.com/office/powerpoint/2010/main" val="1910403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Shape 1023"/>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a:t>
            </a:r>
            <a:endParaRPr/>
          </a:p>
        </p:txBody>
      </p:sp>
      <p:sp>
        <p:nvSpPr>
          <p:cNvPr id="1024" name="Shape 1024"/>
          <p:cNvSpPr txBox="1">
            <a:spLocks noGrp="1"/>
          </p:cNvSpPr>
          <p:nvPr>
            <p:ph type="body" idx="1"/>
          </p:nvPr>
        </p:nvSpPr>
        <p:spPr>
          <a:xfrm>
            <a:off x="695739" y="1600200"/>
            <a:ext cx="7764693"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dirty="0">
              <a:solidFill>
                <a:schemeClr val="accent3"/>
              </a:solidFill>
            </a:endParaRPr>
          </a:p>
          <a:p>
            <a:pPr marL="0" lvl="0" indent="0" rtl="0">
              <a:spcBef>
                <a:spcPts val="440"/>
              </a:spcBef>
              <a:spcAft>
                <a:spcPts val="0"/>
              </a:spcAft>
              <a:buNone/>
            </a:pPr>
            <a:r>
              <a:rPr lang="nl-NL" sz="2400" dirty="0">
                <a:solidFill>
                  <a:schemeClr val="accent3"/>
                </a:solidFill>
              </a:rPr>
              <a:t>Total </a:t>
            </a:r>
            <a:r>
              <a:rPr lang="nl-NL" sz="2400" dirty="0" err="1">
                <a:solidFill>
                  <a:schemeClr val="accent3"/>
                </a:solidFill>
              </a:rPr>
              <a:t>effects</a:t>
            </a:r>
            <a:r>
              <a:rPr lang="nl-NL" sz="2400" dirty="0">
                <a:solidFill>
                  <a:schemeClr val="accent3"/>
                </a:solidFill>
              </a:rPr>
              <a:t> (TE): </a:t>
            </a:r>
            <a:endParaRPr sz="2400" dirty="0">
              <a:solidFill>
                <a:schemeClr val="accent3"/>
              </a:solidFill>
            </a:endParaRPr>
          </a:p>
          <a:p>
            <a:pPr marL="1371600" lvl="0" indent="457200" rtl="0">
              <a:spcBef>
                <a:spcPts val="440"/>
              </a:spcBef>
              <a:spcAft>
                <a:spcPts val="0"/>
              </a:spcAft>
              <a:buNone/>
            </a:pPr>
            <a:endParaRPr sz="2400" dirty="0">
              <a:solidFill>
                <a:schemeClr val="accent3"/>
              </a:solidFill>
            </a:endParaRPr>
          </a:p>
          <a:p>
            <a:pPr marL="342900" lvl="0" indent="-88900" rtl="0">
              <a:spcBef>
                <a:spcPts val="440"/>
              </a:spcBef>
              <a:spcAft>
                <a:spcPts val="0"/>
              </a:spcAft>
              <a:buNone/>
            </a:pPr>
            <a:endParaRPr lang="en-MX" dirty="0">
              <a:solidFill>
                <a:schemeClr val="accent3"/>
              </a:solidFill>
            </a:endParaRPr>
          </a:p>
          <a:p>
            <a:pPr marL="0" lvl="0" indent="0" rtl="0">
              <a:spcBef>
                <a:spcPts val="440"/>
              </a:spcBef>
              <a:spcAft>
                <a:spcPts val="0"/>
              </a:spcAft>
              <a:buNone/>
            </a:pPr>
            <a:endParaRPr lang="nl-NL" sz="2400" dirty="0">
              <a:solidFill>
                <a:schemeClr val="accent3"/>
              </a:solidFill>
            </a:endParaRPr>
          </a:p>
          <a:p>
            <a:pPr marL="0" lvl="0" indent="0" rtl="0">
              <a:spcBef>
                <a:spcPts val="440"/>
              </a:spcBef>
              <a:spcAft>
                <a:spcPts val="0"/>
              </a:spcAft>
              <a:buNone/>
            </a:pPr>
            <a:r>
              <a:rPr lang="nl-NL" sz="2400" dirty="0">
                <a:solidFill>
                  <a:schemeClr val="accent3"/>
                </a:solidFill>
              </a:rPr>
              <a:t>Total </a:t>
            </a:r>
            <a:r>
              <a:rPr lang="nl-NL" sz="2400" dirty="0" err="1">
                <a:solidFill>
                  <a:schemeClr val="accent3"/>
                </a:solidFill>
              </a:rPr>
              <a:t>costs</a:t>
            </a:r>
            <a:r>
              <a:rPr lang="nl-NL" sz="2400" dirty="0">
                <a:solidFill>
                  <a:schemeClr val="accent3"/>
                </a:solidFill>
              </a:rPr>
              <a:t> (TC):</a:t>
            </a:r>
          </a:p>
          <a:p>
            <a:pPr marL="0" lvl="0" indent="0" rtl="0">
              <a:spcBef>
                <a:spcPts val="440"/>
              </a:spcBef>
              <a:spcAft>
                <a:spcPts val="0"/>
              </a:spcAft>
              <a:buNone/>
            </a:pPr>
            <a:endParaRPr lang="nl-NL" sz="2400" dirty="0">
              <a:solidFill>
                <a:schemeClr val="accent3"/>
              </a:solidFill>
            </a:endParaRPr>
          </a:p>
          <a:p>
            <a:pPr marL="0" lvl="0" indent="0" rtl="0">
              <a:spcBef>
                <a:spcPts val="440"/>
              </a:spcBef>
              <a:spcAft>
                <a:spcPts val="0"/>
              </a:spcAft>
              <a:buNone/>
            </a:pPr>
            <a:endParaRPr lang="nl-NL" sz="2400" dirty="0">
              <a:solidFill>
                <a:schemeClr val="accent3"/>
              </a:solidFill>
            </a:endParaRPr>
          </a:p>
          <a:p>
            <a:pPr marL="0" indent="0">
              <a:spcBef>
                <a:spcPts val="440"/>
              </a:spcBef>
              <a:buNone/>
            </a:pPr>
            <a:r>
              <a:rPr lang="nl-NL" sz="2400" dirty="0">
                <a:solidFill>
                  <a:schemeClr val="accent3"/>
                </a:solidFill>
              </a:rPr>
              <a:t>Net </a:t>
            </a:r>
            <a:r>
              <a:rPr lang="nl-NL" sz="2400" dirty="0" err="1">
                <a:solidFill>
                  <a:schemeClr val="accent3"/>
                </a:solidFill>
              </a:rPr>
              <a:t>Monetary</a:t>
            </a:r>
            <a:r>
              <a:rPr lang="nl-NL" sz="2400" dirty="0">
                <a:solidFill>
                  <a:schemeClr val="accent3"/>
                </a:solidFill>
              </a:rPr>
              <a:t> Benefit (NMB):</a:t>
            </a:r>
          </a:p>
          <a:p>
            <a:pPr marL="0" lvl="0" indent="0" rtl="0">
              <a:spcBef>
                <a:spcPts val="440"/>
              </a:spcBef>
              <a:spcAft>
                <a:spcPts val="0"/>
              </a:spcAft>
              <a:buNone/>
            </a:pPr>
            <a:endParaRPr sz="2400" dirty="0">
              <a:solidFill>
                <a:schemeClr val="accent3"/>
              </a:solidFill>
            </a:endParaRPr>
          </a:p>
        </p:txBody>
      </p:sp>
      <p:sp>
        <p:nvSpPr>
          <p:cNvPr id="1025" name="Shape 1025"/>
          <p:cNvSpPr txBox="1"/>
          <p:nvPr/>
        </p:nvSpPr>
        <p:spPr>
          <a:xfrm>
            <a:off x="4451350" y="1552050"/>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400" i="1" dirty="0">
                <a:latin typeface="Times New Roman"/>
                <a:ea typeface="Times New Roman"/>
                <a:cs typeface="Times New Roman"/>
                <a:sym typeface="Times New Roman"/>
              </a:rPr>
              <a:t>E</a:t>
            </a:r>
            <a:r>
              <a:rPr lang="nl-NL" sz="3400" dirty="0">
                <a:latin typeface="Times New Roman"/>
                <a:ea typeface="Times New Roman"/>
                <a:cs typeface="Times New Roman"/>
                <a:sym typeface="Times New Roman"/>
              </a:rPr>
              <a:t>  = </a:t>
            </a:r>
            <a:r>
              <a:rPr lang="nl-NL" sz="3400" i="1" dirty="0">
                <a:latin typeface="Times New Roman"/>
                <a:ea typeface="Times New Roman"/>
                <a:cs typeface="Times New Roman"/>
                <a:sym typeface="Times New Roman"/>
              </a:rPr>
              <a:t>M e</a:t>
            </a:r>
            <a:endParaRPr sz="3400" i="1" dirty="0">
              <a:latin typeface="Times New Roman"/>
              <a:ea typeface="Times New Roman"/>
              <a:cs typeface="Times New Roman"/>
              <a:sym typeface="Times New Roman"/>
            </a:endParaRPr>
          </a:p>
          <a:p>
            <a:pPr marL="0" lvl="0" indent="0" rtl="0">
              <a:spcBef>
                <a:spcPts val="0"/>
              </a:spcBef>
              <a:spcAft>
                <a:spcPts val="0"/>
              </a:spcAft>
              <a:buNone/>
            </a:pPr>
            <a:r>
              <a:rPr lang="nl-NL" sz="3400" i="1" dirty="0">
                <a:latin typeface="Times New Roman"/>
                <a:ea typeface="Times New Roman"/>
                <a:cs typeface="Times New Roman"/>
                <a:sym typeface="Times New Roman"/>
              </a:rPr>
              <a:t>TE = </a:t>
            </a:r>
            <a:r>
              <a:rPr lang="nl-NL" sz="3400" i="1" dirty="0" err="1">
                <a:latin typeface="Times New Roman"/>
                <a:ea typeface="Times New Roman"/>
                <a:cs typeface="Times New Roman"/>
                <a:sym typeface="Times New Roman"/>
              </a:rPr>
              <a:t>ι</a:t>
            </a:r>
            <a:r>
              <a:rPr lang="nl-NL" sz="3300" i="1" baseline="-25000" dirty="0" err="1">
                <a:latin typeface="Times New Roman"/>
                <a:ea typeface="Times New Roman"/>
                <a:cs typeface="Times New Roman"/>
                <a:sym typeface="Times New Roman"/>
              </a:rPr>
              <a:t>T</a:t>
            </a:r>
            <a:r>
              <a:rPr lang="nl-NL" sz="3400" i="1" dirty="0">
                <a:latin typeface="Times New Roman"/>
                <a:ea typeface="Times New Roman"/>
                <a:cs typeface="Times New Roman"/>
                <a:sym typeface="Times New Roman"/>
              </a:rPr>
              <a:t> E </a:t>
            </a:r>
            <a:endParaRPr sz="3400" i="1" dirty="0">
              <a:latin typeface="Times New Roman"/>
              <a:ea typeface="Times New Roman"/>
              <a:cs typeface="Times New Roman"/>
              <a:sym typeface="Times New Roman"/>
            </a:endParaRPr>
          </a:p>
        </p:txBody>
      </p:sp>
      <p:sp>
        <p:nvSpPr>
          <p:cNvPr id="1026" name="Shape 1026"/>
          <p:cNvSpPr txBox="1"/>
          <p:nvPr/>
        </p:nvSpPr>
        <p:spPr>
          <a:xfrm>
            <a:off x="4361620" y="3090675"/>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dirty="0">
                <a:latin typeface="Times New Roman"/>
                <a:ea typeface="Times New Roman"/>
                <a:cs typeface="Times New Roman"/>
                <a:sym typeface="Times New Roman"/>
              </a:rPr>
              <a:t>C</a:t>
            </a:r>
            <a:r>
              <a:rPr lang="nl-NL" sz="3600" dirty="0">
                <a:latin typeface="Times New Roman"/>
                <a:ea typeface="Times New Roman"/>
                <a:cs typeface="Times New Roman"/>
                <a:sym typeface="Times New Roman"/>
              </a:rPr>
              <a:t> =</a:t>
            </a:r>
            <a:r>
              <a:rPr lang="nl-NL" sz="3600" i="1" dirty="0">
                <a:latin typeface="Times New Roman"/>
                <a:ea typeface="Times New Roman"/>
                <a:cs typeface="Times New Roman"/>
                <a:sym typeface="Times New Roman"/>
              </a:rPr>
              <a:t>M c</a:t>
            </a:r>
            <a:endParaRPr sz="3600" i="1" dirty="0">
              <a:latin typeface="Times New Roman"/>
              <a:ea typeface="Times New Roman"/>
              <a:cs typeface="Times New Roman"/>
              <a:sym typeface="Times New Roman"/>
            </a:endParaRPr>
          </a:p>
          <a:p>
            <a:pPr marL="0" lvl="0" indent="0" rtl="0">
              <a:spcBef>
                <a:spcPts val="0"/>
              </a:spcBef>
              <a:spcAft>
                <a:spcPts val="0"/>
              </a:spcAft>
              <a:buNone/>
            </a:pPr>
            <a:r>
              <a:rPr lang="nl-NL" sz="3600" i="1" dirty="0">
                <a:latin typeface="Times New Roman"/>
                <a:ea typeface="Times New Roman"/>
                <a:cs typeface="Times New Roman"/>
                <a:sym typeface="Times New Roman"/>
              </a:rPr>
              <a:t>TC = </a:t>
            </a:r>
            <a:r>
              <a:rPr lang="nl-NL" sz="3600" i="1" dirty="0" err="1">
                <a:latin typeface="Times New Roman"/>
                <a:ea typeface="Times New Roman"/>
                <a:cs typeface="Times New Roman"/>
                <a:sym typeface="Times New Roman"/>
              </a:rPr>
              <a:t>ι</a:t>
            </a:r>
            <a:r>
              <a:rPr lang="nl-NL" sz="3500" i="1" baseline="-25000" dirty="0" err="1">
                <a:latin typeface="Times New Roman"/>
                <a:ea typeface="Times New Roman"/>
                <a:cs typeface="Times New Roman"/>
                <a:sym typeface="Times New Roman"/>
              </a:rPr>
              <a:t>T</a:t>
            </a:r>
            <a:r>
              <a:rPr lang="nl-NL" sz="3600" i="1" dirty="0">
                <a:latin typeface="Times New Roman"/>
                <a:ea typeface="Times New Roman"/>
                <a:cs typeface="Times New Roman"/>
                <a:sym typeface="Times New Roman"/>
              </a:rPr>
              <a:t> C</a:t>
            </a:r>
            <a:endParaRPr sz="3600" i="1" dirty="0">
              <a:latin typeface="Times New Roman"/>
              <a:ea typeface="Times New Roman"/>
              <a:cs typeface="Times New Roman"/>
              <a:sym typeface="Times New Roman"/>
            </a:endParaRPr>
          </a:p>
        </p:txBody>
      </p:sp>
      <p:sp>
        <p:nvSpPr>
          <p:cNvPr id="1027" name="Shape 1027"/>
          <p:cNvSpPr txBox="1"/>
          <p:nvPr/>
        </p:nvSpPr>
        <p:spPr>
          <a:xfrm>
            <a:off x="949725" y="5625569"/>
            <a:ext cx="4317600" cy="94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4100" i="1" dirty="0" err="1">
                <a:solidFill>
                  <a:srgbClr val="009999"/>
                </a:solidFill>
                <a:latin typeface="Times New Roman"/>
                <a:ea typeface="Times New Roman"/>
                <a:cs typeface="Times New Roman"/>
                <a:sym typeface="Times New Roman"/>
              </a:rPr>
              <a:t>ι</a:t>
            </a:r>
            <a:r>
              <a:rPr lang="nl-NL" sz="4000" i="1" baseline="-25000" dirty="0" err="1">
                <a:solidFill>
                  <a:srgbClr val="009999"/>
                </a:solidFill>
                <a:latin typeface="Times New Roman"/>
                <a:ea typeface="Times New Roman"/>
                <a:cs typeface="Times New Roman"/>
                <a:sym typeface="Times New Roman"/>
              </a:rPr>
              <a:t>T</a:t>
            </a:r>
            <a:r>
              <a:rPr lang="nl-NL" sz="4000" i="1" baseline="-25000" dirty="0">
                <a:solidFill>
                  <a:srgbClr val="009999"/>
                </a:solidFill>
                <a:latin typeface="Times New Roman"/>
                <a:ea typeface="Times New Roman"/>
                <a:cs typeface="Times New Roman"/>
                <a:sym typeface="Times New Roman"/>
              </a:rPr>
              <a:t> </a:t>
            </a:r>
            <a:r>
              <a:rPr lang="nl-NL" sz="2100" dirty="0">
                <a:solidFill>
                  <a:srgbClr val="009999"/>
                </a:solidFill>
                <a:latin typeface="Times New Roman"/>
                <a:ea typeface="Times New Roman"/>
                <a:cs typeface="Times New Roman"/>
                <a:sym typeface="Times New Roman"/>
              </a:rPr>
              <a:t>: 1 ×</a:t>
            </a:r>
            <a:r>
              <a:rPr lang="nl-NL" sz="2100" i="1" dirty="0">
                <a:solidFill>
                  <a:srgbClr val="009999"/>
                </a:solidFill>
                <a:latin typeface="Times New Roman"/>
                <a:ea typeface="Times New Roman"/>
                <a:cs typeface="Times New Roman"/>
                <a:sym typeface="Times New Roman"/>
              </a:rPr>
              <a:t> T</a:t>
            </a:r>
            <a:r>
              <a:rPr lang="nl-NL" sz="2100" dirty="0">
                <a:solidFill>
                  <a:srgbClr val="009999"/>
                </a:solidFill>
                <a:latin typeface="Times New Roman"/>
                <a:ea typeface="Times New Roman"/>
                <a:cs typeface="Times New Roman"/>
                <a:sym typeface="Times New Roman"/>
              </a:rPr>
              <a:t>    vector of </a:t>
            </a:r>
            <a:r>
              <a:rPr lang="nl-NL" sz="2100" dirty="0" err="1">
                <a:solidFill>
                  <a:srgbClr val="009999"/>
                </a:solidFill>
                <a:latin typeface="Times New Roman"/>
                <a:ea typeface="Times New Roman"/>
                <a:cs typeface="Times New Roman"/>
                <a:sym typeface="Times New Roman"/>
              </a:rPr>
              <a:t>ones</a:t>
            </a:r>
            <a:endParaRPr sz="2100" dirty="0">
              <a:solidFill>
                <a:srgbClr val="009999"/>
              </a:solidFill>
              <a:latin typeface="Times New Roman"/>
              <a:ea typeface="Times New Roman"/>
              <a:cs typeface="Times New Roman"/>
              <a:sym typeface="Times New Roman"/>
            </a:endParaRPr>
          </a:p>
        </p:txBody>
      </p:sp>
      <p:sp>
        <p:nvSpPr>
          <p:cNvPr id="1028" name="Shape 1028"/>
          <p:cNvSpPr txBox="1">
            <a:spLocks noGrp="1"/>
          </p:cNvSpPr>
          <p:nvPr>
            <p:ph type="sldNum" idx="12"/>
          </p:nvPr>
        </p:nvSpPr>
        <p:spPr>
          <a:xfrm>
            <a:off x="8559864" y="6453336"/>
            <a:ext cx="548700" cy="396300"/>
          </a:xfrm>
          <a:prstGeom prst="rect">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19</a:t>
            </a:fld>
            <a:endParaRPr/>
          </a:p>
        </p:txBody>
      </p:sp>
      <p:sp>
        <p:nvSpPr>
          <p:cNvPr id="1029" name="Shape 1029"/>
          <p:cNvSpPr txBox="1"/>
          <p:nvPr/>
        </p:nvSpPr>
        <p:spPr>
          <a:xfrm>
            <a:off x="4765122" y="18546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1</a:t>
            </a:r>
            <a:endParaRPr i="1">
              <a:latin typeface="Times New Roman"/>
              <a:ea typeface="Times New Roman"/>
              <a:cs typeface="Times New Roman"/>
              <a:sym typeface="Times New Roman"/>
            </a:endParaRPr>
          </a:p>
        </p:txBody>
      </p:sp>
      <p:sp>
        <p:nvSpPr>
          <p:cNvPr id="1030" name="Shape 1030"/>
          <p:cNvSpPr txBox="1"/>
          <p:nvPr/>
        </p:nvSpPr>
        <p:spPr>
          <a:xfrm>
            <a:off x="5461120" y="18546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i="1" dirty="0">
              <a:latin typeface="Times New Roman"/>
              <a:ea typeface="Times New Roman"/>
              <a:cs typeface="Times New Roman"/>
              <a:sym typeface="Times New Roman"/>
            </a:endParaRPr>
          </a:p>
        </p:txBody>
      </p:sp>
      <p:sp>
        <p:nvSpPr>
          <p:cNvPr id="1031" name="Shape 1031"/>
          <p:cNvSpPr txBox="1"/>
          <p:nvPr/>
        </p:nvSpPr>
        <p:spPr>
          <a:xfrm>
            <a:off x="5982952" y="18546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dirty="0">
                <a:latin typeface="Times New Roman"/>
                <a:ea typeface="Times New Roman"/>
                <a:cs typeface="Times New Roman"/>
                <a:sym typeface="Times New Roman"/>
              </a:rPr>
              <a:t>1</a:t>
            </a:r>
            <a:endParaRPr i="1" dirty="0">
              <a:latin typeface="Times New Roman"/>
              <a:ea typeface="Times New Roman"/>
              <a:cs typeface="Times New Roman"/>
              <a:sym typeface="Times New Roman"/>
            </a:endParaRPr>
          </a:p>
        </p:txBody>
      </p:sp>
      <p:sp>
        <p:nvSpPr>
          <p:cNvPr id="1032" name="Shape 1032"/>
          <p:cNvSpPr txBox="1"/>
          <p:nvPr/>
        </p:nvSpPr>
        <p:spPr>
          <a:xfrm>
            <a:off x="6135354" y="23118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1</a:t>
            </a:r>
            <a:endParaRPr i="1">
              <a:latin typeface="Times New Roman"/>
              <a:ea typeface="Times New Roman"/>
              <a:cs typeface="Times New Roman"/>
              <a:sym typeface="Times New Roman"/>
            </a:endParaRPr>
          </a:p>
        </p:txBody>
      </p:sp>
      <p:sp>
        <p:nvSpPr>
          <p:cNvPr id="1033" name="Shape 1033"/>
          <p:cNvSpPr txBox="1"/>
          <p:nvPr/>
        </p:nvSpPr>
        <p:spPr>
          <a:xfrm>
            <a:off x="4992354" y="23880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1</a:t>
            </a:r>
            <a:endParaRPr i="1">
              <a:latin typeface="Times New Roman"/>
              <a:ea typeface="Times New Roman"/>
              <a:cs typeface="Times New Roman"/>
              <a:sym typeface="Times New Roman"/>
            </a:endParaRPr>
          </a:p>
        </p:txBody>
      </p:sp>
      <p:sp>
        <p:nvSpPr>
          <p:cNvPr id="1034" name="Shape 1034"/>
          <p:cNvSpPr txBox="1"/>
          <p:nvPr/>
        </p:nvSpPr>
        <p:spPr>
          <a:xfrm>
            <a:off x="4696191" y="333410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dirty="0">
                <a:latin typeface="Times New Roman"/>
                <a:ea typeface="Times New Roman"/>
                <a:cs typeface="Times New Roman"/>
                <a:sym typeface="Times New Roman"/>
              </a:rPr>
              <a:t>1</a:t>
            </a:r>
            <a:endParaRPr i="1" dirty="0">
              <a:latin typeface="Times New Roman"/>
              <a:ea typeface="Times New Roman"/>
              <a:cs typeface="Times New Roman"/>
              <a:sym typeface="Times New Roman"/>
            </a:endParaRPr>
          </a:p>
        </p:txBody>
      </p:sp>
      <p:sp>
        <p:nvSpPr>
          <p:cNvPr id="1035" name="Shape 1035"/>
          <p:cNvSpPr txBox="1"/>
          <p:nvPr/>
        </p:nvSpPr>
        <p:spPr>
          <a:xfrm>
            <a:off x="5762991" y="333410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dirty="0">
                <a:latin typeface="Times New Roman"/>
                <a:ea typeface="Times New Roman"/>
                <a:cs typeface="Times New Roman"/>
                <a:sym typeface="Times New Roman"/>
              </a:rPr>
              <a:t>1</a:t>
            </a:r>
            <a:endParaRPr i="1" dirty="0">
              <a:latin typeface="Times New Roman"/>
              <a:ea typeface="Times New Roman"/>
              <a:cs typeface="Times New Roman"/>
              <a:sym typeface="Times New Roman"/>
            </a:endParaRPr>
          </a:p>
        </p:txBody>
      </p:sp>
      <p:sp>
        <p:nvSpPr>
          <p:cNvPr id="1036" name="Shape 1036"/>
          <p:cNvSpPr txBox="1"/>
          <p:nvPr/>
        </p:nvSpPr>
        <p:spPr>
          <a:xfrm>
            <a:off x="6220191" y="386750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1</a:t>
            </a:r>
            <a:endParaRPr i="1">
              <a:latin typeface="Times New Roman"/>
              <a:ea typeface="Times New Roman"/>
              <a:cs typeface="Times New Roman"/>
              <a:sym typeface="Times New Roman"/>
            </a:endParaRPr>
          </a:p>
        </p:txBody>
      </p:sp>
      <p:sp>
        <p:nvSpPr>
          <p:cNvPr id="1037" name="Shape 1037"/>
          <p:cNvSpPr txBox="1"/>
          <p:nvPr/>
        </p:nvSpPr>
        <p:spPr>
          <a:xfrm>
            <a:off x="4959488" y="3909005"/>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dirty="0">
                <a:latin typeface="Times New Roman"/>
                <a:ea typeface="Times New Roman"/>
                <a:cs typeface="Times New Roman"/>
                <a:sym typeface="Times New Roman"/>
              </a:rPr>
              <a:t>1</a:t>
            </a:r>
            <a:endParaRPr i="1" dirty="0">
              <a:latin typeface="Times New Roman"/>
              <a:ea typeface="Times New Roman"/>
              <a:cs typeface="Times New Roman"/>
              <a:sym typeface="Times New Roman"/>
            </a:endParaRPr>
          </a:p>
        </p:txBody>
      </p:sp>
      <mc:AlternateContent xmlns:mc="http://schemas.openxmlformats.org/markup-compatibility/2006">
        <mc:Choice xmlns:a14="http://schemas.microsoft.com/office/drawing/2010/main" Requires="a14">
          <p:sp>
            <p:nvSpPr>
              <p:cNvPr id="19" name="Shape 1026">
                <a:extLst>
                  <a:ext uri="{FF2B5EF4-FFF2-40B4-BE49-F238E27FC236}">
                    <a16:creationId xmlns:a16="http://schemas.microsoft.com/office/drawing/2014/main" id="{964262F3-E0A8-D148-87EF-B17C142601AE}"/>
                  </a:ext>
                </a:extLst>
              </p:cNvPr>
              <p:cNvSpPr txBox="1"/>
              <p:nvPr/>
            </p:nvSpPr>
            <p:spPr>
              <a:xfrm>
                <a:off x="4621282" y="4938185"/>
                <a:ext cx="4522718"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s-ES" sz="3600" b="0" i="1" smtClean="0">
                              <a:latin typeface="Cambria Math" panose="02040503050406030204" pitchFamily="18" charset="0"/>
                              <a:ea typeface="Times New Roman"/>
                              <a:cs typeface="Times New Roman"/>
                              <a:sym typeface="Times New Roman"/>
                            </a:rPr>
                          </m:ctrlPr>
                        </m:sSupPr>
                        <m:e>
                          <m:r>
                            <a:rPr lang="es-ES" sz="3600" b="0" i="1" smtClean="0">
                              <a:latin typeface="Cambria Math" panose="02040503050406030204" pitchFamily="18" charset="0"/>
                              <a:ea typeface="Times New Roman"/>
                              <a:cs typeface="Times New Roman"/>
                              <a:sym typeface="Times New Roman"/>
                            </a:rPr>
                            <m:t>𝑁𝑀𝐵</m:t>
                          </m:r>
                        </m:e>
                        <m:sup>
                          <m:r>
                            <a:rPr lang="es-ES" sz="3600" b="0" i="1" smtClean="0">
                              <a:latin typeface="Cambria Math" panose="02040503050406030204" pitchFamily="18" charset="0"/>
                              <a:ea typeface="Times New Roman"/>
                              <a:cs typeface="Times New Roman"/>
                              <a:sym typeface="Times New Roman"/>
                            </a:rPr>
                            <m:t>1</m:t>
                          </m:r>
                        </m:sup>
                      </m:sSup>
                      <m:r>
                        <a:rPr lang="es-ES" sz="3600" b="0" i="1" smtClean="0">
                          <a:latin typeface="Cambria Math" panose="02040503050406030204" pitchFamily="18" charset="0"/>
                          <a:ea typeface="Times New Roman"/>
                          <a:cs typeface="Times New Roman"/>
                          <a:sym typeface="Times New Roman"/>
                        </a:rPr>
                        <m:t>=</m:t>
                      </m:r>
                      <m:r>
                        <a:rPr lang="es-ES" sz="3600" b="0" i="1" smtClean="0">
                          <a:latin typeface="Cambria Math" panose="02040503050406030204" pitchFamily="18" charset="0"/>
                          <a:ea typeface="Times New Roman"/>
                          <a:cs typeface="Times New Roman"/>
                          <a:sym typeface="Times New Roman"/>
                        </a:rPr>
                        <m:t>𝑇</m:t>
                      </m:r>
                      <m:sSup>
                        <m:sSupPr>
                          <m:ctrlPr>
                            <a:rPr lang="es-ES" sz="3600" b="0" i="1" smtClean="0">
                              <a:latin typeface="Cambria Math" panose="02040503050406030204" pitchFamily="18" charset="0"/>
                              <a:ea typeface="Times New Roman"/>
                              <a:cs typeface="Times New Roman"/>
                              <a:sym typeface="Times New Roman"/>
                            </a:rPr>
                          </m:ctrlPr>
                        </m:sSupPr>
                        <m:e>
                          <m:r>
                            <a:rPr lang="es-ES" sz="3600" b="0" i="1" smtClean="0">
                              <a:latin typeface="Cambria Math" panose="02040503050406030204" pitchFamily="18" charset="0"/>
                              <a:ea typeface="Times New Roman"/>
                              <a:cs typeface="Times New Roman"/>
                              <a:sym typeface="Times New Roman"/>
                            </a:rPr>
                            <m:t>𝐸</m:t>
                          </m:r>
                        </m:e>
                        <m:sup>
                          <m:r>
                            <a:rPr lang="es-ES" sz="3600" b="0" i="1" smtClean="0">
                              <a:latin typeface="Cambria Math" panose="02040503050406030204" pitchFamily="18" charset="0"/>
                              <a:ea typeface="Times New Roman"/>
                              <a:cs typeface="Times New Roman"/>
                              <a:sym typeface="Times New Roman"/>
                            </a:rPr>
                            <m:t>1</m:t>
                          </m:r>
                        </m:sup>
                      </m:sSup>
                      <m:r>
                        <a:rPr lang="es-ES" sz="3600" b="0" i="1" smtClean="0">
                          <a:latin typeface="Cambria Math" panose="02040503050406030204" pitchFamily="18" charset="0"/>
                          <a:ea typeface="Times New Roman"/>
                          <a:cs typeface="Times New Roman"/>
                          <a:sym typeface="Times New Roman"/>
                        </a:rPr>
                        <m:t>𝜆</m:t>
                      </m:r>
                      <m:r>
                        <a:rPr lang="es-ES" sz="3600" b="0" i="1" smtClean="0">
                          <a:latin typeface="Cambria Math" panose="02040503050406030204" pitchFamily="18" charset="0"/>
                          <a:ea typeface="Times New Roman"/>
                          <a:cs typeface="Times New Roman"/>
                          <a:sym typeface="Times New Roman"/>
                        </a:rPr>
                        <m:t>−</m:t>
                      </m:r>
                      <m:r>
                        <a:rPr lang="es-ES" sz="3600" b="0" i="1" smtClean="0">
                          <a:latin typeface="Cambria Math" panose="02040503050406030204" pitchFamily="18" charset="0"/>
                          <a:ea typeface="Times New Roman"/>
                          <a:cs typeface="Times New Roman"/>
                          <a:sym typeface="Times New Roman"/>
                        </a:rPr>
                        <m:t>𝑇</m:t>
                      </m:r>
                      <m:sSup>
                        <m:sSupPr>
                          <m:ctrlPr>
                            <a:rPr lang="es-ES" sz="3600" b="0" i="1" smtClean="0">
                              <a:latin typeface="Cambria Math" panose="02040503050406030204" pitchFamily="18" charset="0"/>
                              <a:ea typeface="Times New Roman"/>
                              <a:cs typeface="Times New Roman"/>
                              <a:sym typeface="Times New Roman"/>
                            </a:rPr>
                          </m:ctrlPr>
                        </m:sSupPr>
                        <m:e>
                          <m:r>
                            <a:rPr lang="es-ES" sz="3600" b="0" i="1" smtClean="0">
                              <a:latin typeface="Cambria Math" panose="02040503050406030204" pitchFamily="18" charset="0"/>
                              <a:ea typeface="Times New Roman"/>
                              <a:cs typeface="Times New Roman"/>
                              <a:sym typeface="Times New Roman"/>
                            </a:rPr>
                            <m:t>𝐶</m:t>
                          </m:r>
                        </m:e>
                        <m:sup>
                          <m:r>
                            <a:rPr lang="es-ES" sz="3600" b="0" i="1" smtClean="0">
                              <a:latin typeface="Cambria Math" panose="02040503050406030204" pitchFamily="18" charset="0"/>
                              <a:ea typeface="Times New Roman"/>
                              <a:cs typeface="Times New Roman"/>
                              <a:sym typeface="Times New Roman"/>
                            </a:rPr>
                            <m:t>1</m:t>
                          </m:r>
                        </m:sup>
                      </m:sSup>
                    </m:oMath>
                  </m:oMathPara>
                </a14:m>
                <a:endParaRPr sz="3600" i="1" dirty="0">
                  <a:latin typeface="Times New Roman"/>
                  <a:ea typeface="Times New Roman"/>
                  <a:cs typeface="Times New Roman"/>
                  <a:sym typeface="Times New Roman"/>
                </a:endParaRPr>
              </a:p>
            </p:txBody>
          </p:sp>
        </mc:Choice>
        <mc:Fallback>
          <p:sp>
            <p:nvSpPr>
              <p:cNvPr id="19" name="Shape 1026">
                <a:extLst>
                  <a:ext uri="{FF2B5EF4-FFF2-40B4-BE49-F238E27FC236}">
                    <a16:creationId xmlns:a16="http://schemas.microsoft.com/office/drawing/2014/main" id="{964262F3-E0A8-D148-87EF-B17C142601AE}"/>
                  </a:ext>
                </a:extLst>
              </p:cNvPr>
              <p:cNvSpPr txBox="1">
                <a:spLocks noRot="1" noChangeAspect="1" noMove="1" noResize="1" noEditPoints="1" noAdjustHandles="1" noChangeArrowheads="1" noChangeShapeType="1" noTextEdit="1"/>
              </p:cNvSpPr>
              <p:nvPr/>
            </p:nvSpPr>
            <p:spPr>
              <a:xfrm>
                <a:off x="4621282" y="4938185"/>
                <a:ext cx="4522718" cy="1771500"/>
              </a:xfrm>
              <a:prstGeom prst="rect">
                <a:avLst/>
              </a:prstGeom>
              <a:blipFill>
                <a:blip r:embed="rId3"/>
                <a:stretch>
                  <a:fillRect/>
                </a:stretch>
              </a:blipFill>
              <a:ln>
                <a:noFill/>
              </a:ln>
            </p:spPr>
            <p:txBody>
              <a:bodyPr/>
              <a:lstStyle/>
              <a:p>
                <a:r>
                  <a:rPr lang="en-MX">
                    <a:noFill/>
                  </a:rPr>
                  <a:t> </a:t>
                </a:r>
              </a:p>
            </p:txBody>
          </p:sp>
        </mc:Fallback>
      </mc:AlternateContent>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94A4B17C-22BC-534F-B2D3-98FD4206502A}"/>
                  </a:ext>
                </a:extLst>
              </p:cNvPr>
              <p:cNvSpPr/>
              <p:nvPr/>
            </p:nvSpPr>
            <p:spPr>
              <a:xfrm>
                <a:off x="857210" y="6380617"/>
                <a:ext cx="6368475" cy="513282"/>
              </a:xfrm>
              <a:prstGeom prst="rect">
                <a:avLst/>
              </a:prstGeom>
            </p:spPr>
            <p:txBody>
              <a:bodyPr wrap="none">
                <a:spAutoFit/>
              </a:bodyPr>
              <a:lstStyle/>
              <a:p>
                <a14:m>
                  <m:oMath xmlns:m="http://schemas.openxmlformats.org/officeDocument/2006/math">
                    <m:r>
                      <a:rPr lang="es-ES" sz="2800" i="1">
                        <a:latin typeface="Cambria Math" panose="02040503050406030204" pitchFamily="18" charset="0"/>
                        <a:ea typeface="Times New Roman"/>
                        <a:cs typeface="Times New Roman"/>
                        <a:sym typeface="Times New Roman"/>
                      </a:rPr>
                      <m:t>𝜆</m:t>
                    </m:r>
                  </m:oMath>
                </a14:m>
                <a:r>
                  <a:rPr lang="en-MX" dirty="0"/>
                  <a:t>: Willingness-to-pay or cost-effectiveness threshold</a:t>
                </a:r>
              </a:p>
            </p:txBody>
          </p:sp>
        </mc:Choice>
        <mc:Fallback>
          <p:sp>
            <p:nvSpPr>
              <p:cNvPr id="2" name="Rectangle 1">
                <a:extLst>
                  <a:ext uri="{FF2B5EF4-FFF2-40B4-BE49-F238E27FC236}">
                    <a16:creationId xmlns:a16="http://schemas.microsoft.com/office/drawing/2014/main" id="{94A4B17C-22BC-534F-B2D3-98FD4206502A}"/>
                  </a:ext>
                </a:extLst>
              </p:cNvPr>
              <p:cNvSpPr>
                <a:spLocks noRot="1" noChangeAspect="1" noMove="1" noResize="1" noEditPoints="1" noAdjustHandles="1" noChangeArrowheads="1" noChangeShapeType="1" noTextEdit="1"/>
              </p:cNvSpPr>
              <p:nvPr/>
            </p:nvSpPr>
            <p:spPr>
              <a:xfrm>
                <a:off x="857210" y="6380617"/>
                <a:ext cx="6368475" cy="513282"/>
              </a:xfrm>
              <a:prstGeom prst="rect">
                <a:avLst/>
              </a:prstGeom>
              <a:blipFill>
                <a:blip r:embed="rId4"/>
                <a:stretch>
                  <a:fillRect l="-398" b="-11905"/>
                </a:stretch>
              </a:blipFill>
            </p:spPr>
            <p:txBody>
              <a:bodyPr/>
              <a:lstStyle/>
              <a:p>
                <a:r>
                  <a:rPr lang="en-MX">
                    <a:noFill/>
                  </a:rPr>
                  <a:t> </a:t>
                </a:r>
              </a:p>
            </p:txBody>
          </p:sp>
        </mc:Fallback>
      </mc:AlternateContent>
    </p:spTree>
    <p:extLst>
      <p:ext uri="{BB962C8B-B14F-4D97-AF65-F5344CB8AC3E}">
        <p14:creationId xmlns:p14="http://schemas.microsoft.com/office/powerpoint/2010/main" val="1902801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note on CEA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40432" y="1417637"/>
                <a:ext cx="7620000" cy="5344903"/>
              </a:xfrm>
            </p:spPr>
            <p:txBody>
              <a:bodyPr>
                <a:normAutofit/>
              </a:bodyPr>
              <a:lstStyle/>
              <a:p>
                <a:r>
                  <a:rPr lang="en-US" dirty="0"/>
                  <a:t>Consider a CEA that compares </a:t>
                </a:r>
                <a14:m>
                  <m:oMath xmlns:m="http://schemas.openxmlformats.org/officeDocument/2006/math">
                    <m:r>
                      <a:rPr lang="es-ES" b="0" i="1" smtClean="0">
                        <a:latin typeface="Cambria Math" panose="02040503050406030204" pitchFamily="18" charset="0"/>
                      </a:rPr>
                      <m:t>𝐷</m:t>
                    </m:r>
                  </m:oMath>
                </a14:m>
                <a:r>
                  <a:rPr lang="en-US" dirty="0"/>
                  <a:t> strategies in terms of their effectiveness, </a:t>
                </a:r>
                <a14:m>
                  <m:oMath xmlns:m="http://schemas.openxmlformats.org/officeDocument/2006/math">
                    <m:r>
                      <a:rPr lang="es-ES" b="0" i="1" smtClean="0">
                        <a:latin typeface="Cambria Math" panose="02040503050406030204" pitchFamily="18" charset="0"/>
                      </a:rPr>
                      <m:t>𝐸</m:t>
                    </m:r>
                  </m:oMath>
                </a14:m>
                <a:r>
                  <a:rPr lang="en-US" dirty="0"/>
                  <a:t>, and costs, </a:t>
                </a:r>
                <a14:m>
                  <m:oMath xmlns:m="http://schemas.openxmlformats.org/officeDocument/2006/math">
                    <m:r>
                      <a:rPr lang="es-ES" b="0" i="1" smtClean="0">
                        <a:latin typeface="Cambria Math" panose="02040503050406030204" pitchFamily="18" charset="0"/>
                      </a:rPr>
                      <m:t>𝐶</m:t>
                    </m:r>
                  </m:oMath>
                </a14:m>
                <a:r>
                  <a:rPr lang="en-US" dirty="0"/>
                  <a:t>. </a:t>
                </a:r>
              </a:p>
              <a:p>
                <a:endParaRPr lang="en-US" dirty="0"/>
              </a:p>
              <a:p>
                <a:r>
                  <a:rPr lang="en-US" dirty="0"/>
                  <a:t>The net benefit of a given strategy is often considered in monetary terms and referred to as Net Monetary Benefit (NMB).</a:t>
                </a:r>
              </a:p>
              <a:p>
                <a:endParaRPr lang="en-US" dirty="0"/>
              </a:p>
              <a:p>
                <a:r>
                  <a:rPr lang="es-ES" b="0" dirty="0" err="1"/>
                  <a:t>The</a:t>
                </a:r>
                <a:r>
                  <a:rPr lang="es-ES" b="0" dirty="0"/>
                  <a:t> NMB </a:t>
                </a:r>
                <a:r>
                  <a:rPr lang="es-ES" b="0" dirty="0" err="1"/>
                  <a:t>for</a:t>
                </a:r>
                <a:r>
                  <a:rPr lang="es-ES" b="0" dirty="0"/>
                  <a:t> </a:t>
                </a:r>
                <a:r>
                  <a:rPr lang="es-ES" b="0" dirty="0" err="1"/>
                  <a:t>strategy</a:t>
                </a:r>
                <a:r>
                  <a:rPr lang="es-ES" b="0" dirty="0"/>
                  <a:t> </a:t>
                </a:r>
                <a14:m>
                  <m:oMath xmlns:m="http://schemas.openxmlformats.org/officeDocument/2006/math">
                    <m:r>
                      <a:rPr lang="es-ES" b="0" i="1" smtClean="0">
                        <a:latin typeface="Cambria Math" panose="02040503050406030204" pitchFamily="18" charset="0"/>
                      </a:rPr>
                      <m:t>𝑑</m:t>
                    </m:r>
                  </m:oMath>
                </a14:m>
                <a:r>
                  <a:rPr lang="es-ES" b="0" dirty="0"/>
                  <a:t> </a:t>
                </a:r>
                <a:r>
                  <a:rPr lang="es-ES" b="0" dirty="0" err="1"/>
                  <a:t>is</a:t>
                </a:r>
                <a:r>
                  <a:rPr lang="es-ES" b="0" dirty="0"/>
                  <a:t> </a:t>
                </a:r>
                <a:r>
                  <a:rPr lang="es-ES" b="0" dirty="0" err="1"/>
                  <a:t>defined</a:t>
                </a:r>
                <a:r>
                  <a:rPr lang="es-ES" b="0" dirty="0"/>
                  <a:t> as </a:t>
                </a:r>
              </a:p>
              <a:p>
                <a:pPr marL="114300" indent="0">
                  <a:buNone/>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𝑁𝑀</m:t>
                      </m:r>
                      <m:sSub>
                        <m:sSubPr>
                          <m:ctrlPr>
                            <a:rPr lang="es-ES" i="1">
                              <a:latin typeface="Cambria Math" panose="02040503050406030204" pitchFamily="18" charset="0"/>
                            </a:rPr>
                          </m:ctrlPr>
                        </m:sSubPr>
                        <m:e>
                          <m:r>
                            <a:rPr lang="es-ES" i="1">
                              <a:latin typeface="Cambria Math" panose="02040503050406030204" pitchFamily="18" charset="0"/>
                            </a:rPr>
                            <m:t>𝐵</m:t>
                          </m:r>
                        </m:e>
                        <m:sub>
                          <m:r>
                            <a:rPr lang="es-ES" i="1">
                              <a:latin typeface="Cambria Math" panose="02040503050406030204" pitchFamily="18" charset="0"/>
                            </a:rPr>
                            <m:t>𝑑</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𝐸</m:t>
                          </m:r>
                        </m:e>
                        <m:sub>
                          <m:r>
                            <a:rPr lang="es-ES" i="1">
                              <a:latin typeface="Cambria Math" panose="02040503050406030204" pitchFamily="18" charset="0"/>
                            </a:rPr>
                            <m:t>𝑑</m:t>
                          </m:r>
                        </m:sub>
                      </m:sSub>
                      <m:r>
                        <a:rPr lang="es-ES" i="1">
                          <a:latin typeface="Cambria Math" panose="02040503050406030204" pitchFamily="18" charset="0"/>
                        </a:rPr>
                        <m:t>𝜆</m:t>
                      </m:r>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𝐶</m:t>
                          </m:r>
                        </m:e>
                        <m:sub>
                          <m:r>
                            <a:rPr lang="es-ES" i="1">
                              <a:latin typeface="Cambria Math" panose="02040503050406030204" pitchFamily="18" charset="0"/>
                            </a:rPr>
                            <m:t>𝑑</m:t>
                          </m:r>
                        </m:sub>
                      </m:sSub>
                    </m:oMath>
                  </m:oMathPara>
                </a14:m>
                <a:endParaRPr lang="en-US" dirty="0"/>
              </a:p>
              <a:p>
                <a:endParaRPr lang="es-ES" b="0" i="1" dirty="0">
                  <a:latin typeface="Cambria Math" panose="02040503050406030204" pitchFamily="18" charset="0"/>
                </a:endParaRPr>
              </a:p>
              <a:p>
                <a14:m>
                  <m:oMath xmlns:m="http://schemas.openxmlformats.org/officeDocument/2006/math">
                    <m:r>
                      <a:rPr lang="es-ES" b="0" i="1" smtClean="0">
                        <a:latin typeface="Cambria Math" panose="02040503050406030204" pitchFamily="18" charset="0"/>
                      </a:rPr>
                      <m:t>𝜆</m:t>
                    </m:r>
                  </m:oMath>
                </a14:m>
                <a:r>
                  <a:rPr lang="es-ES" dirty="0">
                    <a:latin typeface="Cambria Math" panose="02040503050406030204" pitchFamily="18" charset="0"/>
                  </a:rPr>
                  <a:t> </a:t>
                </a:r>
                <a:r>
                  <a:rPr lang="en-US" dirty="0"/>
                  <a:t>is the willingness-to-pay (WTP) or cost-effectiveness threshold</a:t>
                </a:r>
                <a:endParaRPr lang="es-ES" b="0" i="1" dirty="0">
                  <a:latin typeface="Cambria Math" panose="020405030504060302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40432" y="1417637"/>
                <a:ext cx="7620000" cy="5344903"/>
              </a:xfrm>
              <a:blipFill>
                <a:blip r:embed="rId3"/>
                <a:stretch>
                  <a:fillRect t="-713"/>
                </a:stretch>
              </a:blipFill>
            </p:spPr>
            <p:txBody>
              <a:bodyPr/>
              <a:lstStyle/>
              <a:p>
                <a:r>
                  <a:rPr lang="en-MX">
                    <a:noFill/>
                  </a:rPr>
                  <a:t> </a:t>
                </a:r>
              </a:p>
            </p:txBody>
          </p:sp>
        </mc:Fallback>
      </mc:AlternateContent>
    </p:spTree>
    <p:extLst>
      <p:ext uri="{BB962C8B-B14F-4D97-AF65-F5344CB8AC3E}">
        <p14:creationId xmlns:p14="http://schemas.microsoft.com/office/powerpoint/2010/main" val="753822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Shape 1043"/>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Presenting the PSA results</a:t>
            </a:r>
            <a:endParaRPr/>
          </a:p>
        </p:txBody>
      </p:sp>
      <p:sp>
        <p:nvSpPr>
          <p:cNvPr id="1044" name="Shape 1044"/>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20</a:t>
            </a:fld>
            <a:endParaRPr/>
          </a:p>
        </p:txBody>
      </p:sp>
      <p:cxnSp>
        <p:nvCxnSpPr>
          <p:cNvPr id="1045" name="Shape 1045"/>
          <p:cNvCxnSpPr/>
          <p:nvPr/>
        </p:nvCxnSpPr>
        <p:spPr>
          <a:xfrm>
            <a:off x="4650425" y="1752600"/>
            <a:ext cx="0" cy="4532100"/>
          </a:xfrm>
          <a:prstGeom prst="straightConnector1">
            <a:avLst/>
          </a:prstGeom>
          <a:noFill/>
          <a:ln w="9525" cap="flat" cmpd="sng">
            <a:solidFill>
              <a:schemeClr val="dk2"/>
            </a:solidFill>
            <a:prstDash val="solid"/>
            <a:round/>
            <a:headEnd type="none" w="med" len="med"/>
            <a:tailEnd type="none" w="med" len="med"/>
          </a:ln>
        </p:spPr>
      </p:cxnSp>
      <p:cxnSp>
        <p:nvCxnSpPr>
          <p:cNvPr id="1047" name="Shape 1047"/>
          <p:cNvCxnSpPr/>
          <p:nvPr/>
        </p:nvCxnSpPr>
        <p:spPr>
          <a:xfrm rot="10800000">
            <a:off x="840425" y="4018650"/>
            <a:ext cx="7620000" cy="0"/>
          </a:xfrm>
          <a:prstGeom prst="straightConnector1">
            <a:avLst/>
          </a:prstGeom>
          <a:noFill/>
          <a:ln w="9525" cap="flat" cmpd="sng">
            <a:solidFill>
              <a:schemeClr val="dk2"/>
            </a:solidFill>
            <a:prstDash val="solid"/>
            <a:round/>
            <a:headEnd type="none" w="med" len="med"/>
            <a:tailEnd type="none" w="med" len="med"/>
          </a:ln>
        </p:spPr>
      </p:cxnSp>
      <p:sp>
        <p:nvSpPr>
          <p:cNvPr id="1048" name="Shape 1048"/>
          <p:cNvSpPr txBox="1"/>
          <p:nvPr/>
        </p:nvSpPr>
        <p:spPr>
          <a:xfrm>
            <a:off x="7921650" y="4077275"/>
            <a:ext cx="548700" cy="396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nl-NL" sz="1700"/>
              <a:t>TE</a:t>
            </a:r>
            <a:endParaRPr sz="1700"/>
          </a:p>
        </p:txBody>
      </p:sp>
      <p:sp>
        <p:nvSpPr>
          <p:cNvPr id="1049" name="Shape 1049"/>
          <p:cNvSpPr txBox="1"/>
          <p:nvPr/>
        </p:nvSpPr>
        <p:spPr>
          <a:xfrm>
            <a:off x="4014000" y="1752600"/>
            <a:ext cx="5487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TC</a:t>
            </a:r>
            <a:endParaRPr sz="1700"/>
          </a:p>
        </p:txBody>
      </p:sp>
      <p:sp>
        <p:nvSpPr>
          <p:cNvPr id="1050" name="Shape 1050"/>
          <p:cNvSpPr txBox="1"/>
          <p:nvPr/>
        </p:nvSpPr>
        <p:spPr>
          <a:xfrm>
            <a:off x="4280475" y="40386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0</a:t>
            </a:r>
            <a:endParaRPr sz="1700"/>
          </a:p>
        </p:txBody>
      </p:sp>
      <p:sp>
        <p:nvSpPr>
          <p:cNvPr id="1051" name="Shape 1051"/>
          <p:cNvSpPr txBox="1"/>
          <p:nvPr/>
        </p:nvSpPr>
        <p:spPr>
          <a:xfrm>
            <a:off x="5312550" y="2681900"/>
            <a:ext cx="5817600" cy="678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nl-NL" sz="3200"/>
              <a:t>.</a:t>
            </a:r>
            <a:r>
              <a:rPr lang="nl-NL"/>
              <a:t> (TE</a:t>
            </a:r>
            <a:r>
              <a:rPr lang="nl-NL" baseline="30000"/>
              <a:t>1</a:t>
            </a:r>
            <a:r>
              <a:rPr lang="nl-NL"/>
              <a:t>, TC</a:t>
            </a:r>
            <a:r>
              <a:rPr lang="nl-NL" baseline="30000"/>
              <a:t>1</a:t>
            </a:r>
            <a:r>
              <a:rPr lang="nl-NL"/>
              <a:t>)</a:t>
            </a:r>
            <a:endParaRPr/>
          </a:p>
        </p:txBody>
      </p:sp>
    </p:spTree>
    <p:extLst>
      <p:ext uri="{BB962C8B-B14F-4D97-AF65-F5344CB8AC3E}">
        <p14:creationId xmlns:p14="http://schemas.microsoft.com/office/powerpoint/2010/main" val="1475268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6" name="Shape 1056"/>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1057" name="Shape 1057"/>
          <p:cNvSpPr txBox="1">
            <a:spLocks noGrp="1"/>
          </p:cNvSpPr>
          <p:nvPr>
            <p:ph type="body" idx="1"/>
          </p:nvPr>
        </p:nvSpPr>
        <p:spPr>
          <a:xfrm>
            <a:off x="762000" y="1852925"/>
            <a:ext cx="7620000" cy="33459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a:solidFill>
                  <a:srgbClr val="004D99"/>
                </a:solidFill>
              </a:rPr>
              <a:t>Transition probability matrix</a:t>
            </a:r>
            <a:endParaRPr>
              <a:solidFill>
                <a:srgbClr val="004D99"/>
              </a:solidFill>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r>
              <a:rPr lang="nl-NL">
                <a:solidFill>
                  <a:srgbClr val="004D99"/>
                </a:solidFill>
              </a:rPr>
              <a:t>Vector of cycle’s cost/outcomes</a:t>
            </a:r>
            <a:endParaRPr>
              <a:solidFill>
                <a:srgbClr val="004D99"/>
              </a:solidFill>
            </a:endParaRPr>
          </a:p>
        </p:txBody>
      </p:sp>
      <p:sp>
        <p:nvSpPr>
          <p:cNvPr id="1058" name="Shape 1058"/>
          <p:cNvSpPr txBox="1">
            <a:spLocks noGrp="1"/>
          </p:cNvSpPr>
          <p:nvPr>
            <p:ph type="sldNum" idx="12"/>
          </p:nvPr>
        </p:nvSpPr>
        <p:spPr>
          <a:xfrm>
            <a:off x="8559864" y="6453336"/>
            <a:ext cx="548700" cy="396300"/>
          </a:xfrm>
          <a:prstGeom prst="rect">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21</a:t>
            </a:fld>
            <a:endParaRPr/>
          </a:p>
        </p:txBody>
      </p:sp>
      <p:pic>
        <p:nvPicPr>
          <p:cNvPr id="1066" name="Shape 1066"/>
          <p:cNvPicPr preferRelativeResize="0"/>
          <p:nvPr/>
        </p:nvPicPr>
        <p:blipFill>
          <a:blip r:embed="rId3">
            <a:alphaModFix/>
          </a:blip>
          <a:stretch>
            <a:fillRect/>
          </a:stretch>
        </p:blipFill>
        <p:spPr>
          <a:xfrm>
            <a:off x="840425" y="2504750"/>
            <a:ext cx="4912375" cy="1423027"/>
          </a:xfrm>
          <a:prstGeom prst="rect">
            <a:avLst/>
          </a:prstGeom>
          <a:noFill/>
          <a:ln>
            <a:noFill/>
          </a:ln>
        </p:spPr>
      </p:pic>
      <p:pic>
        <p:nvPicPr>
          <p:cNvPr id="1067" name="Shape 1067"/>
          <p:cNvPicPr preferRelativeResize="0"/>
          <p:nvPr/>
        </p:nvPicPr>
        <p:blipFill>
          <a:blip r:embed="rId4">
            <a:alphaModFix/>
          </a:blip>
          <a:stretch>
            <a:fillRect/>
          </a:stretch>
        </p:blipFill>
        <p:spPr>
          <a:xfrm>
            <a:off x="999725" y="5348425"/>
            <a:ext cx="3947650" cy="1205075"/>
          </a:xfrm>
          <a:prstGeom prst="rect">
            <a:avLst/>
          </a:prstGeom>
          <a:noFill/>
          <a:ln>
            <a:noFill/>
          </a:ln>
        </p:spPr>
      </p:pic>
      <p:pic>
        <p:nvPicPr>
          <p:cNvPr id="2" name="Picture 1"/>
          <p:cNvPicPr>
            <a:picLocks noChangeAspect="1"/>
          </p:cNvPicPr>
          <p:nvPr/>
        </p:nvPicPr>
        <p:blipFill>
          <a:blip r:embed="rId5"/>
          <a:stretch>
            <a:fillRect/>
          </a:stretch>
        </p:blipFill>
        <p:spPr>
          <a:xfrm>
            <a:off x="5967364" y="1900577"/>
            <a:ext cx="2730966" cy="2276856"/>
          </a:xfrm>
          <a:prstGeom prst="rect">
            <a:avLst/>
          </a:prstGeom>
        </p:spPr>
      </p:pic>
      <p:sp>
        <p:nvSpPr>
          <p:cNvPr id="8" name="TextBox 7"/>
          <p:cNvSpPr txBox="1"/>
          <p:nvPr/>
        </p:nvSpPr>
        <p:spPr>
          <a:xfrm>
            <a:off x="2102646" y="2504750"/>
            <a:ext cx="2930610" cy="369332"/>
          </a:xfrm>
          <a:prstGeom prst="rect">
            <a:avLst/>
          </a:prstGeom>
          <a:solidFill>
            <a:schemeClr val="bg1"/>
          </a:solidFill>
        </p:spPr>
        <p:txBody>
          <a:bodyPr wrap="none" rtlCol="0">
            <a:spAutoFit/>
          </a:bodyPr>
          <a:lstStyle/>
          <a:p>
            <a:r>
              <a:rPr lang="en-US" b="1"/>
              <a:t>H	         S	         D</a:t>
            </a:r>
          </a:p>
        </p:txBody>
      </p:sp>
      <p:sp>
        <p:nvSpPr>
          <p:cNvPr id="9" name="TextBox 8"/>
          <p:cNvSpPr txBox="1"/>
          <p:nvPr/>
        </p:nvSpPr>
        <p:spPr>
          <a:xfrm>
            <a:off x="4325208" y="5587881"/>
            <a:ext cx="711895" cy="923330"/>
          </a:xfrm>
          <a:prstGeom prst="rect">
            <a:avLst/>
          </a:prstGeom>
          <a:solidFill>
            <a:schemeClr val="bg1"/>
          </a:solidFill>
        </p:spPr>
        <p:txBody>
          <a:bodyPr wrap="square" rtlCol="0">
            <a:spAutoFit/>
          </a:bodyPr>
          <a:lstStyle/>
          <a:p>
            <a:r>
              <a:rPr lang="en-US" b="1" dirty="0"/>
              <a:t>H</a:t>
            </a:r>
          </a:p>
          <a:p>
            <a:r>
              <a:rPr lang="en-US" b="1" dirty="0"/>
              <a:t>S</a:t>
            </a:r>
          </a:p>
          <a:p>
            <a:r>
              <a:rPr lang="en-US" b="1" dirty="0"/>
              <a:t>D</a:t>
            </a:r>
          </a:p>
        </p:txBody>
      </p:sp>
      <p:sp>
        <p:nvSpPr>
          <p:cNvPr id="10" name="TextBox 9"/>
          <p:cNvSpPr txBox="1"/>
          <p:nvPr/>
        </p:nvSpPr>
        <p:spPr>
          <a:xfrm>
            <a:off x="2381370" y="5587881"/>
            <a:ext cx="711895" cy="923330"/>
          </a:xfrm>
          <a:prstGeom prst="rect">
            <a:avLst/>
          </a:prstGeom>
          <a:solidFill>
            <a:schemeClr val="bg1"/>
          </a:solidFill>
        </p:spPr>
        <p:txBody>
          <a:bodyPr wrap="square" rtlCol="0">
            <a:spAutoFit/>
          </a:bodyPr>
          <a:lstStyle/>
          <a:p>
            <a:r>
              <a:rPr lang="en-US" b="1" dirty="0"/>
              <a:t>H</a:t>
            </a:r>
          </a:p>
          <a:p>
            <a:r>
              <a:rPr lang="en-US" b="1" dirty="0"/>
              <a:t>S</a:t>
            </a:r>
          </a:p>
          <a:p>
            <a:r>
              <a:rPr lang="en-US" b="1" dirty="0"/>
              <a:t>D</a:t>
            </a:r>
          </a:p>
        </p:txBody>
      </p:sp>
    </p:spTree>
    <p:extLst>
      <p:ext uri="{BB962C8B-B14F-4D97-AF65-F5344CB8AC3E}">
        <p14:creationId xmlns:p14="http://schemas.microsoft.com/office/powerpoint/2010/main" val="418650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Shape 1073"/>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a:t>
            </a:r>
            <a:endParaRPr/>
          </a:p>
        </p:txBody>
      </p:sp>
      <p:sp>
        <p:nvSpPr>
          <p:cNvPr id="1074" name="Shape 1074"/>
          <p:cNvSpPr txBox="1">
            <a:spLocks noGrp="1"/>
          </p:cNvSpPr>
          <p:nvPr>
            <p:ph type="body" idx="1"/>
          </p:nvPr>
        </p:nvSpPr>
        <p:spPr>
          <a:xfrm>
            <a:off x="715617" y="1600200"/>
            <a:ext cx="7744815"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dirty="0">
              <a:solidFill>
                <a:schemeClr val="accent3"/>
              </a:solidFill>
            </a:endParaRPr>
          </a:p>
          <a:p>
            <a:pPr marL="0" lvl="0" indent="0" rtl="0">
              <a:spcBef>
                <a:spcPts val="440"/>
              </a:spcBef>
              <a:spcAft>
                <a:spcPts val="0"/>
              </a:spcAft>
              <a:buNone/>
            </a:pPr>
            <a:r>
              <a:rPr lang="nl-NL" sz="2400" dirty="0">
                <a:solidFill>
                  <a:schemeClr val="accent3"/>
                </a:solidFill>
              </a:rPr>
              <a:t>Total </a:t>
            </a:r>
            <a:r>
              <a:rPr lang="nl-NL" sz="2400" dirty="0" err="1">
                <a:solidFill>
                  <a:schemeClr val="accent3"/>
                </a:solidFill>
              </a:rPr>
              <a:t>effects</a:t>
            </a:r>
            <a:r>
              <a:rPr lang="nl-NL" sz="2400" dirty="0">
                <a:solidFill>
                  <a:schemeClr val="accent3"/>
                </a:solidFill>
              </a:rPr>
              <a:t> (TE): </a:t>
            </a:r>
            <a:endParaRPr sz="2400" dirty="0">
              <a:solidFill>
                <a:schemeClr val="accent3"/>
              </a:solidFill>
            </a:endParaRPr>
          </a:p>
          <a:p>
            <a:pPr marL="342900" lvl="0" indent="-88900" rtl="0">
              <a:spcBef>
                <a:spcPts val="440"/>
              </a:spcBef>
              <a:spcAft>
                <a:spcPts val="0"/>
              </a:spcAft>
              <a:buNone/>
            </a:pPr>
            <a:endParaRPr lang="en-MX" dirty="0">
              <a:solidFill>
                <a:schemeClr val="accent3"/>
              </a:solidFill>
            </a:endParaRPr>
          </a:p>
          <a:p>
            <a:pPr marL="342900" lvl="0" indent="-88900" rtl="0">
              <a:spcBef>
                <a:spcPts val="440"/>
              </a:spcBef>
              <a:spcAft>
                <a:spcPts val="0"/>
              </a:spcAft>
              <a:buNone/>
            </a:pPr>
            <a:endParaRPr lang="es-ES" dirty="0">
              <a:solidFill>
                <a:schemeClr val="accent3"/>
              </a:solidFill>
            </a:endParaRPr>
          </a:p>
          <a:p>
            <a:pPr marL="342900" lvl="0" indent="-88900" rtl="0">
              <a:spcBef>
                <a:spcPts val="440"/>
              </a:spcBef>
              <a:spcAft>
                <a:spcPts val="0"/>
              </a:spcAft>
              <a:buNone/>
            </a:pPr>
            <a:endParaRPr dirty="0">
              <a:solidFill>
                <a:schemeClr val="accent3"/>
              </a:solidFill>
            </a:endParaRPr>
          </a:p>
          <a:p>
            <a:pPr marL="0" lvl="0" indent="0" rtl="0">
              <a:spcBef>
                <a:spcPts val="440"/>
              </a:spcBef>
              <a:spcAft>
                <a:spcPts val="0"/>
              </a:spcAft>
              <a:buNone/>
            </a:pPr>
            <a:r>
              <a:rPr lang="nl-NL" sz="2400" dirty="0">
                <a:solidFill>
                  <a:schemeClr val="accent3"/>
                </a:solidFill>
              </a:rPr>
              <a:t>Total </a:t>
            </a:r>
            <a:r>
              <a:rPr lang="nl-NL" sz="2400" dirty="0" err="1">
                <a:solidFill>
                  <a:schemeClr val="accent3"/>
                </a:solidFill>
              </a:rPr>
              <a:t>costs</a:t>
            </a:r>
            <a:r>
              <a:rPr lang="nl-NL" sz="2400" dirty="0">
                <a:solidFill>
                  <a:schemeClr val="accent3"/>
                </a:solidFill>
              </a:rPr>
              <a:t> (TC):</a:t>
            </a:r>
          </a:p>
          <a:p>
            <a:pPr marL="0" lvl="0" indent="0" rtl="0">
              <a:spcBef>
                <a:spcPts val="440"/>
              </a:spcBef>
              <a:spcAft>
                <a:spcPts val="0"/>
              </a:spcAft>
              <a:buNone/>
            </a:pPr>
            <a:endParaRPr lang="nl-NL" sz="2400" dirty="0">
              <a:solidFill>
                <a:schemeClr val="accent3"/>
              </a:solidFill>
            </a:endParaRPr>
          </a:p>
          <a:p>
            <a:pPr marL="0" lvl="0" indent="0" rtl="0">
              <a:spcBef>
                <a:spcPts val="440"/>
              </a:spcBef>
              <a:spcAft>
                <a:spcPts val="0"/>
              </a:spcAft>
              <a:buNone/>
            </a:pPr>
            <a:endParaRPr lang="nl-NL" sz="2400" dirty="0">
              <a:solidFill>
                <a:schemeClr val="accent3"/>
              </a:solidFill>
            </a:endParaRPr>
          </a:p>
          <a:p>
            <a:pPr marL="0" indent="0">
              <a:spcBef>
                <a:spcPts val="440"/>
              </a:spcBef>
              <a:buNone/>
            </a:pPr>
            <a:r>
              <a:rPr lang="nl-NL" sz="2400" dirty="0">
                <a:solidFill>
                  <a:schemeClr val="accent3"/>
                </a:solidFill>
              </a:rPr>
              <a:t>Net </a:t>
            </a:r>
            <a:r>
              <a:rPr lang="nl-NL" sz="2400" dirty="0" err="1">
                <a:solidFill>
                  <a:schemeClr val="accent3"/>
                </a:solidFill>
              </a:rPr>
              <a:t>Monetary</a:t>
            </a:r>
            <a:r>
              <a:rPr lang="nl-NL" sz="2400" dirty="0">
                <a:solidFill>
                  <a:schemeClr val="accent3"/>
                </a:solidFill>
              </a:rPr>
              <a:t> Benefit (NMB):</a:t>
            </a:r>
          </a:p>
        </p:txBody>
      </p:sp>
      <p:sp>
        <p:nvSpPr>
          <p:cNvPr id="1075" name="Shape 1075"/>
          <p:cNvSpPr txBox="1"/>
          <p:nvPr/>
        </p:nvSpPr>
        <p:spPr>
          <a:xfrm>
            <a:off x="4451350" y="1552050"/>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400" i="1">
                <a:latin typeface="Times New Roman"/>
                <a:ea typeface="Times New Roman"/>
                <a:cs typeface="Times New Roman"/>
                <a:sym typeface="Times New Roman"/>
              </a:rPr>
              <a:t>E</a:t>
            </a:r>
            <a:r>
              <a:rPr lang="nl-NL" sz="3400">
                <a:latin typeface="Times New Roman"/>
                <a:ea typeface="Times New Roman"/>
                <a:cs typeface="Times New Roman"/>
                <a:sym typeface="Times New Roman"/>
              </a:rPr>
              <a:t> =</a:t>
            </a:r>
            <a:r>
              <a:rPr lang="nl-NL" sz="3400" i="1">
                <a:latin typeface="Times New Roman"/>
                <a:ea typeface="Times New Roman"/>
                <a:cs typeface="Times New Roman"/>
                <a:sym typeface="Times New Roman"/>
              </a:rPr>
              <a:t>M e</a:t>
            </a:r>
            <a:endParaRPr sz="3400" i="1">
              <a:latin typeface="Times New Roman"/>
              <a:ea typeface="Times New Roman"/>
              <a:cs typeface="Times New Roman"/>
              <a:sym typeface="Times New Roman"/>
            </a:endParaRPr>
          </a:p>
          <a:p>
            <a:pPr marL="0" lvl="0" indent="0" rtl="0">
              <a:spcBef>
                <a:spcPts val="0"/>
              </a:spcBef>
              <a:spcAft>
                <a:spcPts val="0"/>
              </a:spcAft>
              <a:buNone/>
            </a:pPr>
            <a:r>
              <a:rPr lang="nl-NL" sz="3400" i="1">
                <a:latin typeface="Times New Roman"/>
                <a:ea typeface="Times New Roman"/>
                <a:cs typeface="Times New Roman"/>
                <a:sym typeface="Times New Roman"/>
              </a:rPr>
              <a:t>TE = ι</a:t>
            </a:r>
            <a:r>
              <a:rPr lang="nl-NL" sz="3300" i="1" baseline="-25000">
                <a:latin typeface="Times New Roman"/>
                <a:ea typeface="Times New Roman"/>
                <a:cs typeface="Times New Roman"/>
                <a:sym typeface="Times New Roman"/>
              </a:rPr>
              <a:t>T</a:t>
            </a:r>
            <a:r>
              <a:rPr lang="nl-NL" sz="3400" i="1">
                <a:latin typeface="Times New Roman"/>
                <a:ea typeface="Times New Roman"/>
                <a:cs typeface="Times New Roman"/>
                <a:sym typeface="Times New Roman"/>
              </a:rPr>
              <a:t> E </a:t>
            </a:r>
            <a:endParaRPr sz="3400" i="1">
              <a:latin typeface="Times New Roman"/>
              <a:ea typeface="Times New Roman"/>
              <a:cs typeface="Times New Roman"/>
              <a:sym typeface="Times New Roman"/>
            </a:endParaRPr>
          </a:p>
        </p:txBody>
      </p:sp>
      <p:sp>
        <p:nvSpPr>
          <p:cNvPr id="1076" name="Shape 1076"/>
          <p:cNvSpPr txBox="1"/>
          <p:nvPr/>
        </p:nvSpPr>
        <p:spPr>
          <a:xfrm>
            <a:off x="4278350" y="3260825"/>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ι</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sp>
        <p:nvSpPr>
          <p:cNvPr id="1077" name="Shape 1077"/>
          <p:cNvSpPr txBox="1"/>
          <p:nvPr/>
        </p:nvSpPr>
        <p:spPr>
          <a:xfrm>
            <a:off x="949725" y="5665325"/>
            <a:ext cx="4317600" cy="94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4100" i="1">
                <a:solidFill>
                  <a:srgbClr val="009999"/>
                </a:solidFill>
                <a:latin typeface="Times New Roman"/>
                <a:ea typeface="Times New Roman"/>
                <a:cs typeface="Times New Roman"/>
                <a:sym typeface="Times New Roman"/>
              </a:rPr>
              <a:t>ι</a:t>
            </a:r>
            <a:r>
              <a:rPr lang="nl-NL" sz="4000" i="1" baseline="-25000">
                <a:solidFill>
                  <a:srgbClr val="009999"/>
                </a:solidFill>
                <a:latin typeface="Times New Roman"/>
                <a:ea typeface="Times New Roman"/>
                <a:cs typeface="Times New Roman"/>
                <a:sym typeface="Times New Roman"/>
              </a:rPr>
              <a:t>T </a:t>
            </a:r>
            <a:r>
              <a:rPr lang="nl-NL" sz="2100">
                <a:solidFill>
                  <a:srgbClr val="009999"/>
                </a:solidFill>
                <a:latin typeface="Times New Roman"/>
                <a:ea typeface="Times New Roman"/>
                <a:cs typeface="Times New Roman"/>
                <a:sym typeface="Times New Roman"/>
              </a:rPr>
              <a:t>: 1 ×</a:t>
            </a:r>
            <a:r>
              <a:rPr lang="nl-NL" sz="2100" i="1">
                <a:solidFill>
                  <a:srgbClr val="009999"/>
                </a:solidFill>
                <a:latin typeface="Times New Roman"/>
                <a:ea typeface="Times New Roman"/>
                <a:cs typeface="Times New Roman"/>
                <a:sym typeface="Times New Roman"/>
              </a:rPr>
              <a:t> T</a:t>
            </a:r>
            <a:r>
              <a:rPr lang="nl-NL" sz="2100">
                <a:solidFill>
                  <a:srgbClr val="009999"/>
                </a:solidFill>
                <a:latin typeface="Times New Roman"/>
                <a:ea typeface="Times New Roman"/>
                <a:cs typeface="Times New Roman"/>
                <a:sym typeface="Times New Roman"/>
              </a:rPr>
              <a:t>    vector of ones</a:t>
            </a:r>
            <a:endParaRPr sz="2100">
              <a:solidFill>
                <a:srgbClr val="009999"/>
              </a:solidFill>
              <a:latin typeface="Times New Roman"/>
              <a:ea typeface="Times New Roman"/>
              <a:cs typeface="Times New Roman"/>
              <a:sym typeface="Times New Roman"/>
            </a:endParaRPr>
          </a:p>
        </p:txBody>
      </p:sp>
      <p:sp>
        <p:nvSpPr>
          <p:cNvPr id="1078" name="Shape 1078"/>
          <p:cNvSpPr txBox="1">
            <a:spLocks noGrp="1"/>
          </p:cNvSpPr>
          <p:nvPr>
            <p:ph type="sldNum" idx="12"/>
          </p:nvPr>
        </p:nvSpPr>
        <p:spPr>
          <a:xfrm>
            <a:off x="8559864" y="6453336"/>
            <a:ext cx="548700" cy="396300"/>
          </a:xfrm>
          <a:prstGeom prst="rect">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22</a:t>
            </a:fld>
            <a:endParaRPr/>
          </a:p>
        </p:txBody>
      </p:sp>
      <p:sp>
        <p:nvSpPr>
          <p:cNvPr id="1079" name="Shape 1079"/>
          <p:cNvSpPr txBox="1"/>
          <p:nvPr/>
        </p:nvSpPr>
        <p:spPr>
          <a:xfrm>
            <a:off x="4765122" y="18546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0" name="Shape 1080"/>
          <p:cNvSpPr txBox="1"/>
          <p:nvPr/>
        </p:nvSpPr>
        <p:spPr>
          <a:xfrm>
            <a:off x="5461120" y="18546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1" name="Shape 1081"/>
          <p:cNvSpPr txBox="1"/>
          <p:nvPr/>
        </p:nvSpPr>
        <p:spPr>
          <a:xfrm>
            <a:off x="5754354" y="18546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2" name="Shape 1082"/>
          <p:cNvSpPr txBox="1"/>
          <p:nvPr/>
        </p:nvSpPr>
        <p:spPr>
          <a:xfrm>
            <a:off x="6135354" y="23118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3" name="Shape 1083"/>
          <p:cNvSpPr txBox="1"/>
          <p:nvPr/>
        </p:nvSpPr>
        <p:spPr>
          <a:xfrm>
            <a:off x="4992354" y="23880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4" name="Shape 1084"/>
          <p:cNvSpPr txBox="1"/>
          <p:nvPr/>
        </p:nvSpPr>
        <p:spPr>
          <a:xfrm>
            <a:off x="4639810" y="3503067"/>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5" name="Shape 1085"/>
          <p:cNvSpPr txBox="1"/>
          <p:nvPr/>
        </p:nvSpPr>
        <p:spPr>
          <a:xfrm>
            <a:off x="5683479" y="3503067"/>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6" name="Shape 1086"/>
          <p:cNvSpPr txBox="1"/>
          <p:nvPr/>
        </p:nvSpPr>
        <p:spPr>
          <a:xfrm>
            <a:off x="6140679" y="4036467"/>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7" name="Shape 1087"/>
          <p:cNvSpPr txBox="1"/>
          <p:nvPr/>
        </p:nvSpPr>
        <p:spPr>
          <a:xfrm>
            <a:off x="4879976" y="4077969"/>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8" name="Shape 1088"/>
          <p:cNvSpPr txBox="1"/>
          <p:nvPr/>
        </p:nvSpPr>
        <p:spPr>
          <a:xfrm>
            <a:off x="5401810" y="3503067"/>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mc:AlternateContent xmlns:mc="http://schemas.openxmlformats.org/markup-compatibility/2006">
        <mc:Choice xmlns:a14="http://schemas.microsoft.com/office/drawing/2010/main" Requires="a14">
          <p:sp>
            <p:nvSpPr>
              <p:cNvPr id="18" name="Shape 1026">
                <a:extLst>
                  <a:ext uri="{FF2B5EF4-FFF2-40B4-BE49-F238E27FC236}">
                    <a16:creationId xmlns:a16="http://schemas.microsoft.com/office/drawing/2014/main" id="{854C48DB-AC7E-4747-B74E-CDA67E3FD005}"/>
                  </a:ext>
                </a:extLst>
              </p:cNvPr>
              <p:cNvSpPr txBox="1"/>
              <p:nvPr/>
            </p:nvSpPr>
            <p:spPr>
              <a:xfrm>
                <a:off x="4621282" y="4789100"/>
                <a:ext cx="4522718"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s-ES" sz="3600" b="0" i="1" smtClean="0">
                              <a:latin typeface="Cambria Math" panose="02040503050406030204" pitchFamily="18" charset="0"/>
                              <a:ea typeface="Times New Roman"/>
                              <a:cs typeface="Times New Roman"/>
                              <a:sym typeface="Times New Roman"/>
                            </a:rPr>
                          </m:ctrlPr>
                        </m:sSupPr>
                        <m:e>
                          <m:r>
                            <a:rPr lang="es-ES" sz="3600" b="0" i="1" smtClean="0">
                              <a:latin typeface="Cambria Math" panose="02040503050406030204" pitchFamily="18" charset="0"/>
                              <a:ea typeface="Times New Roman"/>
                              <a:cs typeface="Times New Roman"/>
                              <a:sym typeface="Times New Roman"/>
                            </a:rPr>
                            <m:t>𝑁𝑀𝐵</m:t>
                          </m:r>
                        </m:e>
                        <m:sup>
                          <m:r>
                            <a:rPr lang="es-ES" sz="3600" b="0" i="1" smtClean="0">
                              <a:latin typeface="Cambria Math" panose="02040503050406030204" pitchFamily="18" charset="0"/>
                              <a:ea typeface="Times New Roman"/>
                              <a:cs typeface="Times New Roman"/>
                              <a:sym typeface="Times New Roman"/>
                            </a:rPr>
                            <m:t>2</m:t>
                          </m:r>
                        </m:sup>
                      </m:sSup>
                      <m:r>
                        <a:rPr lang="es-ES" sz="3600" b="0" i="1" smtClean="0">
                          <a:latin typeface="Cambria Math" panose="02040503050406030204" pitchFamily="18" charset="0"/>
                          <a:ea typeface="Times New Roman"/>
                          <a:cs typeface="Times New Roman"/>
                          <a:sym typeface="Times New Roman"/>
                        </a:rPr>
                        <m:t>=</m:t>
                      </m:r>
                      <m:r>
                        <a:rPr lang="es-ES" sz="3600" b="0" i="1" smtClean="0">
                          <a:latin typeface="Cambria Math" panose="02040503050406030204" pitchFamily="18" charset="0"/>
                          <a:ea typeface="Times New Roman"/>
                          <a:cs typeface="Times New Roman"/>
                          <a:sym typeface="Times New Roman"/>
                        </a:rPr>
                        <m:t>𝑇</m:t>
                      </m:r>
                      <m:sSup>
                        <m:sSupPr>
                          <m:ctrlPr>
                            <a:rPr lang="es-ES" sz="3600" b="0" i="1" smtClean="0">
                              <a:latin typeface="Cambria Math" panose="02040503050406030204" pitchFamily="18" charset="0"/>
                              <a:ea typeface="Times New Roman"/>
                              <a:cs typeface="Times New Roman"/>
                              <a:sym typeface="Times New Roman"/>
                            </a:rPr>
                          </m:ctrlPr>
                        </m:sSupPr>
                        <m:e>
                          <m:r>
                            <a:rPr lang="es-ES" sz="3600" b="0" i="1" smtClean="0">
                              <a:latin typeface="Cambria Math" panose="02040503050406030204" pitchFamily="18" charset="0"/>
                              <a:ea typeface="Times New Roman"/>
                              <a:cs typeface="Times New Roman"/>
                              <a:sym typeface="Times New Roman"/>
                            </a:rPr>
                            <m:t>𝐸</m:t>
                          </m:r>
                        </m:e>
                        <m:sup>
                          <m:r>
                            <a:rPr lang="es-ES" sz="3600" b="0" i="1" smtClean="0">
                              <a:latin typeface="Cambria Math" panose="02040503050406030204" pitchFamily="18" charset="0"/>
                              <a:ea typeface="Times New Roman"/>
                              <a:cs typeface="Times New Roman"/>
                              <a:sym typeface="Times New Roman"/>
                            </a:rPr>
                            <m:t>2</m:t>
                          </m:r>
                        </m:sup>
                      </m:sSup>
                      <m:r>
                        <a:rPr lang="es-ES" sz="3600" b="0" i="1" smtClean="0">
                          <a:latin typeface="Cambria Math" panose="02040503050406030204" pitchFamily="18" charset="0"/>
                          <a:ea typeface="Times New Roman"/>
                          <a:cs typeface="Times New Roman"/>
                          <a:sym typeface="Times New Roman"/>
                        </a:rPr>
                        <m:t>𝜆</m:t>
                      </m:r>
                      <m:r>
                        <a:rPr lang="es-ES" sz="3600" b="0" i="1" smtClean="0">
                          <a:latin typeface="Cambria Math" panose="02040503050406030204" pitchFamily="18" charset="0"/>
                          <a:ea typeface="Times New Roman"/>
                          <a:cs typeface="Times New Roman"/>
                          <a:sym typeface="Times New Roman"/>
                        </a:rPr>
                        <m:t>−</m:t>
                      </m:r>
                      <m:r>
                        <a:rPr lang="es-ES" sz="3600" b="0" i="1" smtClean="0">
                          <a:latin typeface="Cambria Math" panose="02040503050406030204" pitchFamily="18" charset="0"/>
                          <a:ea typeface="Times New Roman"/>
                          <a:cs typeface="Times New Roman"/>
                          <a:sym typeface="Times New Roman"/>
                        </a:rPr>
                        <m:t>𝑇</m:t>
                      </m:r>
                      <m:sSup>
                        <m:sSupPr>
                          <m:ctrlPr>
                            <a:rPr lang="es-ES" sz="3600" b="0" i="1" smtClean="0">
                              <a:latin typeface="Cambria Math" panose="02040503050406030204" pitchFamily="18" charset="0"/>
                              <a:ea typeface="Times New Roman"/>
                              <a:cs typeface="Times New Roman"/>
                              <a:sym typeface="Times New Roman"/>
                            </a:rPr>
                          </m:ctrlPr>
                        </m:sSupPr>
                        <m:e>
                          <m:r>
                            <a:rPr lang="es-ES" sz="3600" b="0" i="1" smtClean="0">
                              <a:latin typeface="Cambria Math" panose="02040503050406030204" pitchFamily="18" charset="0"/>
                              <a:ea typeface="Times New Roman"/>
                              <a:cs typeface="Times New Roman"/>
                              <a:sym typeface="Times New Roman"/>
                            </a:rPr>
                            <m:t>𝐶</m:t>
                          </m:r>
                        </m:e>
                        <m:sup>
                          <m:r>
                            <a:rPr lang="es-ES" sz="3600" b="0" i="1" smtClean="0">
                              <a:latin typeface="Cambria Math" panose="02040503050406030204" pitchFamily="18" charset="0"/>
                              <a:ea typeface="Times New Roman"/>
                              <a:cs typeface="Times New Roman"/>
                              <a:sym typeface="Times New Roman"/>
                            </a:rPr>
                            <m:t>2</m:t>
                          </m:r>
                        </m:sup>
                      </m:sSup>
                    </m:oMath>
                  </m:oMathPara>
                </a14:m>
                <a:endParaRPr sz="3600" i="1" dirty="0">
                  <a:latin typeface="Times New Roman"/>
                  <a:ea typeface="Times New Roman"/>
                  <a:cs typeface="Times New Roman"/>
                  <a:sym typeface="Times New Roman"/>
                </a:endParaRPr>
              </a:p>
            </p:txBody>
          </p:sp>
        </mc:Choice>
        <mc:Fallback>
          <p:sp>
            <p:nvSpPr>
              <p:cNvPr id="18" name="Shape 1026">
                <a:extLst>
                  <a:ext uri="{FF2B5EF4-FFF2-40B4-BE49-F238E27FC236}">
                    <a16:creationId xmlns:a16="http://schemas.microsoft.com/office/drawing/2014/main" id="{854C48DB-AC7E-4747-B74E-CDA67E3FD005}"/>
                  </a:ext>
                </a:extLst>
              </p:cNvPr>
              <p:cNvSpPr txBox="1">
                <a:spLocks noRot="1" noChangeAspect="1" noMove="1" noResize="1" noEditPoints="1" noAdjustHandles="1" noChangeArrowheads="1" noChangeShapeType="1" noTextEdit="1"/>
              </p:cNvSpPr>
              <p:nvPr/>
            </p:nvSpPr>
            <p:spPr>
              <a:xfrm>
                <a:off x="4621282" y="4789100"/>
                <a:ext cx="4522718" cy="1771500"/>
              </a:xfrm>
              <a:prstGeom prst="rect">
                <a:avLst/>
              </a:prstGeom>
              <a:blipFill>
                <a:blip r:embed="rId3"/>
                <a:stretch>
                  <a:fillRect/>
                </a:stretch>
              </a:blipFill>
              <a:ln>
                <a:noFill/>
              </a:ln>
            </p:spPr>
            <p:txBody>
              <a:bodyPr/>
              <a:lstStyle/>
              <a:p>
                <a:r>
                  <a:rPr lang="en-MX">
                    <a:noFill/>
                  </a:rPr>
                  <a:t> </a:t>
                </a:r>
              </a:p>
            </p:txBody>
          </p:sp>
        </mc:Fallback>
      </mc:AlternateContent>
      <mc:AlternateContent xmlns:mc="http://schemas.openxmlformats.org/markup-compatibility/2006">
        <mc:Choice xmlns:a14="http://schemas.microsoft.com/office/drawing/2010/main" Requires="a14">
          <p:sp>
            <p:nvSpPr>
              <p:cNvPr id="19" name="Rectangle 18">
                <a:extLst>
                  <a:ext uri="{FF2B5EF4-FFF2-40B4-BE49-F238E27FC236}">
                    <a16:creationId xmlns:a16="http://schemas.microsoft.com/office/drawing/2014/main" id="{A2E180BE-33FB-BB43-BB65-E302A4F98B60}"/>
                  </a:ext>
                </a:extLst>
              </p:cNvPr>
              <p:cNvSpPr/>
              <p:nvPr/>
            </p:nvSpPr>
            <p:spPr>
              <a:xfrm>
                <a:off x="857210" y="6380617"/>
                <a:ext cx="6368475" cy="513282"/>
              </a:xfrm>
              <a:prstGeom prst="rect">
                <a:avLst/>
              </a:prstGeom>
            </p:spPr>
            <p:txBody>
              <a:bodyPr wrap="none">
                <a:spAutoFit/>
              </a:bodyPr>
              <a:lstStyle/>
              <a:p>
                <a14:m>
                  <m:oMath xmlns:m="http://schemas.openxmlformats.org/officeDocument/2006/math">
                    <m:r>
                      <a:rPr lang="es-ES" sz="2800" i="1">
                        <a:latin typeface="Cambria Math" panose="02040503050406030204" pitchFamily="18" charset="0"/>
                        <a:ea typeface="Times New Roman"/>
                        <a:cs typeface="Times New Roman"/>
                        <a:sym typeface="Times New Roman"/>
                      </a:rPr>
                      <m:t>𝜆</m:t>
                    </m:r>
                  </m:oMath>
                </a14:m>
                <a:r>
                  <a:rPr lang="en-MX" dirty="0"/>
                  <a:t>: Willingness-to-pay or cost-effectiveness threshold</a:t>
                </a:r>
              </a:p>
            </p:txBody>
          </p:sp>
        </mc:Choice>
        <mc:Fallback>
          <p:sp>
            <p:nvSpPr>
              <p:cNvPr id="19" name="Rectangle 18">
                <a:extLst>
                  <a:ext uri="{FF2B5EF4-FFF2-40B4-BE49-F238E27FC236}">
                    <a16:creationId xmlns:a16="http://schemas.microsoft.com/office/drawing/2014/main" id="{A2E180BE-33FB-BB43-BB65-E302A4F98B60}"/>
                  </a:ext>
                </a:extLst>
              </p:cNvPr>
              <p:cNvSpPr>
                <a:spLocks noRot="1" noChangeAspect="1" noMove="1" noResize="1" noEditPoints="1" noAdjustHandles="1" noChangeArrowheads="1" noChangeShapeType="1" noTextEdit="1"/>
              </p:cNvSpPr>
              <p:nvPr/>
            </p:nvSpPr>
            <p:spPr>
              <a:xfrm>
                <a:off x="857210" y="6380617"/>
                <a:ext cx="6368475" cy="513282"/>
              </a:xfrm>
              <a:prstGeom prst="rect">
                <a:avLst/>
              </a:prstGeom>
              <a:blipFill>
                <a:blip r:embed="rId4"/>
                <a:stretch>
                  <a:fillRect l="-398" b="-11905"/>
                </a:stretch>
              </a:blipFill>
            </p:spPr>
            <p:txBody>
              <a:bodyPr/>
              <a:lstStyle/>
              <a:p>
                <a:r>
                  <a:rPr lang="en-MX">
                    <a:noFill/>
                  </a:rPr>
                  <a:t> </a:t>
                </a:r>
              </a:p>
            </p:txBody>
          </p:sp>
        </mc:Fallback>
      </mc:AlternateContent>
    </p:spTree>
    <p:extLst>
      <p:ext uri="{BB962C8B-B14F-4D97-AF65-F5344CB8AC3E}">
        <p14:creationId xmlns:p14="http://schemas.microsoft.com/office/powerpoint/2010/main" val="704621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3"/>
        <p:cNvGrpSpPr/>
        <p:nvPr/>
      </p:nvGrpSpPr>
      <p:grpSpPr>
        <a:xfrm>
          <a:off x="0" y="0"/>
          <a:ext cx="0" cy="0"/>
          <a:chOff x="0" y="0"/>
          <a:chExt cx="0" cy="0"/>
        </a:xfrm>
      </p:grpSpPr>
      <p:sp>
        <p:nvSpPr>
          <p:cNvPr id="1094" name="Shape 1094"/>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Presenting the PSA results</a:t>
            </a:r>
            <a:endParaRPr/>
          </a:p>
        </p:txBody>
      </p:sp>
      <p:sp>
        <p:nvSpPr>
          <p:cNvPr id="1095" name="Shape 1095"/>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23</a:t>
            </a:fld>
            <a:endParaRPr/>
          </a:p>
        </p:txBody>
      </p:sp>
      <p:cxnSp>
        <p:nvCxnSpPr>
          <p:cNvPr id="1096" name="Shape 1096"/>
          <p:cNvCxnSpPr/>
          <p:nvPr/>
        </p:nvCxnSpPr>
        <p:spPr>
          <a:xfrm>
            <a:off x="4650425" y="1752600"/>
            <a:ext cx="0" cy="4532100"/>
          </a:xfrm>
          <a:prstGeom prst="straightConnector1">
            <a:avLst/>
          </a:prstGeom>
          <a:noFill/>
          <a:ln w="9525" cap="flat" cmpd="sng">
            <a:solidFill>
              <a:schemeClr val="dk2"/>
            </a:solidFill>
            <a:prstDash val="solid"/>
            <a:round/>
            <a:headEnd type="none" w="med" len="med"/>
            <a:tailEnd type="none" w="med" len="med"/>
          </a:ln>
        </p:spPr>
      </p:cxnSp>
      <p:cxnSp>
        <p:nvCxnSpPr>
          <p:cNvPr id="1098" name="Shape 1098"/>
          <p:cNvCxnSpPr/>
          <p:nvPr/>
        </p:nvCxnSpPr>
        <p:spPr>
          <a:xfrm rot="10800000">
            <a:off x="840425" y="4018650"/>
            <a:ext cx="7620000" cy="0"/>
          </a:xfrm>
          <a:prstGeom prst="straightConnector1">
            <a:avLst/>
          </a:prstGeom>
          <a:noFill/>
          <a:ln w="9525" cap="flat" cmpd="sng">
            <a:solidFill>
              <a:schemeClr val="dk2"/>
            </a:solidFill>
            <a:prstDash val="solid"/>
            <a:round/>
            <a:headEnd type="none" w="med" len="med"/>
            <a:tailEnd type="none" w="med" len="med"/>
          </a:ln>
        </p:spPr>
      </p:cxnSp>
      <p:sp>
        <p:nvSpPr>
          <p:cNvPr id="1099" name="Shape 1099"/>
          <p:cNvSpPr txBox="1"/>
          <p:nvPr/>
        </p:nvSpPr>
        <p:spPr>
          <a:xfrm>
            <a:off x="7921650" y="4077275"/>
            <a:ext cx="5487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TE</a:t>
            </a:r>
            <a:endParaRPr sz="1700"/>
          </a:p>
        </p:txBody>
      </p:sp>
      <p:sp>
        <p:nvSpPr>
          <p:cNvPr id="1100" name="Shape 1100"/>
          <p:cNvSpPr txBox="1"/>
          <p:nvPr/>
        </p:nvSpPr>
        <p:spPr>
          <a:xfrm>
            <a:off x="4014000" y="1752600"/>
            <a:ext cx="5487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TC</a:t>
            </a:r>
            <a:endParaRPr sz="1700"/>
          </a:p>
        </p:txBody>
      </p:sp>
      <p:sp>
        <p:nvSpPr>
          <p:cNvPr id="1101" name="Shape 1101"/>
          <p:cNvSpPr txBox="1"/>
          <p:nvPr/>
        </p:nvSpPr>
        <p:spPr>
          <a:xfrm>
            <a:off x="4280475" y="40386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0</a:t>
            </a:r>
            <a:endParaRPr sz="1700"/>
          </a:p>
        </p:txBody>
      </p:sp>
      <p:sp>
        <p:nvSpPr>
          <p:cNvPr id="1102" name="Shape 1102"/>
          <p:cNvSpPr txBox="1"/>
          <p:nvPr/>
        </p:nvSpPr>
        <p:spPr>
          <a:xfrm>
            <a:off x="5312550" y="2681900"/>
            <a:ext cx="1191300" cy="67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r>
              <a:rPr lang="nl-NL"/>
              <a:t> (TE</a:t>
            </a:r>
            <a:r>
              <a:rPr lang="nl-NL" baseline="30000"/>
              <a:t>1</a:t>
            </a:r>
            <a:r>
              <a:rPr lang="nl-NL"/>
              <a:t>, TC</a:t>
            </a:r>
            <a:r>
              <a:rPr lang="nl-NL" baseline="30000"/>
              <a:t>1</a:t>
            </a:r>
            <a:r>
              <a:rPr lang="nl-NL"/>
              <a:t>)</a:t>
            </a:r>
            <a:endParaRPr/>
          </a:p>
        </p:txBody>
      </p:sp>
      <p:sp>
        <p:nvSpPr>
          <p:cNvPr id="1103" name="Shape 1103"/>
          <p:cNvSpPr txBox="1"/>
          <p:nvPr/>
        </p:nvSpPr>
        <p:spPr>
          <a:xfrm>
            <a:off x="5152675" y="2096525"/>
            <a:ext cx="1191300" cy="67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r>
              <a:rPr lang="nl-NL"/>
              <a:t> (TE</a:t>
            </a:r>
            <a:r>
              <a:rPr lang="nl-NL" baseline="30000"/>
              <a:t>2</a:t>
            </a:r>
            <a:r>
              <a:rPr lang="nl-NL"/>
              <a:t>, TC</a:t>
            </a:r>
            <a:r>
              <a:rPr lang="nl-NL" baseline="30000"/>
              <a:t>2</a:t>
            </a:r>
            <a:r>
              <a:rPr lang="nl-NL"/>
              <a:t>)</a:t>
            </a:r>
            <a:endParaRPr/>
          </a:p>
        </p:txBody>
      </p:sp>
    </p:spTree>
    <p:extLst>
      <p:ext uri="{BB962C8B-B14F-4D97-AF65-F5344CB8AC3E}">
        <p14:creationId xmlns:p14="http://schemas.microsoft.com/office/powerpoint/2010/main" val="20758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Shape 1109"/>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Presenting the PSA results</a:t>
            </a:r>
            <a:endParaRPr/>
          </a:p>
        </p:txBody>
      </p:sp>
      <p:sp>
        <p:nvSpPr>
          <p:cNvPr id="1110" name="Shape 1110"/>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24</a:t>
            </a:fld>
            <a:endParaRPr/>
          </a:p>
        </p:txBody>
      </p:sp>
      <p:cxnSp>
        <p:nvCxnSpPr>
          <p:cNvPr id="1111" name="Shape 1111"/>
          <p:cNvCxnSpPr/>
          <p:nvPr/>
        </p:nvCxnSpPr>
        <p:spPr>
          <a:xfrm>
            <a:off x="4650425" y="1752600"/>
            <a:ext cx="0" cy="4532100"/>
          </a:xfrm>
          <a:prstGeom prst="straightConnector1">
            <a:avLst/>
          </a:prstGeom>
          <a:noFill/>
          <a:ln w="9525" cap="flat" cmpd="sng">
            <a:solidFill>
              <a:schemeClr val="dk2"/>
            </a:solidFill>
            <a:prstDash val="solid"/>
            <a:round/>
            <a:headEnd type="none" w="med" len="med"/>
            <a:tailEnd type="none" w="med" len="med"/>
          </a:ln>
        </p:spPr>
      </p:cxnSp>
      <p:cxnSp>
        <p:nvCxnSpPr>
          <p:cNvPr id="1113" name="Shape 1113"/>
          <p:cNvCxnSpPr/>
          <p:nvPr/>
        </p:nvCxnSpPr>
        <p:spPr>
          <a:xfrm rot="10800000">
            <a:off x="840425" y="4018650"/>
            <a:ext cx="7620000" cy="0"/>
          </a:xfrm>
          <a:prstGeom prst="straightConnector1">
            <a:avLst/>
          </a:prstGeom>
          <a:noFill/>
          <a:ln w="9525" cap="flat" cmpd="sng">
            <a:solidFill>
              <a:schemeClr val="dk2"/>
            </a:solidFill>
            <a:prstDash val="solid"/>
            <a:round/>
            <a:headEnd type="none" w="med" len="med"/>
            <a:tailEnd type="none" w="med" len="med"/>
          </a:ln>
        </p:spPr>
      </p:cxnSp>
      <p:sp>
        <p:nvSpPr>
          <p:cNvPr id="1114" name="Shape 1114"/>
          <p:cNvSpPr txBox="1"/>
          <p:nvPr/>
        </p:nvSpPr>
        <p:spPr>
          <a:xfrm>
            <a:off x="7921650" y="4077275"/>
            <a:ext cx="5487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TE</a:t>
            </a:r>
            <a:endParaRPr sz="1700"/>
          </a:p>
        </p:txBody>
      </p:sp>
      <p:sp>
        <p:nvSpPr>
          <p:cNvPr id="1115" name="Shape 1115"/>
          <p:cNvSpPr txBox="1"/>
          <p:nvPr/>
        </p:nvSpPr>
        <p:spPr>
          <a:xfrm>
            <a:off x="4014000" y="1752600"/>
            <a:ext cx="5487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TC</a:t>
            </a:r>
            <a:endParaRPr sz="1700"/>
          </a:p>
        </p:txBody>
      </p:sp>
      <p:sp>
        <p:nvSpPr>
          <p:cNvPr id="1116" name="Shape 1116"/>
          <p:cNvSpPr txBox="1"/>
          <p:nvPr/>
        </p:nvSpPr>
        <p:spPr>
          <a:xfrm>
            <a:off x="4280475" y="40386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0</a:t>
            </a:r>
            <a:endParaRPr sz="1700"/>
          </a:p>
        </p:txBody>
      </p:sp>
      <p:sp>
        <p:nvSpPr>
          <p:cNvPr id="1117" name="Shape 1117"/>
          <p:cNvSpPr txBox="1"/>
          <p:nvPr/>
        </p:nvSpPr>
        <p:spPr>
          <a:xfrm>
            <a:off x="5312550" y="3157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18" name="Shape 1118"/>
          <p:cNvSpPr txBox="1"/>
          <p:nvPr/>
        </p:nvSpPr>
        <p:spPr>
          <a:xfrm>
            <a:off x="5283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19" name="Shape 1119"/>
          <p:cNvSpPr txBox="1"/>
          <p:nvPr/>
        </p:nvSpPr>
        <p:spPr>
          <a:xfrm>
            <a:off x="5436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0" name="Shape 1120"/>
          <p:cNvSpPr txBox="1"/>
          <p:nvPr/>
        </p:nvSpPr>
        <p:spPr>
          <a:xfrm>
            <a:off x="5359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1" name="Shape 1121"/>
          <p:cNvSpPr txBox="1"/>
          <p:nvPr/>
        </p:nvSpPr>
        <p:spPr>
          <a:xfrm>
            <a:off x="54360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2" name="Shape 1122"/>
          <p:cNvSpPr txBox="1"/>
          <p:nvPr/>
        </p:nvSpPr>
        <p:spPr>
          <a:xfrm>
            <a:off x="5588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3" name="Shape 1123"/>
          <p:cNvSpPr txBox="1"/>
          <p:nvPr/>
        </p:nvSpPr>
        <p:spPr>
          <a:xfrm>
            <a:off x="53598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4" name="Shape 1124"/>
          <p:cNvSpPr txBox="1"/>
          <p:nvPr/>
        </p:nvSpPr>
        <p:spPr>
          <a:xfrm>
            <a:off x="55122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5" name="Shape 1125"/>
          <p:cNvSpPr txBox="1"/>
          <p:nvPr/>
        </p:nvSpPr>
        <p:spPr>
          <a:xfrm>
            <a:off x="5588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6" name="Shape 1126"/>
          <p:cNvSpPr txBox="1"/>
          <p:nvPr/>
        </p:nvSpPr>
        <p:spPr>
          <a:xfrm>
            <a:off x="5436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7" name="Shape 1127"/>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8" name="Shape 1128"/>
          <p:cNvSpPr txBox="1"/>
          <p:nvPr/>
        </p:nvSpPr>
        <p:spPr>
          <a:xfrm>
            <a:off x="5283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9" name="Shape 1129"/>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0" name="Shape 1130"/>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1" name="Shape 1131"/>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2" name="Shape 1132"/>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3" name="Shape 1133"/>
          <p:cNvSpPr txBox="1"/>
          <p:nvPr/>
        </p:nvSpPr>
        <p:spPr>
          <a:xfrm>
            <a:off x="54649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4" name="Shape 1134"/>
          <p:cNvSpPr txBox="1"/>
          <p:nvPr/>
        </p:nvSpPr>
        <p:spPr>
          <a:xfrm>
            <a:off x="5436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5" name="Shape 1135"/>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6" name="Shape 1136"/>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7" name="Shape 1137"/>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8" name="Shape 1138"/>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9" name="Shape 1139"/>
          <p:cNvSpPr txBox="1"/>
          <p:nvPr/>
        </p:nvSpPr>
        <p:spPr>
          <a:xfrm>
            <a:off x="5512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0" name="Shape 1140"/>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1" name="Shape 1141"/>
          <p:cNvSpPr txBox="1"/>
          <p:nvPr/>
        </p:nvSpPr>
        <p:spPr>
          <a:xfrm>
            <a:off x="5740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2" name="Shape 1142"/>
          <p:cNvSpPr txBox="1"/>
          <p:nvPr/>
        </p:nvSpPr>
        <p:spPr>
          <a:xfrm>
            <a:off x="5969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3" name="Shape 1143"/>
          <p:cNvSpPr txBox="1"/>
          <p:nvPr/>
        </p:nvSpPr>
        <p:spPr>
          <a:xfrm>
            <a:off x="5893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4" name="Shape 1144"/>
          <p:cNvSpPr txBox="1"/>
          <p:nvPr/>
        </p:nvSpPr>
        <p:spPr>
          <a:xfrm>
            <a:off x="51601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5" name="Shape 1145"/>
          <p:cNvSpPr txBox="1"/>
          <p:nvPr/>
        </p:nvSpPr>
        <p:spPr>
          <a:xfrm>
            <a:off x="5131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6" name="Shape 1146"/>
          <p:cNvSpPr txBox="1"/>
          <p:nvPr/>
        </p:nvSpPr>
        <p:spPr>
          <a:xfrm>
            <a:off x="52836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7" name="Shape 1147"/>
          <p:cNvSpPr txBox="1"/>
          <p:nvPr/>
        </p:nvSpPr>
        <p:spPr>
          <a:xfrm>
            <a:off x="5207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8" name="Shape 1148"/>
          <p:cNvSpPr txBox="1"/>
          <p:nvPr/>
        </p:nvSpPr>
        <p:spPr>
          <a:xfrm>
            <a:off x="5283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9" name="Shape 1149"/>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0" name="Shape 1150"/>
          <p:cNvSpPr txBox="1"/>
          <p:nvPr/>
        </p:nvSpPr>
        <p:spPr>
          <a:xfrm>
            <a:off x="5207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1" name="Shape 1151"/>
          <p:cNvSpPr txBox="1"/>
          <p:nvPr/>
        </p:nvSpPr>
        <p:spPr>
          <a:xfrm>
            <a:off x="5359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2" name="Shape 1152"/>
          <p:cNvSpPr txBox="1"/>
          <p:nvPr/>
        </p:nvSpPr>
        <p:spPr>
          <a:xfrm>
            <a:off x="5436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3" name="Shape 1153"/>
          <p:cNvSpPr txBox="1"/>
          <p:nvPr/>
        </p:nvSpPr>
        <p:spPr>
          <a:xfrm>
            <a:off x="5664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4" name="Shape 1154"/>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5" name="Shape 1155"/>
          <p:cNvSpPr txBox="1"/>
          <p:nvPr/>
        </p:nvSpPr>
        <p:spPr>
          <a:xfrm>
            <a:off x="53598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6" name="Shape 1156"/>
          <p:cNvSpPr txBox="1"/>
          <p:nvPr/>
        </p:nvSpPr>
        <p:spPr>
          <a:xfrm>
            <a:off x="55122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7" name="Shape 1157"/>
          <p:cNvSpPr txBox="1"/>
          <p:nvPr/>
        </p:nvSpPr>
        <p:spPr>
          <a:xfrm>
            <a:off x="5160150" y="2624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8" name="Shape 1158"/>
          <p:cNvSpPr txBox="1"/>
          <p:nvPr/>
        </p:nvSpPr>
        <p:spPr>
          <a:xfrm>
            <a:off x="5131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9" name="Shape 1159"/>
          <p:cNvSpPr txBox="1"/>
          <p:nvPr/>
        </p:nvSpPr>
        <p:spPr>
          <a:xfrm>
            <a:off x="5283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0" name="Shape 1160"/>
          <p:cNvSpPr txBox="1"/>
          <p:nvPr/>
        </p:nvSpPr>
        <p:spPr>
          <a:xfrm>
            <a:off x="5207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1" name="Shape 1161"/>
          <p:cNvSpPr txBox="1"/>
          <p:nvPr/>
        </p:nvSpPr>
        <p:spPr>
          <a:xfrm>
            <a:off x="5283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2" name="Shape 1162"/>
          <p:cNvSpPr txBox="1"/>
          <p:nvPr/>
        </p:nvSpPr>
        <p:spPr>
          <a:xfrm>
            <a:off x="5436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3" name="Shape 1163"/>
          <p:cNvSpPr txBox="1"/>
          <p:nvPr/>
        </p:nvSpPr>
        <p:spPr>
          <a:xfrm>
            <a:off x="5207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4" name="Shape 1164"/>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5" name="Shape 1165"/>
          <p:cNvSpPr txBox="1"/>
          <p:nvPr/>
        </p:nvSpPr>
        <p:spPr>
          <a:xfrm>
            <a:off x="54360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6" name="Shape 1166"/>
          <p:cNvSpPr txBox="1"/>
          <p:nvPr/>
        </p:nvSpPr>
        <p:spPr>
          <a:xfrm>
            <a:off x="52836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7" name="Shape 1167"/>
          <p:cNvSpPr txBox="1"/>
          <p:nvPr/>
        </p:nvSpPr>
        <p:spPr>
          <a:xfrm>
            <a:off x="54360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8" name="Shape 1168"/>
          <p:cNvSpPr txBox="1"/>
          <p:nvPr/>
        </p:nvSpPr>
        <p:spPr>
          <a:xfrm>
            <a:off x="51312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9" name="Shape 1169"/>
          <p:cNvSpPr txBox="1"/>
          <p:nvPr/>
        </p:nvSpPr>
        <p:spPr>
          <a:xfrm>
            <a:off x="56646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0" name="Shape 1170"/>
          <p:cNvSpPr txBox="1"/>
          <p:nvPr/>
        </p:nvSpPr>
        <p:spPr>
          <a:xfrm>
            <a:off x="5588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1" name="Shape 1171"/>
          <p:cNvSpPr txBox="1"/>
          <p:nvPr/>
        </p:nvSpPr>
        <p:spPr>
          <a:xfrm>
            <a:off x="55884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2" name="Shape 1172"/>
          <p:cNvSpPr txBox="1"/>
          <p:nvPr/>
        </p:nvSpPr>
        <p:spPr>
          <a:xfrm>
            <a:off x="5312550" y="2243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3" name="Shape 1173"/>
          <p:cNvSpPr txBox="1"/>
          <p:nvPr/>
        </p:nvSpPr>
        <p:spPr>
          <a:xfrm>
            <a:off x="5283600" y="2125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4" name="Shape 1174"/>
          <p:cNvSpPr txBox="1"/>
          <p:nvPr/>
        </p:nvSpPr>
        <p:spPr>
          <a:xfrm>
            <a:off x="54360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5" name="Shape 1175"/>
          <p:cNvSpPr txBox="1"/>
          <p:nvPr/>
        </p:nvSpPr>
        <p:spPr>
          <a:xfrm>
            <a:off x="5588400" y="2125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6" name="Shape 1176"/>
          <p:cNvSpPr txBox="1"/>
          <p:nvPr/>
        </p:nvSpPr>
        <p:spPr>
          <a:xfrm>
            <a:off x="53598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7" name="Shape 1177"/>
          <p:cNvSpPr txBox="1"/>
          <p:nvPr/>
        </p:nvSpPr>
        <p:spPr>
          <a:xfrm>
            <a:off x="55122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8" name="Shape 1178"/>
          <p:cNvSpPr txBox="1"/>
          <p:nvPr/>
        </p:nvSpPr>
        <p:spPr>
          <a:xfrm>
            <a:off x="5131200" y="2125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9" name="Shape 1179"/>
          <p:cNvSpPr txBox="1"/>
          <p:nvPr/>
        </p:nvSpPr>
        <p:spPr>
          <a:xfrm>
            <a:off x="5702700" y="29260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0" name="Shape 1180"/>
          <p:cNvSpPr txBox="1"/>
          <p:nvPr/>
        </p:nvSpPr>
        <p:spPr>
          <a:xfrm>
            <a:off x="52074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1" name="Shape 1181"/>
          <p:cNvSpPr txBox="1"/>
          <p:nvPr/>
        </p:nvSpPr>
        <p:spPr>
          <a:xfrm>
            <a:off x="54649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2" name="Shape 1182"/>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3" name="Shape 1183"/>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4" name="Shape 1184"/>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5" name="Shape 1185"/>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6" name="Shape 1186"/>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7" name="Shape 1187"/>
          <p:cNvSpPr txBox="1"/>
          <p:nvPr/>
        </p:nvSpPr>
        <p:spPr>
          <a:xfrm>
            <a:off x="5512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8" name="Shape 1188"/>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9" name="Shape 1189"/>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0" name="Shape 1190"/>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1" name="Shape 1191"/>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2" name="Shape 1192"/>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3" name="Shape 1193"/>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4" name="Shape 1194"/>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5" name="Shape 1195"/>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6" name="Shape 1196"/>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7" name="Shape 1197"/>
          <p:cNvSpPr txBox="1"/>
          <p:nvPr/>
        </p:nvSpPr>
        <p:spPr>
          <a:xfrm>
            <a:off x="5617350" y="2624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8" name="Shape 1198"/>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9" name="Shape 1199"/>
          <p:cNvSpPr txBox="1"/>
          <p:nvPr/>
        </p:nvSpPr>
        <p:spPr>
          <a:xfrm>
            <a:off x="57408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0" name="Shape 1200"/>
          <p:cNvSpPr txBox="1"/>
          <p:nvPr/>
        </p:nvSpPr>
        <p:spPr>
          <a:xfrm>
            <a:off x="5664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1" name="Shape 1201"/>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2" name="Shape 1202"/>
          <p:cNvSpPr txBox="1"/>
          <p:nvPr/>
        </p:nvSpPr>
        <p:spPr>
          <a:xfrm>
            <a:off x="5893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3" name="Shape 1203"/>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4" name="Shape 1204"/>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5" name="Shape 1205"/>
          <p:cNvSpPr txBox="1"/>
          <p:nvPr/>
        </p:nvSpPr>
        <p:spPr>
          <a:xfrm>
            <a:off x="58932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6" name="Shape 1206"/>
          <p:cNvSpPr txBox="1"/>
          <p:nvPr/>
        </p:nvSpPr>
        <p:spPr>
          <a:xfrm>
            <a:off x="61218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7" name="Shape 1207"/>
          <p:cNvSpPr txBox="1"/>
          <p:nvPr/>
        </p:nvSpPr>
        <p:spPr>
          <a:xfrm>
            <a:off x="6045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8" name="Shape 1208"/>
          <p:cNvSpPr txBox="1"/>
          <p:nvPr/>
        </p:nvSpPr>
        <p:spPr>
          <a:xfrm>
            <a:off x="5312550" y="2548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9" name="Shape 1209"/>
          <p:cNvSpPr txBox="1"/>
          <p:nvPr/>
        </p:nvSpPr>
        <p:spPr>
          <a:xfrm>
            <a:off x="5283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0" name="Shape 1210"/>
          <p:cNvSpPr txBox="1"/>
          <p:nvPr/>
        </p:nvSpPr>
        <p:spPr>
          <a:xfrm>
            <a:off x="54360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1" name="Shape 1211"/>
          <p:cNvSpPr txBox="1"/>
          <p:nvPr/>
        </p:nvSpPr>
        <p:spPr>
          <a:xfrm>
            <a:off x="53598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2" name="Shape 1212"/>
          <p:cNvSpPr txBox="1"/>
          <p:nvPr/>
        </p:nvSpPr>
        <p:spPr>
          <a:xfrm>
            <a:off x="5436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3" name="Shape 1213"/>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4" name="Shape 1214"/>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5" name="Shape 1215"/>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6" name="Shape 1216"/>
          <p:cNvSpPr txBox="1"/>
          <p:nvPr/>
        </p:nvSpPr>
        <p:spPr>
          <a:xfrm>
            <a:off x="55884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7" name="Shape 1217"/>
          <p:cNvSpPr txBox="1"/>
          <p:nvPr/>
        </p:nvSpPr>
        <p:spPr>
          <a:xfrm>
            <a:off x="57408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8" name="Shape 1218"/>
          <p:cNvSpPr txBox="1"/>
          <p:nvPr/>
        </p:nvSpPr>
        <p:spPr>
          <a:xfrm>
            <a:off x="55122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9" name="Shape 1219"/>
          <p:cNvSpPr txBox="1"/>
          <p:nvPr/>
        </p:nvSpPr>
        <p:spPr>
          <a:xfrm>
            <a:off x="5312550" y="2472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0" name="Shape 1220"/>
          <p:cNvSpPr txBox="1"/>
          <p:nvPr/>
        </p:nvSpPr>
        <p:spPr>
          <a:xfrm>
            <a:off x="5283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1" name="Shape 1221"/>
          <p:cNvSpPr txBox="1"/>
          <p:nvPr/>
        </p:nvSpPr>
        <p:spPr>
          <a:xfrm>
            <a:off x="54360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2" name="Shape 1222"/>
          <p:cNvSpPr txBox="1"/>
          <p:nvPr/>
        </p:nvSpPr>
        <p:spPr>
          <a:xfrm>
            <a:off x="5436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3" name="Shape 1223"/>
          <p:cNvSpPr txBox="1"/>
          <p:nvPr/>
        </p:nvSpPr>
        <p:spPr>
          <a:xfrm>
            <a:off x="5588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4" name="Shape 1224"/>
          <p:cNvSpPr txBox="1"/>
          <p:nvPr/>
        </p:nvSpPr>
        <p:spPr>
          <a:xfrm>
            <a:off x="5359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5" name="Shape 1225"/>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6" name="Shape 1226"/>
          <p:cNvSpPr txBox="1"/>
          <p:nvPr/>
        </p:nvSpPr>
        <p:spPr>
          <a:xfrm>
            <a:off x="5388750" y="3157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7" name="Shape 1227"/>
          <p:cNvSpPr txBox="1"/>
          <p:nvPr/>
        </p:nvSpPr>
        <p:spPr>
          <a:xfrm>
            <a:off x="53598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8" name="Shape 1228"/>
          <p:cNvSpPr txBox="1"/>
          <p:nvPr/>
        </p:nvSpPr>
        <p:spPr>
          <a:xfrm>
            <a:off x="5512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9" name="Shape 1229"/>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0" name="Shape 1230"/>
          <p:cNvSpPr txBox="1"/>
          <p:nvPr/>
        </p:nvSpPr>
        <p:spPr>
          <a:xfrm>
            <a:off x="5512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1" name="Shape 1231"/>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2" name="Shape 1232"/>
          <p:cNvSpPr txBox="1"/>
          <p:nvPr/>
        </p:nvSpPr>
        <p:spPr>
          <a:xfrm>
            <a:off x="54360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3" name="Shape 1233"/>
          <p:cNvSpPr txBox="1"/>
          <p:nvPr/>
        </p:nvSpPr>
        <p:spPr>
          <a:xfrm>
            <a:off x="55884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4" name="Shape 1234"/>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5" name="Shape 1235"/>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6" name="Shape 1236"/>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7" name="Shape 1237"/>
          <p:cNvSpPr txBox="1"/>
          <p:nvPr/>
        </p:nvSpPr>
        <p:spPr>
          <a:xfrm>
            <a:off x="5359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8" name="Shape 1238"/>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9" name="Shape 1239"/>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0" name="Shape 1240"/>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1" name="Shape 1241"/>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2" name="Shape 1242"/>
          <p:cNvSpPr txBox="1"/>
          <p:nvPr/>
        </p:nvSpPr>
        <p:spPr>
          <a:xfrm>
            <a:off x="55411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3" name="Shape 1243"/>
          <p:cNvSpPr txBox="1"/>
          <p:nvPr/>
        </p:nvSpPr>
        <p:spPr>
          <a:xfrm>
            <a:off x="5512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4" name="Shape 1244"/>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5" name="Shape 1245"/>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6" name="Shape 1246"/>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7" name="Shape 1247"/>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8" name="Shape 1248"/>
          <p:cNvSpPr txBox="1"/>
          <p:nvPr/>
        </p:nvSpPr>
        <p:spPr>
          <a:xfrm>
            <a:off x="5588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9" name="Shape 1249"/>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0" name="Shape 1250"/>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1" name="Shape 1251"/>
          <p:cNvSpPr txBox="1"/>
          <p:nvPr/>
        </p:nvSpPr>
        <p:spPr>
          <a:xfrm>
            <a:off x="6045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2" name="Shape 1252"/>
          <p:cNvSpPr txBox="1"/>
          <p:nvPr/>
        </p:nvSpPr>
        <p:spPr>
          <a:xfrm>
            <a:off x="5969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3" name="Shape 1253"/>
          <p:cNvSpPr txBox="1"/>
          <p:nvPr/>
        </p:nvSpPr>
        <p:spPr>
          <a:xfrm>
            <a:off x="52363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4" name="Shape 1254"/>
          <p:cNvSpPr txBox="1"/>
          <p:nvPr/>
        </p:nvSpPr>
        <p:spPr>
          <a:xfrm>
            <a:off x="5207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5" name="Shape 1255"/>
          <p:cNvSpPr txBox="1"/>
          <p:nvPr/>
        </p:nvSpPr>
        <p:spPr>
          <a:xfrm>
            <a:off x="5359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6" name="Shape 1256"/>
          <p:cNvSpPr txBox="1"/>
          <p:nvPr/>
        </p:nvSpPr>
        <p:spPr>
          <a:xfrm>
            <a:off x="5283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7" name="Shape 1257"/>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8" name="Shape 1258"/>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9" name="Shape 1259"/>
          <p:cNvSpPr txBox="1"/>
          <p:nvPr/>
        </p:nvSpPr>
        <p:spPr>
          <a:xfrm>
            <a:off x="5283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0" name="Shape 1260"/>
          <p:cNvSpPr txBox="1"/>
          <p:nvPr/>
        </p:nvSpPr>
        <p:spPr>
          <a:xfrm>
            <a:off x="5436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1" name="Shape 1261"/>
          <p:cNvSpPr txBox="1"/>
          <p:nvPr/>
        </p:nvSpPr>
        <p:spPr>
          <a:xfrm>
            <a:off x="5512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2" name="Shape 1262"/>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3" name="Shape 1263"/>
          <p:cNvSpPr txBox="1"/>
          <p:nvPr/>
        </p:nvSpPr>
        <p:spPr>
          <a:xfrm>
            <a:off x="5436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4" name="Shape 1264"/>
          <p:cNvSpPr txBox="1"/>
          <p:nvPr/>
        </p:nvSpPr>
        <p:spPr>
          <a:xfrm>
            <a:off x="5236350" y="2624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5" name="Shape 1265"/>
          <p:cNvSpPr txBox="1"/>
          <p:nvPr/>
        </p:nvSpPr>
        <p:spPr>
          <a:xfrm>
            <a:off x="5207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6" name="Shape 1266"/>
          <p:cNvSpPr txBox="1"/>
          <p:nvPr/>
        </p:nvSpPr>
        <p:spPr>
          <a:xfrm>
            <a:off x="53598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7" name="Shape 1267"/>
          <p:cNvSpPr txBox="1"/>
          <p:nvPr/>
        </p:nvSpPr>
        <p:spPr>
          <a:xfrm>
            <a:off x="5359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8" name="Shape 1268"/>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9" name="Shape 1269"/>
          <p:cNvSpPr txBox="1"/>
          <p:nvPr/>
        </p:nvSpPr>
        <p:spPr>
          <a:xfrm>
            <a:off x="5283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0" name="Shape 1270"/>
          <p:cNvSpPr txBox="1"/>
          <p:nvPr/>
        </p:nvSpPr>
        <p:spPr>
          <a:xfrm>
            <a:off x="5436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1" name="Shape 1271"/>
          <p:cNvSpPr txBox="1"/>
          <p:nvPr/>
        </p:nvSpPr>
        <p:spPr>
          <a:xfrm>
            <a:off x="5541150" y="3234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2" name="Shape 1272"/>
          <p:cNvSpPr txBox="1"/>
          <p:nvPr/>
        </p:nvSpPr>
        <p:spPr>
          <a:xfrm>
            <a:off x="5512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3" name="Shape 1273"/>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4" name="Shape 1274"/>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5" name="Shape 1275"/>
          <p:cNvSpPr txBox="1"/>
          <p:nvPr/>
        </p:nvSpPr>
        <p:spPr>
          <a:xfrm>
            <a:off x="56646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6" name="Shape 1276"/>
          <p:cNvSpPr txBox="1"/>
          <p:nvPr/>
        </p:nvSpPr>
        <p:spPr>
          <a:xfrm>
            <a:off x="58170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7" name="Shape 1277"/>
          <p:cNvSpPr txBox="1"/>
          <p:nvPr/>
        </p:nvSpPr>
        <p:spPr>
          <a:xfrm>
            <a:off x="55884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8" name="Shape 1278"/>
          <p:cNvSpPr txBox="1"/>
          <p:nvPr/>
        </p:nvSpPr>
        <p:spPr>
          <a:xfrm>
            <a:off x="57408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9" name="Shape 1279"/>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0" name="Shape 1280"/>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1" name="Shape 1281"/>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2" name="Shape 1282"/>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3" name="Shape 1283"/>
          <p:cNvSpPr txBox="1"/>
          <p:nvPr/>
        </p:nvSpPr>
        <p:spPr>
          <a:xfrm>
            <a:off x="6045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4" name="Shape 1284"/>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5" name="Shape 1285"/>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6" name="Shape 1286"/>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7" name="Shape 1287"/>
          <p:cNvSpPr txBox="1"/>
          <p:nvPr/>
        </p:nvSpPr>
        <p:spPr>
          <a:xfrm>
            <a:off x="56935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8" name="Shape 1288"/>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9" name="Shape 1289"/>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0" name="Shape 1290"/>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1" name="Shape 1291"/>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2" name="Shape 1292"/>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3" name="Shape 1293"/>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4" name="Shape 1294"/>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5" name="Shape 1295"/>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6" name="Shape 1296"/>
          <p:cNvSpPr txBox="1"/>
          <p:nvPr/>
        </p:nvSpPr>
        <p:spPr>
          <a:xfrm>
            <a:off x="6198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7" name="Shape 1297"/>
          <p:cNvSpPr txBox="1"/>
          <p:nvPr/>
        </p:nvSpPr>
        <p:spPr>
          <a:xfrm>
            <a:off x="6121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8" name="Shape 1298"/>
          <p:cNvSpPr txBox="1"/>
          <p:nvPr/>
        </p:nvSpPr>
        <p:spPr>
          <a:xfrm>
            <a:off x="53887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9" name="Shape 1299"/>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0" name="Shape 1300"/>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1" name="Shape 1301"/>
          <p:cNvSpPr txBox="1"/>
          <p:nvPr/>
        </p:nvSpPr>
        <p:spPr>
          <a:xfrm>
            <a:off x="5436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2" name="Shape 1302"/>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3" name="Shape 1303"/>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4" name="Shape 1304"/>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5" name="Shape 1305"/>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6" name="Shape 1306"/>
          <p:cNvSpPr txBox="1"/>
          <p:nvPr/>
        </p:nvSpPr>
        <p:spPr>
          <a:xfrm>
            <a:off x="56646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7" name="Shape 1307"/>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8" name="Shape 1308"/>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9" name="Shape 1309"/>
          <p:cNvSpPr txBox="1"/>
          <p:nvPr/>
        </p:nvSpPr>
        <p:spPr>
          <a:xfrm>
            <a:off x="53887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0" name="Shape 1310"/>
          <p:cNvSpPr txBox="1"/>
          <p:nvPr/>
        </p:nvSpPr>
        <p:spPr>
          <a:xfrm>
            <a:off x="5359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1" name="Shape 1311"/>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2" name="Shape 1312"/>
          <p:cNvSpPr txBox="1"/>
          <p:nvPr/>
        </p:nvSpPr>
        <p:spPr>
          <a:xfrm>
            <a:off x="5512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3" name="Shape 1313"/>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4" name="Shape 1314"/>
          <p:cNvSpPr txBox="1"/>
          <p:nvPr/>
        </p:nvSpPr>
        <p:spPr>
          <a:xfrm>
            <a:off x="5436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5" name="Shape 1315"/>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6" name="Shape 1316"/>
          <p:cNvSpPr txBox="1"/>
          <p:nvPr/>
        </p:nvSpPr>
        <p:spPr>
          <a:xfrm>
            <a:off x="5541150" y="3234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7" name="Shape 1317"/>
          <p:cNvSpPr txBox="1"/>
          <p:nvPr/>
        </p:nvSpPr>
        <p:spPr>
          <a:xfrm>
            <a:off x="5512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8" name="Shape 1318"/>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9" name="Shape 1319"/>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0" name="Shape 1320"/>
          <p:cNvSpPr txBox="1"/>
          <p:nvPr/>
        </p:nvSpPr>
        <p:spPr>
          <a:xfrm>
            <a:off x="56646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1" name="Shape 1321"/>
          <p:cNvSpPr txBox="1"/>
          <p:nvPr/>
        </p:nvSpPr>
        <p:spPr>
          <a:xfrm>
            <a:off x="58170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2" name="Shape 1322"/>
          <p:cNvSpPr txBox="1"/>
          <p:nvPr/>
        </p:nvSpPr>
        <p:spPr>
          <a:xfrm>
            <a:off x="55884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3" name="Shape 1323"/>
          <p:cNvSpPr txBox="1"/>
          <p:nvPr/>
        </p:nvSpPr>
        <p:spPr>
          <a:xfrm>
            <a:off x="57408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4" name="Shape 1324"/>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5" name="Shape 1325"/>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6" name="Shape 1326"/>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7" name="Shape 1327"/>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8" name="Shape 1328"/>
          <p:cNvSpPr txBox="1"/>
          <p:nvPr/>
        </p:nvSpPr>
        <p:spPr>
          <a:xfrm>
            <a:off x="6045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9" name="Shape 1329"/>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0" name="Shape 1330"/>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1" name="Shape 1331"/>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2" name="Shape 1332"/>
          <p:cNvSpPr txBox="1"/>
          <p:nvPr/>
        </p:nvSpPr>
        <p:spPr>
          <a:xfrm>
            <a:off x="56935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3" name="Shape 1333"/>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4" name="Shape 1334"/>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5" name="Shape 1335"/>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6" name="Shape 1336"/>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7" name="Shape 1337"/>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8" name="Shape 1338"/>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9" name="Shape 1339"/>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0" name="Shape 1340"/>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1" name="Shape 1341"/>
          <p:cNvSpPr txBox="1"/>
          <p:nvPr/>
        </p:nvSpPr>
        <p:spPr>
          <a:xfrm>
            <a:off x="6198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2" name="Shape 1342"/>
          <p:cNvSpPr txBox="1"/>
          <p:nvPr/>
        </p:nvSpPr>
        <p:spPr>
          <a:xfrm>
            <a:off x="6121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3" name="Shape 1343"/>
          <p:cNvSpPr txBox="1"/>
          <p:nvPr/>
        </p:nvSpPr>
        <p:spPr>
          <a:xfrm>
            <a:off x="53887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4" name="Shape 1344"/>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5" name="Shape 1345"/>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6" name="Shape 1346"/>
          <p:cNvSpPr txBox="1"/>
          <p:nvPr/>
        </p:nvSpPr>
        <p:spPr>
          <a:xfrm>
            <a:off x="5436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7" name="Shape 1347"/>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8" name="Shape 1348"/>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9" name="Shape 1349"/>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0" name="Shape 1350"/>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1" name="Shape 1351"/>
          <p:cNvSpPr txBox="1"/>
          <p:nvPr/>
        </p:nvSpPr>
        <p:spPr>
          <a:xfrm>
            <a:off x="56646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2" name="Shape 1352"/>
          <p:cNvSpPr txBox="1"/>
          <p:nvPr/>
        </p:nvSpPr>
        <p:spPr>
          <a:xfrm>
            <a:off x="5893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3" name="Shape 1353"/>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4" name="Shape 1354"/>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5" name="Shape 1355"/>
          <p:cNvSpPr txBox="1"/>
          <p:nvPr/>
        </p:nvSpPr>
        <p:spPr>
          <a:xfrm>
            <a:off x="57408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6" name="Shape 1356"/>
          <p:cNvSpPr txBox="1"/>
          <p:nvPr/>
        </p:nvSpPr>
        <p:spPr>
          <a:xfrm>
            <a:off x="53887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7" name="Shape 1357"/>
          <p:cNvSpPr txBox="1"/>
          <p:nvPr/>
        </p:nvSpPr>
        <p:spPr>
          <a:xfrm>
            <a:off x="5359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8" name="Shape 1358"/>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9" name="Shape 1359"/>
          <p:cNvSpPr txBox="1"/>
          <p:nvPr/>
        </p:nvSpPr>
        <p:spPr>
          <a:xfrm>
            <a:off x="5436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0" name="Shape 1360"/>
          <p:cNvSpPr txBox="1"/>
          <p:nvPr/>
        </p:nvSpPr>
        <p:spPr>
          <a:xfrm>
            <a:off x="5512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1" name="Shape 1361"/>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2" name="Shape 1362"/>
          <p:cNvSpPr txBox="1"/>
          <p:nvPr/>
        </p:nvSpPr>
        <p:spPr>
          <a:xfrm>
            <a:off x="5436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3" name="Shape 1363"/>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4" name="Shape 1364"/>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5" name="Shape 1365"/>
          <p:cNvSpPr txBox="1"/>
          <p:nvPr/>
        </p:nvSpPr>
        <p:spPr>
          <a:xfrm>
            <a:off x="55122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6" name="Shape 1366"/>
          <p:cNvSpPr txBox="1"/>
          <p:nvPr/>
        </p:nvSpPr>
        <p:spPr>
          <a:xfrm>
            <a:off x="56646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7" name="Shape 1367"/>
          <p:cNvSpPr txBox="1"/>
          <p:nvPr/>
        </p:nvSpPr>
        <p:spPr>
          <a:xfrm>
            <a:off x="53598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8" name="Shape 1368"/>
          <p:cNvSpPr txBox="1"/>
          <p:nvPr/>
        </p:nvSpPr>
        <p:spPr>
          <a:xfrm>
            <a:off x="58932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9" name="Shape 1369"/>
          <p:cNvSpPr txBox="1"/>
          <p:nvPr/>
        </p:nvSpPr>
        <p:spPr>
          <a:xfrm>
            <a:off x="5817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0" name="Shape 1370"/>
          <p:cNvSpPr txBox="1"/>
          <p:nvPr/>
        </p:nvSpPr>
        <p:spPr>
          <a:xfrm>
            <a:off x="58170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1" name="Shape 1371"/>
          <p:cNvSpPr txBox="1"/>
          <p:nvPr/>
        </p:nvSpPr>
        <p:spPr>
          <a:xfrm>
            <a:off x="5541150" y="2319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2" name="Shape 1372"/>
          <p:cNvSpPr txBox="1"/>
          <p:nvPr/>
        </p:nvSpPr>
        <p:spPr>
          <a:xfrm>
            <a:off x="55122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3" name="Shape 1373"/>
          <p:cNvSpPr txBox="1"/>
          <p:nvPr/>
        </p:nvSpPr>
        <p:spPr>
          <a:xfrm>
            <a:off x="56646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4" name="Shape 1374"/>
          <p:cNvSpPr txBox="1"/>
          <p:nvPr/>
        </p:nvSpPr>
        <p:spPr>
          <a:xfrm>
            <a:off x="58170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5" name="Shape 1375"/>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6" name="Shape 1376"/>
          <p:cNvSpPr txBox="1"/>
          <p:nvPr/>
        </p:nvSpPr>
        <p:spPr>
          <a:xfrm>
            <a:off x="57408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7" name="Shape 1377"/>
          <p:cNvSpPr txBox="1"/>
          <p:nvPr/>
        </p:nvSpPr>
        <p:spPr>
          <a:xfrm>
            <a:off x="53598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8" name="Shape 1378"/>
          <p:cNvSpPr txBox="1"/>
          <p:nvPr/>
        </p:nvSpPr>
        <p:spPr>
          <a:xfrm>
            <a:off x="5931300" y="30022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9" name="Shape 1379"/>
          <p:cNvSpPr txBox="1"/>
          <p:nvPr/>
        </p:nvSpPr>
        <p:spPr>
          <a:xfrm>
            <a:off x="54360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0" name="Shape 1380"/>
          <p:cNvSpPr txBox="1"/>
          <p:nvPr/>
        </p:nvSpPr>
        <p:spPr>
          <a:xfrm>
            <a:off x="5693550" y="3081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1" name="Shape 1381"/>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2" name="Shape 1382"/>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3" name="Shape 1383"/>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4" name="Shape 1384"/>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5" name="Shape 1385"/>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6" name="Shape 1386"/>
          <p:cNvSpPr txBox="1"/>
          <p:nvPr/>
        </p:nvSpPr>
        <p:spPr>
          <a:xfrm>
            <a:off x="57408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7" name="Shape 1387"/>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8" name="Shape 1388"/>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9" name="Shape 1389"/>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0" name="Shape 1390"/>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1" name="Shape 1391"/>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2" name="Shape 1392"/>
          <p:cNvSpPr txBox="1"/>
          <p:nvPr/>
        </p:nvSpPr>
        <p:spPr>
          <a:xfrm>
            <a:off x="6198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3" name="Shape 1393"/>
          <p:cNvSpPr txBox="1"/>
          <p:nvPr/>
        </p:nvSpPr>
        <p:spPr>
          <a:xfrm>
            <a:off x="6121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4" name="Shape 1394"/>
          <p:cNvSpPr txBox="1"/>
          <p:nvPr/>
        </p:nvSpPr>
        <p:spPr>
          <a:xfrm>
            <a:off x="6121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5" name="Shape 1395"/>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6" name="Shape 1396"/>
          <p:cNvSpPr txBox="1"/>
          <p:nvPr/>
        </p:nvSpPr>
        <p:spPr>
          <a:xfrm>
            <a:off x="58459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7" name="Shape 1397"/>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8" name="Shape 1398"/>
          <p:cNvSpPr txBox="1"/>
          <p:nvPr/>
        </p:nvSpPr>
        <p:spPr>
          <a:xfrm>
            <a:off x="5969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9" name="Shape 1399"/>
          <p:cNvSpPr txBox="1"/>
          <p:nvPr/>
        </p:nvSpPr>
        <p:spPr>
          <a:xfrm>
            <a:off x="5893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0" name="Shape 1400"/>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1" name="Shape 1401"/>
          <p:cNvSpPr txBox="1"/>
          <p:nvPr/>
        </p:nvSpPr>
        <p:spPr>
          <a:xfrm>
            <a:off x="6121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2" name="Shape 1402"/>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3" name="Shape 1403"/>
          <p:cNvSpPr txBox="1"/>
          <p:nvPr/>
        </p:nvSpPr>
        <p:spPr>
          <a:xfrm>
            <a:off x="6045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4" name="Shape 1404"/>
          <p:cNvSpPr txBox="1"/>
          <p:nvPr/>
        </p:nvSpPr>
        <p:spPr>
          <a:xfrm>
            <a:off x="61218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5" name="Shape 1405"/>
          <p:cNvSpPr txBox="1"/>
          <p:nvPr/>
        </p:nvSpPr>
        <p:spPr>
          <a:xfrm>
            <a:off x="6350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6" name="Shape 1406"/>
          <p:cNvSpPr txBox="1"/>
          <p:nvPr/>
        </p:nvSpPr>
        <p:spPr>
          <a:xfrm>
            <a:off x="6274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7" name="Shape 1407"/>
          <p:cNvSpPr txBox="1"/>
          <p:nvPr/>
        </p:nvSpPr>
        <p:spPr>
          <a:xfrm>
            <a:off x="5541150" y="2624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8" name="Shape 1408"/>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9" name="Shape 1409"/>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0" name="Shape 1410"/>
          <p:cNvSpPr txBox="1"/>
          <p:nvPr/>
        </p:nvSpPr>
        <p:spPr>
          <a:xfrm>
            <a:off x="5588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1" name="Shape 1411"/>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2" name="Shape 1412"/>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3" name="Shape 1413"/>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4" name="Shape 1414"/>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5" name="Shape 1415"/>
          <p:cNvSpPr txBox="1"/>
          <p:nvPr/>
        </p:nvSpPr>
        <p:spPr>
          <a:xfrm>
            <a:off x="58170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6" name="Shape 1416"/>
          <p:cNvSpPr txBox="1"/>
          <p:nvPr/>
        </p:nvSpPr>
        <p:spPr>
          <a:xfrm>
            <a:off x="5969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7" name="Shape 1417"/>
          <p:cNvSpPr txBox="1"/>
          <p:nvPr/>
        </p:nvSpPr>
        <p:spPr>
          <a:xfrm>
            <a:off x="57408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8" name="Shape 1418"/>
          <p:cNvSpPr txBox="1"/>
          <p:nvPr/>
        </p:nvSpPr>
        <p:spPr>
          <a:xfrm>
            <a:off x="5541150" y="2548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9" name="Shape 1419"/>
          <p:cNvSpPr txBox="1"/>
          <p:nvPr/>
        </p:nvSpPr>
        <p:spPr>
          <a:xfrm>
            <a:off x="5512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0" name="Shape 1420"/>
          <p:cNvSpPr txBox="1"/>
          <p:nvPr/>
        </p:nvSpPr>
        <p:spPr>
          <a:xfrm>
            <a:off x="5664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1" name="Shape 1421"/>
          <p:cNvSpPr txBox="1"/>
          <p:nvPr/>
        </p:nvSpPr>
        <p:spPr>
          <a:xfrm>
            <a:off x="56646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2" name="Shape 1422"/>
          <p:cNvSpPr txBox="1"/>
          <p:nvPr/>
        </p:nvSpPr>
        <p:spPr>
          <a:xfrm>
            <a:off x="5817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3" name="Shape 1423"/>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4" name="Shape 1424"/>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5" name="Shape 1425"/>
          <p:cNvSpPr txBox="1"/>
          <p:nvPr/>
        </p:nvSpPr>
        <p:spPr>
          <a:xfrm>
            <a:off x="5617350" y="3234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6" name="Shape 1426"/>
          <p:cNvSpPr txBox="1"/>
          <p:nvPr/>
        </p:nvSpPr>
        <p:spPr>
          <a:xfrm>
            <a:off x="55884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7" name="Shape 1427"/>
          <p:cNvSpPr txBox="1"/>
          <p:nvPr/>
        </p:nvSpPr>
        <p:spPr>
          <a:xfrm>
            <a:off x="57408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8" name="Shape 1428"/>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9" name="Shape 1429"/>
          <p:cNvSpPr txBox="1"/>
          <p:nvPr/>
        </p:nvSpPr>
        <p:spPr>
          <a:xfrm>
            <a:off x="57408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0" name="Shape 1430"/>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1" name="Shape 1431"/>
          <p:cNvSpPr txBox="1"/>
          <p:nvPr/>
        </p:nvSpPr>
        <p:spPr>
          <a:xfrm>
            <a:off x="56646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2" name="Shape 1432"/>
          <p:cNvSpPr txBox="1"/>
          <p:nvPr/>
        </p:nvSpPr>
        <p:spPr>
          <a:xfrm>
            <a:off x="58170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3" name="Shape 1433"/>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4" name="Shape 1434"/>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5" name="Shape 1435"/>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6" name="Shape 1436"/>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7" name="Shape 1437"/>
          <p:cNvSpPr txBox="1"/>
          <p:nvPr/>
        </p:nvSpPr>
        <p:spPr>
          <a:xfrm>
            <a:off x="6121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8" name="Shape 1438"/>
          <p:cNvSpPr txBox="1"/>
          <p:nvPr/>
        </p:nvSpPr>
        <p:spPr>
          <a:xfrm>
            <a:off x="6045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9" name="Shape 1439"/>
          <p:cNvSpPr txBox="1"/>
          <p:nvPr/>
        </p:nvSpPr>
        <p:spPr>
          <a:xfrm>
            <a:off x="6045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0" name="Shape 1440"/>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1" name="Shape 1441"/>
          <p:cNvSpPr txBox="1"/>
          <p:nvPr/>
        </p:nvSpPr>
        <p:spPr>
          <a:xfrm>
            <a:off x="57697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2" name="Shape 1442"/>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3" name="Shape 1443"/>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4" name="Shape 1444"/>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5" name="Shape 1445"/>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6" name="Shape 1446"/>
          <p:cNvSpPr txBox="1"/>
          <p:nvPr/>
        </p:nvSpPr>
        <p:spPr>
          <a:xfrm>
            <a:off x="6045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7" name="Shape 1447"/>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8" name="Shape 1448"/>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9" name="Shape 1449"/>
          <p:cNvSpPr txBox="1"/>
          <p:nvPr/>
        </p:nvSpPr>
        <p:spPr>
          <a:xfrm>
            <a:off x="6045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0" name="Shape 1450"/>
          <p:cNvSpPr txBox="1"/>
          <p:nvPr/>
        </p:nvSpPr>
        <p:spPr>
          <a:xfrm>
            <a:off x="6274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1" name="Shape 1451"/>
          <p:cNvSpPr txBox="1"/>
          <p:nvPr/>
        </p:nvSpPr>
        <p:spPr>
          <a:xfrm>
            <a:off x="6198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2" name="Shape 1452"/>
          <p:cNvSpPr txBox="1"/>
          <p:nvPr/>
        </p:nvSpPr>
        <p:spPr>
          <a:xfrm>
            <a:off x="54649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3" name="Shape 1453"/>
          <p:cNvSpPr txBox="1"/>
          <p:nvPr/>
        </p:nvSpPr>
        <p:spPr>
          <a:xfrm>
            <a:off x="5436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4" name="Shape 1454"/>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5" name="Shape 1455"/>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6" name="Shape 1456"/>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7" name="Shape 1457"/>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8" name="Shape 1458"/>
          <p:cNvSpPr txBox="1"/>
          <p:nvPr/>
        </p:nvSpPr>
        <p:spPr>
          <a:xfrm>
            <a:off x="5512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9" name="Shape 1459"/>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0" name="Shape 1460"/>
          <p:cNvSpPr txBox="1"/>
          <p:nvPr/>
        </p:nvSpPr>
        <p:spPr>
          <a:xfrm>
            <a:off x="5740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1" name="Shape 1461"/>
          <p:cNvSpPr txBox="1"/>
          <p:nvPr/>
        </p:nvSpPr>
        <p:spPr>
          <a:xfrm>
            <a:off x="5893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2" name="Shape 1462"/>
          <p:cNvSpPr txBox="1"/>
          <p:nvPr/>
        </p:nvSpPr>
        <p:spPr>
          <a:xfrm>
            <a:off x="56646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3" name="Shape 1463"/>
          <p:cNvSpPr txBox="1"/>
          <p:nvPr/>
        </p:nvSpPr>
        <p:spPr>
          <a:xfrm>
            <a:off x="54649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4" name="Shape 1464"/>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5" name="Shape 1465"/>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6" name="Shape 1466"/>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7" name="Shape 1467"/>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8" name="Shape 1468"/>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9" name="Shape 1469"/>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0" name="Shape 1470"/>
          <p:cNvSpPr txBox="1"/>
          <p:nvPr/>
        </p:nvSpPr>
        <p:spPr>
          <a:xfrm>
            <a:off x="5769750" y="3310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1" name="Shape 1471"/>
          <p:cNvSpPr txBox="1"/>
          <p:nvPr/>
        </p:nvSpPr>
        <p:spPr>
          <a:xfrm>
            <a:off x="57408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2" name="Shape 1472"/>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3" name="Shape 1473"/>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4" name="Shape 1474"/>
          <p:cNvSpPr txBox="1"/>
          <p:nvPr/>
        </p:nvSpPr>
        <p:spPr>
          <a:xfrm>
            <a:off x="58932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5" name="Shape 1475"/>
          <p:cNvSpPr txBox="1"/>
          <p:nvPr/>
        </p:nvSpPr>
        <p:spPr>
          <a:xfrm>
            <a:off x="60456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6" name="Shape 1476"/>
          <p:cNvSpPr txBox="1"/>
          <p:nvPr/>
        </p:nvSpPr>
        <p:spPr>
          <a:xfrm>
            <a:off x="59694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7" name="Shape 1477"/>
          <p:cNvSpPr txBox="1"/>
          <p:nvPr/>
        </p:nvSpPr>
        <p:spPr>
          <a:xfrm>
            <a:off x="6045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8" name="Shape 1478"/>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9" name="Shape 1479"/>
          <p:cNvSpPr txBox="1"/>
          <p:nvPr/>
        </p:nvSpPr>
        <p:spPr>
          <a:xfrm>
            <a:off x="6045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0" name="Shape 1480"/>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1" name="Shape 1481"/>
          <p:cNvSpPr txBox="1"/>
          <p:nvPr/>
        </p:nvSpPr>
        <p:spPr>
          <a:xfrm>
            <a:off x="5474100" y="25450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2" name="Shape 1482"/>
          <p:cNvSpPr txBox="1"/>
          <p:nvPr/>
        </p:nvSpPr>
        <p:spPr>
          <a:xfrm>
            <a:off x="6198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3" name="Shape 1483"/>
          <p:cNvSpPr txBox="1"/>
          <p:nvPr/>
        </p:nvSpPr>
        <p:spPr>
          <a:xfrm>
            <a:off x="6198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4" name="Shape 1484"/>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5" name="Shape 1485"/>
          <p:cNvSpPr txBox="1"/>
          <p:nvPr/>
        </p:nvSpPr>
        <p:spPr>
          <a:xfrm>
            <a:off x="59221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6" name="Shape 1486"/>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7" name="Shape 1487"/>
          <p:cNvSpPr txBox="1"/>
          <p:nvPr/>
        </p:nvSpPr>
        <p:spPr>
          <a:xfrm>
            <a:off x="6045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8" name="Shape 1488"/>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9" name="Shape 1489"/>
          <p:cNvSpPr txBox="1"/>
          <p:nvPr/>
        </p:nvSpPr>
        <p:spPr>
          <a:xfrm>
            <a:off x="6045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0" name="Shape 1490"/>
          <p:cNvSpPr txBox="1"/>
          <p:nvPr/>
        </p:nvSpPr>
        <p:spPr>
          <a:xfrm>
            <a:off x="6198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1" name="Shape 1491"/>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2" name="Shape 1492"/>
          <p:cNvSpPr txBox="1"/>
          <p:nvPr/>
        </p:nvSpPr>
        <p:spPr>
          <a:xfrm>
            <a:off x="6121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3" name="Shape 1493"/>
          <p:cNvSpPr txBox="1"/>
          <p:nvPr/>
        </p:nvSpPr>
        <p:spPr>
          <a:xfrm>
            <a:off x="6198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4" name="Shape 1494"/>
          <p:cNvSpPr txBox="1"/>
          <p:nvPr/>
        </p:nvSpPr>
        <p:spPr>
          <a:xfrm>
            <a:off x="6426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5" name="Shape 1495"/>
          <p:cNvSpPr txBox="1"/>
          <p:nvPr/>
        </p:nvSpPr>
        <p:spPr>
          <a:xfrm>
            <a:off x="6350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6" name="Shape 1496"/>
          <p:cNvSpPr txBox="1"/>
          <p:nvPr/>
        </p:nvSpPr>
        <p:spPr>
          <a:xfrm>
            <a:off x="56173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7" name="Shape 1497"/>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8" name="Shape 1498"/>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9" name="Shape 1499"/>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0" name="Shape 1500"/>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1" name="Shape 1501"/>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2" name="Shape 1502"/>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3" name="Shape 1503"/>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4" name="Shape 1504"/>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5" name="Shape 1505"/>
          <p:cNvSpPr txBox="1"/>
          <p:nvPr/>
        </p:nvSpPr>
        <p:spPr>
          <a:xfrm>
            <a:off x="6045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6" name="Shape 1506"/>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7" name="Shape 1507"/>
          <p:cNvSpPr txBox="1"/>
          <p:nvPr/>
        </p:nvSpPr>
        <p:spPr>
          <a:xfrm>
            <a:off x="56173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8" name="Shape 1508"/>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9" name="Shape 1509"/>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0" name="Shape 1510"/>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1" name="Shape 1511"/>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2" name="Shape 1512"/>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3" name="Shape 1513"/>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4" name="Shape 1514"/>
          <p:cNvSpPr txBox="1"/>
          <p:nvPr/>
        </p:nvSpPr>
        <p:spPr>
          <a:xfrm>
            <a:off x="54649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5" name="Shape 1515"/>
          <p:cNvSpPr txBox="1"/>
          <p:nvPr/>
        </p:nvSpPr>
        <p:spPr>
          <a:xfrm>
            <a:off x="5436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6" name="Shape 1516"/>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7" name="Shape 1517"/>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8" name="Shape 1518"/>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9" name="Shape 1519"/>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0" name="Shape 1520"/>
          <p:cNvSpPr txBox="1"/>
          <p:nvPr/>
        </p:nvSpPr>
        <p:spPr>
          <a:xfrm>
            <a:off x="5512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1" name="Shape 1521"/>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2" name="Shape 1522"/>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3" name="Shape 1523"/>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4" name="Shape 1524"/>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5" name="Shape 1525"/>
          <p:cNvSpPr txBox="1"/>
          <p:nvPr/>
        </p:nvSpPr>
        <p:spPr>
          <a:xfrm>
            <a:off x="5855100" y="26212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6" name="Shape 1526"/>
          <p:cNvSpPr txBox="1"/>
          <p:nvPr/>
        </p:nvSpPr>
        <p:spPr>
          <a:xfrm>
            <a:off x="56173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7" name="Shape 1527"/>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8" name="Shape 1528"/>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9" name="Shape 1529"/>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0" name="Shape 1530"/>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1" name="Shape 1531"/>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2" name="Shape 1532"/>
          <p:cNvSpPr txBox="1"/>
          <p:nvPr/>
        </p:nvSpPr>
        <p:spPr>
          <a:xfrm>
            <a:off x="55411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3" name="Shape 1533"/>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4" name="Shape 1534"/>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5" name="Shape 1535"/>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6" name="Shape 1536"/>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7" name="Shape 1537"/>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8" name="Shape 1538"/>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9" name="Shape 1539"/>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0" name="Shape 1540"/>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1" name="Shape 1541"/>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2" name="Shape 1542"/>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3" name="Shape 1543"/>
          <p:cNvSpPr txBox="1"/>
          <p:nvPr/>
        </p:nvSpPr>
        <p:spPr>
          <a:xfrm>
            <a:off x="56935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4" name="Shape 1544"/>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5" name="Shape 1545"/>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6" name="Shape 1546"/>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7" name="Shape 1547"/>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8" name="Shape 1548"/>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9" name="Shape 1549"/>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0" name="Shape 1550"/>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1" name="Shape 1551"/>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2" name="Shape 1552"/>
          <p:cNvSpPr txBox="1"/>
          <p:nvPr/>
        </p:nvSpPr>
        <p:spPr>
          <a:xfrm>
            <a:off x="6198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3" name="Shape 1553"/>
          <p:cNvSpPr txBox="1"/>
          <p:nvPr/>
        </p:nvSpPr>
        <p:spPr>
          <a:xfrm>
            <a:off x="6121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4" name="Shape 1554"/>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5" name="Shape 1555"/>
          <p:cNvSpPr txBox="1"/>
          <p:nvPr/>
        </p:nvSpPr>
        <p:spPr>
          <a:xfrm>
            <a:off x="6045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6" name="Shape 1556"/>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7" name="Shape 1557"/>
          <p:cNvSpPr txBox="1"/>
          <p:nvPr/>
        </p:nvSpPr>
        <p:spPr>
          <a:xfrm>
            <a:off x="56935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8" name="Shape 1558"/>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9" name="Shape 1559"/>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0" name="Shape 1560"/>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1" name="Shape 1561"/>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2" name="Shape 1562"/>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3" name="Shape 1563"/>
          <p:cNvSpPr txBox="1"/>
          <p:nvPr/>
        </p:nvSpPr>
        <p:spPr>
          <a:xfrm>
            <a:off x="57408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4" name="Shape 1564"/>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5" name="Shape 1565"/>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6" name="Shape 1566"/>
          <p:cNvSpPr txBox="1"/>
          <p:nvPr/>
        </p:nvSpPr>
        <p:spPr>
          <a:xfrm>
            <a:off x="6198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7" name="Shape 1567"/>
          <p:cNvSpPr txBox="1"/>
          <p:nvPr/>
        </p:nvSpPr>
        <p:spPr>
          <a:xfrm>
            <a:off x="6121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8" name="Shape 1568"/>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9" name="Shape 1569"/>
          <p:cNvSpPr txBox="1"/>
          <p:nvPr/>
        </p:nvSpPr>
        <p:spPr>
          <a:xfrm>
            <a:off x="6045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0" name="Shape 1570"/>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1" name="Shape 1571"/>
          <p:cNvSpPr txBox="1"/>
          <p:nvPr/>
        </p:nvSpPr>
        <p:spPr>
          <a:xfrm>
            <a:off x="6083700" y="26974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2" name="Shape 1572"/>
          <p:cNvSpPr txBox="1"/>
          <p:nvPr/>
        </p:nvSpPr>
        <p:spPr>
          <a:xfrm>
            <a:off x="58459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3" name="Shape 1573"/>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4" name="Shape 1574"/>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5" name="Shape 1575"/>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6" name="Shape 1576"/>
          <p:cNvSpPr txBox="1"/>
          <p:nvPr/>
        </p:nvSpPr>
        <p:spPr>
          <a:xfrm>
            <a:off x="6121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7" name="Shape 1577"/>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8" name="Shape 1578"/>
          <p:cNvSpPr txBox="1"/>
          <p:nvPr/>
        </p:nvSpPr>
        <p:spPr>
          <a:xfrm>
            <a:off x="6045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9" name="Shape 1579"/>
          <p:cNvSpPr txBox="1"/>
          <p:nvPr/>
        </p:nvSpPr>
        <p:spPr>
          <a:xfrm>
            <a:off x="57697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0" name="Shape 1580"/>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1" name="Shape 1581"/>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2" name="Shape 1582"/>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3" name="Shape 1583"/>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4" name="Shape 1584"/>
          <p:cNvSpPr txBox="1"/>
          <p:nvPr/>
        </p:nvSpPr>
        <p:spPr>
          <a:xfrm>
            <a:off x="6045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5" name="Shape 1585"/>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6" name="Shape 1586"/>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7" name="Shape 1587"/>
          <p:cNvSpPr txBox="1"/>
          <p:nvPr/>
        </p:nvSpPr>
        <p:spPr>
          <a:xfrm>
            <a:off x="6045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8" name="Shape 1588"/>
          <p:cNvSpPr txBox="1"/>
          <p:nvPr/>
        </p:nvSpPr>
        <p:spPr>
          <a:xfrm>
            <a:off x="6274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9" name="Shape 1589"/>
          <p:cNvSpPr txBox="1"/>
          <p:nvPr/>
        </p:nvSpPr>
        <p:spPr>
          <a:xfrm>
            <a:off x="6198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0" name="Shape 1590"/>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1" name="Shape 1591"/>
          <p:cNvSpPr txBox="1"/>
          <p:nvPr/>
        </p:nvSpPr>
        <p:spPr>
          <a:xfrm>
            <a:off x="6121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2" name="Shape 1592"/>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3" name="Shape 1593"/>
          <p:cNvSpPr txBox="1"/>
          <p:nvPr/>
        </p:nvSpPr>
        <p:spPr>
          <a:xfrm>
            <a:off x="59221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4" name="Shape 1594"/>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5" name="Shape 1595"/>
          <p:cNvSpPr txBox="1"/>
          <p:nvPr/>
        </p:nvSpPr>
        <p:spPr>
          <a:xfrm>
            <a:off x="6045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6" name="Shape 1596"/>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7" name="Shape 1597"/>
          <p:cNvSpPr txBox="1"/>
          <p:nvPr/>
        </p:nvSpPr>
        <p:spPr>
          <a:xfrm>
            <a:off x="6045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8" name="Shape 1598"/>
          <p:cNvSpPr txBox="1"/>
          <p:nvPr/>
        </p:nvSpPr>
        <p:spPr>
          <a:xfrm>
            <a:off x="6198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9" name="Shape 1599"/>
          <p:cNvSpPr txBox="1"/>
          <p:nvPr/>
        </p:nvSpPr>
        <p:spPr>
          <a:xfrm>
            <a:off x="61218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0" name="Shape 1600"/>
          <p:cNvSpPr txBox="1"/>
          <p:nvPr/>
        </p:nvSpPr>
        <p:spPr>
          <a:xfrm>
            <a:off x="6198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1" name="Shape 1601"/>
          <p:cNvSpPr txBox="1"/>
          <p:nvPr/>
        </p:nvSpPr>
        <p:spPr>
          <a:xfrm>
            <a:off x="6045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2" name="Shape 1602"/>
          <p:cNvSpPr txBox="1"/>
          <p:nvPr/>
        </p:nvSpPr>
        <p:spPr>
          <a:xfrm>
            <a:off x="6198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3" name="Shape 1603"/>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4" name="Shape 1604"/>
          <p:cNvSpPr txBox="1"/>
          <p:nvPr/>
        </p:nvSpPr>
        <p:spPr>
          <a:xfrm>
            <a:off x="6198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5" name="Shape 1605"/>
          <p:cNvSpPr txBox="1"/>
          <p:nvPr/>
        </p:nvSpPr>
        <p:spPr>
          <a:xfrm>
            <a:off x="6121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6" name="Shape 1606"/>
          <p:cNvSpPr txBox="1"/>
          <p:nvPr/>
        </p:nvSpPr>
        <p:spPr>
          <a:xfrm>
            <a:off x="6274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7" name="Shape 1607"/>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8" name="Shape 1608"/>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9" name="Shape 1609"/>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0" name="Shape 1610"/>
          <p:cNvSpPr txBox="1"/>
          <p:nvPr/>
        </p:nvSpPr>
        <p:spPr>
          <a:xfrm>
            <a:off x="5464950" y="3310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1" name="Shape 1611"/>
          <p:cNvSpPr txBox="1"/>
          <p:nvPr/>
        </p:nvSpPr>
        <p:spPr>
          <a:xfrm>
            <a:off x="54360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2" name="Shape 1612"/>
          <p:cNvSpPr txBox="1"/>
          <p:nvPr/>
        </p:nvSpPr>
        <p:spPr>
          <a:xfrm>
            <a:off x="55884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3" name="Shape 1613"/>
          <p:cNvSpPr txBox="1"/>
          <p:nvPr/>
        </p:nvSpPr>
        <p:spPr>
          <a:xfrm>
            <a:off x="55122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4" name="Shape 1614"/>
          <p:cNvSpPr txBox="1"/>
          <p:nvPr/>
        </p:nvSpPr>
        <p:spPr>
          <a:xfrm>
            <a:off x="55884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5" name="Shape 1615"/>
          <p:cNvSpPr txBox="1"/>
          <p:nvPr/>
        </p:nvSpPr>
        <p:spPr>
          <a:xfrm>
            <a:off x="57408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6" name="Shape 1616"/>
          <p:cNvSpPr txBox="1"/>
          <p:nvPr/>
        </p:nvSpPr>
        <p:spPr>
          <a:xfrm>
            <a:off x="5512200" y="3421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7" name="Shape 1617"/>
          <p:cNvSpPr txBox="1"/>
          <p:nvPr/>
        </p:nvSpPr>
        <p:spPr>
          <a:xfrm>
            <a:off x="56646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8" name="Shape 1618"/>
          <p:cNvSpPr txBox="1"/>
          <p:nvPr/>
        </p:nvSpPr>
        <p:spPr>
          <a:xfrm>
            <a:off x="57408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9" name="Shape 1619"/>
          <p:cNvSpPr txBox="1"/>
          <p:nvPr/>
        </p:nvSpPr>
        <p:spPr>
          <a:xfrm>
            <a:off x="5588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0" name="Shape 1620"/>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1" name="Shape 1621"/>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2" name="Shape 1622"/>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3" name="Shape 1623"/>
          <p:cNvSpPr txBox="1"/>
          <p:nvPr/>
        </p:nvSpPr>
        <p:spPr>
          <a:xfrm>
            <a:off x="58932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4" name="Shape 1624"/>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5" name="Shape 1625"/>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6" name="Shape 1626"/>
          <p:cNvSpPr txBox="1"/>
          <p:nvPr/>
        </p:nvSpPr>
        <p:spPr>
          <a:xfrm>
            <a:off x="56173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7" name="Shape 1627"/>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8" name="Shape 1628"/>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9" name="Shape 1629"/>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0" name="Shape 1630"/>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1" name="Shape 1631"/>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2" name="Shape 1632"/>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3" name="Shape 1633"/>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4" name="Shape 1634"/>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5" name="Shape 1635"/>
          <p:cNvSpPr txBox="1"/>
          <p:nvPr/>
        </p:nvSpPr>
        <p:spPr>
          <a:xfrm>
            <a:off x="53125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6" name="Shape 1636"/>
          <p:cNvSpPr txBox="1"/>
          <p:nvPr/>
        </p:nvSpPr>
        <p:spPr>
          <a:xfrm>
            <a:off x="5283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7" name="Shape 1637"/>
          <p:cNvSpPr txBox="1"/>
          <p:nvPr/>
        </p:nvSpPr>
        <p:spPr>
          <a:xfrm>
            <a:off x="5436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8" name="Shape 1638"/>
          <p:cNvSpPr txBox="1"/>
          <p:nvPr/>
        </p:nvSpPr>
        <p:spPr>
          <a:xfrm>
            <a:off x="5359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9" name="Shape 1639"/>
          <p:cNvSpPr txBox="1"/>
          <p:nvPr/>
        </p:nvSpPr>
        <p:spPr>
          <a:xfrm>
            <a:off x="5436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0" name="Shape 1640"/>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1" name="Shape 1641"/>
          <p:cNvSpPr txBox="1"/>
          <p:nvPr/>
        </p:nvSpPr>
        <p:spPr>
          <a:xfrm>
            <a:off x="5359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2" name="Shape 1642"/>
          <p:cNvSpPr txBox="1"/>
          <p:nvPr/>
        </p:nvSpPr>
        <p:spPr>
          <a:xfrm>
            <a:off x="5512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3" name="Shape 1643"/>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4" name="Shape 1644"/>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5" name="Shape 1645"/>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6" name="Shape 1646"/>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7" name="Shape 1647"/>
          <p:cNvSpPr txBox="1"/>
          <p:nvPr/>
        </p:nvSpPr>
        <p:spPr>
          <a:xfrm>
            <a:off x="56646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8" name="Shape 1648"/>
          <p:cNvSpPr txBox="1"/>
          <p:nvPr/>
        </p:nvSpPr>
        <p:spPr>
          <a:xfrm>
            <a:off x="53125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9" name="Shape 1649"/>
          <p:cNvSpPr txBox="1"/>
          <p:nvPr/>
        </p:nvSpPr>
        <p:spPr>
          <a:xfrm>
            <a:off x="5283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0" name="Shape 1650"/>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1" name="Shape 1651"/>
          <p:cNvSpPr txBox="1"/>
          <p:nvPr/>
        </p:nvSpPr>
        <p:spPr>
          <a:xfrm>
            <a:off x="5359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2" name="Shape 1652"/>
          <p:cNvSpPr txBox="1"/>
          <p:nvPr/>
        </p:nvSpPr>
        <p:spPr>
          <a:xfrm>
            <a:off x="5436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3" name="Shape 1653"/>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4" name="Shape 1654"/>
          <p:cNvSpPr txBox="1"/>
          <p:nvPr/>
        </p:nvSpPr>
        <p:spPr>
          <a:xfrm>
            <a:off x="5359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5" name="Shape 1655"/>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6" name="Shape 1656"/>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7" name="Shape 1657"/>
          <p:cNvSpPr txBox="1"/>
          <p:nvPr/>
        </p:nvSpPr>
        <p:spPr>
          <a:xfrm>
            <a:off x="54360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8" name="Shape 1658"/>
          <p:cNvSpPr txBox="1"/>
          <p:nvPr/>
        </p:nvSpPr>
        <p:spPr>
          <a:xfrm>
            <a:off x="5588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9" name="Shape 1659"/>
          <p:cNvSpPr txBox="1"/>
          <p:nvPr/>
        </p:nvSpPr>
        <p:spPr>
          <a:xfrm>
            <a:off x="5283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0" name="Shape 1660"/>
          <p:cNvSpPr txBox="1"/>
          <p:nvPr/>
        </p:nvSpPr>
        <p:spPr>
          <a:xfrm>
            <a:off x="5817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1" name="Shape 1661"/>
          <p:cNvSpPr txBox="1"/>
          <p:nvPr/>
        </p:nvSpPr>
        <p:spPr>
          <a:xfrm>
            <a:off x="5740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2" name="Shape 1662"/>
          <p:cNvSpPr txBox="1"/>
          <p:nvPr/>
        </p:nvSpPr>
        <p:spPr>
          <a:xfrm>
            <a:off x="57408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3" name="Shape 1663"/>
          <p:cNvSpPr txBox="1"/>
          <p:nvPr/>
        </p:nvSpPr>
        <p:spPr>
          <a:xfrm>
            <a:off x="5464950" y="2395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4" name="Shape 1664"/>
          <p:cNvSpPr txBox="1"/>
          <p:nvPr/>
        </p:nvSpPr>
        <p:spPr>
          <a:xfrm>
            <a:off x="54360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5" name="Shape 1665"/>
          <p:cNvSpPr txBox="1"/>
          <p:nvPr/>
        </p:nvSpPr>
        <p:spPr>
          <a:xfrm>
            <a:off x="5588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6" name="Shape 1666"/>
          <p:cNvSpPr txBox="1"/>
          <p:nvPr/>
        </p:nvSpPr>
        <p:spPr>
          <a:xfrm>
            <a:off x="57408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7" name="Shape 1667"/>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8" name="Shape 1668"/>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9" name="Shape 1669"/>
          <p:cNvSpPr txBox="1"/>
          <p:nvPr/>
        </p:nvSpPr>
        <p:spPr>
          <a:xfrm>
            <a:off x="52836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0" name="Shape 1670"/>
          <p:cNvSpPr txBox="1"/>
          <p:nvPr/>
        </p:nvSpPr>
        <p:spPr>
          <a:xfrm>
            <a:off x="5855100" y="30784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1" name="Shape 1671"/>
          <p:cNvSpPr txBox="1"/>
          <p:nvPr/>
        </p:nvSpPr>
        <p:spPr>
          <a:xfrm>
            <a:off x="53598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2" name="Shape 1672"/>
          <p:cNvSpPr txBox="1"/>
          <p:nvPr/>
        </p:nvSpPr>
        <p:spPr>
          <a:xfrm>
            <a:off x="5617350" y="3157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3" name="Shape 1673"/>
          <p:cNvSpPr txBox="1"/>
          <p:nvPr/>
        </p:nvSpPr>
        <p:spPr>
          <a:xfrm>
            <a:off x="5588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4" name="Shape 1674"/>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5" name="Shape 1675"/>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6" name="Shape 1676"/>
          <p:cNvSpPr txBox="1"/>
          <p:nvPr/>
        </p:nvSpPr>
        <p:spPr>
          <a:xfrm>
            <a:off x="57408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7" name="Shape 1677"/>
          <p:cNvSpPr txBox="1"/>
          <p:nvPr/>
        </p:nvSpPr>
        <p:spPr>
          <a:xfrm>
            <a:off x="58932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8" name="Shape 1678"/>
          <p:cNvSpPr txBox="1"/>
          <p:nvPr/>
        </p:nvSpPr>
        <p:spPr>
          <a:xfrm>
            <a:off x="56646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9" name="Shape 1679"/>
          <p:cNvSpPr txBox="1"/>
          <p:nvPr/>
        </p:nvSpPr>
        <p:spPr>
          <a:xfrm>
            <a:off x="58170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0" name="Shape 1680"/>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1" name="Shape 1681"/>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2" name="Shape 1682"/>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3" name="Shape 1683"/>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4" name="Shape 1684"/>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5" name="Shape 1685"/>
          <p:cNvSpPr txBox="1"/>
          <p:nvPr/>
        </p:nvSpPr>
        <p:spPr>
          <a:xfrm>
            <a:off x="57697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6" name="Shape 1686"/>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7" name="Shape 1687"/>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8" name="Shape 1688"/>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9" name="Shape 1689"/>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0" name="Shape 1690"/>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1" name="Shape 1691"/>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2" name="Shape 1692"/>
          <p:cNvSpPr txBox="1"/>
          <p:nvPr/>
        </p:nvSpPr>
        <p:spPr>
          <a:xfrm>
            <a:off x="54649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3" name="Shape 1693"/>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4" name="Shape 1694"/>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5" name="Shape 1695"/>
          <p:cNvSpPr txBox="1"/>
          <p:nvPr/>
        </p:nvSpPr>
        <p:spPr>
          <a:xfrm>
            <a:off x="5512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6" name="Shape 1696"/>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7" name="Shape 1697"/>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8" name="Shape 1698"/>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9" name="Shape 1699"/>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0" name="Shape 1700"/>
          <p:cNvSpPr txBox="1"/>
          <p:nvPr/>
        </p:nvSpPr>
        <p:spPr>
          <a:xfrm>
            <a:off x="57408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1" name="Shape 1701"/>
          <p:cNvSpPr txBox="1"/>
          <p:nvPr/>
        </p:nvSpPr>
        <p:spPr>
          <a:xfrm>
            <a:off x="5893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2" name="Shape 1702"/>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3" name="Shape 1703"/>
          <p:cNvSpPr txBox="1"/>
          <p:nvPr/>
        </p:nvSpPr>
        <p:spPr>
          <a:xfrm>
            <a:off x="5464950" y="2624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4" name="Shape 1704"/>
          <p:cNvSpPr txBox="1"/>
          <p:nvPr/>
        </p:nvSpPr>
        <p:spPr>
          <a:xfrm>
            <a:off x="5436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5" name="Shape 1705"/>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6" name="Shape 1706"/>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7" name="Shape 1707"/>
          <p:cNvSpPr txBox="1"/>
          <p:nvPr/>
        </p:nvSpPr>
        <p:spPr>
          <a:xfrm>
            <a:off x="5740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8" name="Shape 1708"/>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9" name="Shape 1709"/>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0" name="Shape 1710"/>
          <p:cNvSpPr txBox="1"/>
          <p:nvPr/>
        </p:nvSpPr>
        <p:spPr>
          <a:xfrm>
            <a:off x="5541150" y="3310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1" name="Shape 1711"/>
          <p:cNvSpPr txBox="1"/>
          <p:nvPr/>
        </p:nvSpPr>
        <p:spPr>
          <a:xfrm>
            <a:off x="55122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2" name="Shape 1712"/>
          <p:cNvSpPr txBox="1"/>
          <p:nvPr/>
        </p:nvSpPr>
        <p:spPr>
          <a:xfrm>
            <a:off x="56646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3" name="Shape 1713"/>
          <p:cNvSpPr txBox="1"/>
          <p:nvPr/>
        </p:nvSpPr>
        <p:spPr>
          <a:xfrm>
            <a:off x="5588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4" name="Shape 1714"/>
          <p:cNvSpPr txBox="1"/>
          <p:nvPr/>
        </p:nvSpPr>
        <p:spPr>
          <a:xfrm>
            <a:off x="56646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5" name="Shape 1715"/>
          <p:cNvSpPr txBox="1"/>
          <p:nvPr/>
        </p:nvSpPr>
        <p:spPr>
          <a:xfrm>
            <a:off x="58170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6" name="Shape 1716"/>
          <p:cNvSpPr txBox="1"/>
          <p:nvPr/>
        </p:nvSpPr>
        <p:spPr>
          <a:xfrm>
            <a:off x="5588400" y="3421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7" name="Shape 1717"/>
          <p:cNvSpPr txBox="1"/>
          <p:nvPr/>
        </p:nvSpPr>
        <p:spPr>
          <a:xfrm>
            <a:off x="57408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8" name="Shape 1718"/>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9" name="Shape 1719"/>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0" name="Shape 1720"/>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1" name="Shape 1721"/>
          <p:cNvSpPr txBox="1"/>
          <p:nvPr/>
        </p:nvSpPr>
        <p:spPr>
          <a:xfrm>
            <a:off x="5512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2" name="Shape 1722"/>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3" name="Shape 1723"/>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4" name="Shape 1724"/>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5" name="Shape 1725"/>
          <p:cNvSpPr txBox="1"/>
          <p:nvPr/>
        </p:nvSpPr>
        <p:spPr>
          <a:xfrm>
            <a:off x="56935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6" name="Shape 1726"/>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7" name="Shape 1727"/>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8" name="Shape 1728"/>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9" name="Shape 1729"/>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0" name="Shape 1730"/>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1" name="Shape 1731"/>
          <p:cNvSpPr txBox="1"/>
          <p:nvPr/>
        </p:nvSpPr>
        <p:spPr>
          <a:xfrm>
            <a:off x="57408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2" name="Shape 1732"/>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3" name="Shape 1733"/>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4" name="Shape 1734"/>
          <p:cNvSpPr txBox="1"/>
          <p:nvPr/>
        </p:nvSpPr>
        <p:spPr>
          <a:xfrm>
            <a:off x="53887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5" name="Shape 1735"/>
          <p:cNvSpPr txBox="1"/>
          <p:nvPr/>
        </p:nvSpPr>
        <p:spPr>
          <a:xfrm>
            <a:off x="5359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6" name="Shape 1736"/>
          <p:cNvSpPr txBox="1"/>
          <p:nvPr/>
        </p:nvSpPr>
        <p:spPr>
          <a:xfrm>
            <a:off x="5512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7" name="Shape 1737"/>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8" name="Shape 1738"/>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9" name="Shape 1739"/>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0" name="Shape 1740"/>
          <p:cNvSpPr txBox="1"/>
          <p:nvPr/>
        </p:nvSpPr>
        <p:spPr>
          <a:xfrm>
            <a:off x="5436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1" name="Shape 1741"/>
          <p:cNvSpPr txBox="1"/>
          <p:nvPr/>
        </p:nvSpPr>
        <p:spPr>
          <a:xfrm>
            <a:off x="5588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2" name="Shape 1742"/>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3" name="Shape 1743"/>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4" name="Shape 1744"/>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5" name="Shape 1745"/>
          <p:cNvSpPr txBox="1"/>
          <p:nvPr/>
        </p:nvSpPr>
        <p:spPr>
          <a:xfrm>
            <a:off x="53887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6" name="Shape 1746"/>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7" name="Shape 1747"/>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8" name="Shape 1748"/>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9" name="Shape 1749"/>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0" name="Shape 1750"/>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1" name="Shape 1751"/>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2" name="Shape 1752"/>
          <p:cNvSpPr txBox="1"/>
          <p:nvPr/>
        </p:nvSpPr>
        <p:spPr>
          <a:xfrm>
            <a:off x="5693550" y="3386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3" name="Shape 1753"/>
          <p:cNvSpPr txBox="1"/>
          <p:nvPr/>
        </p:nvSpPr>
        <p:spPr>
          <a:xfrm>
            <a:off x="56646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4" name="Shape 1754"/>
          <p:cNvSpPr txBox="1"/>
          <p:nvPr/>
        </p:nvSpPr>
        <p:spPr>
          <a:xfrm>
            <a:off x="58170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5" name="Shape 1755"/>
          <p:cNvSpPr txBox="1"/>
          <p:nvPr/>
        </p:nvSpPr>
        <p:spPr>
          <a:xfrm>
            <a:off x="57408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6" name="Shape 1756"/>
          <p:cNvSpPr txBox="1"/>
          <p:nvPr/>
        </p:nvSpPr>
        <p:spPr>
          <a:xfrm>
            <a:off x="58170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7" name="Shape 1757"/>
          <p:cNvSpPr txBox="1"/>
          <p:nvPr/>
        </p:nvSpPr>
        <p:spPr>
          <a:xfrm>
            <a:off x="59694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8" name="Shape 1758"/>
          <p:cNvSpPr txBox="1"/>
          <p:nvPr/>
        </p:nvSpPr>
        <p:spPr>
          <a:xfrm>
            <a:off x="5740800" y="3421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9" name="Shape 1759"/>
          <p:cNvSpPr txBox="1"/>
          <p:nvPr/>
        </p:nvSpPr>
        <p:spPr>
          <a:xfrm>
            <a:off x="5893200" y="3421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0" name="Shape 1760"/>
          <p:cNvSpPr txBox="1"/>
          <p:nvPr/>
        </p:nvSpPr>
        <p:spPr>
          <a:xfrm>
            <a:off x="59694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1" name="Shape 1761"/>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2" name="Shape 1762"/>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3" name="Shape 1763"/>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4" name="Shape 1764"/>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5" name="Shape 1765"/>
          <p:cNvSpPr txBox="1"/>
          <p:nvPr/>
        </p:nvSpPr>
        <p:spPr>
          <a:xfrm>
            <a:off x="58459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6" name="Shape 1766"/>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7" name="Shape 1767"/>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8" name="Shape 1768"/>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9" name="Shape 1769"/>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0" name="Shape 1770"/>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1" name="Shape 1771"/>
          <p:cNvSpPr txBox="1"/>
          <p:nvPr/>
        </p:nvSpPr>
        <p:spPr>
          <a:xfrm>
            <a:off x="55411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2" name="Shape 1772"/>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3" name="Shape 1773"/>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4" name="Shape 1774"/>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5" name="Shape 1775"/>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6" name="Shape 1776"/>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7" name="Shape 1777"/>
          <p:cNvSpPr txBox="1"/>
          <p:nvPr/>
        </p:nvSpPr>
        <p:spPr>
          <a:xfrm>
            <a:off x="5588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8" name="Shape 1778"/>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9" name="Shape 1779"/>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0" name="Shape 1780"/>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1" name="Shape 1781"/>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2" name="Shape 1782"/>
          <p:cNvSpPr txBox="1"/>
          <p:nvPr/>
        </p:nvSpPr>
        <p:spPr>
          <a:xfrm>
            <a:off x="55411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3" name="Shape 1783"/>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4" name="Shape 1784"/>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5" name="Shape 1785"/>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6" name="Shape 1786"/>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7" name="Shape 1787"/>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8" name="Shape 1788"/>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9" name="Shape 1789"/>
          <p:cNvSpPr txBox="1"/>
          <p:nvPr/>
        </p:nvSpPr>
        <p:spPr>
          <a:xfrm>
            <a:off x="5693550" y="3386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0" name="Shape 1790"/>
          <p:cNvSpPr txBox="1"/>
          <p:nvPr/>
        </p:nvSpPr>
        <p:spPr>
          <a:xfrm>
            <a:off x="56646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1" name="Shape 1791"/>
          <p:cNvSpPr txBox="1"/>
          <p:nvPr/>
        </p:nvSpPr>
        <p:spPr>
          <a:xfrm>
            <a:off x="58170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2" name="Shape 1792"/>
          <p:cNvSpPr txBox="1"/>
          <p:nvPr/>
        </p:nvSpPr>
        <p:spPr>
          <a:xfrm>
            <a:off x="57408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3" name="Shape 1793"/>
          <p:cNvSpPr txBox="1"/>
          <p:nvPr/>
        </p:nvSpPr>
        <p:spPr>
          <a:xfrm>
            <a:off x="58170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4" name="Shape 1794"/>
          <p:cNvSpPr txBox="1"/>
          <p:nvPr/>
        </p:nvSpPr>
        <p:spPr>
          <a:xfrm>
            <a:off x="59694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5" name="Shape 1795"/>
          <p:cNvSpPr txBox="1"/>
          <p:nvPr/>
        </p:nvSpPr>
        <p:spPr>
          <a:xfrm>
            <a:off x="5893200" y="3421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6" name="Shape 1796"/>
          <p:cNvSpPr txBox="1"/>
          <p:nvPr/>
        </p:nvSpPr>
        <p:spPr>
          <a:xfrm>
            <a:off x="59694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7" name="Shape 1797"/>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8" name="Shape 1798"/>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9" name="Shape 1799"/>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0" name="Shape 1800"/>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1" name="Shape 1801"/>
          <p:cNvSpPr txBox="1"/>
          <p:nvPr/>
        </p:nvSpPr>
        <p:spPr>
          <a:xfrm>
            <a:off x="58459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2" name="Shape 1802"/>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3" name="Shape 1803"/>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4" name="Shape 1804"/>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5" name="Shape 1805"/>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6" name="Shape 1806"/>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7" name="Shape 1807"/>
          <p:cNvSpPr txBox="1"/>
          <p:nvPr/>
        </p:nvSpPr>
        <p:spPr>
          <a:xfrm>
            <a:off x="55411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8" name="Shape 1808"/>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9" name="Shape 1809"/>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0" name="Shape 1810"/>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1" name="Shape 1811"/>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2" name="Shape 1812"/>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3" name="Shape 1813"/>
          <p:cNvSpPr txBox="1"/>
          <p:nvPr/>
        </p:nvSpPr>
        <p:spPr>
          <a:xfrm>
            <a:off x="5588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4" name="Shape 1814"/>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5" name="Shape 1815"/>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6" name="Shape 1816"/>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7" name="Shape 1817"/>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8" name="Shape 1818"/>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9" name="Shape 1819"/>
          <p:cNvSpPr txBox="1"/>
          <p:nvPr/>
        </p:nvSpPr>
        <p:spPr>
          <a:xfrm>
            <a:off x="55411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0" name="Shape 1820"/>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1" name="Shape 1821"/>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2" name="Shape 1822"/>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3" name="Shape 1823"/>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4" name="Shape 1824"/>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5" name="Shape 1825"/>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6" name="Shape 1826"/>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7" name="Shape 1827"/>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8" name="Shape 1828"/>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9" name="Shape 1829"/>
          <p:cNvSpPr txBox="1"/>
          <p:nvPr/>
        </p:nvSpPr>
        <p:spPr>
          <a:xfrm>
            <a:off x="5817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0" name="Shape 1830"/>
          <p:cNvSpPr txBox="1"/>
          <p:nvPr/>
        </p:nvSpPr>
        <p:spPr>
          <a:xfrm>
            <a:off x="5512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1" name="Shape 1831"/>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2" name="Shape 1832"/>
          <p:cNvSpPr txBox="1"/>
          <p:nvPr/>
        </p:nvSpPr>
        <p:spPr>
          <a:xfrm>
            <a:off x="5969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3" name="Shape 1833"/>
          <p:cNvSpPr txBox="1"/>
          <p:nvPr/>
        </p:nvSpPr>
        <p:spPr>
          <a:xfrm>
            <a:off x="5693550" y="2472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4" name="Shape 1834"/>
          <p:cNvSpPr txBox="1"/>
          <p:nvPr/>
        </p:nvSpPr>
        <p:spPr>
          <a:xfrm>
            <a:off x="5664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5" name="Shape 1835"/>
          <p:cNvSpPr txBox="1"/>
          <p:nvPr/>
        </p:nvSpPr>
        <p:spPr>
          <a:xfrm>
            <a:off x="5817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6" name="Shape 1836"/>
          <p:cNvSpPr txBox="1"/>
          <p:nvPr/>
        </p:nvSpPr>
        <p:spPr>
          <a:xfrm>
            <a:off x="5969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7" name="Shape 1837"/>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8" name="Shape 1838"/>
          <p:cNvSpPr txBox="1"/>
          <p:nvPr/>
        </p:nvSpPr>
        <p:spPr>
          <a:xfrm>
            <a:off x="5893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9" name="Shape 1839"/>
          <p:cNvSpPr txBox="1"/>
          <p:nvPr/>
        </p:nvSpPr>
        <p:spPr>
          <a:xfrm>
            <a:off x="55122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0" name="Shape 1840"/>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1" name="Shape 1841"/>
          <p:cNvSpPr txBox="1"/>
          <p:nvPr/>
        </p:nvSpPr>
        <p:spPr>
          <a:xfrm>
            <a:off x="5845950" y="3234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2" name="Shape 1842"/>
          <p:cNvSpPr txBox="1"/>
          <p:nvPr/>
        </p:nvSpPr>
        <p:spPr>
          <a:xfrm>
            <a:off x="58170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3" name="Shape 1843"/>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4" name="Shape 1844"/>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5" name="Shape 1845"/>
          <p:cNvSpPr txBox="1"/>
          <p:nvPr/>
        </p:nvSpPr>
        <p:spPr>
          <a:xfrm>
            <a:off x="59694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6" name="Shape 1846"/>
          <p:cNvSpPr txBox="1"/>
          <p:nvPr/>
        </p:nvSpPr>
        <p:spPr>
          <a:xfrm>
            <a:off x="58932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7" name="Shape 1847"/>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8" name="Shape 1848"/>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9" name="Shape 1849"/>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0" name="Shape 1850"/>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1" name="Shape 1851"/>
          <p:cNvSpPr txBox="1"/>
          <p:nvPr/>
        </p:nvSpPr>
        <p:spPr>
          <a:xfrm>
            <a:off x="56935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2" name="Shape 1852"/>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3" name="Shape 1853"/>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4" name="Shape 1854"/>
          <p:cNvSpPr txBox="1"/>
          <p:nvPr/>
        </p:nvSpPr>
        <p:spPr>
          <a:xfrm>
            <a:off x="5740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5" name="Shape 1855"/>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6" name="Shape 1856"/>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7" name="Shape 1857"/>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8" name="Shape 1858"/>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9" name="Shape 1859"/>
          <p:cNvSpPr txBox="1"/>
          <p:nvPr/>
        </p:nvSpPr>
        <p:spPr>
          <a:xfrm>
            <a:off x="5969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0" name="Shape 1860"/>
          <p:cNvSpPr txBox="1"/>
          <p:nvPr/>
        </p:nvSpPr>
        <p:spPr>
          <a:xfrm>
            <a:off x="5893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1" name="Shape 1861"/>
          <p:cNvSpPr txBox="1"/>
          <p:nvPr/>
        </p:nvSpPr>
        <p:spPr>
          <a:xfrm>
            <a:off x="56935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2" name="Shape 1862"/>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3" name="Shape 1863"/>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4" name="Shape 1864"/>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5" name="Shape 1865"/>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6" name="Shape 1866"/>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7" name="Shape 1867"/>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8" name="Shape 1868"/>
          <p:cNvSpPr txBox="1"/>
          <p:nvPr/>
        </p:nvSpPr>
        <p:spPr>
          <a:xfrm>
            <a:off x="5769750" y="3386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9" name="Shape 1869"/>
          <p:cNvSpPr txBox="1"/>
          <p:nvPr/>
        </p:nvSpPr>
        <p:spPr>
          <a:xfrm>
            <a:off x="57408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0" name="Shape 1870"/>
          <p:cNvSpPr txBox="1"/>
          <p:nvPr/>
        </p:nvSpPr>
        <p:spPr>
          <a:xfrm>
            <a:off x="58932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1" name="Shape 1871"/>
          <p:cNvSpPr txBox="1"/>
          <p:nvPr/>
        </p:nvSpPr>
        <p:spPr>
          <a:xfrm>
            <a:off x="58170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2" name="Shape 1872"/>
          <p:cNvSpPr txBox="1"/>
          <p:nvPr/>
        </p:nvSpPr>
        <p:spPr>
          <a:xfrm>
            <a:off x="58932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3" name="Shape 1873"/>
          <p:cNvSpPr txBox="1"/>
          <p:nvPr/>
        </p:nvSpPr>
        <p:spPr>
          <a:xfrm>
            <a:off x="5969400" y="3421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4" name="Shape 1874"/>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5" name="Shape 1875"/>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6" name="Shape 1876"/>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7" name="Shape 1877"/>
          <p:cNvSpPr txBox="1"/>
          <p:nvPr/>
        </p:nvSpPr>
        <p:spPr>
          <a:xfrm>
            <a:off x="59221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8" name="Shape 1878"/>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9" name="Shape 1879"/>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0" name="Shape 1880"/>
          <p:cNvSpPr txBox="1"/>
          <p:nvPr/>
        </p:nvSpPr>
        <p:spPr>
          <a:xfrm>
            <a:off x="59694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1" name="Shape 1881"/>
          <p:cNvSpPr txBox="1"/>
          <p:nvPr/>
        </p:nvSpPr>
        <p:spPr>
          <a:xfrm>
            <a:off x="56173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2" name="Shape 1882"/>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3" name="Shape 1883"/>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4" name="Shape 1884"/>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5" name="Shape 1885"/>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6" name="Shape 1886"/>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7" name="Shape 1887"/>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8" name="Shape 1888"/>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9" name="Shape 1889"/>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0" name="Shape 1890"/>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1" name="Shape 1891"/>
          <p:cNvSpPr txBox="1"/>
          <p:nvPr/>
        </p:nvSpPr>
        <p:spPr>
          <a:xfrm>
            <a:off x="56173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2" name="Shape 1892"/>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3" name="Shape 1893"/>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4" name="Shape 1894"/>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5" name="Shape 1895"/>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6" name="Shape 1896"/>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7" name="Shape 1897"/>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8" name="Shape 1898"/>
          <p:cNvSpPr txBox="1"/>
          <p:nvPr/>
        </p:nvSpPr>
        <p:spPr>
          <a:xfrm>
            <a:off x="58932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9" name="Shape 1899"/>
          <p:cNvSpPr txBox="1"/>
          <p:nvPr/>
        </p:nvSpPr>
        <p:spPr>
          <a:xfrm>
            <a:off x="59694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0" name="Shape 1900"/>
          <p:cNvSpPr txBox="1"/>
          <p:nvPr/>
        </p:nvSpPr>
        <p:spPr>
          <a:xfrm>
            <a:off x="58932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1" name="Shape 1901"/>
          <p:cNvSpPr txBox="1"/>
          <p:nvPr/>
        </p:nvSpPr>
        <p:spPr>
          <a:xfrm>
            <a:off x="5626500" y="26974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2" name="Shape 1902"/>
          <p:cNvSpPr txBox="1"/>
          <p:nvPr/>
        </p:nvSpPr>
        <p:spPr>
          <a:xfrm>
            <a:off x="57697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3" name="Shape 1903"/>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4" name="Shape 1904"/>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5" name="Shape 1905"/>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6" name="Shape 1906"/>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7" name="Shape 1907"/>
          <p:cNvSpPr txBox="1"/>
          <p:nvPr/>
        </p:nvSpPr>
        <p:spPr>
          <a:xfrm>
            <a:off x="58170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8" name="Shape 1908"/>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9" name="Shape 1909"/>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0" name="Shape 1910"/>
          <p:cNvSpPr txBox="1"/>
          <p:nvPr/>
        </p:nvSpPr>
        <p:spPr>
          <a:xfrm>
            <a:off x="57697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1" name="Shape 1911"/>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2" name="Shape 1912"/>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3" name="Shape 1913"/>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4" name="Shape 1914"/>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5" name="Shape 1915"/>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6" name="Shape 1916"/>
          <p:cNvSpPr txBox="1"/>
          <p:nvPr/>
        </p:nvSpPr>
        <p:spPr>
          <a:xfrm>
            <a:off x="56173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7" name="Shape 1917"/>
          <p:cNvSpPr txBox="1"/>
          <p:nvPr/>
        </p:nvSpPr>
        <p:spPr>
          <a:xfrm>
            <a:off x="5588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8" name="Shape 1918"/>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9" name="Shape 1919"/>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0" name="Shape 1920"/>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1" name="Shape 1921"/>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2" name="Shape 1922"/>
          <p:cNvSpPr txBox="1"/>
          <p:nvPr/>
        </p:nvSpPr>
        <p:spPr>
          <a:xfrm>
            <a:off x="56646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3" name="Shape 1923"/>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4" name="Shape 1924"/>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5" name="Shape 1925"/>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6" name="Shape 1926"/>
          <p:cNvSpPr txBox="1"/>
          <p:nvPr/>
        </p:nvSpPr>
        <p:spPr>
          <a:xfrm>
            <a:off x="57697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7" name="Shape 1927"/>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8" name="Shape 1928"/>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9" name="Shape 1929"/>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0" name="Shape 1930"/>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1" name="Shape 1931"/>
          <p:cNvSpPr txBox="1"/>
          <p:nvPr/>
        </p:nvSpPr>
        <p:spPr>
          <a:xfrm>
            <a:off x="56935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2" name="Shape 1932"/>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3" name="Shape 1933"/>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4" name="Shape 1934"/>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5" name="Shape 1935"/>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6" name="Shape 1936"/>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7" name="Shape 1937"/>
          <p:cNvSpPr txBox="1"/>
          <p:nvPr/>
        </p:nvSpPr>
        <p:spPr>
          <a:xfrm>
            <a:off x="57408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8" name="Shape 1938"/>
          <p:cNvSpPr txBox="1"/>
          <p:nvPr/>
        </p:nvSpPr>
        <p:spPr>
          <a:xfrm>
            <a:off x="58932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9" name="Shape 1939"/>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0" name="Shape 1940"/>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1" name="Shape 1941"/>
          <p:cNvSpPr txBox="1"/>
          <p:nvPr/>
        </p:nvSpPr>
        <p:spPr>
          <a:xfrm>
            <a:off x="5845950" y="3081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2" name="Shape 1942"/>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3" name="Shape 1943"/>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4" name="Shape 1944"/>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5" name="Shape 1945"/>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6" name="Shape 1946"/>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7" name="Shape 1947"/>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8" name="Shape 1948"/>
          <p:cNvSpPr txBox="1"/>
          <p:nvPr/>
        </p:nvSpPr>
        <p:spPr>
          <a:xfrm>
            <a:off x="5845950" y="3081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9" name="Shape 1949"/>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0" name="Shape 1950"/>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1" name="Shape 1951"/>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2" name="Shape 1952"/>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3" name="Shape 1953"/>
          <p:cNvSpPr txBox="1"/>
          <p:nvPr/>
        </p:nvSpPr>
        <p:spPr>
          <a:xfrm>
            <a:off x="58932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4" name="Shape 1954"/>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5" name="Shape 1955"/>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6" name="Shape 1956"/>
          <p:cNvSpPr txBox="1"/>
          <p:nvPr/>
        </p:nvSpPr>
        <p:spPr>
          <a:xfrm>
            <a:off x="5922150" y="3081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7" name="Shape 1957"/>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8" name="Shape 1958"/>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9" name="Shape 1959"/>
          <p:cNvSpPr txBox="1"/>
          <p:nvPr/>
        </p:nvSpPr>
        <p:spPr>
          <a:xfrm>
            <a:off x="59694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60" name="Shape 1960"/>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61" name="Shape 1961"/>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62" name="Shape 1962"/>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Tree>
    <p:extLst>
      <p:ext uri="{BB962C8B-B14F-4D97-AF65-F5344CB8AC3E}">
        <p14:creationId xmlns:p14="http://schemas.microsoft.com/office/powerpoint/2010/main" val="917613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Shape 1109"/>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Example</a:t>
            </a:r>
            <a:r>
              <a:rPr lang="nl-NL" dirty="0"/>
              <a:t> of PSA dataset</a:t>
            </a:r>
            <a:endParaRPr dirty="0"/>
          </a:p>
        </p:txBody>
      </p:sp>
      <p:sp>
        <p:nvSpPr>
          <p:cNvPr id="1110" name="Shape 1110"/>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25</a:t>
            </a:fld>
            <a:endParaRPr/>
          </a:p>
        </p:txBody>
      </p:sp>
      <p:pic>
        <p:nvPicPr>
          <p:cNvPr id="6" name="Picture 5">
            <a:extLst>
              <a:ext uri="{FF2B5EF4-FFF2-40B4-BE49-F238E27FC236}">
                <a16:creationId xmlns:a16="http://schemas.microsoft.com/office/drawing/2014/main" id="{D66B4C33-D327-4045-8DDB-2F342B60F722}"/>
              </a:ext>
            </a:extLst>
          </p:cNvPr>
          <p:cNvPicPr>
            <a:picLocks noChangeAspect="1"/>
          </p:cNvPicPr>
          <p:nvPr/>
        </p:nvPicPr>
        <p:blipFill>
          <a:blip r:embed="rId3"/>
          <a:stretch>
            <a:fillRect/>
          </a:stretch>
        </p:blipFill>
        <p:spPr>
          <a:xfrm>
            <a:off x="695739" y="1656135"/>
            <a:ext cx="7288077" cy="3333307"/>
          </a:xfrm>
          <a:prstGeom prst="rect">
            <a:avLst/>
          </a:prstGeom>
        </p:spPr>
      </p:pic>
    </p:spTree>
    <p:extLst>
      <p:ext uri="{BB962C8B-B14F-4D97-AF65-F5344CB8AC3E}">
        <p14:creationId xmlns:p14="http://schemas.microsoft.com/office/powerpoint/2010/main" val="735639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75"/>
        <p:cNvGrpSpPr/>
        <p:nvPr/>
      </p:nvGrpSpPr>
      <p:grpSpPr>
        <a:xfrm>
          <a:off x="0" y="0"/>
          <a:ext cx="0" cy="0"/>
          <a:chOff x="0" y="0"/>
          <a:chExt cx="0" cy="0"/>
        </a:xfrm>
      </p:grpSpPr>
      <p:sp>
        <p:nvSpPr>
          <p:cNvPr id="1976" name="Shape 1976"/>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Distributions </a:t>
            </a:r>
            <a:endParaRPr/>
          </a:p>
        </p:txBody>
      </p:sp>
      <p:sp>
        <p:nvSpPr>
          <p:cNvPr id="1977" name="Shape 1977"/>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26</a:t>
            </a:fld>
            <a:endParaRPr/>
          </a:p>
        </p:txBody>
      </p:sp>
      <p:sp>
        <p:nvSpPr>
          <p:cNvPr id="1978" name="Shape 1978"/>
          <p:cNvSpPr txBox="1"/>
          <p:nvPr/>
        </p:nvSpPr>
        <p:spPr>
          <a:xfrm>
            <a:off x="815875" y="6370850"/>
            <a:ext cx="7620000" cy="3192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nl-NL" sz="800">
                <a:solidFill>
                  <a:schemeClr val="accent1"/>
                </a:solidFill>
                <a:latin typeface="Verdana"/>
                <a:ea typeface="Verdana"/>
                <a:cs typeface="Verdana"/>
                <a:sym typeface="Verdana"/>
              </a:rPr>
              <a:t>Hunink MGM, Weinstein MC, Wittenberg E, Drummond MF, Pliskin JS, Wong JB, Glasziou PP. Decision Making in Health and Medicine: Integrating Evidence and Values. Cambridge University Press, Cambridge, UK, 2014. ISBN 978-1-107-69047-9. Table 12.2, page 371</a:t>
            </a:r>
            <a:endParaRPr sz="800">
              <a:solidFill>
                <a:schemeClr val="accent1"/>
              </a:solidFill>
              <a:latin typeface="Verdana"/>
              <a:ea typeface="Verdana"/>
              <a:cs typeface="Verdana"/>
              <a:sym typeface="Verdana"/>
            </a:endParaRPr>
          </a:p>
          <a:p>
            <a:pPr marL="0" lvl="0" indent="0">
              <a:spcBef>
                <a:spcPts val="0"/>
              </a:spcBef>
              <a:spcAft>
                <a:spcPts val="0"/>
              </a:spcAft>
              <a:buNone/>
            </a:pPr>
            <a:endParaRPr sz="800">
              <a:solidFill>
                <a:schemeClr val="accent1"/>
              </a:solidFill>
              <a:latin typeface="Verdana"/>
              <a:ea typeface="Verdana"/>
              <a:cs typeface="Verdana"/>
              <a:sym typeface="Verdana"/>
            </a:endParaRPr>
          </a:p>
        </p:txBody>
      </p:sp>
      <p:graphicFrame>
        <p:nvGraphicFramePr>
          <p:cNvPr id="1979" name="Shape 1979"/>
          <p:cNvGraphicFramePr/>
          <p:nvPr/>
        </p:nvGraphicFramePr>
        <p:xfrm>
          <a:off x="928850" y="1506788"/>
          <a:ext cx="7717900" cy="4238760"/>
        </p:xfrm>
        <a:graphic>
          <a:graphicData uri="http://schemas.openxmlformats.org/drawingml/2006/table">
            <a:tbl>
              <a:tblPr>
                <a:noFill/>
              </a:tblPr>
              <a:tblGrid>
                <a:gridCol w="1929475">
                  <a:extLst>
                    <a:ext uri="{9D8B030D-6E8A-4147-A177-3AD203B41FA5}">
                      <a16:colId xmlns:a16="http://schemas.microsoft.com/office/drawing/2014/main" val="20000"/>
                    </a:ext>
                  </a:extLst>
                </a:gridCol>
                <a:gridCol w="1929475">
                  <a:extLst>
                    <a:ext uri="{9D8B030D-6E8A-4147-A177-3AD203B41FA5}">
                      <a16:colId xmlns:a16="http://schemas.microsoft.com/office/drawing/2014/main" val="20001"/>
                    </a:ext>
                  </a:extLst>
                </a:gridCol>
                <a:gridCol w="1929475">
                  <a:extLst>
                    <a:ext uri="{9D8B030D-6E8A-4147-A177-3AD203B41FA5}">
                      <a16:colId xmlns:a16="http://schemas.microsoft.com/office/drawing/2014/main" val="20002"/>
                    </a:ext>
                  </a:extLst>
                </a:gridCol>
                <a:gridCol w="1929475">
                  <a:extLst>
                    <a:ext uri="{9D8B030D-6E8A-4147-A177-3AD203B41FA5}">
                      <a16:colId xmlns:a16="http://schemas.microsoft.com/office/drawing/2014/main" val="20003"/>
                    </a:ext>
                  </a:extLst>
                </a:gridCol>
              </a:tblGrid>
              <a:tr h="398400">
                <a:tc>
                  <a:txBody>
                    <a:bodyPr/>
                    <a:lstStyle/>
                    <a:p>
                      <a:pPr marL="0" lvl="0" indent="0">
                        <a:spcBef>
                          <a:spcPts val="0"/>
                        </a:spcBef>
                        <a:spcAft>
                          <a:spcPts val="0"/>
                        </a:spcAft>
                        <a:buNone/>
                      </a:pPr>
                      <a:r>
                        <a:rPr lang="nl-NL" sz="1200" b="1">
                          <a:solidFill>
                            <a:srgbClr val="FFFFFF"/>
                          </a:solidFill>
                        </a:rPr>
                        <a:t>Distribution</a:t>
                      </a:r>
                      <a:endParaRPr sz="1200" b="1">
                        <a:solidFill>
                          <a:srgbClr val="FFFFFF"/>
                        </a:solidFill>
                      </a:endParaRPr>
                    </a:p>
                  </a:txBody>
                  <a:tcPr marL="91425" marR="91425" marT="91425" marB="91425">
                    <a:solidFill>
                      <a:srgbClr val="004D99"/>
                    </a:solidFill>
                  </a:tcPr>
                </a:tc>
                <a:tc>
                  <a:txBody>
                    <a:bodyPr/>
                    <a:lstStyle/>
                    <a:p>
                      <a:pPr marL="0" lvl="0" indent="0">
                        <a:spcBef>
                          <a:spcPts val="0"/>
                        </a:spcBef>
                        <a:spcAft>
                          <a:spcPts val="0"/>
                        </a:spcAft>
                        <a:buNone/>
                      </a:pPr>
                      <a:r>
                        <a:rPr lang="nl-NL" sz="1200" b="1">
                          <a:solidFill>
                            <a:srgbClr val="FFFFFF"/>
                          </a:solidFill>
                        </a:rPr>
                        <a:t>Parameter modeled</a:t>
                      </a:r>
                      <a:endParaRPr sz="1200" b="1">
                        <a:solidFill>
                          <a:srgbClr val="FFFFFF"/>
                        </a:solidFill>
                      </a:endParaRPr>
                    </a:p>
                  </a:txBody>
                  <a:tcPr marL="91425" marR="91425" marT="91425" marB="91425">
                    <a:solidFill>
                      <a:srgbClr val="004D99"/>
                    </a:solidFill>
                  </a:tcPr>
                </a:tc>
                <a:tc>
                  <a:txBody>
                    <a:bodyPr/>
                    <a:lstStyle/>
                    <a:p>
                      <a:pPr marL="0" lvl="0" indent="0">
                        <a:spcBef>
                          <a:spcPts val="0"/>
                        </a:spcBef>
                        <a:spcAft>
                          <a:spcPts val="0"/>
                        </a:spcAft>
                        <a:buNone/>
                      </a:pPr>
                      <a:r>
                        <a:rPr lang="nl-NL" sz="1200" b="1">
                          <a:solidFill>
                            <a:srgbClr val="FFFFFF"/>
                          </a:solidFill>
                        </a:rPr>
                        <a:t>Form</a:t>
                      </a:r>
                      <a:endParaRPr sz="1200" b="1">
                        <a:solidFill>
                          <a:srgbClr val="FFFFFF"/>
                        </a:solidFill>
                      </a:endParaRPr>
                    </a:p>
                  </a:txBody>
                  <a:tcPr marL="91425" marR="91425" marT="91425" marB="91425">
                    <a:solidFill>
                      <a:srgbClr val="004D99"/>
                    </a:solidFill>
                  </a:tcPr>
                </a:tc>
                <a:tc>
                  <a:txBody>
                    <a:bodyPr/>
                    <a:lstStyle/>
                    <a:p>
                      <a:pPr marL="0" lvl="0" indent="0">
                        <a:spcBef>
                          <a:spcPts val="0"/>
                        </a:spcBef>
                        <a:spcAft>
                          <a:spcPts val="0"/>
                        </a:spcAft>
                        <a:buNone/>
                      </a:pPr>
                      <a:r>
                        <a:rPr lang="nl-NL" sz="1200" b="1">
                          <a:solidFill>
                            <a:srgbClr val="FFFFFF"/>
                          </a:solidFill>
                        </a:rPr>
                        <a:t>Comment</a:t>
                      </a:r>
                      <a:endParaRPr sz="1200" b="1">
                        <a:solidFill>
                          <a:srgbClr val="FFFFFF"/>
                        </a:solidFill>
                      </a:endParaRPr>
                    </a:p>
                  </a:txBody>
                  <a:tcPr marL="91425" marR="91425" marT="91425" marB="91425">
                    <a:solidFill>
                      <a:srgbClr val="004D99"/>
                    </a:solidFill>
                  </a:tcPr>
                </a:tc>
                <a:extLst>
                  <a:ext uri="{0D108BD9-81ED-4DB2-BD59-A6C34878D82A}">
                    <a16:rowId xmlns:a16="http://schemas.microsoft.com/office/drawing/2014/main" val="10000"/>
                  </a:ext>
                </a:extLst>
              </a:tr>
              <a:tr h="394350">
                <a:tc>
                  <a:txBody>
                    <a:bodyPr/>
                    <a:lstStyle/>
                    <a:p>
                      <a:pPr marL="0" lvl="0" indent="0">
                        <a:spcBef>
                          <a:spcPts val="0"/>
                        </a:spcBef>
                        <a:spcAft>
                          <a:spcPts val="0"/>
                        </a:spcAft>
                        <a:buNone/>
                      </a:pPr>
                      <a:r>
                        <a:rPr lang="nl-NL" sz="1200"/>
                        <a:t>Uniform</a:t>
                      </a:r>
                      <a:endParaRPr sz="1200"/>
                    </a:p>
                  </a:txBody>
                  <a:tcPr marL="91425" marR="91425" marT="91425" marB="91425"/>
                </a:tc>
                <a:tc>
                  <a:txBody>
                    <a:bodyPr/>
                    <a:lstStyle/>
                    <a:p>
                      <a:pPr marL="0" lvl="0" indent="0">
                        <a:spcBef>
                          <a:spcPts val="0"/>
                        </a:spcBef>
                        <a:spcAft>
                          <a:spcPts val="0"/>
                        </a:spcAft>
                        <a:buNone/>
                      </a:pPr>
                      <a:r>
                        <a:rPr lang="nl-NL" sz="1200"/>
                        <a:t>Any</a:t>
                      </a:r>
                      <a:endParaRPr sz="1200"/>
                    </a:p>
                  </a:txBody>
                  <a:tcPr marL="91425" marR="91425" marT="91425" marB="91425"/>
                </a:tc>
                <a:tc>
                  <a:txBody>
                    <a:bodyPr/>
                    <a:lstStyle/>
                    <a:p>
                      <a:pPr marL="0" lvl="0" indent="0">
                        <a:spcBef>
                          <a:spcPts val="0"/>
                        </a:spcBef>
                        <a:spcAft>
                          <a:spcPts val="0"/>
                        </a:spcAft>
                        <a:buNone/>
                      </a:pPr>
                      <a:r>
                        <a:rPr lang="nl-NL" sz="1200"/>
                        <a:t>Range low-high</a:t>
                      </a:r>
                      <a:endParaRPr sz="1200"/>
                    </a:p>
                  </a:txBody>
                  <a:tcPr marL="91425" marR="91425" marT="91425" marB="91425"/>
                </a:tc>
                <a:tc>
                  <a:txBody>
                    <a:bodyPr/>
                    <a:lstStyle/>
                    <a:p>
                      <a:pPr marL="0" lvl="0" indent="0">
                        <a:spcBef>
                          <a:spcPts val="0"/>
                        </a:spcBef>
                        <a:spcAft>
                          <a:spcPts val="0"/>
                        </a:spcAft>
                        <a:buNone/>
                      </a:pPr>
                      <a:r>
                        <a:rPr lang="nl-NL" sz="1200"/>
                        <a:t>All values are equally likely. Uninformative distribution</a:t>
                      </a:r>
                      <a:endParaRPr sz="1200"/>
                    </a:p>
                  </a:txBody>
                  <a:tcPr marL="91425" marR="91425" marT="91425" marB="91425"/>
                </a:tc>
                <a:extLst>
                  <a:ext uri="{0D108BD9-81ED-4DB2-BD59-A6C34878D82A}">
                    <a16:rowId xmlns:a16="http://schemas.microsoft.com/office/drawing/2014/main" val="10001"/>
                  </a:ext>
                </a:extLst>
              </a:tr>
              <a:tr h="394350">
                <a:tc>
                  <a:txBody>
                    <a:bodyPr/>
                    <a:lstStyle/>
                    <a:p>
                      <a:pPr marL="0" lvl="0" indent="0">
                        <a:spcBef>
                          <a:spcPts val="0"/>
                        </a:spcBef>
                        <a:spcAft>
                          <a:spcPts val="0"/>
                        </a:spcAft>
                        <a:buNone/>
                      </a:pPr>
                      <a:r>
                        <a:rPr lang="nl-NL" sz="1200"/>
                        <a:t>Triangular</a:t>
                      </a:r>
                      <a:endParaRPr sz="1200"/>
                    </a:p>
                  </a:txBody>
                  <a:tcPr marL="91425" marR="91425" marT="91425" marB="91425"/>
                </a:tc>
                <a:tc>
                  <a:txBody>
                    <a:bodyPr/>
                    <a:lstStyle/>
                    <a:p>
                      <a:pPr marL="0" lvl="0" indent="0">
                        <a:spcBef>
                          <a:spcPts val="0"/>
                        </a:spcBef>
                        <a:spcAft>
                          <a:spcPts val="0"/>
                        </a:spcAft>
                        <a:buNone/>
                      </a:pPr>
                      <a:r>
                        <a:rPr lang="nl-NL" sz="1200"/>
                        <a:t>Any</a:t>
                      </a:r>
                      <a:endParaRPr sz="1200"/>
                    </a:p>
                  </a:txBody>
                  <a:tcPr marL="91425" marR="91425" marT="91425" marB="91425"/>
                </a:tc>
                <a:tc>
                  <a:txBody>
                    <a:bodyPr/>
                    <a:lstStyle/>
                    <a:p>
                      <a:pPr marL="0" lvl="0" indent="0">
                        <a:spcBef>
                          <a:spcPts val="0"/>
                        </a:spcBef>
                        <a:spcAft>
                          <a:spcPts val="0"/>
                        </a:spcAft>
                        <a:buNone/>
                      </a:pPr>
                      <a:r>
                        <a:rPr lang="nl-NL" sz="1200"/>
                        <a:t>Minimum, maximum, likeliest</a:t>
                      </a:r>
                      <a:endParaRPr sz="1200"/>
                    </a:p>
                  </a:txBody>
                  <a:tcPr marL="91425" marR="91425" marT="91425" marB="91425"/>
                </a:tc>
                <a:tc>
                  <a:txBody>
                    <a:bodyPr/>
                    <a:lstStyle/>
                    <a:p>
                      <a:pPr marL="0" lvl="0" indent="0">
                        <a:spcBef>
                          <a:spcPts val="0"/>
                        </a:spcBef>
                        <a:spcAft>
                          <a:spcPts val="0"/>
                        </a:spcAft>
                        <a:buNone/>
                      </a:pPr>
                      <a:endParaRPr sz="1200"/>
                    </a:p>
                  </a:txBody>
                  <a:tcPr marL="91425" marR="91425" marT="91425" marB="91425"/>
                </a:tc>
                <a:extLst>
                  <a:ext uri="{0D108BD9-81ED-4DB2-BD59-A6C34878D82A}">
                    <a16:rowId xmlns:a16="http://schemas.microsoft.com/office/drawing/2014/main" val="10002"/>
                  </a:ext>
                </a:extLst>
              </a:tr>
              <a:tr h="394350">
                <a:tc>
                  <a:txBody>
                    <a:bodyPr/>
                    <a:lstStyle/>
                    <a:p>
                      <a:pPr marL="0" lvl="0" indent="0">
                        <a:spcBef>
                          <a:spcPts val="0"/>
                        </a:spcBef>
                        <a:spcAft>
                          <a:spcPts val="0"/>
                        </a:spcAft>
                        <a:buNone/>
                      </a:pPr>
                      <a:r>
                        <a:rPr lang="nl-NL" sz="1200"/>
                        <a:t>Beta</a:t>
                      </a: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Probability</a:t>
                      </a:r>
                      <a:endParaRPr sz="1200"/>
                    </a:p>
                    <a:p>
                      <a:pPr marL="0" lvl="0" indent="0">
                        <a:spcBef>
                          <a:spcPts val="0"/>
                        </a:spcBef>
                        <a:spcAft>
                          <a:spcPts val="0"/>
                        </a:spcAft>
                        <a:buNone/>
                      </a:pPr>
                      <a:r>
                        <a:rPr lang="nl-NL" sz="1200"/>
                        <a:t>Quality of life weights (utility)</a:t>
                      </a: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Beta (r,n): r = number of events and n = number of patients.</a:t>
                      </a:r>
                      <a:endParaRPr sz="1200"/>
                    </a:p>
                    <a:p>
                      <a:pPr marL="0" lvl="0" indent="0">
                        <a:spcBef>
                          <a:spcPts val="0"/>
                        </a:spcBef>
                        <a:spcAft>
                          <a:spcPts val="0"/>
                        </a:spcAft>
                        <a:buNone/>
                      </a:pPr>
                      <a:r>
                        <a:rPr lang="nl-NL" sz="1200"/>
                        <a:t>For observed mean </a:t>
                      </a:r>
                      <a:r>
                        <a:rPr lang="nl-NL" sz="1200">
                          <a:solidFill>
                            <a:schemeClr val="dk1"/>
                          </a:solidFill>
                        </a:rPr>
                        <a:t>𝜇</a:t>
                      </a:r>
                      <a:r>
                        <a:rPr lang="nl-NL" sz="1200"/>
                        <a:t> and standard error: </a:t>
                      </a:r>
                      <a:endParaRPr sz="1200"/>
                    </a:p>
                    <a:p>
                      <a:pPr marL="0" lvl="0" indent="0">
                        <a:spcBef>
                          <a:spcPts val="0"/>
                        </a:spcBef>
                        <a:spcAft>
                          <a:spcPts val="0"/>
                        </a:spcAft>
                        <a:buNone/>
                      </a:pP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Bounded between 0 and 1</a:t>
                      </a: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94350">
                <a:tc>
                  <a:txBody>
                    <a:bodyPr/>
                    <a:lstStyle/>
                    <a:p>
                      <a:pPr marL="0" lvl="0" indent="0">
                        <a:spcBef>
                          <a:spcPts val="0"/>
                        </a:spcBef>
                        <a:spcAft>
                          <a:spcPts val="0"/>
                        </a:spcAft>
                        <a:buNone/>
                      </a:pPr>
                      <a:r>
                        <a:rPr lang="nl-NL" sz="1200"/>
                        <a:t>Dirichlet</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spcBef>
                          <a:spcPts val="0"/>
                        </a:spcBef>
                        <a:spcAft>
                          <a:spcPts val="0"/>
                        </a:spcAft>
                        <a:buNone/>
                      </a:pPr>
                      <a:r>
                        <a:rPr lang="nl-NL" sz="1200"/>
                        <a:t>Probability in the context of multiple events</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spcBef>
                          <a:spcPts val="0"/>
                        </a:spcBef>
                        <a:spcAft>
                          <a:spcPts val="0"/>
                        </a:spcAft>
                        <a:buNone/>
                      </a:pP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spcBef>
                          <a:spcPts val="0"/>
                        </a:spcBef>
                        <a:spcAft>
                          <a:spcPts val="0"/>
                        </a:spcAft>
                        <a:buNone/>
                      </a:pPr>
                      <a:r>
                        <a:rPr lang="nl-NL" sz="1200"/>
                        <a:t>Extension of the beta distribution, for multiple events</a:t>
                      </a:r>
                      <a:endParaRPr sz="120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4"/>
                  </a:ext>
                </a:extLst>
              </a:tr>
            </a:tbl>
          </a:graphicData>
        </a:graphic>
      </p:graphicFrame>
      <p:pic>
        <p:nvPicPr>
          <p:cNvPr id="1980" name="Shape 1980"/>
          <p:cNvPicPr preferRelativeResize="0"/>
          <p:nvPr/>
        </p:nvPicPr>
        <p:blipFill>
          <a:blip r:embed="rId3">
            <a:alphaModFix/>
          </a:blip>
          <a:stretch>
            <a:fillRect/>
          </a:stretch>
        </p:blipFill>
        <p:spPr>
          <a:xfrm>
            <a:off x="4882050" y="4222030"/>
            <a:ext cx="1835225" cy="469875"/>
          </a:xfrm>
          <a:prstGeom prst="rect">
            <a:avLst/>
          </a:prstGeom>
          <a:noFill/>
          <a:ln>
            <a:noFill/>
          </a:ln>
        </p:spPr>
      </p:pic>
    </p:spTree>
    <p:extLst>
      <p:ext uri="{BB962C8B-B14F-4D97-AF65-F5344CB8AC3E}">
        <p14:creationId xmlns:p14="http://schemas.microsoft.com/office/powerpoint/2010/main" val="2041083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85"/>
        <p:cNvGrpSpPr/>
        <p:nvPr/>
      </p:nvGrpSpPr>
      <p:grpSpPr>
        <a:xfrm>
          <a:off x="0" y="0"/>
          <a:ext cx="0" cy="0"/>
          <a:chOff x="0" y="0"/>
          <a:chExt cx="0" cy="0"/>
        </a:xfrm>
      </p:grpSpPr>
      <p:sp>
        <p:nvSpPr>
          <p:cNvPr id="1986" name="Shape 1986"/>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Distributions II</a:t>
            </a:r>
            <a:endParaRPr/>
          </a:p>
        </p:txBody>
      </p:sp>
      <p:sp>
        <p:nvSpPr>
          <p:cNvPr id="1987" name="Shape 1987"/>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27</a:t>
            </a:fld>
            <a:endParaRPr/>
          </a:p>
        </p:txBody>
      </p:sp>
      <p:graphicFrame>
        <p:nvGraphicFramePr>
          <p:cNvPr id="1988" name="Shape 1988"/>
          <p:cNvGraphicFramePr/>
          <p:nvPr/>
        </p:nvGraphicFramePr>
        <p:xfrm>
          <a:off x="940675" y="1497825"/>
          <a:ext cx="7717900" cy="5331960"/>
        </p:xfrm>
        <a:graphic>
          <a:graphicData uri="http://schemas.openxmlformats.org/drawingml/2006/table">
            <a:tbl>
              <a:tblPr>
                <a:noFill/>
              </a:tblPr>
              <a:tblGrid>
                <a:gridCol w="1929475">
                  <a:extLst>
                    <a:ext uri="{9D8B030D-6E8A-4147-A177-3AD203B41FA5}">
                      <a16:colId xmlns:a16="http://schemas.microsoft.com/office/drawing/2014/main" val="20000"/>
                    </a:ext>
                  </a:extLst>
                </a:gridCol>
                <a:gridCol w="1929475">
                  <a:extLst>
                    <a:ext uri="{9D8B030D-6E8A-4147-A177-3AD203B41FA5}">
                      <a16:colId xmlns:a16="http://schemas.microsoft.com/office/drawing/2014/main" val="20001"/>
                    </a:ext>
                  </a:extLst>
                </a:gridCol>
                <a:gridCol w="1929475">
                  <a:extLst>
                    <a:ext uri="{9D8B030D-6E8A-4147-A177-3AD203B41FA5}">
                      <a16:colId xmlns:a16="http://schemas.microsoft.com/office/drawing/2014/main" val="20002"/>
                    </a:ext>
                  </a:extLst>
                </a:gridCol>
                <a:gridCol w="1929475">
                  <a:extLst>
                    <a:ext uri="{9D8B030D-6E8A-4147-A177-3AD203B41FA5}">
                      <a16:colId xmlns:a16="http://schemas.microsoft.com/office/drawing/2014/main" val="20003"/>
                    </a:ext>
                  </a:extLst>
                </a:gridCol>
              </a:tblGrid>
              <a:tr h="394350">
                <a:tc>
                  <a:txBody>
                    <a:bodyPr/>
                    <a:lstStyle/>
                    <a:p>
                      <a:pPr marL="0" lvl="0" indent="0" rtl="0">
                        <a:spcBef>
                          <a:spcPts val="0"/>
                        </a:spcBef>
                        <a:spcAft>
                          <a:spcPts val="0"/>
                        </a:spcAft>
                        <a:buNone/>
                      </a:pPr>
                      <a:r>
                        <a:rPr lang="nl-NL" sz="1200" b="1">
                          <a:solidFill>
                            <a:srgbClr val="FFFFFF"/>
                          </a:solidFill>
                        </a:rPr>
                        <a:t>Distribution</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tc>
                  <a:txBody>
                    <a:bodyPr/>
                    <a:lstStyle/>
                    <a:p>
                      <a:pPr marL="0" lvl="0" indent="0" rtl="0">
                        <a:spcBef>
                          <a:spcPts val="0"/>
                        </a:spcBef>
                        <a:spcAft>
                          <a:spcPts val="0"/>
                        </a:spcAft>
                        <a:buNone/>
                      </a:pPr>
                      <a:r>
                        <a:rPr lang="nl-NL" sz="1200" b="1">
                          <a:solidFill>
                            <a:srgbClr val="FFFFFF"/>
                          </a:solidFill>
                        </a:rPr>
                        <a:t>Parameter modeled</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tc>
                  <a:txBody>
                    <a:bodyPr/>
                    <a:lstStyle/>
                    <a:p>
                      <a:pPr marL="0" lvl="0" indent="0" rtl="0">
                        <a:spcBef>
                          <a:spcPts val="0"/>
                        </a:spcBef>
                        <a:spcAft>
                          <a:spcPts val="0"/>
                        </a:spcAft>
                        <a:buNone/>
                      </a:pPr>
                      <a:r>
                        <a:rPr lang="nl-NL" sz="1200" b="1">
                          <a:solidFill>
                            <a:srgbClr val="FFFFFF"/>
                          </a:solidFill>
                        </a:rPr>
                        <a:t>Form</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tc>
                  <a:txBody>
                    <a:bodyPr/>
                    <a:lstStyle/>
                    <a:p>
                      <a:pPr marL="0" lvl="0" indent="0" rtl="0">
                        <a:spcBef>
                          <a:spcPts val="0"/>
                        </a:spcBef>
                        <a:spcAft>
                          <a:spcPts val="0"/>
                        </a:spcAft>
                        <a:buNone/>
                      </a:pPr>
                      <a:r>
                        <a:rPr lang="nl-NL" sz="1200" b="1">
                          <a:solidFill>
                            <a:srgbClr val="FFFFFF"/>
                          </a:solidFill>
                        </a:rPr>
                        <a:t>Comment</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extLst>
                  <a:ext uri="{0D108BD9-81ED-4DB2-BD59-A6C34878D82A}">
                    <a16:rowId xmlns:a16="http://schemas.microsoft.com/office/drawing/2014/main" val="10000"/>
                  </a:ext>
                </a:extLst>
              </a:tr>
              <a:tr h="394350">
                <a:tc>
                  <a:txBody>
                    <a:bodyPr/>
                    <a:lstStyle/>
                    <a:p>
                      <a:pPr marL="0" lvl="0" indent="0" rtl="0">
                        <a:spcBef>
                          <a:spcPts val="0"/>
                        </a:spcBef>
                        <a:spcAft>
                          <a:spcPts val="0"/>
                        </a:spcAft>
                        <a:buNone/>
                      </a:pPr>
                      <a:r>
                        <a:rPr lang="nl-NL" sz="1200"/>
                        <a:t>Lognormal</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t>Rate</a:t>
                      </a:r>
                      <a:endParaRPr sz="1200"/>
                    </a:p>
                    <a:p>
                      <a:pPr marL="0" lvl="0" indent="0" rtl="0">
                        <a:spcBef>
                          <a:spcPts val="0"/>
                        </a:spcBef>
                        <a:spcAft>
                          <a:spcPts val="0"/>
                        </a:spcAft>
                        <a:buNone/>
                      </a:pPr>
                      <a:r>
                        <a:rPr lang="nl-NL" sz="1200"/>
                        <a:t>Relative risk</a:t>
                      </a:r>
                      <a:endParaRPr sz="1200"/>
                    </a:p>
                    <a:p>
                      <a:pPr marL="0" lvl="0" indent="0" rtl="0">
                        <a:spcBef>
                          <a:spcPts val="0"/>
                        </a:spcBef>
                        <a:spcAft>
                          <a:spcPts val="0"/>
                        </a:spcAft>
                        <a:buNone/>
                      </a:pPr>
                      <a:r>
                        <a:rPr lang="nl-NL" sz="1200"/>
                        <a:t>Hazard rate ratio</a:t>
                      </a:r>
                      <a:endParaRPr sz="1200"/>
                    </a:p>
                    <a:p>
                      <a:pPr marL="0" lvl="0" indent="0" rtl="0">
                        <a:spcBef>
                          <a:spcPts val="0"/>
                        </a:spcBef>
                        <a:spcAft>
                          <a:spcPts val="0"/>
                        </a:spcAft>
                        <a:buNone/>
                      </a:pPr>
                      <a:r>
                        <a:rPr lang="nl-NL" sz="1200"/>
                        <a:t>Odds ratio</a:t>
                      </a:r>
                      <a:endParaRPr sz="1200"/>
                    </a:p>
                    <a:p>
                      <a:pPr marL="0" lvl="0" indent="0" rtl="0">
                        <a:spcBef>
                          <a:spcPts val="0"/>
                        </a:spcBef>
                        <a:spcAft>
                          <a:spcPts val="0"/>
                        </a:spcAft>
                        <a:buNone/>
                      </a:pPr>
                      <a:r>
                        <a:rPr lang="nl-NL" sz="1200"/>
                        <a:t>Costs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ln(parameter) has a normal distribution with mean and standard error</a:t>
                      </a:r>
                      <a:endParaRPr sz="1200"/>
                    </a:p>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t>Values &gt;0, positively skewed</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4350">
                <a:tc>
                  <a:txBody>
                    <a:bodyPr/>
                    <a:lstStyle/>
                    <a:p>
                      <a:pPr marL="0" lvl="0" indent="0" rtl="0">
                        <a:spcBef>
                          <a:spcPts val="0"/>
                        </a:spcBef>
                        <a:spcAft>
                          <a:spcPts val="0"/>
                        </a:spcAft>
                        <a:buNone/>
                      </a:pPr>
                      <a:r>
                        <a:rPr lang="nl-NL" sz="1200"/>
                        <a:t>Gamma</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t>Resource use</a:t>
                      </a:r>
                      <a:endParaRPr sz="1200"/>
                    </a:p>
                    <a:p>
                      <a:pPr marL="0" lvl="0" indent="0" rtl="0">
                        <a:spcBef>
                          <a:spcPts val="0"/>
                        </a:spcBef>
                        <a:spcAft>
                          <a:spcPts val="0"/>
                        </a:spcAft>
                        <a:buNone/>
                      </a:pPr>
                      <a:r>
                        <a:rPr lang="nl-NL" sz="1200"/>
                        <a:t>Costs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Clr>
                          <a:schemeClr val="dk1"/>
                        </a:buClr>
                        <a:buSzPts val="1100"/>
                        <a:buFont typeface="Arial"/>
                        <a:buNone/>
                      </a:pPr>
                      <a:r>
                        <a:rPr lang="nl-NL" sz="1200">
                          <a:solidFill>
                            <a:schemeClr val="dk1"/>
                          </a:solidFill>
                        </a:rPr>
                        <a:t>Gamma (𝛼,𝛽) </a:t>
                      </a:r>
                      <a:endParaRPr sz="1200">
                        <a:solidFill>
                          <a:schemeClr val="dk1"/>
                        </a:solidFill>
                      </a:endParaRPr>
                    </a:p>
                    <a:p>
                      <a:pPr marL="0" lvl="0" indent="0">
                        <a:spcBef>
                          <a:spcPts val="0"/>
                        </a:spcBef>
                        <a:spcAft>
                          <a:spcPts val="0"/>
                        </a:spcAft>
                        <a:buClr>
                          <a:schemeClr val="dk1"/>
                        </a:buClr>
                        <a:buSzPts val="1100"/>
                        <a:buFont typeface="Arial"/>
                        <a:buNone/>
                      </a:pPr>
                      <a:r>
                        <a:rPr lang="nl-NL" sz="1200">
                          <a:solidFill>
                            <a:schemeClr val="dk1"/>
                          </a:solidFill>
                        </a:rPr>
                        <a:t>For observed mean 𝜇 and standard error s:</a:t>
                      </a:r>
                      <a:endParaRPr sz="1200">
                        <a:solidFill>
                          <a:schemeClr val="dk1"/>
                        </a:solidFill>
                      </a:endParaRPr>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solidFill>
                            <a:schemeClr val="dk1"/>
                          </a:solidFill>
                        </a:rPr>
                        <a:t>Values &gt;0, positively skewed</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94350">
                <a:tc>
                  <a:txBody>
                    <a:bodyPr/>
                    <a:lstStyle/>
                    <a:p>
                      <a:pPr marL="0" lvl="0" indent="0" rtl="0">
                        <a:spcBef>
                          <a:spcPts val="0"/>
                        </a:spcBef>
                        <a:spcAft>
                          <a:spcPts val="0"/>
                        </a:spcAft>
                        <a:buNone/>
                      </a:pPr>
                      <a:r>
                        <a:rPr lang="nl-NL" sz="1200">
                          <a:solidFill>
                            <a:srgbClr val="009999"/>
                          </a:solidFill>
                        </a:rPr>
                        <a:t>Truncated </a:t>
                      </a:r>
                      <a:endParaRPr sz="1200">
                        <a:solidFill>
                          <a:srgbClr val="009999"/>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tc>
                  <a:txBody>
                    <a:bodyPr/>
                    <a:lstStyle/>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tc>
                  <a:txBody>
                    <a:bodyPr/>
                    <a:lstStyle/>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tc>
                  <a:txBody>
                    <a:bodyPr/>
                    <a:lstStyle/>
                    <a:p>
                      <a:pPr marL="0" lvl="0" indent="0" rtl="0">
                        <a:spcBef>
                          <a:spcPts val="0"/>
                        </a:spcBef>
                        <a:spcAft>
                          <a:spcPts val="0"/>
                        </a:spcAft>
                        <a:buNone/>
                      </a:pPr>
                      <a:r>
                        <a:rPr lang="nl-NL" sz="1200"/>
                        <a:t>Restricting the domain of some other probability distribution</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extLst>
                  <a:ext uri="{0D108BD9-81ED-4DB2-BD59-A6C34878D82A}">
                    <a16:rowId xmlns:a16="http://schemas.microsoft.com/office/drawing/2014/main" val="10003"/>
                  </a:ext>
                </a:extLst>
              </a:tr>
              <a:tr h="394350">
                <a:tc>
                  <a:txBody>
                    <a:bodyPr/>
                    <a:lstStyle/>
                    <a:p>
                      <a:pPr marL="0" lvl="0" indent="0" rtl="0">
                        <a:spcBef>
                          <a:spcPts val="0"/>
                        </a:spcBef>
                        <a:spcAft>
                          <a:spcPts val="0"/>
                        </a:spcAft>
                        <a:buNone/>
                      </a:pPr>
                      <a:r>
                        <a:rPr lang="nl-NL" sz="1200">
                          <a:solidFill>
                            <a:srgbClr val="004D99"/>
                          </a:solidFill>
                        </a:rPr>
                        <a:t>Histogram</a:t>
                      </a:r>
                      <a:endParaRPr sz="1200">
                        <a:solidFill>
                          <a:srgbClr val="004D99"/>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nl-NL" sz="1200"/>
                        <a:t>Any</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nl-NL" sz="1200"/>
                        <a:t>non-parametric</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nl-NL" sz="1200"/>
                        <a:t>Based on trial data: observed relative frequency per value or per interval</a:t>
                      </a:r>
                      <a:endParaRPr sz="120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4"/>
                  </a:ext>
                </a:extLst>
              </a:tr>
              <a:tr h="394350">
                <a:tc>
                  <a:txBody>
                    <a:bodyPr/>
                    <a:lstStyle/>
                    <a:p>
                      <a:pPr marL="0" lvl="0" indent="0" rtl="0">
                        <a:spcBef>
                          <a:spcPts val="0"/>
                        </a:spcBef>
                        <a:spcAft>
                          <a:spcPts val="0"/>
                        </a:spcAft>
                        <a:buNone/>
                      </a:pPr>
                      <a:r>
                        <a:rPr lang="nl-NL" sz="1200">
                          <a:solidFill>
                            <a:srgbClr val="004D99"/>
                          </a:solidFill>
                        </a:rPr>
                        <a:t>Bootstrap</a:t>
                      </a:r>
                      <a:endParaRPr sz="1200">
                        <a:solidFill>
                          <a:srgbClr val="004D99"/>
                        </a:solidFill>
                      </a:endParaRPr>
                    </a:p>
                  </a:txBody>
                  <a:tcPr marL="91425" marR="91425" marT="91425" marB="91425"/>
                </a:tc>
                <a:tc>
                  <a:txBody>
                    <a:bodyPr/>
                    <a:lstStyle/>
                    <a:p>
                      <a:pPr marL="0" lvl="0" indent="0" rtl="0">
                        <a:spcBef>
                          <a:spcPts val="0"/>
                        </a:spcBef>
                        <a:spcAft>
                          <a:spcPts val="0"/>
                        </a:spcAft>
                        <a:buNone/>
                      </a:pPr>
                      <a:r>
                        <a:rPr lang="nl-NL" sz="1200"/>
                        <a:t>Any</a:t>
                      </a:r>
                      <a:endParaRPr sz="1200"/>
                    </a:p>
                  </a:txBody>
                  <a:tcPr marL="91425" marR="91425" marT="91425" marB="91425"/>
                </a:tc>
                <a:tc>
                  <a:txBody>
                    <a:bodyPr/>
                    <a:lstStyle/>
                    <a:p>
                      <a:pPr marL="0" lvl="0" indent="0" rtl="0">
                        <a:spcBef>
                          <a:spcPts val="0"/>
                        </a:spcBef>
                        <a:spcAft>
                          <a:spcPts val="0"/>
                        </a:spcAft>
                        <a:buNone/>
                      </a:pPr>
                      <a:r>
                        <a:rPr lang="nl-NL" sz="1200"/>
                        <a:t>non-parametric</a:t>
                      </a:r>
                      <a:endParaRPr sz="1200"/>
                    </a:p>
                  </a:txBody>
                  <a:tcPr marL="91425" marR="91425" marT="91425" marB="91425"/>
                </a:tc>
                <a:tc>
                  <a:txBody>
                    <a:bodyPr/>
                    <a:lstStyle/>
                    <a:p>
                      <a:pPr marL="0" lvl="0" indent="0" rtl="0">
                        <a:spcBef>
                          <a:spcPts val="0"/>
                        </a:spcBef>
                        <a:spcAft>
                          <a:spcPts val="0"/>
                        </a:spcAft>
                        <a:buNone/>
                      </a:pPr>
                      <a:r>
                        <a:rPr lang="nl-NL" sz="1200"/>
                        <a:t>Based on trial data: simulated relative frequency per value</a:t>
                      </a:r>
                      <a:endParaRPr sz="1200"/>
                    </a:p>
                  </a:txBody>
                  <a:tcPr marL="91425" marR="91425" marT="91425" marB="91425"/>
                </a:tc>
                <a:extLst>
                  <a:ext uri="{0D108BD9-81ED-4DB2-BD59-A6C34878D82A}">
                    <a16:rowId xmlns:a16="http://schemas.microsoft.com/office/drawing/2014/main" val="10005"/>
                  </a:ext>
                </a:extLst>
              </a:tr>
            </a:tbl>
          </a:graphicData>
        </a:graphic>
      </p:graphicFrame>
      <p:pic>
        <p:nvPicPr>
          <p:cNvPr id="1989" name="Shape 1989"/>
          <p:cNvPicPr preferRelativeResize="0"/>
          <p:nvPr/>
        </p:nvPicPr>
        <p:blipFill>
          <a:blip r:embed="rId3">
            <a:alphaModFix/>
          </a:blip>
          <a:stretch>
            <a:fillRect/>
          </a:stretch>
        </p:blipFill>
        <p:spPr>
          <a:xfrm>
            <a:off x="4875825" y="3708675"/>
            <a:ext cx="829113" cy="670200"/>
          </a:xfrm>
          <a:prstGeom prst="rect">
            <a:avLst/>
          </a:prstGeom>
          <a:noFill/>
          <a:ln>
            <a:noFill/>
          </a:ln>
        </p:spPr>
      </p:pic>
    </p:spTree>
    <p:extLst>
      <p:ext uri="{BB962C8B-B14F-4D97-AF65-F5344CB8AC3E}">
        <p14:creationId xmlns:p14="http://schemas.microsoft.com/office/powerpoint/2010/main" val="345433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94"/>
        <p:cNvGrpSpPr/>
        <p:nvPr/>
      </p:nvGrpSpPr>
      <p:grpSpPr>
        <a:xfrm>
          <a:off x="0" y="0"/>
          <a:ext cx="0" cy="0"/>
          <a:chOff x="0" y="0"/>
          <a:chExt cx="0" cy="0"/>
        </a:xfrm>
      </p:grpSpPr>
      <p:sp>
        <p:nvSpPr>
          <p:cNvPr id="1995" name="Shape 1995"/>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nl-NL"/>
              <a:t>PSA in R</a:t>
            </a:r>
            <a:endParaRPr/>
          </a:p>
        </p:txBody>
      </p:sp>
      <p:sp>
        <p:nvSpPr>
          <p:cNvPr id="1996" name="Shape 1996"/>
          <p:cNvSpPr txBox="1">
            <a:spLocks noGrp="1"/>
          </p:cNvSpPr>
          <p:nvPr>
            <p:ph type="body"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a:spcBef>
                <a:spcPts val="440"/>
              </a:spcBef>
              <a:spcAft>
                <a:spcPts val="0"/>
              </a:spcAft>
              <a:buNone/>
            </a:pPr>
            <a:r>
              <a:rPr lang="nl-NL" dirty="0"/>
              <a:t>Common </a:t>
            </a:r>
            <a:r>
              <a:rPr lang="nl-NL" dirty="0" err="1"/>
              <a:t>naming</a:t>
            </a:r>
            <a:r>
              <a:rPr lang="nl-NL" dirty="0"/>
              <a:t> </a:t>
            </a:r>
            <a:r>
              <a:rPr lang="nl-NL" dirty="0" err="1"/>
              <a:t>structure</a:t>
            </a:r>
            <a:r>
              <a:rPr lang="nl-NL" dirty="0"/>
              <a:t> </a:t>
            </a:r>
            <a:r>
              <a:rPr lang="nl-NL" dirty="0" err="1"/>
              <a:t>among</a:t>
            </a:r>
            <a:r>
              <a:rPr lang="nl-NL" dirty="0"/>
              <a:t> (most) </a:t>
            </a:r>
            <a:r>
              <a:rPr lang="nl-NL" dirty="0" err="1"/>
              <a:t>distributions</a:t>
            </a:r>
            <a:r>
              <a:rPr lang="nl-NL" dirty="0"/>
              <a:t> in R</a:t>
            </a:r>
            <a:endParaRPr dirty="0"/>
          </a:p>
          <a:p>
            <a:pPr marL="342900" lvl="0" indent="-88900">
              <a:spcBef>
                <a:spcPts val="440"/>
              </a:spcBef>
              <a:spcAft>
                <a:spcPts val="0"/>
              </a:spcAft>
              <a:buNone/>
            </a:pPr>
            <a:endParaRPr dirty="0"/>
          </a:p>
          <a:p>
            <a:pPr marL="457200" lvl="0" indent="-368300" rtl="0">
              <a:spcBef>
                <a:spcPts val="440"/>
              </a:spcBef>
              <a:spcAft>
                <a:spcPts val="0"/>
              </a:spcAft>
              <a:buClr>
                <a:schemeClr val="accent3"/>
              </a:buClr>
              <a:buSzPts val="2200"/>
              <a:buChar char="•"/>
            </a:pPr>
            <a:r>
              <a:rPr lang="nl-NL" dirty="0"/>
              <a:t>“q”+ </a:t>
            </a:r>
            <a:r>
              <a:rPr lang="nl-NL" i="1" dirty="0"/>
              <a:t>dist.</a:t>
            </a:r>
            <a:r>
              <a:rPr lang="nl-NL" dirty="0"/>
              <a:t> (e.g. </a:t>
            </a:r>
            <a:r>
              <a:rPr lang="nl-NL" dirty="0" err="1">
                <a:latin typeface="Courier New"/>
                <a:ea typeface="Courier New"/>
                <a:cs typeface="Courier New"/>
                <a:sym typeface="Courier New"/>
              </a:rPr>
              <a:t>qnorm</a:t>
            </a:r>
            <a:r>
              <a:rPr lang="nl-NL" dirty="0">
                <a:latin typeface="Courier New"/>
                <a:ea typeface="Courier New"/>
                <a:cs typeface="Courier New"/>
                <a:sym typeface="Courier New"/>
              </a:rPr>
              <a:t>()</a:t>
            </a:r>
            <a:r>
              <a:rPr lang="nl-NL" dirty="0"/>
              <a:t>): </a:t>
            </a:r>
            <a:r>
              <a:rPr lang="nl-NL" dirty="0" err="1"/>
              <a:t>quantile</a:t>
            </a:r>
            <a:r>
              <a:rPr lang="nl-NL" dirty="0"/>
              <a:t> </a:t>
            </a:r>
            <a:r>
              <a:rPr lang="nl-NL" dirty="0" err="1"/>
              <a:t>function</a:t>
            </a:r>
            <a:endParaRPr dirty="0"/>
          </a:p>
          <a:p>
            <a:pPr marL="0" lvl="0" indent="0" rtl="0">
              <a:spcBef>
                <a:spcPts val="440"/>
              </a:spcBef>
              <a:spcAft>
                <a:spcPts val="0"/>
              </a:spcAft>
              <a:buNone/>
            </a:pPr>
            <a:endParaRPr sz="600" dirty="0"/>
          </a:p>
          <a:p>
            <a:pPr marL="457200" lvl="0" indent="-368300" rtl="0">
              <a:spcBef>
                <a:spcPts val="440"/>
              </a:spcBef>
              <a:spcAft>
                <a:spcPts val="0"/>
              </a:spcAft>
              <a:buClr>
                <a:schemeClr val="accent3"/>
              </a:buClr>
              <a:buSzPts val="2200"/>
              <a:buChar char="•"/>
            </a:pPr>
            <a:r>
              <a:rPr lang="nl-NL" dirty="0"/>
              <a:t>“d”+ </a:t>
            </a:r>
            <a:r>
              <a:rPr lang="nl-NL" i="1" dirty="0"/>
              <a:t>dist.</a:t>
            </a:r>
            <a:r>
              <a:rPr lang="nl-NL" dirty="0"/>
              <a:t>(e.g. </a:t>
            </a:r>
            <a:r>
              <a:rPr lang="nl-NL" dirty="0" err="1">
                <a:latin typeface="Courier New"/>
                <a:ea typeface="Courier New"/>
                <a:cs typeface="Courier New"/>
                <a:sym typeface="Courier New"/>
              </a:rPr>
              <a:t>dnorm</a:t>
            </a:r>
            <a:r>
              <a:rPr lang="nl-NL" dirty="0">
                <a:latin typeface="Courier New"/>
                <a:ea typeface="Courier New"/>
                <a:cs typeface="Courier New"/>
                <a:sym typeface="Courier New"/>
              </a:rPr>
              <a:t>()</a:t>
            </a:r>
            <a:r>
              <a:rPr lang="nl-NL" dirty="0"/>
              <a:t>): </a:t>
            </a:r>
            <a:r>
              <a:rPr lang="nl-NL" dirty="0" err="1"/>
              <a:t>density</a:t>
            </a:r>
            <a:r>
              <a:rPr lang="nl-NL" dirty="0"/>
              <a:t> </a:t>
            </a:r>
            <a:r>
              <a:rPr lang="nl-NL" dirty="0" err="1"/>
              <a:t>function</a:t>
            </a:r>
            <a:endParaRPr dirty="0"/>
          </a:p>
          <a:p>
            <a:pPr marL="0" lvl="0" indent="0" rtl="0">
              <a:spcBef>
                <a:spcPts val="440"/>
              </a:spcBef>
              <a:spcAft>
                <a:spcPts val="0"/>
              </a:spcAft>
              <a:buNone/>
            </a:pPr>
            <a:endParaRPr sz="600" dirty="0"/>
          </a:p>
          <a:p>
            <a:pPr marL="457200" lvl="0" indent="-368300" rtl="0">
              <a:spcBef>
                <a:spcPts val="440"/>
              </a:spcBef>
              <a:spcAft>
                <a:spcPts val="0"/>
              </a:spcAft>
              <a:buClr>
                <a:schemeClr val="accent3"/>
              </a:buClr>
              <a:buSzPts val="2200"/>
              <a:buChar char="•"/>
            </a:pPr>
            <a:r>
              <a:rPr lang="nl-NL" b="1" dirty="0"/>
              <a:t>“p”+ </a:t>
            </a:r>
            <a:r>
              <a:rPr lang="nl-NL" b="1" i="1" dirty="0"/>
              <a:t>dist.</a:t>
            </a:r>
            <a:r>
              <a:rPr lang="nl-NL" dirty="0"/>
              <a:t>(e.g. </a:t>
            </a:r>
            <a:r>
              <a:rPr lang="nl-NL" dirty="0" err="1">
                <a:latin typeface="Courier New"/>
                <a:ea typeface="Courier New"/>
                <a:cs typeface="Courier New"/>
                <a:sym typeface="Courier New"/>
              </a:rPr>
              <a:t>pnorm</a:t>
            </a:r>
            <a:r>
              <a:rPr lang="nl-NL" dirty="0">
                <a:latin typeface="Courier New"/>
                <a:ea typeface="Courier New"/>
                <a:cs typeface="Courier New"/>
                <a:sym typeface="Courier New"/>
              </a:rPr>
              <a:t>()</a:t>
            </a:r>
            <a:r>
              <a:rPr lang="nl-NL" dirty="0"/>
              <a:t>)</a:t>
            </a:r>
            <a:r>
              <a:rPr lang="nl-NL" b="1" dirty="0"/>
              <a:t>: </a:t>
            </a:r>
            <a:r>
              <a:rPr lang="nl-NL" b="1" dirty="0" err="1"/>
              <a:t>c.d.f</a:t>
            </a:r>
            <a:r>
              <a:rPr lang="nl-NL" b="1" dirty="0"/>
              <a:t> </a:t>
            </a:r>
            <a:r>
              <a:rPr lang="nl-NL" b="1" dirty="0" err="1"/>
              <a:t>function</a:t>
            </a:r>
            <a:endParaRPr b="1" dirty="0"/>
          </a:p>
          <a:p>
            <a:pPr marL="0" lvl="0" indent="0" rtl="0">
              <a:spcBef>
                <a:spcPts val="440"/>
              </a:spcBef>
              <a:spcAft>
                <a:spcPts val="0"/>
              </a:spcAft>
              <a:buNone/>
            </a:pPr>
            <a:endParaRPr sz="600" b="1" dirty="0"/>
          </a:p>
          <a:p>
            <a:pPr marL="457200" lvl="0" indent="-368300" rtl="0">
              <a:spcBef>
                <a:spcPts val="440"/>
              </a:spcBef>
              <a:spcAft>
                <a:spcPts val="0"/>
              </a:spcAft>
              <a:buClr>
                <a:schemeClr val="accent3"/>
              </a:buClr>
              <a:buSzPts val="2200"/>
              <a:buChar char="•"/>
            </a:pPr>
            <a:r>
              <a:rPr lang="nl-NL" b="1" dirty="0"/>
              <a:t>“r” + </a:t>
            </a:r>
            <a:r>
              <a:rPr lang="nl-NL" b="1" i="1" dirty="0"/>
              <a:t>dist.</a:t>
            </a:r>
            <a:r>
              <a:rPr lang="nl-NL" dirty="0"/>
              <a:t>(e.g.</a:t>
            </a:r>
            <a:r>
              <a:rPr lang="nl-NL" b="1" dirty="0"/>
              <a:t> </a:t>
            </a:r>
            <a:r>
              <a:rPr lang="nl-NL" dirty="0" err="1">
                <a:latin typeface="Courier New"/>
                <a:ea typeface="Courier New"/>
                <a:cs typeface="Courier New"/>
                <a:sym typeface="Courier New"/>
              </a:rPr>
              <a:t>rnorm</a:t>
            </a:r>
            <a:r>
              <a:rPr lang="nl-NL" dirty="0">
                <a:latin typeface="Courier New"/>
                <a:ea typeface="Courier New"/>
                <a:cs typeface="Courier New"/>
                <a:sym typeface="Courier New"/>
              </a:rPr>
              <a:t>()</a:t>
            </a:r>
            <a:r>
              <a:rPr lang="nl-NL" dirty="0"/>
              <a:t>)</a:t>
            </a:r>
            <a:r>
              <a:rPr lang="nl-NL" b="1" dirty="0"/>
              <a:t>: random </a:t>
            </a:r>
            <a:r>
              <a:rPr lang="nl-NL" b="1" dirty="0" err="1"/>
              <a:t>number</a:t>
            </a:r>
            <a:r>
              <a:rPr lang="nl-NL" b="1" dirty="0"/>
              <a:t> </a:t>
            </a:r>
            <a:r>
              <a:rPr lang="nl-NL" b="1" dirty="0" err="1"/>
              <a:t>generating</a:t>
            </a:r>
            <a:r>
              <a:rPr lang="nl-NL" b="1" dirty="0"/>
              <a:t> </a:t>
            </a:r>
            <a:r>
              <a:rPr lang="nl-NL" b="1" dirty="0" err="1"/>
              <a:t>function</a:t>
            </a:r>
            <a:endParaRPr b="1" dirty="0"/>
          </a:p>
          <a:p>
            <a:pPr marL="0" lvl="0" indent="0" rtl="0">
              <a:spcBef>
                <a:spcPts val="440"/>
              </a:spcBef>
              <a:spcAft>
                <a:spcPts val="0"/>
              </a:spcAft>
              <a:buNone/>
            </a:pPr>
            <a:endParaRPr b="1" dirty="0"/>
          </a:p>
          <a:p>
            <a:pPr marL="0" lvl="0" indent="0" rtl="0">
              <a:spcBef>
                <a:spcPts val="440"/>
              </a:spcBef>
              <a:spcAft>
                <a:spcPts val="0"/>
              </a:spcAft>
              <a:buNone/>
            </a:pPr>
            <a:r>
              <a:rPr lang="nl-NL" dirty="0">
                <a:latin typeface="Courier New"/>
                <a:ea typeface="Courier New"/>
                <a:cs typeface="Courier New"/>
                <a:sym typeface="Courier New"/>
              </a:rPr>
              <a:t>sample()</a:t>
            </a:r>
            <a:r>
              <a:rPr lang="nl-NL" dirty="0"/>
              <a:t>:Random </a:t>
            </a:r>
            <a:r>
              <a:rPr lang="nl-NL" dirty="0" err="1"/>
              <a:t>number</a:t>
            </a:r>
            <a:r>
              <a:rPr lang="nl-NL" dirty="0"/>
              <a:t> sampling </a:t>
            </a:r>
            <a:r>
              <a:rPr lang="nl-NL" dirty="0" err="1"/>
              <a:t>with</a:t>
            </a:r>
            <a:r>
              <a:rPr lang="nl-NL" dirty="0"/>
              <a:t>(out) </a:t>
            </a:r>
            <a:r>
              <a:rPr lang="nl-NL" dirty="0" err="1"/>
              <a:t>replacement</a:t>
            </a:r>
            <a:r>
              <a:rPr lang="nl-NL" dirty="0"/>
              <a:t> </a:t>
            </a:r>
            <a:r>
              <a:rPr lang="nl-NL" dirty="0" err="1"/>
              <a:t>and</a:t>
            </a:r>
            <a:r>
              <a:rPr lang="nl-NL" dirty="0"/>
              <a:t> </a:t>
            </a:r>
            <a:r>
              <a:rPr lang="nl-NL" dirty="0" err="1"/>
              <a:t>weights</a:t>
            </a:r>
            <a:r>
              <a:rPr lang="nl-NL" dirty="0"/>
              <a:t> (e.g. </a:t>
            </a:r>
            <a:r>
              <a:rPr lang="nl-NL" dirty="0" err="1"/>
              <a:t>for</a:t>
            </a:r>
            <a:r>
              <a:rPr lang="nl-NL" dirty="0"/>
              <a:t> bootstrapping)</a:t>
            </a:r>
            <a:endParaRPr dirty="0"/>
          </a:p>
        </p:txBody>
      </p:sp>
      <p:sp>
        <p:nvSpPr>
          <p:cNvPr id="1997" name="Shape 1997"/>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28</a:t>
            </a:fld>
            <a:endParaRPr/>
          </a:p>
        </p:txBody>
      </p:sp>
    </p:spTree>
    <p:extLst>
      <p:ext uri="{BB962C8B-B14F-4D97-AF65-F5344CB8AC3E}">
        <p14:creationId xmlns:p14="http://schemas.microsoft.com/office/powerpoint/2010/main" val="2100418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FBEA-2735-2643-9C24-A679676C9961}"/>
              </a:ext>
            </a:extLst>
          </p:cNvPr>
          <p:cNvSpPr>
            <a:spLocks noGrp="1"/>
          </p:cNvSpPr>
          <p:nvPr>
            <p:ph type="title"/>
          </p:nvPr>
        </p:nvSpPr>
        <p:spPr>
          <a:xfrm>
            <a:off x="653143" y="274638"/>
            <a:ext cx="8490857" cy="1143000"/>
          </a:xfrm>
        </p:spPr>
        <p:txBody>
          <a:bodyPr/>
          <a:lstStyle/>
          <a:p>
            <a:r>
              <a:rPr lang="en-US" sz="3600" dirty="0"/>
              <a:t>Decision Uncertainty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887BB9-8291-0840-B833-272228E3F517}"/>
                  </a:ext>
                </a:extLst>
              </p:cNvPr>
              <p:cNvSpPr>
                <a:spLocks noGrp="1"/>
              </p:cNvSpPr>
              <p:nvPr>
                <p:ph idx="1"/>
              </p:nvPr>
            </p:nvSpPr>
            <p:spPr/>
            <p:txBody>
              <a:bodyPr/>
              <a:lstStyle/>
              <a:p>
                <a:endParaRPr lang="en-US" dirty="0"/>
              </a:p>
              <a:p>
                <a:r>
                  <a:rPr lang="en-US" dirty="0"/>
                  <a:t>The probability that a given strategy, </a:t>
                </a:r>
                <a14:m>
                  <m:oMath xmlns:m="http://schemas.openxmlformats.org/officeDocument/2006/math">
                    <m:r>
                      <a:rPr lang="es-ES" b="0" i="1" smtClean="0">
                        <a:latin typeface="Cambria Math" panose="02040503050406030204" pitchFamily="18" charset="0"/>
                      </a:rPr>
                      <m:t>𝑑</m:t>
                    </m:r>
                  </m:oMath>
                </a14:m>
                <a:r>
                  <a:rPr lang="en-US" dirty="0"/>
                  <a:t>, is cost-effective</a:t>
                </a:r>
              </a:p>
              <a:p>
                <a:pPr marL="114300" indent="0">
                  <a:buNone/>
                </a:pPr>
                <a14:m>
                  <m:oMathPara xmlns:m="http://schemas.openxmlformats.org/officeDocument/2006/math">
                    <m:oMathParaPr>
                      <m:jc m:val="centerGroup"/>
                    </m:oMathParaPr>
                    <m:oMath xmlns:m="http://schemas.openxmlformats.org/officeDocument/2006/math">
                      <m:func>
                        <m:funcPr>
                          <m:ctrlPr>
                            <a:rPr lang="es-ES" b="0" i="1" smtClean="0">
                              <a:latin typeface="Cambria Math" panose="02040503050406030204" pitchFamily="18" charset="0"/>
                            </a:rPr>
                          </m:ctrlPr>
                        </m:funcPr>
                        <m:fName>
                          <m:r>
                            <m:rPr>
                              <m:sty m:val="p"/>
                            </m:rPr>
                            <a:rPr lang="es-ES" b="0" i="0" smtClean="0">
                              <a:latin typeface="Cambria Math" panose="02040503050406030204" pitchFamily="18" charset="0"/>
                            </a:rPr>
                            <m:t>Pr</m:t>
                          </m:r>
                        </m:fName>
                        <m:e>
                          <m:sSub>
                            <m:sSubPr>
                              <m:ctrlPr>
                                <a:rPr lang="es-ES" b="0" i="1" smtClean="0">
                                  <a:latin typeface="Cambria Math" panose="02040503050406030204" pitchFamily="18" charset="0"/>
                                </a:rPr>
                              </m:ctrlPr>
                            </m:sSubPr>
                            <m:e>
                              <m:d>
                                <m:dPr>
                                  <m:ctrlPr>
                                    <a:rPr lang="es-ES" b="0" i="1" smtClean="0">
                                      <a:latin typeface="Cambria Math" panose="02040503050406030204" pitchFamily="18" charset="0"/>
                                    </a:rPr>
                                  </m:ctrlPr>
                                </m:dPr>
                                <m:e>
                                  <m:r>
                                    <a:rPr lang="es-ES" b="0" i="1" smtClean="0">
                                      <a:latin typeface="Cambria Math" panose="02040503050406030204" pitchFamily="18" charset="0"/>
                                    </a:rPr>
                                    <m:t>𝐶𝐸</m:t>
                                  </m:r>
                                </m:e>
                              </m:d>
                            </m:e>
                            <m:sub>
                              <m:r>
                                <a:rPr lang="es-ES" b="0" i="1" smtClean="0">
                                  <a:latin typeface="Cambria Math" panose="02040503050406030204" pitchFamily="18" charset="0"/>
                                </a:rPr>
                                <m:t>𝑑</m:t>
                              </m:r>
                            </m:sub>
                          </m:sSub>
                          <m:r>
                            <a:rPr lang="es-ES" b="0" i="1" smtClean="0">
                              <a:latin typeface="Cambria Math" panose="02040503050406030204" pitchFamily="18" charset="0"/>
                            </a:rPr>
                            <m:t>=</m:t>
                          </m:r>
                          <m:f>
                            <m:fPr>
                              <m:ctrlPr>
                                <a:rPr lang="es-ES" b="0" i="1" smtClean="0">
                                  <a:latin typeface="Cambria Math" panose="02040503050406030204" pitchFamily="18" charset="0"/>
                                </a:rPr>
                              </m:ctrlPr>
                            </m:fPr>
                            <m:num>
                              <m:sSub>
                                <m:sSubPr>
                                  <m:ctrlPr>
                                    <a:rPr lang="es-ES" b="0"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𝑑</m:t>
                                  </m:r>
                                </m:sub>
                              </m:sSub>
                            </m:num>
                            <m:den>
                              <m:r>
                                <a:rPr lang="es-ES" b="0" i="1" smtClean="0">
                                  <a:latin typeface="Cambria Math" panose="02040503050406030204" pitchFamily="18" charset="0"/>
                                </a:rPr>
                                <m:t>𝑁</m:t>
                              </m:r>
                            </m:den>
                          </m:f>
                        </m:e>
                      </m:func>
                    </m:oMath>
                  </m:oMathPara>
                </a14:m>
                <a:endParaRPr lang="en-US" dirty="0"/>
              </a:p>
              <a:p>
                <a:r>
                  <a:rPr lang="en-US" dirty="0"/>
                  <a:t>where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𝑑</m:t>
                        </m:r>
                      </m:sub>
                    </m:sSub>
                  </m:oMath>
                </a14:m>
                <a:r>
                  <a:rPr lang="en-US" dirty="0"/>
                  <a:t> is the number of simulations in which strategy </a:t>
                </a:r>
                <a14:m>
                  <m:oMath xmlns:m="http://schemas.openxmlformats.org/officeDocument/2006/math">
                    <m:r>
                      <a:rPr lang="es-ES" i="1">
                        <a:latin typeface="Cambria Math" panose="02040503050406030204" pitchFamily="18" charset="0"/>
                      </a:rPr>
                      <m:t>𝑑</m:t>
                    </m:r>
                  </m:oMath>
                </a14:m>
                <a:r>
                  <a:rPr lang="en-US" dirty="0"/>
                  <a:t> has the maximum net benefit and </a:t>
                </a:r>
                <a14:m>
                  <m:oMath xmlns:m="http://schemas.openxmlformats.org/officeDocument/2006/math">
                    <m:r>
                      <a:rPr lang="es-ES" b="0" i="1" smtClean="0">
                        <a:latin typeface="Cambria Math" panose="02040503050406030204" pitchFamily="18" charset="0"/>
                      </a:rPr>
                      <m:t>𝑁</m:t>
                    </m:r>
                  </m:oMath>
                </a14:m>
                <a:r>
                  <a:rPr lang="en-US" dirty="0"/>
                  <a:t> is the total number of PSA samples.</a:t>
                </a:r>
              </a:p>
            </p:txBody>
          </p:sp>
        </mc:Choice>
        <mc:Fallback>
          <p:sp>
            <p:nvSpPr>
              <p:cNvPr id="3" name="Content Placeholder 2">
                <a:extLst>
                  <a:ext uri="{FF2B5EF4-FFF2-40B4-BE49-F238E27FC236}">
                    <a16:creationId xmlns:a16="http://schemas.microsoft.com/office/drawing/2014/main" id="{FA887BB9-8291-0840-B833-272228E3F517}"/>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MX">
                    <a:noFill/>
                  </a:rPr>
                  <a:t> </a:t>
                </a:r>
              </a:p>
            </p:txBody>
          </p:sp>
        </mc:Fallback>
      </mc:AlternateContent>
    </p:spTree>
    <p:extLst>
      <p:ext uri="{BB962C8B-B14F-4D97-AF65-F5344CB8AC3E}">
        <p14:creationId xmlns:p14="http://schemas.microsoft.com/office/powerpoint/2010/main" val="13335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Analysis</a:t>
            </a:r>
          </a:p>
        </p:txBody>
      </p:sp>
      <p:sp>
        <p:nvSpPr>
          <p:cNvPr id="3" name="Content Placeholder 2"/>
          <p:cNvSpPr>
            <a:spLocks noGrp="1"/>
          </p:cNvSpPr>
          <p:nvPr>
            <p:ph idx="1"/>
          </p:nvPr>
        </p:nvSpPr>
        <p:spPr>
          <a:xfrm>
            <a:off x="840432" y="1417637"/>
            <a:ext cx="7620000" cy="5344903"/>
          </a:xfrm>
        </p:spPr>
        <p:txBody>
          <a:bodyPr>
            <a:normAutofit/>
          </a:bodyPr>
          <a:lstStyle/>
          <a:p>
            <a:r>
              <a:rPr lang="en-US" dirty="0"/>
              <a:t>Vary input parameters within plausible ranges</a:t>
            </a:r>
          </a:p>
          <a:p>
            <a:r>
              <a:rPr lang="en-US" dirty="0"/>
              <a:t>For which values is each strategy optimal?</a:t>
            </a:r>
          </a:p>
          <a:p>
            <a:pPr lvl="2"/>
            <a:endParaRPr lang="en-US" dirty="0"/>
          </a:p>
          <a:p>
            <a:r>
              <a:rPr lang="en-US" dirty="0"/>
              <a:t>Deterministic sensitivity analysis (DSA)</a:t>
            </a:r>
          </a:p>
          <a:p>
            <a:pPr lvl="1"/>
            <a:r>
              <a:rPr lang="en-US" dirty="0"/>
              <a:t>One-way analysis: vary one parameter, hold rest fixed</a:t>
            </a:r>
          </a:p>
          <a:p>
            <a:pPr lvl="1"/>
            <a:r>
              <a:rPr lang="en-US" dirty="0"/>
              <a:t>Two-way analysis: vary two parameters, hold rest fixed</a:t>
            </a:r>
          </a:p>
          <a:p>
            <a:pPr lvl="2"/>
            <a:endParaRPr lang="en-US" dirty="0"/>
          </a:p>
          <a:p>
            <a:r>
              <a:rPr lang="en-US" dirty="0"/>
              <a:t>Probabilistic sensitivity analysis (PSA)</a:t>
            </a:r>
          </a:p>
          <a:p>
            <a:pPr lvl="1"/>
            <a:r>
              <a:rPr lang="en-US" dirty="0"/>
              <a:t>Simultaneously vary input parameters by randomly sampling from appropriate probability distributions</a:t>
            </a:r>
          </a:p>
          <a:p>
            <a:pPr lvl="1"/>
            <a:r>
              <a:rPr lang="en-US" dirty="0"/>
              <a:t>How often is each alternative cost-effective?</a:t>
            </a:r>
          </a:p>
          <a:p>
            <a:pPr lvl="1"/>
            <a:r>
              <a:rPr lang="en-US" dirty="0"/>
              <a:t>What strategy has the highest expected net benefit</a:t>
            </a:r>
          </a:p>
        </p:txBody>
      </p:sp>
    </p:spTree>
    <p:extLst>
      <p:ext uri="{BB962C8B-B14F-4D97-AF65-F5344CB8AC3E}">
        <p14:creationId xmlns:p14="http://schemas.microsoft.com/office/powerpoint/2010/main" val="57774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FBEA-2735-2643-9C24-A679676C9961}"/>
              </a:ext>
            </a:extLst>
          </p:cNvPr>
          <p:cNvSpPr>
            <a:spLocks noGrp="1"/>
          </p:cNvSpPr>
          <p:nvPr>
            <p:ph type="title"/>
          </p:nvPr>
        </p:nvSpPr>
        <p:spPr>
          <a:xfrm>
            <a:off x="653143" y="274638"/>
            <a:ext cx="8490857" cy="1143000"/>
          </a:xfrm>
        </p:spPr>
        <p:txBody>
          <a:bodyPr/>
          <a:lstStyle/>
          <a:p>
            <a:r>
              <a:rPr lang="en-US" sz="3600" dirty="0"/>
              <a:t>Cost-Effectiveness Acceptability Curves (CEAC)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887BB9-8291-0840-B833-272228E3F517}"/>
                  </a:ext>
                </a:extLst>
              </p:cNvPr>
              <p:cNvSpPr>
                <a:spLocks noGrp="1"/>
              </p:cNvSpPr>
              <p:nvPr>
                <p:ph idx="1"/>
              </p:nvPr>
            </p:nvSpPr>
            <p:spPr/>
            <p:txBody>
              <a:bodyPr/>
              <a:lstStyle/>
              <a:p>
                <a:endParaRPr lang="en-US" dirty="0"/>
              </a:p>
              <a:p>
                <a:r>
                  <a:rPr lang="en-US" dirty="0"/>
                  <a:t>CEAC display the </a:t>
                </a:r>
                <a:r>
                  <a:rPr lang="en-US" u="sng" dirty="0"/>
                  <a:t>probability</a:t>
                </a:r>
                <a:r>
                  <a:rPr lang="en-US" dirty="0"/>
                  <a:t> that each strategy is cost-effective given a certain willingness-to-pay (WTP) threshold </a:t>
                </a:r>
              </a:p>
              <a:p>
                <a:endParaRPr lang="en-US" dirty="0"/>
              </a:p>
              <a:p>
                <a:r>
                  <a:rPr lang="en-US" dirty="0"/>
                  <a:t>The representation of </a:t>
                </a:r>
                <a14:m>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i="1">
                                <a:latin typeface="Cambria Math" panose="02040503050406030204" pitchFamily="18" charset="0"/>
                              </a:rPr>
                              <m:t>𝑑</m:t>
                            </m:r>
                          </m:sub>
                        </m:sSub>
                      </m:e>
                    </m:func>
                  </m:oMath>
                </a14:m>
                <a:r>
                  <a:rPr lang="en-US" dirty="0"/>
                  <a:t> for all </a:t>
                </a:r>
                <a14:m>
                  <m:oMath xmlns:m="http://schemas.openxmlformats.org/officeDocument/2006/math">
                    <m:r>
                      <a:rPr lang="es-ES" b="0" i="1" smtClean="0">
                        <a:latin typeface="Cambria Math" panose="02040503050406030204" pitchFamily="18" charset="0"/>
                      </a:rPr>
                      <m:t>𝐷</m:t>
                    </m:r>
                  </m:oMath>
                </a14:m>
                <a:r>
                  <a:rPr lang="en-US" dirty="0"/>
                  <a:t> strategies as a function of </a:t>
                </a:r>
                <a14:m>
                  <m:oMath xmlns:m="http://schemas.openxmlformats.org/officeDocument/2006/math">
                    <m:r>
                      <a:rPr lang="es-ES" b="0" i="1" smtClean="0">
                        <a:latin typeface="Cambria Math" panose="02040503050406030204" pitchFamily="18" charset="0"/>
                      </a:rPr>
                      <m:t>𝜆</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FA887BB9-8291-0840-B833-272228E3F517}"/>
                  </a:ext>
                </a:extLst>
              </p:cNvPr>
              <p:cNvSpPr>
                <a:spLocks noGrp="1" noRot="1" noChangeAspect="1" noMove="1" noResize="1" noEditPoints="1" noAdjustHandles="1" noChangeArrowheads="1" noChangeShapeType="1" noTextEdit="1"/>
              </p:cNvSpPr>
              <p:nvPr>
                <p:ph idx="1"/>
              </p:nvPr>
            </p:nvSpPr>
            <p:spPr>
              <a:blipFill>
                <a:blip r:embed="rId2"/>
                <a:stretch>
                  <a:fillRect r="-499"/>
                </a:stretch>
              </a:blipFill>
            </p:spPr>
            <p:txBody>
              <a:bodyPr/>
              <a:lstStyle/>
              <a:p>
                <a:r>
                  <a:rPr lang="en-MX">
                    <a:noFill/>
                  </a:rPr>
                  <a:t> </a:t>
                </a:r>
              </a:p>
            </p:txBody>
          </p:sp>
        </mc:Fallback>
      </mc:AlternateContent>
    </p:spTree>
    <p:extLst>
      <p:ext uri="{BB962C8B-B14F-4D97-AF65-F5344CB8AC3E}">
        <p14:creationId xmlns:p14="http://schemas.microsoft.com/office/powerpoint/2010/main" val="97290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10" name="Shape 1110"/>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31</a:t>
            </a:fld>
            <a:endParaRPr/>
          </a:p>
        </p:txBody>
      </p:sp>
      <p:sp>
        <p:nvSpPr>
          <p:cNvPr id="7" name="Title 1">
            <a:extLst>
              <a:ext uri="{FF2B5EF4-FFF2-40B4-BE49-F238E27FC236}">
                <a16:creationId xmlns:a16="http://schemas.microsoft.com/office/drawing/2014/main" id="{1ACA1614-C6A9-0544-A5F0-07175F41E339}"/>
              </a:ext>
            </a:extLst>
          </p:cNvPr>
          <p:cNvSpPr>
            <a:spLocks noGrp="1"/>
          </p:cNvSpPr>
          <p:nvPr>
            <p:ph type="title"/>
          </p:nvPr>
        </p:nvSpPr>
        <p:spPr>
          <a:xfrm>
            <a:off x="653143" y="274638"/>
            <a:ext cx="8490857" cy="1143000"/>
          </a:xfrm>
        </p:spPr>
        <p:txBody>
          <a:bodyPr/>
          <a:lstStyle/>
          <a:p>
            <a:r>
              <a:rPr lang="en-US" sz="3600" dirty="0"/>
              <a:t>Construction of CEAC</a:t>
            </a:r>
          </a:p>
        </p:txBody>
      </p:sp>
      <p:pic>
        <p:nvPicPr>
          <p:cNvPr id="12" name="Picture 11">
            <a:extLst>
              <a:ext uri="{FF2B5EF4-FFF2-40B4-BE49-F238E27FC236}">
                <a16:creationId xmlns:a16="http://schemas.microsoft.com/office/drawing/2014/main" id="{D27552BA-2B60-F34D-B3B0-8BD339285B24}"/>
              </a:ext>
            </a:extLst>
          </p:cNvPr>
          <p:cNvPicPr>
            <a:picLocks noChangeAspect="1"/>
          </p:cNvPicPr>
          <p:nvPr/>
        </p:nvPicPr>
        <p:blipFill>
          <a:blip r:embed="rId3"/>
          <a:stretch>
            <a:fillRect/>
          </a:stretch>
        </p:blipFill>
        <p:spPr>
          <a:xfrm>
            <a:off x="695739" y="1745749"/>
            <a:ext cx="8448261" cy="3243692"/>
          </a:xfrm>
          <a:prstGeom prst="rect">
            <a:avLst/>
          </a:prstGeom>
        </p:spPr>
      </p:pic>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79F3D53B-9F82-5641-AFBF-FEF9723D6C60}"/>
                  </a:ext>
                </a:extLst>
              </p:cNvPr>
              <p:cNvSpPr/>
              <p:nvPr/>
            </p:nvSpPr>
            <p:spPr>
              <a:xfrm>
                <a:off x="772363" y="5317552"/>
                <a:ext cx="2264018" cy="61831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unc>
                        <m:funcPr>
                          <m:ctrlPr>
                            <a:rPr lang="es-ES" i="1" smtClean="0">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b="0" i="1" smtClean="0">
                                  <a:latin typeface="Cambria Math" panose="02040503050406030204" pitchFamily="18" charset="0"/>
                                </a:rPr>
                                <m:t>𝐴</m:t>
                              </m:r>
                            </m:sub>
                          </m:sSub>
                        </m:e>
                      </m:func>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5</m:t>
                          </m:r>
                        </m:num>
                        <m:den>
                          <m:r>
                            <a:rPr lang="es-ES" b="0" i="1" smtClean="0">
                              <a:latin typeface="Cambria Math" panose="02040503050406030204" pitchFamily="18" charset="0"/>
                            </a:rPr>
                            <m:t>10</m:t>
                          </m:r>
                        </m:den>
                      </m:f>
                      <m:r>
                        <a:rPr lang="es-ES" b="0" i="1" smtClean="0">
                          <a:latin typeface="Cambria Math" panose="02040503050406030204" pitchFamily="18" charset="0"/>
                        </a:rPr>
                        <m:t>=0.5</m:t>
                      </m:r>
                    </m:oMath>
                  </m:oMathPara>
                </a14:m>
                <a:endParaRPr lang="en-MX" dirty="0"/>
              </a:p>
            </p:txBody>
          </p:sp>
        </mc:Choice>
        <mc:Fallback>
          <p:sp>
            <p:nvSpPr>
              <p:cNvPr id="10" name="Rectangle 9">
                <a:extLst>
                  <a:ext uri="{FF2B5EF4-FFF2-40B4-BE49-F238E27FC236}">
                    <a16:creationId xmlns:a16="http://schemas.microsoft.com/office/drawing/2014/main" id="{79F3D53B-9F82-5641-AFBF-FEF9723D6C60}"/>
                  </a:ext>
                </a:extLst>
              </p:cNvPr>
              <p:cNvSpPr>
                <a:spLocks noRot="1" noChangeAspect="1" noMove="1" noResize="1" noEditPoints="1" noAdjustHandles="1" noChangeArrowheads="1" noChangeShapeType="1" noTextEdit="1"/>
              </p:cNvSpPr>
              <p:nvPr/>
            </p:nvSpPr>
            <p:spPr>
              <a:xfrm>
                <a:off x="772363" y="5317552"/>
                <a:ext cx="2264018" cy="618311"/>
              </a:xfrm>
              <a:prstGeom prst="rect">
                <a:avLst/>
              </a:prstGeom>
              <a:blipFill>
                <a:blip r:embed="rId4"/>
                <a:stretch>
                  <a:fillRect b="-4082"/>
                </a:stretch>
              </a:blipFill>
            </p:spPr>
            <p:txBody>
              <a:bodyPr/>
              <a:lstStyle/>
              <a:p>
                <a:r>
                  <a:rPr lang="en-MX">
                    <a:noFill/>
                  </a:rPr>
                  <a:t> </a:t>
                </a:r>
              </a:p>
            </p:txBody>
          </p:sp>
        </mc:Fallback>
      </mc:AlternateContent>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CAEC27E5-FAB1-414D-AE3A-91384DBCCAA2}"/>
                  </a:ext>
                </a:extLst>
              </p:cNvPr>
              <p:cNvSpPr/>
              <p:nvPr/>
            </p:nvSpPr>
            <p:spPr>
              <a:xfrm>
                <a:off x="3036381" y="5333187"/>
                <a:ext cx="2268442"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smtClean="0">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b="0" i="1" smtClean="0">
                                  <a:latin typeface="Cambria Math" panose="02040503050406030204" pitchFamily="18" charset="0"/>
                                </a:rPr>
                                <m:t>𝐵</m:t>
                              </m:r>
                            </m:sub>
                          </m:sSub>
                        </m:e>
                      </m:func>
                      <m:r>
                        <a:rPr lang="es-ES" i="1">
                          <a:latin typeface="Cambria Math" panose="02040503050406030204" pitchFamily="18" charset="0"/>
                        </a:rPr>
                        <m:t>=</m:t>
                      </m:r>
                      <m:f>
                        <m:fPr>
                          <m:ctrlPr>
                            <a:rPr lang="es-ES" i="1">
                              <a:latin typeface="Cambria Math" panose="02040503050406030204" pitchFamily="18" charset="0"/>
                            </a:rPr>
                          </m:ctrlPr>
                        </m:fPr>
                        <m:num>
                          <m:r>
                            <a:rPr lang="es-ES" b="0" i="1" smtClean="0">
                              <a:latin typeface="Cambria Math" panose="02040503050406030204" pitchFamily="18" charset="0"/>
                            </a:rPr>
                            <m:t>3</m:t>
                          </m:r>
                        </m:num>
                        <m:den>
                          <m:r>
                            <a:rPr lang="es-ES" i="1">
                              <a:latin typeface="Cambria Math" panose="02040503050406030204" pitchFamily="18" charset="0"/>
                            </a:rPr>
                            <m:t>10</m:t>
                          </m:r>
                        </m:den>
                      </m:f>
                      <m:r>
                        <a:rPr lang="es-ES" i="1">
                          <a:latin typeface="Cambria Math" panose="02040503050406030204" pitchFamily="18" charset="0"/>
                        </a:rPr>
                        <m:t>=0.</m:t>
                      </m:r>
                      <m:r>
                        <a:rPr lang="es-ES" b="0" i="1" smtClean="0">
                          <a:latin typeface="Cambria Math" panose="02040503050406030204" pitchFamily="18" charset="0"/>
                        </a:rPr>
                        <m:t>3</m:t>
                      </m:r>
                    </m:oMath>
                  </m:oMathPara>
                </a14:m>
                <a:endParaRPr lang="en-MX" dirty="0"/>
              </a:p>
            </p:txBody>
          </p:sp>
        </mc:Choice>
        <mc:Fallback>
          <p:sp>
            <p:nvSpPr>
              <p:cNvPr id="11" name="Rectangle 10">
                <a:extLst>
                  <a:ext uri="{FF2B5EF4-FFF2-40B4-BE49-F238E27FC236}">
                    <a16:creationId xmlns:a16="http://schemas.microsoft.com/office/drawing/2014/main" id="{CAEC27E5-FAB1-414D-AE3A-91384DBCCAA2}"/>
                  </a:ext>
                </a:extLst>
              </p:cNvPr>
              <p:cNvSpPr>
                <a:spLocks noRot="1" noChangeAspect="1" noMove="1" noResize="1" noEditPoints="1" noAdjustHandles="1" noChangeArrowheads="1" noChangeShapeType="1" noTextEdit="1"/>
              </p:cNvSpPr>
              <p:nvPr/>
            </p:nvSpPr>
            <p:spPr>
              <a:xfrm>
                <a:off x="3036381" y="5333187"/>
                <a:ext cx="2268442" cy="612732"/>
              </a:xfrm>
              <a:prstGeom prst="rect">
                <a:avLst/>
              </a:prstGeom>
              <a:blipFill>
                <a:blip r:embed="rId5"/>
                <a:stretch>
                  <a:fillRect b="-2083"/>
                </a:stretch>
              </a:blipFill>
            </p:spPr>
            <p:txBody>
              <a:bodyPr/>
              <a:lstStyle/>
              <a:p>
                <a:r>
                  <a:rPr lang="en-MX">
                    <a:noFill/>
                  </a:rPr>
                  <a:t> </a:t>
                </a:r>
              </a:p>
            </p:txBody>
          </p:sp>
        </mc:Fallback>
      </mc:AlternateContent>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72011A62-DAEE-8445-B26A-5C0BA749686E}"/>
                  </a:ext>
                </a:extLst>
              </p:cNvPr>
              <p:cNvSpPr/>
              <p:nvPr/>
            </p:nvSpPr>
            <p:spPr>
              <a:xfrm>
                <a:off x="5300399" y="5323131"/>
                <a:ext cx="2268442"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smtClean="0">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b="0" i="1" smtClean="0">
                                  <a:latin typeface="Cambria Math" panose="02040503050406030204" pitchFamily="18" charset="0"/>
                                </a:rPr>
                                <m:t>𝐵</m:t>
                              </m:r>
                            </m:sub>
                          </m:sSub>
                        </m:e>
                      </m:func>
                      <m:r>
                        <a:rPr lang="es-ES" i="1">
                          <a:latin typeface="Cambria Math" panose="02040503050406030204" pitchFamily="18" charset="0"/>
                        </a:rPr>
                        <m:t>=</m:t>
                      </m:r>
                      <m:f>
                        <m:fPr>
                          <m:ctrlPr>
                            <a:rPr lang="es-ES" i="1">
                              <a:latin typeface="Cambria Math" panose="02040503050406030204" pitchFamily="18" charset="0"/>
                            </a:rPr>
                          </m:ctrlPr>
                        </m:fPr>
                        <m:num>
                          <m:r>
                            <a:rPr lang="es-ES" b="0" i="1" smtClean="0">
                              <a:latin typeface="Cambria Math" panose="02040503050406030204" pitchFamily="18" charset="0"/>
                            </a:rPr>
                            <m:t>2</m:t>
                          </m:r>
                        </m:num>
                        <m:den>
                          <m:r>
                            <a:rPr lang="es-ES" i="1">
                              <a:latin typeface="Cambria Math" panose="02040503050406030204" pitchFamily="18" charset="0"/>
                            </a:rPr>
                            <m:t>10</m:t>
                          </m:r>
                        </m:den>
                      </m:f>
                      <m:r>
                        <a:rPr lang="es-ES" i="1">
                          <a:latin typeface="Cambria Math" panose="02040503050406030204" pitchFamily="18" charset="0"/>
                        </a:rPr>
                        <m:t>=0.</m:t>
                      </m:r>
                      <m:r>
                        <a:rPr lang="es-ES" b="0" i="1" smtClean="0">
                          <a:latin typeface="Cambria Math" panose="02040503050406030204" pitchFamily="18" charset="0"/>
                        </a:rPr>
                        <m:t>2</m:t>
                      </m:r>
                    </m:oMath>
                  </m:oMathPara>
                </a14:m>
                <a:endParaRPr lang="en-MX" dirty="0"/>
              </a:p>
            </p:txBody>
          </p:sp>
        </mc:Choice>
        <mc:Fallback>
          <p:sp>
            <p:nvSpPr>
              <p:cNvPr id="15" name="Rectangle 14">
                <a:extLst>
                  <a:ext uri="{FF2B5EF4-FFF2-40B4-BE49-F238E27FC236}">
                    <a16:creationId xmlns:a16="http://schemas.microsoft.com/office/drawing/2014/main" id="{72011A62-DAEE-8445-B26A-5C0BA749686E}"/>
                  </a:ext>
                </a:extLst>
              </p:cNvPr>
              <p:cNvSpPr>
                <a:spLocks noRot="1" noChangeAspect="1" noMove="1" noResize="1" noEditPoints="1" noAdjustHandles="1" noChangeArrowheads="1" noChangeShapeType="1" noTextEdit="1"/>
              </p:cNvSpPr>
              <p:nvPr/>
            </p:nvSpPr>
            <p:spPr>
              <a:xfrm>
                <a:off x="5300399" y="5323131"/>
                <a:ext cx="2268442" cy="612732"/>
              </a:xfrm>
              <a:prstGeom prst="rect">
                <a:avLst/>
              </a:prstGeom>
              <a:blipFill>
                <a:blip r:embed="rId6"/>
                <a:stretch>
                  <a:fillRect b="-2041"/>
                </a:stretch>
              </a:blipFill>
            </p:spPr>
            <p:txBody>
              <a:bodyPr/>
              <a:lstStyle/>
              <a:p>
                <a:r>
                  <a:rPr lang="en-MX">
                    <a:noFill/>
                  </a:rPr>
                  <a:t> </a:t>
                </a:r>
              </a:p>
            </p:txBody>
          </p:sp>
        </mc:Fallback>
      </mc:AlternateContent>
      <p:sp>
        <p:nvSpPr>
          <p:cNvPr id="13" name="Frame 12">
            <a:extLst>
              <a:ext uri="{FF2B5EF4-FFF2-40B4-BE49-F238E27FC236}">
                <a16:creationId xmlns:a16="http://schemas.microsoft.com/office/drawing/2014/main" id="{24986C61-9433-D04A-80E8-A46D92BF608F}"/>
              </a:ext>
            </a:extLst>
          </p:cNvPr>
          <p:cNvSpPr/>
          <p:nvPr/>
        </p:nvSpPr>
        <p:spPr>
          <a:xfrm>
            <a:off x="772363" y="5232107"/>
            <a:ext cx="2264018" cy="814891"/>
          </a:xfrm>
          <a:prstGeom prst="frame">
            <a:avLst>
              <a:gd name="adj1" fmla="val 6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solidFill>
                <a:schemeClr val="tx1"/>
              </a:solidFill>
            </a:endParaRPr>
          </a:p>
        </p:txBody>
      </p:sp>
      <p:cxnSp>
        <p:nvCxnSpPr>
          <p:cNvPr id="16" name="Straight Arrow Connector 15">
            <a:extLst>
              <a:ext uri="{FF2B5EF4-FFF2-40B4-BE49-F238E27FC236}">
                <a16:creationId xmlns:a16="http://schemas.microsoft.com/office/drawing/2014/main" id="{F9E96344-2E07-D84D-ABEC-0E9AE9893EE7}"/>
              </a:ext>
            </a:extLst>
          </p:cNvPr>
          <p:cNvCxnSpPr/>
          <p:nvPr/>
        </p:nvCxnSpPr>
        <p:spPr>
          <a:xfrm flipH="1" flipV="1">
            <a:off x="2862470" y="5844209"/>
            <a:ext cx="626165" cy="609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650062A-19BB-3840-95D6-0B77E2C6E355}"/>
              </a:ext>
            </a:extLst>
          </p:cNvPr>
          <p:cNvSpPr txBox="1"/>
          <p:nvPr/>
        </p:nvSpPr>
        <p:spPr>
          <a:xfrm>
            <a:off x="3488635" y="6282154"/>
            <a:ext cx="2653748" cy="369332"/>
          </a:xfrm>
          <a:prstGeom prst="rect">
            <a:avLst/>
          </a:prstGeom>
          <a:noFill/>
        </p:spPr>
        <p:txBody>
          <a:bodyPr wrap="square" rtlCol="0">
            <a:spAutoFit/>
          </a:bodyPr>
          <a:lstStyle/>
          <a:p>
            <a:r>
              <a:rPr lang="en-MX" dirty="0"/>
              <a:t>Highest probability</a:t>
            </a:r>
          </a:p>
        </p:txBody>
      </p:sp>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D435F1DE-C12E-3C40-B301-B429779EC24A}"/>
                  </a:ext>
                </a:extLst>
              </p:cNvPr>
              <p:cNvSpPr/>
              <p:nvPr/>
            </p:nvSpPr>
            <p:spPr>
              <a:xfrm>
                <a:off x="772363" y="1251475"/>
                <a:ext cx="998222"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𝑁</m:t>
                      </m:r>
                      <m:r>
                        <a:rPr lang="es-ES" b="0" i="1" smtClean="0">
                          <a:latin typeface="Cambria Math" panose="02040503050406030204" pitchFamily="18" charset="0"/>
                        </a:rPr>
                        <m:t>=10</m:t>
                      </m:r>
                    </m:oMath>
                  </m:oMathPara>
                </a14:m>
                <a:endParaRPr lang="en-MX" dirty="0"/>
              </a:p>
            </p:txBody>
          </p:sp>
        </mc:Choice>
        <mc:Fallback>
          <p:sp>
            <p:nvSpPr>
              <p:cNvPr id="18" name="Rectangle 17">
                <a:extLst>
                  <a:ext uri="{FF2B5EF4-FFF2-40B4-BE49-F238E27FC236}">
                    <a16:creationId xmlns:a16="http://schemas.microsoft.com/office/drawing/2014/main" id="{D435F1DE-C12E-3C40-B301-B429779EC24A}"/>
                  </a:ext>
                </a:extLst>
              </p:cNvPr>
              <p:cNvSpPr>
                <a:spLocks noRot="1" noChangeAspect="1" noMove="1" noResize="1" noEditPoints="1" noAdjustHandles="1" noChangeArrowheads="1" noChangeShapeType="1" noTextEdit="1"/>
              </p:cNvSpPr>
              <p:nvPr/>
            </p:nvSpPr>
            <p:spPr>
              <a:xfrm>
                <a:off x="772363" y="1251475"/>
                <a:ext cx="998222" cy="369332"/>
              </a:xfrm>
              <a:prstGeom prst="rect">
                <a:avLst/>
              </a:prstGeom>
              <a:blipFill>
                <a:blip r:embed="rId7"/>
                <a:stretch>
                  <a:fillRect/>
                </a:stretch>
              </a:blipFill>
            </p:spPr>
            <p:txBody>
              <a:bodyPr/>
              <a:lstStyle/>
              <a:p>
                <a:r>
                  <a:rPr lang="en-MX">
                    <a:noFill/>
                  </a:rPr>
                  <a:t> </a:t>
                </a:r>
              </a:p>
            </p:txBody>
          </p:sp>
        </mc:Fallback>
      </mc:AlternateContent>
      <mc:AlternateContent xmlns:mc="http://schemas.openxmlformats.org/markup-compatibility/2006">
        <mc:Choice xmlns:a14="http://schemas.microsoft.com/office/drawing/2010/main" Requires="a14">
          <p:sp>
            <p:nvSpPr>
              <p:cNvPr id="21" name="Rectangle 20">
                <a:extLst>
                  <a:ext uri="{FF2B5EF4-FFF2-40B4-BE49-F238E27FC236}">
                    <a16:creationId xmlns:a16="http://schemas.microsoft.com/office/drawing/2014/main" id="{DA5EE102-DDED-6146-9718-A712898A9888}"/>
                  </a:ext>
                </a:extLst>
              </p:cNvPr>
              <p:cNvSpPr/>
              <p:nvPr/>
            </p:nvSpPr>
            <p:spPr>
              <a:xfrm>
                <a:off x="5291880" y="1283512"/>
                <a:ext cx="1018036"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𝐴</m:t>
                          </m:r>
                        </m:sub>
                      </m:sSub>
                      <m:r>
                        <a:rPr lang="es-ES" b="0" i="1" smtClean="0">
                          <a:latin typeface="Cambria Math" panose="02040503050406030204" pitchFamily="18" charset="0"/>
                        </a:rPr>
                        <m:t>=5;</m:t>
                      </m:r>
                    </m:oMath>
                  </m:oMathPara>
                </a14:m>
                <a:endParaRPr lang="en-MX" dirty="0"/>
              </a:p>
            </p:txBody>
          </p:sp>
        </mc:Choice>
        <mc:Fallback>
          <p:sp>
            <p:nvSpPr>
              <p:cNvPr id="21" name="Rectangle 20">
                <a:extLst>
                  <a:ext uri="{FF2B5EF4-FFF2-40B4-BE49-F238E27FC236}">
                    <a16:creationId xmlns:a16="http://schemas.microsoft.com/office/drawing/2014/main" id="{DA5EE102-DDED-6146-9718-A712898A9888}"/>
                  </a:ext>
                </a:extLst>
              </p:cNvPr>
              <p:cNvSpPr>
                <a:spLocks noRot="1" noChangeAspect="1" noMove="1" noResize="1" noEditPoints="1" noAdjustHandles="1" noChangeArrowheads="1" noChangeShapeType="1" noTextEdit="1"/>
              </p:cNvSpPr>
              <p:nvPr/>
            </p:nvSpPr>
            <p:spPr>
              <a:xfrm>
                <a:off x="5291880" y="1283512"/>
                <a:ext cx="1018036" cy="369332"/>
              </a:xfrm>
              <a:prstGeom prst="rect">
                <a:avLst/>
              </a:prstGeom>
              <a:blipFill>
                <a:blip r:embed="rId8"/>
                <a:stretch>
                  <a:fillRect/>
                </a:stretch>
              </a:blipFill>
            </p:spPr>
            <p:txBody>
              <a:bodyPr/>
              <a:lstStyle/>
              <a:p>
                <a:r>
                  <a:rPr lang="en-MX">
                    <a:noFill/>
                  </a:rPr>
                  <a:t> </a:t>
                </a:r>
              </a:p>
            </p:txBody>
          </p:sp>
        </mc:Fallback>
      </mc:AlternateContent>
      <mc:AlternateContent xmlns:mc="http://schemas.openxmlformats.org/markup-compatibility/2006">
        <mc:Choice xmlns:a14="http://schemas.microsoft.com/office/drawing/2010/main" Requires="a14">
          <p:sp>
            <p:nvSpPr>
              <p:cNvPr id="22" name="Rectangle 21">
                <a:extLst>
                  <a:ext uri="{FF2B5EF4-FFF2-40B4-BE49-F238E27FC236}">
                    <a16:creationId xmlns:a16="http://schemas.microsoft.com/office/drawing/2014/main" id="{C3BEA018-60F3-E74E-8425-D627798B21C4}"/>
                  </a:ext>
                </a:extLst>
              </p:cNvPr>
              <p:cNvSpPr/>
              <p:nvPr/>
            </p:nvSpPr>
            <p:spPr>
              <a:xfrm>
                <a:off x="6102627" y="1288418"/>
                <a:ext cx="1033937"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𝐵</m:t>
                          </m:r>
                        </m:sub>
                      </m:sSub>
                      <m:r>
                        <a:rPr lang="es-ES" b="0" i="1" smtClean="0">
                          <a:latin typeface="Cambria Math" panose="02040503050406030204" pitchFamily="18" charset="0"/>
                        </a:rPr>
                        <m:t>=3;</m:t>
                      </m:r>
                    </m:oMath>
                  </m:oMathPara>
                </a14:m>
                <a:endParaRPr lang="en-MX" dirty="0"/>
              </a:p>
            </p:txBody>
          </p:sp>
        </mc:Choice>
        <mc:Fallback>
          <p:sp>
            <p:nvSpPr>
              <p:cNvPr id="22" name="Rectangle 21">
                <a:extLst>
                  <a:ext uri="{FF2B5EF4-FFF2-40B4-BE49-F238E27FC236}">
                    <a16:creationId xmlns:a16="http://schemas.microsoft.com/office/drawing/2014/main" id="{C3BEA018-60F3-E74E-8425-D627798B21C4}"/>
                  </a:ext>
                </a:extLst>
              </p:cNvPr>
              <p:cNvSpPr>
                <a:spLocks noRot="1" noChangeAspect="1" noMove="1" noResize="1" noEditPoints="1" noAdjustHandles="1" noChangeArrowheads="1" noChangeShapeType="1" noTextEdit="1"/>
              </p:cNvSpPr>
              <p:nvPr/>
            </p:nvSpPr>
            <p:spPr>
              <a:xfrm>
                <a:off x="6102627" y="1288418"/>
                <a:ext cx="1033937" cy="369332"/>
              </a:xfrm>
              <a:prstGeom prst="rect">
                <a:avLst/>
              </a:prstGeom>
              <a:blipFill>
                <a:blip r:embed="rId9"/>
                <a:stretch>
                  <a:fillRect/>
                </a:stretch>
              </a:blipFill>
            </p:spPr>
            <p:txBody>
              <a:bodyPr/>
              <a:lstStyle/>
              <a:p>
                <a:r>
                  <a:rPr lang="en-MX">
                    <a:noFill/>
                  </a:rPr>
                  <a:t> </a:t>
                </a:r>
              </a:p>
            </p:txBody>
          </p:sp>
        </mc:Fallback>
      </mc:AlternateContent>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DC7C5CEB-2D7E-C244-BF92-20DEA12B90AA}"/>
                  </a:ext>
                </a:extLst>
              </p:cNvPr>
              <p:cNvSpPr/>
              <p:nvPr/>
            </p:nvSpPr>
            <p:spPr>
              <a:xfrm>
                <a:off x="6915271" y="1284214"/>
                <a:ext cx="95712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𝐶</m:t>
                          </m:r>
                        </m:sub>
                      </m:sSub>
                      <m:r>
                        <a:rPr lang="es-ES" b="0" i="1" smtClean="0">
                          <a:latin typeface="Cambria Math" panose="02040503050406030204" pitchFamily="18" charset="0"/>
                        </a:rPr>
                        <m:t>=2</m:t>
                      </m:r>
                    </m:oMath>
                  </m:oMathPara>
                </a14:m>
                <a:endParaRPr lang="en-MX" dirty="0"/>
              </a:p>
            </p:txBody>
          </p:sp>
        </mc:Choice>
        <mc:Fallback>
          <p:sp>
            <p:nvSpPr>
              <p:cNvPr id="23" name="Rectangle 22">
                <a:extLst>
                  <a:ext uri="{FF2B5EF4-FFF2-40B4-BE49-F238E27FC236}">
                    <a16:creationId xmlns:a16="http://schemas.microsoft.com/office/drawing/2014/main" id="{DC7C5CEB-2D7E-C244-BF92-20DEA12B90AA}"/>
                  </a:ext>
                </a:extLst>
              </p:cNvPr>
              <p:cNvSpPr>
                <a:spLocks noRot="1" noChangeAspect="1" noMove="1" noResize="1" noEditPoints="1" noAdjustHandles="1" noChangeArrowheads="1" noChangeShapeType="1" noTextEdit="1"/>
              </p:cNvSpPr>
              <p:nvPr/>
            </p:nvSpPr>
            <p:spPr>
              <a:xfrm>
                <a:off x="6915271" y="1284214"/>
                <a:ext cx="957121" cy="369332"/>
              </a:xfrm>
              <a:prstGeom prst="rect">
                <a:avLst/>
              </a:prstGeom>
              <a:blipFill>
                <a:blip r:embed="rId10"/>
                <a:stretch>
                  <a:fillRect/>
                </a:stretch>
              </a:blipFill>
            </p:spPr>
            <p:txBody>
              <a:bodyPr/>
              <a:lstStyle/>
              <a:p>
                <a:r>
                  <a:rPr lang="en-MX">
                    <a:noFill/>
                  </a:rPr>
                  <a:t> </a:t>
                </a:r>
              </a:p>
            </p:txBody>
          </p:sp>
        </mc:Fallback>
      </mc:AlternateContent>
    </p:spTree>
    <p:extLst>
      <p:ext uri="{BB962C8B-B14F-4D97-AF65-F5344CB8AC3E}">
        <p14:creationId xmlns:p14="http://schemas.microsoft.com/office/powerpoint/2010/main" val="10099106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FBEA-2735-2643-9C24-A679676C9961}"/>
              </a:ext>
            </a:extLst>
          </p:cNvPr>
          <p:cNvSpPr>
            <a:spLocks noGrp="1"/>
          </p:cNvSpPr>
          <p:nvPr>
            <p:ph type="title"/>
          </p:nvPr>
        </p:nvSpPr>
        <p:spPr>
          <a:xfrm>
            <a:off x="653143" y="274638"/>
            <a:ext cx="8490857" cy="1143000"/>
          </a:xfrm>
        </p:spPr>
        <p:txBody>
          <a:bodyPr/>
          <a:lstStyle/>
          <a:p>
            <a:r>
              <a:rPr lang="en-US" sz="3600" dirty="0"/>
              <a:t>Cost-Effectiveness Acceptability Frontier (CEAF)</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887BB9-8291-0840-B833-272228E3F517}"/>
                  </a:ext>
                </a:extLst>
              </p:cNvPr>
              <p:cNvSpPr>
                <a:spLocks noGrp="1"/>
              </p:cNvSpPr>
              <p:nvPr>
                <p:ph idx="1"/>
              </p:nvPr>
            </p:nvSpPr>
            <p:spPr/>
            <p:txBody>
              <a:bodyPr>
                <a:normAutofit fontScale="92500"/>
              </a:bodyPr>
              <a:lstStyle/>
              <a:p>
                <a:endParaRPr lang="en-US" dirty="0"/>
              </a:p>
              <a:p>
                <a:r>
                  <a:rPr lang="en-US" dirty="0"/>
                  <a:t>CEAF displays which strategy has </a:t>
                </a:r>
                <a:r>
                  <a:rPr lang="en-US" u="sng" dirty="0"/>
                  <a:t>highest expected</a:t>
                </a:r>
                <a:r>
                  <a:rPr lang="en-US" dirty="0"/>
                  <a:t> net benefit given a certain WTP threshold</a:t>
                </a:r>
              </a:p>
              <a:p>
                <a:endParaRPr lang="en-US" dirty="0"/>
              </a:p>
              <a:p>
                <a:r>
                  <a:rPr lang="en-US" dirty="0"/>
                  <a:t>﻿Let </a:t>
                </a:r>
                <a14:m>
                  <m:oMath xmlns:m="http://schemas.openxmlformats.org/officeDocument/2006/math">
                    <m:sSub>
                      <m:sSubPr>
                        <m:ctrlPr>
                          <a:rPr lang="es-ES" b="0" i="1" dirty="0" smtClean="0">
                            <a:latin typeface="Cambria Math" panose="02040503050406030204" pitchFamily="18" charset="0"/>
                          </a:rPr>
                        </m:ctrlPr>
                      </m:sSubPr>
                      <m:e>
                        <m:r>
                          <a:rPr lang="es-ES" b="0" i="1" dirty="0" smtClean="0">
                            <a:latin typeface="Cambria Math" panose="02040503050406030204" pitchFamily="18" charset="0"/>
                          </a:rPr>
                          <m:t>𝑁𝑀</m:t>
                        </m:r>
                        <m:r>
                          <a:rPr lang="en-US" i="1" dirty="0" smtClean="0">
                            <a:latin typeface="Cambria Math" panose="02040503050406030204" pitchFamily="18" charset="0"/>
                          </a:rPr>
                          <m:t>𝐵</m:t>
                        </m:r>
                      </m:e>
                      <m:sub>
                        <m:r>
                          <a:rPr lang="es-ES" b="0" i="1" dirty="0" smtClean="0">
                            <a:latin typeface="Cambria Math" panose="02040503050406030204" pitchFamily="18" charset="0"/>
                          </a:rPr>
                          <m:t>𝑖</m:t>
                        </m:r>
                        <m:r>
                          <a:rPr lang="es-ES" b="0" i="1" dirty="0" smtClean="0">
                            <a:latin typeface="Cambria Math" panose="02040503050406030204" pitchFamily="18" charset="0"/>
                          </a:rPr>
                          <m:t>,</m:t>
                        </m:r>
                        <m:r>
                          <a:rPr lang="es-ES" b="0" i="1" dirty="0" smtClean="0">
                            <a:latin typeface="Cambria Math" panose="02040503050406030204" pitchFamily="18" charset="0"/>
                          </a:rPr>
                          <m:t>𝑑</m:t>
                        </m:r>
                      </m:sub>
                    </m:sSub>
                  </m:oMath>
                </a14:m>
                <a:r>
                  <a:rPr lang="en-US" dirty="0"/>
                  <a:t> be the NMB for the </a:t>
                </a:r>
                <a14:m>
                  <m:oMath xmlns:m="http://schemas.openxmlformats.org/officeDocument/2006/math">
                    <m:r>
                      <a:rPr lang="en-US" i="1" dirty="0" smtClean="0">
                        <a:latin typeface="Cambria Math" panose="02040503050406030204" pitchFamily="18" charset="0"/>
                      </a:rPr>
                      <m:t>𝑖</m:t>
                    </m:r>
                  </m:oMath>
                </a14:m>
                <a:r>
                  <a:rPr lang="en-US" dirty="0"/>
                  <a:t>-</a:t>
                </a:r>
                <a:r>
                  <a:rPr lang="en-US" dirty="0" err="1"/>
                  <a:t>th</a:t>
                </a:r>
                <a:r>
                  <a:rPr lang="en-US" dirty="0"/>
                  <a:t> simulation of the PSA data set for strategy </a:t>
                </a:r>
                <a14:m>
                  <m:oMath xmlns:m="http://schemas.openxmlformats.org/officeDocument/2006/math">
                    <m:r>
                      <a:rPr lang="en-US" i="1" dirty="0" smtClean="0">
                        <a:latin typeface="Cambria Math" panose="02040503050406030204" pitchFamily="18" charset="0"/>
                      </a:rPr>
                      <m:t>𝑑</m:t>
                    </m:r>
                  </m:oMath>
                </a14:m>
                <a:r>
                  <a:rPr lang="en-US" dirty="0"/>
                  <a:t>, and </a:t>
                </a:r>
                <a14:m>
                  <m:oMath xmlns:m="http://schemas.openxmlformats.org/officeDocument/2006/math">
                    <m:acc>
                      <m:accPr>
                        <m:chr m:val="̅"/>
                        <m:ctrlPr>
                          <a:rPr lang="es-ES" b="0" i="1" smtClean="0">
                            <a:latin typeface="Cambria Math" panose="02040503050406030204" pitchFamily="18" charset="0"/>
                          </a:rPr>
                        </m:ctrlPr>
                      </m:accPr>
                      <m:e>
                        <m:r>
                          <a:rPr lang="es-ES" i="1">
                            <a:latin typeface="Cambria Math" panose="02040503050406030204" pitchFamily="18" charset="0"/>
                          </a:rPr>
                          <m:t>𝑁𝑀𝐵</m:t>
                        </m:r>
                      </m:e>
                    </m:acc>
                    <m:r>
                      <a:rPr lang="es-ES" b="0" i="1" dirty="0" smtClean="0">
                        <a:latin typeface="Cambria Math" panose="02040503050406030204" pitchFamily="18" charset="0"/>
                      </a:rPr>
                      <m:t>=</m:t>
                    </m:r>
                    <m:d>
                      <m:dPr>
                        <m:begChr m:val="["/>
                        <m:endChr m:val="]"/>
                        <m:ctrlPr>
                          <a:rPr lang="es-ES" b="0" i="1" dirty="0" smtClean="0">
                            <a:latin typeface="Cambria Math" panose="02040503050406030204" pitchFamily="18" charset="0"/>
                          </a:rPr>
                        </m:ctrlPr>
                      </m:dPr>
                      <m:e>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m:t>
                                </m:r>
                                <m:r>
                                  <a:rPr lang="es-ES" i="1">
                                    <a:latin typeface="Cambria Math" panose="02040503050406030204" pitchFamily="18" charset="0"/>
                                  </a:rPr>
                                  <m:t>𝐵</m:t>
                                </m:r>
                              </m:e>
                            </m:acc>
                          </m:e>
                          <m:sub>
                            <m:r>
                              <a:rPr lang="es-ES" b="0" i="1" smtClean="0">
                                <a:latin typeface="Cambria Math" panose="02040503050406030204" pitchFamily="18" charset="0"/>
                              </a:rPr>
                              <m:t>1</m:t>
                            </m:r>
                          </m:sub>
                        </m:sSub>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m:t>
                                </m:r>
                                <m:r>
                                  <a:rPr lang="es-ES" i="1">
                                    <a:latin typeface="Cambria Math" panose="02040503050406030204" pitchFamily="18" charset="0"/>
                                  </a:rPr>
                                  <m:t>𝐵</m:t>
                                </m:r>
                              </m:e>
                            </m:acc>
                          </m:e>
                          <m:sub>
                            <m:r>
                              <a:rPr lang="es-ES" b="0" i="1" smtClean="0">
                                <a:latin typeface="Cambria Math" panose="02040503050406030204" pitchFamily="18" charset="0"/>
                              </a:rPr>
                              <m:t>2</m:t>
                            </m:r>
                          </m:sub>
                        </m:sSub>
                        <m:r>
                          <a:rPr lang="es-ES" i="1">
                            <a:latin typeface="Cambria Math" panose="02040503050406030204" pitchFamily="18" charset="0"/>
                          </a:rPr>
                          <m:t>⋯</m:t>
                        </m:r>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m:t>
                                </m:r>
                                <m:r>
                                  <a:rPr lang="es-ES" i="1">
                                    <a:latin typeface="Cambria Math" panose="02040503050406030204" pitchFamily="18" charset="0"/>
                                  </a:rPr>
                                  <m:t>𝐵</m:t>
                                </m:r>
                              </m:e>
                            </m:acc>
                          </m:e>
                          <m:sub>
                            <m:r>
                              <a:rPr lang="es-ES" i="1">
                                <a:latin typeface="Cambria Math" panose="02040503050406030204" pitchFamily="18" charset="0"/>
                              </a:rPr>
                              <m:t>𝑑</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m:t>
                                </m:r>
                                <m:r>
                                  <a:rPr lang="es-ES" i="1">
                                    <a:latin typeface="Cambria Math" panose="02040503050406030204" pitchFamily="18" charset="0"/>
                                  </a:rPr>
                                  <m:t>𝐵</m:t>
                                </m:r>
                              </m:e>
                            </m:acc>
                          </m:e>
                          <m:sub>
                            <m:r>
                              <a:rPr lang="es-ES" b="0" i="1" smtClean="0">
                                <a:latin typeface="Cambria Math" panose="02040503050406030204" pitchFamily="18" charset="0"/>
                              </a:rPr>
                              <m:t>𝐷</m:t>
                            </m:r>
                          </m:sub>
                        </m:sSub>
                      </m:e>
                    </m:d>
                    <m:r>
                      <a:rPr lang="es-ES" b="0" i="1" smtClean="0">
                        <a:latin typeface="Cambria Math" panose="02040503050406030204" pitchFamily="18" charset="0"/>
                      </a:rPr>
                      <m:t> </m:t>
                    </m:r>
                  </m:oMath>
                </a14:m>
                <a:r>
                  <a:rPr lang="en-US" dirty="0"/>
                  <a:t>be the expected NMB of all </a:t>
                </a:r>
                <a14:m>
                  <m:oMath xmlns:m="http://schemas.openxmlformats.org/officeDocument/2006/math">
                    <m:r>
                      <a:rPr lang="en-US" i="1" dirty="0" smtClean="0">
                        <a:latin typeface="Cambria Math" panose="02040503050406030204" pitchFamily="18" charset="0"/>
                      </a:rPr>
                      <m:t>𝐷</m:t>
                    </m:r>
                  </m:oMath>
                </a14:m>
                <a:r>
                  <a:rPr lang="en-US" dirty="0"/>
                  <a:t> strategies averaged across all </a:t>
                </a:r>
                <a14:m>
                  <m:oMath xmlns:m="http://schemas.openxmlformats.org/officeDocument/2006/math">
                    <m:r>
                      <a:rPr lang="en-US" i="1" dirty="0" smtClean="0">
                        <a:latin typeface="Cambria Math" panose="02040503050406030204" pitchFamily="18" charset="0"/>
                      </a:rPr>
                      <m:t>𝑁</m:t>
                    </m:r>
                  </m:oMath>
                </a14:m>
                <a:r>
                  <a:rPr lang="en-US" dirty="0"/>
                  <a:t> simulations of a PSA, where the expected </a:t>
                </a:r>
                <a14:m>
                  <m:oMath xmlns:m="http://schemas.openxmlformats.org/officeDocument/2006/math">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m:t>
                            </m:r>
                            <m:r>
                              <a:rPr lang="es-ES" i="1">
                                <a:latin typeface="Cambria Math" panose="02040503050406030204" pitchFamily="18" charset="0"/>
                              </a:rPr>
                              <m:t>𝐵</m:t>
                            </m:r>
                          </m:e>
                        </m:acc>
                      </m:e>
                      <m:sub>
                        <m:r>
                          <a:rPr lang="es-ES" i="1">
                            <a:latin typeface="Cambria Math" panose="02040503050406030204" pitchFamily="18" charset="0"/>
                          </a:rPr>
                          <m:t>𝑑</m:t>
                        </m:r>
                      </m:sub>
                    </m:sSub>
                  </m:oMath>
                </a14:m>
                <a:r>
                  <a:rPr lang="en-US" dirty="0"/>
                  <a:t>is defined as</a:t>
                </a:r>
              </a:p>
              <a:p>
                <a:pPr marL="114300" indent="0">
                  <a:buNone/>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m:t>
                              </m:r>
                              <m:r>
                                <a:rPr lang="es-ES" b="0" i="1" smtClean="0">
                                  <a:latin typeface="Cambria Math" panose="02040503050406030204" pitchFamily="18" charset="0"/>
                                </a:rPr>
                                <m:t>𝐵</m:t>
                              </m:r>
                            </m:e>
                          </m:acc>
                        </m:e>
                        <m:sub>
                          <m:r>
                            <a:rPr lang="es-ES" b="0" i="1" smtClean="0">
                              <a:latin typeface="Cambria Math" panose="02040503050406030204" pitchFamily="18" charset="0"/>
                            </a:rPr>
                            <m:t>𝑑</m:t>
                          </m:r>
                        </m:sub>
                      </m:sSub>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𝑁</m:t>
                          </m:r>
                        </m:den>
                      </m:f>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𝑁</m:t>
                          </m:r>
                        </m:sup>
                        <m:e>
                          <m:sSub>
                            <m:sSubPr>
                              <m:ctrlPr>
                                <a:rPr lang="es-ES" b="0" i="1" smtClean="0">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m:t>
                                  </m:r>
                                  <m:r>
                                    <a:rPr lang="es-ES" b="0" i="1" smtClean="0">
                                      <a:latin typeface="Cambria Math" panose="02040503050406030204" pitchFamily="18" charset="0"/>
                                    </a:rPr>
                                    <m:t>𝐵</m:t>
                                  </m:r>
                                </m:e>
                              </m:acc>
                            </m:e>
                            <m:sub>
                              <m:r>
                                <a:rPr lang="es-ES" b="0" i="1" smtClean="0">
                                  <a:latin typeface="Cambria Math" panose="02040503050406030204" pitchFamily="18" charset="0"/>
                                </a:rPr>
                                <m:t>𝑖</m:t>
                              </m:r>
                              <m:r>
                                <a:rPr lang="es-ES" b="0" i="1" smtClean="0">
                                  <a:latin typeface="Cambria Math" panose="02040503050406030204" pitchFamily="18" charset="0"/>
                                </a:rPr>
                                <m:t>,</m:t>
                              </m:r>
                              <m:r>
                                <a:rPr lang="es-ES" b="0" i="1" smtClean="0">
                                  <a:latin typeface="Cambria Math" panose="02040503050406030204" pitchFamily="18" charset="0"/>
                                </a:rPr>
                                <m:t>𝑑</m:t>
                              </m:r>
                            </m:sub>
                          </m:sSub>
                        </m:e>
                      </m:nary>
                      <m:r>
                        <a:rPr lang="es-ES" b="0" i="1" smtClean="0">
                          <a:latin typeface="Cambria Math" panose="02040503050406030204" pitchFamily="18" charset="0"/>
                        </a:rPr>
                        <m:t>∀</m:t>
                      </m:r>
                      <m:r>
                        <a:rPr lang="es-ES" b="0" i="1" smtClean="0">
                          <a:latin typeface="Cambria Math" panose="02040503050406030204" pitchFamily="18" charset="0"/>
                        </a:rPr>
                        <m:t>𝑑</m:t>
                      </m:r>
                      <m:r>
                        <a:rPr lang="es-ES" b="0" i="1" smtClean="0">
                          <a:latin typeface="Cambria Math" panose="02040503050406030204" pitchFamily="18" charset="0"/>
                        </a:rPr>
                        <m:t>∈</m:t>
                      </m:r>
                      <m:d>
                        <m:dPr>
                          <m:begChr m:val="["/>
                          <m:endChr m:val="]"/>
                          <m:ctrlPr>
                            <a:rPr lang="es-ES" b="0" i="1" smtClean="0">
                              <a:latin typeface="Cambria Math" panose="02040503050406030204" pitchFamily="18" charset="0"/>
                            </a:rPr>
                          </m:ctrlPr>
                        </m:dPr>
                        <m:e>
                          <m:r>
                            <a:rPr lang="es-ES" b="0" i="1" smtClean="0">
                              <a:latin typeface="Cambria Math" panose="02040503050406030204" pitchFamily="18" charset="0"/>
                            </a:rPr>
                            <m:t>1,</m:t>
                          </m:r>
                          <m:r>
                            <a:rPr lang="es-ES" b="0" i="1" smtClean="0">
                              <a:latin typeface="Cambria Math" panose="02040503050406030204" pitchFamily="18" charset="0"/>
                            </a:rPr>
                            <m:t>…,</m:t>
                          </m:r>
                          <m:r>
                            <a:rPr lang="es-ES" b="0" i="1" smtClean="0">
                              <a:latin typeface="Cambria Math" panose="02040503050406030204" pitchFamily="18" charset="0"/>
                            </a:rPr>
                            <m:t>𝐷</m:t>
                          </m:r>
                        </m:e>
                      </m:d>
                    </m:oMath>
                  </m:oMathPara>
                </a14:m>
                <a:endParaRPr lang="es-ES" b="0" dirty="0"/>
              </a:p>
              <a:p>
                <a:r>
                  <a:rPr lang="en-US" dirty="0"/>
                  <a:t>Then, the </a:t>
                </a:r>
                <a:r>
                  <a:rPr lang="en-US" b="1" dirty="0"/>
                  <a:t>optimal strategy</a:t>
                </a:r>
                <a:r>
                  <a:rPr lang="en-US" dirty="0"/>
                  <a:t> based on the </a:t>
                </a:r>
                <a:r>
                  <a:rPr lang="en-US" b="1" dirty="0"/>
                  <a:t>highest expected net benefit</a:t>
                </a:r>
                <a:r>
                  <a:rPr lang="en-US" dirty="0"/>
                  <a:t>,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𝑑</m:t>
                        </m:r>
                      </m:e>
                      <m:sup>
                        <m:r>
                          <a:rPr lang="es-ES" b="0" i="1" dirty="0" smtClean="0">
                            <a:latin typeface="Cambria Math" panose="02040503050406030204" pitchFamily="18" charset="0"/>
                          </a:rPr>
                          <m:t>∗</m:t>
                        </m:r>
                      </m:sup>
                    </m:sSup>
                  </m:oMath>
                </a14:m>
                <a:r>
                  <a:rPr lang="en-US" dirty="0"/>
                  <a:t>, is defined as:</a:t>
                </a:r>
              </a:p>
              <a:p>
                <a:pPr marL="114300" indent="0">
                  <a:buNone/>
                </a:pPr>
                <a14:m>
                  <m:oMathPara xmlns:m="http://schemas.openxmlformats.org/officeDocument/2006/math">
                    <m:oMathParaPr>
                      <m:jc m:val="centerGroup"/>
                    </m:oMathParaPr>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𝑑</m:t>
                          </m:r>
                        </m:e>
                        <m:sup>
                          <m:r>
                            <a:rPr lang="es-ES" i="1" dirty="0">
                              <a:latin typeface="Cambria Math" panose="02040503050406030204" pitchFamily="18" charset="0"/>
                            </a:rPr>
                            <m:t>∗</m:t>
                          </m:r>
                        </m:sup>
                      </m:sSup>
                      <m:r>
                        <a:rPr lang="es-ES" b="0" i="1" dirty="0" smtClean="0">
                          <a:latin typeface="Cambria Math" panose="02040503050406030204" pitchFamily="18" charset="0"/>
                        </a:rPr>
                        <m:t>=</m:t>
                      </m:r>
                      <m:sSub>
                        <m:sSubPr>
                          <m:ctrlPr>
                            <a:rPr lang="es-ES" b="0" i="1" dirty="0" smtClean="0">
                              <a:latin typeface="Cambria Math" panose="02040503050406030204" pitchFamily="18" charset="0"/>
                            </a:rPr>
                          </m:ctrlPr>
                        </m:sSubPr>
                        <m:e>
                          <m:r>
                            <m:rPr>
                              <m:nor/>
                            </m:rPr>
                            <a:rPr lang="es-ES" b="0" i="0" dirty="0" smtClean="0">
                              <a:latin typeface="Cambria Math" panose="02040503050406030204" pitchFamily="18" charset="0"/>
                            </a:rPr>
                            <m:t>argmax</m:t>
                          </m:r>
                        </m:e>
                        <m:sub>
                          <m:r>
                            <a:rPr lang="es-ES" b="0" i="1" dirty="0" smtClean="0">
                              <a:latin typeface="Cambria Math" panose="02040503050406030204" pitchFamily="18" charset="0"/>
                            </a:rPr>
                            <m:t>𝑑</m:t>
                          </m:r>
                          <m:r>
                            <a:rPr lang="es-ES" b="0" i="1" dirty="0" smtClean="0">
                              <a:latin typeface="Cambria Math" panose="02040503050406030204" pitchFamily="18" charset="0"/>
                            </a:rPr>
                            <m:t>∈</m:t>
                          </m:r>
                          <m:d>
                            <m:dPr>
                              <m:begChr m:val="["/>
                              <m:endChr m:val="]"/>
                              <m:ctrlPr>
                                <a:rPr lang="es-ES" i="1">
                                  <a:latin typeface="Cambria Math" panose="02040503050406030204" pitchFamily="18" charset="0"/>
                                </a:rPr>
                              </m:ctrlPr>
                            </m:dPr>
                            <m:e>
                              <m:r>
                                <a:rPr lang="es-ES" i="1">
                                  <a:latin typeface="Cambria Math" panose="02040503050406030204" pitchFamily="18" charset="0"/>
                                </a:rPr>
                                <m:t>1,…,</m:t>
                              </m:r>
                              <m:r>
                                <a:rPr lang="es-ES" i="1">
                                  <a:latin typeface="Cambria Math" panose="02040503050406030204" pitchFamily="18" charset="0"/>
                                </a:rPr>
                                <m:t>𝐷</m:t>
                              </m:r>
                            </m:e>
                          </m:d>
                        </m:sub>
                      </m:sSub>
                      <m:d>
                        <m:dPr>
                          <m:begChr m:val="{"/>
                          <m:endChr m:val="}"/>
                          <m:ctrlPr>
                            <a:rPr lang="es-ES" b="0" i="1" dirty="0" smtClean="0">
                              <a:latin typeface="Cambria Math" panose="02040503050406030204" pitchFamily="18" charset="0"/>
                            </a:rPr>
                          </m:ctrlPr>
                        </m:dPr>
                        <m:e>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m:t>
                                  </m:r>
                                  <m:r>
                                    <a:rPr lang="es-ES" i="1">
                                      <a:latin typeface="Cambria Math" panose="02040503050406030204" pitchFamily="18" charset="0"/>
                                    </a:rPr>
                                    <m:t>𝐵</m:t>
                                  </m:r>
                                </m:e>
                              </m:acc>
                            </m:e>
                            <m:sub>
                              <m:r>
                                <a:rPr lang="es-ES" i="1">
                                  <a:latin typeface="Cambria Math" panose="02040503050406030204" pitchFamily="18" charset="0"/>
                                </a:rPr>
                                <m:t>𝑑</m:t>
                              </m:r>
                            </m:sub>
                          </m:sSub>
                        </m:e>
                      </m:d>
                      <m:r>
                        <m:rPr>
                          <m:nor/>
                        </m:rPr>
                        <a:rPr lang="es-ES" b="0" i="0" dirty="0" smtClean="0">
                          <a:latin typeface="Cambria Math" panose="02040503050406030204" pitchFamily="18" charset="0"/>
                        </a:rPr>
                        <m:t>  </m:t>
                      </m:r>
                    </m:oMath>
                  </m:oMathPara>
                </a14:m>
                <a:endParaRPr lang="en-US" dirty="0"/>
              </a:p>
            </p:txBody>
          </p:sp>
        </mc:Choice>
        <mc:Fallback>
          <p:sp>
            <p:nvSpPr>
              <p:cNvPr id="3" name="Content Placeholder 2">
                <a:extLst>
                  <a:ext uri="{FF2B5EF4-FFF2-40B4-BE49-F238E27FC236}">
                    <a16:creationId xmlns:a16="http://schemas.microsoft.com/office/drawing/2014/main" id="{FA887BB9-8291-0840-B833-272228E3F517}"/>
                  </a:ext>
                </a:extLst>
              </p:cNvPr>
              <p:cNvSpPr>
                <a:spLocks noGrp="1" noRot="1" noChangeAspect="1" noMove="1" noResize="1" noEditPoints="1" noAdjustHandles="1" noChangeArrowheads="1" noChangeShapeType="1" noTextEdit="1"/>
              </p:cNvSpPr>
              <p:nvPr>
                <p:ph idx="1"/>
              </p:nvPr>
            </p:nvSpPr>
            <p:spPr>
              <a:blipFill>
                <a:blip r:embed="rId2"/>
                <a:stretch>
                  <a:fillRect r="-998" b="-7888"/>
                </a:stretch>
              </a:blipFill>
            </p:spPr>
            <p:txBody>
              <a:bodyPr/>
              <a:lstStyle/>
              <a:p>
                <a:r>
                  <a:rPr lang="en-MX">
                    <a:noFill/>
                  </a:rPr>
                  <a:t> </a:t>
                </a:r>
              </a:p>
            </p:txBody>
          </p:sp>
        </mc:Fallback>
      </mc:AlternateContent>
    </p:spTree>
    <p:extLst>
      <p:ext uri="{BB962C8B-B14F-4D97-AF65-F5344CB8AC3E}">
        <p14:creationId xmlns:p14="http://schemas.microsoft.com/office/powerpoint/2010/main" val="954551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10" name="Shape 1110"/>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smtClean="0"/>
              <a:t>33</a:t>
            </a:fld>
            <a:endParaRPr lang="nl-NL"/>
          </a:p>
        </p:txBody>
      </p:sp>
      <p:sp>
        <p:nvSpPr>
          <p:cNvPr id="7" name="Title 1">
            <a:extLst>
              <a:ext uri="{FF2B5EF4-FFF2-40B4-BE49-F238E27FC236}">
                <a16:creationId xmlns:a16="http://schemas.microsoft.com/office/drawing/2014/main" id="{1ACA1614-C6A9-0544-A5F0-07175F41E339}"/>
              </a:ext>
            </a:extLst>
          </p:cNvPr>
          <p:cNvSpPr>
            <a:spLocks noGrp="1"/>
          </p:cNvSpPr>
          <p:nvPr>
            <p:ph type="title"/>
          </p:nvPr>
        </p:nvSpPr>
        <p:spPr>
          <a:xfrm>
            <a:off x="653143" y="274638"/>
            <a:ext cx="8490857" cy="1143000"/>
          </a:xfrm>
        </p:spPr>
        <p:txBody>
          <a:bodyPr/>
          <a:lstStyle/>
          <a:p>
            <a:r>
              <a:rPr lang="en-US" sz="3600" dirty="0"/>
              <a:t>Construction of CEAF</a:t>
            </a:r>
          </a:p>
        </p:txBody>
      </p:sp>
      <p:pic>
        <p:nvPicPr>
          <p:cNvPr id="13" name="Picture 12">
            <a:extLst>
              <a:ext uri="{FF2B5EF4-FFF2-40B4-BE49-F238E27FC236}">
                <a16:creationId xmlns:a16="http://schemas.microsoft.com/office/drawing/2014/main" id="{C542644A-BA56-AB4F-8AFD-261ED0B6ACC6}"/>
              </a:ext>
            </a:extLst>
          </p:cNvPr>
          <p:cNvPicPr>
            <a:picLocks noChangeAspect="1"/>
          </p:cNvPicPr>
          <p:nvPr/>
        </p:nvPicPr>
        <p:blipFill>
          <a:blip r:embed="rId3"/>
          <a:stretch>
            <a:fillRect/>
          </a:stretch>
        </p:blipFill>
        <p:spPr>
          <a:xfrm>
            <a:off x="695739" y="1745748"/>
            <a:ext cx="8412825" cy="3571803"/>
          </a:xfrm>
          <a:prstGeom prst="rect">
            <a:avLst/>
          </a:prstGeom>
        </p:spPr>
      </p:pic>
      <p:sp>
        <p:nvSpPr>
          <p:cNvPr id="14" name="Frame 13">
            <a:extLst>
              <a:ext uri="{FF2B5EF4-FFF2-40B4-BE49-F238E27FC236}">
                <a16:creationId xmlns:a16="http://schemas.microsoft.com/office/drawing/2014/main" id="{A6B265D0-F384-3E4C-AC9E-98C6CD76470B}"/>
              </a:ext>
            </a:extLst>
          </p:cNvPr>
          <p:cNvSpPr/>
          <p:nvPr/>
        </p:nvSpPr>
        <p:spPr>
          <a:xfrm>
            <a:off x="5387008" y="4984962"/>
            <a:ext cx="755375" cy="332590"/>
          </a:xfrm>
          <a:prstGeom prst="frame">
            <a:avLst>
              <a:gd name="adj1" fmla="val 15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solidFill>
                <a:schemeClr val="tx1"/>
              </a:solidFill>
            </a:endParaRPr>
          </a:p>
        </p:txBody>
      </p:sp>
      <p:cxnSp>
        <p:nvCxnSpPr>
          <p:cNvPr id="16" name="Straight Arrow Connector 15">
            <a:extLst>
              <a:ext uri="{FF2B5EF4-FFF2-40B4-BE49-F238E27FC236}">
                <a16:creationId xmlns:a16="http://schemas.microsoft.com/office/drawing/2014/main" id="{9124970F-F849-AC43-B34E-BDFCB9A4C238}"/>
              </a:ext>
            </a:extLst>
          </p:cNvPr>
          <p:cNvCxnSpPr>
            <a:cxnSpLocks/>
            <a:stCxn id="17" idx="0"/>
            <a:endCxn id="14" idx="2"/>
          </p:cNvCxnSpPr>
          <p:nvPr/>
        </p:nvCxnSpPr>
        <p:spPr>
          <a:xfrm flipV="1">
            <a:off x="5764696" y="5317552"/>
            <a:ext cx="0" cy="95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D4AE26C-575C-034D-94E3-AC351F2B0940}"/>
              </a:ext>
            </a:extLst>
          </p:cNvPr>
          <p:cNvSpPr txBox="1"/>
          <p:nvPr/>
        </p:nvSpPr>
        <p:spPr>
          <a:xfrm>
            <a:off x="2792896" y="6275688"/>
            <a:ext cx="5943600" cy="369332"/>
          </a:xfrm>
          <a:prstGeom prst="rect">
            <a:avLst/>
          </a:prstGeom>
          <a:noFill/>
        </p:spPr>
        <p:txBody>
          <a:bodyPr wrap="square" rtlCol="0">
            <a:spAutoFit/>
          </a:bodyPr>
          <a:lstStyle/>
          <a:p>
            <a:r>
              <a:rPr lang="en-MX" dirty="0"/>
              <a:t>Highest expected net benefit = Optimal strategy</a:t>
            </a:r>
          </a:p>
        </p:txBody>
      </p:sp>
    </p:spTree>
    <p:extLst>
      <p:ext uri="{BB962C8B-B14F-4D97-AF65-F5344CB8AC3E}">
        <p14:creationId xmlns:p14="http://schemas.microsoft.com/office/powerpoint/2010/main" val="7400154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a:t>
            </a:r>
            <a:endParaRPr lang="en-US" dirty="0"/>
          </a:p>
        </p:txBody>
      </p:sp>
      <p:pic>
        <p:nvPicPr>
          <p:cNvPr id="6" name="Picture 5">
            <a:extLst>
              <a:ext uri="{FF2B5EF4-FFF2-40B4-BE49-F238E27FC236}">
                <a16:creationId xmlns:a16="http://schemas.microsoft.com/office/drawing/2014/main" id="{69AD46A9-8605-5542-9686-A9EA7B9E757E}"/>
              </a:ext>
            </a:extLst>
          </p:cNvPr>
          <p:cNvPicPr>
            <a:picLocks noChangeAspect="1"/>
          </p:cNvPicPr>
          <p:nvPr/>
        </p:nvPicPr>
        <p:blipFill rotWithShape="1">
          <a:blip r:embed="rId2"/>
          <a:srcRect t="7743" b="3440"/>
          <a:stretch/>
        </p:blipFill>
        <p:spPr>
          <a:xfrm>
            <a:off x="906104" y="2125266"/>
            <a:ext cx="7331792" cy="3907136"/>
          </a:xfrm>
          <a:prstGeom prst="rect">
            <a:avLst/>
          </a:prstGeom>
        </p:spPr>
      </p:pic>
    </p:spTree>
    <p:extLst>
      <p:ext uri="{BB962C8B-B14F-4D97-AF65-F5344CB8AC3E}">
        <p14:creationId xmlns:p14="http://schemas.microsoft.com/office/powerpoint/2010/main" val="40614655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AD46A9-8605-5542-9686-A9EA7B9E757E}"/>
              </a:ext>
            </a:extLst>
          </p:cNvPr>
          <p:cNvPicPr>
            <a:picLocks noChangeAspect="1"/>
          </p:cNvPicPr>
          <p:nvPr/>
        </p:nvPicPr>
        <p:blipFill rotWithShape="1">
          <a:blip r:embed="rId2"/>
          <a:srcRect t="7743" b="3440"/>
          <a:stretch/>
        </p:blipFill>
        <p:spPr>
          <a:xfrm>
            <a:off x="906104" y="2125266"/>
            <a:ext cx="7331792" cy="3907136"/>
          </a:xfrm>
          <a:prstGeom prst="rect">
            <a:avLst/>
          </a:prstGeom>
        </p:spPr>
      </p:pic>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a:t>
            </a:r>
            <a:endParaRPr lang="en-US" dirty="0"/>
          </a:p>
        </p:txBody>
      </p:sp>
      <p:sp>
        <p:nvSpPr>
          <p:cNvPr id="7" name="Frame 6">
            <a:extLst>
              <a:ext uri="{FF2B5EF4-FFF2-40B4-BE49-F238E27FC236}">
                <a16:creationId xmlns:a16="http://schemas.microsoft.com/office/drawing/2014/main" id="{4EAAE61A-6A71-3B47-BEC0-B053E4EC8850}"/>
              </a:ext>
            </a:extLst>
          </p:cNvPr>
          <p:cNvSpPr/>
          <p:nvPr/>
        </p:nvSpPr>
        <p:spPr>
          <a:xfrm>
            <a:off x="3827203" y="2103144"/>
            <a:ext cx="221227" cy="3410910"/>
          </a:xfrm>
          <a:prstGeom prst="frame">
            <a:avLst>
              <a:gd name="adj1" fmla="val 6314"/>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3365038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 and frontier (CEAF)</a:t>
            </a:r>
            <a:endParaRPr lang="en-US" dirty="0"/>
          </a:p>
        </p:txBody>
      </p:sp>
      <p:pic>
        <p:nvPicPr>
          <p:cNvPr id="4" name="Picture 3">
            <a:extLst>
              <a:ext uri="{FF2B5EF4-FFF2-40B4-BE49-F238E27FC236}">
                <a16:creationId xmlns:a16="http://schemas.microsoft.com/office/drawing/2014/main" id="{E3A89815-CC0C-0744-9597-BB9C29E91E45}"/>
              </a:ext>
            </a:extLst>
          </p:cNvPr>
          <p:cNvPicPr>
            <a:picLocks noChangeAspect="1"/>
          </p:cNvPicPr>
          <p:nvPr/>
        </p:nvPicPr>
        <p:blipFill rotWithShape="1">
          <a:blip r:embed="rId2"/>
          <a:srcRect t="7742" b="3226"/>
          <a:stretch/>
        </p:blipFill>
        <p:spPr>
          <a:xfrm>
            <a:off x="906104" y="2084154"/>
            <a:ext cx="7331792" cy="3916596"/>
          </a:xfrm>
          <a:prstGeom prst="rect">
            <a:avLst/>
          </a:prstGeom>
        </p:spPr>
      </p:pic>
    </p:spTree>
    <p:extLst>
      <p:ext uri="{BB962C8B-B14F-4D97-AF65-F5344CB8AC3E}">
        <p14:creationId xmlns:p14="http://schemas.microsoft.com/office/powerpoint/2010/main" val="2064759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 and frontier (CEAF)</a:t>
            </a:r>
            <a:endParaRPr lang="en-US" dirty="0"/>
          </a:p>
        </p:txBody>
      </p:sp>
      <p:pic>
        <p:nvPicPr>
          <p:cNvPr id="4" name="Picture 3">
            <a:extLst>
              <a:ext uri="{FF2B5EF4-FFF2-40B4-BE49-F238E27FC236}">
                <a16:creationId xmlns:a16="http://schemas.microsoft.com/office/drawing/2014/main" id="{E3A89815-CC0C-0744-9597-BB9C29E91E45}"/>
              </a:ext>
            </a:extLst>
          </p:cNvPr>
          <p:cNvPicPr>
            <a:picLocks noChangeAspect="1"/>
          </p:cNvPicPr>
          <p:nvPr/>
        </p:nvPicPr>
        <p:blipFill rotWithShape="1">
          <a:blip r:embed="rId2"/>
          <a:srcRect t="7742" b="3226"/>
          <a:stretch/>
        </p:blipFill>
        <p:spPr>
          <a:xfrm>
            <a:off x="906104" y="2084154"/>
            <a:ext cx="7331792" cy="3916596"/>
          </a:xfrm>
          <a:prstGeom prst="rect">
            <a:avLst/>
          </a:prstGeom>
        </p:spPr>
      </p:pic>
      <p:sp>
        <p:nvSpPr>
          <p:cNvPr id="5" name="Frame 4">
            <a:extLst>
              <a:ext uri="{FF2B5EF4-FFF2-40B4-BE49-F238E27FC236}">
                <a16:creationId xmlns:a16="http://schemas.microsoft.com/office/drawing/2014/main" id="{175811FC-28F6-7443-A77F-A592B03E9CEB}"/>
              </a:ext>
            </a:extLst>
          </p:cNvPr>
          <p:cNvSpPr/>
          <p:nvPr/>
        </p:nvSpPr>
        <p:spPr>
          <a:xfrm>
            <a:off x="3838266" y="2103144"/>
            <a:ext cx="221227" cy="3410910"/>
          </a:xfrm>
          <a:prstGeom prst="frame">
            <a:avLst>
              <a:gd name="adj1" fmla="val 6314"/>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2314238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6D7CF-3D20-E644-BCA5-22CA35FAFCBC}"/>
              </a:ext>
            </a:extLst>
          </p:cNvPr>
          <p:cNvSpPr>
            <a:spLocks noGrp="1"/>
          </p:cNvSpPr>
          <p:nvPr>
            <p:ph type="title"/>
          </p:nvPr>
        </p:nvSpPr>
        <p:spPr/>
        <p:txBody>
          <a:bodyPr/>
          <a:lstStyle/>
          <a:p>
            <a:r>
              <a:rPr lang="en-US" dirty="0"/>
              <a:t>Distributions of Incremental NMB</a:t>
            </a:r>
          </a:p>
        </p:txBody>
      </p:sp>
      <p:pic>
        <p:nvPicPr>
          <p:cNvPr id="5" name="Picture 4">
            <a:extLst>
              <a:ext uri="{FF2B5EF4-FFF2-40B4-BE49-F238E27FC236}">
                <a16:creationId xmlns:a16="http://schemas.microsoft.com/office/drawing/2014/main" id="{DE1C8911-BD0C-914B-A837-097558DE9DC5}"/>
              </a:ext>
            </a:extLst>
          </p:cNvPr>
          <p:cNvPicPr>
            <a:picLocks noChangeAspect="1"/>
          </p:cNvPicPr>
          <p:nvPr/>
        </p:nvPicPr>
        <p:blipFill>
          <a:blip r:embed="rId3"/>
          <a:stretch>
            <a:fillRect/>
          </a:stretch>
        </p:blipFill>
        <p:spPr>
          <a:xfrm>
            <a:off x="628650" y="2895786"/>
            <a:ext cx="7886700" cy="1887416"/>
          </a:xfrm>
          <a:prstGeom prst="rect">
            <a:avLst/>
          </a:prstGeom>
        </p:spPr>
      </p:pic>
    </p:spTree>
    <p:extLst>
      <p:ext uri="{BB962C8B-B14F-4D97-AF65-F5344CB8AC3E}">
        <p14:creationId xmlns:p14="http://schemas.microsoft.com/office/powerpoint/2010/main" val="27281735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653F-65FA-7641-996C-1274E8BFD9E2}"/>
              </a:ext>
            </a:extLst>
          </p:cNvPr>
          <p:cNvSpPr>
            <a:spLocks noGrp="1"/>
          </p:cNvSpPr>
          <p:nvPr>
            <p:ph type="title"/>
          </p:nvPr>
        </p:nvSpPr>
        <p:spPr/>
        <p:txBody>
          <a:bodyPr/>
          <a:lstStyle/>
          <a:p>
            <a:r>
              <a:rPr lang="en-US" dirty="0"/>
              <a:t>Limitations of CEACs</a:t>
            </a:r>
          </a:p>
        </p:txBody>
      </p:sp>
      <p:sp>
        <p:nvSpPr>
          <p:cNvPr id="3" name="Content Placeholder 2">
            <a:extLst>
              <a:ext uri="{FF2B5EF4-FFF2-40B4-BE49-F238E27FC236}">
                <a16:creationId xmlns:a16="http://schemas.microsoft.com/office/drawing/2014/main" id="{B62CA74C-8360-0946-A1EA-242AE49ECAAF}"/>
              </a:ext>
            </a:extLst>
          </p:cNvPr>
          <p:cNvSpPr>
            <a:spLocks noGrp="1"/>
          </p:cNvSpPr>
          <p:nvPr>
            <p:ph idx="1"/>
          </p:nvPr>
        </p:nvSpPr>
        <p:spPr>
          <a:xfrm>
            <a:off x="628650" y="2226468"/>
            <a:ext cx="7886700" cy="3597301"/>
          </a:xfrm>
        </p:spPr>
        <p:txBody>
          <a:bodyPr>
            <a:normAutofit/>
          </a:bodyPr>
          <a:lstStyle/>
          <a:p>
            <a:r>
              <a:rPr lang="en-US" dirty="0">
                <a:latin typeface="Calibri" panose="020F0502020204030204" pitchFamily="34" charset="0"/>
                <a:cs typeface="Calibri" panose="020F0502020204030204" pitchFamily="34" charset="0"/>
              </a:rPr>
              <a:t>Only provide certain level of </a:t>
            </a:r>
            <a:r>
              <a:rPr lang="en-US" b="1" dirty="0">
                <a:latin typeface="Calibri" panose="020F0502020204030204" pitchFamily="34" charset="0"/>
                <a:cs typeface="Calibri" panose="020F0502020204030204" pitchFamily="34" charset="0"/>
              </a:rPr>
              <a:t>comfort</a:t>
            </a:r>
            <a:r>
              <a:rPr lang="en-US" dirty="0">
                <a:latin typeface="Calibri" panose="020F0502020204030204" pitchFamily="34" charset="0"/>
                <a:cs typeface="Calibri" panose="020F0502020204030204" pitchFamily="34" charset="0"/>
              </a:rPr>
              <a:t> in a decision but do not influence decision making</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Not </a:t>
            </a:r>
            <a:r>
              <a:rPr lang="en-US" dirty="0">
                <a:latin typeface="Calibri" panose="020F0502020204030204" pitchFamily="34" charset="0"/>
                <a:cs typeface="Calibri" panose="020F0502020204030204" pitchFamily="34" charset="0"/>
              </a:rPr>
              <a:t>actual </a:t>
            </a:r>
            <a:r>
              <a:rPr lang="en-US" b="1" dirty="0">
                <a:latin typeface="Calibri" panose="020F0502020204030204" pitchFamily="34" charset="0"/>
                <a:cs typeface="Calibri" panose="020F0502020204030204" pitchFamily="34" charset="0"/>
              </a:rPr>
              <a:t>influence</a:t>
            </a:r>
            <a:r>
              <a:rPr lang="en-US" dirty="0">
                <a:latin typeface="Calibri" panose="020F0502020204030204" pitchFamily="34" charset="0"/>
                <a:cs typeface="Calibri" panose="020F0502020204030204" pitchFamily="34" charset="0"/>
              </a:rPr>
              <a:t> on policy recommendation</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Could be </a:t>
            </a:r>
            <a:r>
              <a:rPr lang="en-US" b="1" dirty="0">
                <a:latin typeface="Calibri" panose="020F0502020204030204" pitchFamily="34" charset="0"/>
                <a:cs typeface="Calibri" panose="020F0502020204030204" pitchFamily="34" charset="0"/>
              </a:rPr>
              <a:t>misleading</a:t>
            </a:r>
            <a:r>
              <a:rPr lang="en-US" dirty="0">
                <a:latin typeface="Calibri" panose="020F0502020204030204" pitchFamily="34" charset="0"/>
                <a:cs typeface="Calibri" panose="020F0502020204030204" pitchFamily="34" charset="0"/>
              </a:rPr>
              <a:t> -&gt; ﻿the strategy that is </a:t>
            </a:r>
            <a:r>
              <a:rPr lang="en-US" b="1" dirty="0">
                <a:latin typeface="Calibri" panose="020F0502020204030204" pitchFamily="34" charset="0"/>
                <a:cs typeface="Calibri" panose="020F0502020204030204" pitchFamily="34" charset="0"/>
              </a:rPr>
              <a:t>most likely </a:t>
            </a:r>
            <a:r>
              <a:rPr lang="en-US" dirty="0">
                <a:latin typeface="Calibri" panose="020F0502020204030204" pitchFamily="34" charset="0"/>
                <a:cs typeface="Calibri" panose="020F0502020204030204" pitchFamily="34" charset="0"/>
              </a:rPr>
              <a:t>to be cost-effective </a:t>
            </a:r>
            <a:r>
              <a:rPr lang="en-US" b="1" dirty="0">
                <a:latin typeface="Calibri" panose="020F0502020204030204" pitchFamily="34" charset="0"/>
                <a:cs typeface="Calibri" panose="020F0502020204030204" pitchFamily="34" charset="0"/>
              </a:rPr>
              <a:t>should not </a:t>
            </a:r>
            <a:r>
              <a:rPr lang="en-US" dirty="0">
                <a:latin typeface="Calibri" panose="020F0502020204030204" pitchFamily="34" charset="0"/>
                <a:cs typeface="Calibri" panose="020F0502020204030204" pitchFamily="34" charset="0"/>
              </a:rPr>
              <a:t>be conflated with the strategy that is </a:t>
            </a:r>
            <a:r>
              <a:rPr lang="en-US" b="1" dirty="0">
                <a:latin typeface="Calibri" panose="020F0502020204030204" pitchFamily="34" charset="0"/>
                <a:cs typeface="Calibri" panose="020F0502020204030204" pitchFamily="34" charset="0"/>
              </a:rPr>
              <a:t>optimal </a:t>
            </a:r>
            <a:r>
              <a:rPr lang="en-US" dirty="0">
                <a:latin typeface="Calibri" panose="020F0502020204030204" pitchFamily="34" charset="0"/>
                <a:cs typeface="Calibri" panose="020F0502020204030204" pitchFamily="34" charset="0"/>
              </a:rPr>
              <a:t>in expectation in the decision-making process</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2619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Uncertainty</a:t>
            </a:r>
          </a:p>
        </p:txBody>
      </p:sp>
      <p:sp>
        <p:nvSpPr>
          <p:cNvPr id="3" name="Content Placeholder 2"/>
          <p:cNvSpPr>
            <a:spLocks noGrp="1"/>
          </p:cNvSpPr>
          <p:nvPr>
            <p:ph idx="1"/>
          </p:nvPr>
        </p:nvSpPr>
        <p:spPr/>
        <p:txBody>
          <a:bodyPr/>
          <a:lstStyle/>
          <a:p>
            <a:r>
              <a:rPr lang="en-US" dirty="0"/>
              <a:t>Accounts for the likelihood of the values of each of the inputs and their effect on the model outputs</a:t>
            </a:r>
          </a:p>
          <a:p>
            <a:endParaRPr lang="en-US" dirty="0"/>
          </a:p>
          <a:p>
            <a:r>
              <a:rPr lang="en-US" dirty="0"/>
              <a:t>It is often conducted in a similar approach than PSA but distributions of inputs reflect current knowledge on the parameters</a:t>
            </a:r>
          </a:p>
        </p:txBody>
      </p:sp>
    </p:spTree>
    <p:extLst>
      <p:ext uri="{BB962C8B-B14F-4D97-AF65-F5344CB8AC3E}">
        <p14:creationId xmlns:p14="http://schemas.microsoft.com/office/powerpoint/2010/main" val="4221841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653F-65FA-7641-996C-1274E8BFD9E2}"/>
              </a:ext>
            </a:extLst>
          </p:cNvPr>
          <p:cNvSpPr>
            <a:spLocks noGrp="1"/>
          </p:cNvSpPr>
          <p:nvPr>
            <p:ph type="title"/>
          </p:nvPr>
        </p:nvSpPr>
        <p:spPr/>
        <p:txBody>
          <a:bodyPr/>
          <a:lstStyle/>
          <a:p>
            <a:r>
              <a:rPr lang="en-US" dirty="0"/>
              <a:t>Limitations of CEACs and CEAF</a:t>
            </a:r>
          </a:p>
        </p:txBody>
      </p:sp>
      <p:sp>
        <p:nvSpPr>
          <p:cNvPr id="3" name="Content Placeholder 2">
            <a:extLst>
              <a:ext uri="{FF2B5EF4-FFF2-40B4-BE49-F238E27FC236}">
                <a16:creationId xmlns:a16="http://schemas.microsoft.com/office/drawing/2014/main" id="{B62CA74C-8360-0946-A1EA-242AE49ECAAF}"/>
              </a:ext>
            </a:extLst>
          </p:cNvPr>
          <p:cNvSpPr>
            <a:spLocks noGrp="1"/>
          </p:cNvSpPr>
          <p:nvPr>
            <p:ph idx="1"/>
          </p:nvPr>
        </p:nvSpPr>
        <p:spPr>
          <a:xfrm>
            <a:off x="628650" y="2226468"/>
            <a:ext cx="7886700" cy="3597301"/>
          </a:xfrm>
        </p:spPr>
        <p:txBody>
          <a:bodyPr>
            <a:normAutofit fontScale="92500" lnSpcReduction="20000"/>
          </a:bodyPr>
          <a:lstStyle/>
          <a:p>
            <a:r>
              <a:rPr lang="en-US" sz="2400" dirty="0">
                <a:latin typeface="Calibri" panose="020F0502020204030204" pitchFamily="34" charset="0"/>
                <a:cs typeface="Calibri" panose="020F0502020204030204" pitchFamily="34" charset="0"/>
              </a:rPr>
              <a:t>Neither ﻿capture the magnitude of the </a:t>
            </a:r>
            <a:r>
              <a:rPr lang="en-US" sz="2400" b="1" dirty="0">
                <a:latin typeface="Calibri" panose="020F0502020204030204" pitchFamily="34" charset="0"/>
                <a:cs typeface="Calibri" panose="020F0502020204030204" pitchFamily="34" charset="0"/>
              </a:rPr>
              <a:t>net benefit lost </a:t>
            </a:r>
            <a:r>
              <a:rPr lang="en-US" sz="2400" dirty="0">
                <a:latin typeface="Calibri" panose="020F0502020204030204" pitchFamily="34" charset="0"/>
                <a:cs typeface="Calibri" panose="020F0502020204030204" pitchFamily="34" charset="0"/>
              </a:rPr>
              <a:t>in the proportion of PSA samples when chosen strategy is not cost-effective</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a:t>
            </a:r>
            <a:r>
              <a:rPr lang="en-US" sz="2400" b="1" dirty="0">
                <a:latin typeface="Calibri" panose="020F0502020204030204" pitchFamily="34" charset="0"/>
                <a:cs typeface="Calibri" panose="020F0502020204030204" pitchFamily="34" charset="0"/>
              </a:rPr>
              <a:t>expected loss</a:t>
            </a:r>
            <a:r>
              <a:rPr lang="en-US" sz="2400" dirty="0">
                <a:latin typeface="Calibri" panose="020F0502020204030204" pitchFamily="34" charset="0"/>
                <a:cs typeface="Calibri" panose="020F0502020204030204" pitchFamily="34" charset="0"/>
              </a:rPr>
              <a:t> in net benefits is truly the concern of the decision-maker because this represents the </a:t>
            </a:r>
            <a:r>
              <a:rPr lang="en-US" sz="2400" b="1" dirty="0">
                <a:latin typeface="Calibri" panose="020F0502020204030204" pitchFamily="34" charset="0"/>
                <a:cs typeface="Calibri" panose="020F0502020204030204" pitchFamily="34" charset="0"/>
              </a:rPr>
              <a:t>foregone benefits </a:t>
            </a:r>
            <a:r>
              <a:rPr lang="en-US" sz="2400" dirty="0">
                <a:latin typeface="Calibri" panose="020F0502020204030204" pitchFamily="34" charset="0"/>
                <a:cs typeface="Calibri" panose="020F0502020204030204" pitchFamily="34" charset="0"/>
              </a:rPr>
              <a:t>resulting from having chosen a given strategy</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﻿Do not communicate the ordinal information in the ranking of the strategies by their expected benefits</a:t>
            </a:r>
          </a:p>
          <a:p>
            <a:pPr lvl="1"/>
            <a:r>
              <a:rPr lang="en-US" dirty="0">
                <a:latin typeface="Calibri" panose="020F0502020204030204" pitchFamily="34" charset="0"/>
                <a:cs typeface="Calibri" panose="020F0502020204030204" pitchFamily="34" charset="0"/>
              </a:rPr>
              <a:t>Useful when implementing the optimal strategy is not feasible.</a:t>
            </a:r>
          </a:p>
        </p:txBody>
      </p:sp>
    </p:spTree>
    <p:extLst>
      <p:ext uri="{BB962C8B-B14F-4D97-AF65-F5344CB8AC3E}">
        <p14:creationId xmlns:p14="http://schemas.microsoft.com/office/powerpoint/2010/main" val="32185500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653F-65FA-7641-996C-1274E8BFD9E2}"/>
              </a:ext>
            </a:extLst>
          </p:cNvPr>
          <p:cNvSpPr>
            <a:spLocks noGrp="1"/>
          </p:cNvSpPr>
          <p:nvPr>
            <p:ph type="title"/>
          </p:nvPr>
        </p:nvSpPr>
        <p:spPr/>
        <p:txBody>
          <a:bodyPr/>
          <a:lstStyle/>
          <a:p>
            <a:r>
              <a:rPr lang="en-US" dirty="0"/>
              <a:t>Value of Information</a:t>
            </a:r>
          </a:p>
        </p:txBody>
      </p:sp>
      <p:sp>
        <p:nvSpPr>
          <p:cNvPr id="3" name="Content Placeholder 2">
            <a:extLst>
              <a:ext uri="{FF2B5EF4-FFF2-40B4-BE49-F238E27FC236}">
                <a16:creationId xmlns:a16="http://schemas.microsoft.com/office/drawing/2014/main" id="{B62CA74C-8360-0946-A1EA-242AE49ECAAF}"/>
              </a:ext>
            </a:extLst>
          </p:cNvPr>
          <p:cNvSpPr>
            <a:spLocks noGrp="1"/>
          </p:cNvSpPr>
          <p:nvPr>
            <p:ph idx="1"/>
          </p:nvPr>
        </p:nvSpPr>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How likely we are to make the wrong decision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u="sng" dirty="0">
                <a:latin typeface="Verdana" panose="020B0604030504040204" pitchFamily="34" charset="0"/>
                <a:ea typeface="Verdana" panose="020B0604030504040204" pitchFamily="34" charset="0"/>
                <a:cs typeface="Verdana" panose="020B0604030504040204" pitchFamily="34" charset="0"/>
              </a:rPr>
              <a:t>And</a:t>
            </a:r>
            <a:r>
              <a:rPr lang="en-US" dirty="0">
                <a:latin typeface="Verdana" panose="020B0604030504040204" pitchFamily="34" charset="0"/>
                <a:ea typeface="Verdana" panose="020B0604030504040204" pitchFamily="34" charset="0"/>
                <a:cs typeface="Verdana" panose="020B0604030504040204" pitchFamily="34" charset="0"/>
              </a:rPr>
              <a:t> how bad it is to make the wrong decision</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Cost of uncertainty (i.e., expected loss based on current information)</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Expected benefit of potential future research</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Can produce claims such as “</a:t>
            </a:r>
            <a:r>
              <a:rPr lang="en-US" b="1" dirty="0">
                <a:latin typeface="Verdana" panose="020B0604030504040204" pitchFamily="34" charset="0"/>
                <a:ea typeface="Verdana" panose="020B0604030504040204" pitchFamily="34" charset="0"/>
                <a:cs typeface="Verdana" panose="020B0604030504040204" pitchFamily="34" charset="0"/>
              </a:rPr>
              <a:t>How likely AND how bad?</a:t>
            </a:r>
            <a:r>
              <a:rPr lang="en-US" dirty="0">
                <a:latin typeface="Verdana" panose="020B0604030504040204" pitchFamily="34" charset="0"/>
                <a:ea typeface="Verdana" panose="020B0604030504040204" pitchFamily="34" charset="0"/>
                <a:cs typeface="Verdana" panose="020B0604030504040204" pitchFamily="34" charset="0"/>
              </a:rPr>
              <a:t>”</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597886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6CF2-ECE1-894C-A227-153704440957}"/>
              </a:ext>
            </a:extLst>
          </p:cNvPr>
          <p:cNvSpPr>
            <a:spLocks noGrp="1"/>
          </p:cNvSpPr>
          <p:nvPr>
            <p:ph type="title"/>
          </p:nvPr>
        </p:nvSpPr>
        <p:spPr/>
        <p:txBody>
          <a:bodyPr/>
          <a:lstStyle/>
          <a:p>
            <a:r>
              <a:rPr lang="en-US" sz="3200" dirty="0"/>
              <a:t>Expected Value of Perfect Information (EVPI)</a:t>
            </a:r>
          </a:p>
        </p:txBody>
      </p:sp>
      <p:sp>
        <p:nvSpPr>
          <p:cNvPr id="3" name="Content Placeholder 2">
            <a:extLst>
              <a:ext uri="{FF2B5EF4-FFF2-40B4-BE49-F238E27FC236}">
                <a16:creationId xmlns:a16="http://schemas.microsoft.com/office/drawing/2014/main" id="{385CB0ED-5756-5140-9F58-439C1B93330D}"/>
              </a:ext>
            </a:extLst>
          </p:cNvPr>
          <p:cNvSpPr>
            <a:spLocks noGrp="1"/>
          </p:cNvSpPr>
          <p:nvPr>
            <p:ph idx="1"/>
          </p:nvPr>
        </p:nvSpPr>
        <p:spPr>
          <a:xfrm>
            <a:off x="840432" y="1417638"/>
            <a:ext cx="8026166" cy="4983162"/>
          </a:xfrm>
        </p:spPr>
        <p:txBody>
          <a:bodyPr/>
          <a:lstStyle/>
          <a:p>
            <a:r>
              <a:rPr lang="en-US" dirty="0"/>
              <a:t>Value of </a:t>
            </a:r>
            <a:r>
              <a:rPr lang="en-US" b="1" dirty="0"/>
              <a:t>eliminating</a:t>
            </a:r>
            <a:r>
              <a:rPr lang="en-US" dirty="0"/>
              <a:t> all sources of </a:t>
            </a:r>
            <a:r>
              <a:rPr lang="en-US" b="1" dirty="0"/>
              <a:t>uncertainty</a:t>
            </a:r>
            <a:r>
              <a:rPr lang="en-US" dirty="0"/>
              <a:t> for all parameters (𝜃)</a:t>
            </a:r>
          </a:p>
          <a:p>
            <a:endParaRPr lang="en-US" dirty="0"/>
          </a:p>
          <a:p>
            <a:r>
              <a:rPr lang="en-US" b="1" dirty="0"/>
              <a:t>Maximum</a:t>
            </a:r>
            <a:r>
              <a:rPr lang="en-US" dirty="0"/>
              <a:t> willingness to pay to get perfect information on all parameters</a:t>
            </a:r>
          </a:p>
          <a:p>
            <a:endParaRPr lang="en-US" dirty="0"/>
          </a:p>
          <a:p>
            <a:r>
              <a:rPr lang="en-US" b="1" dirty="0"/>
              <a:t>No</a:t>
            </a:r>
            <a:r>
              <a:rPr lang="en-US" dirty="0"/>
              <a:t> future data collection effort </a:t>
            </a:r>
            <a:r>
              <a:rPr lang="en-US" b="1" dirty="0"/>
              <a:t>should exceed</a:t>
            </a:r>
            <a:r>
              <a:rPr lang="en-US" dirty="0"/>
              <a:t> EVPI</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196168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Overcoming limitations of CEACs and CEAF</a:t>
            </a:r>
          </a:p>
        </p:txBody>
      </p:sp>
      <p:sp>
        <p:nvSpPr>
          <p:cNvPr id="3" name="Content Placeholder 2"/>
          <p:cNvSpPr>
            <a:spLocks noGrp="1"/>
          </p:cNvSpPr>
          <p:nvPr>
            <p:ph idx="1"/>
          </p:nvPr>
        </p:nvSpPr>
        <p:spPr>
          <a:xfrm>
            <a:off x="840432" y="1510104"/>
            <a:ext cx="7620000" cy="4983162"/>
          </a:xfrm>
        </p:spPr>
        <p:txBody>
          <a:bodyPr>
            <a:normAutofit lnSpcReduction="10000"/>
          </a:bodyPr>
          <a:lstStyle/>
          <a:p>
            <a:r>
              <a:rPr lang="en-US" dirty="0"/>
              <a:t>These limitations ﻿can be addressed by using </a:t>
            </a:r>
            <a:r>
              <a:rPr lang="en-US" b="1" dirty="0"/>
              <a:t>expected loss curves</a:t>
            </a:r>
            <a:r>
              <a:rPr lang="en-US" dirty="0"/>
              <a:t> (ELCs), previously proposed by others (Eckermann et al., 2008)</a:t>
            </a:r>
          </a:p>
          <a:p>
            <a:endParaRPr lang="en-US" dirty="0"/>
          </a:p>
          <a:p>
            <a:r>
              <a:rPr lang="en-US" b="1" dirty="0"/>
              <a:t>ELCs</a:t>
            </a:r>
            <a:r>
              <a:rPr lang="en-US" dirty="0"/>
              <a:t> ﻿present a </a:t>
            </a:r>
            <a:r>
              <a:rPr lang="en-US" b="1" dirty="0"/>
              <a:t>quantification</a:t>
            </a:r>
            <a:r>
              <a:rPr lang="en-US" dirty="0"/>
              <a:t> of the </a:t>
            </a:r>
            <a:r>
              <a:rPr lang="en-US" b="1" dirty="0"/>
              <a:t>consequences</a:t>
            </a:r>
            <a:r>
              <a:rPr lang="en-US" dirty="0"/>
              <a:t> of choosing a </a:t>
            </a:r>
            <a:r>
              <a:rPr lang="en-US" b="1" dirty="0"/>
              <a:t>suboptimal strategy</a:t>
            </a:r>
            <a:r>
              <a:rPr lang="en-US" dirty="0"/>
              <a:t> in terms of expected foregone benefits as a function of WTP threshold</a:t>
            </a:r>
          </a:p>
          <a:p>
            <a:endParaRPr lang="en-US" dirty="0"/>
          </a:p>
          <a:p>
            <a:r>
              <a:rPr lang="en-US" dirty="0"/>
              <a:t>﻿ELCs also display the </a:t>
            </a:r>
            <a:r>
              <a:rPr lang="en-US" b="1" dirty="0"/>
              <a:t>optimal strategy</a:t>
            </a:r>
            <a:r>
              <a:rPr lang="en-US" dirty="0"/>
              <a:t> (like CEAF), the </a:t>
            </a:r>
            <a:r>
              <a:rPr lang="en-US" b="1" dirty="0"/>
              <a:t>value of eliminating</a:t>
            </a:r>
            <a:r>
              <a:rPr lang="en-US" dirty="0"/>
              <a:t> current level of </a:t>
            </a:r>
            <a:r>
              <a:rPr lang="en-US" b="1" dirty="0"/>
              <a:t>decision uncertainty</a:t>
            </a:r>
            <a:r>
              <a:rPr lang="en-US" dirty="0"/>
              <a:t> through additional research (like EVPI), and the </a:t>
            </a:r>
            <a:r>
              <a:rPr lang="en-US" b="1" dirty="0"/>
              <a:t>ranking of strategies </a:t>
            </a:r>
            <a:r>
              <a:rPr lang="en-US" dirty="0"/>
              <a:t>in terms of expected losses</a:t>
            </a:r>
          </a:p>
        </p:txBody>
      </p:sp>
    </p:spTree>
    <p:extLst>
      <p:ext uri="{BB962C8B-B14F-4D97-AF65-F5344CB8AC3E}">
        <p14:creationId xmlns:p14="http://schemas.microsoft.com/office/powerpoint/2010/main" val="33427460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1C62-A309-BB48-8D6D-6D24D9659922}"/>
              </a:ext>
            </a:extLst>
          </p:cNvPr>
          <p:cNvSpPr>
            <a:spLocks noGrp="1"/>
          </p:cNvSpPr>
          <p:nvPr>
            <p:ph type="title"/>
          </p:nvPr>
        </p:nvSpPr>
        <p:spPr/>
        <p:txBody>
          <a:bodyPr/>
          <a:lstStyle/>
          <a:p>
            <a:r>
              <a:rPr lang="en-US" dirty="0"/>
              <a:t>﻿Definition of expected losses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0E8615-2146-8649-9D12-92DA912DF220}"/>
                  </a:ext>
                </a:extLst>
              </p:cNvPr>
              <p:cNvSpPr>
                <a:spLocks noGrp="1"/>
              </p:cNvSpPr>
              <p:nvPr>
                <p:ph idx="1"/>
              </p:nvPr>
            </p:nvSpPr>
            <p:spPr/>
            <p:txBody>
              <a:bodyPr>
                <a:normAutofit/>
              </a:bodyPr>
              <a:lstStyle/>
              <a:p>
                <a:pPr marL="0" indent="0">
                  <a:buNone/>
                </a:pPr>
                <a:r>
                  <a:rPr lang="en-US" dirty="0"/>
                  <a:t>Expected loss of strategy </a:t>
                </a:r>
                <a14:m>
                  <m:oMath xmlns:m="http://schemas.openxmlformats.org/officeDocument/2006/math">
                    <m:r>
                      <a:rPr lang="es-ES" b="0" i="1" smtClean="0">
                        <a:latin typeface="Cambria Math" panose="02040503050406030204" pitchFamily="18" charset="0"/>
                      </a:rPr>
                      <m:t>𝑑</m:t>
                    </m:r>
                  </m:oMath>
                </a14:m>
                <a:r>
                  <a:rPr lang="en-US" dirty="0"/>
                  <a:t>, </a:t>
                </a:r>
                <a14:m>
                  <m:oMath xmlns:m="http://schemas.openxmlformats.org/officeDocument/2006/math">
                    <m:sSub>
                      <m:sSubPr>
                        <m:ctrlPr>
                          <a:rPr lang="es-ES" b="0" i="1" dirty="0" smtClean="0">
                            <a:latin typeface="Cambria Math" panose="02040503050406030204" pitchFamily="18" charset="0"/>
                          </a:rPr>
                        </m:ctrlPr>
                      </m:sSubPr>
                      <m:e>
                        <m:acc>
                          <m:accPr>
                            <m:chr m:val="̅"/>
                            <m:ctrlPr>
                              <a:rPr lang="es-ES" b="0" i="1" dirty="0" smtClean="0">
                                <a:latin typeface="Cambria Math" panose="02040503050406030204" pitchFamily="18" charset="0"/>
                              </a:rPr>
                            </m:ctrlPr>
                          </m:accPr>
                          <m:e>
                            <m:r>
                              <a:rPr lang="es-ES" b="0" i="1" dirty="0" smtClean="0">
                                <a:latin typeface="Cambria Math" panose="02040503050406030204" pitchFamily="18" charset="0"/>
                              </a:rPr>
                              <m:t>𝐿</m:t>
                            </m:r>
                          </m:e>
                        </m:acc>
                      </m:e>
                      <m:sub>
                        <m:r>
                          <a:rPr lang="es-ES" b="0" i="1" dirty="0" smtClean="0">
                            <a:latin typeface="Cambria Math" panose="02040503050406030204" pitchFamily="18" charset="0"/>
                          </a:rPr>
                          <m:t>𝑑</m:t>
                        </m:r>
                      </m:sub>
                    </m:sSub>
                  </m:oMath>
                </a14:m>
                <a:r>
                  <a:rPr lang="en-US" dirty="0"/>
                  <a:t>, ﻿averaged across all </a:t>
                </a:r>
                <a14:m>
                  <m:oMath xmlns:m="http://schemas.openxmlformats.org/officeDocument/2006/math">
                    <m:r>
                      <a:rPr lang="es-ES" b="0" i="1" smtClean="0">
                        <a:latin typeface="Cambria Math" panose="02040503050406030204" pitchFamily="18" charset="0"/>
                      </a:rPr>
                      <m:t>𝑁</m:t>
                    </m:r>
                  </m:oMath>
                </a14:m>
                <a:r>
                  <a:rPr lang="en-US" dirty="0"/>
                  <a:t> simulations of a PSA</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𝐿</m:t>
                              </m:r>
                            </m:e>
                          </m:acc>
                        </m:e>
                        <m:sub>
                          <m:r>
                            <a:rPr lang="en-US" i="1">
                              <a:latin typeface="Cambria Math" panose="02040503050406030204" pitchFamily="18" charset="0"/>
                            </a:rPr>
                            <m:t>𝑑</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𝑖</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𝑑</m:t>
                                      </m:r>
                                    </m:e>
                                    <m:sub>
                                      <m:r>
                                        <a:rPr lang="en-US" i="1">
                                          <a:latin typeface="Cambria Math" panose="02040503050406030204" pitchFamily="18" charset="0"/>
                                        </a:rPr>
                                        <m:t>𝑖</m:t>
                                      </m:r>
                                    </m:sub>
                                    <m:sup>
                                      <m:r>
                                        <a:rPr lang="en-US" i="1">
                                          <a:latin typeface="Cambria Math" panose="02040503050406030204" pitchFamily="18" charset="0"/>
                                        </a:rPr>
                                        <m:t>∗</m:t>
                                      </m:r>
                                    </m:sup>
                                  </m:sSubSup>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𝑑</m:t>
                                  </m:r>
                                </m:sub>
                              </m:sSub>
                            </m:e>
                          </m:d>
                        </m:e>
                      </m:nary>
                    </m:oMath>
                  </m:oMathPara>
                </a14:m>
                <a:endParaRPr lang="es-ES" dirty="0"/>
              </a:p>
              <a:p>
                <a:endParaRPr lang="en-US" dirty="0"/>
              </a:p>
              <a:p>
                <a:pPr marL="0" indent="0">
                  <a:buNone/>
                </a:pPr>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𝑖</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𝑑</m:t>
                            </m:r>
                          </m:e>
                          <m:sub>
                            <m:r>
                              <a:rPr lang="en-US" i="1">
                                <a:latin typeface="Cambria Math" panose="02040503050406030204" pitchFamily="18" charset="0"/>
                              </a:rPr>
                              <m:t>𝑖</m:t>
                            </m:r>
                          </m:sub>
                          <m:sup>
                            <m:r>
                              <a:rPr lang="en-US" i="1">
                                <a:latin typeface="Cambria Math" panose="02040503050406030204" pitchFamily="18" charset="0"/>
                              </a:rPr>
                              <m:t>∗</m:t>
                            </m:r>
                          </m:sup>
                        </m:sSubSup>
                      </m:sub>
                    </m:sSub>
                    <m:r>
                      <a:rPr lang="en-US" i="1">
                        <a:latin typeface="Cambria Math" panose="02040503050406030204" pitchFamily="18" charset="0"/>
                      </a:rPr>
                      <m:t>=</m:t>
                    </m:r>
                    <m:r>
                      <a:rPr lang="en-US" i="1">
                        <a:latin typeface="Cambria Math" panose="02040503050406030204" pitchFamily="18" charset="0"/>
                      </a:rPr>
                      <m:t>𝑚𝑎</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𝑑</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𝑑</m:t>
                            </m:r>
                          </m:sub>
                        </m:sSub>
                      </m:e>
                    </m:d>
                  </m:oMath>
                </a14:m>
                <a:r>
                  <a:rPr lang="en-US" dirty="0"/>
                  <a:t> is the net benefit of the optimal strategy for the </a:t>
                </a:r>
                <a14:m>
                  <m:oMath xmlns:m="http://schemas.openxmlformats.org/officeDocument/2006/math">
                    <m:r>
                      <a:rPr lang="en-US" i="1">
                        <a:latin typeface="Cambria Math" panose="02040503050406030204" pitchFamily="18" charset="0"/>
                      </a:rPr>
                      <m:t>𝑖</m:t>
                    </m:r>
                  </m:oMath>
                </a14:m>
                <a:r>
                  <a:rPr lang="en-US" dirty="0"/>
                  <a:t>-</a:t>
                </a:r>
                <a:r>
                  <a:rPr lang="en-US" dirty="0" err="1"/>
                  <a:t>th</a:t>
                </a:r>
                <a:r>
                  <a:rPr lang="en-US" dirty="0"/>
                  <a:t> PSA sample, denoted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𝑑</m:t>
                        </m:r>
                      </m:e>
                      <m:sub>
                        <m:r>
                          <a:rPr lang="en-US" i="1">
                            <a:latin typeface="Cambria Math" panose="02040503050406030204" pitchFamily="18" charset="0"/>
                          </a:rPr>
                          <m:t>𝑖</m:t>
                        </m:r>
                      </m:sub>
                      <m:sup>
                        <m:r>
                          <a:rPr lang="en-US" i="1">
                            <a:latin typeface="Cambria Math" panose="02040503050406030204" pitchFamily="18" charset="0"/>
                          </a:rPr>
                          <m:t>∗</m:t>
                        </m:r>
                      </m:sup>
                    </m:sSubSup>
                  </m:oMath>
                </a14:m>
                <a:endParaRPr lang="en-US" dirty="0"/>
              </a:p>
            </p:txBody>
          </p:sp>
        </mc:Choice>
        <mc:Fallback xmlns="">
          <p:sp>
            <p:nvSpPr>
              <p:cNvPr id="3" name="Content Placeholder 2">
                <a:extLst>
                  <a:ext uri="{FF2B5EF4-FFF2-40B4-BE49-F238E27FC236}">
                    <a16:creationId xmlns:a16="http://schemas.microsoft.com/office/drawing/2014/main" id="{AF0E8615-2146-8649-9D12-92DA912DF220}"/>
                  </a:ext>
                </a:extLst>
              </p:cNvPr>
              <p:cNvSpPr>
                <a:spLocks noGrp="1" noRot="1" noChangeAspect="1" noMove="1" noResize="1" noEditPoints="1" noAdjustHandles="1" noChangeArrowheads="1" noChangeShapeType="1" noTextEdit="1"/>
              </p:cNvSpPr>
              <p:nvPr>
                <p:ph idx="1"/>
              </p:nvPr>
            </p:nvSpPr>
            <p:spPr>
              <a:blipFill>
                <a:blip r:embed="rId2"/>
                <a:stretch>
                  <a:fillRect l="-1086" t="-14912" r="-1086"/>
                </a:stretch>
              </a:blipFill>
            </p:spPr>
            <p:txBody>
              <a:bodyPr/>
              <a:lstStyle/>
              <a:p>
                <a:r>
                  <a:rPr lang="en-US">
                    <a:noFill/>
                  </a:rPr>
                  <a:t> </a:t>
                </a:r>
              </a:p>
            </p:txBody>
          </p:sp>
        </mc:Fallback>
      </mc:AlternateContent>
    </p:spTree>
    <p:extLst>
      <p:ext uri="{BB962C8B-B14F-4D97-AF65-F5344CB8AC3E}">
        <p14:creationId xmlns:p14="http://schemas.microsoft.com/office/powerpoint/2010/main" val="27809744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1C62-A309-BB48-8D6D-6D24D9659922}"/>
              </a:ext>
            </a:extLst>
          </p:cNvPr>
          <p:cNvSpPr>
            <a:spLocks noGrp="1"/>
          </p:cNvSpPr>
          <p:nvPr>
            <p:ph type="title"/>
          </p:nvPr>
        </p:nvSpPr>
        <p:spPr/>
        <p:txBody>
          <a:bodyPr/>
          <a:lstStyle/>
          <a:p>
            <a:r>
              <a:rPr lang="en-US" dirty="0"/>
              <a:t>﻿Optimality criteria and VOI with expected losses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0E8615-2146-8649-9D12-92DA912DF220}"/>
                  </a:ext>
                </a:extLst>
              </p:cNvPr>
              <p:cNvSpPr>
                <a:spLocks noGrp="1"/>
              </p:cNvSpPr>
              <p:nvPr>
                <p:ph idx="1"/>
              </p:nvPr>
            </p:nvSpPr>
            <p:spPr/>
            <p:txBody>
              <a:bodyPr>
                <a:normAutofit/>
              </a:bodyPr>
              <a:lstStyle/>
              <a:p>
                <a:r>
                  <a:rPr lang="en-US" dirty="0"/>
                  <a:t>Once the expected loss is calculated for all </a:t>
                </a:r>
                <a14:m>
                  <m:oMath xmlns:m="http://schemas.openxmlformats.org/officeDocument/2006/math">
                    <m:r>
                      <a:rPr lang="en-US" i="1">
                        <a:latin typeface="Cambria Math" panose="02040503050406030204" pitchFamily="18" charset="0"/>
                      </a:rPr>
                      <m:t>𝐷</m:t>
                    </m:r>
                  </m:oMath>
                </a14:m>
                <a:r>
                  <a:rPr lang="en-US" dirty="0"/>
                  <a:t> strategies, it is possible to determine both the optimal strategy and the EVPI, because:</a:t>
                </a:r>
              </a:p>
              <a:p>
                <a:endParaRPr lang="en-US" dirty="0"/>
              </a:p>
              <a:p>
                <a:pPr marL="385763" indent="-385763">
                  <a:buFont typeface="+mj-lt"/>
                  <a:buAutoNum type="arabicPeriod"/>
                </a:pPr>
                <a:r>
                  <a:rPr lang="en-US" dirty="0"/>
                  <a:t>For a risk-neutral decision maker, the optimal strategy is the strategy with the </a:t>
                </a:r>
                <a:r>
                  <a:rPr lang="en-US" b="1" dirty="0"/>
                  <a:t>highest expected benefit</a:t>
                </a:r>
                <a:r>
                  <a:rPr lang="en-US" dirty="0"/>
                  <a:t>, which is equivalent to the strategy with the </a:t>
                </a:r>
                <a:r>
                  <a:rPr lang="en-US" b="1" dirty="0"/>
                  <a:t>lowest expected loss</a:t>
                </a:r>
                <a:r>
                  <a:rPr lang="en-US" dirty="0"/>
                  <a:t> </a:t>
                </a:r>
              </a:p>
              <a:p>
                <a:pPr marL="385763" indent="-385763">
                  <a:buFont typeface="+mj-lt"/>
                  <a:buAutoNum type="arabicPeriod"/>
                </a:pPr>
                <a:endParaRPr lang="en-US" dirty="0"/>
              </a:p>
              <a:p>
                <a:pPr marL="385763" indent="-385763">
                  <a:buFont typeface="+mj-lt"/>
                  <a:buAutoNum type="arabicPeriod"/>
                </a:pPr>
                <a:r>
                  <a:rPr lang="en-US" dirty="0"/>
                  <a:t>The </a:t>
                </a:r>
                <a:r>
                  <a:rPr lang="en-US" b="1" dirty="0"/>
                  <a:t>expected loss</a:t>
                </a:r>
                <a:r>
                  <a:rPr lang="en-US" dirty="0"/>
                  <a:t> of the </a:t>
                </a:r>
                <a:r>
                  <a:rPr lang="en-US" b="1" dirty="0"/>
                  <a:t>optimal strategy</a:t>
                </a:r>
                <a:r>
                  <a:rPr lang="en-US" dirty="0"/>
                  <a:t> equals the </a:t>
                </a:r>
                <a:r>
                  <a:rPr lang="en-US" b="1" dirty="0"/>
                  <a:t>EVPI</a:t>
                </a:r>
                <a:r>
                  <a:rPr lang="en-US" dirty="0"/>
                  <a:t> </a:t>
                </a:r>
              </a:p>
            </p:txBody>
          </p:sp>
        </mc:Choice>
        <mc:Fallback xmlns="">
          <p:sp>
            <p:nvSpPr>
              <p:cNvPr id="3" name="Content Placeholder 2">
                <a:extLst>
                  <a:ext uri="{FF2B5EF4-FFF2-40B4-BE49-F238E27FC236}">
                    <a16:creationId xmlns:a16="http://schemas.microsoft.com/office/drawing/2014/main" id="{AF0E8615-2146-8649-9D12-92DA912DF220}"/>
                  </a:ext>
                </a:extLst>
              </p:cNvPr>
              <p:cNvSpPr>
                <a:spLocks noGrp="1" noRot="1" noChangeAspect="1" noMove="1" noResize="1" noEditPoints="1" noAdjustHandles="1" noChangeArrowheads="1" noChangeShapeType="1" noTextEdit="1"/>
              </p:cNvSpPr>
              <p:nvPr>
                <p:ph idx="1"/>
              </p:nvPr>
            </p:nvSpPr>
            <p:spPr>
              <a:blipFill>
                <a:blip r:embed="rId2"/>
                <a:stretch>
                  <a:fillRect l="-1086" t="-2632"/>
                </a:stretch>
              </a:blipFill>
            </p:spPr>
            <p:txBody>
              <a:bodyPr/>
              <a:lstStyle/>
              <a:p>
                <a:r>
                  <a:rPr lang="en-US">
                    <a:noFill/>
                  </a:rPr>
                  <a:t> </a:t>
                </a:r>
              </a:p>
            </p:txBody>
          </p:sp>
        </mc:Fallback>
      </mc:AlternateContent>
    </p:spTree>
    <p:extLst>
      <p:ext uri="{BB962C8B-B14F-4D97-AF65-F5344CB8AC3E}">
        <p14:creationId xmlns:p14="http://schemas.microsoft.com/office/powerpoint/2010/main" val="9190262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1C62-A309-BB48-8D6D-6D24D9659922}"/>
              </a:ext>
            </a:extLst>
          </p:cNvPr>
          <p:cNvSpPr>
            <a:spLocks noGrp="1"/>
          </p:cNvSpPr>
          <p:nvPr>
            <p:ph type="title"/>
          </p:nvPr>
        </p:nvSpPr>
        <p:spPr/>
        <p:txBody>
          <a:bodyPr/>
          <a:lstStyle/>
          <a:p>
            <a:r>
              <a:rPr lang="en-US" dirty="0"/>
              <a:t>Expected Loss Curves (ELCs)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0E8615-2146-8649-9D12-92DA912DF220}"/>
                  </a:ext>
                </a:extLst>
              </p:cNvPr>
              <p:cNvSpPr>
                <a:spLocks noGrp="1"/>
              </p:cNvSpPr>
              <p:nvPr>
                <p:ph idx="1"/>
              </p:nvPr>
            </p:nvSpPr>
            <p:spPr/>
            <p:txBody>
              <a:bodyPr>
                <a:normAutofit/>
              </a:bodyPr>
              <a:lstStyle/>
              <a:p>
                <a:r>
                  <a:rPr lang="en-US" dirty="0"/>
                  <a:t>ELCs are a representation of the expected loss of all </a:t>
                </a:r>
                <a14:m>
                  <m:oMath xmlns:m="http://schemas.openxmlformats.org/officeDocument/2006/math">
                    <m:r>
                      <a:rPr lang="en-US" i="1">
                        <a:latin typeface="Cambria Math" panose="02040503050406030204" pitchFamily="18" charset="0"/>
                      </a:rPr>
                      <m:t>𝐷</m:t>
                    </m:r>
                  </m:oMath>
                </a14:m>
                <a:r>
                  <a:rPr lang="en-US" dirty="0"/>
                  <a:t> strategies </a:t>
                </a:r>
                <a:endParaRPr lang="en-US" i="1"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𝐿</m:t>
                              </m:r>
                            </m:e>
                          </m:acc>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𝐿</m:t>
                              </m:r>
                            </m:e>
                          </m:acc>
                        </m:e>
                        <m:sub>
                          <m:r>
                            <a:rPr lang="en-US" i="1">
                              <a:latin typeface="Cambria Math" panose="02040503050406030204" pitchFamily="18" charset="0"/>
                            </a:rPr>
                            <m:t>2</m:t>
                          </m:r>
                        </m:sub>
                      </m:sSub>
                      <m:r>
                        <a:rPr lang="en-US" i="1">
                          <a:latin typeface="Cambria Math" panose="02040503050406030204" pitchFamily="18" charset="0"/>
                        </a:rPr>
                        <m:t> ⋯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𝐿</m:t>
                              </m:r>
                            </m:e>
                          </m:acc>
                        </m:e>
                        <m:sub>
                          <m:r>
                            <a:rPr lang="en-US" i="1">
                              <a:latin typeface="Cambria Math" panose="02040503050406030204" pitchFamily="18" charset="0"/>
                            </a:rPr>
                            <m:t>𝑑</m:t>
                          </m:r>
                        </m:sub>
                      </m:sSub>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𝐿</m:t>
                              </m:r>
                            </m:e>
                          </m:acc>
                        </m:e>
                        <m:sub>
                          <m:r>
                            <a:rPr lang="en-US" i="1">
                              <a:latin typeface="Cambria Math" panose="02040503050406030204" pitchFamily="18" charset="0"/>
                            </a:rPr>
                            <m:t>𝐷</m:t>
                          </m:r>
                        </m:sub>
                      </m:sSub>
                      <m:r>
                        <a:rPr lang="en-US" i="1">
                          <a:latin typeface="Cambria Math" panose="02040503050406030204" pitchFamily="18" charset="0"/>
                        </a:rPr>
                        <m:t>]</m:t>
                      </m:r>
                    </m:oMath>
                  </m:oMathPara>
                </a14:m>
                <a:endParaRPr lang="en-US" dirty="0"/>
              </a:p>
              <a:p>
                <a:pPr marL="0" indent="0">
                  <a:buNone/>
                </a:pPr>
                <a:r>
                  <a:rPr lang="en-US" dirty="0"/>
                  <a:t>as a function of WTP</a:t>
                </a:r>
              </a:p>
              <a:p>
                <a:endParaRPr lang="en-US" dirty="0"/>
              </a:p>
              <a:p>
                <a:r>
                  <a:rPr lang="en-US" dirty="0"/>
                  <a:t>The </a:t>
                </a:r>
                <a:r>
                  <a:rPr lang="en-US" b="1" dirty="0"/>
                  <a:t>lower envelope</a:t>
                </a:r>
                <a:r>
                  <a:rPr lang="en-US" dirty="0"/>
                  <a:t> of the ELCs is the expected loss of the </a:t>
                </a:r>
                <a:r>
                  <a:rPr lang="en-US" b="1" dirty="0"/>
                  <a:t>optimal strategy </a:t>
                </a:r>
                <a:r>
                  <a:rPr lang="en-US" dirty="0"/>
                  <a:t>and also the </a:t>
                </a:r>
                <a:r>
                  <a:rPr lang="en-US" b="1" dirty="0"/>
                  <a:t>EVPI</a:t>
                </a:r>
                <a:r>
                  <a:rPr lang="en-US" dirty="0"/>
                  <a:t> </a:t>
                </a:r>
              </a:p>
              <a:p>
                <a:endParaRPr lang="en-US" dirty="0"/>
              </a:p>
              <a:p>
                <a:r>
                  <a:rPr lang="en-US" dirty="0"/>
                  <a:t>ELCs reveal by how much the optimal strategy is </a:t>
                </a:r>
                <a:r>
                  <a:rPr lang="en-US" b="1" dirty="0"/>
                  <a:t>better than</a:t>
                </a:r>
                <a:r>
                  <a:rPr lang="en-US" dirty="0"/>
                  <a:t> each of the other alternatives in terms of expected foregone benefits </a:t>
                </a:r>
              </a:p>
            </p:txBody>
          </p:sp>
        </mc:Choice>
        <mc:Fallback xmlns="">
          <p:sp>
            <p:nvSpPr>
              <p:cNvPr id="3" name="Content Placeholder 2">
                <a:extLst>
                  <a:ext uri="{FF2B5EF4-FFF2-40B4-BE49-F238E27FC236}">
                    <a16:creationId xmlns:a16="http://schemas.microsoft.com/office/drawing/2014/main" id="{AF0E8615-2146-8649-9D12-92DA912DF220}"/>
                  </a:ext>
                </a:extLst>
              </p:cNvPr>
              <p:cNvSpPr>
                <a:spLocks noGrp="1" noRot="1" noChangeAspect="1" noMove="1" noResize="1" noEditPoints="1" noAdjustHandles="1" noChangeArrowheads="1" noChangeShapeType="1" noTextEdit="1"/>
              </p:cNvSpPr>
              <p:nvPr>
                <p:ph idx="1"/>
              </p:nvPr>
            </p:nvSpPr>
            <p:spPr>
              <a:blipFill>
                <a:blip r:embed="rId2"/>
                <a:stretch>
                  <a:fillRect l="-1086" t="-2632"/>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675F05AF-310C-4A44-A336-94552C3EE58C}"/>
              </a:ext>
            </a:extLst>
          </p:cNvPr>
          <p:cNvSpPr/>
          <p:nvPr/>
        </p:nvSpPr>
        <p:spPr>
          <a:xfrm>
            <a:off x="840432" y="5644761"/>
            <a:ext cx="7820683" cy="1077218"/>
          </a:xfrm>
          <a:prstGeom prst="rect">
            <a:avLst/>
          </a:prstGeom>
        </p:spPr>
        <p:txBody>
          <a:bodyPr wrap="square">
            <a:spAutoFit/>
          </a:bodyPr>
          <a:lstStyle/>
          <a:p>
            <a:r>
              <a:rPr lang="en-US" sz="1600" dirty="0"/>
              <a:t>Alarid-Escudero F, Enns EA, Kuntz KM, Michaud TL, Jalal H. “Time Traveling Is Just Too Dangerous” But Some Methods Are Worth Revisiting: The Advantages of Expected Loss Curves Over Cost-Effectiveness Acceptability Curves and Frontier. </a:t>
            </a:r>
            <a:r>
              <a:rPr lang="en-US" sz="1600" i="1" dirty="0"/>
              <a:t>Value Health</a:t>
            </a:r>
            <a:r>
              <a:rPr lang="en-US" sz="1600" dirty="0"/>
              <a:t>. 2019;In Press. </a:t>
            </a:r>
          </a:p>
        </p:txBody>
      </p:sp>
    </p:spTree>
    <p:extLst>
      <p:ext uri="{BB962C8B-B14F-4D97-AF65-F5344CB8AC3E}">
        <p14:creationId xmlns:p14="http://schemas.microsoft.com/office/powerpoint/2010/main" val="30940828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1C62-A309-BB48-8D6D-6D24D9659922}"/>
              </a:ext>
            </a:extLst>
          </p:cNvPr>
          <p:cNvSpPr>
            <a:spLocks noGrp="1"/>
          </p:cNvSpPr>
          <p:nvPr>
            <p:ph type="title"/>
          </p:nvPr>
        </p:nvSpPr>
        <p:spPr>
          <a:xfrm>
            <a:off x="840432" y="274638"/>
            <a:ext cx="7896064" cy="1143000"/>
          </a:xfrm>
        </p:spPr>
        <p:txBody>
          <a:bodyPr/>
          <a:lstStyle/>
          <a:p>
            <a:r>
              <a:rPr lang="en-US" dirty="0"/>
              <a:t>Construction of ELCs</a:t>
            </a:r>
          </a:p>
        </p:txBody>
      </p:sp>
      <p:pic>
        <p:nvPicPr>
          <p:cNvPr id="7" name="Picture 6">
            <a:extLst>
              <a:ext uri="{FF2B5EF4-FFF2-40B4-BE49-F238E27FC236}">
                <a16:creationId xmlns:a16="http://schemas.microsoft.com/office/drawing/2014/main" id="{64718899-0C08-F64F-B609-DA7CC91BBE67}"/>
              </a:ext>
            </a:extLst>
          </p:cNvPr>
          <p:cNvPicPr>
            <a:picLocks noChangeAspect="1"/>
          </p:cNvPicPr>
          <p:nvPr/>
        </p:nvPicPr>
        <p:blipFill>
          <a:blip r:embed="rId2"/>
          <a:stretch>
            <a:fillRect/>
          </a:stretch>
        </p:blipFill>
        <p:spPr>
          <a:xfrm>
            <a:off x="685800" y="1745747"/>
            <a:ext cx="8448262" cy="3571803"/>
          </a:xfrm>
          <a:prstGeom prst="rect">
            <a:avLst/>
          </a:prstGeom>
        </p:spPr>
      </p:pic>
      <p:sp>
        <p:nvSpPr>
          <p:cNvPr id="8" name="Frame 7">
            <a:extLst>
              <a:ext uri="{FF2B5EF4-FFF2-40B4-BE49-F238E27FC236}">
                <a16:creationId xmlns:a16="http://schemas.microsoft.com/office/drawing/2014/main" id="{7DFA4840-029C-8B40-B6CA-FE5413C13364}"/>
              </a:ext>
            </a:extLst>
          </p:cNvPr>
          <p:cNvSpPr/>
          <p:nvPr/>
        </p:nvSpPr>
        <p:spPr>
          <a:xfrm>
            <a:off x="7036904" y="4984962"/>
            <a:ext cx="695738" cy="332590"/>
          </a:xfrm>
          <a:prstGeom prst="frame">
            <a:avLst>
              <a:gd name="adj1" fmla="val 15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solidFill>
                <a:schemeClr val="tx1"/>
              </a:solidFill>
            </a:endParaRPr>
          </a:p>
        </p:txBody>
      </p:sp>
      <p:cxnSp>
        <p:nvCxnSpPr>
          <p:cNvPr id="9" name="Straight Arrow Connector 8">
            <a:extLst>
              <a:ext uri="{FF2B5EF4-FFF2-40B4-BE49-F238E27FC236}">
                <a16:creationId xmlns:a16="http://schemas.microsoft.com/office/drawing/2014/main" id="{94A659D2-EA4F-AD45-9FC7-50D3E875C1D1}"/>
              </a:ext>
            </a:extLst>
          </p:cNvPr>
          <p:cNvCxnSpPr>
            <a:cxnSpLocks/>
            <a:stCxn id="10" idx="0"/>
            <a:endCxn id="8" idx="2"/>
          </p:cNvCxnSpPr>
          <p:nvPr/>
        </p:nvCxnSpPr>
        <p:spPr>
          <a:xfrm flipV="1">
            <a:off x="6276561" y="5317552"/>
            <a:ext cx="1108212" cy="95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4BD45C2-9D9B-314F-A407-5F0A7D5FF81B}"/>
              </a:ext>
            </a:extLst>
          </p:cNvPr>
          <p:cNvSpPr txBox="1"/>
          <p:nvPr/>
        </p:nvSpPr>
        <p:spPr>
          <a:xfrm>
            <a:off x="3816626" y="6275688"/>
            <a:ext cx="4919870" cy="369332"/>
          </a:xfrm>
          <a:prstGeom prst="rect">
            <a:avLst/>
          </a:prstGeom>
          <a:noFill/>
        </p:spPr>
        <p:txBody>
          <a:bodyPr wrap="square" rtlCol="0">
            <a:spAutoFit/>
          </a:bodyPr>
          <a:lstStyle/>
          <a:p>
            <a:r>
              <a:rPr lang="en-MX" dirty="0"/>
              <a:t>Lowest expected loss = Optimal strategy</a:t>
            </a:r>
          </a:p>
        </p:txBody>
      </p:sp>
    </p:spTree>
    <p:extLst>
      <p:ext uri="{BB962C8B-B14F-4D97-AF65-F5344CB8AC3E}">
        <p14:creationId xmlns:p14="http://schemas.microsoft.com/office/powerpoint/2010/main" val="38939199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CEACs and CEAF</a:t>
            </a:r>
          </a:p>
        </p:txBody>
      </p:sp>
      <p:pic>
        <p:nvPicPr>
          <p:cNvPr id="4" name="Picture 3">
            <a:extLst>
              <a:ext uri="{FF2B5EF4-FFF2-40B4-BE49-F238E27FC236}">
                <a16:creationId xmlns:a16="http://schemas.microsoft.com/office/drawing/2014/main" id="{860216BC-399E-AC4D-987A-3421EADF7D7D}"/>
              </a:ext>
            </a:extLst>
          </p:cNvPr>
          <p:cNvPicPr>
            <a:picLocks noChangeAspect="1"/>
          </p:cNvPicPr>
          <p:nvPr/>
        </p:nvPicPr>
        <p:blipFill rotWithShape="1">
          <a:blip r:embed="rId2"/>
          <a:srcRect t="7312"/>
          <a:stretch/>
        </p:blipFill>
        <p:spPr>
          <a:xfrm>
            <a:off x="1218125" y="1855888"/>
            <a:ext cx="6707751" cy="4144862"/>
          </a:xfrm>
          <a:prstGeom prst="rect">
            <a:avLst/>
          </a:prstGeom>
        </p:spPr>
      </p:pic>
    </p:spTree>
    <p:extLst>
      <p:ext uri="{BB962C8B-B14F-4D97-AF65-F5344CB8AC3E}">
        <p14:creationId xmlns:p14="http://schemas.microsoft.com/office/powerpoint/2010/main" val="2418028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CEACs and CEAF</a:t>
            </a:r>
          </a:p>
        </p:txBody>
      </p:sp>
      <p:pic>
        <p:nvPicPr>
          <p:cNvPr id="4" name="Picture 3">
            <a:extLst>
              <a:ext uri="{FF2B5EF4-FFF2-40B4-BE49-F238E27FC236}">
                <a16:creationId xmlns:a16="http://schemas.microsoft.com/office/drawing/2014/main" id="{860216BC-399E-AC4D-987A-3421EADF7D7D}"/>
              </a:ext>
            </a:extLst>
          </p:cNvPr>
          <p:cNvPicPr>
            <a:picLocks noChangeAspect="1"/>
          </p:cNvPicPr>
          <p:nvPr/>
        </p:nvPicPr>
        <p:blipFill rotWithShape="1">
          <a:blip r:embed="rId2"/>
          <a:srcRect t="7312"/>
          <a:stretch/>
        </p:blipFill>
        <p:spPr>
          <a:xfrm>
            <a:off x="1218125" y="1855888"/>
            <a:ext cx="6707751" cy="4144862"/>
          </a:xfrm>
          <a:prstGeom prst="rect">
            <a:avLst/>
          </a:prstGeom>
        </p:spPr>
      </p:pic>
      <p:sp>
        <p:nvSpPr>
          <p:cNvPr id="5" name="Frame 4">
            <a:extLst>
              <a:ext uri="{FF2B5EF4-FFF2-40B4-BE49-F238E27FC236}">
                <a16:creationId xmlns:a16="http://schemas.microsoft.com/office/drawing/2014/main" id="{B77799F2-B7C8-D44C-A66E-C16093EF2351}"/>
              </a:ext>
            </a:extLst>
          </p:cNvPr>
          <p:cNvSpPr/>
          <p:nvPr/>
        </p:nvSpPr>
        <p:spPr>
          <a:xfrm>
            <a:off x="3539614" y="1855888"/>
            <a:ext cx="221226" cy="3658166"/>
          </a:xfrm>
          <a:prstGeom prst="frame">
            <a:avLst>
              <a:gd name="adj1" fmla="val 6314"/>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36986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Shape 98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Deterministic</a:t>
            </a:r>
            <a:r>
              <a:rPr lang="nl-NL" dirty="0"/>
              <a:t> </a:t>
            </a:r>
            <a:r>
              <a:rPr lang="nl-NL" dirty="0" err="1"/>
              <a:t>Sensitivity</a:t>
            </a:r>
            <a:r>
              <a:rPr lang="nl-NL" dirty="0"/>
              <a:t> Analysis</a:t>
            </a:r>
            <a:endParaRPr dirty="0"/>
          </a:p>
        </p:txBody>
      </p:sp>
      <p:sp>
        <p:nvSpPr>
          <p:cNvPr id="990" name="Shape 990"/>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a:t>
            </a:fld>
            <a:endParaRPr/>
          </a:p>
        </p:txBody>
      </p:sp>
    </p:spTree>
    <p:extLst>
      <p:ext uri="{BB962C8B-B14F-4D97-AF65-F5344CB8AC3E}">
        <p14:creationId xmlns:p14="http://schemas.microsoft.com/office/powerpoint/2010/main" val="4861682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ELCs</a:t>
            </a:r>
          </a:p>
        </p:txBody>
      </p:sp>
      <p:pic>
        <p:nvPicPr>
          <p:cNvPr id="7" name="Picture 6">
            <a:extLst>
              <a:ext uri="{FF2B5EF4-FFF2-40B4-BE49-F238E27FC236}">
                <a16:creationId xmlns:a16="http://schemas.microsoft.com/office/drawing/2014/main" id="{E135B306-C0DA-F649-94EE-BC121504A266}"/>
              </a:ext>
            </a:extLst>
          </p:cNvPr>
          <p:cNvPicPr>
            <a:picLocks noChangeAspect="1"/>
          </p:cNvPicPr>
          <p:nvPr/>
        </p:nvPicPr>
        <p:blipFill>
          <a:blip r:embed="rId2"/>
          <a:stretch>
            <a:fillRect/>
          </a:stretch>
        </p:blipFill>
        <p:spPr>
          <a:xfrm>
            <a:off x="1150604" y="1779985"/>
            <a:ext cx="6842792" cy="4220765"/>
          </a:xfrm>
          <a:prstGeom prst="rect">
            <a:avLst/>
          </a:prstGeom>
        </p:spPr>
      </p:pic>
    </p:spTree>
    <p:extLst>
      <p:ext uri="{BB962C8B-B14F-4D97-AF65-F5344CB8AC3E}">
        <p14:creationId xmlns:p14="http://schemas.microsoft.com/office/powerpoint/2010/main" val="22736066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ELCs</a:t>
            </a:r>
          </a:p>
        </p:txBody>
      </p:sp>
      <p:pic>
        <p:nvPicPr>
          <p:cNvPr id="7" name="Picture 6">
            <a:extLst>
              <a:ext uri="{FF2B5EF4-FFF2-40B4-BE49-F238E27FC236}">
                <a16:creationId xmlns:a16="http://schemas.microsoft.com/office/drawing/2014/main" id="{E135B306-C0DA-F649-94EE-BC121504A266}"/>
              </a:ext>
            </a:extLst>
          </p:cNvPr>
          <p:cNvPicPr>
            <a:picLocks noChangeAspect="1"/>
          </p:cNvPicPr>
          <p:nvPr/>
        </p:nvPicPr>
        <p:blipFill>
          <a:blip r:embed="rId2"/>
          <a:stretch>
            <a:fillRect/>
          </a:stretch>
        </p:blipFill>
        <p:spPr>
          <a:xfrm>
            <a:off x="1150604" y="1779985"/>
            <a:ext cx="6842792" cy="4220765"/>
          </a:xfrm>
          <a:prstGeom prst="rect">
            <a:avLst/>
          </a:prstGeom>
        </p:spPr>
      </p:pic>
      <p:sp>
        <p:nvSpPr>
          <p:cNvPr id="9" name="Frame 8">
            <a:extLst>
              <a:ext uri="{FF2B5EF4-FFF2-40B4-BE49-F238E27FC236}">
                <a16:creationId xmlns:a16="http://schemas.microsoft.com/office/drawing/2014/main" id="{191144D7-471A-C146-AB4F-D54FA1DDF500}"/>
              </a:ext>
            </a:extLst>
          </p:cNvPr>
          <p:cNvSpPr/>
          <p:nvPr/>
        </p:nvSpPr>
        <p:spPr>
          <a:xfrm>
            <a:off x="3683410" y="1889072"/>
            <a:ext cx="221226" cy="3658166"/>
          </a:xfrm>
          <a:prstGeom prst="frame">
            <a:avLst>
              <a:gd name="adj1" fmla="val 6314"/>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21634496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6CF2-ECE1-894C-A227-153704440957}"/>
              </a:ext>
            </a:extLst>
          </p:cNvPr>
          <p:cNvSpPr>
            <a:spLocks noGrp="1"/>
          </p:cNvSpPr>
          <p:nvPr>
            <p:ph type="title"/>
          </p:nvPr>
        </p:nvSpPr>
        <p:spPr/>
        <p:txBody>
          <a:bodyPr/>
          <a:lstStyle/>
          <a:p>
            <a:r>
              <a:rPr lang="en-US" sz="3200" dirty="0"/>
              <a:t>EVPI</a:t>
            </a:r>
          </a:p>
        </p:txBody>
      </p:sp>
      <p:pic>
        <p:nvPicPr>
          <p:cNvPr id="4" name="Picture 3">
            <a:extLst>
              <a:ext uri="{FF2B5EF4-FFF2-40B4-BE49-F238E27FC236}">
                <a16:creationId xmlns:a16="http://schemas.microsoft.com/office/drawing/2014/main" id="{3E82BD15-0E9E-474A-AE65-8643FB84EE6E}"/>
              </a:ext>
            </a:extLst>
          </p:cNvPr>
          <p:cNvPicPr>
            <a:picLocks noChangeAspect="1"/>
          </p:cNvPicPr>
          <p:nvPr/>
        </p:nvPicPr>
        <p:blipFill rotWithShape="1">
          <a:blip r:embed="rId2"/>
          <a:srcRect t="7608"/>
          <a:stretch/>
        </p:blipFill>
        <p:spPr>
          <a:xfrm>
            <a:off x="683568" y="1417638"/>
            <a:ext cx="8386622" cy="5165724"/>
          </a:xfrm>
          <a:prstGeom prst="rect">
            <a:avLst/>
          </a:prstGeom>
        </p:spPr>
      </p:pic>
    </p:spTree>
    <p:extLst>
      <p:ext uri="{BB962C8B-B14F-4D97-AF65-F5344CB8AC3E}">
        <p14:creationId xmlns:p14="http://schemas.microsoft.com/office/powerpoint/2010/main" val="29696429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53</a:t>
            </a:fld>
            <a:endParaRPr/>
          </a:p>
        </p:txBody>
      </p:sp>
      <p:sp>
        <p:nvSpPr>
          <p:cNvPr id="2004" name="Shape 2004"/>
          <p:cNvSpPr txBox="1"/>
          <p:nvPr/>
        </p:nvSpPr>
        <p:spPr>
          <a:xfrm>
            <a:off x="3072000" y="1764075"/>
            <a:ext cx="30000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a:solidFill>
                  <a:schemeClr val="dk1"/>
                </a:solidFill>
                <a:latin typeface="Courier New"/>
                <a:ea typeface="Courier New"/>
                <a:cs typeface="Courier New"/>
                <a:sym typeface="Courier New"/>
              </a:rPr>
              <a:t>R</a:t>
            </a:r>
            <a:r>
              <a:rPr lang="nl-NL" sz="3600">
                <a:solidFill>
                  <a:schemeClr val="dk1"/>
                </a:solidFill>
                <a:latin typeface="Verdana"/>
                <a:ea typeface="Verdana"/>
                <a:cs typeface="Verdana"/>
                <a:sym typeface="Verdana"/>
              </a:rPr>
              <a:t> Session</a:t>
            </a:r>
            <a:endParaRPr sz="36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0683710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54</a:t>
            </a:fld>
            <a:endParaRPr lang="en-US"/>
          </a:p>
        </p:txBody>
      </p:sp>
    </p:spTree>
    <p:extLst>
      <p:ext uri="{BB962C8B-B14F-4D97-AF65-F5344CB8AC3E}">
        <p14:creationId xmlns:p14="http://schemas.microsoft.com/office/powerpoint/2010/main" val="12360974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lt1"/>
                </a:solidFill>
                <a:latin typeface="Verdana"/>
                <a:ea typeface="Verdana"/>
                <a:cs typeface="Verdana"/>
                <a:sym typeface="Verdana"/>
              </a:rPr>
              <a:t>Decision Analysis in R for Technologies in Health</a:t>
            </a:r>
            <a:endParaRPr sz="1200">
              <a:solidFill>
                <a:schemeClr val="lt1"/>
              </a:solidFill>
              <a:latin typeface="Verdana"/>
              <a:ea typeface="Verdana"/>
              <a:cs typeface="Verdana"/>
              <a:sym typeface="Verdana"/>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55</a:t>
            </a:fld>
            <a:endParaRPr/>
          </a:p>
        </p:txBody>
      </p:sp>
    </p:spTree>
    <p:extLst>
      <p:ext uri="{BB962C8B-B14F-4D97-AF65-F5344CB8AC3E}">
        <p14:creationId xmlns:p14="http://schemas.microsoft.com/office/powerpoint/2010/main" val="3595186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Sensitivity Analysis</a:t>
            </a:r>
          </a:p>
        </p:txBody>
      </p:sp>
      <p:sp>
        <p:nvSpPr>
          <p:cNvPr id="3" name="Content Placeholder 2"/>
          <p:cNvSpPr>
            <a:spLocks noGrp="1"/>
          </p:cNvSpPr>
          <p:nvPr>
            <p:ph idx="1"/>
          </p:nvPr>
        </p:nvSpPr>
        <p:spPr>
          <a:xfrm>
            <a:off x="840431" y="1417638"/>
            <a:ext cx="7985069" cy="4983162"/>
          </a:xfrm>
        </p:spPr>
        <p:txBody>
          <a:bodyPr/>
          <a:lstStyle/>
          <a:p>
            <a:r>
              <a:rPr lang="en-US" dirty="0"/>
              <a:t>Systematically vary a single parameter over range of uncertainty, keeping all others fixed</a:t>
            </a:r>
          </a:p>
          <a:p>
            <a:pPr marL="0" indent="0">
              <a:buNone/>
            </a:pPr>
            <a:r>
              <a:rPr lang="en-US" dirty="0"/>
              <a:t>   </a:t>
            </a:r>
          </a:p>
          <a:p>
            <a:pPr marL="0" indent="0">
              <a:buNone/>
            </a:pPr>
            <a:r>
              <a:rPr lang="en-US" dirty="0"/>
              <a:t>     </a:t>
            </a:r>
            <a:r>
              <a:rPr lang="en-US" dirty="0" err="1"/>
              <a:t>p_PCed</a:t>
            </a:r>
            <a:r>
              <a:rPr lang="en-US" sz="2400" i="1" baseline="-25000" dirty="0">
                <a:latin typeface="Cambria" pitchFamily="18" charset="0"/>
              </a:rPr>
              <a:t> </a:t>
            </a:r>
            <a:r>
              <a:rPr lang="en-US" sz="2400" dirty="0">
                <a:latin typeface="Cambria" pitchFamily="18" charset="0"/>
              </a:rPr>
              <a:t>= 30%, </a:t>
            </a:r>
            <a:r>
              <a:rPr lang="en-US" sz="2400" dirty="0" err="1"/>
              <a:t>p_PCed</a:t>
            </a:r>
            <a:r>
              <a:rPr lang="en-US" sz="2400" dirty="0"/>
              <a:t> </a:t>
            </a:r>
            <a:r>
              <a:rPr lang="en-US" sz="2400" dirty="0">
                <a:latin typeface="Cambria" pitchFamily="18" charset="0"/>
              </a:rPr>
              <a:t>= 40%, </a:t>
            </a:r>
            <a:r>
              <a:rPr lang="en-US" sz="2400" dirty="0" err="1"/>
              <a:t>p_PCed</a:t>
            </a:r>
            <a:r>
              <a:rPr lang="en-US" sz="2400" i="1" baseline="-25000" dirty="0">
                <a:latin typeface="Cambria" pitchFamily="18" charset="0"/>
              </a:rPr>
              <a:t> </a:t>
            </a:r>
            <a:r>
              <a:rPr lang="en-US" sz="2400" dirty="0">
                <a:latin typeface="Cambria" pitchFamily="18" charset="0"/>
              </a:rPr>
              <a:t>= 50%</a:t>
            </a:r>
            <a:r>
              <a:rPr lang="en-US" sz="2400" dirty="0"/>
              <a:t>, etc…</a:t>
            </a:r>
          </a:p>
          <a:p>
            <a:endParaRPr lang="en-US" dirty="0"/>
          </a:p>
          <a:p>
            <a:r>
              <a:rPr lang="en-US" dirty="0"/>
              <a:t>For each parameter value, calculate the expected outcomes under each strategy</a:t>
            </a:r>
          </a:p>
          <a:p>
            <a:r>
              <a:rPr lang="en-US" dirty="0"/>
              <a:t>Identify which strategy is preferred for each parameter value</a:t>
            </a:r>
          </a:p>
          <a:p>
            <a:endParaRPr lang="en-US" dirty="0"/>
          </a:p>
        </p:txBody>
      </p:sp>
    </p:spTree>
    <p:extLst>
      <p:ext uri="{BB962C8B-B14F-4D97-AF65-F5344CB8AC3E}">
        <p14:creationId xmlns:p14="http://schemas.microsoft.com/office/powerpoint/2010/main" val="117437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Sensitivity Analysis</a:t>
            </a:r>
          </a:p>
        </p:txBody>
      </p:sp>
      <p:graphicFrame>
        <p:nvGraphicFramePr>
          <p:cNvPr id="4" name="Table 3"/>
          <p:cNvGraphicFramePr>
            <a:graphicFrameLocks noGrp="1"/>
          </p:cNvGraphicFramePr>
          <p:nvPr>
            <p:extLst>
              <p:ext uri="{D42A27DB-BD31-4B8C-83A1-F6EECF244321}">
                <p14:modId xmlns:p14="http://schemas.microsoft.com/office/powerpoint/2010/main" val="3369872901"/>
              </p:ext>
            </p:extLst>
          </p:nvPr>
        </p:nvGraphicFramePr>
        <p:xfrm>
          <a:off x="847725" y="1397000"/>
          <a:ext cx="7448550" cy="4724400"/>
        </p:xfrm>
        <a:graphic>
          <a:graphicData uri="http://schemas.openxmlformats.org/drawingml/2006/table">
            <a:tbl>
              <a:tblPr firstRow="1" bandRow="1">
                <a:tableStyleId>{5C22544A-7EE6-4342-B048-85BDC9FD1C3A}</a:tableStyleId>
              </a:tblPr>
              <a:tblGrid>
                <a:gridCol w="219075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48640">
                <a:tc rowSpan="2">
                  <a:txBody>
                    <a:bodyPr/>
                    <a:lstStyle/>
                    <a:p>
                      <a:pPr algn="ctr"/>
                      <a:r>
                        <a:rPr lang="en-US" sz="2200" i="0" dirty="0">
                          <a:latin typeface="Calibri" panose="020F0502020204030204" pitchFamily="34" charset="0"/>
                        </a:rPr>
                        <a:t>Probability of early detection (Primary care)</a:t>
                      </a:r>
                      <a:endParaRPr lang="en-US" sz="2200" i="1" baseline="-25000" dirty="0">
                        <a:latin typeface="Calibri" panose="020F0502020204030204" pitchFamily="34" charset="0"/>
                      </a:endParaRPr>
                    </a:p>
                  </a:txBody>
                  <a:tcPr anchor="ct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latin typeface="Calibri" panose="020F0502020204030204" pitchFamily="34" charset="0"/>
                        </a:rPr>
                        <a:t>Deaths per 1,000</a:t>
                      </a:r>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200" dirty="0">
                        <a:latin typeface="Calibri" panose="020F0502020204030204" pitchFamily="34" charset="0"/>
                      </a:endParaRPr>
                    </a:p>
                  </a:txBody>
                  <a:tcPr anchor="ctr"/>
                </a:tc>
                <a:tc hMerge="1">
                  <a:txBody>
                    <a:bodyPr/>
                    <a:lstStyle/>
                    <a:p>
                      <a:pPr algn="ctr"/>
                      <a:endParaRPr lang="en-US" sz="2200" dirty="0">
                        <a:latin typeface="Calibri" panose="020F0502020204030204" pitchFamily="34" charset="0"/>
                      </a:endParaRPr>
                    </a:p>
                  </a:txBody>
                  <a:tcPr anchor="ctr"/>
                </a:tc>
                <a:extLst>
                  <a:ext uri="{0D108BD9-81ED-4DB2-BD59-A6C34878D82A}">
                    <a16:rowId xmlns:a16="http://schemas.microsoft.com/office/drawing/2014/main" val="10000"/>
                  </a:ext>
                </a:extLst>
              </a:tr>
              <a:tr h="548640">
                <a:tc vMerge="1">
                  <a:txBody>
                    <a:bodyPr/>
                    <a:lstStyle/>
                    <a:p>
                      <a:endParaRPr lang="en-US"/>
                    </a:p>
                  </a:txBody>
                  <a:tcPr/>
                </a:tc>
                <a:tc>
                  <a:txBody>
                    <a:bodyPr/>
                    <a:lstStyle/>
                    <a:p>
                      <a:pPr algn="ctr"/>
                      <a:r>
                        <a:rPr lang="en-US" sz="2200" b="1" dirty="0">
                          <a:solidFill>
                            <a:schemeClr val="bg1"/>
                          </a:solidFill>
                          <a:latin typeface="Calibri" panose="020F0502020204030204" pitchFamily="34" charset="0"/>
                        </a:rPr>
                        <a:t>EV ‘Do Nothing’</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EV ‘Spray’</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EV ‘Test’</a:t>
                      </a:r>
                    </a:p>
                  </a:txBody>
                  <a:tcPr anchor="ctr">
                    <a:solidFill>
                      <a:schemeClr val="accent1"/>
                    </a:solidFill>
                  </a:tcPr>
                </a:tc>
                <a:extLst>
                  <a:ext uri="{0D108BD9-81ED-4DB2-BD59-A6C34878D82A}">
                    <a16:rowId xmlns:a16="http://schemas.microsoft.com/office/drawing/2014/main" val="10001"/>
                  </a:ext>
                </a:extLst>
              </a:tr>
              <a:tr h="370840">
                <a:tc>
                  <a:txBody>
                    <a:bodyPr/>
                    <a:lstStyle/>
                    <a:p>
                      <a:pPr algn="ctr"/>
                      <a:r>
                        <a:rPr lang="en-US" sz="2200" dirty="0">
                          <a:latin typeface="Calibri" panose="020F0502020204030204" pitchFamily="34" charset="0"/>
                        </a:rPr>
                        <a:t>30%</a:t>
                      </a:r>
                    </a:p>
                  </a:txBody>
                  <a:tcPr anchor="ctr"/>
                </a:tc>
                <a:tc>
                  <a:txBody>
                    <a:bodyPr/>
                    <a:lstStyle/>
                    <a:p>
                      <a:pPr algn="ctr"/>
                      <a:r>
                        <a:rPr lang="en-US" sz="2200" dirty="0">
                          <a:latin typeface="Calibri" panose="020F0502020204030204" pitchFamily="34" charset="0"/>
                        </a:rPr>
                        <a:t>0.33</a:t>
                      </a:r>
                    </a:p>
                  </a:txBody>
                  <a:tcPr anchor="ctr"/>
                </a:tc>
                <a:tc>
                  <a:txBody>
                    <a:bodyPr/>
                    <a:lstStyle/>
                    <a:p>
                      <a:pPr algn="ctr"/>
                      <a:r>
                        <a:rPr lang="en-US" sz="2200" dirty="0">
                          <a:latin typeface="Calibri" panose="020F0502020204030204" pitchFamily="34" charset="0"/>
                        </a:rPr>
                        <a:t>1.05</a:t>
                      </a:r>
                    </a:p>
                  </a:txBody>
                  <a:tcPr anchor="ctr"/>
                </a:tc>
                <a:tc>
                  <a:txBody>
                    <a:bodyPr/>
                    <a:lstStyle/>
                    <a:p>
                      <a:pPr algn="ctr"/>
                      <a:r>
                        <a:rPr lang="en-US" sz="2200" dirty="0">
                          <a:latin typeface="Calibri" panose="020F0502020204030204" pitchFamily="34" charset="0"/>
                        </a:rPr>
                        <a:t>0.37</a:t>
                      </a:r>
                    </a:p>
                  </a:txBody>
                  <a:tcPr anchor="ctr"/>
                </a:tc>
                <a:extLst>
                  <a:ext uri="{0D108BD9-81ED-4DB2-BD59-A6C34878D82A}">
                    <a16:rowId xmlns:a16="http://schemas.microsoft.com/office/drawing/2014/main" val="10002"/>
                  </a:ext>
                </a:extLst>
              </a:tr>
              <a:tr h="370840">
                <a:tc>
                  <a:txBody>
                    <a:bodyPr/>
                    <a:lstStyle/>
                    <a:p>
                      <a:pPr algn="ctr"/>
                      <a:r>
                        <a:rPr lang="en-US" sz="2200" dirty="0">
                          <a:latin typeface="Calibri" panose="020F0502020204030204" pitchFamily="34" charset="0"/>
                        </a:rPr>
                        <a:t>35%</a:t>
                      </a:r>
                    </a:p>
                  </a:txBody>
                  <a:tcPr anchor="ctr"/>
                </a:tc>
                <a:tc>
                  <a:txBody>
                    <a:bodyPr/>
                    <a:lstStyle/>
                    <a:p>
                      <a:pPr algn="ctr"/>
                      <a:r>
                        <a:rPr lang="en-US" sz="2200" dirty="0">
                          <a:latin typeface="Calibri" panose="020F0502020204030204" pitchFamily="34" charset="0"/>
                        </a:rPr>
                        <a:t>0.67</a:t>
                      </a:r>
                    </a:p>
                  </a:txBody>
                  <a:tcPr anchor="ctr"/>
                </a:tc>
                <a:tc>
                  <a:txBody>
                    <a:bodyPr/>
                    <a:lstStyle/>
                    <a:p>
                      <a:pPr algn="ctr"/>
                      <a:r>
                        <a:rPr lang="en-US" sz="2200" dirty="0">
                          <a:latin typeface="Calibri" panose="020F0502020204030204" pitchFamily="34" charset="0"/>
                        </a:rPr>
                        <a:t>1.10</a:t>
                      </a:r>
                    </a:p>
                  </a:txBody>
                  <a:tcPr anchor="ctr"/>
                </a:tc>
                <a:tc>
                  <a:txBody>
                    <a:bodyPr/>
                    <a:lstStyle/>
                    <a:p>
                      <a:pPr algn="ctr"/>
                      <a:r>
                        <a:rPr lang="en-US" sz="2200" dirty="0">
                          <a:latin typeface="Calibri" panose="020F0502020204030204" pitchFamily="34" charset="0"/>
                        </a:rPr>
                        <a:t>0.53</a:t>
                      </a:r>
                    </a:p>
                  </a:txBody>
                  <a:tcPr anchor="ctr"/>
                </a:tc>
                <a:extLst>
                  <a:ext uri="{0D108BD9-81ED-4DB2-BD59-A6C34878D82A}">
                    <a16:rowId xmlns:a16="http://schemas.microsoft.com/office/drawing/2014/main" val="10003"/>
                  </a:ext>
                </a:extLst>
              </a:tr>
              <a:tr h="370840">
                <a:tc>
                  <a:txBody>
                    <a:bodyPr/>
                    <a:lstStyle/>
                    <a:p>
                      <a:pPr algn="ctr"/>
                      <a:r>
                        <a:rPr lang="en-US" sz="2200" dirty="0">
                          <a:latin typeface="Calibri" panose="020F0502020204030204" pitchFamily="34" charset="0"/>
                        </a:rPr>
                        <a:t>40%</a:t>
                      </a:r>
                    </a:p>
                  </a:txBody>
                  <a:tcPr anchor="ctr"/>
                </a:tc>
                <a:tc>
                  <a:txBody>
                    <a:bodyPr/>
                    <a:lstStyle/>
                    <a:p>
                      <a:pPr algn="ctr"/>
                      <a:r>
                        <a:rPr lang="en-US" sz="2200" dirty="0">
                          <a:latin typeface="Calibri" panose="020F0502020204030204" pitchFamily="34" charset="0"/>
                        </a:rPr>
                        <a:t>1.00</a:t>
                      </a:r>
                    </a:p>
                  </a:txBody>
                  <a:tcPr anchor="ctr"/>
                </a:tc>
                <a:tc>
                  <a:txBody>
                    <a:bodyPr/>
                    <a:lstStyle/>
                    <a:p>
                      <a:pPr algn="ctr"/>
                      <a:r>
                        <a:rPr lang="en-US" sz="2200" dirty="0">
                          <a:latin typeface="Calibri" panose="020F0502020204030204" pitchFamily="34" charset="0"/>
                        </a:rPr>
                        <a:t>1.15</a:t>
                      </a:r>
                    </a:p>
                  </a:txBody>
                  <a:tcPr anchor="ctr"/>
                </a:tc>
                <a:tc>
                  <a:txBody>
                    <a:bodyPr/>
                    <a:lstStyle/>
                    <a:p>
                      <a:pPr algn="ctr"/>
                      <a:r>
                        <a:rPr lang="en-US" sz="2200" dirty="0">
                          <a:latin typeface="Calibri" panose="020F0502020204030204" pitchFamily="34" charset="0"/>
                        </a:rPr>
                        <a:t>0.70</a:t>
                      </a:r>
                    </a:p>
                  </a:txBody>
                  <a:tcPr anchor="ctr"/>
                </a:tc>
                <a:extLst>
                  <a:ext uri="{0D108BD9-81ED-4DB2-BD59-A6C34878D82A}">
                    <a16:rowId xmlns:a16="http://schemas.microsoft.com/office/drawing/2014/main" val="10004"/>
                  </a:ext>
                </a:extLst>
              </a:tr>
              <a:tr h="370840">
                <a:tc>
                  <a:txBody>
                    <a:bodyPr/>
                    <a:lstStyle/>
                    <a:p>
                      <a:pPr algn="ctr"/>
                      <a:r>
                        <a:rPr lang="en-US" sz="2200" dirty="0">
                          <a:latin typeface="Calibri" panose="020F0502020204030204" pitchFamily="34" charset="0"/>
                        </a:rPr>
                        <a:t>45%</a:t>
                      </a:r>
                    </a:p>
                  </a:txBody>
                  <a:tcPr anchor="ctr"/>
                </a:tc>
                <a:tc>
                  <a:txBody>
                    <a:bodyPr/>
                    <a:lstStyle/>
                    <a:p>
                      <a:pPr algn="ctr"/>
                      <a:r>
                        <a:rPr lang="en-US" sz="2200" dirty="0">
                          <a:latin typeface="Calibri" panose="020F0502020204030204" pitchFamily="34" charset="0"/>
                        </a:rPr>
                        <a:t>1.33</a:t>
                      </a:r>
                    </a:p>
                  </a:txBody>
                  <a:tcPr anchor="ctr"/>
                </a:tc>
                <a:tc>
                  <a:txBody>
                    <a:bodyPr/>
                    <a:lstStyle/>
                    <a:p>
                      <a:pPr algn="ctr"/>
                      <a:r>
                        <a:rPr lang="en-US" sz="2200" dirty="0">
                          <a:latin typeface="Calibri" panose="020F0502020204030204" pitchFamily="34" charset="0"/>
                        </a:rPr>
                        <a:t>1.20</a:t>
                      </a:r>
                    </a:p>
                  </a:txBody>
                  <a:tcPr anchor="ctr"/>
                </a:tc>
                <a:tc>
                  <a:txBody>
                    <a:bodyPr/>
                    <a:lstStyle/>
                    <a:p>
                      <a:pPr algn="ctr"/>
                      <a:r>
                        <a:rPr lang="en-US" sz="2200" dirty="0">
                          <a:latin typeface="Calibri" panose="020F0502020204030204" pitchFamily="34" charset="0"/>
                        </a:rPr>
                        <a:t>0.87</a:t>
                      </a:r>
                    </a:p>
                  </a:txBody>
                  <a:tcPr anchor="ctr"/>
                </a:tc>
                <a:extLst>
                  <a:ext uri="{0D108BD9-81ED-4DB2-BD59-A6C34878D82A}">
                    <a16:rowId xmlns:a16="http://schemas.microsoft.com/office/drawing/2014/main" val="10005"/>
                  </a:ext>
                </a:extLst>
              </a:tr>
              <a:tr h="370840">
                <a:tc>
                  <a:txBody>
                    <a:bodyPr/>
                    <a:lstStyle/>
                    <a:p>
                      <a:pPr algn="ctr"/>
                      <a:r>
                        <a:rPr lang="en-US" sz="2200" dirty="0">
                          <a:latin typeface="Calibri" panose="020F0502020204030204" pitchFamily="34" charset="0"/>
                        </a:rPr>
                        <a:t>50%</a:t>
                      </a:r>
                    </a:p>
                  </a:txBody>
                  <a:tcPr anchor="ctr"/>
                </a:tc>
                <a:tc>
                  <a:txBody>
                    <a:bodyPr/>
                    <a:lstStyle/>
                    <a:p>
                      <a:pPr algn="ctr"/>
                      <a:r>
                        <a:rPr lang="en-US" sz="2200" dirty="0">
                          <a:latin typeface="Calibri" panose="020F0502020204030204" pitchFamily="34" charset="0"/>
                        </a:rPr>
                        <a:t>1.67</a:t>
                      </a:r>
                    </a:p>
                  </a:txBody>
                  <a:tcPr anchor="ctr"/>
                </a:tc>
                <a:tc>
                  <a:txBody>
                    <a:bodyPr/>
                    <a:lstStyle/>
                    <a:p>
                      <a:pPr algn="ctr"/>
                      <a:r>
                        <a:rPr lang="en-US" sz="2200" dirty="0">
                          <a:latin typeface="Calibri" panose="020F0502020204030204" pitchFamily="34" charset="0"/>
                        </a:rPr>
                        <a:t>1.25</a:t>
                      </a:r>
                    </a:p>
                  </a:txBody>
                  <a:tcPr anchor="ctr"/>
                </a:tc>
                <a:tc>
                  <a:txBody>
                    <a:bodyPr/>
                    <a:lstStyle/>
                    <a:p>
                      <a:pPr algn="ctr"/>
                      <a:r>
                        <a:rPr lang="en-US" sz="2200" dirty="0">
                          <a:latin typeface="Calibri" panose="020F0502020204030204" pitchFamily="34" charset="0"/>
                        </a:rPr>
                        <a:t>1.03</a:t>
                      </a:r>
                    </a:p>
                  </a:txBody>
                  <a:tcPr anchor="ctr"/>
                </a:tc>
                <a:extLst>
                  <a:ext uri="{0D108BD9-81ED-4DB2-BD59-A6C34878D82A}">
                    <a16:rowId xmlns:a16="http://schemas.microsoft.com/office/drawing/2014/main" val="10006"/>
                  </a:ext>
                </a:extLst>
              </a:tr>
              <a:tr h="370840">
                <a:tc>
                  <a:txBody>
                    <a:bodyPr/>
                    <a:lstStyle/>
                    <a:p>
                      <a:pPr algn="ctr"/>
                      <a:r>
                        <a:rPr lang="en-US" sz="2200" dirty="0">
                          <a:latin typeface="Calibri" panose="020F0502020204030204" pitchFamily="34" charset="0"/>
                        </a:rPr>
                        <a:t>55%</a:t>
                      </a:r>
                    </a:p>
                  </a:txBody>
                  <a:tcPr anchor="ctr"/>
                </a:tc>
                <a:tc>
                  <a:txBody>
                    <a:bodyPr/>
                    <a:lstStyle/>
                    <a:p>
                      <a:pPr algn="ctr"/>
                      <a:r>
                        <a:rPr lang="en-US" sz="2200" dirty="0">
                          <a:latin typeface="Calibri" panose="020F0502020204030204" pitchFamily="34" charset="0"/>
                        </a:rPr>
                        <a:t>2.00</a:t>
                      </a:r>
                    </a:p>
                  </a:txBody>
                  <a:tcPr anchor="ctr"/>
                </a:tc>
                <a:tc>
                  <a:txBody>
                    <a:bodyPr/>
                    <a:lstStyle/>
                    <a:p>
                      <a:pPr algn="ctr"/>
                      <a:r>
                        <a:rPr lang="en-US" sz="2200" dirty="0">
                          <a:latin typeface="Calibri" panose="020F0502020204030204" pitchFamily="34" charset="0"/>
                        </a:rPr>
                        <a:t>1.30</a:t>
                      </a:r>
                    </a:p>
                  </a:txBody>
                  <a:tcPr anchor="ctr"/>
                </a:tc>
                <a:tc>
                  <a:txBody>
                    <a:bodyPr/>
                    <a:lstStyle/>
                    <a:p>
                      <a:pPr algn="ctr"/>
                      <a:r>
                        <a:rPr lang="en-US" sz="2200" dirty="0">
                          <a:latin typeface="Calibri" panose="020F0502020204030204" pitchFamily="34" charset="0"/>
                        </a:rPr>
                        <a:t>1.20</a:t>
                      </a:r>
                    </a:p>
                  </a:txBody>
                  <a:tcPr anchor="ctr"/>
                </a:tc>
                <a:extLst>
                  <a:ext uri="{0D108BD9-81ED-4DB2-BD59-A6C34878D82A}">
                    <a16:rowId xmlns:a16="http://schemas.microsoft.com/office/drawing/2014/main" val="10007"/>
                  </a:ext>
                </a:extLst>
              </a:tr>
              <a:tr h="370840">
                <a:tc>
                  <a:txBody>
                    <a:bodyPr/>
                    <a:lstStyle/>
                    <a:p>
                      <a:pPr algn="ctr"/>
                      <a:r>
                        <a:rPr lang="en-US" sz="2200" dirty="0">
                          <a:latin typeface="Calibri" panose="020F0502020204030204" pitchFamily="34" charset="0"/>
                        </a:rPr>
                        <a:t>60%</a:t>
                      </a:r>
                    </a:p>
                  </a:txBody>
                  <a:tcPr anchor="ctr"/>
                </a:tc>
                <a:tc>
                  <a:txBody>
                    <a:bodyPr/>
                    <a:lstStyle/>
                    <a:p>
                      <a:pPr algn="ctr"/>
                      <a:r>
                        <a:rPr lang="en-US" sz="2200" dirty="0">
                          <a:latin typeface="Calibri" panose="020F0502020204030204" pitchFamily="34" charset="0"/>
                        </a:rPr>
                        <a:t>2.33</a:t>
                      </a:r>
                    </a:p>
                  </a:txBody>
                  <a:tcPr anchor="ctr"/>
                </a:tc>
                <a:tc>
                  <a:txBody>
                    <a:bodyPr/>
                    <a:lstStyle/>
                    <a:p>
                      <a:pPr algn="ctr"/>
                      <a:r>
                        <a:rPr lang="en-US" sz="2200" dirty="0">
                          <a:latin typeface="Calibri" panose="020F0502020204030204" pitchFamily="34" charset="0"/>
                        </a:rPr>
                        <a:t>1.35</a:t>
                      </a:r>
                    </a:p>
                  </a:txBody>
                  <a:tcPr anchor="ctr"/>
                </a:tc>
                <a:tc>
                  <a:txBody>
                    <a:bodyPr/>
                    <a:lstStyle/>
                    <a:p>
                      <a:pPr algn="ctr"/>
                      <a:r>
                        <a:rPr lang="en-US" sz="2200" dirty="0">
                          <a:latin typeface="Calibri" panose="020F0502020204030204" pitchFamily="34" charset="0"/>
                        </a:rPr>
                        <a:t>1.37</a:t>
                      </a:r>
                    </a:p>
                  </a:txBody>
                  <a:tcPr anchor="ctr"/>
                </a:tc>
                <a:extLst>
                  <a:ext uri="{0D108BD9-81ED-4DB2-BD59-A6C34878D82A}">
                    <a16:rowId xmlns:a16="http://schemas.microsoft.com/office/drawing/2014/main" val="10008"/>
                  </a:ext>
                </a:extLst>
              </a:tr>
              <a:tr h="370840">
                <a:tc>
                  <a:txBody>
                    <a:bodyPr/>
                    <a:lstStyle/>
                    <a:p>
                      <a:pPr algn="ctr"/>
                      <a:r>
                        <a:rPr lang="en-US" sz="2200" dirty="0">
                          <a:latin typeface="Calibri" panose="020F0502020204030204" pitchFamily="34" charset="0"/>
                        </a:rPr>
                        <a:t>65%</a:t>
                      </a:r>
                    </a:p>
                  </a:txBody>
                  <a:tcPr anchor="ctr"/>
                </a:tc>
                <a:tc>
                  <a:txBody>
                    <a:bodyPr/>
                    <a:lstStyle/>
                    <a:p>
                      <a:pPr algn="ctr"/>
                      <a:r>
                        <a:rPr lang="en-US" sz="2200" dirty="0">
                          <a:latin typeface="Calibri" panose="020F0502020204030204" pitchFamily="34" charset="0"/>
                        </a:rPr>
                        <a:t>2.67</a:t>
                      </a:r>
                    </a:p>
                  </a:txBody>
                  <a:tcPr anchor="ctr"/>
                </a:tc>
                <a:tc>
                  <a:txBody>
                    <a:bodyPr/>
                    <a:lstStyle/>
                    <a:p>
                      <a:pPr algn="ctr"/>
                      <a:r>
                        <a:rPr lang="en-US" sz="2200" dirty="0">
                          <a:latin typeface="Calibri" panose="020F0502020204030204" pitchFamily="34" charset="0"/>
                        </a:rPr>
                        <a:t>1.40</a:t>
                      </a:r>
                    </a:p>
                  </a:txBody>
                  <a:tcPr anchor="ctr"/>
                </a:tc>
                <a:tc>
                  <a:txBody>
                    <a:bodyPr/>
                    <a:lstStyle/>
                    <a:p>
                      <a:pPr algn="ctr"/>
                      <a:r>
                        <a:rPr lang="en-US" sz="2200" dirty="0">
                          <a:latin typeface="Calibri" panose="020F0502020204030204" pitchFamily="34" charset="0"/>
                        </a:rPr>
                        <a:t>1.53</a:t>
                      </a:r>
                    </a:p>
                  </a:txBody>
                  <a:tcPr anchor="ctr"/>
                </a:tc>
                <a:extLst>
                  <a:ext uri="{0D108BD9-81ED-4DB2-BD59-A6C34878D82A}">
                    <a16:rowId xmlns:a16="http://schemas.microsoft.com/office/drawing/2014/main" val="10009"/>
                  </a:ext>
                </a:extLst>
              </a:tr>
            </a:tbl>
          </a:graphicData>
        </a:graphic>
      </p:graphicFrame>
      <p:sp>
        <p:nvSpPr>
          <p:cNvPr id="3" name="Rectangle 2"/>
          <p:cNvSpPr/>
          <p:nvPr/>
        </p:nvSpPr>
        <p:spPr>
          <a:xfrm>
            <a:off x="3027474" y="1294544"/>
            <a:ext cx="5573016" cy="506721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957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Sensitivity Analysis</a:t>
            </a:r>
          </a:p>
        </p:txBody>
      </p:sp>
      <p:graphicFrame>
        <p:nvGraphicFramePr>
          <p:cNvPr id="4" name="Table 3"/>
          <p:cNvGraphicFramePr>
            <a:graphicFrameLocks noGrp="1"/>
          </p:cNvGraphicFramePr>
          <p:nvPr>
            <p:extLst>
              <p:ext uri="{D42A27DB-BD31-4B8C-83A1-F6EECF244321}">
                <p14:modId xmlns:p14="http://schemas.microsoft.com/office/powerpoint/2010/main" val="2930362577"/>
              </p:ext>
            </p:extLst>
          </p:nvPr>
        </p:nvGraphicFramePr>
        <p:xfrm>
          <a:off x="847725" y="1397000"/>
          <a:ext cx="7448550" cy="4724400"/>
        </p:xfrm>
        <a:graphic>
          <a:graphicData uri="http://schemas.openxmlformats.org/drawingml/2006/table">
            <a:tbl>
              <a:tblPr firstRow="1" bandRow="1">
                <a:tableStyleId>{5C22544A-7EE6-4342-B048-85BDC9FD1C3A}</a:tableStyleId>
              </a:tblPr>
              <a:tblGrid>
                <a:gridCol w="219075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48640">
                <a:tc rowSpan="2">
                  <a:txBody>
                    <a:bodyPr/>
                    <a:lstStyle/>
                    <a:p>
                      <a:pPr algn="ctr"/>
                      <a:r>
                        <a:rPr lang="en-US" sz="2200" i="0" dirty="0">
                          <a:latin typeface="Calibri" panose="020F0502020204030204" pitchFamily="34" charset="0"/>
                        </a:rPr>
                        <a:t>Probability of early detection (Primary care)</a:t>
                      </a:r>
                      <a:endParaRPr lang="en-US" sz="2200" i="1" baseline="-25000" dirty="0">
                        <a:latin typeface="Calibri" panose="020F0502020204030204" pitchFamily="34" charset="0"/>
                      </a:endParaRPr>
                    </a:p>
                  </a:txBody>
                  <a:tcPr anchor="ct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latin typeface="Calibri" panose="020F0502020204030204" pitchFamily="34" charset="0"/>
                        </a:rPr>
                        <a:t>Life Expectancy</a:t>
                      </a:r>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200" dirty="0">
                        <a:latin typeface="Calibri" panose="020F0502020204030204" pitchFamily="34" charset="0"/>
                      </a:endParaRPr>
                    </a:p>
                  </a:txBody>
                  <a:tcPr anchor="ctr"/>
                </a:tc>
                <a:tc hMerge="1">
                  <a:txBody>
                    <a:bodyPr/>
                    <a:lstStyle/>
                    <a:p>
                      <a:pPr algn="ctr"/>
                      <a:endParaRPr lang="en-US" sz="2200" dirty="0">
                        <a:latin typeface="Calibri" panose="020F0502020204030204" pitchFamily="34" charset="0"/>
                      </a:endParaRPr>
                    </a:p>
                  </a:txBody>
                  <a:tcPr anchor="ctr"/>
                </a:tc>
                <a:extLst>
                  <a:ext uri="{0D108BD9-81ED-4DB2-BD59-A6C34878D82A}">
                    <a16:rowId xmlns:a16="http://schemas.microsoft.com/office/drawing/2014/main" val="10000"/>
                  </a:ext>
                </a:extLst>
              </a:tr>
              <a:tr h="548640">
                <a:tc vMerge="1">
                  <a:txBody>
                    <a:bodyPr/>
                    <a:lstStyle/>
                    <a:p>
                      <a:endParaRPr lang="en-US"/>
                    </a:p>
                  </a:txBody>
                  <a:tcPr/>
                </a:tc>
                <a:tc>
                  <a:txBody>
                    <a:bodyPr/>
                    <a:lstStyle/>
                    <a:p>
                      <a:pPr algn="ctr"/>
                      <a:r>
                        <a:rPr lang="en-US" sz="2200" b="1" dirty="0">
                          <a:solidFill>
                            <a:schemeClr val="bg1"/>
                          </a:solidFill>
                          <a:latin typeface="Calibri" panose="020F0502020204030204" pitchFamily="34" charset="0"/>
                        </a:rPr>
                        <a:t>Routine practice</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Primary Care</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Hospital Care</a:t>
                      </a:r>
                    </a:p>
                  </a:txBody>
                  <a:tcPr anchor="ctr">
                    <a:solidFill>
                      <a:schemeClr val="accent1"/>
                    </a:solidFill>
                  </a:tcPr>
                </a:tc>
                <a:extLst>
                  <a:ext uri="{0D108BD9-81ED-4DB2-BD59-A6C34878D82A}">
                    <a16:rowId xmlns:a16="http://schemas.microsoft.com/office/drawing/2014/main" val="10001"/>
                  </a:ext>
                </a:extLst>
              </a:tr>
              <a:tr h="370840">
                <a:tc>
                  <a:txBody>
                    <a:bodyPr/>
                    <a:lstStyle/>
                    <a:p>
                      <a:pPr algn="ctr"/>
                      <a:r>
                        <a:rPr lang="en-US" sz="2200" dirty="0">
                          <a:latin typeface="Calibri" panose="020F0502020204030204" pitchFamily="34" charset="0"/>
                        </a:rPr>
                        <a:t>30%</a:t>
                      </a:r>
                    </a:p>
                  </a:txBody>
                  <a:tcPr anchor="ctr"/>
                </a:tc>
                <a:tc>
                  <a:txBody>
                    <a:bodyPr/>
                    <a:lstStyle/>
                    <a:p>
                      <a:pPr algn="ctr"/>
                      <a:r>
                        <a:rPr lang="en-US" sz="2200" dirty="0">
                          <a:latin typeface="Calibri" panose="020F0502020204030204" pitchFamily="34" charset="0"/>
                        </a:rPr>
                        <a:t>0.33</a:t>
                      </a:r>
                    </a:p>
                  </a:txBody>
                  <a:tcPr anchor="ctr"/>
                </a:tc>
                <a:tc>
                  <a:txBody>
                    <a:bodyPr/>
                    <a:lstStyle/>
                    <a:p>
                      <a:pPr algn="ctr"/>
                      <a:r>
                        <a:rPr lang="en-US" sz="2200" dirty="0">
                          <a:latin typeface="Calibri" panose="020F0502020204030204" pitchFamily="34" charset="0"/>
                        </a:rPr>
                        <a:t>1.05</a:t>
                      </a:r>
                    </a:p>
                  </a:txBody>
                  <a:tcPr anchor="ctr"/>
                </a:tc>
                <a:tc>
                  <a:txBody>
                    <a:bodyPr/>
                    <a:lstStyle/>
                    <a:p>
                      <a:pPr algn="ctr"/>
                      <a:r>
                        <a:rPr lang="en-US" sz="2200" dirty="0">
                          <a:latin typeface="Calibri" panose="020F0502020204030204" pitchFamily="34" charset="0"/>
                        </a:rPr>
                        <a:t>0.37</a:t>
                      </a:r>
                    </a:p>
                  </a:txBody>
                  <a:tcPr anchor="ctr"/>
                </a:tc>
                <a:extLst>
                  <a:ext uri="{0D108BD9-81ED-4DB2-BD59-A6C34878D82A}">
                    <a16:rowId xmlns:a16="http://schemas.microsoft.com/office/drawing/2014/main" val="10002"/>
                  </a:ext>
                </a:extLst>
              </a:tr>
              <a:tr h="370840">
                <a:tc>
                  <a:txBody>
                    <a:bodyPr/>
                    <a:lstStyle/>
                    <a:p>
                      <a:pPr algn="ctr"/>
                      <a:r>
                        <a:rPr lang="en-US" sz="2200" dirty="0">
                          <a:latin typeface="Calibri" panose="020F0502020204030204" pitchFamily="34" charset="0"/>
                        </a:rPr>
                        <a:t>35%</a:t>
                      </a:r>
                    </a:p>
                  </a:txBody>
                  <a:tcPr anchor="ctr"/>
                </a:tc>
                <a:tc>
                  <a:txBody>
                    <a:bodyPr/>
                    <a:lstStyle/>
                    <a:p>
                      <a:pPr algn="ctr"/>
                      <a:r>
                        <a:rPr lang="en-US" sz="2200" dirty="0">
                          <a:latin typeface="Calibri" panose="020F0502020204030204" pitchFamily="34" charset="0"/>
                        </a:rPr>
                        <a:t>0.67</a:t>
                      </a:r>
                    </a:p>
                  </a:txBody>
                  <a:tcPr anchor="ctr"/>
                </a:tc>
                <a:tc>
                  <a:txBody>
                    <a:bodyPr/>
                    <a:lstStyle/>
                    <a:p>
                      <a:pPr algn="ctr"/>
                      <a:r>
                        <a:rPr lang="en-US" sz="2200" dirty="0">
                          <a:latin typeface="Calibri" panose="020F0502020204030204" pitchFamily="34" charset="0"/>
                        </a:rPr>
                        <a:t>1.10</a:t>
                      </a:r>
                    </a:p>
                  </a:txBody>
                  <a:tcPr anchor="ctr"/>
                </a:tc>
                <a:tc>
                  <a:txBody>
                    <a:bodyPr/>
                    <a:lstStyle/>
                    <a:p>
                      <a:pPr algn="ctr"/>
                      <a:r>
                        <a:rPr lang="en-US" sz="2200" dirty="0">
                          <a:latin typeface="Calibri" panose="020F0502020204030204" pitchFamily="34" charset="0"/>
                        </a:rPr>
                        <a:t>0.53</a:t>
                      </a:r>
                    </a:p>
                  </a:txBody>
                  <a:tcPr anchor="ctr"/>
                </a:tc>
                <a:extLst>
                  <a:ext uri="{0D108BD9-81ED-4DB2-BD59-A6C34878D82A}">
                    <a16:rowId xmlns:a16="http://schemas.microsoft.com/office/drawing/2014/main" val="10003"/>
                  </a:ext>
                </a:extLst>
              </a:tr>
              <a:tr h="370840">
                <a:tc>
                  <a:txBody>
                    <a:bodyPr/>
                    <a:lstStyle/>
                    <a:p>
                      <a:pPr algn="ctr"/>
                      <a:r>
                        <a:rPr lang="en-US" sz="2200" dirty="0">
                          <a:latin typeface="Calibri" panose="020F0502020204030204" pitchFamily="34" charset="0"/>
                        </a:rPr>
                        <a:t>40%</a:t>
                      </a:r>
                    </a:p>
                  </a:txBody>
                  <a:tcPr anchor="ctr"/>
                </a:tc>
                <a:tc>
                  <a:txBody>
                    <a:bodyPr/>
                    <a:lstStyle/>
                    <a:p>
                      <a:pPr algn="ctr"/>
                      <a:r>
                        <a:rPr lang="en-US" sz="2200" dirty="0">
                          <a:latin typeface="Calibri" panose="020F0502020204030204" pitchFamily="34" charset="0"/>
                        </a:rPr>
                        <a:t>1.00</a:t>
                      </a:r>
                    </a:p>
                  </a:txBody>
                  <a:tcPr anchor="ctr"/>
                </a:tc>
                <a:tc>
                  <a:txBody>
                    <a:bodyPr/>
                    <a:lstStyle/>
                    <a:p>
                      <a:pPr algn="ctr"/>
                      <a:r>
                        <a:rPr lang="en-US" sz="2200" dirty="0">
                          <a:latin typeface="Calibri" panose="020F0502020204030204" pitchFamily="34" charset="0"/>
                        </a:rPr>
                        <a:t>1.15</a:t>
                      </a:r>
                    </a:p>
                  </a:txBody>
                  <a:tcPr anchor="ctr"/>
                </a:tc>
                <a:tc>
                  <a:txBody>
                    <a:bodyPr/>
                    <a:lstStyle/>
                    <a:p>
                      <a:pPr algn="ctr"/>
                      <a:r>
                        <a:rPr lang="en-US" sz="2200" dirty="0">
                          <a:latin typeface="Calibri" panose="020F0502020204030204" pitchFamily="34" charset="0"/>
                        </a:rPr>
                        <a:t>0.70</a:t>
                      </a:r>
                    </a:p>
                  </a:txBody>
                  <a:tcPr anchor="ctr"/>
                </a:tc>
                <a:extLst>
                  <a:ext uri="{0D108BD9-81ED-4DB2-BD59-A6C34878D82A}">
                    <a16:rowId xmlns:a16="http://schemas.microsoft.com/office/drawing/2014/main" val="10004"/>
                  </a:ext>
                </a:extLst>
              </a:tr>
              <a:tr h="370840">
                <a:tc>
                  <a:txBody>
                    <a:bodyPr/>
                    <a:lstStyle/>
                    <a:p>
                      <a:pPr algn="ctr"/>
                      <a:r>
                        <a:rPr lang="en-US" sz="2200" dirty="0">
                          <a:latin typeface="Calibri" panose="020F0502020204030204" pitchFamily="34" charset="0"/>
                        </a:rPr>
                        <a:t>45%</a:t>
                      </a:r>
                    </a:p>
                  </a:txBody>
                  <a:tcPr anchor="ctr"/>
                </a:tc>
                <a:tc>
                  <a:txBody>
                    <a:bodyPr/>
                    <a:lstStyle/>
                    <a:p>
                      <a:pPr algn="ctr"/>
                      <a:r>
                        <a:rPr lang="en-US" sz="2200" dirty="0">
                          <a:latin typeface="Calibri" panose="020F0502020204030204" pitchFamily="34" charset="0"/>
                        </a:rPr>
                        <a:t>1.33</a:t>
                      </a:r>
                    </a:p>
                  </a:txBody>
                  <a:tcPr anchor="ctr"/>
                </a:tc>
                <a:tc>
                  <a:txBody>
                    <a:bodyPr/>
                    <a:lstStyle/>
                    <a:p>
                      <a:pPr algn="ctr"/>
                      <a:r>
                        <a:rPr lang="en-US" sz="2200" dirty="0">
                          <a:latin typeface="Calibri" panose="020F0502020204030204" pitchFamily="34" charset="0"/>
                        </a:rPr>
                        <a:t>1.20</a:t>
                      </a:r>
                    </a:p>
                  </a:txBody>
                  <a:tcPr anchor="ctr"/>
                </a:tc>
                <a:tc>
                  <a:txBody>
                    <a:bodyPr/>
                    <a:lstStyle/>
                    <a:p>
                      <a:pPr algn="ctr"/>
                      <a:r>
                        <a:rPr lang="en-US" sz="2200" dirty="0">
                          <a:latin typeface="Calibri" panose="020F0502020204030204" pitchFamily="34" charset="0"/>
                        </a:rPr>
                        <a:t>0.87</a:t>
                      </a:r>
                    </a:p>
                  </a:txBody>
                  <a:tcPr anchor="ctr"/>
                </a:tc>
                <a:extLst>
                  <a:ext uri="{0D108BD9-81ED-4DB2-BD59-A6C34878D82A}">
                    <a16:rowId xmlns:a16="http://schemas.microsoft.com/office/drawing/2014/main" val="10005"/>
                  </a:ext>
                </a:extLst>
              </a:tr>
              <a:tr h="370840">
                <a:tc>
                  <a:txBody>
                    <a:bodyPr/>
                    <a:lstStyle/>
                    <a:p>
                      <a:pPr algn="ctr"/>
                      <a:r>
                        <a:rPr lang="en-US" sz="2200" dirty="0">
                          <a:latin typeface="Calibri" panose="020F0502020204030204" pitchFamily="34" charset="0"/>
                        </a:rPr>
                        <a:t>50%</a:t>
                      </a:r>
                    </a:p>
                  </a:txBody>
                  <a:tcPr anchor="ctr"/>
                </a:tc>
                <a:tc>
                  <a:txBody>
                    <a:bodyPr/>
                    <a:lstStyle/>
                    <a:p>
                      <a:pPr algn="ctr"/>
                      <a:r>
                        <a:rPr lang="en-US" sz="2200" dirty="0">
                          <a:latin typeface="Calibri" panose="020F0502020204030204" pitchFamily="34" charset="0"/>
                        </a:rPr>
                        <a:t>1.67</a:t>
                      </a:r>
                    </a:p>
                  </a:txBody>
                  <a:tcPr anchor="ctr"/>
                </a:tc>
                <a:tc>
                  <a:txBody>
                    <a:bodyPr/>
                    <a:lstStyle/>
                    <a:p>
                      <a:pPr algn="ctr"/>
                      <a:r>
                        <a:rPr lang="en-US" sz="2200" dirty="0">
                          <a:latin typeface="Calibri" panose="020F0502020204030204" pitchFamily="34" charset="0"/>
                        </a:rPr>
                        <a:t>1.25</a:t>
                      </a:r>
                    </a:p>
                  </a:txBody>
                  <a:tcPr anchor="ctr"/>
                </a:tc>
                <a:tc>
                  <a:txBody>
                    <a:bodyPr/>
                    <a:lstStyle/>
                    <a:p>
                      <a:pPr algn="ctr"/>
                      <a:r>
                        <a:rPr lang="en-US" sz="2200" dirty="0">
                          <a:latin typeface="Calibri" panose="020F0502020204030204" pitchFamily="34" charset="0"/>
                        </a:rPr>
                        <a:t>1.03</a:t>
                      </a:r>
                    </a:p>
                  </a:txBody>
                  <a:tcPr anchor="ctr"/>
                </a:tc>
                <a:extLst>
                  <a:ext uri="{0D108BD9-81ED-4DB2-BD59-A6C34878D82A}">
                    <a16:rowId xmlns:a16="http://schemas.microsoft.com/office/drawing/2014/main" val="10006"/>
                  </a:ext>
                </a:extLst>
              </a:tr>
              <a:tr h="370840">
                <a:tc>
                  <a:txBody>
                    <a:bodyPr/>
                    <a:lstStyle/>
                    <a:p>
                      <a:pPr algn="ctr"/>
                      <a:r>
                        <a:rPr lang="en-US" sz="2200" dirty="0">
                          <a:latin typeface="Calibri" panose="020F0502020204030204" pitchFamily="34" charset="0"/>
                        </a:rPr>
                        <a:t>55%</a:t>
                      </a:r>
                    </a:p>
                  </a:txBody>
                  <a:tcPr anchor="ctr"/>
                </a:tc>
                <a:tc>
                  <a:txBody>
                    <a:bodyPr/>
                    <a:lstStyle/>
                    <a:p>
                      <a:pPr algn="ctr"/>
                      <a:r>
                        <a:rPr lang="en-US" sz="2200" dirty="0">
                          <a:latin typeface="Calibri" panose="020F0502020204030204" pitchFamily="34" charset="0"/>
                        </a:rPr>
                        <a:t>2.00</a:t>
                      </a:r>
                    </a:p>
                  </a:txBody>
                  <a:tcPr anchor="ctr"/>
                </a:tc>
                <a:tc>
                  <a:txBody>
                    <a:bodyPr/>
                    <a:lstStyle/>
                    <a:p>
                      <a:pPr algn="ctr"/>
                      <a:r>
                        <a:rPr lang="en-US" sz="2200" dirty="0">
                          <a:latin typeface="Calibri" panose="020F0502020204030204" pitchFamily="34" charset="0"/>
                        </a:rPr>
                        <a:t>1.30</a:t>
                      </a:r>
                    </a:p>
                  </a:txBody>
                  <a:tcPr anchor="ctr"/>
                </a:tc>
                <a:tc>
                  <a:txBody>
                    <a:bodyPr/>
                    <a:lstStyle/>
                    <a:p>
                      <a:pPr algn="ctr"/>
                      <a:r>
                        <a:rPr lang="en-US" sz="2200" dirty="0">
                          <a:latin typeface="Calibri" panose="020F0502020204030204" pitchFamily="34" charset="0"/>
                        </a:rPr>
                        <a:t>1.20</a:t>
                      </a:r>
                    </a:p>
                  </a:txBody>
                  <a:tcPr anchor="ctr"/>
                </a:tc>
                <a:extLst>
                  <a:ext uri="{0D108BD9-81ED-4DB2-BD59-A6C34878D82A}">
                    <a16:rowId xmlns:a16="http://schemas.microsoft.com/office/drawing/2014/main" val="10007"/>
                  </a:ext>
                </a:extLst>
              </a:tr>
              <a:tr h="370840">
                <a:tc>
                  <a:txBody>
                    <a:bodyPr/>
                    <a:lstStyle/>
                    <a:p>
                      <a:pPr algn="ctr"/>
                      <a:r>
                        <a:rPr lang="en-US" sz="2200" dirty="0">
                          <a:latin typeface="Calibri" panose="020F0502020204030204" pitchFamily="34" charset="0"/>
                        </a:rPr>
                        <a:t>60%</a:t>
                      </a:r>
                    </a:p>
                  </a:txBody>
                  <a:tcPr anchor="ctr"/>
                </a:tc>
                <a:tc>
                  <a:txBody>
                    <a:bodyPr/>
                    <a:lstStyle/>
                    <a:p>
                      <a:pPr algn="ctr"/>
                      <a:r>
                        <a:rPr lang="en-US" sz="2200" dirty="0">
                          <a:latin typeface="Calibri" panose="020F0502020204030204" pitchFamily="34" charset="0"/>
                        </a:rPr>
                        <a:t>2.33</a:t>
                      </a:r>
                    </a:p>
                  </a:txBody>
                  <a:tcPr anchor="ctr"/>
                </a:tc>
                <a:tc>
                  <a:txBody>
                    <a:bodyPr/>
                    <a:lstStyle/>
                    <a:p>
                      <a:pPr algn="ctr"/>
                      <a:r>
                        <a:rPr lang="en-US" sz="2200" dirty="0">
                          <a:latin typeface="Calibri" panose="020F0502020204030204" pitchFamily="34" charset="0"/>
                        </a:rPr>
                        <a:t>1.35</a:t>
                      </a:r>
                    </a:p>
                  </a:txBody>
                  <a:tcPr anchor="ctr"/>
                </a:tc>
                <a:tc>
                  <a:txBody>
                    <a:bodyPr/>
                    <a:lstStyle/>
                    <a:p>
                      <a:pPr algn="ctr"/>
                      <a:r>
                        <a:rPr lang="en-US" sz="2200" dirty="0">
                          <a:latin typeface="Calibri" panose="020F0502020204030204" pitchFamily="34" charset="0"/>
                        </a:rPr>
                        <a:t>1.37</a:t>
                      </a:r>
                    </a:p>
                  </a:txBody>
                  <a:tcPr anchor="ctr"/>
                </a:tc>
                <a:extLst>
                  <a:ext uri="{0D108BD9-81ED-4DB2-BD59-A6C34878D82A}">
                    <a16:rowId xmlns:a16="http://schemas.microsoft.com/office/drawing/2014/main" val="10008"/>
                  </a:ext>
                </a:extLst>
              </a:tr>
              <a:tr h="370840">
                <a:tc>
                  <a:txBody>
                    <a:bodyPr/>
                    <a:lstStyle/>
                    <a:p>
                      <a:pPr algn="ctr"/>
                      <a:r>
                        <a:rPr lang="en-US" sz="2200" dirty="0">
                          <a:latin typeface="Calibri" panose="020F0502020204030204" pitchFamily="34" charset="0"/>
                        </a:rPr>
                        <a:t>65%</a:t>
                      </a:r>
                    </a:p>
                  </a:txBody>
                  <a:tcPr anchor="ctr"/>
                </a:tc>
                <a:tc>
                  <a:txBody>
                    <a:bodyPr/>
                    <a:lstStyle/>
                    <a:p>
                      <a:pPr algn="ctr"/>
                      <a:r>
                        <a:rPr lang="en-US" sz="2200" dirty="0">
                          <a:latin typeface="Calibri" panose="020F0502020204030204" pitchFamily="34" charset="0"/>
                        </a:rPr>
                        <a:t>2.67</a:t>
                      </a:r>
                    </a:p>
                  </a:txBody>
                  <a:tcPr anchor="ctr"/>
                </a:tc>
                <a:tc>
                  <a:txBody>
                    <a:bodyPr/>
                    <a:lstStyle/>
                    <a:p>
                      <a:pPr algn="ctr"/>
                      <a:r>
                        <a:rPr lang="en-US" sz="2200" dirty="0">
                          <a:latin typeface="Calibri" panose="020F0502020204030204" pitchFamily="34" charset="0"/>
                        </a:rPr>
                        <a:t>1.40</a:t>
                      </a:r>
                    </a:p>
                  </a:txBody>
                  <a:tcPr anchor="ctr"/>
                </a:tc>
                <a:tc>
                  <a:txBody>
                    <a:bodyPr/>
                    <a:lstStyle/>
                    <a:p>
                      <a:pPr algn="ctr"/>
                      <a:r>
                        <a:rPr lang="en-US" sz="2200" dirty="0">
                          <a:latin typeface="Calibri" panose="020F0502020204030204" pitchFamily="34" charset="0"/>
                        </a:rPr>
                        <a:t>1.53</a:t>
                      </a:r>
                    </a:p>
                  </a:txBody>
                  <a:tcPr anchor="ctr"/>
                </a:tc>
                <a:extLst>
                  <a:ext uri="{0D108BD9-81ED-4DB2-BD59-A6C34878D82A}">
                    <a16:rowId xmlns:a16="http://schemas.microsoft.com/office/drawing/2014/main" val="10009"/>
                  </a:ext>
                </a:extLst>
              </a:tr>
            </a:tbl>
          </a:graphicData>
        </a:graphic>
      </p:graphicFrame>
      <p:sp>
        <p:nvSpPr>
          <p:cNvPr id="13" name="Rectangle 12"/>
          <p:cNvSpPr/>
          <p:nvPr/>
        </p:nvSpPr>
        <p:spPr>
          <a:xfrm>
            <a:off x="3027474" y="3129808"/>
            <a:ext cx="5573016"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027474" y="3584782"/>
            <a:ext cx="5573016"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3027474" y="3980337"/>
            <a:ext cx="5573016"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3027474" y="2733354"/>
            <a:ext cx="5573016"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027474" y="4437536"/>
            <a:ext cx="5573016" cy="168386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569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xit" presetSubtype="1" fill="hold" grpId="0" nodeType="clickEffect">
                                  <p:stCondLst>
                                    <p:cond delay="0"/>
                                  </p:stCondLst>
                                  <p:childTnLst>
                                    <p:animEffect transition="out" filter="wipe(up)">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Sensitivity Analysis</a:t>
            </a:r>
          </a:p>
        </p:txBody>
      </p:sp>
      <p:graphicFrame>
        <p:nvGraphicFramePr>
          <p:cNvPr id="4" name="Table 3"/>
          <p:cNvGraphicFramePr>
            <a:graphicFrameLocks noGrp="1"/>
          </p:cNvGraphicFramePr>
          <p:nvPr>
            <p:extLst>
              <p:ext uri="{D42A27DB-BD31-4B8C-83A1-F6EECF244321}">
                <p14:modId xmlns:p14="http://schemas.microsoft.com/office/powerpoint/2010/main" val="3738014123"/>
              </p:ext>
            </p:extLst>
          </p:nvPr>
        </p:nvGraphicFramePr>
        <p:xfrm>
          <a:off x="847725" y="1397000"/>
          <a:ext cx="7448550" cy="4724400"/>
        </p:xfrm>
        <a:graphic>
          <a:graphicData uri="http://schemas.openxmlformats.org/drawingml/2006/table">
            <a:tbl>
              <a:tblPr firstRow="1" bandRow="1">
                <a:tableStyleId>{5C22544A-7EE6-4342-B048-85BDC9FD1C3A}</a:tableStyleId>
              </a:tblPr>
              <a:tblGrid>
                <a:gridCol w="219075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48640">
                <a:tc rowSpan="2">
                  <a:txBody>
                    <a:bodyPr/>
                    <a:lstStyle/>
                    <a:p>
                      <a:pPr algn="ctr"/>
                      <a:r>
                        <a:rPr lang="en-US" sz="2200" i="0" dirty="0">
                          <a:latin typeface="Calibri" panose="020F0502020204030204" pitchFamily="34" charset="0"/>
                        </a:rPr>
                        <a:t>Probability of early detection (Primary care)</a:t>
                      </a:r>
                      <a:endParaRPr lang="en-US" sz="2200" i="1" baseline="-25000" dirty="0">
                        <a:latin typeface="Calibri" panose="020F0502020204030204" pitchFamily="34" charset="0"/>
                      </a:endParaRPr>
                    </a:p>
                  </a:txBody>
                  <a:tcPr anchor="ct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latin typeface="Calibri" panose="020F0502020204030204" pitchFamily="34" charset="0"/>
                        </a:rPr>
                        <a:t>Life Expectancy</a:t>
                      </a:r>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200" dirty="0">
                        <a:latin typeface="Calibri" panose="020F0502020204030204" pitchFamily="34" charset="0"/>
                      </a:endParaRPr>
                    </a:p>
                  </a:txBody>
                  <a:tcPr anchor="ctr"/>
                </a:tc>
                <a:tc hMerge="1">
                  <a:txBody>
                    <a:bodyPr/>
                    <a:lstStyle/>
                    <a:p>
                      <a:pPr algn="ctr"/>
                      <a:endParaRPr lang="en-US" sz="2200" dirty="0">
                        <a:latin typeface="Calibri" panose="020F0502020204030204" pitchFamily="34" charset="0"/>
                      </a:endParaRPr>
                    </a:p>
                  </a:txBody>
                  <a:tcPr anchor="ctr"/>
                </a:tc>
                <a:extLst>
                  <a:ext uri="{0D108BD9-81ED-4DB2-BD59-A6C34878D82A}">
                    <a16:rowId xmlns:a16="http://schemas.microsoft.com/office/drawing/2014/main" val="10000"/>
                  </a:ext>
                </a:extLst>
              </a:tr>
              <a:tr h="548640">
                <a:tc vMerge="1">
                  <a:txBody>
                    <a:bodyPr/>
                    <a:lstStyle/>
                    <a:p>
                      <a:endParaRPr lang="en-US"/>
                    </a:p>
                  </a:txBody>
                  <a:tcPr/>
                </a:tc>
                <a:tc>
                  <a:txBody>
                    <a:bodyPr/>
                    <a:lstStyle/>
                    <a:p>
                      <a:pPr algn="ctr"/>
                      <a:r>
                        <a:rPr lang="en-US" sz="2200" b="1" dirty="0">
                          <a:solidFill>
                            <a:schemeClr val="bg1"/>
                          </a:solidFill>
                          <a:latin typeface="Calibri" panose="020F0502020204030204" pitchFamily="34" charset="0"/>
                        </a:rPr>
                        <a:t>Routine practice</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Primary Care</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Hospital Care</a:t>
                      </a:r>
                    </a:p>
                  </a:txBody>
                  <a:tcPr anchor="ctr">
                    <a:solidFill>
                      <a:schemeClr val="accent1"/>
                    </a:solidFill>
                  </a:tcPr>
                </a:tc>
                <a:extLst>
                  <a:ext uri="{0D108BD9-81ED-4DB2-BD59-A6C34878D82A}">
                    <a16:rowId xmlns:a16="http://schemas.microsoft.com/office/drawing/2014/main" val="10001"/>
                  </a:ext>
                </a:extLst>
              </a:tr>
              <a:tr h="370840">
                <a:tc>
                  <a:txBody>
                    <a:bodyPr/>
                    <a:lstStyle/>
                    <a:p>
                      <a:pPr algn="ctr"/>
                      <a:r>
                        <a:rPr lang="en-US" sz="2200" dirty="0">
                          <a:latin typeface="Calibri" panose="020F0502020204030204" pitchFamily="34" charset="0"/>
                        </a:rPr>
                        <a:t>30%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2.8</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2"/>
                  </a:ext>
                </a:extLst>
              </a:tr>
              <a:tr h="370840">
                <a:tc>
                  <a:txBody>
                    <a:bodyPr/>
                    <a:lstStyle/>
                    <a:p>
                      <a:pPr algn="ctr"/>
                      <a:r>
                        <a:rPr lang="en-US" sz="2200" dirty="0">
                          <a:latin typeface="Calibri" panose="020F0502020204030204" pitchFamily="34" charset="0"/>
                        </a:rPr>
                        <a:t>35%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3.1</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3"/>
                  </a:ext>
                </a:extLst>
              </a:tr>
              <a:tr h="370840">
                <a:tc>
                  <a:txBody>
                    <a:bodyPr/>
                    <a:lstStyle/>
                    <a:p>
                      <a:pPr algn="ctr"/>
                      <a:r>
                        <a:rPr lang="en-US" sz="2200" dirty="0">
                          <a:latin typeface="Calibri" panose="020F0502020204030204" pitchFamily="34" charset="0"/>
                        </a:rPr>
                        <a:t>40%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3.4</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4"/>
                  </a:ext>
                </a:extLst>
              </a:tr>
              <a:tr h="370840">
                <a:tc>
                  <a:txBody>
                    <a:bodyPr/>
                    <a:lstStyle/>
                    <a:p>
                      <a:pPr algn="ctr"/>
                      <a:r>
                        <a:rPr lang="en-US" sz="2200" dirty="0">
                          <a:latin typeface="Calibri" panose="020F0502020204030204" pitchFamily="34" charset="0"/>
                        </a:rPr>
                        <a:t>45%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3.7</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5"/>
                  </a:ext>
                </a:extLst>
              </a:tr>
              <a:tr h="370840">
                <a:tc>
                  <a:txBody>
                    <a:bodyPr/>
                    <a:lstStyle/>
                    <a:p>
                      <a:pPr algn="ctr"/>
                      <a:r>
                        <a:rPr lang="en-US" sz="2200" dirty="0">
                          <a:latin typeface="Calibri" panose="020F0502020204030204" pitchFamily="34" charset="0"/>
                        </a:rPr>
                        <a:t>50%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3.1</a:t>
                      </a:r>
                    </a:p>
                  </a:txBody>
                  <a:tcPr anchor="ctr"/>
                </a:tc>
                <a:tc>
                  <a:txBody>
                    <a:bodyPr/>
                    <a:lstStyle/>
                    <a:p>
                      <a:pPr algn="ctr"/>
                      <a:r>
                        <a:rPr lang="en-US" sz="2200" dirty="0">
                          <a:latin typeface="Calibri" panose="020F0502020204030204" pitchFamily="34" charset="0"/>
                        </a:rPr>
                        <a:t>4.0</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6"/>
                  </a:ext>
                </a:extLst>
              </a:tr>
              <a:tr h="370840">
                <a:tc>
                  <a:txBody>
                    <a:bodyPr/>
                    <a:lstStyle/>
                    <a:p>
                      <a:pPr algn="ctr"/>
                      <a:r>
                        <a:rPr lang="en-US" sz="2200" dirty="0">
                          <a:latin typeface="Calibri" panose="020F0502020204030204" pitchFamily="34" charset="0"/>
                        </a:rPr>
                        <a:t>55%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4.3</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7"/>
                  </a:ext>
                </a:extLst>
              </a:tr>
              <a:tr h="370840">
                <a:tc>
                  <a:txBody>
                    <a:bodyPr/>
                    <a:lstStyle/>
                    <a:p>
                      <a:pPr algn="ctr"/>
                      <a:r>
                        <a:rPr lang="en-US" sz="2200" dirty="0">
                          <a:latin typeface="Calibri" panose="020F0502020204030204" pitchFamily="34" charset="0"/>
                        </a:rPr>
                        <a:t>60%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4.6</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8"/>
                  </a:ext>
                </a:extLst>
              </a:tr>
              <a:tr h="370840">
                <a:tc>
                  <a:txBody>
                    <a:bodyPr/>
                    <a:lstStyle/>
                    <a:p>
                      <a:pPr algn="ctr"/>
                      <a:r>
                        <a:rPr lang="en-US" sz="2200" dirty="0">
                          <a:latin typeface="Calibri" panose="020F0502020204030204" pitchFamily="34" charset="0"/>
                        </a:rPr>
                        <a:t>65%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3.1</a:t>
                      </a:r>
                    </a:p>
                  </a:txBody>
                  <a:tcPr anchor="ctr"/>
                </a:tc>
                <a:tc>
                  <a:txBody>
                    <a:bodyPr/>
                    <a:lstStyle/>
                    <a:p>
                      <a:pPr algn="ctr"/>
                      <a:r>
                        <a:rPr lang="en-US" sz="2200" dirty="0">
                          <a:latin typeface="Calibri" panose="020F0502020204030204" pitchFamily="34" charset="0"/>
                        </a:rPr>
                        <a:t>4.9</a:t>
                      </a:r>
                    </a:p>
                  </a:txBody>
                  <a:tcPr anchor="ctr"/>
                </a:tc>
                <a:tc>
                  <a:txBody>
                    <a:bodyPr/>
                    <a:lstStyle/>
                    <a:p>
                      <a:pPr algn="ct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9"/>
                  </a:ext>
                </a:extLst>
              </a:tr>
            </a:tbl>
          </a:graphicData>
        </a:graphic>
      </p:graphicFrame>
      <p:sp>
        <p:nvSpPr>
          <p:cNvPr id="5" name="Rectangle 4"/>
          <p:cNvSpPr/>
          <p:nvPr/>
        </p:nvSpPr>
        <p:spPr>
          <a:xfrm>
            <a:off x="6524625" y="2695575"/>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24625" y="312420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524625" y="356235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524625" y="398145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810125" y="4427904"/>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10125" y="4872404"/>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10125" y="527685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810125" y="567690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78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ThemeDARTH</Template>
  <TotalTime>1159</TotalTime>
  <Words>3161</Words>
  <Application>Microsoft Macintosh PowerPoint</Application>
  <PresentationFormat>On-screen Show (4:3)</PresentationFormat>
  <Paragraphs>1348</Paragraphs>
  <Slides>55</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Arial</vt:lpstr>
      <vt:lpstr>Calibri</vt:lpstr>
      <vt:lpstr>Cambria</vt:lpstr>
      <vt:lpstr>Cambria Math</vt:lpstr>
      <vt:lpstr>Constantia</vt:lpstr>
      <vt:lpstr>Courier New</vt:lpstr>
      <vt:lpstr>Times New Roman</vt:lpstr>
      <vt:lpstr>Verdana</vt:lpstr>
      <vt:lpstr>ThemeDARTH</vt:lpstr>
      <vt:lpstr>Sensitivity Analysis in R</vt:lpstr>
      <vt:lpstr>Brief note on CEA</vt:lpstr>
      <vt:lpstr>Sensitivity Analysis</vt:lpstr>
      <vt:lpstr>Parameter Uncertainty</vt:lpstr>
      <vt:lpstr>Deterministic Sensitivity Analysis</vt:lpstr>
      <vt:lpstr>One-Way Sensitivity Analysis</vt:lpstr>
      <vt:lpstr>One-Way Sensitivity Analysis</vt:lpstr>
      <vt:lpstr>One-Way Sensitivity Analysis</vt:lpstr>
      <vt:lpstr>One-Way Sensitivity Analysis</vt:lpstr>
      <vt:lpstr>One-Way Sensitivity Analysis</vt:lpstr>
      <vt:lpstr>One-Way Sensitivity Analysis</vt:lpstr>
      <vt:lpstr>Two-Way Sensitivity Analysis</vt:lpstr>
      <vt:lpstr>Two-Way Sensitivity Analysis</vt:lpstr>
      <vt:lpstr>Probabilistic Sensitivity Analysis (PSA)</vt:lpstr>
      <vt:lpstr>Probabilistic Sensitivity Analysis (PSA)</vt:lpstr>
      <vt:lpstr>Probabilistic Sensitivity Analysis (PSA)</vt:lpstr>
      <vt:lpstr>Probabilistic Sensitivity Analysis (PSA)</vt:lpstr>
      <vt:lpstr>Matrix Implementation of the Markov Model</vt:lpstr>
      <vt:lpstr>Calculating total costs &amp; effects</vt:lpstr>
      <vt:lpstr>Presenting the PSA results</vt:lpstr>
      <vt:lpstr>Matrix Implementation of the Markov Model</vt:lpstr>
      <vt:lpstr>Calculating total costs &amp; effects</vt:lpstr>
      <vt:lpstr>Presenting the PSA results</vt:lpstr>
      <vt:lpstr>Presenting the PSA results</vt:lpstr>
      <vt:lpstr>Example of PSA dataset</vt:lpstr>
      <vt:lpstr>Distributions </vt:lpstr>
      <vt:lpstr>Distributions II</vt:lpstr>
      <vt:lpstr>PSA in R</vt:lpstr>
      <vt:lpstr>Decision Uncertainty</vt:lpstr>
      <vt:lpstr>Cost-Effectiveness Acceptability Curves (CEAC)</vt:lpstr>
      <vt:lpstr>Construction of CEAC</vt:lpstr>
      <vt:lpstr>Cost-Effectiveness Acceptability Frontier (CEAF)</vt:lpstr>
      <vt:lpstr>Construction of CEAF</vt:lpstr>
      <vt:lpstr>Cost-effectiveness acceptability curves (CEACs)</vt:lpstr>
      <vt:lpstr>Cost-effectiveness acceptability curves (CEACs)</vt:lpstr>
      <vt:lpstr>Cost-effectiveness acceptability curves (CEACs) and frontier (CEAF)</vt:lpstr>
      <vt:lpstr>Cost-effectiveness acceptability curves (CEACs) and frontier (CEAF)</vt:lpstr>
      <vt:lpstr>Distributions of Incremental NMB</vt:lpstr>
      <vt:lpstr>Limitations of CEACs</vt:lpstr>
      <vt:lpstr>Limitations of CEACs and CEAF</vt:lpstr>
      <vt:lpstr>Value of Information</vt:lpstr>
      <vt:lpstr>Expected Value of Perfect Information (EVPI)</vt:lpstr>
      <vt:lpstr>Overcoming limitations of CEACs and CEAF</vt:lpstr>
      <vt:lpstr>Definition of expected losses </vt:lpstr>
      <vt:lpstr>Optimality criteria and VOI with expected losses </vt:lpstr>
      <vt:lpstr>Expected Loss Curves (ELCs)</vt:lpstr>
      <vt:lpstr>Construction of ELCs</vt:lpstr>
      <vt:lpstr>CEACs and CEAF</vt:lpstr>
      <vt:lpstr>CEACs and CEAF</vt:lpstr>
      <vt:lpstr>ELCs</vt:lpstr>
      <vt:lpstr>ELCs</vt:lpstr>
      <vt:lpstr>EVPI</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Fernando Alarid Escudero</cp:lastModifiedBy>
  <cp:revision>110</cp:revision>
  <dcterms:created xsi:type="dcterms:W3CDTF">2018-07-06T17:43:18Z</dcterms:created>
  <dcterms:modified xsi:type="dcterms:W3CDTF">2020-07-23T03:58:28Z</dcterms:modified>
</cp:coreProperties>
</file>