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3"/>
  </p:notesMasterIdLst>
  <p:sldIdLst>
    <p:sldId id="271" r:id="rId2"/>
    <p:sldId id="259" r:id="rId3"/>
    <p:sldId id="260" r:id="rId4"/>
    <p:sldId id="291" r:id="rId5"/>
    <p:sldId id="266" r:id="rId6"/>
    <p:sldId id="270" r:id="rId7"/>
    <p:sldId id="257" r:id="rId8"/>
    <p:sldId id="290" r:id="rId9"/>
    <p:sldId id="292" r:id="rId10"/>
    <p:sldId id="293"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ros Pechlivanoglou" initials="PP" lastIdx="1" clrIdx="0">
    <p:extLst>
      <p:ext uri="{19B8F6BF-5375-455C-9EA6-DF929625EA0E}">
        <p15:presenceInfo xmlns:p15="http://schemas.microsoft.com/office/powerpoint/2012/main" userId="2af05fd9a07126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p:restoredTop sz="94646"/>
  </p:normalViewPr>
  <p:slideViewPr>
    <p:cSldViewPr snapToGrid="0" snapToObjects="1">
      <p:cViewPr varScale="1">
        <p:scale>
          <a:sx n="86" d="100"/>
          <a:sy n="86" d="100"/>
        </p:scale>
        <p:origin x="158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3/30/2020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2ddbe0e68f_0_1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2ddbe0e68f_0_1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21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ddbe0e68f_0_150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Google Shape;317;g2ddbe0e68f_0_15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26877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4b9d4685eb_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4b9d4685eb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400"/>
              <a:t>Before we go into details about his group, our work and the relation of this work with the group we are interested in who you are, what your experience is and what you like to get out of this course. </a:t>
            </a:r>
            <a:endParaRPr sz="14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56" name="Google Shape;956;g4b9d4685eb_1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7</a:t>
            </a:fld>
            <a:endParaRPr/>
          </a:p>
        </p:txBody>
      </p:sp>
    </p:spTree>
    <p:extLst>
      <p:ext uri="{BB962C8B-B14F-4D97-AF65-F5344CB8AC3E}">
        <p14:creationId xmlns:p14="http://schemas.microsoft.com/office/powerpoint/2010/main" val="192289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4b9d4685eb_0_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4b9d4685e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900">
                <a:solidFill>
                  <a:srgbClr val="002327"/>
                </a:solidFill>
                <a:latin typeface="Arial"/>
                <a:ea typeface="Arial"/>
                <a:cs typeface="Arial"/>
                <a:sym typeface="Arial"/>
              </a:rPr>
              <a:t>Before we move on to the basics of R for decision sciences - questions?</a:t>
            </a:r>
            <a:endParaRPr sz="900">
              <a:solidFill>
                <a:srgbClr val="002327"/>
              </a:solidFill>
              <a:latin typeface="Arial"/>
              <a:ea typeface="Arial"/>
              <a:cs typeface="Arial"/>
              <a:sym typeface="Arial"/>
            </a:endParaRPr>
          </a:p>
          <a:p>
            <a:pPr marL="0" lvl="0" indent="0" algn="l" rtl="0">
              <a:spcBef>
                <a:spcPts val="0"/>
              </a:spcBef>
              <a:spcAft>
                <a:spcPts val="0"/>
              </a:spcAft>
              <a:buNone/>
            </a:pPr>
            <a:r>
              <a:rPr lang="nl-NL" sz="900">
                <a:solidFill>
                  <a:srgbClr val="002327"/>
                </a:solidFill>
                <a:latin typeface="Arial"/>
                <a:ea typeface="Arial"/>
                <a:cs typeface="Arial"/>
                <a:sym typeface="Arial"/>
              </a:rPr>
              <a:t>This next section will be a live coding section, we encourage you to follow allong</a:t>
            </a:r>
            <a:endParaRPr sz="900">
              <a:solidFill>
                <a:srgbClr val="002327"/>
              </a:solidFill>
              <a:latin typeface="Arial"/>
              <a:ea typeface="Arial"/>
              <a:cs typeface="Arial"/>
              <a:sym typeface="Arial"/>
            </a:endParaRPr>
          </a:p>
          <a:p>
            <a:pPr marL="0" lvl="0" indent="0" algn="l" rtl="0">
              <a:spcBef>
                <a:spcPts val="0"/>
              </a:spcBef>
              <a:spcAft>
                <a:spcPts val="0"/>
              </a:spcAft>
              <a:buNone/>
            </a:pPr>
            <a:endParaRPr sz="900">
              <a:solidFill>
                <a:srgbClr val="002327"/>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nl-NL" sz="1800" b="1">
                <a:solidFill>
                  <a:srgbClr val="004D99"/>
                </a:solidFill>
              </a:rPr>
              <a:t>Introduction to R outline</a:t>
            </a:r>
            <a:endParaRPr sz="1800" b="1">
              <a:solidFill>
                <a:srgbClr val="004D99"/>
              </a:solidFill>
            </a:endParaRPr>
          </a:p>
          <a:p>
            <a:pPr marL="0" lvl="0" indent="0" algn="l" rtl="0">
              <a:lnSpc>
                <a:spcPct val="115000"/>
              </a:lnSpc>
              <a:spcBef>
                <a:spcPts val="0"/>
              </a:spcBef>
              <a:spcAft>
                <a:spcPts val="0"/>
              </a:spcAft>
              <a:buClr>
                <a:schemeClr val="dk1"/>
              </a:buClr>
              <a:buSzPts val="1100"/>
              <a:buFont typeface="Arial"/>
              <a:buNone/>
            </a:pPr>
            <a:endParaRPr sz="1800"/>
          </a:p>
          <a:p>
            <a:pPr marL="0" lvl="0" indent="0" algn="l" rtl="0">
              <a:lnSpc>
                <a:spcPct val="115000"/>
              </a:lnSpc>
              <a:spcBef>
                <a:spcPts val="0"/>
              </a:spcBef>
              <a:spcAft>
                <a:spcPts val="0"/>
              </a:spcAft>
              <a:buClr>
                <a:schemeClr val="dk1"/>
              </a:buClr>
              <a:buSzPts val="1100"/>
              <a:buFont typeface="Arial"/>
              <a:buNone/>
            </a:pPr>
            <a:r>
              <a:rPr lang="nl-NL" sz="1100"/>
              <a:t>9.00am - 9.15am	Breakfast - meet and greet </a:t>
            </a:r>
            <a:endParaRPr sz="1100"/>
          </a:p>
          <a:p>
            <a:pPr marL="0" lvl="0" indent="0" algn="l" rtl="0">
              <a:lnSpc>
                <a:spcPct val="115000"/>
              </a:lnSpc>
              <a:spcBef>
                <a:spcPts val="0"/>
              </a:spcBef>
              <a:spcAft>
                <a:spcPts val="0"/>
              </a:spcAft>
              <a:buClr>
                <a:schemeClr val="dk1"/>
              </a:buClr>
              <a:buSzPts val="1100"/>
              <a:buFont typeface="Arial"/>
              <a:buNone/>
            </a:pPr>
            <a:r>
              <a:rPr lang="nl-NL" sz="1100"/>
              <a:t>9.15 am - 10.00am	Introduction to R: An overview</a:t>
            </a:r>
            <a:endParaRPr sz="1100"/>
          </a:p>
          <a:p>
            <a:pPr marL="0" lvl="0" indent="0" algn="l" rtl="0">
              <a:lnSpc>
                <a:spcPct val="115000"/>
              </a:lnSpc>
              <a:spcBef>
                <a:spcPts val="0"/>
              </a:spcBef>
              <a:spcAft>
                <a:spcPts val="0"/>
              </a:spcAft>
              <a:buClr>
                <a:schemeClr val="dk1"/>
              </a:buClr>
              <a:buSzPts val="1100"/>
              <a:buFont typeface="Arial"/>
              <a:buNone/>
            </a:pPr>
            <a:r>
              <a:rPr lang="nl-NL" sz="1100"/>
              <a:t>		Graphical Interface</a:t>
            </a:r>
            <a:endParaRPr sz="1100"/>
          </a:p>
          <a:p>
            <a:pPr marL="0" lvl="0" indent="0" algn="l" rtl="0">
              <a:lnSpc>
                <a:spcPct val="115000"/>
              </a:lnSpc>
              <a:spcBef>
                <a:spcPts val="0"/>
              </a:spcBef>
              <a:spcAft>
                <a:spcPts val="0"/>
              </a:spcAft>
              <a:buClr>
                <a:schemeClr val="dk1"/>
              </a:buClr>
              <a:buSzPts val="1100"/>
              <a:buFont typeface="Arial"/>
              <a:buNone/>
            </a:pPr>
            <a:r>
              <a:rPr lang="nl-NL" sz="1100"/>
              <a:t>		Getting help</a:t>
            </a:r>
            <a:endParaRPr sz="1100"/>
          </a:p>
          <a:p>
            <a:pPr marL="0" lvl="0" indent="0" algn="l" rtl="0">
              <a:lnSpc>
                <a:spcPct val="115000"/>
              </a:lnSpc>
              <a:spcBef>
                <a:spcPts val="0"/>
              </a:spcBef>
              <a:spcAft>
                <a:spcPts val="0"/>
              </a:spcAft>
              <a:buClr>
                <a:schemeClr val="dk1"/>
              </a:buClr>
              <a:buSzPts val="1100"/>
              <a:buFont typeface="Arial"/>
              <a:buNone/>
            </a:pPr>
            <a:r>
              <a:rPr lang="nl-NL" sz="1100"/>
              <a:t>		Libraries</a:t>
            </a:r>
            <a:endParaRPr sz="1100"/>
          </a:p>
          <a:p>
            <a:pPr marL="0" lvl="0" indent="0" algn="l" rtl="0">
              <a:lnSpc>
                <a:spcPct val="115000"/>
              </a:lnSpc>
              <a:spcBef>
                <a:spcPts val="0"/>
              </a:spcBef>
              <a:spcAft>
                <a:spcPts val="0"/>
              </a:spcAft>
              <a:buClr>
                <a:schemeClr val="dk1"/>
              </a:buClr>
              <a:buSzPts val="1100"/>
              <a:buFont typeface="Arial"/>
              <a:buNone/>
            </a:pPr>
            <a:r>
              <a:rPr lang="nl-NL" sz="1100"/>
              <a:t>		Simple operations</a:t>
            </a:r>
            <a:endParaRPr sz="1100"/>
          </a:p>
          <a:p>
            <a:pPr marL="0" lvl="0" indent="0" algn="l" rtl="0">
              <a:lnSpc>
                <a:spcPct val="115000"/>
              </a:lnSpc>
              <a:spcBef>
                <a:spcPts val="0"/>
              </a:spcBef>
              <a:spcAft>
                <a:spcPts val="0"/>
              </a:spcAft>
              <a:buClr>
                <a:schemeClr val="dk1"/>
              </a:buClr>
              <a:buSzPts val="1100"/>
              <a:buFont typeface="Arial"/>
              <a:buNone/>
            </a:pPr>
            <a:r>
              <a:rPr lang="nl-NL" sz="1100"/>
              <a:t>10.00am - 10.45am 	Mathematics and statistics in R</a:t>
            </a:r>
            <a:endParaRPr sz="1100"/>
          </a:p>
          <a:p>
            <a:pPr marL="0" lvl="0" indent="0" algn="l" rtl="0">
              <a:lnSpc>
                <a:spcPct val="115000"/>
              </a:lnSpc>
              <a:spcBef>
                <a:spcPts val="0"/>
              </a:spcBef>
              <a:spcAft>
                <a:spcPts val="0"/>
              </a:spcAft>
              <a:buClr>
                <a:schemeClr val="dk1"/>
              </a:buClr>
              <a:buSzPts val="1100"/>
              <a:buFont typeface="Arial"/>
              <a:buNone/>
            </a:pPr>
            <a:r>
              <a:rPr lang="nl-NL" sz="1100"/>
              <a:t>		Assigning values </a:t>
            </a:r>
            <a:endParaRPr sz="1100"/>
          </a:p>
          <a:p>
            <a:pPr marL="0" lvl="0" indent="0" algn="l" rtl="0">
              <a:lnSpc>
                <a:spcPct val="115000"/>
              </a:lnSpc>
              <a:spcBef>
                <a:spcPts val="0"/>
              </a:spcBef>
              <a:spcAft>
                <a:spcPts val="0"/>
              </a:spcAft>
              <a:buClr>
                <a:schemeClr val="dk1"/>
              </a:buClr>
              <a:buSzPts val="1100"/>
              <a:buFont typeface="Arial"/>
              <a:buNone/>
            </a:pPr>
            <a:r>
              <a:rPr lang="nl-NL" sz="1100"/>
              <a:t>		Elements vectors and matrices</a:t>
            </a:r>
            <a:endParaRPr sz="1100"/>
          </a:p>
          <a:p>
            <a:pPr marL="0" lvl="0" indent="0" algn="l" rtl="0">
              <a:lnSpc>
                <a:spcPct val="115000"/>
              </a:lnSpc>
              <a:spcBef>
                <a:spcPts val="0"/>
              </a:spcBef>
              <a:spcAft>
                <a:spcPts val="0"/>
              </a:spcAft>
              <a:buClr>
                <a:schemeClr val="dk1"/>
              </a:buClr>
              <a:buSzPts val="1100"/>
              <a:buFont typeface="Arial"/>
              <a:buNone/>
            </a:pPr>
            <a:r>
              <a:rPr lang="nl-NL" sz="1100"/>
              <a:t>		Vector and matrix operations</a:t>
            </a:r>
            <a:endParaRPr sz="1100"/>
          </a:p>
          <a:p>
            <a:pPr marL="0" lvl="0" indent="0" algn="l" rtl="0">
              <a:lnSpc>
                <a:spcPct val="115000"/>
              </a:lnSpc>
              <a:spcBef>
                <a:spcPts val="0"/>
              </a:spcBef>
              <a:spcAft>
                <a:spcPts val="0"/>
              </a:spcAft>
              <a:buClr>
                <a:schemeClr val="dk1"/>
              </a:buClr>
              <a:buSzPts val="1100"/>
              <a:buFont typeface="Arial"/>
              <a:buNone/>
            </a:pPr>
            <a:r>
              <a:rPr lang="nl-NL" sz="1100"/>
              <a:t>		Distributions</a:t>
            </a:r>
            <a:endParaRPr sz="1100"/>
          </a:p>
          <a:p>
            <a:pPr marL="0" lvl="0" indent="0" algn="l" rtl="0">
              <a:lnSpc>
                <a:spcPct val="115000"/>
              </a:lnSpc>
              <a:spcBef>
                <a:spcPts val="0"/>
              </a:spcBef>
              <a:spcAft>
                <a:spcPts val="0"/>
              </a:spcAft>
              <a:buClr>
                <a:schemeClr val="dk1"/>
              </a:buClr>
              <a:buSzPts val="1100"/>
              <a:buFont typeface="Arial"/>
              <a:buNone/>
            </a:pPr>
            <a:r>
              <a:rPr lang="nl-NL" sz="1100"/>
              <a:t>10.45am - 11.00am 	Coffee break</a:t>
            </a:r>
            <a:endParaRPr sz="1100"/>
          </a:p>
          <a:p>
            <a:pPr marL="0" lvl="0" indent="0" algn="l" rtl="0">
              <a:lnSpc>
                <a:spcPct val="115000"/>
              </a:lnSpc>
              <a:spcBef>
                <a:spcPts val="0"/>
              </a:spcBef>
              <a:spcAft>
                <a:spcPts val="0"/>
              </a:spcAft>
              <a:buClr>
                <a:schemeClr val="dk1"/>
              </a:buClr>
              <a:buSzPts val="1100"/>
              <a:buFont typeface="Arial"/>
              <a:buNone/>
            </a:pPr>
            <a:r>
              <a:rPr lang="nl-NL" sz="1100"/>
              <a:t>11.00am - 12.00pm	Data manipulation and data handling </a:t>
            </a:r>
            <a:endParaRPr sz="1100"/>
          </a:p>
          <a:p>
            <a:pPr marL="0" lvl="0" indent="0" algn="l" rtl="0">
              <a:lnSpc>
                <a:spcPct val="115000"/>
              </a:lnSpc>
              <a:spcBef>
                <a:spcPts val="0"/>
              </a:spcBef>
              <a:spcAft>
                <a:spcPts val="0"/>
              </a:spcAft>
              <a:buClr>
                <a:schemeClr val="dk1"/>
              </a:buClr>
              <a:buSzPts val="1100"/>
              <a:buFont typeface="Arial"/>
              <a:buNone/>
            </a:pPr>
            <a:r>
              <a:rPr lang="nl-NL" sz="1100"/>
              <a:t>		Data input output</a:t>
            </a:r>
            <a:endParaRPr sz="1100"/>
          </a:p>
          <a:p>
            <a:pPr marL="0" lvl="0" indent="0" algn="l" rtl="0">
              <a:lnSpc>
                <a:spcPct val="115000"/>
              </a:lnSpc>
              <a:spcBef>
                <a:spcPts val="0"/>
              </a:spcBef>
              <a:spcAft>
                <a:spcPts val="0"/>
              </a:spcAft>
              <a:buClr>
                <a:schemeClr val="dk1"/>
              </a:buClr>
              <a:buSzPts val="1100"/>
              <a:buFont typeface="Arial"/>
              <a:buNone/>
            </a:pPr>
            <a:r>
              <a:rPr lang="nl-NL" sz="1100"/>
              <a:t>		Data selection</a:t>
            </a:r>
            <a:endParaRPr sz="1100"/>
          </a:p>
          <a:p>
            <a:pPr marL="0" lvl="0" indent="0" algn="l" rtl="0">
              <a:lnSpc>
                <a:spcPct val="115000"/>
              </a:lnSpc>
              <a:spcBef>
                <a:spcPts val="0"/>
              </a:spcBef>
              <a:spcAft>
                <a:spcPts val="0"/>
              </a:spcAft>
              <a:buClr>
                <a:schemeClr val="dk1"/>
              </a:buClr>
              <a:buSzPts val="1100"/>
              <a:buFont typeface="Arial"/>
              <a:buNone/>
            </a:pPr>
            <a:r>
              <a:rPr lang="nl-NL" sz="1100"/>
              <a:t>		Replacing data </a:t>
            </a:r>
            <a:endParaRPr sz="1100"/>
          </a:p>
          <a:p>
            <a:pPr marL="0" lvl="0" indent="0" algn="l" rtl="0">
              <a:lnSpc>
                <a:spcPct val="115000"/>
              </a:lnSpc>
              <a:spcBef>
                <a:spcPts val="0"/>
              </a:spcBef>
              <a:spcAft>
                <a:spcPts val="0"/>
              </a:spcAft>
              <a:buClr>
                <a:schemeClr val="dk1"/>
              </a:buClr>
              <a:buSzPts val="1100"/>
              <a:buFont typeface="Arial"/>
              <a:buNone/>
            </a:pPr>
            <a:r>
              <a:rPr lang="nl-NL" sz="1100"/>
              <a:t>		Converting variables with logical expressions	</a:t>
            </a:r>
            <a:endParaRPr sz="1100"/>
          </a:p>
          <a:p>
            <a:pPr marL="0" lvl="0" indent="0" algn="l" rtl="0">
              <a:lnSpc>
                <a:spcPct val="115000"/>
              </a:lnSpc>
              <a:spcBef>
                <a:spcPts val="0"/>
              </a:spcBef>
              <a:spcAft>
                <a:spcPts val="0"/>
              </a:spcAft>
              <a:buClr>
                <a:schemeClr val="dk1"/>
              </a:buClr>
              <a:buSzPts val="1100"/>
              <a:buFont typeface="Arial"/>
              <a:buNone/>
            </a:pPr>
            <a:r>
              <a:rPr lang="nl-NL" sz="1100"/>
              <a:t>12.00pm - 1.00pm	Lunch Break</a:t>
            </a:r>
            <a:endParaRPr sz="1100"/>
          </a:p>
          <a:p>
            <a:pPr marL="0" lvl="0" indent="0" algn="l" rtl="0">
              <a:lnSpc>
                <a:spcPct val="115000"/>
              </a:lnSpc>
              <a:spcBef>
                <a:spcPts val="0"/>
              </a:spcBef>
              <a:spcAft>
                <a:spcPts val="0"/>
              </a:spcAft>
              <a:buClr>
                <a:schemeClr val="dk1"/>
              </a:buClr>
              <a:buSzPts val="1100"/>
              <a:buFont typeface="Arial"/>
              <a:buNone/>
            </a:pPr>
            <a:r>
              <a:rPr lang="nl-NL" sz="1100"/>
              <a:t>1.00pm - 1.45pm	Plotting in R</a:t>
            </a:r>
            <a:endParaRPr sz="1100"/>
          </a:p>
          <a:p>
            <a:pPr marL="0" lvl="0" indent="0" algn="l" rtl="0">
              <a:lnSpc>
                <a:spcPct val="115000"/>
              </a:lnSpc>
              <a:spcBef>
                <a:spcPts val="0"/>
              </a:spcBef>
              <a:spcAft>
                <a:spcPts val="0"/>
              </a:spcAft>
              <a:buClr>
                <a:schemeClr val="dk1"/>
              </a:buClr>
              <a:buSzPts val="1100"/>
              <a:buFont typeface="Arial"/>
              <a:buNone/>
            </a:pPr>
            <a:r>
              <a:rPr lang="nl-NL" sz="1100"/>
              <a:t>		Scatterplots</a:t>
            </a:r>
            <a:endParaRPr sz="1100"/>
          </a:p>
          <a:p>
            <a:pPr marL="0" lvl="0" indent="0" algn="l" rtl="0">
              <a:lnSpc>
                <a:spcPct val="115000"/>
              </a:lnSpc>
              <a:spcBef>
                <a:spcPts val="0"/>
              </a:spcBef>
              <a:spcAft>
                <a:spcPts val="0"/>
              </a:spcAft>
              <a:buClr>
                <a:schemeClr val="dk1"/>
              </a:buClr>
              <a:buSzPts val="1100"/>
              <a:buFont typeface="Arial"/>
              <a:buNone/>
            </a:pPr>
            <a:r>
              <a:rPr lang="nl-NL" sz="1100"/>
              <a:t>		Bar Plots</a:t>
            </a:r>
            <a:endParaRPr sz="1100"/>
          </a:p>
          <a:p>
            <a:pPr marL="0" lvl="0" indent="0" algn="l" rtl="0">
              <a:lnSpc>
                <a:spcPct val="115000"/>
              </a:lnSpc>
              <a:spcBef>
                <a:spcPts val="0"/>
              </a:spcBef>
              <a:spcAft>
                <a:spcPts val="0"/>
              </a:spcAft>
              <a:buClr>
                <a:schemeClr val="dk1"/>
              </a:buClr>
              <a:buSzPts val="1100"/>
              <a:buFont typeface="Arial"/>
              <a:buNone/>
            </a:pPr>
            <a:r>
              <a:rPr lang="nl-NL" sz="1100"/>
              <a:t> 		Histograms</a:t>
            </a:r>
            <a:endParaRPr sz="1100"/>
          </a:p>
          <a:p>
            <a:pPr marL="0" lvl="0" indent="0" algn="l" rtl="0">
              <a:lnSpc>
                <a:spcPct val="115000"/>
              </a:lnSpc>
              <a:spcBef>
                <a:spcPts val="0"/>
              </a:spcBef>
              <a:spcAft>
                <a:spcPts val="0"/>
              </a:spcAft>
              <a:buClr>
                <a:schemeClr val="dk1"/>
              </a:buClr>
              <a:buSzPts val="1100"/>
              <a:buFont typeface="Arial"/>
              <a:buNone/>
            </a:pPr>
            <a:r>
              <a:rPr lang="nl-NL" sz="1100"/>
              <a:t>		The ggplot package</a:t>
            </a:r>
            <a:endParaRPr sz="1100"/>
          </a:p>
          <a:p>
            <a:pPr marL="0" lvl="0" indent="0" algn="l" rtl="0">
              <a:lnSpc>
                <a:spcPct val="115000"/>
              </a:lnSpc>
              <a:spcBef>
                <a:spcPts val="0"/>
              </a:spcBef>
              <a:spcAft>
                <a:spcPts val="0"/>
              </a:spcAft>
              <a:buClr>
                <a:schemeClr val="dk1"/>
              </a:buClr>
              <a:buSzPts val="1100"/>
              <a:buFont typeface="Arial"/>
              <a:buNone/>
            </a:pPr>
            <a:r>
              <a:rPr lang="nl-NL" sz="1100"/>
              <a:t>1.45pm - 2.30pm	Exercise I &amp; Discussion </a:t>
            </a:r>
            <a:endParaRPr sz="1100"/>
          </a:p>
          <a:p>
            <a:pPr marL="0" lvl="0" indent="0" algn="l" rtl="0">
              <a:lnSpc>
                <a:spcPct val="115000"/>
              </a:lnSpc>
              <a:spcBef>
                <a:spcPts val="0"/>
              </a:spcBef>
              <a:spcAft>
                <a:spcPts val="0"/>
              </a:spcAft>
              <a:buClr>
                <a:schemeClr val="dk1"/>
              </a:buClr>
              <a:buSzPts val="1100"/>
              <a:buFont typeface="Arial"/>
              <a:buNone/>
            </a:pPr>
            <a:r>
              <a:rPr lang="nl-NL" sz="1100"/>
              <a:t>2.30 pm - 2.45pm	Coffee Break</a:t>
            </a:r>
            <a:endParaRPr sz="1100"/>
          </a:p>
          <a:p>
            <a:pPr marL="0" lvl="0" indent="0" algn="l" rtl="0">
              <a:lnSpc>
                <a:spcPct val="115000"/>
              </a:lnSpc>
              <a:spcBef>
                <a:spcPts val="0"/>
              </a:spcBef>
              <a:spcAft>
                <a:spcPts val="0"/>
              </a:spcAft>
              <a:buClr>
                <a:schemeClr val="dk1"/>
              </a:buClr>
              <a:buSzPts val="1100"/>
              <a:buFont typeface="Arial"/>
              <a:buNone/>
            </a:pPr>
            <a:r>
              <a:rPr lang="nl-NL" sz="1100"/>
              <a:t>2.45pm - 3.15pm             Statistical analysis in R</a:t>
            </a:r>
            <a:endParaRPr sz="1100"/>
          </a:p>
          <a:p>
            <a:pPr marL="0" lvl="0" indent="0" algn="l" rtl="0">
              <a:lnSpc>
                <a:spcPct val="115000"/>
              </a:lnSpc>
              <a:spcBef>
                <a:spcPts val="0"/>
              </a:spcBef>
              <a:spcAft>
                <a:spcPts val="0"/>
              </a:spcAft>
              <a:buClr>
                <a:schemeClr val="dk1"/>
              </a:buClr>
              <a:buSzPts val="1100"/>
              <a:buFont typeface="Arial"/>
              <a:buNone/>
            </a:pPr>
            <a:r>
              <a:rPr lang="nl-NL" sz="1100"/>
              <a:t>		Mean, variance, correlations</a:t>
            </a:r>
            <a:endParaRPr sz="1100"/>
          </a:p>
          <a:p>
            <a:pPr marL="0" lvl="0" indent="0" algn="l" rtl="0">
              <a:lnSpc>
                <a:spcPct val="115000"/>
              </a:lnSpc>
              <a:spcBef>
                <a:spcPts val="0"/>
              </a:spcBef>
              <a:spcAft>
                <a:spcPts val="0"/>
              </a:spcAft>
              <a:buClr>
                <a:schemeClr val="dk1"/>
              </a:buClr>
              <a:buSzPts val="1100"/>
              <a:buFont typeface="Arial"/>
              <a:buNone/>
            </a:pPr>
            <a:r>
              <a:rPr lang="nl-NL" sz="1100"/>
              <a:t>		Linear (multiple) regression</a:t>
            </a:r>
            <a:endParaRPr sz="1100"/>
          </a:p>
          <a:p>
            <a:pPr marL="0" lvl="0" indent="0" algn="l" rtl="0">
              <a:lnSpc>
                <a:spcPct val="115000"/>
              </a:lnSpc>
              <a:spcBef>
                <a:spcPts val="0"/>
              </a:spcBef>
              <a:spcAft>
                <a:spcPts val="0"/>
              </a:spcAft>
              <a:buClr>
                <a:schemeClr val="dk1"/>
              </a:buClr>
              <a:buSzPts val="1100"/>
              <a:buFont typeface="Arial"/>
              <a:buNone/>
            </a:pPr>
            <a:r>
              <a:rPr lang="nl-NL" sz="1100"/>
              <a:t>		Regression diagnostics</a:t>
            </a:r>
            <a:endParaRPr sz="1100"/>
          </a:p>
          <a:p>
            <a:pPr marL="0" lvl="0" indent="0" algn="l" rtl="0">
              <a:lnSpc>
                <a:spcPct val="115000"/>
              </a:lnSpc>
              <a:spcBef>
                <a:spcPts val="0"/>
              </a:spcBef>
              <a:spcAft>
                <a:spcPts val="0"/>
              </a:spcAft>
              <a:buClr>
                <a:schemeClr val="dk1"/>
              </a:buClr>
              <a:buSzPts val="1100"/>
              <a:buFont typeface="Arial"/>
              <a:buNone/>
            </a:pPr>
            <a:r>
              <a:rPr lang="nl-NL" sz="1100"/>
              <a:t>		Exercise II &amp; Discussion</a:t>
            </a:r>
            <a:endParaRPr sz="1100"/>
          </a:p>
          <a:p>
            <a:pPr marL="0" lvl="0" indent="0" algn="l" rtl="0">
              <a:lnSpc>
                <a:spcPct val="115000"/>
              </a:lnSpc>
              <a:spcBef>
                <a:spcPts val="0"/>
              </a:spcBef>
              <a:spcAft>
                <a:spcPts val="0"/>
              </a:spcAft>
              <a:buClr>
                <a:schemeClr val="dk1"/>
              </a:buClr>
              <a:buSzPts val="1100"/>
              <a:buFont typeface="Arial"/>
              <a:buNone/>
            </a:pPr>
            <a:r>
              <a:rPr lang="nl-NL" sz="1100"/>
              <a:t>3.15pm - 4.15pm	Advanced data handling in R</a:t>
            </a:r>
            <a:endParaRPr sz="1100"/>
          </a:p>
          <a:p>
            <a:pPr marL="0" lvl="0" indent="0" algn="l" rtl="0">
              <a:lnSpc>
                <a:spcPct val="115000"/>
              </a:lnSpc>
              <a:spcBef>
                <a:spcPts val="0"/>
              </a:spcBef>
              <a:spcAft>
                <a:spcPts val="0"/>
              </a:spcAft>
              <a:buClr>
                <a:schemeClr val="dk1"/>
              </a:buClr>
              <a:buSzPts val="1100"/>
              <a:buFont typeface="Arial"/>
              <a:buNone/>
            </a:pPr>
            <a:r>
              <a:rPr lang="nl-NL" sz="1100"/>
              <a:t>		The dplyr package</a:t>
            </a:r>
            <a:endParaRPr sz="1100"/>
          </a:p>
          <a:p>
            <a:pPr marL="0" lvl="0" indent="0" algn="l" rtl="0">
              <a:lnSpc>
                <a:spcPct val="115000"/>
              </a:lnSpc>
              <a:spcBef>
                <a:spcPts val="0"/>
              </a:spcBef>
              <a:spcAft>
                <a:spcPts val="0"/>
              </a:spcAft>
              <a:buClr>
                <a:schemeClr val="dk1"/>
              </a:buClr>
              <a:buSzPts val="1100"/>
              <a:buFont typeface="Arial"/>
              <a:buNone/>
            </a:pPr>
            <a:r>
              <a:rPr lang="nl-NL" sz="1100"/>
              <a:t>4.15pm - 5.00pm	Logical expressions and random sampling in R</a:t>
            </a:r>
            <a:endParaRPr sz="1100"/>
          </a:p>
          <a:p>
            <a:pPr marL="0" lvl="0" indent="0" algn="l" rtl="0">
              <a:lnSpc>
                <a:spcPct val="115000"/>
              </a:lnSpc>
              <a:spcBef>
                <a:spcPts val="0"/>
              </a:spcBef>
              <a:spcAft>
                <a:spcPts val="0"/>
              </a:spcAft>
              <a:buClr>
                <a:schemeClr val="dk1"/>
              </a:buClr>
              <a:buSzPts val="1100"/>
              <a:buFont typeface="Arial"/>
              <a:buNone/>
            </a:pPr>
            <a:r>
              <a:rPr lang="nl-NL" sz="1100"/>
              <a:t>		Logical expressions </a:t>
            </a:r>
            <a:endParaRPr sz="1100"/>
          </a:p>
          <a:p>
            <a:pPr marL="0" lvl="0" indent="0" algn="l" rtl="0">
              <a:lnSpc>
                <a:spcPct val="115000"/>
              </a:lnSpc>
              <a:spcBef>
                <a:spcPts val="0"/>
              </a:spcBef>
              <a:spcAft>
                <a:spcPts val="0"/>
              </a:spcAft>
              <a:buClr>
                <a:schemeClr val="dk1"/>
              </a:buClr>
              <a:buSzPts val="1100"/>
              <a:buFont typeface="Arial"/>
              <a:buNone/>
            </a:pPr>
            <a:r>
              <a:rPr lang="nl-NL" sz="1100"/>
              <a:t>		Iterative processes </a:t>
            </a:r>
            <a:endParaRPr sz="1100"/>
          </a:p>
          <a:p>
            <a:pPr marL="0" lvl="0" indent="0" algn="l" rtl="0">
              <a:lnSpc>
                <a:spcPct val="115000"/>
              </a:lnSpc>
              <a:spcBef>
                <a:spcPts val="0"/>
              </a:spcBef>
              <a:spcAft>
                <a:spcPts val="0"/>
              </a:spcAft>
              <a:buClr>
                <a:schemeClr val="dk1"/>
              </a:buClr>
              <a:buSzPts val="1100"/>
              <a:buFont typeface="Arial"/>
              <a:buNone/>
            </a:pPr>
            <a:r>
              <a:rPr lang="nl-NL" sz="1100"/>
              <a:t>		Vectorization	</a:t>
            </a:r>
            <a:endParaRPr sz="1100"/>
          </a:p>
          <a:p>
            <a:pPr marL="0" lvl="0" indent="0" algn="l" rtl="0">
              <a:lnSpc>
                <a:spcPct val="115000"/>
              </a:lnSpc>
              <a:spcBef>
                <a:spcPts val="0"/>
              </a:spcBef>
              <a:spcAft>
                <a:spcPts val="0"/>
              </a:spcAft>
              <a:buClr>
                <a:schemeClr val="dk1"/>
              </a:buClr>
              <a:buSzPts val="1100"/>
              <a:buFont typeface="Arial"/>
              <a:buNone/>
            </a:pPr>
            <a:r>
              <a:rPr lang="nl-NL" sz="1100"/>
              <a:t>		Random sampling in R</a:t>
            </a:r>
            <a:endParaRPr sz="1100"/>
          </a:p>
          <a:p>
            <a:pPr marL="0" lvl="0" indent="0" algn="l" rtl="0">
              <a:lnSpc>
                <a:spcPct val="115000"/>
              </a:lnSpc>
              <a:spcBef>
                <a:spcPts val="0"/>
              </a:spcBef>
              <a:spcAft>
                <a:spcPts val="0"/>
              </a:spcAft>
              <a:buClr>
                <a:schemeClr val="dk1"/>
              </a:buClr>
              <a:buSzPts val="1100"/>
              <a:buFont typeface="Arial"/>
              <a:buNone/>
            </a:pPr>
            <a:r>
              <a:rPr lang="nl-NL" sz="1100"/>
              <a:t>				Exercise III &amp; Discussion</a:t>
            </a:r>
            <a:endParaRPr sz="1100"/>
          </a:p>
          <a:p>
            <a:pPr marL="0" lvl="0" indent="0" algn="l" rtl="0">
              <a:spcBef>
                <a:spcPts val="1000"/>
              </a:spcBef>
              <a:spcAft>
                <a:spcPts val="0"/>
              </a:spcAft>
              <a:buNone/>
            </a:pPr>
            <a:endParaRPr sz="900">
              <a:solidFill>
                <a:srgbClr val="002327"/>
              </a:solidFill>
              <a:latin typeface="Arial"/>
              <a:ea typeface="Arial"/>
              <a:cs typeface="Arial"/>
              <a:sym typeface="Arial"/>
            </a:endParaRPr>
          </a:p>
          <a:p>
            <a:pPr marL="0" lvl="0" indent="0" algn="l" rtl="0">
              <a:spcBef>
                <a:spcPts val="0"/>
              </a:spcBef>
              <a:spcAft>
                <a:spcPts val="0"/>
              </a:spcAft>
              <a:buNone/>
            </a:pPr>
            <a:endParaRPr sz="1400"/>
          </a:p>
        </p:txBody>
      </p:sp>
      <p:sp>
        <p:nvSpPr>
          <p:cNvPr id="1197" name="Google Shape;1197;g4b9d4685eb_0_2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8</a:t>
            </a:fld>
            <a:endParaRPr/>
          </a:p>
        </p:txBody>
      </p:sp>
    </p:spTree>
    <p:extLst>
      <p:ext uri="{BB962C8B-B14F-4D97-AF65-F5344CB8AC3E}">
        <p14:creationId xmlns:p14="http://schemas.microsoft.com/office/powerpoint/2010/main" val="70184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39185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EFF7C-6B03-1149-BC94-C670E2915E06}" type="datetime1">
              <a:rPr lang="en-US" smtClean="0"/>
              <a:t>3/30/2020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90923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F5758B0-CFF6-8C46-BE61-5308A724B3CF}" type="datetime1">
              <a:rPr lang="en-US" smtClean="0"/>
              <a:t>3/30/2020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788607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B699-890C-9145-90AF-A40EFFFD3FDC}" type="datetime1">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4361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49D94-4E0E-5449-9488-4AAD2A7BBA1A}" type="datetime1">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578897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6C17BA6-F75E-C04F-A5E3-69E4E65512C6}" type="datetime1">
              <a:rPr lang="en-US" smtClean="0"/>
              <a:t>3/30/2020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102614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9E926637-2292-8D44-AE8C-01E117719C29}" type="datetime1">
              <a:rPr lang="en-US" smtClean="0"/>
              <a:t>3/30/2020</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842708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5A4D17-DDD3-B845-A3D5-EC71CA85C871}" type="datetime1">
              <a:rPr lang="en-US" smtClean="0"/>
              <a:t>3/30/2020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1077009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411715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95106548"/>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460375" y="5035758"/>
            <a:ext cx="560077" cy="710097"/>
          </a:xfrm>
          <a:prstGeom prst="rect">
            <a:avLst/>
          </a:prstGeom>
        </p:spPr>
      </p:pic>
    </p:spTree>
    <p:extLst>
      <p:ext uri="{BB962C8B-B14F-4D97-AF65-F5344CB8AC3E}">
        <p14:creationId xmlns:p14="http://schemas.microsoft.com/office/powerpoint/2010/main" val="79981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43492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E9233F-672C-4049-ADDE-19A0C27F5FEA}" type="datetime1">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6769036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45580-A746-AB41-A6D2-F691590C12C8}" type="datetime1">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014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F344B-21FC-224B-9943-C36570668544}" type="datetime1">
              <a:rPr lang="en-US" smtClean="0"/>
              <a:t>3/30/2020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11900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5FD7E0-3915-0649-A461-6F604389C81E}" type="datetime1">
              <a:rPr lang="en-US" smtClean="0"/>
              <a:t>3/30/2020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150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6ACA60FC-D001-DD4C-83F7-A5CED8B75B8C}" type="datetime1">
              <a:rPr lang="en-US" smtClean="0"/>
              <a:t>3/30/2020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14338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B8597-43CB-1848-982C-BA76786283C8}" type="datetime1">
              <a:rPr lang="en-US" smtClean="0"/>
              <a:t>3/30/2020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0389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EB050224-42C9-F247-B0DF-50813A7CFE82}" type="datetime1">
              <a:rPr lang="en-US" smtClean="0"/>
              <a:t>3/30/2020</a:t>
            </a:fld>
            <a:endParaRPr lang="en-US"/>
          </a:p>
        </p:txBody>
      </p:sp>
    </p:spTree>
    <p:extLst>
      <p:ext uri="{BB962C8B-B14F-4D97-AF65-F5344CB8AC3E}">
        <p14:creationId xmlns:p14="http://schemas.microsoft.com/office/powerpoint/2010/main" val="221653083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6"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www.darthworkgroup.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eg"/></Relationships>
</file>

<file path=ppt/slides/_rels/slide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png"/><Relationship Id="rId2" Type="http://schemas.openxmlformats.org/officeDocument/2006/relationships/image" Target="../media/image21.emf"/><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mailto:alan.yang@sickkids.ca" TargetMode="External"/><Relationship Id="rId2" Type="http://schemas.openxmlformats.org/officeDocument/2006/relationships/hyperlink" Target="https://darth-advanced-2020.netlify.com/" TargetMode="External"/><Relationship Id="rId1" Type="http://schemas.openxmlformats.org/officeDocument/2006/relationships/slideLayout" Target="../slideLayouts/slideLayout4.xml"/><Relationship Id="rId4" Type="http://schemas.openxmlformats.org/officeDocument/2006/relationships/hyperlink" Target="https://app.slack.com/client/TUN1YV8T1/CUNC6J99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pic>
        <p:nvPicPr>
          <p:cNvPr id="951" name="Google Shape;951;p140"/>
          <p:cNvPicPr preferRelativeResize="0"/>
          <p:nvPr/>
        </p:nvPicPr>
        <p:blipFill>
          <a:blip r:embed="rId3">
            <a:alphaModFix/>
          </a:blip>
          <a:stretch>
            <a:fillRect/>
          </a:stretch>
        </p:blipFill>
        <p:spPr>
          <a:xfrm>
            <a:off x="7897386" y="946371"/>
            <a:ext cx="1101260" cy="962975"/>
          </a:xfrm>
          <a:prstGeom prst="rect">
            <a:avLst/>
          </a:prstGeom>
          <a:noFill/>
          <a:ln>
            <a:noFill/>
          </a:ln>
        </p:spPr>
      </p:pic>
      <p:sp>
        <p:nvSpPr>
          <p:cNvPr id="952" name="Google Shape;952;p140"/>
          <p:cNvSpPr txBox="1">
            <a:spLocks noGrp="1"/>
          </p:cNvSpPr>
          <p:nvPr>
            <p:ph type="ctrTitle"/>
          </p:nvPr>
        </p:nvSpPr>
        <p:spPr>
          <a:xfrm>
            <a:off x="1786800" y="806600"/>
            <a:ext cx="7357200" cy="23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nl-NL" sz="3600" dirty="0"/>
              <a:t>DARTH Advanced Decision Modeling in R</a:t>
            </a:r>
            <a:endParaRPr sz="3600" dirty="0"/>
          </a:p>
        </p:txBody>
      </p:sp>
      <p:sp>
        <p:nvSpPr>
          <p:cNvPr id="3" name="Subtitle 2">
            <a:extLst>
              <a:ext uri="{FF2B5EF4-FFF2-40B4-BE49-F238E27FC236}">
                <a16:creationId xmlns:a16="http://schemas.microsoft.com/office/drawing/2014/main" id="{D39416C4-24ED-5849-BD52-BA5B9ECFBB18}"/>
              </a:ext>
            </a:extLst>
          </p:cNvPr>
          <p:cNvSpPr>
            <a:spLocks noGrp="1"/>
          </p:cNvSpPr>
          <p:nvPr>
            <p:ph type="subTitle" idx="1"/>
          </p:nvPr>
        </p:nvSpPr>
        <p:spPr>
          <a:xfrm>
            <a:off x="827584" y="3501007"/>
            <a:ext cx="6461760" cy="2207065"/>
          </a:xfrm>
        </p:spPr>
        <p:txBody>
          <a:bodyPr>
            <a:normAutofit/>
          </a:bodyPr>
          <a:lstStyle/>
          <a:p>
            <a:endParaRPr lang="en-US" sz="2400" dirty="0"/>
          </a:p>
          <a:p>
            <a:r>
              <a:rPr lang="en-US" sz="2400" dirty="0"/>
              <a:t>A 3-day workshop</a:t>
            </a:r>
          </a:p>
          <a:p>
            <a:endParaRPr lang="en-US" sz="2400" dirty="0"/>
          </a:p>
          <a:p>
            <a:r>
              <a:rPr lang="en-US" sz="2400" dirty="0"/>
              <a:t>April 1-3, 2020</a:t>
            </a:r>
          </a:p>
        </p:txBody>
      </p:sp>
      <p:sp>
        <p:nvSpPr>
          <p:cNvPr id="4" name="TextBox 3">
            <a:extLst>
              <a:ext uri="{FF2B5EF4-FFF2-40B4-BE49-F238E27FC236}">
                <a16:creationId xmlns:a16="http://schemas.microsoft.com/office/drawing/2014/main" id="{DD6972DB-55F3-274F-AE8F-6892B312C3D7}"/>
              </a:ext>
            </a:extLst>
          </p:cNvPr>
          <p:cNvSpPr txBox="1"/>
          <p:nvPr/>
        </p:nvSpPr>
        <p:spPr>
          <a:xfrm>
            <a:off x="3186545" y="379614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0057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4B3C-22E1-0F40-BA94-608F11549286}"/>
              </a:ext>
            </a:extLst>
          </p:cNvPr>
          <p:cNvSpPr>
            <a:spLocks noGrp="1"/>
          </p:cNvSpPr>
          <p:nvPr>
            <p:ph type="title"/>
          </p:nvPr>
        </p:nvSpPr>
        <p:spPr/>
        <p:txBody>
          <a:bodyPr/>
          <a:lstStyle/>
          <a:p>
            <a:r>
              <a:rPr lang="en-US" dirty="0"/>
              <a:t>Files and assignments</a:t>
            </a:r>
          </a:p>
        </p:txBody>
      </p:sp>
      <p:sp>
        <p:nvSpPr>
          <p:cNvPr id="3" name="Content Placeholder 2">
            <a:extLst>
              <a:ext uri="{FF2B5EF4-FFF2-40B4-BE49-F238E27FC236}">
                <a16:creationId xmlns:a16="http://schemas.microsoft.com/office/drawing/2014/main" id="{B5CCEADB-3D3F-C648-A76D-C912DEC250CF}"/>
              </a:ext>
            </a:extLst>
          </p:cNvPr>
          <p:cNvSpPr>
            <a:spLocks noGrp="1"/>
          </p:cNvSpPr>
          <p:nvPr>
            <p:ph idx="1"/>
          </p:nvPr>
        </p:nvSpPr>
        <p:spPr/>
        <p:txBody>
          <a:bodyPr/>
          <a:lstStyle/>
          <a:p>
            <a:r>
              <a:rPr lang="en-US" dirty="0"/>
              <a:t>You should upload all model files to your GitHub repository for the workshop</a:t>
            </a:r>
          </a:p>
          <a:p>
            <a:pPr marL="114300" indent="0">
              <a:buNone/>
            </a:pPr>
            <a:endParaRPr lang="en-US" dirty="0"/>
          </a:p>
          <a:p>
            <a:r>
              <a:rPr lang="en-US" dirty="0"/>
              <a:t>Instructors will work with you individually, so they will need access to your GitHub repo, make sure you invite them!</a:t>
            </a:r>
          </a:p>
          <a:p>
            <a:pPr marL="114300" indent="0">
              <a:buNone/>
            </a:pPr>
            <a:endParaRPr lang="en-US" dirty="0"/>
          </a:p>
          <a:p>
            <a:r>
              <a:rPr lang="en-US" dirty="0"/>
              <a:t>Make sure you are familiar with using GitHub!</a:t>
            </a:r>
          </a:p>
          <a:p>
            <a:pPr marL="114300" indent="0">
              <a:buNone/>
            </a:pPr>
            <a:endParaRPr lang="en-US" dirty="0"/>
          </a:p>
          <a:p>
            <a:r>
              <a:rPr lang="en-US" dirty="0" err="1"/>
              <a:t>GitKraken</a:t>
            </a:r>
            <a:r>
              <a:rPr lang="en-US" dirty="0"/>
              <a:t> and other user-friendly interfaces like GitHub Desktop are super useful.</a:t>
            </a:r>
          </a:p>
          <a:p>
            <a:endParaRPr lang="en-US" dirty="0"/>
          </a:p>
        </p:txBody>
      </p:sp>
      <p:sp>
        <p:nvSpPr>
          <p:cNvPr id="4" name="Slide Number Placeholder 3">
            <a:extLst>
              <a:ext uri="{FF2B5EF4-FFF2-40B4-BE49-F238E27FC236}">
                <a16:creationId xmlns:a16="http://schemas.microsoft.com/office/drawing/2014/main" id="{3BBE4E18-9F66-4548-8330-34146DB00BBC}"/>
              </a:ext>
            </a:extLst>
          </p:cNvPr>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11168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11</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Team</a:t>
            </a:r>
          </a:p>
        </p:txBody>
      </p:sp>
      <p:sp>
        <p:nvSpPr>
          <p:cNvPr id="3" name="Content Placeholder 2"/>
          <p:cNvSpPr>
            <a:spLocks noGrp="1"/>
          </p:cNvSpPr>
          <p:nvPr>
            <p:ph idx="1"/>
          </p:nvPr>
        </p:nvSpPr>
        <p:spPr>
          <a:xfrm>
            <a:off x="840432" y="1476262"/>
            <a:ext cx="7620000" cy="4983162"/>
          </a:xfrm>
        </p:spPr>
        <p:txBody>
          <a:bodyPr>
            <a:normAutofit/>
          </a:bodyPr>
          <a:lstStyle/>
          <a:p>
            <a:pPr marL="114300" indent="0">
              <a:spcAft>
                <a:spcPts val="600"/>
              </a:spcAft>
              <a:buNone/>
            </a:pPr>
            <a:r>
              <a:rPr lang="en-US" dirty="0"/>
              <a:t>Instructors:</a:t>
            </a:r>
          </a:p>
          <a:p>
            <a:pPr>
              <a:spcAft>
                <a:spcPts val="600"/>
              </a:spcAft>
            </a:pPr>
            <a:r>
              <a:rPr lang="en-US" dirty="0"/>
              <a:t>Petros </a:t>
            </a:r>
            <a:r>
              <a:rPr lang="en-US" dirty="0" err="1"/>
              <a:t>Pechlivanoglou</a:t>
            </a:r>
            <a:r>
              <a:rPr lang="en-US" dirty="0"/>
              <a:t>, Assistant Professor</a:t>
            </a:r>
          </a:p>
          <a:p>
            <a:pPr>
              <a:spcAft>
                <a:spcPts val="600"/>
              </a:spcAft>
            </a:pPr>
            <a:r>
              <a:rPr lang="en-US" dirty="0"/>
              <a:t>Eva Enns, Assistant Professor</a:t>
            </a:r>
          </a:p>
          <a:p>
            <a:pPr>
              <a:spcAft>
                <a:spcPts val="600"/>
              </a:spcAft>
            </a:pPr>
            <a:r>
              <a:rPr lang="en-US" dirty="0"/>
              <a:t>Fernando </a:t>
            </a:r>
            <a:r>
              <a:rPr lang="en-US" dirty="0" err="1"/>
              <a:t>Alarid</a:t>
            </a:r>
            <a:r>
              <a:rPr lang="en-US" dirty="0"/>
              <a:t>-Escudero, Assistant Professor</a:t>
            </a:r>
          </a:p>
          <a:p>
            <a:pPr>
              <a:spcAft>
                <a:spcPts val="600"/>
              </a:spcAft>
            </a:pPr>
            <a:r>
              <a:rPr lang="en-US" dirty="0" err="1"/>
              <a:t>Hawre</a:t>
            </a:r>
            <a:r>
              <a:rPr lang="en-US" dirty="0"/>
              <a:t> Jalal, Assistant Professor</a:t>
            </a:r>
          </a:p>
          <a:p>
            <a:pPr>
              <a:spcAft>
                <a:spcPts val="600"/>
              </a:spcAft>
            </a:pPr>
            <a:r>
              <a:rPr lang="en-US" dirty="0"/>
              <a:t>Eline </a:t>
            </a:r>
            <a:r>
              <a:rPr lang="en-US" dirty="0" err="1"/>
              <a:t>Krijkamp</a:t>
            </a:r>
            <a:r>
              <a:rPr lang="en-US" dirty="0"/>
              <a:t>, PhD candidate</a:t>
            </a:r>
          </a:p>
          <a:p>
            <a:pPr>
              <a:spcAft>
                <a:spcPts val="600"/>
              </a:spcAft>
            </a:pPr>
            <a:r>
              <a:rPr lang="en-US" dirty="0"/>
              <a:t>Alan Yang, MSc, Research Assistant</a:t>
            </a:r>
          </a:p>
          <a:p>
            <a:pPr marL="114300" indent="0">
              <a:spcAft>
                <a:spcPts val="600"/>
              </a:spcAft>
              <a:buNone/>
            </a:pPr>
            <a:endParaRPr lang="en-US" dirty="0"/>
          </a:p>
          <a:p>
            <a:pPr marL="114300" indent="0">
              <a:spcAft>
                <a:spcPts val="600"/>
              </a:spcAft>
              <a:buNone/>
            </a:pPr>
            <a:r>
              <a:rPr lang="en-US" dirty="0"/>
              <a:t>Admin support:</a:t>
            </a:r>
          </a:p>
          <a:p>
            <a:pPr>
              <a:spcAft>
                <a:spcPts val="600"/>
              </a:spcAft>
            </a:pPr>
            <a:r>
              <a:rPr lang="en-US" dirty="0"/>
              <a:t>Alan Yang</a:t>
            </a:r>
          </a:p>
        </p:txBody>
      </p:sp>
      <p:sp>
        <p:nvSpPr>
          <p:cNvPr id="4" name="Slide Number Placeholder 3">
            <a:extLst>
              <a:ext uri="{FF2B5EF4-FFF2-40B4-BE49-F238E27FC236}">
                <a16:creationId xmlns:a16="http://schemas.microsoft.com/office/drawing/2014/main" id="{2B9E9360-C40B-0741-AB0B-4CA6DAF37F75}"/>
              </a:ext>
            </a:extLst>
          </p:cNvPr>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95995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 name="Content Placeholder 2"/>
          <p:cNvSpPr>
            <a:spLocks noGrp="1"/>
          </p:cNvSpPr>
          <p:nvPr>
            <p:ph idx="1"/>
          </p:nvPr>
        </p:nvSpPr>
        <p:spPr>
          <a:xfrm>
            <a:off x="840432" y="1417638"/>
            <a:ext cx="7764306" cy="4983162"/>
          </a:xfrm>
        </p:spPr>
        <p:txBody>
          <a:bodyPr/>
          <a:lstStyle/>
          <a:p>
            <a:pPr>
              <a:spcAft>
                <a:spcPts val="1200"/>
              </a:spcAft>
            </a:pPr>
            <a:r>
              <a:rPr lang="en-US" dirty="0"/>
              <a:t>Materials for this course were largely developed by the Decision Analysis in R for Technologies in Health (DARTH) Workgroup</a:t>
            </a:r>
          </a:p>
          <a:p>
            <a:pPr>
              <a:spcAft>
                <a:spcPts val="1200"/>
              </a:spcAft>
            </a:pPr>
            <a:r>
              <a:rPr lang="en-US" dirty="0"/>
              <a:t>Goals: To expand knowledge in decision analysis using R and develop educational materials to empower people to construct R-based decision models.</a:t>
            </a:r>
          </a:p>
          <a:p>
            <a:pPr lvl="2">
              <a:spcAft>
                <a:spcPts val="1200"/>
              </a:spcAft>
            </a:pPr>
            <a:endParaRPr lang="en-US" dirty="0"/>
          </a:p>
          <a:p>
            <a:pPr marL="114300" indent="0" algn="ctr">
              <a:buNone/>
            </a:pPr>
            <a:r>
              <a:rPr lang="en-US" dirty="0"/>
              <a:t>For more information</a:t>
            </a:r>
          </a:p>
          <a:p>
            <a:pPr marL="114300" indent="0" algn="ctr">
              <a:buNone/>
            </a:pPr>
            <a:r>
              <a:rPr lang="en-US" dirty="0">
                <a:hlinkClick r:id="rId2"/>
              </a:rPr>
              <a:t>http://www.darthworkgroup.com/</a:t>
            </a:r>
            <a:endParaRPr lang="en-US" dirty="0"/>
          </a:p>
          <a:p>
            <a:endParaRPr lang="en-US" dirty="0"/>
          </a:p>
        </p:txBody>
      </p:sp>
      <p:sp>
        <p:nvSpPr>
          <p:cNvPr id="4" name="Slide Number Placeholder 3">
            <a:extLst>
              <a:ext uri="{FF2B5EF4-FFF2-40B4-BE49-F238E27FC236}">
                <a16:creationId xmlns:a16="http://schemas.microsoft.com/office/drawing/2014/main" id="{01719D6B-F471-6A43-8545-302A160AC80D}"/>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4117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50"/>
          <p:cNvSpPr txBox="1">
            <a:spLocks noGrp="1"/>
          </p:cNvSpPr>
          <p:nvPr>
            <p:ph type="body" idx="1"/>
          </p:nvPr>
        </p:nvSpPr>
        <p:spPr>
          <a:xfrm>
            <a:off x="1035404" y="1487067"/>
            <a:ext cx="7620000" cy="45321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r>
              <a:rPr lang="nl-NL" sz="1600" dirty="0"/>
              <a:t>F. </a:t>
            </a:r>
            <a:r>
              <a:rPr lang="nl-NL" sz="1600" dirty="0" err="1"/>
              <a:t>Alarid-Escudero</a:t>
            </a:r>
            <a:r>
              <a:rPr lang="nl-NL" sz="1600" dirty="0"/>
              <a:t> PhD    H. </a:t>
            </a:r>
            <a:r>
              <a:rPr lang="nl-NL" sz="1600" dirty="0" err="1"/>
              <a:t>Jalal</a:t>
            </a:r>
            <a:r>
              <a:rPr lang="nl-NL" sz="1600" dirty="0"/>
              <a:t> MD PhD         E. </a:t>
            </a:r>
            <a:r>
              <a:rPr lang="nl-NL" sz="1600" dirty="0" err="1"/>
              <a:t>Enns</a:t>
            </a:r>
            <a:r>
              <a:rPr lang="nl-NL" sz="1600" dirty="0"/>
              <a:t> PhD</a:t>
            </a: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a:spcBef>
                <a:spcPts val="440"/>
              </a:spcBef>
              <a:spcAft>
                <a:spcPts val="0"/>
              </a:spcAft>
              <a:buNone/>
            </a:pPr>
            <a:endParaRPr sz="1600" dirty="0"/>
          </a:p>
          <a:p>
            <a:pPr marL="342900" lvl="0" indent="-88900">
              <a:spcBef>
                <a:spcPts val="440"/>
              </a:spcBef>
              <a:spcAft>
                <a:spcPts val="0"/>
              </a:spcAft>
              <a:buNone/>
            </a:pPr>
            <a:endParaRPr sz="1600" dirty="0"/>
          </a:p>
          <a:p>
            <a:pPr marL="342900" lvl="0" indent="-88900">
              <a:spcBef>
                <a:spcPts val="440"/>
              </a:spcBef>
              <a:spcAft>
                <a:spcPts val="0"/>
              </a:spcAft>
              <a:buNone/>
            </a:pPr>
            <a:endParaRPr sz="1100" dirty="0"/>
          </a:p>
          <a:p>
            <a:pPr marL="342900" lvl="0" indent="-88900" rtl="0">
              <a:spcBef>
                <a:spcPts val="440"/>
              </a:spcBef>
              <a:spcAft>
                <a:spcPts val="0"/>
              </a:spcAft>
              <a:buNone/>
            </a:pPr>
            <a:r>
              <a:rPr lang="nl-NL" sz="1600" dirty="0"/>
              <a:t>E. Krijkamp PhDc	   M. </a:t>
            </a:r>
            <a:r>
              <a:rPr lang="nl-NL" sz="1600" dirty="0" err="1"/>
              <a:t>Hunink</a:t>
            </a:r>
            <a:r>
              <a:rPr lang="nl-NL" sz="1600" dirty="0"/>
              <a:t> MD      P. Pechlivanoglou PhD</a:t>
            </a:r>
          </a:p>
          <a:p>
            <a:pPr marL="342900" lvl="0" indent="-88900" rtl="0">
              <a:spcBef>
                <a:spcPts val="440"/>
              </a:spcBef>
              <a:spcAft>
                <a:spcPts val="0"/>
              </a:spcAft>
              <a:buNone/>
            </a:pPr>
            <a:endParaRPr lang="nl-NL" sz="1600" dirty="0"/>
          </a:p>
          <a:p>
            <a:pPr marL="342900" lvl="0" indent="-88900" rtl="0">
              <a:spcBef>
                <a:spcPts val="440"/>
              </a:spcBef>
              <a:spcAft>
                <a:spcPts val="0"/>
              </a:spcAft>
              <a:buNone/>
            </a:pPr>
            <a:endParaRPr lang="nl-NL" sz="1600" dirty="0"/>
          </a:p>
          <a:p>
            <a:pPr marL="342900" lvl="0" indent="-88900" rtl="0">
              <a:spcBef>
                <a:spcPts val="440"/>
              </a:spcBef>
              <a:spcAft>
                <a:spcPts val="0"/>
              </a:spcAft>
              <a:buNone/>
            </a:pPr>
            <a:endParaRPr lang="nl-NL" sz="1600" dirty="0"/>
          </a:p>
          <a:p>
            <a:pPr marL="342900" lvl="0" indent="-88900" rtl="0">
              <a:spcBef>
                <a:spcPts val="440"/>
              </a:spcBef>
              <a:spcAft>
                <a:spcPts val="0"/>
              </a:spcAft>
              <a:buNone/>
            </a:pPr>
            <a:endParaRPr lang="nl-NL" sz="1600" dirty="0"/>
          </a:p>
          <a:p>
            <a:pPr marL="342900" lvl="0" indent="-88900" rtl="0">
              <a:spcBef>
                <a:spcPts val="440"/>
              </a:spcBef>
              <a:spcAft>
                <a:spcPts val="0"/>
              </a:spcAft>
              <a:buNone/>
            </a:pPr>
            <a:endParaRPr lang="nl-NL" sz="1600" dirty="0"/>
          </a:p>
          <a:p>
            <a:pPr marL="342900" lvl="0" indent="-88900" rtl="0">
              <a:spcBef>
                <a:spcPts val="440"/>
              </a:spcBef>
              <a:spcAft>
                <a:spcPts val="0"/>
              </a:spcAft>
              <a:buNone/>
            </a:pPr>
            <a:endParaRPr lang="nl-NL" sz="1600" dirty="0"/>
          </a:p>
          <a:p>
            <a:pPr marL="342900" lvl="0" indent="-88900" rtl="0">
              <a:spcBef>
                <a:spcPts val="440"/>
              </a:spcBef>
              <a:spcAft>
                <a:spcPts val="0"/>
              </a:spcAft>
              <a:buNone/>
            </a:pPr>
            <a:r>
              <a:rPr lang="nl-NL" sz="1600" dirty="0"/>
              <a:t>				   Alan Yang MSc</a:t>
            </a:r>
            <a:endParaRPr sz="1600" dirty="0"/>
          </a:p>
        </p:txBody>
      </p:sp>
      <p:pic>
        <p:nvPicPr>
          <p:cNvPr id="321" name="Google Shape;321;p50"/>
          <p:cNvPicPr preferRelativeResize="0"/>
          <p:nvPr/>
        </p:nvPicPr>
        <p:blipFill>
          <a:blip r:embed="rId3">
            <a:alphaModFix/>
          </a:blip>
          <a:stretch>
            <a:fillRect/>
          </a:stretch>
        </p:blipFill>
        <p:spPr>
          <a:xfrm>
            <a:off x="1626796" y="979009"/>
            <a:ext cx="1495575" cy="1495575"/>
          </a:xfrm>
          <a:prstGeom prst="rect">
            <a:avLst/>
          </a:prstGeom>
          <a:noFill/>
          <a:ln>
            <a:noFill/>
          </a:ln>
        </p:spPr>
      </p:pic>
      <p:pic>
        <p:nvPicPr>
          <p:cNvPr id="322" name="Google Shape;322;p50"/>
          <p:cNvPicPr preferRelativeResize="0"/>
          <p:nvPr/>
        </p:nvPicPr>
        <p:blipFill>
          <a:blip r:embed="rId4">
            <a:alphaModFix/>
          </a:blip>
          <a:stretch>
            <a:fillRect/>
          </a:stretch>
        </p:blipFill>
        <p:spPr>
          <a:xfrm>
            <a:off x="4285680" y="979009"/>
            <a:ext cx="994685" cy="1495575"/>
          </a:xfrm>
          <a:prstGeom prst="rect">
            <a:avLst/>
          </a:prstGeom>
          <a:noFill/>
          <a:ln>
            <a:noFill/>
          </a:ln>
        </p:spPr>
      </p:pic>
      <p:pic>
        <p:nvPicPr>
          <p:cNvPr id="323" name="Google Shape;323;p50"/>
          <p:cNvPicPr preferRelativeResize="0"/>
          <p:nvPr/>
        </p:nvPicPr>
        <p:blipFill>
          <a:blip r:embed="rId5">
            <a:alphaModFix/>
          </a:blip>
          <a:stretch>
            <a:fillRect/>
          </a:stretch>
        </p:blipFill>
        <p:spPr>
          <a:xfrm>
            <a:off x="6195346" y="979009"/>
            <a:ext cx="1495575" cy="1495575"/>
          </a:xfrm>
          <a:prstGeom prst="rect">
            <a:avLst/>
          </a:prstGeom>
          <a:noFill/>
          <a:ln>
            <a:noFill/>
          </a:ln>
        </p:spPr>
      </p:pic>
      <p:pic>
        <p:nvPicPr>
          <p:cNvPr id="324" name="Google Shape;324;p50"/>
          <p:cNvPicPr preferRelativeResize="0"/>
          <p:nvPr/>
        </p:nvPicPr>
        <p:blipFill>
          <a:blip r:embed="rId6">
            <a:alphaModFix/>
          </a:blip>
          <a:stretch>
            <a:fillRect/>
          </a:stretch>
        </p:blipFill>
        <p:spPr>
          <a:xfrm>
            <a:off x="4184184" y="2868493"/>
            <a:ext cx="1197650" cy="1495575"/>
          </a:xfrm>
          <a:prstGeom prst="rect">
            <a:avLst/>
          </a:prstGeom>
          <a:noFill/>
          <a:ln>
            <a:noFill/>
          </a:ln>
        </p:spPr>
      </p:pic>
      <p:pic>
        <p:nvPicPr>
          <p:cNvPr id="325" name="Google Shape;325;p50"/>
          <p:cNvPicPr preferRelativeResize="0"/>
          <p:nvPr/>
        </p:nvPicPr>
        <p:blipFill>
          <a:blip r:embed="rId7">
            <a:alphaModFix/>
          </a:blip>
          <a:stretch>
            <a:fillRect/>
          </a:stretch>
        </p:blipFill>
        <p:spPr>
          <a:xfrm>
            <a:off x="6206996" y="2806035"/>
            <a:ext cx="1472273" cy="1620500"/>
          </a:xfrm>
          <a:prstGeom prst="rect">
            <a:avLst/>
          </a:prstGeom>
          <a:noFill/>
          <a:ln>
            <a:noFill/>
          </a:ln>
        </p:spPr>
      </p:pic>
      <p:pic>
        <p:nvPicPr>
          <p:cNvPr id="327" name="Google Shape;327;p50"/>
          <p:cNvPicPr preferRelativeResize="0"/>
          <p:nvPr/>
        </p:nvPicPr>
        <p:blipFill rotWithShape="1">
          <a:blip r:embed="rId8">
            <a:alphaModFix/>
          </a:blip>
          <a:srcRect t="16749" r="4979" b="7698"/>
          <a:stretch/>
        </p:blipFill>
        <p:spPr>
          <a:xfrm>
            <a:off x="1695196" y="2806035"/>
            <a:ext cx="1358775" cy="1620495"/>
          </a:xfrm>
          <a:prstGeom prst="rect">
            <a:avLst/>
          </a:prstGeom>
          <a:noFill/>
          <a:ln>
            <a:noFill/>
          </a:ln>
        </p:spPr>
      </p:pic>
      <p:sp>
        <p:nvSpPr>
          <p:cNvPr id="2" name="Title 1"/>
          <p:cNvSpPr>
            <a:spLocks noGrp="1"/>
          </p:cNvSpPr>
          <p:nvPr>
            <p:ph type="title"/>
          </p:nvPr>
        </p:nvSpPr>
        <p:spPr>
          <a:xfrm>
            <a:off x="1878964" y="53516"/>
            <a:ext cx="6581468" cy="897346"/>
          </a:xfrm>
        </p:spPr>
        <p:txBody>
          <a:bodyPr/>
          <a:lstStyle/>
          <a:p>
            <a:r>
              <a:rPr lang="en-US" dirty="0"/>
              <a:t>The DARTH Workgroup</a:t>
            </a:r>
          </a:p>
        </p:txBody>
      </p:sp>
      <p:pic>
        <p:nvPicPr>
          <p:cNvPr id="1026" name="Picture 2" descr="IMG-1595-short">
            <a:extLst>
              <a:ext uri="{FF2B5EF4-FFF2-40B4-BE49-F238E27FC236}">
                <a16:creationId xmlns:a16="http://schemas.microsoft.com/office/drawing/2014/main" id="{52178269-A29A-441C-9494-FF874D718A5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5295" r="13316"/>
          <a:stretch/>
        </p:blipFill>
        <p:spPr bwMode="auto">
          <a:xfrm>
            <a:off x="4235114" y="4849579"/>
            <a:ext cx="1197650" cy="167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0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DARTH Publications</a:t>
            </a:r>
          </a:p>
        </p:txBody>
      </p:sp>
      <p:grpSp>
        <p:nvGrpSpPr>
          <p:cNvPr id="19" name="Group 18"/>
          <p:cNvGrpSpPr/>
          <p:nvPr/>
        </p:nvGrpSpPr>
        <p:grpSpPr>
          <a:xfrm>
            <a:off x="840432" y="1226402"/>
            <a:ext cx="6183823" cy="1265559"/>
            <a:chOff x="4040831" y="-632780"/>
            <a:chExt cx="6183823" cy="1265559"/>
          </a:xfrm>
        </p:grpSpPr>
        <p:sp>
          <p:nvSpPr>
            <p:cNvPr id="20" name="Rectangle 19"/>
            <p:cNvSpPr/>
            <p:nvPr/>
          </p:nvSpPr>
          <p:spPr>
            <a:xfrm>
              <a:off x="4040831" y="-632780"/>
              <a:ext cx="6183823" cy="12655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091092" y="-552346"/>
              <a:ext cx="6083300" cy="1104691"/>
              <a:chOff x="4040832" y="-541624"/>
              <a:chExt cx="6083300" cy="1104691"/>
            </a:xfrm>
          </p:grpSpPr>
          <p:grpSp>
            <p:nvGrpSpPr>
              <p:cNvPr id="16" name="Group 15"/>
              <p:cNvGrpSpPr/>
              <p:nvPr/>
            </p:nvGrpSpPr>
            <p:grpSpPr>
              <a:xfrm>
                <a:off x="4040832" y="-541624"/>
                <a:ext cx="6083300" cy="849619"/>
                <a:chOff x="-3526639" y="1488190"/>
                <a:chExt cx="6083300" cy="849619"/>
              </a:xfrm>
            </p:grpSpPr>
            <p:pic>
              <p:nvPicPr>
                <p:cNvPr id="14" name="Picture 13"/>
                <p:cNvPicPr>
                  <a:picLocks noChangeAspect="1"/>
                </p:cNvPicPr>
                <p:nvPr/>
              </p:nvPicPr>
              <p:blipFill>
                <a:blip r:embed="rId2"/>
                <a:stretch>
                  <a:fillRect/>
                </a:stretch>
              </p:blipFill>
              <p:spPr>
                <a:xfrm>
                  <a:off x="-3526639" y="1488190"/>
                  <a:ext cx="6083300" cy="368300"/>
                </a:xfrm>
                <a:prstGeom prst="rect">
                  <a:avLst/>
                </a:prstGeom>
              </p:spPr>
            </p:pic>
            <p:pic>
              <p:nvPicPr>
                <p:cNvPr id="15" name="Picture 14"/>
                <p:cNvPicPr>
                  <a:picLocks noChangeAspect="1"/>
                </p:cNvPicPr>
                <p:nvPr/>
              </p:nvPicPr>
              <p:blipFill>
                <a:blip r:embed="rId3"/>
                <a:stretch>
                  <a:fillRect/>
                </a:stretch>
              </p:blipFill>
              <p:spPr>
                <a:xfrm>
                  <a:off x="-3526639" y="1893309"/>
                  <a:ext cx="6083300" cy="444500"/>
                </a:xfrm>
                <a:prstGeom prst="rect">
                  <a:avLst/>
                </a:prstGeom>
              </p:spPr>
            </p:pic>
          </p:grpSp>
          <p:pic>
            <p:nvPicPr>
              <p:cNvPr id="17" name="Picture 16"/>
              <p:cNvPicPr>
                <a:picLocks noChangeAspect="1"/>
              </p:cNvPicPr>
              <p:nvPr/>
            </p:nvPicPr>
            <p:blipFill>
              <a:blip r:embed="rId4"/>
              <a:stretch>
                <a:fillRect/>
              </a:stretch>
            </p:blipFill>
            <p:spPr>
              <a:xfrm>
                <a:off x="7495232" y="359867"/>
                <a:ext cx="2628900" cy="203200"/>
              </a:xfrm>
              <a:prstGeom prst="rect">
                <a:avLst/>
              </a:prstGeom>
            </p:spPr>
          </p:pic>
        </p:grpSp>
      </p:grpSp>
      <p:pic>
        <p:nvPicPr>
          <p:cNvPr id="27" name="Picture 26">
            <a:extLst>
              <a:ext uri="{FF2B5EF4-FFF2-40B4-BE49-F238E27FC236}">
                <a16:creationId xmlns:a16="http://schemas.microsoft.com/office/drawing/2014/main" id="{9377B70A-BCE8-0949-A4E5-DD34EAC6E88D}"/>
              </a:ext>
            </a:extLst>
          </p:cNvPr>
          <p:cNvPicPr>
            <a:picLocks noChangeAspect="1"/>
          </p:cNvPicPr>
          <p:nvPr/>
        </p:nvPicPr>
        <p:blipFill rotWithShape="1">
          <a:blip r:embed="rId5"/>
          <a:srcRect t="19656" r="1772"/>
          <a:stretch/>
        </p:blipFill>
        <p:spPr>
          <a:xfrm>
            <a:off x="840432" y="5492444"/>
            <a:ext cx="6319990" cy="1229356"/>
          </a:xfrm>
          <a:prstGeom prst="rect">
            <a:avLst/>
          </a:prstGeom>
          <a:ln w="9525">
            <a:solidFill>
              <a:schemeClr val="tx1"/>
            </a:solidFill>
          </a:ln>
        </p:spPr>
      </p:pic>
      <p:pic>
        <p:nvPicPr>
          <p:cNvPr id="28" name="Picture 27">
            <a:extLst>
              <a:ext uri="{FF2B5EF4-FFF2-40B4-BE49-F238E27FC236}">
                <a16:creationId xmlns:a16="http://schemas.microsoft.com/office/drawing/2014/main" id="{E9AE16E6-77D2-E144-BFFC-ED4642FB77EF}"/>
              </a:ext>
            </a:extLst>
          </p:cNvPr>
          <p:cNvPicPr>
            <a:picLocks noChangeAspect="1"/>
          </p:cNvPicPr>
          <p:nvPr/>
        </p:nvPicPr>
        <p:blipFill>
          <a:blip r:embed="rId6"/>
          <a:stretch>
            <a:fillRect/>
          </a:stretch>
        </p:blipFill>
        <p:spPr>
          <a:xfrm>
            <a:off x="840432" y="3459602"/>
            <a:ext cx="4946952" cy="1790670"/>
          </a:xfrm>
          <a:prstGeom prst="rect">
            <a:avLst/>
          </a:prstGeom>
          <a:ln w="12700">
            <a:solidFill>
              <a:schemeClr val="tx1"/>
            </a:solidFill>
          </a:ln>
        </p:spPr>
      </p:pic>
      <p:pic>
        <p:nvPicPr>
          <p:cNvPr id="8" name="Picture 7">
            <a:extLst>
              <a:ext uri="{FF2B5EF4-FFF2-40B4-BE49-F238E27FC236}">
                <a16:creationId xmlns:a16="http://schemas.microsoft.com/office/drawing/2014/main" id="{D0A3918F-7E0A-8E43-A414-9954BA2E4EEC}"/>
              </a:ext>
            </a:extLst>
          </p:cNvPr>
          <p:cNvPicPr>
            <a:picLocks noChangeAspect="1"/>
          </p:cNvPicPr>
          <p:nvPr/>
        </p:nvPicPr>
        <p:blipFill rotWithShape="1">
          <a:blip r:embed="rId7"/>
          <a:srcRect b="20030"/>
          <a:stretch/>
        </p:blipFill>
        <p:spPr>
          <a:xfrm>
            <a:off x="4345093" y="4592807"/>
            <a:ext cx="4656667" cy="1441824"/>
          </a:xfrm>
          <a:prstGeom prst="rect">
            <a:avLst/>
          </a:prstGeom>
          <a:ln>
            <a:solidFill>
              <a:schemeClr val="tx1"/>
            </a:solidFill>
            <a:prstDash val="solid"/>
          </a:ln>
        </p:spPr>
      </p:pic>
      <p:grpSp>
        <p:nvGrpSpPr>
          <p:cNvPr id="13" name="Group 12"/>
          <p:cNvGrpSpPr/>
          <p:nvPr/>
        </p:nvGrpSpPr>
        <p:grpSpPr>
          <a:xfrm>
            <a:off x="2971145" y="2203588"/>
            <a:ext cx="5733017" cy="1274862"/>
            <a:chOff x="-2923309" y="-259424"/>
            <a:chExt cx="5902036" cy="1376764"/>
          </a:xfrm>
        </p:grpSpPr>
        <p:sp>
          <p:nvSpPr>
            <p:cNvPr id="12" name="Rectangle 11"/>
            <p:cNvSpPr/>
            <p:nvPr/>
          </p:nvSpPr>
          <p:spPr>
            <a:xfrm>
              <a:off x="-2923309" y="-259424"/>
              <a:ext cx="5902036" cy="13767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858154" y="-236511"/>
              <a:ext cx="5771727" cy="1330939"/>
              <a:chOff x="-2805332" y="1417637"/>
              <a:chExt cx="5771727" cy="1330939"/>
            </a:xfrm>
          </p:grpSpPr>
          <p:grpSp>
            <p:nvGrpSpPr>
              <p:cNvPr id="9" name="Group 8"/>
              <p:cNvGrpSpPr/>
              <p:nvPr/>
            </p:nvGrpSpPr>
            <p:grpSpPr>
              <a:xfrm>
                <a:off x="-2805332" y="1528842"/>
                <a:ext cx="4462607" cy="1108529"/>
                <a:chOff x="-2805332" y="1517331"/>
                <a:chExt cx="4462607" cy="1108529"/>
              </a:xfrm>
            </p:grpSpPr>
            <p:pic>
              <p:nvPicPr>
                <p:cNvPr id="5" name="Picture 4"/>
                <p:cNvPicPr>
                  <a:picLocks noChangeAspect="1"/>
                </p:cNvPicPr>
                <p:nvPr/>
              </p:nvPicPr>
              <p:blipFill>
                <a:blip r:embed="rId8"/>
                <a:stretch>
                  <a:fillRect/>
                </a:stretch>
              </p:blipFill>
              <p:spPr>
                <a:xfrm>
                  <a:off x="-2805332" y="1517331"/>
                  <a:ext cx="3860800" cy="660400"/>
                </a:xfrm>
                <a:prstGeom prst="rect">
                  <a:avLst/>
                </a:prstGeom>
              </p:spPr>
            </p:pic>
            <p:pic>
              <p:nvPicPr>
                <p:cNvPr id="6" name="Picture 5"/>
                <p:cNvPicPr>
                  <a:picLocks noChangeAspect="1"/>
                </p:cNvPicPr>
                <p:nvPr/>
              </p:nvPicPr>
              <p:blipFill>
                <a:blip r:embed="rId9"/>
                <a:stretch>
                  <a:fillRect/>
                </a:stretch>
              </p:blipFill>
              <p:spPr>
                <a:xfrm>
                  <a:off x="-2673425" y="2206760"/>
                  <a:ext cx="4330700" cy="419100"/>
                </a:xfrm>
                <a:prstGeom prst="rect">
                  <a:avLst/>
                </a:prstGeom>
              </p:spPr>
            </p:pic>
          </p:grpSp>
          <p:pic>
            <p:nvPicPr>
              <p:cNvPr id="10" name="Picture 9"/>
              <p:cNvPicPr>
                <a:picLocks noChangeAspect="1"/>
              </p:cNvPicPr>
              <p:nvPr/>
            </p:nvPicPr>
            <p:blipFill>
              <a:blip r:embed="rId10"/>
              <a:stretch>
                <a:fillRect/>
              </a:stretch>
            </p:blipFill>
            <p:spPr>
              <a:xfrm>
                <a:off x="1657275" y="1417637"/>
                <a:ext cx="1309120" cy="1330939"/>
              </a:xfrm>
              <a:prstGeom prst="rect">
                <a:avLst/>
              </a:prstGeom>
            </p:spPr>
          </p:pic>
        </p:grpSp>
      </p:grpSp>
      <p:sp>
        <p:nvSpPr>
          <p:cNvPr id="22" name="Slide Number Placeholder 21">
            <a:extLst>
              <a:ext uri="{FF2B5EF4-FFF2-40B4-BE49-F238E27FC236}">
                <a16:creationId xmlns:a16="http://schemas.microsoft.com/office/drawing/2014/main" id="{43460BC2-6899-D846-8EE0-5D68EBFDBF7F}"/>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59556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6401-4747-1549-8F3D-F776DA7D542B}"/>
              </a:ext>
            </a:extLst>
          </p:cNvPr>
          <p:cNvSpPr>
            <a:spLocks noGrp="1"/>
          </p:cNvSpPr>
          <p:nvPr>
            <p:ph type="title"/>
          </p:nvPr>
        </p:nvSpPr>
        <p:spPr/>
        <p:txBody>
          <a:bodyPr/>
          <a:lstStyle/>
          <a:p>
            <a:r>
              <a:rPr lang="en-US" dirty="0"/>
              <a:t>DARTH Teaching</a:t>
            </a:r>
          </a:p>
        </p:txBody>
      </p:sp>
      <p:sp>
        <p:nvSpPr>
          <p:cNvPr id="3" name="Content Placeholder 2">
            <a:extLst>
              <a:ext uri="{FF2B5EF4-FFF2-40B4-BE49-F238E27FC236}">
                <a16:creationId xmlns:a16="http://schemas.microsoft.com/office/drawing/2014/main" id="{C34F1D55-7FF3-CA4C-A037-EE0F4BEF8DBC}"/>
              </a:ext>
            </a:extLst>
          </p:cNvPr>
          <p:cNvSpPr>
            <a:spLocks noGrp="1"/>
          </p:cNvSpPr>
          <p:nvPr>
            <p:ph idx="1"/>
          </p:nvPr>
        </p:nvSpPr>
        <p:spPr/>
        <p:txBody>
          <a:bodyPr>
            <a:normAutofit lnSpcReduction="10000"/>
          </a:bodyPr>
          <a:lstStyle/>
          <a:p>
            <a:r>
              <a:rPr lang="en-US" dirty="0"/>
              <a:t>Offering workshops and short courses since 2016</a:t>
            </a:r>
          </a:p>
          <a:p>
            <a:endParaRPr lang="en-US" dirty="0"/>
          </a:p>
          <a:p>
            <a:r>
              <a:rPr lang="en-US" dirty="0"/>
              <a:t>Short courses at annual meetings of the Society for Medical Decision Making </a:t>
            </a:r>
          </a:p>
          <a:p>
            <a:pPr lvl="1"/>
            <a:r>
              <a:rPr lang="en-US" dirty="0"/>
              <a:t>Introduction to Decision Modelling Using R</a:t>
            </a:r>
          </a:p>
          <a:p>
            <a:pPr lvl="1"/>
            <a:r>
              <a:rPr lang="en-US" dirty="0"/>
              <a:t>Microsimulation Modelling in R</a:t>
            </a:r>
          </a:p>
          <a:p>
            <a:pPr lvl="1"/>
            <a:r>
              <a:rPr lang="en-US" dirty="0"/>
              <a:t>Sensitivity Analysis and Value of Information Analysis Using Regression Meta-modelling in R</a:t>
            </a:r>
          </a:p>
          <a:p>
            <a:pPr lvl="1"/>
            <a:r>
              <a:rPr lang="en-US" dirty="0"/>
              <a:t>Survival Analysis in Decision Modeling</a:t>
            </a:r>
          </a:p>
          <a:p>
            <a:pPr lvl="1"/>
            <a:r>
              <a:rPr lang="en-US" dirty="0"/>
              <a:t>Hands-on Model Calibration in R </a:t>
            </a:r>
            <a:r>
              <a:rPr lang="en-US" dirty="0">
                <a:solidFill>
                  <a:schemeClr val="accent5"/>
                </a:solidFill>
              </a:rPr>
              <a:t>**2018 best short course award**</a:t>
            </a:r>
          </a:p>
          <a:p>
            <a:endParaRPr lang="en-US" dirty="0"/>
          </a:p>
          <a:p>
            <a:r>
              <a:rPr lang="en-US" dirty="0"/>
              <a:t>Multi-day workshops held in US, Canada, Chile, the Netherlands, Norway, Swiss</a:t>
            </a:r>
          </a:p>
          <a:p>
            <a:endParaRPr lang="en-US" dirty="0"/>
          </a:p>
        </p:txBody>
      </p:sp>
      <p:sp>
        <p:nvSpPr>
          <p:cNvPr id="4" name="Slide Number Placeholder 3">
            <a:extLst>
              <a:ext uri="{FF2B5EF4-FFF2-40B4-BE49-F238E27FC236}">
                <a16:creationId xmlns:a16="http://schemas.microsoft.com/office/drawing/2014/main" id="{E40A1A7D-EA46-244A-AA6D-9495AEED1719}"/>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383935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141"/>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7</a:t>
            </a:fld>
            <a:endParaRPr/>
          </a:p>
        </p:txBody>
      </p:sp>
      <p:sp>
        <p:nvSpPr>
          <p:cNvPr id="959" name="Google Shape;959;p141"/>
          <p:cNvSpPr txBox="1">
            <a:spLocks noGrp="1"/>
          </p:cNvSpPr>
          <p:nvPr>
            <p:ph type="title"/>
          </p:nvPr>
        </p:nvSpPr>
        <p:spPr>
          <a:xfrm>
            <a:off x="742200" y="843670"/>
            <a:ext cx="7659600" cy="11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Student introduction</a:t>
            </a:r>
            <a:endParaRPr dirty="0"/>
          </a:p>
        </p:txBody>
      </p:sp>
      <p:sp>
        <p:nvSpPr>
          <p:cNvPr id="2" name="TextBox 1">
            <a:extLst>
              <a:ext uri="{FF2B5EF4-FFF2-40B4-BE49-F238E27FC236}">
                <a16:creationId xmlns:a16="http://schemas.microsoft.com/office/drawing/2014/main" id="{F0201A4A-3387-4C3F-8DFC-D4C01CEEFB04}"/>
              </a:ext>
            </a:extLst>
          </p:cNvPr>
          <p:cNvSpPr txBox="1"/>
          <p:nvPr/>
        </p:nvSpPr>
        <p:spPr>
          <a:xfrm>
            <a:off x="900265" y="2680897"/>
            <a:ext cx="7659599" cy="2677656"/>
          </a:xfrm>
          <a:prstGeom prst="rect">
            <a:avLst/>
          </a:prstGeom>
          <a:noFill/>
        </p:spPr>
        <p:txBody>
          <a:bodyPr wrap="square" rtlCol="0">
            <a:spAutoFit/>
          </a:bodyPr>
          <a:lstStyle/>
          <a:p>
            <a:r>
              <a:rPr lang="en-CA" sz="2800" dirty="0"/>
              <a:t>Let’s go around the table and have each participant introduce themselves and their decision case!</a:t>
            </a:r>
          </a:p>
          <a:p>
            <a:endParaRPr lang="en-CA" sz="2800" dirty="0"/>
          </a:p>
          <a:p>
            <a:r>
              <a:rPr lang="en-CA" sz="2800" dirty="0"/>
              <a:t>If you have slides to aid your intro that’d be awesome!</a:t>
            </a:r>
          </a:p>
        </p:txBody>
      </p:sp>
    </p:spTree>
    <p:extLst>
      <p:ext uri="{BB962C8B-B14F-4D97-AF65-F5344CB8AC3E}">
        <p14:creationId xmlns:p14="http://schemas.microsoft.com/office/powerpoint/2010/main" val="149633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168"/>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8</a:t>
            </a:fld>
            <a:endParaRPr/>
          </a:p>
        </p:txBody>
      </p:sp>
      <p:sp>
        <p:nvSpPr>
          <p:cNvPr id="1200" name="Google Shape;1200;p168"/>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dirty="0" err="1"/>
              <a:t>This</a:t>
            </a:r>
            <a:r>
              <a:rPr lang="nl-NL" dirty="0"/>
              <a:t> course</a:t>
            </a:r>
            <a:endParaRPr dirty="0"/>
          </a:p>
        </p:txBody>
      </p:sp>
      <p:sp>
        <p:nvSpPr>
          <p:cNvPr id="1201" name="Google Shape;1201;p168"/>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8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DCFC-26E6-4940-92C2-93BBEAEFCF8F}"/>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1F767D45-C27E-9E40-969C-871FB6CC3DF9}"/>
              </a:ext>
            </a:extLst>
          </p:cNvPr>
          <p:cNvSpPr>
            <a:spLocks noGrp="1"/>
          </p:cNvSpPr>
          <p:nvPr>
            <p:ph idx="1"/>
          </p:nvPr>
        </p:nvSpPr>
        <p:spPr/>
        <p:txBody>
          <a:bodyPr>
            <a:normAutofit/>
          </a:bodyPr>
          <a:lstStyle/>
          <a:p>
            <a:r>
              <a:rPr lang="en-US" dirty="0"/>
              <a:t>Everything (schedule, files, </a:t>
            </a:r>
            <a:r>
              <a:rPr lang="en-US" dirty="0" err="1"/>
              <a:t>etc</a:t>
            </a:r>
            <a:r>
              <a:rPr lang="en-US" dirty="0"/>
              <a:t>) will be on the course website:</a:t>
            </a:r>
          </a:p>
          <a:p>
            <a:pPr lvl="1"/>
            <a:r>
              <a:rPr lang="en-CA" dirty="0">
                <a:hlinkClick r:id="rId2"/>
              </a:rPr>
              <a:t>https://darth-advanced-2020.netlify.com/</a:t>
            </a:r>
            <a:endParaRPr lang="en-US" dirty="0"/>
          </a:p>
          <a:p>
            <a:endParaRPr lang="en-US" dirty="0"/>
          </a:p>
          <a:p>
            <a:r>
              <a:rPr lang="en-US" dirty="0"/>
              <a:t>Offline communications:</a:t>
            </a:r>
          </a:p>
          <a:p>
            <a:pPr lvl="1"/>
            <a:r>
              <a:rPr lang="en-US" dirty="0">
                <a:hlinkClick r:id="rId3"/>
              </a:rPr>
              <a:t>alan.yang@sickkids.ca</a:t>
            </a:r>
            <a:endParaRPr lang="en-US" dirty="0"/>
          </a:p>
          <a:p>
            <a:pPr lvl="1"/>
            <a:r>
              <a:rPr lang="en-US" dirty="0"/>
              <a:t>Slack Workspace: </a:t>
            </a:r>
            <a:r>
              <a:rPr lang="en-CA" dirty="0">
                <a:hlinkClick r:id="rId4"/>
              </a:rPr>
              <a:t>https://app.slack.com/client/TUN1YV8T1/CUNC6J99U</a:t>
            </a:r>
            <a:endParaRPr lang="en-US" dirty="0"/>
          </a:p>
          <a:p>
            <a:endParaRPr lang="en-US" dirty="0"/>
          </a:p>
          <a:p>
            <a:r>
              <a:rPr lang="en-US" dirty="0"/>
              <a:t>Virtual meetings on Zoom</a:t>
            </a:r>
          </a:p>
          <a:p>
            <a:endParaRPr lang="en-US" dirty="0"/>
          </a:p>
        </p:txBody>
      </p:sp>
      <p:sp>
        <p:nvSpPr>
          <p:cNvPr id="4" name="Slide Number Placeholder 3">
            <a:extLst>
              <a:ext uri="{FF2B5EF4-FFF2-40B4-BE49-F238E27FC236}">
                <a16:creationId xmlns:a16="http://schemas.microsoft.com/office/drawing/2014/main" id="{ACBBFB1B-CBE8-FD4C-BEB8-CFE0E8217881}"/>
              </a:ext>
            </a:extLst>
          </p:cNvPr>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3053072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3369</TotalTime>
  <Words>688</Words>
  <Application>Microsoft Office PowerPoint</Application>
  <PresentationFormat>On-screen Show (4:3)</PresentationFormat>
  <Paragraphs>130</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Verdana</vt:lpstr>
      <vt:lpstr>ThemeDARTH_updates</vt:lpstr>
      <vt:lpstr>DARTH Advanced Decision Modeling in R</vt:lpstr>
      <vt:lpstr>Teaching Team</vt:lpstr>
      <vt:lpstr>The DARTH Workgroup</vt:lpstr>
      <vt:lpstr>The DARTH Workgroup</vt:lpstr>
      <vt:lpstr>DARTH Publications</vt:lpstr>
      <vt:lpstr>DARTH Teaching</vt:lpstr>
      <vt:lpstr>Student introduction</vt:lpstr>
      <vt:lpstr>This course</vt:lpstr>
      <vt:lpstr>Logistics</vt:lpstr>
      <vt:lpstr>Files and assignments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83</cp:revision>
  <cp:lastPrinted>2020-02-03T06:55:24Z</cp:lastPrinted>
  <dcterms:created xsi:type="dcterms:W3CDTF">2018-07-06T17:43:18Z</dcterms:created>
  <dcterms:modified xsi:type="dcterms:W3CDTF">2020-03-30T17:25:58Z</dcterms:modified>
</cp:coreProperties>
</file>