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622" r:id="rId2"/>
    <p:sldId id="621" r:id="rId3"/>
    <p:sldId id="623" r:id="rId4"/>
    <p:sldId id="624" r:id="rId5"/>
    <p:sldId id="625" r:id="rId6"/>
    <p:sldId id="626" r:id="rId7"/>
    <p:sldId id="627" r:id="rId8"/>
    <p:sldId id="629" r:id="rId9"/>
    <p:sldId id="634" r:id="rId10"/>
    <p:sldId id="635" r:id="rId11"/>
    <p:sldId id="631" r:id="rId12"/>
    <p:sldId id="632" r:id="rId13"/>
    <p:sldId id="633"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3284" autoAdjust="0"/>
  </p:normalViewPr>
  <p:slideViewPr>
    <p:cSldViewPr snapToGrid="0">
      <p:cViewPr varScale="1">
        <p:scale>
          <a:sx n="80" d="100"/>
          <a:sy n="80"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EB579-40CB-4787-B284-0CFB497EAD6A}"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3FFA-1CD6-439E-BD50-5CC7666A3CF7}" type="slidenum">
              <a:rPr lang="en-US" smtClean="0"/>
              <a:t>‹#›</a:t>
            </a:fld>
            <a:endParaRPr lang="en-US"/>
          </a:p>
        </p:txBody>
      </p:sp>
    </p:spTree>
    <p:extLst>
      <p:ext uri="{BB962C8B-B14F-4D97-AF65-F5344CB8AC3E}">
        <p14:creationId xmlns:p14="http://schemas.microsoft.com/office/powerpoint/2010/main" val="34817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10</a:t>
            </a:fld>
            <a:endParaRPr lang="en-US"/>
          </a:p>
        </p:txBody>
      </p:sp>
    </p:spTree>
    <p:extLst>
      <p:ext uri="{BB962C8B-B14F-4D97-AF65-F5344CB8AC3E}">
        <p14:creationId xmlns:p14="http://schemas.microsoft.com/office/powerpoint/2010/main" val="399758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11</a:t>
            </a:fld>
            <a:endParaRPr lang="en-US"/>
          </a:p>
        </p:txBody>
      </p:sp>
    </p:spTree>
    <p:extLst>
      <p:ext uri="{BB962C8B-B14F-4D97-AF65-F5344CB8AC3E}">
        <p14:creationId xmlns:p14="http://schemas.microsoft.com/office/powerpoint/2010/main" val="3082302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12</a:t>
            </a:fld>
            <a:endParaRPr lang="en-US"/>
          </a:p>
        </p:txBody>
      </p:sp>
    </p:spTree>
    <p:extLst>
      <p:ext uri="{BB962C8B-B14F-4D97-AF65-F5344CB8AC3E}">
        <p14:creationId xmlns:p14="http://schemas.microsoft.com/office/powerpoint/2010/main" val="32371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13</a:t>
            </a:fld>
            <a:endParaRPr lang="en-US"/>
          </a:p>
        </p:txBody>
      </p:sp>
    </p:spTree>
    <p:extLst>
      <p:ext uri="{BB962C8B-B14F-4D97-AF65-F5344CB8AC3E}">
        <p14:creationId xmlns:p14="http://schemas.microsoft.com/office/powerpoint/2010/main" val="3577695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14</a:t>
            </a:fld>
            <a:endParaRPr lang="en-US"/>
          </a:p>
        </p:txBody>
      </p:sp>
    </p:spTree>
    <p:extLst>
      <p:ext uri="{BB962C8B-B14F-4D97-AF65-F5344CB8AC3E}">
        <p14:creationId xmlns:p14="http://schemas.microsoft.com/office/powerpoint/2010/main" val="340237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1850B-F20C-4032-B7AB-033B61453A2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978" name="Rectangle 2"/>
          <p:cNvSpPr>
            <a:spLocks noGrp="1" noRot="1" noChangeAspect="1" noChangeArrowheads="1" noTextEdit="1"/>
          </p:cNvSpPr>
          <p:nvPr>
            <p:ph type="sldImg"/>
          </p:nvPr>
        </p:nvSpPr>
        <p:spPr>
          <a:xfrm>
            <a:off x="381000" y="685800"/>
            <a:ext cx="6096000" cy="3429000"/>
          </a:xfrm>
          <a:ln/>
        </p:spPr>
      </p:sp>
      <p:sp>
        <p:nvSpPr>
          <p:cNvPr id="3829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5484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3</a:t>
            </a:fld>
            <a:endParaRPr lang="en-US"/>
          </a:p>
        </p:txBody>
      </p:sp>
    </p:spTree>
    <p:extLst>
      <p:ext uri="{BB962C8B-B14F-4D97-AF65-F5344CB8AC3E}">
        <p14:creationId xmlns:p14="http://schemas.microsoft.com/office/powerpoint/2010/main" val="134128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4</a:t>
            </a:fld>
            <a:endParaRPr lang="en-US"/>
          </a:p>
        </p:txBody>
      </p:sp>
    </p:spTree>
    <p:extLst>
      <p:ext uri="{BB962C8B-B14F-4D97-AF65-F5344CB8AC3E}">
        <p14:creationId xmlns:p14="http://schemas.microsoft.com/office/powerpoint/2010/main" val="311235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5</a:t>
            </a:fld>
            <a:endParaRPr lang="en-US"/>
          </a:p>
        </p:txBody>
      </p:sp>
    </p:spTree>
    <p:extLst>
      <p:ext uri="{BB962C8B-B14F-4D97-AF65-F5344CB8AC3E}">
        <p14:creationId xmlns:p14="http://schemas.microsoft.com/office/powerpoint/2010/main" val="1080378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6</a:t>
            </a:fld>
            <a:endParaRPr lang="en-US"/>
          </a:p>
        </p:txBody>
      </p:sp>
    </p:spTree>
    <p:extLst>
      <p:ext uri="{BB962C8B-B14F-4D97-AF65-F5344CB8AC3E}">
        <p14:creationId xmlns:p14="http://schemas.microsoft.com/office/powerpoint/2010/main" val="355652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7</a:t>
            </a:fld>
            <a:endParaRPr lang="en-US"/>
          </a:p>
        </p:txBody>
      </p:sp>
    </p:spTree>
    <p:extLst>
      <p:ext uri="{BB962C8B-B14F-4D97-AF65-F5344CB8AC3E}">
        <p14:creationId xmlns:p14="http://schemas.microsoft.com/office/powerpoint/2010/main" val="79103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8</a:t>
            </a:fld>
            <a:endParaRPr lang="en-US"/>
          </a:p>
        </p:txBody>
      </p:sp>
    </p:spTree>
    <p:extLst>
      <p:ext uri="{BB962C8B-B14F-4D97-AF65-F5344CB8AC3E}">
        <p14:creationId xmlns:p14="http://schemas.microsoft.com/office/powerpoint/2010/main" val="274259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9</a:t>
            </a:fld>
            <a:endParaRPr lang="en-US"/>
          </a:p>
        </p:txBody>
      </p:sp>
    </p:spTree>
    <p:extLst>
      <p:ext uri="{BB962C8B-B14F-4D97-AF65-F5344CB8AC3E}">
        <p14:creationId xmlns:p14="http://schemas.microsoft.com/office/powerpoint/2010/main" val="420326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62977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10/12/2021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553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10/12/2021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40214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10/12/2021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8043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10/12/2021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6968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10/12/2021</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85539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10/12/2021</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5279999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10/12/2021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extLst>
      <p:ext uri="{BB962C8B-B14F-4D97-AF65-F5344CB8AC3E}">
        <p14:creationId xmlns:p14="http://schemas.microsoft.com/office/powerpoint/2010/main" val="188069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920605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37510371"/>
              </p:ext>
            </p:extLst>
          </p:nvPr>
        </p:nvGraphicFramePr>
        <p:xfrm>
          <a:off x="2480501" y="1553344"/>
          <a:ext cx="9711498"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57435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7552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10/12/2021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7116456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10/12/2021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39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10/12/2021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435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10/12/2021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2701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10/12/2021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58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10/12/2021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0599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10/12/2021</a:t>
            </a:fld>
            <a:endParaRPr lang="en-US"/>
          </a:p>
        </p:txBody>
      </p:sp>
    </p:spTree>
    <p:extLst>
      <p:ext uri="{BB962C8B-B14F-4D97-AF65-F5344CB8AC3E}">
        <p14:creationId xmlns:p14="http://schemas.microsoft.com/office/powerpoint/2010/main" val="303196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shiny.rstudio.com/images/shiny-cheatsheet.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for Public Health</a:t>
            </a:r>
          </a:p>
          <a:p>
            <a:endParaRPr lang="en-US" dirty="0"/>
          </a:p>
          <a:p>
            <a:r>
              <a:rPr lang="en-US" dirty="0"/>
              <a:t>November 2021</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a:latin typeface="Verdana"/>
              </a:rPr>
              <a:pPr/>
              <a:t>1</a:t>
            </a:fld>
            <a:endParaRPr lang="en-US">
              <a:latin typeface="Verdana"/>
            </a:endParaRPr>
          </a:p>
        </p:txBody>
      </p:sp>
      <p:sp>
        <p:nvSpPr>
          <p:cNvPr id="2" name="Title 1"/>
          <p:cNvSpPr>
            <a:spLocks noGrp="1"/>
          </p:cNvSpPr>
          <p:nvPr>
            <p:ph type="ctrTitle"/>
          </p:nvPr>
        </p:nvSpPr>
        <p:spPr>
          <a:xfrm>
            <a:off x="3324224" y="800102"/>
            <a:ext cx="7308280" cy="2228849"/>
          </a:xfrm>
        </p:spPr>
        <p:txBody>
          <a:bodyPr anchor="ctr" anchorCtr="0"/>
          <a:lstStyle/>
          <a:p>
            <a:pPr algn="ctr"/>
            <a:r>
              <a:rPr lang="en-US" sz="5000" dirty="0"/>
              <a:t>R Shiny Tutorial</a:t>
            </a:r>
          </a:p>
        </p:txBody>
      </p:sp>
      <p:sp>
        <p:nvSpPr>
          <p:cNvPr id="5" name="Rectangle 4">
            <a:extLst>
              <a:ext uri="{FF2B5EF4-FFF2-40B4-BE49-F238E27FC236}">
                <a16:creationId xmlns:a16="http://schemas.microsoft.com/office/drawing/2014/main" id="{718A6714-AB02-440E-9D80-7D1C5C683B25}"/>
              </a:ext>
            </a:extLst>
          </p:cNvPr>
          <p:cNvSpPr/>
          <p:nvPr/>
        </p:nvSpPr>
        <p:spPr>
          <a:xfrm>
            <a:off x="381223" y="5338911"/>
            <a:ext cx="10920190" cy="12333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a:xfrm>
            <a:off x="1120576" y="1417638"/>
            <a:ext cx="11024096" cy="5035698"/>
          </a:xfrm>
        </p:spPr>
        <p:txBody>
          <a:bodyPr>
            <a:noAutofit/>
          </a:bodyPr>
          <a:lstStyle/>
          <a:p>
            <a:pPr marL="114300" indent="0">
              <a:buNone/>
            </a:pPr>
            <a:r>
              <a:rPr lang="en-US" sz="2000" dirty="0"/>
              <a:t>server &lt;- function(input, output) {</a:t>
            </a:r>
          </a:p>
          <a:p>
            <a:pPr marL="114300" indent="0">
              <a:buNone/>
            </a:pPr>
            <a:r>
              <a:rPr lang="en-US" sz="2000" b="1" dirty="0"/>
              <a:t>…</a:t>
            </a:r>
          </a:p>
          <a:p>
            <a:pPr marL="114300" indent="0">
              <a:buNone/>
            </a:pPr>
            <a:endParaRPr lang="en-US" sz="2000" dirty="0"/>
          </a:p>
          <a:p>
            <a:pPr marL="114300" indent="0">
              <a:buNone/>
            </a:pPr>
            <a:r>
              <a:rPr lang="en-US" sz="2000" dirty="0"/>
              <a:t>output$table1 &lt;- </a:t>
            </a:r>
            <a:r>
              <a:rPr lang="en-US" sz="2000" dirty="0" err="1"/>
              <a:t>renderTable</a:t>
            </a:r>
            <a:r>
              <a:rPr lang="en-US" sz="2000" dirty="0"/>
              <a:t>({</a:t>
            </a:r>
          </a:p>
          <a:p>
            <a:pPr marL="114300" indent="0">
              <a:buNone/>
            </a:pPr>
            <a:endParaRPr lang="en-US" sz="2000" dirty="0"/>
          </a:p>
          <a:p>
            <a:pPr marL="114300" indent="0">
              <a:buNone/>
            </a:pPr>
            <a:r>
              <a:rPr lang="en-US" sz="2000" dirty="0"/>
              <a:t>    </a:t>
            </a:r>
            <a:r>
              <a:rPr lang="en-US" sz="2000" dirty="0" err="1"/>
              <a:t>data.frame</a:t>
            </a:r>
            <a:r>
              <a:rPr lang="en-US" sz="2000" dirty="0"/>
              <a:t>(Median = median(</a:t>
            </a:r>
            <a:r>
              <a:rPr lang="en-US" sz="2000" dirty="0" err="1"/>
              <a:t>framingham</a:t>
            </a:r>
            <a:r>
              <a:rPr lang="en-US" sz="2000" dirty="0"/>
              <a:t>[, </a:t>
            </a:r>
            <a:r>
              <a:rPr lang="en-US" sz="2000" dirty="0" err="1"/>
              <a:t>input$var</a:t>
            </a:r>
            <a:r>
              <a:rPr lang="en-US" sz="2000" dirty="0"/>
              <a:t>], na.rm = TRUE),</a:t>
            </a:r>
          </a:p>
          <a:p>
            <a:pPr marL="114300" indent="0">
              <a:buNone/>
            </a:pPr>
            <a:r>
              <a:rPr lang="en-US" sz="2000" dirty="0"/>
              <a:t>                     Mean = mean(</a:t>
            </a:r>
            <a:r>
              <a:rPr lang="en-US" sz="2000" dirty="0" err="1"/>
              <a:t>framingham</a:t>
            </a:r>
            <a:r>
              <a:rPr lang="en-US" sz="2000" dirty="0"/>
              <a:t>[, </a:t>
            </a:r>
            <a:r>
              <a:rPr lang="en-US" sz="2000" dirty="0" err="1"/>
              <a:t>input$var</a:t>
            </a:r>
            <a:r>
              <a:rPr lang="en-US" sz="2000" dirty="0"/>
              <a:t>], na.rm = TRUE),</a:t>
            </a:r>
          </a:p>
          <a:p>
            <a:pPr marL="114300" indent="0">
              <a:buNone/>
            </a:pPr>
            <a:r>
              <a:rPr lang="en-US" sz="2000" dirty="0"/>
              <a:t>                     </a:t>
            </a:r>
            <a:r>
              <a:rPr lang="en-US" sz="2000" dirty="0" err="1"/>
              <a:t>StandardDeviation</a:t>
            </a:r>
            <a:r>
              <a:rPr lang="en-US" sz="2000" dirty="0"/>
              <a:t> = </a:t>
            </a:r>
            <a:r>
              <a:rPr lang="en-US" sz="2000" dirty="0" err="1"/>
              <a:t>sd</a:t>
            </a:r>
            <a:r>
              <a:rPr lang="en-US" sz="2000" dirty="0"/>
              <a:t>(</a:t>
            </a:r>
            <a:r>
              <a:rPr lang="en-US" sz="2000" dirty="0" err="1"/>
              <a:t>framingham</a:t>
            </a:r>
            <a:r>
              <a:rPr lang="en-US" sz="2000" dirty="0"/>
              <a:t>[, </a:t>
            </a:r>
            <a:r>
              <a:rPr lang="en-US" sz="2000" dirty="0" err="1"/>
              <a:t>input$var</a:t>
            </a:r>
            <a:r>
              <a:rPr lang="en-US" sz="2000" dirty="0"/>
              <a:t>], na.rm = TRUE),</a:t>
            </a:r>
          </a:p>
          <a:p>
            <a:pPr marL="114300" indent="0">
              <a:buNone/>
            </a:pPr>
            <a:r>
              <a:rPr lang="en-US" sz="2000" dirty="0"/>
              <a:t>		  N = sum(!is.na(</a:t>
            </a:r>
            <a:r>
              <a:rPr lang="en-US" sz="2000" dirty="0" err="1"/>
              <a:t>framingham</a:t>
            </a:r>
            <a:r>
              <a:rPr lang="en-US" sz="2000" dirty="0"/>
              <a:t>[, </a:t>
            </a:r>
            <a:r>
              <a:rPr lang="en-US" sz="2000" dirty="0" err="1"/>
              <a:t>input$var</a:t>
            </a:r>
            <a:r>
              <a:rPr lang="en-US" sz="2000" dirty="0"/>
              <a:t>])),</a:t>
            </a:r>
          </a:p>
          <a:p>
            <a:pPr marL="114300" indent="0">
              <a:buNone/>
            </a:pPr>
            <a:r>
              <a:rPr lang="en-US" sz="2000" dirty="0"/>
              <a:t>                     Missing = sum(is.na(</a:t>
            </a:r>
            <a:r>
              <a:rPr lang="en-US" sz="2000" dirty="0" err="1"/>
              <a:t>framingham</a:t>
            </a:r>
            <a:r>
              <a:rPr lang="en-US" sz="2000" dirty="0"/>
              <a:t>[, </a:t>
            </a:r>
            <a:r>
              <a:rPr lang="en-US" sz="2000" dirty="0" err="1"/>
              <a:t>input$var</a:t>
            </a:r>
            <a:r>
              <a:rPr lang="en-US" sz="2000" dirty="0"/>
              <a:t>])))</a:t>
            </a:r>
          </a:p>
          <a:p>
            <a:pPr marL="114300" indent="0">
              <a:buNone/>
            </a:pPr>
            <a:r>
              <a:rPr lang="en-US" sz="2000" dirty="0"/>
              <a:t>  })</a:t>
            </a:r>
          </a:p>
          <a:p>
            <a:pPr marL="114300" indent="0">
              <a:buNone/>
            </a:pPr>
            <a:r>
              <a:rPr lang="en-US" sz="2000" dirty="0"/>
              <a:t>}</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10</a:t>
            </a:fld>
            <a:endParaRPr lang="en-US"/>
          </a:p>
        </p:txBody>
      </p:sp>
      <p:sp>
        <p:nvSpPr>
          <p:cNvPr id="5" name="Rectangle 4">
            <a:extLst>
              <a:ext uri="{FF2B5EF4-FFF2-40B4-BE49-F238E27FC236}">
                <a16:creationId xmlns:a16="http://schemas.microsoft.com/office/drawing/2014/main" id="{79D26083-7BB7-46C9-852C-F647A121EAFA}"/>
              </a:ext>
            </a:extLst>
          </p:cNvPr>
          <p:cNvSpPr/>
          <p:nvPr/>
        </p:nvSpPr>
        <p:spPr>
          <a:xfrm>
            <a:off x="3516148" y="2560638"/>
            <a:ext cx="1741652" cy="36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9D23DF-EAA6-4E6F-8AC2-99739FF521C6}"/>
              </a:ext>
            </a:extLst>
          </p:cNvPr>
          <p:cNvSpPr/>
          <p:nvPr/>
        </p:nvSpPr>
        <p:spPr>
          <a:xfrm>
            <a:off x="5414963" y="3186113"/>
            <a:ext cx="3357561" cy="514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EC2964E-AC04-42E2-B3B0-6E69162152E1}"/>
              </a:ext>
            </a:extLst>
          </p:cNvPr>
          <p:cNvSpPr/>
          <p:nvPr/>
        </p:nvSpPr>
        <p:spPr>
          <a:xfrm>
            <a:off x="1029413" y="5081588"/>
            <a:ext cx="927975" cy="747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7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25A153-5361-42E0-BF87-4176419C2E31}"/>
              </a:ext>
            </a:extLst>
          </p:cNvPr>
          <p:cNvPicPr>
            <a:picLocks noChangeAspect="1"/>
          </p:cNvPicPr>
          <p:nvPr/>
        </p:nvPicPr>
        <p:blipFill>
          <a:blip r:embed="rId3"/>
          <a:stretch>
            <a:fillRect/>
          </a:stretch>
        </p:blipFill>
        <p:spPr>
          <a:xfrm>
            <a:off x="1120576" y="3341767"/>
            <a:ext cx="9330481" cy="2838569"/>
          </a:xfrm>
          <a:prstGeom prst="rect">
            <a:avLst/>
          </a:prstGeom>
        </p:spPr>
      </p:pic>
      <p:sp>
        <p:nvSpPr>
          <p:cNvPr id="2" name="Title 1">
            <a:extLst>
              <a:ext uri="{FF2B5EF4-FFF2-40B4-BE49-F238E27FC236}">
                <a16:creationId xmlns:a16="http://schemas.microsoft.com/office/drawing/2014/main" id="{62EDA055-A9A5-4FE7-BC41-102315BADE7A}"/>
              </a:ext>
            </a:extLst>
          </p:cNvPr>
          <p:cNvSpPr>
            <a:spLocks noGrp="1"/>
          </p:cNvSpPr>
          <p:nvPr>
            <p:ph type="title"/>
          </p:nvPr>
        </p:nvSpPr>
        <p:spPr/>
        <p:txBody>
          <a:bodyPr/>
          <a:lstStyle/>
          <a:p>
            <a:r>
              <a:rPr lang="en-US" dirty="0"/>
              <a:t>Wrapping up and running the app</a:t>
            </a:r>
          </a:p>
        </p:txBody>
      </p:sp>
      <p:sp>
        <p:nvSpPr>
          <p:cNvPr id="3" name="Content Placeholder 2">
            <a:extLst>
              <a:ext uri="{FF2B5EF4-FFF2-40B4-BE49-F238E27FC236}">
                <a16:creationId xmlns:a16="http://schemas.microsoft.com/office/drawing/2014/main" id="{CC402E48-D3F1-40D5-AEF6-B88FFFC4A8DC}"/>
              </a:ext>
            </a:extLst>
          </p:cNvPr>
          <p:cNvSpPr>
            <a:spLocks noGrp="1"/>
          </p:cNvSpPr>
          <p:nvPr>
            <p:ph idx="1"/>
          </p:nvPr>
        </p:nvSpPr>
        <p:spPr/>
        <p:txBody>
          <a:bodyPr/>
          <a:lstStyle/>
          <a:p>
            <a:pPr marL="114300" indent="0">
              <a:buNone/>
            </a:pPr>
            <a:r>
              <a:rPr lang="en-US" dirty="0">
                <a:solidFill>
                  <a:schemeClr val="accent1"/>
                </a:solidFill>
              </a:rPr>
              <a:t># Final line of code in </a:t>
            </a:r>
            <a:r>
              <a:rPr lang="en-US" dirty="0" err="1">
                <a:solidFill>
                  <a:schemeClr val="accent1"/>
                </a:solidFill>
              </a:rPr>
              <a:t>app.R</a:t>
            </a:r>
            <a:endParaRPr lang="en-US" dirty="0">
              <a:solidFill>
                <a:schemeClr val="accent1"/>
              </a:solidFill>
            </a:endParaRP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0732EDF5-5D3B-4928-ABDF-76FB6976755E}"/>
              </a:ext>
            </a:extLst>
          </p:cNvPr>
          <p:cNvSpPr>
            <a:spLocks noGrp="1"/>
          </p:cNvSpPr>
          <p:nvPr>
            <p:ph type="sldNum" sz="quarter" idx="12"/>
          </p:nvPr>
        </p:nvSpPr>
        <p:spPr/>
        <p:txBody>
          <a:bodyPr/>
          <a:lstStyle/>
          <a:p>
            <a:fld id="{0798D939-2D9E-2142-A80A-FFDECD1E5A9B}" type="slidenum">
              <a:rPr lang="en-US" smtClean="0"/>
              <a:t>11</a:t>
            </a:fld>
            <a:endParaRPr lang="en-US"/>
          </a:p>
        </p:txBody>
      </p:sp>
      <p:sp>
        <p:nvSpPr>
          <p:cNvPr id="9" name="Rectangle 8">
            <a:extLst>
              <a:ext uri="{FF2B5EF4-FFF2-40B4-BE49-F238E27FC236}">
                <a16:creationId xmlns:a16="http://schemas.microsoft.com/office/drawing/2014/main" id="{B11EFCE5-EF3B-45E5-8EB4-15926814F426}"/>
              </a:ext>
            </a:extLst>
          </p:cNvPr>
          <p:cNvSpPr/>
          <p:nvPr/>
        </p:nvSpPr>
        <p:spPr>
          <a:xfrm>
            <a:off x="8286750" y="3725069"/>
            <a:ext cx="857250" cy="261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79C9FE2-A4B6-42CF-89FC-F996A7D81E84}"/>
              </a:ext>
            </a:extLst>
          </p:cNvPr>
          <p:cNvCxnSpPr>
            <a:cxnSpLocks/>
          </p:cNvCxnSpPr>
          <p:nvPr/>
        </p:nvCxnSpPr>
        <p:spPr>
          <a:xfrm>
            <a:off x="8330828" y="2956322"/>
            <a:ext cx="355973" cy="76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708999E-B928-4B7C-9FA6-1DB60D027FAF}"/>
              </a:ext>
            </a:extLst>
          </p:cNvPr>
          <p:cNvCxnSpPr>
            <a:cxnSpLocks/>
          </p:cNvCxnSpPr>
          <p:nvPr/>
        </p:nvCxnSpPr>
        <p:spPr>
          <a:xfrm flipH="1">
            <a:off x="9251555" y="2956322"/>
            <a:ext cx="347970" cy="78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03594-4FB0-43C5-A28C-5F4327F6C327}"/>
              </a:ext>
            </a:extLst>
          </p:cNvPr>
          <p:cNvSpPr txBox="1"/>
          <p:nvPr/>
        </p:nvSpPr>
        <p:spPr>
          <a:xfrm>
            <a:off x="6096000" y="2599571"/>
            <a:ext cx="2862263" cy="369332"/>
          </a:xfrm>
          <a:prstGeom prst="rect">
            <a:avLst/>
          </a:prstGeom>
          <a:noFill/>
        </p:spPr>
        <p:txBody>
          <a:bodyPr wrap="square" rtlCol="0">
            <a:spAutoFit/>
          </a:bodyPr>
          <a:lstStyle/>
          <a:p>
            <a:r>
              <a:rPr lang="en-US" dirty="0">
                <a:solidFill>
                  <a:schemeClr val="accent1"/>
                </a:solidFill>
              </a:rPr>
              <a:t>Click here to run app</a:t>
            </a:r>
          </a:p>
        </p:txBody>
      </p:sp>
      <p:sp>
        <p:nvSpPr>
          <p:cNvPr id="20" name="TextBox 19">
            <a:extLst>
              <a:ext uri="{FF2B5EF4-FFF2-40B4-BE49-F238E27FC236}">
                <a16:creationId xmlns:a16="http://schemas.microsoft.com/office/drawing/2014/main" id="{DC239049-C6B1-429A-B366-CB32A8E6E4AF}"/>
              </a:ext>
            </a:extLst>
          </p:cNvPr>
          <p:cNvSpPr txBox="1"/>
          <p:nvPr/>
        </p:nvSpPr>
        <p:spPr>
          <a:xfrm>
            <a:off x="9282409" y="2615684"/>
            <a:ext cx="2862263" cy="369332"/>
          </a:xfrm>
          <a:prstGeom prst="rect">
            <a:avLst/>
          </a:prstGeom>
          <a:noFill/>
        </p:spPr>
        <p:txBody>
          <a:bodyPr wrap="square" rtlCol="0">
            <a:spAutoFit/>
          </a:bodyPr>
          <a:lstStyle/>
          <a:p>
            <a:r>
              <a:rPr lang="en-US" dirty="0">
                <a:solidFill>
                  <a:schemeClr val="accent1"/>
                </a:solidFill>
              </a:rPr>
              <a:t>Adjust settings here</a:t>
            </a:r>
          </a:p>
        </p:txBody>
      </p:sp>
    </p:spTree>
    <p:extLst>
      <p:ext uri="{BB962C8B-B14F-4D97-AF65-F5344CB8AC3E}">
        <p14:creationId xmlns:p14="http://schemas.microsoft.com/office/powerpoint/2010/main" val="22766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35A-50A5-410A-AEDF-E652FC52A5DB}"/>
              </a:ext>
            </a:extLst>
          </p:cNvPr>
          <p:cNvSpPr>
            <a:spLocks noGrp="1"/>
          </p:cNvSpPr>
          <p:nvPr>
            <p:ph type="title"/>
          </p:nvPr>
        </p:nvSpPr>
        <p:spPr/>
        <p:txBody>
          <a:bodyPr/>
          <a:lstStyle/>
          <a:p>
            <a:r>
              <a:rPr lang="en-US" dirty="0"/>
              <a:t>Reaching a wider audience</a:t>
            </a:r>
          </a:p>
        </p:txBody>
      </p:sp>
      <p:sp>
        <p:nvSpPr>
          <p:cNvPr id="4" name="Slide Number Placeholder 3">
            <a:extLst>
              <a:ext uri="{FF2B5EF4-FFF2-40B4-BE49-F238E27FC236}">
                <a16:creationId xmlns:a16="http://schemas.microsoft.com/office/drawing/2014/main" id="{839FD264-BADB-4F77-9192-BD7BC49B1F6B}"/>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5" name="Content Placeholder 4">
            <a:extLst>
              <a:ext uri="{FF2B5EF4-FFF2-40B4-BE49-F238E27FC236}">
                <a16:creationId xmlns:a16="http://schemas.microsoft.com/office/drawing/2014/main" id="{7C086BE7-4842-47DE-B083-0BC8BF40CA29}"/>
              </a:ext>
            </a:extLst>
          </p:cNvPr>
          <p:cNvPicPr>
            <a:picLocks noGrp="1" noChangeAspect="1"/>
          </p:cNvPicPr>
          <p:nvPr>
            <p:ph idx="1"/>
          </p:nvPr>
        </p:nvPicPr>
        <p:blipFill>
          <a:blip r:embed="rId3"/>
          <a:stretch>
            <a:fillRect/>
          </a:stretch>
        </p:blipFill>
        <p:spPr>
          <a:xfrm>
            <a:off x="1120576" y="1417638"/>
            <a:ext cx="6984207" cy="4983162"/>
          </a:xfrm>
          <a:prstGeom prst="rect">
            <a:avLst/>
          </a:prstGeom>
        </p:spPr>
      </p:pic>
    </p:spTree>
    <p:extLst>
      <p:ext uri="{BB962C8B-B14F-4D97-AF65-F5344CB8AC3E}">
        <p14:creationId xmlns:p14="http://schemas.microsoft.com/office/powerpoint/2010/main" val="24203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000-7750-4C75-A309-F41AEE70790A}"/>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9876600-1A4B-4864-8F01-FCA521B2C7DA}"/>
              </a:ext>
            </a:extLst>
          </p:cNvPr>
          <p:cNvSpPr>
            <a:spLocks noGrp="1"/>
          </p:cNvSpPr>
          <p:nvPr>
            <p:ph idx="1"/>
          </p:nvPr>
        </p:nvSpPr>
        <p:spPr/>
        <p:txBody>
          <a:bodyPr/>
          <a:lstStyle/>
          <a:p>
            <a:r>
              <a:rPr lang="en-US" dirty="0"/>
              <a:t>Useful resources for further learning:</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https://shiny.rstudio.com/tutorial/</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endParaRPr lang="en-US" sz="1800" dirty="0">
              <a:solidFill>
                <a:schemeClr val="accent1"/>
              </a:solidFill>
              <a:latin typeface="Calibri" panose="020F0502020204030204" pitchFamily="34" charset="0"/>
              <a:ea typeface="Malgun Gothic" panose="020B0503020000020004" pitchFamily="34" charset="-127"/>
              <a:cs typeface="Times New Roman" panose="02020603050405020304" pitchFamily="18" charset="0"/>
            </a:endParaRPr>
          </a:p>
          <a:p>
            <a:pPr lvl="1"/>
            <a:endParaRPr lang="en-US" dirty="0"/>
          </a:p>
          <a:p>
            <a:r>
              <a:rPr lang="en-US" dirty="0"/>
              <a:t>Practice making Shiny apps for your own analyses</a:t>
            </a:r>
          </a:p>
          <a:p>
            <a:pPr lvl="1"/>
            <a:r>
              <a:rPr lang="en-US" i="1" dirty="0">
                <a:solidFill>
                  <a:schemeClr val="accent1"/>
                </a:solidFill>
              </a:rPr>
              <a:t>Start with the template provided</a:t>
            </a:r>
          </a:p>
          <a:p>
            <a:pPr lvl="1"/>
            <a:r>
              <a:rPr lang="en-US" i="1" dirty="0">
                <a:solidFill>
                  <a:schemeClr val="accent1"/>
                </a:solidFill>
              </a:rPr>
              <a:t>Figure out which input/output functions you will need to use by looking at the Shiny cheat-sheet</a:t>
            </a:r>
          </a:p>
          <a:p>
            <a:pPr lvl="1"/>
            <a:r>
              <a:rPr lang="en-US" i="1" dirty="0">
                <a:solidFill>
                  <a:schemeClr val="accent1"/>
                </a:solidFill>
              </a:rPr>
              <a:t>Troubleshoot with the help of the shiny package help documentation (e.g. by typing “?</a:t>
            </a:r>
            <a:r>
              <a:rPr lang="en-US" i="1" dirty="0" err="1">
                <a:solidFill>
                  <a:schemeClr val="accent1"/>
                </a:solidFill>
              </a:rPr>
              <a:t>renderPlot</a:t>
            </a:r>
            <a:r>
              <a:rPr lang="en-US" i="1" dirty="0">
                <a:solidFill>
                  <a:schemeClr val="accent1"/>
                </a:solidFill>
              </a:rPr>
              <a:t>” into the R console after loading the package)</a:t>
            </a:r>
          </a:p>
        </p:txBody>
      </p:sp>
      <p:sp>
        <p:nvSpPr>
          <p:cNvPr id="4" name="Slide Number Placeholder 3">
            <a:extLst>
              <a:ext uri="{FF2B5EF4-FFF2-40B4-BE49-F238E27FC236}">
                <a16:creationId xmlns:a16="http://schemas.microsoft.com/office/drawing/2014/main" id="{E5A97925-2D12-403C-8AC5-0F7F01E3AED6}"/>
              </a:ext>
            </a:extLst>
          </p:cNvPr>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0202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14</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and why should you use it?</a:t>
            </a:r>
          </a:p>
          <a:p>
            <a:pPr>
              <a:lnSpc>
                <a:spcPct val="95000"/>
              </a:lnSpc>
              <a:spcBef>
                <a:spcPct val="10000"/>
              </a:spcBef>
              <a:spcAft>
                <a:spcPts val="1200"/>
              </a:spcAft>
            </a:pPr>
            <a:r>
              <a:rPr lang="en-US" dirty="0">
                <a:cs typeface="Times New Roman" pitchFamily="18" charset="0"/>
              </a:rPr>
              <a:t>How to make a Shiny app</a:t>
            </a:r>
          </a:p>
          <a:p>
            <a:pPr lvl="1">
              <a:lnSpc>
                <a:spcPct val="95000"/>
              </a:lnSpc>
              <a:spcBef>
                <a:spcPct val="10000"/>
              </a:spcBef>
              <a:spcAft>
                <a:spcPts val="1200"/>
              </a:spcAft>
            </a:pPr>
            <a:r>
              <a:rPr lang="en-US" i="1" dirty="0">
                <a:solidFill>
                  <a:schemeClr val="accent1"/>
                </a:solidFill>
                <a:cs typeface="Times New Roman" pitchFamily="18" charset="0"/>
              </a:rPr>
              <a:t>Start from a template</a:t>
            </a:r>
          </a:p>
          <a:p>
            <a:pPr lvl="1">
              <a:lnSpc>
                <a:spcPct val="95000"/>
              </a:lnSpc>
              <a:spcBef>
                <a:spcPct val="10000"/>
              </a:spcBef>
              <a:spcAft>
                <a:spcPts val="1200"/>
              </a:spcAft>
            </a:pPr>
            <a:r>
              <a:rPr lang="en-US" i="1" dirty="0">
                <a:solidFill>
                  <a:schemeClr val="accent1"/>
                </a:solidFill>
                <a:cs typeface="Times New Roman" pitchFamily="18" charset="0"/>
              </a:rPr>
              <a:t>Walkthrough the creation of a relatively simple example</a:t>
            </a:r>
          </a:p>
        </p:txBody>
      </p:sp>
      <p:sp>
        <p:nvSpPr>
          <p:cNvPr id="2" name="Slide Number Placeholder 1"/>
          <p:cNvSpPr>
            <a:spLocks noGrp="1"/>
          </p:cNvSpPr>
          <p:nvPr>
            <p:ph type="sldNum" sz="quarter" idx="12"/>
          </p:nvPr>
        </p:nvSpPr>
        <p:spPr/>
        <p:txBody>
          <a:bodyPr/>
          <a:lstStyle/>
          <a:p>
            <a:fld id="{0798D939-2D9E-2142-A80A-FFDECD1E5A9B}" type="slidenum">
              <a:rPr lang="en-US">
                <a:latin typeface="Verdana"/>
              </a:rPr>
              <a:pPr/>
              <a:t>2</a:t>
            </a:fld>
            <a:endParaRPr lang="en-US">
              <a:latin typeface="Verdana"/>
            </a:endParaRPr>
          </a:p>
        </p:txBody>
      </p:sp>
    </p:spTree>
    <p:extLst>
      <p:ext uri="{BB962C8B-B14F-4D97-AF65-F5344CB8AC3E}">
        <p14:creationId xmlns:p14="http://schemas.microsoft.com/office/powerpoint/2010/main" val="35626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02E-4C2A-45EC-B66B-43FFE4C00B9B}"/>
              </a:ext>
            </a:extLst>
          </p:cNvPr>
          <p:cNvSpPr>
            <a:spLocks noGrp="1"/>
          </p:cNvSpPr>
          <p:nvPr>
            <p:ph type="title"/>
          </p:nvPr>
        </p:nvSpPr>
        <p:spPr/>
        <p:txBody>
          <a:bodyPr/>
          <a:lstStyle/>
          <a:p>
            <a:r>
              <a:rPr lang="en-US" dirty="0"/>
              <a:t>Introduction to Shiny</a:t>
            </a:r>
          </a:p>
        </p:txBody>
      </p:sp>
      <p:sp>
        <p:nvSpPr>
          <p:cNvPr id="3" name="Content Placeholder 2">
            <a:extLst>
              <a:ext uri="{FF2B5EF4-FFF2-40B4-BE49-F238E27FC236}">
                <a16:creationId xmlns:a16="http://schemas.microsoft.com/office/drawing/2014/main" id="{6CD63596-AA2B-4CB1-B007-C4FBA6F6ADD3}"/>
              </a:ext>
            </a:extLst>
          </p:cNvPr>
          <p:cNvSpPr>
            <a:spLocks noGrp="1"/>
          </p:cNvSpPr>
          <p:nvPr>
            <p:ph idx="1"/>
          </p:nvPr>
        </p:nvSpPr>
        <p:spPr>
          <a:xfrm>
            <a:off x="1120576" y="1417638"/>
            <a:ext cx="8052000" cy="5035698"/>
          </a:xfrm>
        </p:spPr>
        <p:txBody>
          <a:bodyPr>
            <a:normAutofit/>
          </a:bodyPr>
          <a:lstStyle/>
          <a:p>
            <a:r>
              <a:rPr lang="en-US" dirty="0"/>
              <a:t>Standalone R script </a:t>
            </a:r>
          </a:p>
          <a:p>
            <a:pPr lvl="1"/>
            <a:r>
              <a:rPr lang="en-US" i="1" dirty="0">
                <a:solidFill>
                  <a:schemeClr val="accent1"/>
                </a:solidFill>
              </a:rPr>
              <a:t>Typically executed only once</a:t>
            </a:r>
          </a:p>
          <a:p>
            <a:pPr lvl="1"/>
            <a:r>
              <a:rPr lang="en-US" i="1" dirty="0">
                <a:solidFill>
                  <a:schemeClr val="accent1"/>
                </a:solidFill>
              </a:rPr>
              <a:t>Inputs are fixed by the programmer</a:t>
            </a:r>
          </a:p>
          <a:p>
            <a:pPr lvl="1"/>
            <a:r>
              <a:rPr lang="en-US" i="1" dirty="0">
                <a:solidFill>
                  <a:schemeClr val="accent1"/>
                </a:solidFill>
              </a:rPr>
              <a:t>Interaction requires knowledge of R</a:t>
            </a:r>
          </a:p>
          <a:p>
            <a:r>
              <a:rPr lang="en-US" dirty="0"/>
              <a:t>Shiny app</a:t>
            </a:r>
          </a:p>
          <a:p>
            <a:pPr lvl="1"/>
            <a:r>
              <a:rPr lang="en-US" i="1" dirty="0">
                <a:solidFill>
                  <a:schemeClr val="accent1"/>
                </a:solidFill>
              </a:rPr>
              <a:t>Server runs R code continuously, updating outputs in response to changes in inputs</a:t>
            </a:r>
          </a:p>
          <a:p>
            <a:pPr lvl="1"/>
            <a:r>
              <a:rPr lang="en-US" i="1" dirty="0">
                <a:solidFill>
                  <a:schemeClr val="accent1"/>
                </a:solidFill>
              </a:rPr>
              <a:t>Inputs are interactive</a:t>
            </a:r>
          </a:p>
          <a:p>
            <a:pPr lvl="1"/>
            <a:r>
              <a:rPr lang="en-US" i="1" dirty="0">
                <a:solidFill>
                  <a:schemeClr val="accent1"/>
                </a:solidFill>
              </a:rPr>
              <a:t>Interaction does not require knowledge of R</a:t>
            </a:r>
          </a:p>
          <a:p>
            <a:pPr lvl="1"/>
            <a:endParaRPr lang="en-US" dirty="0"/>
          </a:p>
        </p:txBody>
      </p:sp>
      <p:sp>
        <p:nvSpPr>
          <p:cNvPr id="4" name="Slide Number Placeholder 3">
            <a:extLst>
              <a:ext uri="{FF2B5EF4-FFF2-40B4-BE49-F238E27FC236}">
                <a16:creationId xmlns:a16="http://schemas.microsoft.com/office/drawing/2014/main" id="{EF539860-0C4D-410D-A78F-843205D81D9F}"/>
              </a:ext>
            </a:extLst>
          </p:cNvPr>
          <p:cNvSpPr>
            <a:spLocks noGrp="1"/>
          </p:cNvSpPr>
          <p:nvPr>
            <p:ph type="sldNum" sz="quarter" idx="12"/>
          </p:nvPr>
        </p:nvSpPr>
        <p:spPr/>
        <p:txBody>
          <a:bodyPr/>
          <a:lstStyle/>
          <a:p>
            <a:fld id="{0798D939-2D9E-2142-A80A-FFDECD1E5A9B}" type="slidenum">
              <a:rPr lang="en-US" smtClean="0"/>
              <a:t>3</a:t>
            </a:fld>
            <a:endParaRPr lang="en-US"/>
          </a:p>
        </p:txBody>
      </p:sp>
      <p:sp>
        <p:nvSpPr>
          <p:cNvPr id="7" name="Content Placeholder 2">
            <a:extLst>
              <a:ext uri="{FF2B5EF4-FFF2-40B4-BE49-F238E27FC236}">
                <a16:creationId xmlns:a16="http://schemas.microsoft.com/office/drawing/2014/main" id="{B40F1A50-3809-442C-8131-F5A11A2410CD}"/>
              </a:ext>
            </a:extLst>
          </p:cNvPr>
          <p:cNvSpPr txBox="1">
            <a:spLocks/>
          </p:cNvSpPr>
          <p:nvPr/>
        </p:nvSpPr>
        <p:spPr>
          <a:xfrm>
            <a:off x="6200575" y="1407529"/>
            <a:ext cx="5543750" cy="49831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369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7EB-DC3C-415D-A7C5-4DBDF9A94AD3}"/>
              </a:ext>
            </a:extLst>
          </p:cNvPr>
          <p:cNvSpPr>
            <a:spLocks noGrp="1"/>
          </p:cNvSpPr>
          <p:nvPr>
            <p:ph type="title"/>
          </p:nvPr>
        </p:nvSpPr>
        <p:spPr/>
        <p:txBody>
          <a:bodyPr/>
          <a:lstStyle/>
          <a:p>
            <a:r>
              <a:rPr lang="en-US" dirty="0"/>
              <a:t>Getting started with a template</a:t>
            </a:r>
          </a:p>
        </p:txBody>
      </p:sp>
      <p:sp>
        <p:nvSpPr>
          <p:cNvPr id="3" name="Content Placeholder 2">
            <a:extLst>
              <a:ext uri="{FF2B5EF4-FFF2-40B4-BE49-F238E27FC236}">
                <a16:creationId xmlns:a16="http://schemas.microsoft.com/office/drawing/2014/main" id="{0CA35219-CC5B-41A7-BADF-46245798CFBC}"/>
              </a:ext>
            </a:extLst>
          </p:cNvPr>
          <p:cNvSpPr>
            <a:spLocks noGrp="1"/>
          </p:cNvSpPr>
          <p:nvPr>
            <p:ph idx="1"/>
          </p:nvPr>
        </p:nvSpPr>
        <p:spPr/>
        <p:txBody>
          <a:bodyPr/>
          <a:lstStyle/>
          <a:p>
            <a:pPr marL="114300" indent="0">
              <a:buNone/>
            </a:pPr>
            <a:r>
              <a:rPr lang="en-US" dirty="0">
                <a:solidFill>
                  <a:schemeClr val="accent1"/>
                </a:solidFill>
              </a:rPr>
              <a:t># Load required packages</a:t>
            </a:r>
          </a:p>
          <a:p>
            <a:pPr marL="114300" indent="0">
              <a:buNone/>
            </a:pPr>
            <a:r>
              <a:rPr lang="en-US" dirty="0"/>
              <a:t>library(shiny)  </a:t>
            </a:r>
          </a:p>
          <a:p>
            <a:pPr marL="114300" indent="0">
              <a:buNone/>
            </a:pPr>
            <a:endParaRPr lang="en-US" dirty="0">
              <a:solidFill>
                <a:schemeClr val="accent1"/>
              </a:solidFill>
            </a:endParaRPr>
          </a:p>
          <a:p>
            <a:pPr marL="114300" indent="0">
              <a:buNone/>
            </a:pPr>
            <a:r>
              <a:rPr lang="en-US" dirty="0">
                <a:solidFill>
                  <a:schemeClr val="accent1"/>
                </a:solidFill>
              </a:rPr>
              <a:t># Sets up appearance of app and fields user input</a:t>
            </a:r>
          </a:p>
          <a:p>
            <a:pPr marL="114300" indent="0">
              <a:buNone/>
            </a:pPr>
            <a:r>
              <a:rPr lang="en-US" dirty="0" err="1"/>
              <a:t>ui</a:t>
            </a:r>
            <a:r>
              <a:rPr lang="en-US" dirty="0"/>
              <a:t> &lt;- </a:t>
            </a:r>
            <a:r>
              <a:rPr lang="en-US" dirty="0" err="1"/>
              <a:t>fluidPage</a:t>
            </a:r>
            <a:r>
              <a:rPr lang="en-US" dirty="0"/>
              <a:t>(  )</a:t>
            </a:r>
          </a:p>
          <a:p>
            <a:pPr marL="114300" indent="0">
              <a:buNone/>
            </a:pPr>
            <a:endParaRPr lang="en-US" dirty="0">
              <a:solidFill>
                <a:schemeClr val="accent1"/>
              </a:solidFill>
            </a:endParaRPr>
          </a:p>
          <a:p>
            <a:pPr marL="114300" indent="0">
              <a:buNone/>
            </a:pPr>
            <a:r>
              <a:rPr lang="en-US" dirty="0">
                <a:solidFill>
                  <a:schemeClr val="accent1"/>
                </a:solidFill>
              </a:rPr>
              <a:t># Takes the inputs and creates the outputs</a:t>
            </a:r>
          </a:p>
          <a:p>
            <a:pPr marL="114300" indent="0">
              <a:buNone/>
            </a:pPr>
            <a:r>
              <a:rPr lang="en-US" dirty="0"/>
              <a:t>server &lt;- function(input, output) {  }</a:t>
            </a:r>
          </a:p>
          <a:p>
            <a:pPr marL="114300" indent="0">
              <a:buNone/>
            </a:pPr>
            <a:endParaRPr lang="en-US" dirty="0"/>
          </a:p>
          <a:p>
            <a:pPr marL="114300" indent="0">
              <a:buNone/>
            </a:pPr>
            <a:r>
              <a:rPr lang="en-US" dirty="0">
                <a:solidFill>
                  <a:schemeClr val="accent1"/>
                </a:solidFill>
              </a:rPr>
              <a:t># Creates the final Shiny app object</a:t>
            </a: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EC066B60-D8E8-4492-8DE9-D7B13CFE9492}"/>
              </a:ext>
            </a:extLst>
          </p:cNvPr>
          <p:cNvSpPr>
            <a:spLocks noGrp="1"/>
          </p:cNvSpPr>
          <p:nvPr>
            <p:ph type="sldNum" sz="quarter" idx="12"/>
          </p:nvPr>
        </p:nvSpPr>
        <p:spPr/>
        <p:txBody>
          <a:bodyPr/>
          <a:lstStyle/>
          <a:p>
            <a:fld id="{0798D939-2D9E-2142-A80A-FFDECD1E5A9B}" type="slidenum">
              <a:rPr lang="en-US" smtClean="0"/>
              <a:t>4</a:t>
            </a:fld>
            <a:endParaRPr lang="en-US"/>
          </a:p>
        </p:txBody>
      </p:sp>
      <p:sp>
        <p:nvSpPr>
          <p:cNvPr id="6" name="TextBox 5">
            <a:extLst>
              <a:ext uri="{FF2B5EF4-FFF2-40B4-BE49-F238E27FC236}">
                <a16:creationId xmlns:a16="http://schemas.microsoft.com/office/drawing/2014/main" id="{08818B85-B87A-4802-B2C1-87608E1CE043}"/>
              </a:ext>
            </a:extLst>
          </p:cNvPr>
          <p:cNvSpPr txBox="1"/>
          <p:nvPr/>
        </p:nvSpPr>
        <p:spPr>
          <a:xfrm>
            <a:off x="3602633" y="1828802"/>
            <a:ext cx="5955705" cy="371475"/>
          </a:xfrm>
          <a:prstGeom prst="rect">
            <a:avLst/>
          </a:prstGeom>
          <a:noFill/>
        </p:spPr>
        <p:txBody>
          <a:bodyPr wrap="square" rtlCol="0">
            <a:spAutoFit/>
          </a:bodyPr>
          <a:lstStyle/>
          <a:p>
            <a:r>
              <a:rPr lang="en-US" dirty="0" err="1">
                <a:solidFill>
                  <a:schemeClr val="accent1"/>
                </a:solidFill>
              </a:rPr>
              <a:t>install.packages</a:t>
            </a:r>
            <a:r>
              <a:rPr lang="en-US" dirty="0">
                <a:solidFill>
                  <a:schemeClr val="accent1"/>
                </a:solidFill>
              </a:rPr>
              <a:t>(“shiny”) first, if necessary</a:t>
            </a:r>
          </a:p>
        </p:txBody>
      </p:sp>
      <p:sp>
        <p:nvSpPr>
          <p:cNvPr id="7" name="Left Brace 6">
            <a:extLst>
              <a:ext uri="{FF2B5EF4-FFF2-40B4-BE49-F238E27FC236}">
                <a16:creationId xmlns:a16="http://schemas.microsoft.com/office/drawing/2014/main" id="{D8CE548D-EA3B-4688-8DA9-C442B0E08B99}"/>
              </a:ext>
            </a:extLst>
          </p:cNvPr>
          <p:cNvSpPr/>
          <p:nvPr/>
        </p:nvSpPr>
        <p:spPr>
          <a:xfrm>
            <a:off x="3350221" y="1828802"/>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9C6225-3008-4CCB-8C6F-C1DA5C559154}"/>
              </a:ext>
            </a:extLst>
          </p:cNvPr>
          <p:cNvCxnSpPr>
            <a:cxnSpLocks/>
          </p:cNvCxnSpPr>
          <p:nvPr/>
        </p:nvCxnSpPr>
        <p:spPr>
          <a:xfrm>
            <a:off x="3476427" y="3429000"/>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39B53A-A023-45A2-B629-CFD5D7280AE4}"/>
              </a:ext>
            </a:extLst>
          </p:cNvPr>
          <p:cNvCxnSpPr/>
          <p:nvPr/>
        </p:nvCxnSpPr>
        <p:spPr>
          <a:xfrm flipH="1">
            <a:off x="3886200" y="317334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F99BB-3D1B-400D-864A-A3217799F01E}"/>
              </a:ext>
            </a:extLst>
          </p:cNvPr>
          <p:cNvSpPr txBox="1"/>
          <p:nvPr/>
        </p:nvSpPr>
        <p:spPr>
          <a:xfrm>
            <a:off x="4643437" y="2988674"/>
            <a:ext cx="4757737" cy="369332"/>
          </a:xfrm>
          <a:prstGeom prst="rect">
            <a:avLst/>
          </a:prstGeom>
          <a:noFill/>
        </p:spPr>
        <p:txBody>
          <a:bodyPr wrap="square" rtlCol="0">
            <a:spAutoFit/>
          </a:bodyPr>
          <a:lstStyle/>
          <a:p>
            <a:r>
              <a:rPr lang="en-US" dirty="0">
                <a:solidFill>
                  <a:schemeClr val="accent1"/>
                </a:solidFill>
              </a:rPr>
              <a:t>Instructions go here</a:t>
            </a:r>
          </a:p>
        </p:txBody>
      </p:sp>
      <p:cxnSp>
        <p:nvCxnSpPr>
          <p:cNvPr id="16" name="Straight Connector 15">
            <a:extLst>
              <a:ext uri="{FF2B5EF4-FFF2-40B4-BE49-F238E27FC236}">
                <a16:creationId xmlns:a16="http://schemas.microsoft.com/office/drawing/2014/main" id="{0FB4CCD5-05DD-41D1-9309-AE1A28DE538B}"/>
              </a:ext>
            </a:extLst>
          </p:cNvPr>
          <p:cNvCxnSpPr/>
          <p:nvPr/>
        </p:nvCxnSpPr>
        <p:spPr>
          <a:xfrm>
            <a:off x="4029075"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F5E0C-EC79-46AF-B53E-1F8BC446F238}"/>
              </a:ext>
            </a:extLst>
          </p:cNvPr>
          <p:cNvCxnSpPr/>
          <p:nvPr/>
        </p:nvCxnSpPr>
        <p:spPr>
          <a:xfrm>
            <a:off x="4995863"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94404A-1EA0-4486-ABA0-EDC4673FEEFF}"/>
              </a:ext>
            </a:extLst>
          </p:cNvPr>
          <p:cNvCxnSpPr>
            <a:cxnSpLocks/>
          </p:cNvCxnSpPr>
          <p:nvPr/>
        </p:nvCxnSpPr>
        <p:spPr>
          <a:xfrm>
            <a:off x="6200576" y="4638675"/>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A67345-0A63-4CE4-B3A6-DAF6D31C9994}"/>
              </a:ext>
            </a:extLst>
          </p:cNvPr>
          <p:cNvCxnSpPr/>
          <p:nvPr/>
        </p:nvCxnSpPr>
        <p:spPr>
          <a:xfrm flipH="1">
            <a:off x="6580485" y="443865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1D1E4-6873-4577-8482-2880A0F8DCDB}"/>
              </a:ext>
            </a:extLst>
          </p:cNvPr>
          <p:cNvSpPr txBox="1"/>
          <p:nvPr/>
        </p:nvSpPr>
        <p:spPr>
          <a:xfrm>
            <a:off x="7337722" y="4245531"/>
            <a:ext cx="4757737" cy="369332"/>
          </a:xfrm>
          <a:prstGeom prst="rect">
            <a:avLst/>
          </a:prstGeom>
          <a:noFill/>
        </p:spPr>
        <p:txBody>
          <a:bodyPr wrap="square" rtlCol="0">
            <a:spAutoFit/>
          </a:bodyPr>
          <a:lstStyle/>
          <a:p>
            <a:r>
              <a:rPr lang="en-US" dirty="0">
                <a:solidFill>
                  <a:schemeClr val="accent1"/>
                </a:solidFill>
              </a:rPr>
              <a:t>Instructions go here</a:t>
            </a:r>
          </a:p>
        </p:txBody>
      </p:sp>
    </p:spTree>
    <p:extLst>
      <p:ext uri="{BB962C8B-B14F-4D97-AF65-F5344CB8AC3E}">
        <p14:creationId xmlns:p14="http://schemas.microsoft.com/office/powerpoint/2010/main" val="3866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85B2-00C6-4BD6-9159-20FA7A3D9002}"/>
              </a:ext>
            </a:extLst>
          </p:cNvPr>
          <p:cNvSpPr>
            <a:spLocks noGrp="1"/>
          </p:cNvSpPr>
          <p:nvPr>
            <p:ph type="title"/>
          </p:nvPr>
        </p:nvSpPr>
        <p:spPr/>
        <p:txBody>
          <a:bodyPr/>
          <a:lstStyle/>
          <a:p>
            <a:r>
              <a:rPr lang="en-US" dirty="0"/>
              <a:t>App walkthrough</a:t>
            </a:r>
          </a:p>
        </p:txBody>
      </p:sp>
      <p:sp>
        <p:nvSpPr>
          <p:cNvPr id="4" name="Slide Number Placeholder 3">
            <a:extLst>
              <a:ext uri="{FF2B5EF4-FFF2-40B4-BE49-F238E27FC236}">
                <a16:creationId xmlns:a16="http://schemas.microsoft.com/office/drawing/2014/main" id="{730BF78D-068F-40D4-A5B1-1E9DB8D0A1FD}"/>
              </a:ext>
            </a:extLst>
          </p:cNvPr>
          <p:cNvSpPr>
            <a:spLocks noGrp="1"/>
          </p:cNvSpPr>
          <p:nvPr>
            <p:ph type="sldNum" sz="quarter" idx="12"/>
          </p:nvPr>
        </p:nvSpPr>
        <p:spPr/>
        <p:txBody>
          <a:bodyPr/>
          <a:lstStyle/>
          <a:p>
            <a:fld id="{0798D939-2D9E-2142-A80A-FFDECD1E5A9B}" type="slidenum">
              <a:rPr lang="en-US" smtClean="0"/>
              <a:t>5</a:t>
            </a:fld>
            <a:endParaRPr lang="en-US"/>
          </a:p>
        </p:txBody>
      </p:sp>
      <p:pic>
        <p:nvPicPr>
          <p:cNvPr id="5" name="Picture 4" descr="Chart, line chart&#10;&#10;Description automatically generated">
            <a:extLst>
              <a:ext uri="{FF2B5EF4-FFF2-40B4-BE49-F238E27FC236}">
                <a16:creationId xmlns:a16="http://schemas.microsoft.com/office/drawing/2014/main" id="{7DD1CFBA-47EA-4B14-93EF-2386ACE7FD6B}"/>
              </a:ext>
            </a:extLst>
          </p:cNvPr>
          <p:cNvPicPr>
            <a:picLocks noChangeAspect="1"/>
          </p:cNvPicPr>
          <p:nvPr/>
        </p:nvPicPr>
        <p:blipFill>
          <a:blip r:embed="rId3"/>
          <a:stretch>
            <a:fillRect/>
          </a:stretch>
        </p:blipFill>
        <p:spPr>
          <a:xfrm>
            <a:off x="4532145" y="1342085"/>
            <a:ext cx="4109619" cy="5146998"/>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778A4CD7-FCF2-488C-ABEB-01E6A5DAE939}"/>
              </a:ext>
            </a:extLst>
          </p:cNvPr>
          <p:cNvPicPr>
            <a:picLocks noChangeAspect="1"/>
          </p:cNvPicPr>
          <p:nvPr/>
        </p:nvPicPr>
        <p:blipFill>
          <a:blip r:embed="rId4"/>
          <a:stretch>
            <a:fillRect/>
          </a:stretch>
        </p:blipFill>
        <p:spPr>
          <a:xfrm>
            <a:off x="4532144" y="1342085"/>
            <a:ext cx="4109619" cy="5087343"/>
          </a:xfrm>
          <a:prstGeom prst="rect">
            <a:avLst/>
          </a:prstGeom>
        </p:spPr>
      </p:pic>
      <p:pic>
        <p:nvPicPr>
          <p:cNvPr id="7" name="Picture 6" descr="Chart&#10;&#10;Description automatically generated">
            <a:extLst>
              <a:ext uri="{FF2B5EF4-FFF2-40B4-BE49-F238E27FC236}">
                <a16:creationId xmlns:a16="http://schemas.microsoft.com/office/drawing/2014/main" id="{4ED6FA94-9E7C-496C-85FD-4CF93378BDF8}"/>
              </a:ext>
            </a:extLst>
          </p:cNvPr>
          <p:cNvPicPr>
            <a:picLocks noChangeAspect="1"/>
          </p:cNvPicPr>
          <p:nvPr/>
        </p:nvPicPr>
        <p:blipFill>
          <a:blip r:embed="rId5"/>
          <a:stretch>
            <a:fillRect/>
          </a:stretch>
        </p:blipFill>
        <p:spPr>
          <a:xfrm>
            <a:off x="4532144" y="1337471"/>
            <a:ext cx="4109619" cy="5071445"/>
          </a:xfrm>
          <a:prstGeom prst="rect">
            <a:avLst/>
          </a:prstGeom>
        </p:spPr>
      </p:pic>
    </p:spTree>
    <p:extLst>
      <p:ext uri="{BB962C8B-B14F-4D97-AF65-F5344CB8AC3E}">
        <p14:creationId xmlns:p14="http://schemas.microsoft.com/office/powerpoint/2010/main" val="31510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0218-8019-4D3F-8D09-C8664ADCB1AA}"/>
              </a:ext>
            </a:extLst>
          </p:cNvPr>
          <p:cNvSpPr>
            <a:spLocks noGrp="1"/>
          </p:cNvSpPr>
          <p:nvPr>
            <p:ph type="title"/>
          </p:nvPr>
        </p:nvSpPr>
        <p:spPr/>
        <p:txBody>
          <a:bodyPr/>
          <a:lstStyle/>
          <a:p>
            <a:r>
              <a:rPr lang="en-US" dirty="0"/>
              <a:t>Setting up</a:t>
            </a:r>
          </a:p>
        </p:txBody>
      </p:sp>
      <p:sp>
        <p:nvSpPr>
          <p:cNvPr id="3" name="Content Placeholder 2">
            <a:extLst>
              <a:ext uri="{FF2B5EF4-FFF2-40B4-BE49-F238E27FC236}">
                <a16:creationId xmlns:a16="http://schemas.microsoft.com/office/drawing/2014/main" id="{F46455CB-B326-4753-A13D-4FAC0CED6106}"/>
              </a:ext>
            </a:extLst>
          </p:cNvPr>
          <p:cNvSpPr>
            <a:spLocks noGrp="1"/>
          </p:cNvSpPr>
          <p:nvPr>
            <p:ph idx="1"/>
          </p:nvPr>
        </p:nvSpPr>
        <p:spPr/>
        <p:txBody>
          <a:bodyPr/>
          <a:lstStyle/>
          <a:p>
            <a:pPr marL="114300" indent="0">
              <a:buNone/>
            </a:pPr>
            <a:endParaRPr lang="en-US" dirty="0"/>
          </a:p>
          <a:p>
            <a:pPr marL="114300" indent="0">
              <a:buNone/>
            </a:pPr>
            <a:r>
              <a:rPr lang="en-US" dirty="0"/>
              <a:t>library(shiny)</a:t>
            </a:r>
          </a:p>
          <a:p>
            <a:pPr marL="114300" indent="0">
              <a:buNone/>
            </a:pPr>
            <a:r>
              <a:rPr lang="en-US" dirty="0"/>
              <a:t>library(ggplot2)</a:t>
            </a:r>
          </a:p>
          <a:p>
            <a:pPr marL="114300" indent="0">
              <a:buNone/>
            </a:pPr>
            <a:endParaRPr lang="en-US" dirty="0"/>
          </a:p>
          <a:p>
            <a:pPr marL="114300" indent="0">
              <a:buNone/>
            </a:pPr>
            <a:r>
              <a:rPr lang="en-US" dirty="0" err="1"/>
              <a:t>framingham</a:t>
            </a:r>
            <a:r>
              <a:rPr lang="en-US" dirty="0"/>
              <a:t> &lt;- read.csv("framingham.csv")</a:t>
            </a:r>
          </a:p>
          <a:p>
            <a:pPr marL="114300" indent="0">
              <a:buNone/>
            </a:pPr>
            <a:endParaRPr lang="en-US" dirty="0"/>
          </a:p>
          <a:p>
            <a:pPr marL="114300" indent="0">
              <a:buNone/>
            </a:pPr>
            <a:r>
              <a:rPr lang="en-US" dirty="0" err="1"/>
              <a:t>quantvars</a:t>
            </a:r>
            <a:r>
              <a:rPr lang="en-US" dirty="0"/>
              <a:t> &lt;- c("AGE", "TOTCHOL", "HDLC", "LDLC", "SYSBP", 			     "DIABP", "BMI", "HEARTRTE", "GLUCOSE")</a:t>
            </a:r>
          </a:p>
          <a:p>
            <a:pPr marL="114300" indent="0">
              <a:buNone/>
            </a:pPr>
            <a:r>
              <a:rPr lang="en-US" dirty="0" err="1"/>
              <a:t>framingham</a:t>
            </a:r>
            <a:r>
              <a:rPr lang="en-US" dirty="0"/>
              <a:t> &lt;- </a:t>
            </a:r>
            <a:r>
              <a:rPr lang="en-US" dirty="0" err="1"/>
              <a:t>framingham</a:t>
            </a:r>
            <a:r>
              <a:rPr lang="en-US" dirty="0"/>
              <a:t>[, </a:t>
            </a:r>
            <a:r>
              <a:rPr lang="en-US" dirty="0" err="1"/>
              <a:t>quantvars</a:t>
            </a:r>
            <a:r>
              <a:rPr lang="en-US" dirty="0"/>
              <a:t>]</a:t>
            </a:r>
          </a:p>
          <a:p>
            <a:pPr marL="114300" indent="0">
              <a:buNone/>
            </a:pPr>
            <a:endParaRPr lang="en-US" dirty="0"/>
          </a:p>
        </p:txBody>
      </p:sp>
      <p:sp>
        <p:nvSpPr>
          <p:cNvPr id="4" name="Slide Number Placeholder 3">
            <a:extLst>
              <a:ext uri="{FF2B5EF4-FFF2-40B4-BE49-F238E27FC236}">
                <a16:creationId xmlns:a16="http://schemas.microsoft.com/office/drawing/2014/main" id="{32F724AA-04D1-4198-9913-AFA2A91F87B3}"/>
              </a:ext>
            </a:extLst>
          </p:cNvPr>
          <p:cNvSpPr>
            <a:spLocks noGrp="1"/>
          </p:cNvSpPr>
          <p:nvPr>
            <p:ph type="sldNum" sz="quarter" idx="12"/>
          </p:nvPr>
        </p:nvSpPr>
        <p:spPr/>
        <p:txBody>
          <a:bodyPr/>
          <a:lstStyle/>
          <a:p>
            <a:fld id="{0798D939-2D9E-2142-A80A-FFDECD1E5A9B}" type="slidenum">
              <a:rPr lang="en-US" smtClean="0"/>
              <a:t>6</a:t>
            </a:fld>
            <a:endParaRPr lang="en-US"/>
          </a:p>
        </p:txBody>
      </p:sp>
      <p:sp>
        <p:nvSpPr>
          <p:cNvPr id="7" name="Left Brace 6">
            <a:extLst>
              <a:ext uri="{FF2B5EF4-FFF2-40B4-BE49-F238E27FC236}">
                <a16:creationId xmlns:a16="http://schemas.microsoft.com/office/drawing/2014/main" id="{F01B902B-46D2-410F-828E-9217E5EFC180}"/>
              </a:ext>
            </a:extLst>
          </p:cNvPr>
          <p:cNvSpPr/>
          <p:nvPr/>
        </p:nvSpPr>
        <p:spPr>
          <a:xfrm>
            <a:off x="7634288" y="3057525"/>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8B5DF5C-0A69-4F37-AB0A-9D1C4B376E84}"/>
              </a:ext>
            </a:extLst>
          </p:cNvPr>
          <p:cNvSpPr txBox="1"/>
          <p:nvPr/>
        </p:nvSpPr>
        <p:spPr>
          <a:xfrm>
            <a:off x="7886700" y="2920096"/>
            <a:ext cx="3698281" cy="646331"/>
          </a:xfrm>
          <a:prstGeom prst="rect">
            <a:avLst/>
          </a:prstGeom>
          <a:noFill/>
        </p:spPr>
        <p:txBody>
          <a:bodyPr wrap="square" rtlCol="0">
            <a:spAutoFit/>
          </a:bodyPr>
          <a:lstStyle/>
          <a:p>
            <a:r>
              <a:rPr lang="en-US" dirty="0">
                <a:solidFill>
                  <a:schemeClr val="accent1"/>
                </a:solidFill>
              </a:rPr>
              <a:t>Data can be imported before Shiny functions</a:t>
            </a:r>
          </a:p>
        </p:txBody>
      </p:sp>
      <p:sp>
        <p:nvSpPr>
          <p:cNvPr id="9" name="TextBox 8">
            <a:extLst>
              <a:ext uri="{FF2B5EF4-FFF2-40B4-BE49-F238E27FC236}">
                <a16:creationId xmlns:a16="http://schemas.microsoft.com/office/drawing/2014/main" id="{2489CD73-4DC2-43EF-A1A2-5105F6E81DBE}"/>
              </a:ext>
            </a:extLst>
          </p:cNvPr>
          <p:cNvSpPr txBox="1"/>
          <p:nvPr/>
        </p:nvSpPr>
        <p:spPr>
          <a:xfrm>
            <a:off x="7680326" y="4489244"/>
            <a:ext cx="3391098" cy="923330"/>
          </a:xfrm>
          <a:prstGeom prst="rect">
            <a:avLst/>
          </a:prstGeom>
          <a:noFill/>
        </p:spPr>
        <p:txBody>
          <a:bodyPr wrap="square" rtlCol="0">
            <a:spAutoFit/>
          </a:bodyPr>
          <a:lstStyle/>
          <a:p>
            <a:r>
              <a:rPr lang="en-US" dirty="0">
                <a:solidFill>
                  <a:schemeClr val="accent1"/>
                </a:solidFill>
              </a:rPr>
              <a:t>We only want to keep some variables from the “</a:t>
            </a:r>
            <a:r>
              <a:rPr lang="en-US" dirty="0" err="1">
                <a:solidFill>
                  <a:schemeClr val="accent1"/>
                </a:solidFill>
              </a:rPr>
              <a:t>framingham</a:t>
            </a:r>
            <a:r>
              <a:rPr lang="en-US" dirty="0">
                <a:solidFill>
                  <a:schemeClr val="accent1"/>
                </a:solidFill>
              </a:rPr>
              <a:t>” dataset</a:t>
            </a:r>
          </a:p>
        </p:txBody>
      </p:sp>
      <p:sp>
        <p:nvSpPr>
          <p:cNvPr id="10" name="Left Brace 9">
            <a:extLst>
              <a:ext uri="{FF2B5EF4-FFF2-40B4-BE49-F238E27FC236}">
                <a16:creationId xmlns:a16="http://schemas.microsoft.com/office/drawing/2014/main" id="{125120C2-34EB-4AB8-A274-BF9AA17B3120}"/>
              </a:ext>
            </a:extLst>
          </p:cNvPr>
          <p:cNvSpPr/>
          <p:nvPr/>
        </p:nvSpPr>
        <p:spPr>
          <a:xfrm>
            <a:off x="7381876" y="4612138"/>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3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D17E97A-16DD-49CB-9D4E-EC0947225712}"/>
              </a:ext>
            </a:extLst>
          </p:cNvPr>
          <p:cNvSpPr/>
          <p:nvPr/>
        </p:nvSpPr>
        <p:spPr>
          <a:xfrm>
            <a:off x="7985028" y="1366736"/>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E21628C-3A2D-4252-85F6-4097FAAA7283}"/>
              </a:ext>
            </a:extLst>
          </p:cNvPr>
          <p:cNvSpPr/>
          <p:nvPr/>
        </p:nvSpPr>
        <p:spPr>
          <a:xfrm>
            <a:off x="911424" y="2070100"/>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DE81553-63ED-400D-8E85-BD05E92F8102}"/>
              </a:ext>
            </a:extLst>
          </p:cNvPr>
          <p:cNvSpPr>
            <a:spLocks noGrp="1"/>
          </p:cNvSpPr>
          <p:nvPr>
            <p:ph type="title"/>
          </p:nvPr>
        </p:nvSpPr>
        <p:spPr/>
        <p:txBody>
          <a:bodyPr/>
          <a:lstStyle/>
          <a:p>
            <a:r>
              <a:rPr lang="en-US" dirty="0"/>
              <a:t>UI</a:t>
            </a:r>
          </a:p>
        </p:txBody>
      </p:sp>
      <p:sp>
        <p:nvSpPr>
          <p:cNvPr id="3" name="Content Placeholder 2">
            <a:extLst>
              <a:ext uri="{FF2B5EF4-FFF2-40B4-BE49-F238E27FC236}">
                <a16:creationId xmlns:a16="http://schemas.microsoft.com/office/drawing/2014/main" id="{C1BE2E4E-BD6D-4229-9201-B55F65BB29C8}"/>
              </a:ext>
            </a:extLst>
          </p:cNvPr>
          <p:cNvSpPr>
            <a:spLocks noGrp="1"/>
          </p:cNvSpPr>
          <p:nvPr>
            <p:ph idx="1"/>
          </p:nvPr>
        </p:nvSpPr>
        <p:spPr/>
        <p:txBody>
          <a:bodyPr>
            <a:normAutofit fontScale="92500" lnSpcReduction="10000"/>
          </a:bodyPr>
          <a:lstStyle/>
          <a:p>
            <a:pPr marL="114300" indent="0">
              <a:buNone/>
            </a:pPr>
            <a:r>
              <a:rPr lang="en-US" dirty="0" err="1"/>
              <a:t>ui</a:t>
            </a:r>
            <a:r>
              <a:rPr lang="en-US" dirty="0"/>
              <a:t> &lt;- </a:t>
            </a:r>
            <a:r>
              <a:rPr lang="en-US" dirty="0" err="1"/>
              <a:t>fluidPage</a:t>
            </a:r>
            <a:r>
              <a:rPr lang="en-US" dirty="0"/>
              <a:t>(</a:t>
            </a:r>
          </a:p>
          <a:p>
            <a:pPr marL="114300" indent="0">
              <a:buNone/>
            </a:pPr>
            <a:r>
              <a:rPr lang="en-US" dirty="0"/>
              <a:t>  </a:t>
            </a:r>
            <a:r>
              <a:rPr lang="en-US" dirty="0">
                <a:solidFill>
                  <a:schemeClr val="accent1"/>
                </a:solidFill>
              </a:rPr>
              <a:t># Specify title of app</a:t>
            </a:r>
          </a:p>
          <a:p>
            <a:pPr marL="114300" indent="0">
              <a:buNone/>
            </a:pPr>
            <a:r>
              <a:rPr lang="en-US" dirty="0"/>
              <a:t>  </a:t>
            </a:r>
            <a:r>
              <a:rPr lang="en-US" dirty="0" err="1"/>
              <a:t>titlePanel</a:t>
            </a:r>
            <a:r>
              <a:rPr lang="en-US" dirty="0"/>
              <a:t>("Framingham Summary"),</a:t>
            </a:r>
          </a:p>
          <a:p>
            <a:pPr marL="114300" indent="0">
              <a:buNone/>
            </a:pPr>
            <a:r>
              <a:rPr lang="en-US" dirty="0"/>
              <a:t>  </a:t>
            </a:r>
          </a:p>
          <a:p>
            <a:pPr marL="114300" indent="0">
              <a:buNone/>
            </a:pPr>
            <a:r>
              <a:rPr lang="en-US" dirty="0"/>
              <a:t>  </a:t>
            </a:r>
            <a:r>
              <a:rPr lang="en-US" dirty="0">
                <a:solidFill>
                  <a:schemeClr val="accent1"/>
                </a:solidFill>
              </a:rPr>
              <a:t># *Input() functions define input type</a:t>
            </a:r>
          </a:p>
          <a:p>
            <a:pPr marL="114300" indent="0">
              <a:buNone/>
            </a:pPr>
            <a:r>
              <a:rPr lang="en-US" dirty="0"/>
              <a:t>  </a:t>
            </a:r>
            <a:r>
              <a:rPr lang="en-US" dirty="0" err="1"/>
              <a:t>selectInput</a:t>
            </a:r>
            <a:r>
              <a:rPr lang="en-US" dirty="0"/>
              <a:t>(</a:t>
            </a:r>
            <a:r>
              <a:rPr lang="en-US" dirty="0" err="1"/>
              <a:t>inputId</a:t>
            </a:r>
            <a:r>
              <a:rPr lang="en-US" dirty="0"/>
              <a:t> = "var", label = "Variable", </a:t>
            </a:r>
          </a:p>
          <a:p>
            <a:pPr marL="114300" indent="0">
              <a:buNone/>
            </a:pPr>
            <a:r>
              <a:rPr lang="en-US" dirty="0"/>
              <a:t>                   choices = names(</a:t>
            </a:r>
            <a:r>
              <a:rPr lang="en-US" dirty="0" err="1"/>
              <a:t>framingham</a:t>
            </a:r>
            <a:r>
              <a:rPr lang="en-US" dirty="0"/>
              <a:t>)),</a:t>
            </a:r>
          </a:p>
          <a:p>
            <a:pPr marL="114300" indent="0">
              <a:buNone/>
            </a:pPr>
            <a:r>
              <a:rPr lang="en-US" dirty="0"/>
              <a:t>  </a:t>
            </a:r>
          </a:p>
          <a:p>
            <a:pPr marL="114300" indent="0">
              <a:buNone/>
            </a:pPr>
            <a:r>
              <a:rPr lang="en-US" dirty="0"/>
              <a:t>  </a:t>
            </a:r>
          </a:p>
          <a:p>
            <a:pPr marL="114300" indent="0">
              <a:buNone/>
            </a:pPr>
            <a:r>
              <a:rPr lang="en-US" dirty="0"/>
              <a:t>  </a:t>
            </a:r>
            <a:r>
              <a:rPr lang="en-US" dirty="0" err="1"/>
              <a:t>plotOutput</a:t>
            </a:r>
            <a:r>
              <a:rPr lang="en-US" dirty="0"/>
              <a:t>('plot1'),</a:t>
            </a:r>
          </a:p>
          <a:p>
            <a:pPr marL="114300" indent="0">
              <a:buNone/>
            </a:pPr>
            <a:r>
              <a:rPr lang="en-US" dirty="0"/>
              <a:t>  </a:t>
            </a:r>
          </a:p>
          <a:p>
            <a:pPr marL="114300" indent="0">
              <a:buNone/>
            </a:pPr>
            <a:endParaRPr lang="en-US" dirty="0"/>
          </a:p>
          <a:p>
            <a:pPr marL="114300" indent="0">
              <a:buNone/>
            </a:pPr>
            <a:r>
              <a:rPr lang="en-US" dirty="0"/>
              <a:t>  </a:t>
            </a:r>
            <a:r>
              <a:rPr lang="en-US" dirty="0" err="1"/>
              <a:t>tableOutput</a:t>
            </a:r>
            <a:r>
              <a:rPr lang="en-US" dirty="0"/>
              <a:t>('table1')</a:t>
            </a:r>
          </a:p>
          <a:p>
            <a:pPr marL="114300" indent="0">
              <a:buNone/>
            </a:pPr>
            <a:r>
              <a:rPr lang="en-US" dirty="0"/>
              <a:t>)</a:t>
            </a:r>
          </a:p>
        </p:txBody>
      </p:sp>
      <p:sp>
        <p:nvSpPr>
          <p:cNvPr id="4" name="Slide Number Placeholder 3">
            <a:extLst>
              <a:ext uri="{FF2B5EF4-FFF2-40B4-BE49-F238E27FC236}">
                <a16:creationId xmlns:a16="http://schemas.microsoft.com/office/drawing/2014/main" id="{8B62D41E-6B31-4BB7-B050-C313A29ADE87}"/>
              </a:ext>
            </a:extLst>
          </p:cNvPr>
          <p:cNvSpPr>
            <a:spLocks noGrp="1"/>
          </p:cNvSpPr>
          <p:nvPr>
            <p:ph type="sldNum" sz="quarter" idx="12"/>
          </p:nvPr>
        </p:nvSpPr>
        <p:spPr/>
        <p:txBody>
          <a:bodyPr/>
          <a:lstStyle/>
          <a:p>
            <a:fld id="{0798D939-2D9E-2142-A80A-FFDECD1E5A9B}" type="slidenum">
              <a:rPr lang="en-US" smtClean="0"/>
              <a:t>7</a:t>
            </a:fld>
            <a:endParaRPr lang="en-US"/>
          </a:p>
        </p:txBody>
      </p:sp>
      <p:pic>
        <p:nvPicPr>
          <p:cNvPr id="5" name="Picture 4" descr="Chart&#10;&#10;Description automatically generated">
            <a:extLst>
              <a:ext uri="{FF2B5EF4-FFF2-40B4-BE49-F238E27FC236}">
                <a16:creationId xmlns:a16="http://schemas.microsoft.com/office/drawing/2014/main" id="{3190FD67-9900-4D21-B1FD-ADD6517D9002}"/>
              </a:ext>
            </a:extLst>
          </p:cNvPr>
          <p:cNvPicPr>
            <a:picLocks noChangeAspect="1"/>
          </p:cNvPicPr>
          <p:nvPr/>
        </p:nvPicPr>
        <p:blipFill>
          <a:blip r:embed="rId3"/>
          <a:stretch>
            <a:fillRect/>
          </a:stretch>
        </p:blipFill>
        <p:spPr>
          <a:xfrm>
            <a:off x="8419605" y="1130554"/>
            <a:ext cx="3725067" cy="4596892"/>
          </a:xfrm>
          <a:prstGeom prst="rect">
            <a:avLst/>
          </a:prstGeom>
        </p:spPr>
      </p:pic>
      <p:sp>
        <p:nvSpPr>
          <p:cNvPr id="6" name="TextBox 5">
            <a:extLst>
              <a:ext uri="{FF2B5EF4-FFF2-40B4-BE49-F238E27FC236}">
                <a16:creationId xmlns:a16="http://schemas.microsoft.com/office/drawing/2014/main" id="{4CFEDCDF-8100-47CE-B17D-26C424F38ED5}"/>
              </a:ext>
            </a:extLst>
          </p:cNvPr>
          <p:cNvSpPr txBox="1"/>
          <p:nvPr/>
        </p:nvSpPr>
        <p:spPr>
          <a:xfrm>
            <a:off x="911424" y="2070100"/>
            <a:ext cx="577651" cy="369332"/>
          </a:xfrm>
          <a:prstGeom prst="rect">
            <a:avLst/>
          </a:prstGeom>
          <a:noFill/>
        </p:spPr>
        <p:txBody>
          <a:bodyPr wrap="squar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2A191854-DDAE-40D7-A198-3F52FDCAFE08}"/>
              </a:ext>
            </a:extLst>
          </p:cNvPr>
          <p:cNvSpPr txBox="1"/>
          <p:nvPr/>
        </p:nvSpPr>
        <p:spPr>
          <a:xfrm>
            <a:off x="7985028" y="1366736"/>
            <a:ext cx="577651" cy="369332"/>
          </a:xfrm>
          <a:prstGeom prst="rect">
            <a:avLst/>
          </a:prstGeom>
          <a:noFill/>
        </p:spPr>
        <p:txBody>
          <a:bodyPr wrap="square" rtlCol="0">
            <a:spAutoFit/>
          </a:bodyPr>
          <a:lstStyle/>
          <a:p>
            <a:r>
              <a:rPr lang="en-US" b="1" dirty="0">
                <a:solidFill>
                  <a:srgbClr val="FF0000"/>
                </a:solidFill>
              </a:rPr>
              <a:t>1</a:t>
            </a:r>
          </a:p>
        </p:txBody>
      </p:sp>
      <p:sp>
        <p:nvSpPr>
          <p:cNvPr id="10" name="Oval 9">
            <a:extLst>
              <a:ext uri="{FF2B5EF4-FFF2-40B4-BE49-F238E27FC236}">
                <a16:creationId xmlns:a16="http://schemas.microsoft.com/office/drawing/2014/main" id="{A8DEFC78-1E70-4D45-A6C0-BF255FD9E80C}"/>
              </a:ext>
            </a:extLst>
          </p:cNvPr>
          <p:cNvSpPr/>
          <p:nvPr/>
        </p:nvSpPr>
        <p:spPr>
          <a:xfrm>
            <a:off x="7941670" y="2070100"/>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33BCF75-A165-4398-8C57-0581CD210DB2}"/>
              </a:ext>
            </a:extLst>
          </p:cNvPr>
          <p:cNvSpPr/>
          <p:nvPr/>
        </p:nvSpPr>
        <p:spPr>
          <a:xfrm>
            <a:off x="940494" y="5400698"/>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1DC8C22E-0A8E-4F17-81B3-59C144717C86}"/>
              </a:ext>
            </a:extLst>
          </p:cNvPr>
          <p:cNvSpPr/>
          <p:nvPr/>
        </p:nvSpPr>
        <p:spPr>
          <a:xfrm>
            <a:off x="940494" y="4418569"/>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84CDB6A-9226-4A87-A930-19AEC6B2AA77}"/>
              </a:ext>
            </a:extLst>
          </p:cNvPr>
          <p:cNvSpPr/>
          <p:nvPr/>
        </p:nvSpPr>
        <p:spPr>
          <a:xfrm>
            <a:off x="911424" y="3035476"/>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D9CCA715-DDD8-4541-AA5C-C7158F398EFD}"/>
              </a:ext>
            </a:extLst>
          </p:cNvPr>
          <p:cNvSpPr/>
          <p:nvPr/>
        </p:nvSpPr>
        <p:spPr>
          <a:xfrm>
            <a:off x="7941670" y="3818277"/>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B83DFBA8-C83C-4DC5-902A-D171294CD8F2}"/>
              </a:ext>
            </a:extLst>
          </p:cNvPr>
          <p:cNvSpPr/>
          <p:nvPr/>
        </p:nvSpPr>
        <p:spPr>
          <a:xfrm>
            <a:off x="7941670" y="5391978"/>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ECB71A5E-0B56-41D5-882D-064FEED69E72}"/>
              </a:ext>
            </a:extLst>
          </p:cNvPr>
          <p:cNvSpPr txBox="1"/>
          <p:nvPr/>
        </p:nvSpPr>
        <p:spPr>
          <a:xfrm>
            <a:off x="7957345" y="2063959"/>
            <a:ext cx="577651" cy="369332"/>
          </a:xfrm>
          <a:prstGeom prst="rect">
            <a:avLst/>
          </a:prstGeom>
          <a:noFill/>
        </p:spPr>
        <p:txBody>
          <a:bodyPr wrap="square" rtlCol="0">
            <a:spAutoFit/>
          </a:bodyPr>
          <a:lstStyle/>
          <a:p>
            <a:r>
              <a:rPr lang="en-US" b="1" dirty="0">
                <a:solidFill>
                  <a:srgbClr val="FF0000"/>
                </a:solidFill>
              </a:rPr>
              <a:t>2</a:t>
            </a:r>
          </a:p>
        </p:txBody>
      </p:sp>
      <p:sp>
        <p:nvSpPr>
          <p:cNvPr id="17" name="TextBox 16">
            <a:extLst>
              <a:ext uri="{FF2B5EF4-FFF2-40B4-BE49-F238E27FC236}">
                <a16:creationId xmlns:a16="http://schemas.microsoft.com/office/drawing/2014/main" id="{A767B93A-0435-4A97-B1DC-6E113E3CC1C3}"/>
              </a:ext>
            </a:extLst>
          </p:cNvPr>
          <p:cNvSpPr txBox="1"/>
          <p:nvPr/>
        </p:nvSpPr>
        <p:spPr>
          <a:xfrm>
            <a:off x="7944348" y="3818277"/>
            <a:ext cx="577651" cy="369332"/>
          </a:xfrm>
          <a:prstGeom prst="rect">
            <a:avLst/>
          </a:prstGeom>
          <a:noFill/>
        </p:spPr>
        <p:txBody>
          <a:bodyPr wrap="square" rtlCol="0">
            <a:spAutoFit/>
          </a:bodyPr>
          <a:lstStyle/>
          <a:p>
            <a:r>
              <a:rPr lang="en-US" b="1" dirty="0">
                <a:solidFill>
                  <a:srgbClr val="FF0000"/>
                </a:solidFill>
              </a:rPr>
              <a:t>3</a:t>
            </a:r>
          </a:p>
        </p:txBody>
      </p:sp>
      <p:sp>
        <p:nvSpPr>
          <p:cNvPr id="18" name="TextBox 17">
            <a:extLst>
              <a:ext uri="{FF2B5EF4-FFF2-40B4-BE49-F238E27FC236}">
                <a16:creationId xmlns:a16="http://schemas.microsoft.com/office/drawing/2014/main" id="{CDE1D205-CF09-4A65-91BF-15F09159AB3C}"/>
              </a:ext>
            </a:extLst>
          </p:cNvPr>
          <p:cNvSpPr txBox="1"/>
          <p:nvPr/>
        </p:nvSpPr>
        <p:spPr>
          <a:xfrm>
            <a:off x="7940082" y="5381788"/>
            <a:ext cx="577651" cy="369332"/>
          </a:xfrm>
          <a:prstGeom prst="rect">
            <a:avLst/>
          </a:prstGeom>
          <a:noFill/>
        </p:spPr>
        <p:txBody>
          <a:bodyPr wrap="square" rtlCol="0">
            <a:spAutoFit/>
          </a:bodyPr>
          <a:lstStyle/>
          <a:p>
            <a:r>
              <a:rPr lang="en-US" b="1" dirty="0">
                <a:solidFill>
                  <a:srgbClr val="FF0000"/>
                </a:solidFill>
              </a:rPr>
              <a:t>4</a:t>
            </a:r>
          </a:p>
        </p:txBody>
      </p:sp>
      <p:sp>
        <p:nvSpPr>
          <p:cNvPr id="19" name="TextBox 18">
            <a:extLst>
              <a:ext uri="{FF2B5EF4-FFF2-40B4-BE49-F238E27FC236}">
                <a16:creationId xmlns:a16="http://schemas.microsoft.com/office/drawing/2014/main" id="{918BC2EC-DD8D-4E40-B38F-E3D8D4710671}"/>
              </a:ext>
            </a:extLst>
          </p:cNvPr>
          <p:cNvSpPr txBox="1"/>
          <p:nvPr/>
        </p:nvSpPr>
        <p:spPr>
          <a:xfrm>
            <a:off x="918963" y="3019963"/>
            <a:ext cx="577651" cy="369332"/>
          </a:xfrm>
          <a:prstGeom prst="rect">
            <a:avLst/>
          </a:prstGeom>
          <a:noFill/>
        </p:spPr>
        <p:txBody>
          <a:bodyPr wrap="square" rtlCol="0">
            <a:spAutoFit/>
          </a:bodyPr>
          <a:lstStyle/>
          <a:p>
            <a:r>
              <a:rPr lang="en-US" b="1" dirty="0">
                <a:solidFill>
                  <a:srgbClr val="FF0000"/>
                </a:solidFill>
              </a:rPr>
              <a:t>2</a:t>
            </a:r>
          </a:p>
        </p:txBody>
      </p:sp>
      <p:sp>
        <p:nvSpPr>
          <p:cNvPr id="20" name="TextBox 19">
            <a:extLst>
              <a:ext uri="{FF2B5EF4-FFF2-40B4-BE49-F238E27FC236}">
                <a16:creationId xmlns:a16="http://schemas.microsoft.com/office/drawing/2014/main" id="{F7E1AC6F-A224-4356-8021-9B3E0D47E869}"/>
              </a:ext>
            </a:extLst>
          </p:cNvPr>
          <p:cNvSpPr txBox="1"/>
          <p:nvPr/>
        </p:nvSpPr>
        <p:spPr>
          <a:xfrm>
            <a:off x="944860" y="4418569"/>
            <a:ext cx="577651" cy="369332"/>
          </a:xfrm>
          <a:prstGeom prst="rect">
            <a:avLst/>
          </a:prstGeom>
          <a:noFill/>
        </p:spPr>
        <p:txBody>
          <a:bodyPr wrap="square" rtlCol="0">
            <a:spAutoFit/>
          </a:bodyPr>
          <a:lstStyle/>
          <a:p>
            <a:r>
              <a:rPr lang="en-US" b="1" dirty="0">
                <a:solidFill>
                  <a:srgbClr val="FF0000"/>
                </a:solidFill>
              </a:rPr>
              <a:t>3</a:t>
            </a:r>
          </a:p>
        </p:txBody>
      </p:sp>
      <p:sp>
        <p:nvSpPr>
          <p:cNvPr id="21" name="TextBox 20">
            <a:extLst>
              <a:ext uri="{FF2B5EF4-FFF2-40B4-BE49-F238E27FC236}">
                <a16:creationId xmlns:a16="http://schemas.microsoft.com/office/drawing/2014/main" id="{0093CC5E-8C70-461B-BB69-FA35904BE505}"/>
              </a:ext>
            </a:extLst>
          </p:cNvPr>
          <p:cNvSpPr txBox="1"/>
          <p:nvPr/>
        </p:nvSpPr>
        <p:spPr>
          <a:xfrm>
            <a:off x="943373" y="5400698"/>
            <a:ext cx="577651" cy="369332"/>
          </a:xfrm>
          <a:prstGeom prst="rect">
            <a:avLst/>
          </a:prstGeom>
          <a:noFill/>
        </p:spPr>
        <p:txBody>
          <a:bodyPr wrap="square" rtlCol="0">
            <a:spAutoFit/>
          </a:bodyPr>
          <a:lstStyle/>
          <a:p>
            <a:r>
              <a:rPr lang="en-US" b="1" dirty="0">
                <a:solidFill>
                  <a:srgbClr val="FF0000"/>
                </a:solidFill>
              </a:rPr>
              <a:t>4</a:t>
            </a:r>
          </a:p>
        </p:txBody>
      </p:sp>
      <p:sp>
        <p:nvSpPr>
          <p:cNvPr id="22" name="TextBox 21">
            <a:extLst>
              <a:ext uri="{FF2B5EF4-FFF2-40B4-BE49-F238E27FC236}">
                <a16:creationId xmlns:a16="http://schemas.microsoft.com/office/drawing/2014/main" id="{89A1E9F8-3D31-40F8-87BF-0C29DD36D730}"/>
              </a:ext>
            </a:extLst>
          </p:cNvPr>
          <p:cNvSpPr txBox="1"/>
          <p:nvPr/>
        </p:nvSpPr>
        <p:spPr>
          <a:xfrm>
            <a:off x="1232198" y="6191726"/>
            <a:ext cx="6066434" cy="523220"/>
          </a:xfrm>
          <a:prstGeom prst="rect">
            <a:avLst/>
          </a:prstGeom>
          <a:noFill/>
        </p:spPr>
        <p:txBody>
          <a:bodyPr wrap="square" rtlCol="0">
            <a:spAutoFit/>
          </a:bodyPr>
          <a:lstStyle/>
          <a:p>
            <a:r>
              <a:rPr lang="en-US" sz="1400" dirty="0">
                <a:solidFill>
                  <a:schemeClr val="accent1"/>
                </a:solidFill>
              </a:rPr>
              <a:t>See </a:t>
            </a:r>
            <a:r>
              <a:rPr lang="en-US" sz="1400" dirty="0">
                <a:solidFill>
                  <a:schemeClr val="accent1"/>
                </a:solidFill>
                <a:hlinkClick r:id="rId4">
                  <a:extLst>
                    <a:ext uri="{A12FA001-AC4F-418D-AE19-62706E023703}">
                      <ahyp:hlinkClr xmlns:ahyp="http://schemas.microsoft.com/office/drawing/2018/hyperlinkcolor" val="tx"/>
                    </a:ext>
                  </a:extLst>
                </a:hlinkClick>
              </a:rPr>
              <a:t>https://shiny.rstudio.com/images/shiny-cheatsheet.pdf</a:t>
            </a:r>
            <a:r>
              <a:rPr lang="en-US" sz="1400" dirty="0">
                <a:solidFill>
                  <a:schemeClr val="accent1"/>
                </a:solidFill>
              </a:rPr>
              <a:t> for other *Input functions</a:t>
            </a:r>
          </a:p>
        </p:txBody>
      </p:sp>
      <p:cxnSp>
        <p:nvCxnSpPr>
          <p:cNvPr id="27" name="Straight Connector 26">
            <a:extLst>
              <a:ext uri="{FF2B5EF4-FFF2-40B4-BE49-F238E27FC236}">
                <a16:creationId xmlns:a16="http://schemas.microsoft.com/office/drawing/2014/main" id="{AD2FEAD3-285A-40A8-B26B-FF3FB23F6434}"/>
              </a:ext>
            </a:extLst>
          </p:cNvPr>
          <p:cNvCxnSpPr/>
          <p:nvPr/>
        </p:nvCxnSpPr>
        <p:spPr>
          <a:xfrm>
            <a:off x="3062177" y="3429000"/>
            <a:ext cx="19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E8604A-D213-42EE-AF02-F1C38ED73443}"/>
              </a:ext>
            </a:extLst>
          </p:cNvPr>
          <p:cNvCxnSpPr>
            <a:cxnSpLocks/>
          </p:cNvCxnSpPr>
          <p:nvPr/>
        </p:nvCxnSpPr>
        <p:spPr>
          <a:xfrm>
            <a:off x="5220586" y="3429000"/>
            <a:ext cx="2126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E61398-D5F6-48B1-9A42-35F5381BC40A}"/>
              </a:ext>
            </a:extLst>
          </p:cNvPr>
          <p:cNvCxnSpPr>
            <a:cxnSpLocks/>
          </p:cNvCxnSpPr>
          <p:nvPr/>
        </p:nvCxnSpPr>
        <p:spPr>
          <a:xfrm>
            <a:off x="2993065" y="3740888"/>
            <a:ext cx="398720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103F340-582A-4C2F-BBD6-9479E2AF3CE2}"/>
              </a:ext>
            </a:extLst>
          </p:cNvPr>
          <p:cNvSpPr txBox="1"/>
          <p:nvPr/>
        </p:nvSpPr>
        <p:spPr>
          <a:xfrm>
            <a:off x="1496614" y="3818356"/>
            <a:ext cx="6066434" cy="307777"/>
          </a:xfrm>
          <a:prstGeom prst="rect">
            <a:avLst/>
          </a:prstGeom>
          <a:noFill/>
        </p:spPr>
        <p:txBody>
          <a:bodyPr wrap="square" rtlCol="0">
            <a:spAutoFit/>
          </a:bodyPr>
          <a:lstStyle/>
          <a:p>
            <a:r>
              <a:rPr lang="en-US" sz="1400" dirty="0">
                <a:solidFill>
                  <a:schemeClr val="accent1"/>
                </a:solidFill>
              </a:rPr>
              <a:t>This input will be stored in the object </a:t>
            </a:r>
            <a:r>
              <a:rPr lang="en-US" sz="1400" dirty="0" err="1">
                <a:solidFill>
                  <a:schemeClr val="accent1"/>
                </a:solidFill>
              </a:rPr>
              <a:t>input$var</a:t>
            </a:r>
            <a:endParaRPr lang="en-US" sz="1400" dirty="0">
              <a:solidFill>
                <a:schemeClr val="accent1"/>
              </a:solidFill>
            </a:endParaRPr>
          </a:p>
        </p:txBody>
      </p:sp>
    </p:spTree>
    <p:extLst>
      <p:ext uri="{BB962C8B-B14F-4D97-AF65-F5344CB8AC3E}">
        <p14:creationId xmlns:p14="http://schemas.microsoft.com/office/powerpoint/2010/main" val="2337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p:bldP spid="7" grpId="0"/>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p:txBody>
          <a:bodyPr>
            <a:normAutofit lnSpcReduction="10000"/>
          </a:bodyPr>
          <a:lstStyle/>
          <a:p>
            <a:pPr marL="114300" indent="0">
              <a:buNone/>
            </a:pPr>
            <a:r>
              <a:rPr lang="en-US" sz="1800" dirty="0"/>
              <a:t>server &lt;- function(input, output) {</a:t>
            </a:r>
          </a:p>
          <a:p>
            <a:pPr marL="114300" indent="0">
              <a:buNone/>
            </a:pPr>
            <a:r>
              <a:rPr lang="en-US" sz="1800" dirty="0"/>
              <a:t> </a:t>
            </a:r>
          </a:p>
          <a:p>
            <a:pPr marL="114300" indent="0">
              <a:buNone/>
            </a:pPr>
            <a:r>
              <a:rPr lang="en-US" sz="1800" dirty="0"/>
              <a:t> output$plot1 &lt;- </a:t>
            </a:r>
            <a:r>
              <a:rPr lang="en-US" sz="1800" dirty="0" err="1"/>
              <a:t>renderPlot</a:t>
            </a:r>
            <a:r>
              <a:rPr lang="en-US" sz="1800" dirty="0"/>
              <a:t>({</a:t>
            </a:r>
          </a:p>
          <a:p>
            <a:pPr marL="114300" indent="0">
              <a:buNone/>
            </a:pPr>
            <a:r>
              <a:rPr lang="en-US" sz="1800" dirty="0"/>
              <a:t>    </a:t>
            </a:r>
            <a:r>
              <a:rPr lang="en-US" sz="1800" dirty="0" err="1"/>
              <a:t>framingham_plot</a:t>
            </a:r>
            <a:r>
              <a:rPr lang="en-US" sz="1800" dirty="0"/>
              <a:t> &lt;- </a:t>
            </a:r>
            <a:r>
              <a:rPr lang="en-US" sz="1800" dirty="0" err="1"/>
              <a:t>framingham</a:t>
            </a:r>
            <a:r>
              <a:rPr lang="en-US" sz="1800" dirty="0"/>
              <a:t>[which(!is.na(</a:t>
            </a:r>
            <a:r>
              <a:rPr lang="en-US" sz="1800" dirty="0" err="1"/>
              <a:t>framingham</a:t>
            </a:r>
            <a:r>
              <a:rPr lang="en-US" sz="1800" dirty="0"/>
              <a:t>[, input$var])),]</a:t>
            </a:r>
          </a:p>
          <a:p>
            <a:pPr marL="114300" indent="0">
              <a:buNone/>
            </a:pPr>
            <a:r>
              <a:rPr lang="en-US" sz="1800" dirty="0"/>
              <a:t>    </a:t>
            </a:r>
            <a:r>
              <a:rPr lang="en-US" sz="1800" dirty="0" err="1"/>
              <a:t>ggplot</a:t>
            </a:r>
            <a:r>
              <a:rPr lang="en-US" sz="1800" dirty="0"/>
              <a:t>(data = </a:t>
            </a:r>
            <a:r>
              <a:rPr lang="en-US" sz="1800" dirty="0" err="1"/>
              <a:t>framingham_plot</a:t>
            </a:r>
            <a:r>
              <a:rPr lang="en-US" sz="1800" dirty="0"/>
              <a:t>, </a:t>
            </a:r>
            <a:r>
              <a:rPr lang="en-US" sz="1800" dirty="0" err="1"/>
              <a:t>aes</a:t>
            </a:r>
            <a:r>
              <a:rPr lang="en-US" sz="1800" dirty="0"/>
              <a:t>(x = .data[[input$var]])) +</a:t>
            </a:r>
          </a:p>
          <a:p>
            <a:pPr marL="114300" indent="0">
              <a:buNone/>
            </a:pPr>
            <a:r>
              <a:rPr lang="en-US" sz="1800" dirty="0"/>
              <a:t>      </a:t>
            </a:r>
            <a:r>
              <a:rPr lang="en-US" sz="1800" dirty="0" err="1"/>
              <a:t>geom_density</a:t>
            </a:r>
            <a:r>
              <a:rPr lang="en-US" sz="1800" dirty="0"/>
              <a:t>()</a:t>
            </a:r>
          </a:p>
          <a:p>
            <a:pPr marL="114300" indent="0">
              <a:buNone/>
            </a:pPr>
            <a:r>
              <a:rPr lang="en-US" sz="1800" dirty="0"/>
              <a:t>  })</a:t>
            </a:r>
          </a:p>
          <a:p>
            <a:pPr marL="114300" indent="0">
              <a:buNone/>
            </a:pPr>
            <a:r>
              <a:rPr lang="en-US" sz="1800" dirty="0"/>
              <a:t>  </a:t>
            </a:r>
          </a:p>
          <a:p>
            <a:pPr marL="114300" indent="0">
              <a:buNone/>
            </a:pPr>
            <a:r>
              <a:rPr lang="en-US" sz="1800" dirty="0"/>
              <a:t>output$table1 &lt;- </a:t>
            </a:r>
            <a:r>
              <a:rPr lang="en-US" sz="1800" dirty="0" err="1"/>
              <a:t>renderTable</a:t>
            </a:r>
            <a:r>
              <a:rPr lang="en-US" sz="1800" dirty="0"/>
              <a:t>({</a:t>
            </a:r>
          </a:p>
          <a:p>
            <a:pPr marL="114300" indent="0">
              <a:buNone/>
            </a:pPr>
            <a:r>
              <a:rPr lang="en-US" sz="1800" dirty="0"/>
              <a:t>    </a:t>
            </a:r>
            <a:r>
              <a:rPr lang="en-US" sz="1800" dirty="0" err="1"/>
              <a:t>data.frame</a:t>
            </a:r>
            <a:r>
              <a:rPr lang="en-US" sz="1800" dirty="0"/>
              <a:t>(Median = median(</a:t>
            </a:r>
            <a:r>
              <a:rPr lang="en-US" sz="1800" dirty="0" err="1"/>
              <a:t>framingham</a:t>
            </a:r>
            <a:r>
              <a:rPr lang="en-US" sz="1800" dirty="0"/>
              <a:t>[, </a:t>
            </a:r>
            <a:r>
              <a:rPr lang="en-US" sz="1800" dirty="0" err="1"/>
              <a:t>input$var</a:t>
            </a:r>
            <a:r>
              <a:rPr lang="en-US" sz="1800" dirty="0"/>
              <a:t>], na.rm = TRUE),</a:t>
            </a:r>
          </a:p>
          <a:p>
            <a:pPr marL="114300" indent="0">
              <a:buNone/>
            </a:pPr>
            <a:r>
              <a:rPr lang="en-US" sz="1800" dirty="0"/>
              <a:t>               Mean = mean(</a:t>
            </a:r>
            <a:r>
              <a:rPr lang="en-US" sz="1800" dirty="0" err="1"/>
              <a:t>framingham</a:t>
            </a:r>
            <a:r>
              <a:rPr lang="en-US" sz="1800" dirty="0"/>
              <a:t>[, </a:t>
            </a:r>
            <a:r>
              <a:rPr lang="en-US" sz="1800" dirty="0" err="1"/>
              <a:t>input$var</a:t>
            </a:r>
            <a:r>
              <a:rPr lang="en-US" sz="1800" dirty="0"/>
              <a:t>], na.rm = TRUE),</a:t>
            </a:r>
          </a:p>
          <a:p>
            <a:pPr marL="114300" indent="0">
              <a:buNone/>
            </a:pPr>
            <a:r>
              <a:rPr lang="en-US" sz="1800" dirty="0"/>
              <a:t>               </a:t>
            </a:r>
            <a:r>
              <a:rPr lang="en-US" sz="1800" dirty="0" err="1"/>
              <a:t>StandardDeviation</a:t>
            </a:r>
            <a:r>
              <a:rPr lang="en-US" sz="1800" dirty="0"/>
              <a:t> = </a:t>
            </a:r>
            <a:r>
              <a:rPr lang="en-US" sz="1800" dirty="0" err="1"/>
              <a:t>sd</a:t>
            </a:r>
            <a:r>
              <a:rPr lang="en-US" sz="1800" dirty="0"/>
              <a:t>(</a:t>
            </a:r>
            <a:r>
              <a:rPr lang="en-US" sz="1800" dirty="0" err="1"/>
              <a:t>framingham</a:t>
            </a:r>
            <a:r>
              <a:rPr lang="en-US" sz="1800" dirty="0"/>
              <a:t>[, </a:t>
            </a:r>
            <a:r>
              <a:rPr lang="en-US" sz="1800" dirty="0" err="1"/>
              <a:t>input$var</a:t>
            </a:r>
            <a:r>
              <a:rPr lang="en-US" sz="1800" dirty="0"/>
              <a:t>], na.rm = TRUE),</a:t>
            </a:r>
          </a:p>
          <a:p>
            <a:pPr marL="114300" indent="0">
              <a:buNone/>
            </a:pPr>
            <a:r>
              <a:rPr lang="en-US" sz="1800" dirty="0"/>
              <a:t>               N = sum(!is.na(</a:t>
            </a:r>
            <a:r>
              <a:rPr lang="en-US" sz="1800" dirty="0" err="1"/>
              <a:t>framingham</a:t>
            </a:r>
            <a:r>
              <a:rPr lang="en-US" sz="1800" dirty="0"/>
              <a:t>[, </a:t>
            </a:r>
            <a:r>
              <a:rPr lang="en-US" sz="1800" dirty="0" err="1"/>
              <a:t>input$var</a:t>
            </a:r>
            <a:r>
              <a:rPr lang="en-US" sz="1800" dirty="0"/>
              <a:t>])),</a:t>
            </a:r>
          </a:p>
          <a:p>
            <a:pPr marL="114300" indent="0">
              <a:buNone/>
            </a:pPr>
            <a:r>
              <a:rPr lang="en-US" sz="1800" dirty="0"/>
              <a:t>               Missing = sum(is.na(</a:t>
            </a:r>
            <a:r>
              <a:rPr lang="en-US" sz="1800" dirty="0" err="1"/>
              <a:t>framingham</a:t>
            </a:r>
            <a:r>
              <a:rPr lang="en-US" sz="1800" dirty="0"/>
              <a:t>[, </a:t>
            </a:r>
            <a:r>
              <a:rPr lang="en-US" sz="1800" dirty="0" err="1"/>
              <a:t>input$var</a:t>
            </a:r>
            <a:r>
              <a:rPr lang="en-US" sz="1800" dirty="0"/>
              <a:t>])))</a:t>
            </a:r>
          </a:p>
          <a:p>
            <a:pPr marL="114300" indent="0">
              <a:buNone/>
            </a:pPr>
            <a:r>
              <a:rPr lang="en-US" sz="1800" dirty="0"/>
              <a:t>  })</a:t>
            </a:r>
          </a:p>
          <a:p>
            <a:pPr marL="114300" indent="0">
              <a:buNone/>
            </a:pPr>
            <a:r>
              <a:rPr lang="en-US" sz="1800" dirty="0"/>
              <a:t>}</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8</a:t>
            </a:fld>
            <a:endParaRPr lang="en-US"/>
          </a:p>
        </p:txBody>
      </p:sp>
      <p:cxnSp>
        <p:nvCxnSpPr>
          <p:cNvPr id="5" name="Straight Connector 4">
            <a:extLst>
              <a:ext uri="{FF2B5EF4-FFF2-40B4-BE49-F238E27FC236}">
                <a16:creationId xmlns:a16="http://schemas.microsoft.com/office/drawing/2014/main" id="{52AF9867-9797-4D49-8B31-83A6BE41E6F0}"/>
              </a:ext>
            </a:extLst>
          </p:cNvPr>
          <p:cNvCxnSpPr>
            <a:cxnSpLocks/>
          </p:cNvCxnSpPr>
          <p:nvPr/>
        </p:nvCxnSpPr>
        <p:spPr>
          <a:xfrm>
            <a:off x="3529012" y="1728788"/>
            <a:ext cx="614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67AE9-74EB-429F-B895-4202A4A2C61C}"/>
              </a:ext>
            </a:extLst>
          </p:cNvPr>
          <p:cNvCxnSpPr>
            <a:cxnSpLocks/>
          </p:cNvCxnSpPr>
          <p:nvPr/>
        </p:nvCxnSpPr>
        <p:spPr>
          <a:xfrm>
            <a:off x="4338637" y="1728788"/>
            <a:ext cx="61436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8A557F2-0E71-4530-B1BC-254F26454C61}"/>
              </a:ext>
            </a:extLst>
          </p:cNvPr>
          <p:cNvSpPr/>
          <p:nvPr/>
        </p:nvSpPr>
        <p:spPr>
          <a:xfrm>
            <a:off x="1357312" y="2004258"/>
            <a:ext cx="1528763" cy="353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4607FC-B6DB-4B2A-A5E6-BBEA76FBC7C7}"/>
              </a:ext>
            </a:extLst>
          </p:cNvPr>
          <p:cNvSpPr/>
          <p:nvPr/>
        </p:nvSpPr>
        <p:spPr>
          <a:xfrm>
            <a:off x="1255613" y="3785849"/>
            <a:ext cx="1730475" cy="353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92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p:txBody>
          <a:bodyPr>
            <a:noAutofit/>
          </a:bodyPr>
          <a:lstStyle/>
          <a:p>
            <a:pPr marL="114300" indent="0">
              <a:buNone/>
            </a:pPr>
            <a:r>
              <a:rPr lang="en-US" dirty="0"/>
              <a:t>server &lt;- function(input, output) {</a:t>
            </a:r>
          </a:p>
          <a:p>
            <a:pPr marL="114300" indent="0">
              <a:buNone/>
            </a:pPr>
            <a:r>
              <a:rPr lang="en-US" dirty="0"/>
              <a:t> </a:t>
            </a:r>
            <a:r>
              <a:rPr lang="en-US" dirty="0">
                <a:solidFill>
                  <a:schemeClr val="accent1"/>
                </a:solidFill>
              </a:rPr>
              <a:t># render*() functions define output type</a:t>
            </a:r>
            <a:endParaRPr lang="en-US" dirty="0"/>
          </a:p>
          <a:p>
            <a:pPr marL="114300" indent="0">
              <a:buNone/>
            </a:pPr>
            <a:r>
              <a:rPr lang="en-US" dirty="0"/>
              <a:t>  output$plot1 &lt;- </a:t>
            </a:r>
            <a:r>
              <a:rPr lang="en-US" dirty="0" err="1"/>
              <a:t>renderPlot</a:t>
            </a:r>
            <a:r>
              <a:rPr lang="en-US" dirty="0"/>
              <a:t>({</a:t>
            </a:r>
          </a:p>
          <a:p>
            <a:pPr marL="114300" indent="0">
              <a:buNone/>
            </a:pPr>
            <a:endParaRPr lang="en-US" dirty="0"/>
          </a:p>
          <a:p>
            <a:pPr marL="114300" indent="0">
              <a:buNone/>
            </a:pPr>
            <a:r>
              <a:rPr lang="en-US" dirty="0"/>
              <a:t>    </a:t>
            </a:r>
            <a:r>
              <a:rPr lang="en-US" sz="1900" dirty="0" err="1"/>
              <a:t>framingham_plot</a:t>
            </a:r>
            <a:r>
              <a:rPr lang="en-US" sz="1900" dirty="0"/>
              <a:t> &lt;- </a:t>
            </a:r>
            <a:r>
              <a:rPr lang="en-US" sz="1900" dirty="0" err="1"/>
              <a:t>framingham</a:t>
            </a:r>
            <a:r>
              <a:rPr lang="en-US" sz="1900" dirty="0"/>
              <a:t>[which(!is.na(</a:t>
            </a:r>
            <a:r>
              <a:rPr lang="en-US" sz="1900" dirty="0" err="1"/>
              <a:t>framingham</a:t>
            </a:r>
            <a:r>
              <a:rPr lang="en-US" sz="1900" dirty="0"/>
              <a:t>[, input$var])),]</a:t>
            </a:r>
          </a:p>
          <a:p>
            <a:pPr marL="114300" indent="0">
              <a:buNone/>
            </a:pPr>
            <a:r>
              <a:rPr lang="en-US" dirty="0"/>
              <a:t>   </a:t>
            </a:r>
          </a:p>
          <a:p>
            <a:pPr marL="114300" indent="0">
              <a:buNone/>
            </a:pPr>
            <a:r>
              <a:rPr lang="en-US" dirty="0"/>
              <a:t>    </a:t>
            </a:r>
            <a:r>
              <a:rPr lang="en-US" sz="1900" dirty="0" err="1"/>
              <a:t>ggplot</a:t>
            </a:r>
            <a:r>
              <a:rPr lang="en-US" sz="1900" dirty="0"/>
              <a:t>(data = </a:t>
            </a:r>
            <a:r>
              <a:rPr lang="en-US" sz="1900" dirty="0" err="1"/>
              <a:t>framingham_plot</a:t>
            </a:r>
            <a:r>
              <a:rPr lang="en-US" sz="1900" dirty="0"/>
              <a:t>, </a:t>
            </a:r>
            <a:r>
              <a:rPr lang="en-US" sz="1900" dirty="0" err="1"/>
              <a:t>aes</a:t>
            </a:r>
            <a:r>
              <a:rPr lang="en-US" sz="1900" dirty="0"/>
              <a:t>(x = .data[[input$var]])) +</a:t>
            </a:r>
          </a:p>
          <a:p>
            <a:pPr marL="114300" indent="0">
              <a:buNone/>
            </a:pPr>
            <a:r>
              <a:rPr lang="en-US" sz="1900" dirty="0"/>
              <a:t>       </a:t>
            </a:r>
            <a:r>
              <a:rPr lang="en-US" sz="1900" dirty="0" err="1"/>
              <a:t>geom_density</a:t>
            </a:r>
            <a:r>
              <a:rPr lang="en-US" sz="1900" dirty="0"/>
              <a:t>()</a:t>
            </a:r>
          </a:p>
          <a:p>
            <a:pPr marL="114300" indent="0">
              <a:buNone/>
            </a:pPr>
            <a:r>
              <a:rPr lang="en-US" dirty="0"/>
              <a:t>  })</a:t>
            </a:r>
          </a:p>
          <a:p>
            <a:pPr marL="114300" indent="0">
              <a:buNone/>
            </a:pPr>
            <a:r>
              <a:rPr lang="en-US" b="1" dirty="0"/>
              <a:t>…</a:t>
            </a:r>
          </a:p>
          <a:p>
            <a:pPr marL="114300" indent="0">
              <a:buNone/>
            </a:pPr>
            <a:r>
              <a:rPr lang="en-US" dirty="0"/>
              <a:t>}</a:t>
            </a:r>
          </a:p>
          <a:p>
            <a:pPr marL="114300" indent="0">
              <a:buNone/>
            </a:pPr>
            <a:r>
              <a:rPr lang="en-US" dirty="0"/>
              <a:t>  </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5" name="Rectangle 4">
            <a:extLst>
              <a:ext uri="{FF2B5EF4-FFF2-40B4-BE49-F238E27FC236}">
                <a16:creationId xmlns:a16="http://schemas.microsoft.com/office/drawing/2014/main" id="{C2657E7C-E9D3-4EE2-9EAB-653FB194B7A8}"/>
              </a:ext>
            </a:extLst>
          </p:cNvPr>
          <p:cNvSpPr/>
          <p:nvPr/>
        </p:nvSpPr>
        <p:spPr>
          <a:xfrm>
            <a:off x="1457323" y="2241173"/>
            <a:ext cx="1900239"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A28B44B-566D-43D3-BD1E-508FDD5C0767}"/>
              </a:ext>
            </a:extLst>
          </p:cNvPr>
          <p:cNvCxnSpPr>
            <a:cxnSpLocks/>
          </p:cNvCxnSpPr>
          <p:nvPr/>
        </p:nvCxnSpPr>
        <p:spPr>
          <a:xfrm>
            <a:off x="9081586" y="3429000"/>
            <a:ext cx="1357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C12DA2-9F44-4BF1-8794-B0102D2A081C}"/>
              </a:ext>
            </a:extLst>
          </p:cNvPr>
          <p:cNvCxnSpPr>
            <a:cxnSpLocks/>
          </p:cNvCxnSpPr>
          <p:nvPr/>
        </p:nvCxnSpPr>
        <p:spPr>
          <a:xfrm>
            <a:off x="7449803" y="4243784"/>
            <a:ext cx="1543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70412A6-FA07-4C7A-9939-A11408EDF159}"/>
              </a:ext>
            </a:extLst>
          </p:cNvPr>
          <p:cNvSpPr txBox="1"/>
          <p:nvPr/>
        </p:nvSpPr>
        <p:spPr>
          <a:xfrm>
            <a:off x="10601919" y="3652397"/>
            <a:ext cx="1357313" cy="369332"/>
          </a:xfrm>
          <a:prstGeom prst="rect">
            <a:avLst/>
          </a:prstGeom>
          <a:noFill/>
        </p:spPr>
        <p:txBody>
          <a:bodyPr wrap="square" rtlCol="0">
            <a:spAutoFit/>
          </a:bodyPr>
          <a:lstStyle/>
          <a:p>
            <a:r>
              <a:rPr lang="en-US" dirty="0">
                <a:solidFill>
                  <a:schemeClr val="accent1"/>
                </a:solidFill>
              </a:rPr>
              <a:t>From UI</a:t>
            </a:r>
          </a:p>
        </p:txBody>
      </p:sp>
      <p:cxnSp>
        <p:nvCxnSpPr>
          <p:cNvPr id="12" name="Straight Arrow Connector 11">
            <a:extLst>
              <a:ext uri="{FF2B5EF4-FFF2-40B4-BE49-F238E27FC236}">
                <a16:creationId xmlns:a16="http://schemas.microsoft.com/office/drawing/2014/main" id="{CAC85A77-FE0A-4D83-91B9-5D8796EE364A}"/>
              </a:ext>
            </a:extLst>
          </p:cNvPr>
          <p:cNvCxnSpPr>
            <a:cxnSpLocks/>
            <a:stCxn id="10" idx="1"/>
          </p:cNvCxnSpPr>
          <p:nvPr/>
        </p:nvCxnSpPr>
        <p:spPr>
          <a:xfrm flipH="1" flipV="1">
            <a:off x="10058400" y="3437795"/>
            <a:ext cx="543519" cy="39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12F545-F2B6-4B65-BF93-A6E3AE68932C}"/>
              </a:ext>
            </a:extLst>
          </p:cNvPr>
          <p:cNvCxnSpPr>
            <a:cxnSpLocks/>
            <a:stCxn id="10" idx="1"/>
          </p:cNvCxnSpPr>
          <p:nvPr/>
        </p:nvCxnSpPr>
        <p:spPr>
          <a:xfrm flipH="1">
            <a:off x="9240253" y="3837063"/>
            <a:ext cx="1361666" cy="406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452C103-B4FF-4A68-B6BD-69A07704EF49}"/>
              </a:ext>
            </a:extLst>
          </p:cNvPr>
          <p:cNvSpPr/>
          <p:nvPr/>
        </p:nvSpPr>
        <p:spPr>
          <a:xfrm>
            <a:off x="5457827" y="2241173"/>
            <a:ext cx="228598"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4B046B-FE33-4C2A-967A-420354E96261}"/>
              </a:ext>
            </a:extLst>
          </p:cNvPr>
          <p:cNvSpPr/>
          <p:nvPr/>
        </p:nvSpPr>
        <p:spPr>
          <a:xfrm>
            <a:off x="1457324" y="4627563"/>
            <a:ext cx="257176"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D8B3D6E-E446-43AF-AC0A-8F0083FF1A09}"/>
              </a:ext>
            </a:extLst>
          </p:cNvPr>
          <p:cNvSpPr txBox="1"/>
          <p:nvPr/>
        </p:nvSpPr>
        <p:spPr>
          <a:xfrm>
            <a:off x="1457323" y="2671763"/>
            <a:ext cx="8872542" cy="307777"/>
          </a:xfrm>
          <a:prstGeom prst="rect">
            <a:avLst/>
          </a:prstGeom>
          <a:noFill/>
        </p:spPr>
        <p:txBody>
          <a:bodyPr wrap="square" rtlCol="0">
            <a:spAutoFit/>
          </a:bodyPr>
          <a:lstStyle/>
          <a:p>
            <a:r>
              <a:rPr lang="en-US" sz="1400" dirty="0">
                <a:solidFill>
                  <a:schemeClr val="accent1"/>
                </a:solidFill>
              </a:rPr>
              <a:t>See </a:t>
            </a:r>
            <a:r>
              <a:rPr lang="en-US" sz="14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r>
              <a:rPr lang="en-US" sz="1400" dirty="0">
                <a:solidFill>
                  <a:schemeClr val="accent1"/>
                </a:solidFill>
              </a:rPr>
              <a:t> for other render*() functions</a:t>
            </a:r>
          </a:p>
        </p:txBody>
      </p:sp>
      <p:sp>
        <p:nvSpPr>
          <p:cNvPr id="21" name="TextBox 20">
            <a:extLst>
              <a:ext uri="{FF2B5EF4-FFF2-40B4-BE49-F238E27FC236}">
                <a16:creationId xmlns:a16="http://schemas.microsoft.com/office/drawing/2014/main" id="{B8739856-BAC5-4E6F-B1BB-F509CB019F03}"/>
              </a:ext>
            </a:extLst>
          </p:cNvPr>
          <p:cNvSpPr txBox="1"/>
          <p:nvPr/>
        </p:nvSpPr>
        <p:spPr>
          <a:xfrm>
            <a:off x="6283464" y="4442898"/>
            <a:ext cx="4046401" cy="430590"/>
          </a:xfrm>
          <a:prstGeom prst="rect">
            <a:avLst/>
          </a:prstGeom>
          <a:noFill/>
        </p:spPr>
        <p:txBody>
          <a:bodyPr wrap="square" rtlCol="0">
            <a:spAutoFit/>
          </a:bodyPr>
          <a:lstStyle/>
          <a:p>
            <a:r>
              <a:rPr lang="en-US" sz="2200" dirty="0" err="1">
                <a:effectLst/>
                <a:latin typeface="+mj-lt"/>
                <a:ea typeface="Malgun Gothic" panose="020B0503020000020004" pitchFamily="34" charset="-127"/>
                <a:cs typeface="Times New Roman" panose="02020603050405020304" pitchFamily="18" charset="0"/>
              </a:rPr>
              <a:t>aes</a:t>
            </a:r>
            <a:r>
              <a:rPr lang="en-US" sz="2200" dirty="0">
                <a:effectLst/>
                <a:latin typeface="+mj-lt"/>
                <a:ea typeface="Malgun Gothic" panose="020B0503020000020004" pitchFamily="34" charset="-127"/>
                <a:cs typeface="Times New Roman" panose="02020603050405020304" pitchFamily="18" charset="0"/>
              </a:rPr>
              <a:t>(x = </a:t>
            </a:r>
            <a:r>
              <a:rPr lang="en-US" sz="2200" dirty="0" err="1">
                <a:effectLst/>
                <a:latin typeface="+mj-lt"/>
                <a:ea typeface="Malgun Gothic" panose="020B0503020000020004" pitchFamily="34" charset="-127"/>
                <a:cs typeface="Times New Roman" panose="02020603050405020304" pitchFamily="18" charset="0"/>
              </a:rPr>
              <a:t>input$var</a:t>
            </a:r>
            <a:r>
              <a:rPr lang="en-US" sz="1800" dirty="0">
                <a:effectLst/>
                <a:latin typeface="+mj-lt"/>
                <a:ea typeface="Malgun Gothic" panose="020B0503020000020004" pitchFamily="34" charset="-127"/>
                <a:cs typeface="Times New Roman" panose="02020603050405020304" pitchFamily="18" charset="0"/>
              </a:rPr>
              <a:t>)</a:t>
            </a:r>
            <a:endParaRPr lang="en-US" dirty="0">
              <a:latin typeface="+mj-lt"/>
            </a:endParaRPr>
          </a:p>
        </p:txBody>
      </p:sp>
      <p:sp>
        <p:nvSpPr>
          <p:cNvPr id="23" name="TextBox 22">
            <a:extLst>
              <a:ext uri="{FF2B5EF4-FFF2-40B4-BE49-F238E27FC236}">
                <a16:creationId xmlns:a16="http://schemas.microsoft.com/office/drawing/2014/main" id="{CCC1B726-9636-41F9-906D-F0CEF08F5E43}"/>
              </a:ext>
            </a:extLst>
          </p:cNvPr>
          <p:cNvSpPr txBox="1"/>
          <p:nvPr/>
        </p:nvSpPr>
        <p:spPr>
          <a:xfrm>
            <a:off x="6281540" y="4964810"/>
            <a:ext cx="4453136" cy="430887"/>
          </a:xfrm>
          <a:prstGeom prst="rect">
            <a:avLst/>
          </a:prstGeom>
          <a:noFill/>
        </p:spPr>
        <p:txBody>
          <a:bodyPr wrap="square" rtlCol="0">
            <a:spAutoFit/>
          </a:bodyPr>
          <a:lstStyle/>
          <a:p>
            <a:r>
              <a:rPr lang="en-US" sz="2200" dirty="0" err="1">
                <a:effectLst/>
                <a:latin typeface="+mj-lt"/>
                <a:ea typeface="Malgun Gothic" panose="020B0503020000020004" pitchFamily="34" charset="-127"/>
                <a:cs typeface="Times New Roman" panose="02020603050405020304" pitchFamily="18" charset="0"/>
              </a:rPr>
              <a:t>aes</a:t>
            </a:r>
            <a:r>
              <a:rPr lang="en-US" sz="2200" dirty="0">
                <a:effectLst/>
                <a:latin typeface="+mj-lt"/>
                <a:ea typeface="Malgun Gothic" panose="020B0503020000020004" pitchFamily="34" charset="-127"/>
                <a:cs typeface="Times New Roman" panose="02020603050405020304" pitchFamily="18" charset="0"/>
              </a:rPr>
              <a:t>(x =</a:t>
            </a:r>
            <a:r>
              <a:rPr lang="en-US" sz="2200" dirty="0">
                <a:solidFill>
                  <a:schemeClr val="accent1"/>
                </a:solidFill>
                <a:effectLst/>
                <a:latin typeface="+mj-lt"/>
                <a:ea typeface="Malgun Gothic" panose="020B0503020000020004" pitchFamily="34" charset="-127"/>
                <a:cs typeface="Times New Roman" panose="02020603050405020304" pitchFamily="18" charset="0"/>
              </a:rPr>
              <a:t> </a:t>
            </a:r>
            <a:r>
              <a:rPr lang="en-US" sz="2200" b="1" dirty="0">
                <a:solidFill>
                  <a:schemeClr val="accent1"/>
                </a:solidFill>
              </a:rPr>
              <a:t>.data[[</a:t>
            </a:r>
            <a:r>
              <a:rPr lang="en-US" sz="2200" dirty="0" err="1">
                <a:effectLst/>
                <a:latin typeface="+mj-lt"/>
                <a:ea typeface="Malgun Gothic" panose="020B0503020000020004" pitchFamily="34" charset="-127"/>
                <a:cs typeface="Times New Roman" panose="02020603050405020304" pitchFamily="18" charset="0"/>
              </a:rPr>
              <a:t>input$var</a:t>
            </a:r>
            <a:r>
              <a:rPr lang="en-US" sz="2200" b="1" dirty="0">
                <a:solidFill>
                  <a:schemeClr val="accent1"/>
                </a:solidFill>
              </a:rPr>
              <a:t>]]</a:t>
            </a:r>
            <a:r>
              <a:rPr lang="en-US" sz="2200" dirty="0">
                <a:effectLst/>
                <a:latin typeface="+mj-lt"/>
                <a:ea typeface="Malgun Gothic" panose="020B0503020000020004" pitchFamily="34" charset="-127"/>
                <a:cs typeface="Times New Roman" panose="02020603050405020304" pitchFamily="18" charset="0"/>
              </a:rPr>
              <a:t>)</a:t>
            </a:r>
            <a:endParaRPr lang="en-US" sz="2200" dirty="0">
              <a:latin typeface="+mj-lt"/>
            </a:endParaRPr>
          </a:p>
        </p:txBody>
      </p:sp>
      <p:sp>
        <p:nvSpPr>
          <p:cNvPr id="24" name="Multiplication Sign 23">
            <a:extLst>
              <a:ext uri="{FF2B5EF4-FFF2-40B4-BE49-F238E27FC236}">
                <a16:creationId xmlns:a16="http://schemas.microsoft.com/office/drawing/2014/main" id="{326B2EA0-A92F-485F-B8DE-81397DABC036}"/>
              </a:ext>
            </a:extLst>
          </p:cNvPr>
          <p:cNvSpPr/>
          <p:nvPr/>
        </p:nvSpPr>
        <p:spPr>
          <a:xfrm>
            <a:off x="5719921" y="4380955"/>
            <a:ext cx="595115" cy="61525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heckmark with solid fill">
            <a:extLst>
              <a:ext uri="{FF2B5EF4-FFF2-40B4-BE49-F238E27FC236}">
                <a16:creationId xmlns:a16="http://schemas.microsoft.com/office/drawing/2014/main" id="{2002AD80-73EE-4248-AB40-862902F1BE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8730" y="4882695"/>
            <a:ext cx="595115" cy="595115"/>
          </a:xfrm>
          <a:prstGeom prst="rect">
            <a:avLst/>
          </a:prstGeom>
        </p:spPr>
      </p:pic>
      <p:sp>
        <p:nvSpPr>
          <p:cNvPr id="27" name="Rectangle 26">
            <a:extLst>
              <a:ext uri="{FF2B5EF4-FFF2-40B4-BE49-F238E27FC236}">
                <a16:creationId xmlns:a16="http://schemas.microsoft.com/office/drawing/2014/main" id="{894E5A84-5689-4584-B693-8CD3762C7A11}"/>
              </a:ext>
            </a:extLst>
          </p:cNvPr>
          <p:cNvSpPr/>
          <p:nvPr/>
        </p:nvSpPr>
        <p:spPr>
          <a:xfrm>
            <a:off x="1330161" y="4627563"/>
            <a:ext cx="595115"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74A9699-3B7E-4306-AFFF-847B4E330F6E}"/>
              </a:ext>
            </a:extLst>
          </p:cNvPr>
          <p:cNvSpPr/>
          <p:nvPr/>
        </p:nvSpPr>
        <p:spPr>
          <a:xfrm>
            <a:off x="1120576" y="3162300"/>
            <a:ext cx="451049" cy="211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856AD92-D2DA-4D9F-B5FD-046AADB737E5}"/>
              </a:ext>
            </a:extLst>
          </p:cNvPr>
          <p:cNvSpPr/>
          <p:nvPr/>
        </p:nvSpPr>
        <p:spPr>
          <a:xfrm>
            <a:off x="1115813" y="3986023"/>
            <a:ext cx="451049" cy="211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1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7" grpId="0" animBg="1"/>
      <p:bldP spid="19" grpId="0" animBg="1"/>
      <p:bldP spid="21" grpId="0"/>
      <p:bldP spid="23" grpId="0"/>
      <p:bldP spid="24" grpId="0" animBg="1"/>
      <p:bldP spid="27" grpId="0" animBg="1"/>
      <p:bldP spid="7" grpId="0" animBg="1"/>
      <p:bldP spid="2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2649</TotalTime>
  <Words>887</Words>
  <Application>Microsoft Office PowerPoint</Application>
  <PresentationFormat>Widescreen</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ThemeDARTH_updates</vt:lpstr>
      <vt:lpstr>R Shiny Tutorial</vt:lpstr>
      <vt:lpstr>Overview</vt:lpstr>
      <vt:lpstr>Introduction to Shiny</vt:lpstr>
      <vt:lpstr>Getting started with a template</vt:lpstr>
      <vt:lpstr>App walkthrough</vt:lpstr>
      <vt:lpstr>Setting up</vt:lpstr>
      <vt:lpstr>UI</vt:lpstr>
      <vt:lpstr>Server</vt:lpstr>
      <vt:lpstr>Server</vt:lpstr>
      <vt:lpstr>Server</vt:lpstr>
      <vt:lpstr>Wrapping up and running the app</vt:lpstr>
      <vt:lpstr>Reaching a wider audience</vt:lpstr>
      <vt:lpstr>Final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Knowlton</dc:creator>
  <cp:lastModifiedBy>Greg Knowlton</cp:lastModifiedBy>
  <cp:revision>120</cp:revision>
  <dcterms:created xsi:type="dcterms:W3CDTF">2021-08-02T19:08:54Z</dcterms:created>
  <dcterms:modified xsi:type="dcterms:W3CDTF">2021-10-13T01:30:59Z</dcterms:modified>
</cp:coreProperties>
</file>