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Lst>
  <p:notesMasterIdLst>
    <p:notesMasterId r:id="rId20"/>
  </p:notesMasterIdLst>
  <p:sldIdLst>
    <p:sldId id="327"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cmAuthor id="2" name="Eva Enns" initials="EE [2]" lastIdx="1" clrIdx="1"/>
  <p:cmAuthor id="3" name="Eva Enns" initials="EE [3]" lastIdx="1" clrIdx="2"/>
  <p:cmAuthor id="4" name="Eva Enns" initials="EE [4]" lastIdx="1" clrIdx="3"/>
  <p:cmAuthor id="5" name="Eva Enns" initials="EE [5]"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10"/>
    <a:srgbClr val="3496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48"/>
    <p:restoredTop sz="74286"/>
  </p:normalViewPr>
  <p:slideViewPr>
    <p:cSldViewPr snapToGrid="0" snapToObjects="1">
      <p:cViewPr varScale="1">
        <p:scale>
          <a:sx n="89" d="100"/>
          <a:sy n="89" d="100"/>
        </p:scale>
        <p:origin x="21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4/1/24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817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100832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4/1/24</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2608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4/1/24</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13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4/1/24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6689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4/1/24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33157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4/1/24</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1217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DD3575FE-2CC2-2845-A91B-203C440E7198}" type="datetimeFigureOut">
              <a:rPr lang="en-US" smtClean="0"/>
              <a:t>4/1/24</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lt1"/>
                </a:solidFill>
                <a:latin typeface="Verdana"/>
                <a:ea typeface="Verdana"/>
                <a:cs typeface="Verdana"/>
                <a:sym typeface="Verdana"/>
              </a:rPr>
              <a:t>http://</a:t>
            </a:r>
            <a:r>
              <a:rPr lang="nl-NL" sz="1800" dirty="0" err="1">
                <a:solidFill>
                  <a:schemeClr val="lt1"/>
                </a:solidFill>
                <a:latin typeface="Verdana"/>
                <a:ea typeface="Verdana"/>
                <a:cs typeface="Verdana"/>
                <a:sym typeface="Verdana"/>
              </a:rPr>
              <a:t>darthworkgroup.com</a:t>
            </a:r>
            <a:r>
              <a:rPr lang="nl-NL" sz="1800" dirty="0">
                <a:solidFill>
                  <a:schemeClr val="lt1"/>
                </a:solidFill>
                <a:latin typeface="Verdana"/>
                <a:ea typeface="Verdana"/>
                <a:cs typeface="Verdana"/>
                <a:sym typeface="Verdana"/>
              </a:rPr>
              <a:t>/</a:t>
            </a:r>
            <a:endParaRPr sz="1400" dirty="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52631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4/1/24</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16" name="Google Shape;155;p21">
            <a:extLst>
              <a:ext uri="{FF2B5EF4-FFF2-40B4-BE49-F238E27FC236}">
                <a16:creationId xmlns:a16="http://schemas.microsoft.com/office/drawing/2014/main" id="{9BE0E9B3-4EC9-BB47-AA67-D0F28EB39FB6}"/>
              </a:ext>
            </a:extLst>
          </p:cNvPr>
          <p:cNvSpPr txBox="1"/>
          <p:nvPr userDrawn="1"/>
        </p:nvSpPr>
        <p:spPr>
          <a:xfrm>
            <a:off x="3451033" y="2930437"/>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kern="1200" dirty="0">
                <a:solidFill>
                  <a:schemeClr val="bg1"/>
                </a:solidFill>
                <a:latin typeface="+mn-lt"/>
                <a:ea typeface="+mn-ea"/>
                <a:cs typeface="+mn-cs"/>
                <a:sym typeface="Verdana"/>
              </a:rPr>
              <a:t>http://</a:t>
            </a:r>
            <a:r>
              <a:rPr lang="nl-NL" sz="1400" kern="1200" dirty="0" err="1">
                <a:solidFill>
                  <a:schemeClr val="bg1"/>
                </a:solidFill>
                <a:latin typeface="+mn-lt"/>
                <a:ea typeface="+mn-ea"/>
                <a:cs typeface="+mn-cs"/>
                <a:sym typeface="Verdana"/>
              </a:rPr>
              <a:t>darthworkgroup.com</a:t>
            </a:r>
            <a:r>
              <a:rPr lang="nl-NL" sz="1400" kern="1200" dirty="0">
                <a:solidFill>
                  <a:schemeClr val="bg1"/>
                </a:solidFill>
                <a:latin typeface="+mn-lt"/>
                <a:ea typeface="+mn-ea"/>
                <a:cs typeface="+mn-cs"/>
                <a:sym typeface="Verdana"/>
              </a:rPr>
              <a:t>/</a:t>
            </a:r>
            <a:endParaRPr sz="1400" kern="1200" dirty="0">
              <a:solidFill>
                <a:schemeClr val="bg1"/>
              </a:solidFill>
              <a:latin typeface="+mn-lt"/>
              <a:ea typeface="+mn-ea"/>
              <a:cs typeface="+mn-cs"/>
              <a:sym typeface="Verdana"/>
            </a:endParaRPr>
          </a:p>
        </p:txBody>
      </p:sp>
    </p:spTree>
    <p:extLst>
      <p:ext uri="{BB962C8B-B14F-4D97-AF65-F5344CB8AC3E}">
        <p14:creationId xmlns:p14="http://schemas.microsoft.com/office/powerpoint/2010/main" val="500209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74300" y="593375"/>
            <a:ext cx="106020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970767" y="1536625"/>
            <a:ext cx="108056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1952349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5000" y="2855000"/>
            <a:ext cx="104696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56259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68333370"/>
              </p:ext>
            </p:extLst>
          </p:nvPr>
        </p:nvGraphicFramePr>
        <p:xfrm>
          <a:off x="2480501" y="1553344"/>
          <a:ext cx="9711498" cy="332232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Alarid-Escudero,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a:solidFill>
                            <a:srgbClr val="FEF8F3"/>
                          </a:solidFill>
                          <a:effectLst/>
                        </a:rPr>
                        <a:t>Hawre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r>
                        <a:rPr lang="en-US" sz="1400" b="1" kern="1200" dirty="0">
                          <a:solidFill>
                            <a:srgbClr val="FEF8F3"/>
                          </a:solidFill>
                          <a:effectLst/>
                        </a:rPr>
                        <a:t>Alan Yang, BSc</a:t>
                      </a:r>
                      <a:r>
                        <a:rPr lang="en-US" sz="1400" b="1" kern="1200" baseline="30000" dirty="0">
                          <a:solidFill>
                            <a:srgbClr val="FEF8F3"/>
                          </a:solidFill>
                          <a:effectLst/>
                        </a:rPr>
                        <a:t>6</a:t>
                      </a:r>
                      <a:endParaRPr lang="en-US" sz="1400" b="1" kern="1200" dirty="0">
                        <a:solidFill>
                          <a:srgbClr val="FEF8F3"/>
                        </a:solidFill>
                        <a:effectLst/>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1Department of Health Policy, School of Medicine, and Stanford Health Policy, Freeman-Spogli</a:t>
                      </a:r>
                    </a:p>
                    <a:p>
                      <a:r>
                        <a:rPr lang="en-US" sz="1200" kern="1200" dirty="0">
                          <a:solidFill>
                            <a:srgbClr val="FEF8F3"/>
                          </a:solidFill>
                          <a:effectLst/>
                          <a:latin typeface="+mn-lt"/>
                          <a:ea typeface="+mn-ea"/>
                          <a:cs typeface="+mn-cs"/>
                        </a:rPr>
                        <a:t>  Institute for International Studies, Stanford University, Stanford, California, USA</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the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202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3769" y="5282137"/>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2480501" y="4748220"/>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2480501" y="474822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1" name="Picture 10" descr="A black background with red text&#10;&#10;Description automatically generated">
            <a:extLst>
              <a:ext uri="{FF2B5EF4-FFF2-40B4-BE49-F238E27FC236}">
                <a16:creationId xmlns:a16="http://schemas.microsoft.com/office/drawing/2014/main" id="{CBA8F8D9-D679-DEAC-7840-3F460EAC99E6}"/>
              </a:ext>
            </a:extLst>
          </p:cNvPr>
          <p:cNvPicPr>
            <a:picLocks noChangeAspect="1"/>
          </p:cNvPicPr>
          <p:nvPr userDrawn="1"/>
        </p:nvPicPr>
        <p:blipFill>
          <a:blip r:embed="rId6"/>
          <a:stretch>
            <a:fillRect/>
          </a:stretch>
        </p:blipFill>
        <p:spPr>
          <a:xfrm>
            <a:off x="-3500" y="5058191"/>
            <a:ext cx="2016996" cy="880755"/>
          </a:xfrm>
          <a:prstGeom prst="rect">
            <a:avLst/>
          </a:prstGeom>
        </p:spPr>
      </p:pic>
    </p:spTree>
    <p:extLst>
      <p:ext uri="{BB962C8B-B14F-4D97-AF65-F5344CB8AC3E}">
        <p14:creationId xmlns:p14="http://schemas.microsoft.com/office/powerpoint/2010/main" val="157919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201170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4/1/24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8213898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4/1/24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3011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4/1/24</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55879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4/1/24</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62866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4/1/24</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4030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4/1/24</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21682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4/1/24</a:t>
            </a:fld>
            <a:endParaRPr lang="en-US"/>
          </a:p>
        </p:txBody>
      </p:sp>
    </p:spTree>
    <p:extLst>
      <p:ext uri="{BB962C8B-B14F-4D97-AF65-F5344CB8AC3E}">
        <p14:creationId xmlns:p14="http://schemas.microsoft.com/office/powerpoint/2010/main" val="4054043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258C2B7-C5E0-901F-C2C2-A3FDCCF8EA46}"/>
              </a:ext>
            </a:extLst>
          </p:cNvPr>
          <p:cNvSpPr>
            <a:spLocks noGrp="1"/>
          </p:cNvSpPr>
          <p:nvPr>
            <p:ph type="subTitle" idx="1"/>
          </p:nvPr>
        </p:nvSpPr>
        <p:spPr/>
        <p:txBody>
          <a:bodyPr/>
          <a:lstStyle/>
          <a:p>
            <a:r>
              <a:rPr lang="en-US" dirty="0"/>
              <a:t>Advanced DARTH Workshop </a:t>
            </a:r>
          </a:p>
          <a:p>
            <a:r>
              <a:rPr lang="en-US" dirty="0"/>
              <a:t>April 2024</a:t>
            </a:r>
          </a:p>
        </p:txBody>
      </p:sp>
      <p:sp>
        <p:nvSpPr>
          <p:cNvPr id="3" name="Title 2">
            <a:extLst>
              <a:ext uri="{FF2B5EF4-FFF2-40B4-BE49-F238E27FC236}">
                <a16:creationId xmlns:a16="http://schemas.microsoft.com/office/drawing/2014/main" id="{543EE1A8-F801-0E74-BF36-1E49EA3FFEE9}"/>
              </a:ext>
            </a:extLst>
          </p:cNvPr>
          <p:cNvSpPr>
            <a:spLocks noGrp="1"/>
          </p:cNvSpPr>
          <p:nvPr>
            <p:ph type="ctrTitle"/>
          </p:nvPr>
        </p:nvSpPr>
        <p:spPr/>
        <p:txBody>
          <a:bodyPr/>
          <a:lstStyle/>
          <a:p>
            <a:r>
              <a:rPr lang="en-US" dirty="0"/>
              <a:t>Bayesian Model Calibration</a:t>
            </a:r>
          </a:p>
        </p:txBody>
      </p:sp>
    </p:spTree>
    <p:extLst>
      <p:ext uri="{BB962C8B-B14F-4D97-AF65-F5344CB8AC3E}">
        <p14:creationId xmlns:p14="http://schemas.microsoft.com/office/powerpoint/2010/main" val="199861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Incremental Mixture Importance Sampling (IMIS)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160000" cy="4983162"/>
          </a:xfrm>
        </p:spPr>
        <p:txBody>
          <a:bodyPr>
            <a:normAutofit fontScale="92500" lnSpcReduction="10000"/>
          </a:bodyPr>
          <a:lstStyle/>
          <a:p>
            <a:pPr>
              <a:spcAft>
                <a:spcPts val="1200"/>
              </a:spcAft>
            </a:pPr>
            <a:r>
              <a:rPr lang="en-US" sz="2400" dirty="0"/>
              <a:t>SIR can miss areas of high posterior probability as the number of parameter increases</a:t>
            </a:r>
          </a:p>
          <a:p>
            <a:pPr>
              <a:spcAft>
                <a:spcPts val="1200"/>
              </a:spcAft>
            </a:pPr>
            <a:r>
              <a:rPr lang="en-US" sz="2400" dirty="0"/>
              <a:t>IMIS addresses limitations of SIR and was proposed by Steele at al. (2006) </a:t>
            </a:r>
          </a:p>
          <a:p>
            <a:pPr>
              <a:spcAft>
                <a:spcPts val="1200"/>
              </a:spcAft>
            </a:pPr>
            <a:r>
              <a:rPr lang="en-US" sz="2400" dirty="0"/>
              <a:t>Starts with a modest-size SIR</a:t>
            </a:r>
          </a:p>
          <a:p>
            <a:pPr>
              <a:spcAft>
                <a:spcPts val="1200"/>
              </a:spcAft>
            </a:pPr>
            <a:r>
              <a:rPr lang="en-US" sz="2400" dirty="0"/>
              <a:t>But in addition to SIR samples, add in samples from a multivariate normal distribution centered at the point with the highest importance weight</a:t>
            </a:r>
          </a:p>
          <a:p>
            <a:pPr>
              <a:spcAft>
                <a:spcPts val="1200"/>
              </a:spcAft>
            </a:pPr>
            <a:r>
              <a:rPr lang="en-US" sz="2400" dirty="0"/>
              <a:t>Recalculate importance weights and sample a new sample of input parameter sets</a:t>
            </a:r>
          </a:p>
          <a:p>
            <a:pPr>
              <a:spcAft>
                <a:spcPts val="1200"/>
              </a:spcAft>
            </a:pPr>
            <a:r>
              <a:rPr lang="en-US" sz="2400" dirty="0"/>
              <a:t>At the end, posterior becomes a mixture of multivariate normal distributions and of the prior distribution</a:t>
            </a:r>
          </a:p>
        </p:txBody>
      </p:sp>
    </p:spTree>
    <p:extLst>
      <p:ext uri="{BB962C8B-B14F-4D97-AF65-F5344CB8AC3E}">
        <p14:creationId xmlns:p14="http://schemas.microsoft.com/office/powerpoint/2010/main" val="104054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10486925" cy="1143000"/>
          </a:xfrm>
        </p:spPr>
        <p:txBody>
          <a:bodyPr/>
          <a:lstStyle/>
          <a:p>
            <a:r>
              <a:rPr lang="en-US" sz="3200" dirty="0"/>
              <a:t>Incremental Mixture Importance Sampling (IMIS)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261015" cy="5314758"/>
              </a:xfrm>
            </p:spPr>
            <p:txBody>
              <a:bodyPr>
                <a:normAutofit/>
              </a:bodyPr>
              <a:lstStyle/>
              <a:p>
                <a:pPr marL="571500" indent="-457200">
                  <a:buFont typeface="+mj-lt"/>
                  <a:buAutoNum type="arabicPeriod"/>
                </a:pPr>
                <a:r>
                  <a:rPr lang="en-US" sz="1900" b="1" dirty="0"/>
                  <a:t>Initialization.</a:t>
                </a:r>
              </a:p>
              <a:p>
                <a:pPr marL="811530" lvl="1" indent="-400050">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𝑁</m:t>
                    </m:r>
                  </m:oMath>
                </a14:m>
                <a:r>
                  <a:rPr lang="en-US" sz="1800" dirty="0"/>
                  <a:t> parameter sets from prior distribution</a:t>
                </a:r>
              </a:p>
              <a:p>
                <a:pPr marL="811530" lvl="1" indent="-400050">
                  <a:buFont typeface="+mj-lt"/>
                  <a:buAutoNum type="alphaLcParenR"/>
                </a:pP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calculate the likelihood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r>
                      <a:rPr lang="es-ES" sz="1800" i="1">
                        <a:latin typeface="Cambria Math" panose="02040503050406030204" pitchFamily="18" charset="0"/>
                      </a:rPr>
                      <m:t> </m:t>
                    </m:r>
                  </m:oMath>
                </a14:m>
                <a:r>
                  <a:rPr lang="en-US" sz="1800" dirty="0"/>
                  <a:t>and compute the importance weights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Bef>
                    <a:spcPts val="456"/>
                  </a:spcBef>
                  <a:buFont typeface="+mj-lt"/>
                  <a:buAutoNum type="arabicPeriod"/>
                </a:pPr>
                <a:r>
                  <a:rPr lang="en-US" sz="2000" b="1" dirty="0"/>
                  <a:t>Importance sampling</a:t>
                </a:r>
                <a:r>
                  <a:rPr lang="en-US" sz="2000" dirty="0"/>
                  <a:t>. Iterate for </a:t>
                </a:r>
                <a14:m>
                  <m:oMath xmlns:m="http://schemas.openxmlformats.org/officeDocument/2006/math">
                    <m:r>
                      <a:rPr lang="es-ES" sz="2000" i="1">
                        <a:latin typeface="Cambria Math" panose="02040503050406030204" pitchFamily="18" charset="0"/>
                      </a:rPr>
                      <m:t>𝑘</m:t>
                    </m:r>
                    <m:r>
                      <a:rPr lang="es-ES" sz="2000" i="1">
                        <a:latin typeface="Cambria Math" panose="02040503050406030204" pitchFamily="18" charset="0"/>
                      </a:rPr>
                      <m:t>=1, 2, …</m:t>
                    </m:r>
                  </m:oMath>
                </a14:m>
                <a:endParaRPr lang="en-US" sz="2000" dirty="0"/>
              </a:p>
              <a:p>
                <a:pPr marL="868680" lvl="1" indent="-457200">
                  <a:spcBef>
                    <a:spcPts val="456"/>
                  </a:spcBef>
                  <a:buFont typeface="+mj-lt"/>
                  <a:buAutoNum type="alphaLcParenR"/>
                </a:pPr>
                <a:r>
                  <a:rPr lang="en-US" sz="1800" dirty="0"/>
                  <a:t>Choose parameter set with maximum importance weight as the mean of a multivariate normal (MVN) distribution, and compute covariance matrix from nearby parameter sets. Define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r>
                      <a:rPr lang="en-US" sz="1800" i="1">
                        <a:latin typeface="Cambria Math" panose="02040503050406030204" pitchFamily="18" charset="0"/>
                      </a:rPr>
                      <m:t>=</m:t>
                    </m:r>
                    <m:r>
                      <m:rPr>
                        <m:nor/>
                      </m:rPr>
                      <a:rPr lang="en-US" sz="1800">
                        <a:latin typeface="Cambria Math" panose="02040503050406030204" pitchFamily="18" charset="0"/>
                      </a:rPr>
                      <m:t>MVN</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𝜃</m:t>
                        </m:r>
                      </m:e>
                      <m:sup>
                        <m:r>
                          <a:rPr lang="en-US" sz="1800" i="1">
                            <a:latin typeface="Cambria Math" panose="02040503050406030204" pitchFamily="18" charset="0"/>
                          </a:rPr>
                          <m:t>𝑘</m:t>
                        </m:r>
                      </m:sup>
                    </m:sSup>
                    <m:r>
                      <a:rPr lang="en-US" sz="1800" i="1">
                        <a:latin typeface="Cambria Math" panose="02040503050406030204" pitchFamily="18" charset="0"/>
                      </a:rPr>
                      <m:t>,  </m:t>
                    </m:r>
                    <m:sSup>
                      <m:sSupPr>
                        <m:ctrlPr>
                          <a:rPr lang="en-US" sz="1800" i="1">
                            <a:latin typeface="Cambria Math" panose="02040503050406030204" pitchFamily="18" charset="0"/>
                            <a:ea typeface="Cambria Math" panose="02040503050406030204" pitchFamily="18" charset="0"/>
                          </a:rPr>
                        </m:ctrlPr>
                      </m:sSupPr>
                      <m:e>
                        <m:r>
                          <m:rPr>
                            <m:sty m:val="p"/>
                          </m:rPr>
                          <a:rPr lang="el-GR" sz="1800" i="1">
                            <a:latin typeface="Cambria Math" panose="02040503050406030204" pitchFamily="18" charset="0"/>
                            <a:ea typeface="Cambria Math" panose="02040503050406030204" pitchFamily="18" charset="0"/>
                          </a:rPr>
                          <m:t>Σ</m:t>
                        </m:r>
                      </m:e>
                      <m:sup>
                        <m:r>
                          <a:rPr lang="en-US" sz="1800" i="1">
                            <a:latin typeface="Cambria Math" panose="02040503050406030204" pitchFamily="18" charset="0"/>
                            <a:ea typeface="Cambria Math" panose="02040503050406030204" pitchFamily="18" charset="0"/>
                          </a:rPr>
                          <m:t>𝑘</m:t>
                        </m:r>
                      </m:sup>
                    </m:sSup>
                    <m:r>
                      <a:rPr lang="en-US" sz="1800" i="1">
                        <a:latin typeface="Cambria Math" panose="02040503050406030204" pitchFamily="18" charset="0"/>
                        <a:ea typeface="Cambria Math" panose="02040503050406030204" pitchFamily="18" charset="0"/>
                      </a:rPr>
                      <m:t>)</m:t>
                    </m:r>
                  </m:oMath>
                </a14:m>
                <a:r>
                  <a:rPr lang="en-US" sz="1800" dirty="0"/>
                  <a:t>.</a:t>
                </a:r>
              </a:p>
              <a:p>
                <a:pPr marL="868680" lvl="1" indent="-457200">
                  <a:spcBef>
                    <a:spcPts val="456"/>
                  </a:spcBef>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𝐵</m:t>
                    </m:r>
                  </m:oMath>
                </a14:m>
                <a:r>
                  <a:rPr lang="en-US" sz="1800" dirty="0"/>
                  <a:t> new input sets from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oMath>
                </a14:m>
                <a:endParaRPr lang="es-ES" sz="1800" dirty="0"/>
              </a:p>
              <a:p>
                <a:pPr marL="868680" lvl="1" indent="-457200">
                  <a:spcBef>
                    <a:spcPts val="456"/>
                  </a:spcBef>
                  <a:buFont typeface="+mj-lt"/>
                  <a:buAutoNum type="alphaLcParenR"/>
                </a:pPr>
                <a:r>
                  <a:rPr lang="en-US" sz="1800" dirty="0"/>
                  <a:t>Re-calculate importance weights, </a:t>
                </a:r>
                <a14:m>
                  <m:oMath xmlns:m="http://schemas.openxmlformats.org/officeDocument/2006/math">
                    <m:sSubSup>
                      <m:sSubSupPr>
                        <m:ctrlPr>
                          <a:rPr lang="en-US" sz="1800" i="1">
                            <a:latin typeface="Cambria Math" panose="02040503050406030204" pitchFamily="18" charset="0"/>
                          </a:rPr>
                        </m:ctrlPr>
                      </m:sSubSupPr>
                      <m:e>
                        <m:r>
                          <a:rPr lang="es-ES" sz="1800" i="1">
                            <a:latin typeface="Cambria Math" panose="02040503050406030204" pitchFamily="18" charset="0"/>
                          </a:rPr>
                          <m:t>𝑤</m:t>
                        </m:r>
                      </m:e>
                      <m:sub>
                        <m:r>
                          <a:rPr lang="es-ES" sz="1800" i="1">
                            <a:latin typeface="Cambria Math" panose="02040503050406030204" pitchFamily="18" charset="0"/>
                          </a:rPr>
                          <m:t>𝑖</m:t>
                        </m:r>
                      </m:sub>
                      <m:sup>
                        <m:r>
                          <a:rPr lang="en-US" sz="1800" i="1">
                            <a:latin typeface="Cambria Math" panose="02040503050406030204" pitchFamily="18" charset="0"/>
                          </a:rPr>
                          <m:t>𝑘</m:t>
                        </m:r>
                      </m:sup>
                    </m:sSubSup>
                  </m:oMath>
                </a14:m>
                <a:r>
                  <a:rPr lang="en-US" sz="1800" dirty="0"/>
                  <a:t>, for all </a:t>
                </a:r>
                <a14:m>
                  <m:oMath xmlns:m="http://schemas.openxmlformats.org/officeDocument/2006/math">
                    <m:r>
                      <a:rPr lang="en-US" sz="1800" i="1" dirty="0">
                        <a:latin typeface="Cambria Math" panose="02040503050406030204" pitchFamily="18" charset="0"/>
                      </a:rPr>
                      <m:t>𝑁</m:t>
                    </m:r>
                    <m:r>
                      <a:rPr lang="en-US" sz="1800" i="1" dirty="0">
                        <a:latin typeface="Cambria Math" panose="02040503050406030204" pitchFamily="18" charset="0"/>
                      </a:rPr>
                      <m:t>+</m:t>
                    </m:r>
                    <m:r>
                      <a:rPr lang="en-US" sz="1800" i="1" dirty="0">
                        <a:latin typeface="Cambria Math" panose="02040503050406030204" pitchFamily="18" charset="0"/>
                      </a:rPr>
                      <m:t>𝐵𝑘</m:t>
                    </m:r>
                    <m:r>
                      <a:rPr lang="en-US" sz="1800" i="1" dirty="0">
                        <a:latin typeface="Cambria Math" panose="02040503050406030204" pitchFamily="18" charset="0"/>
                      </a:rPr>
                      <m:t> </m:t>
                    </m:r>
                  </m:oMath>
                </a14:m>
                <a:r>
                  <a:rPr lang="en-US" sz="1800" dirty="0"/>
                  <a:t>samples</a:t>
                </a:r>
              </a:p>
              <a:p>
                <a:pPr marL="868680" lvl="1" indent="-457200">
                  <a:spcBef>
                    <a:spcPts val="456"/>
                  </a:spcBef>
                  <a:spcAft>
                    <a:spcPts val="1000"/>
                  </a:spcAft>
                  <a:buFont typeface="+mj-lt"/>
                  <a:buAutoNum type="alphaLcParenR"/>
                </a:pPr>
                <a:r>
                  <a:rPr lang="en-US" sz="1800" dirty="0"/>
                  <a:t>Repeat Step 2 until stopping criteria is met.</a:t>
                </a:r>
              </a:p>
              <a:p>
                <a:pPr marL="571500" indent="-457200">
                  <a:spcBef>
                    <a:spcPts val="456"/>
                  </a:spcBef>
                  <a:buFont typeface="+mj-lt"/>
                  <a:buAutoNum type="arabicPeriod"/>
                </a:pPr>
                <a:r>
                  <a:rPr lang="en-US" sz="2000" b="1" dirty="0"/>
                  <a:t>Resampling</a:t>
                </a:r>
                <a:r>
                  <a:rPr lang="en-US" sz="2000" dirty="0"/>
                  <a:t>. Resample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𝑟𝑒</m:t>
                        </m:r>
                      </m:sub>
                    </m:sSub>
                  </m:oMath>
                </a14:m>
                <a:r>
                  <a:rPr lang="en-US" sz="2000" dirty="0"/>
                  <a:t> input sets with replacement using importance weights from the last iteration, </a:t>
                </a:r>
                <a14:m>
                  <m:oMath xmlns:m="http://schemas.openxmlformats.org/officeDocument/2006/math">
                    <m:r>
                      <a:rPr lang="en-US" sz="2000" i="1" dirty="0">
                        <a:latin typeface="Cambria Math" panose="02040503050406030204" pitchFamily="18" charset="0"/>
                      </a:rPr>
                      <m:t>𝐾</m:t>
                    </m:r>
                  </m:oMath>
                </a14:m>
                <a:r>
                  <a:rPr lang="en-US" sz="2000" dirty="0"/>
                  <a:t>. This is a sample from the posterior distribution.</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5" y="1417638"/>
                <a:ext cx="10261015" cy="5314758"/>
              </a:xfrm>
              <a:blipFill>
                <a:blip r:embed="rId2"/>
                <a:stretch>
                  <a:fillRect t="-477" r="-989"/>
                </a:stretch>
              </a:blipFill>
            </p:spPr>
            <p:txBody>
              <a:bodyPr/>
              <a:lstStyle/>
              <a:p>
                <a:r>
                  <a:rPr lang="en-US">
                    <a:noFill/>
                  </a:rPr>
                  <a:t> </a:t>
                </a:r>
              </a:p>
            </p:txBody>
          </p:sp>
        </mc:Fallback>
      </mc:AlternateContent>
    </p:spTree>
    <p:extLst>
      <p:ext uri="{BB962C8B-B14F-4D97-AF65-F5344CB8AC3E}">
        <p14:creationId xmlns:p14="http://schemas.microsoft.com/office/powerpoint/2010/main" val="633086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142680" cy="1143000"/>
          </a:xfrm>
        </p:spPr>
        <p:txBody>
          <a:bodyPr/>
          <a:lstStyle/>
          <a:p>
            <a:r>
              <a:rPr lang="en-US" sz="3200" dirty="0"/>
              <a:t>Incremental Mixture Importance Sampling (IMIS) in </a:t>
            </a:r>
            <a:r>
              <a:rPr lang="en-US" sz="3200" dirty="0">
                <a:latin typeface="Courier New" panose="02070309020205020404" pitchFamily="49" charset="0"/>
                <a:cs typeface="Courier New" panose="02070309020205020404" pitchFamily="49" charset="0"/>
              </a:rPr>
              <a:t>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778558"/>
                <a:ext cx="10293288" cy="4953838"/>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Function </a:t>
                </a:r>
                <a:r>
                  <a:rPr lang="en-US" dirty="0">
                    <a:latin typeface="Courier New" charset="0"/>
                    <a:cs typeface="Courier New" charset="0"/>
                  </a:rPr>
                  <a:t>IMIS() </a:t>
                </a:r>
                <a:r>
                  <a:rPr lang="en-US" dirty="0">
                    <a:latin typeface="Verdana" panose="020B0604030504040204" pitchFamily="34" charset="0"/>
                    <a:ea typeface="Verdana" panose="020B0604030504040204" pitchFamily="34" charset="0"/>
                    <a:cs typeface="Verdana" panose="020B0604030504040204" pitchFamily="34" charset="0"/>
                  </a:rPr>
                  <a:t>from </a:t>
                </a:r>
                <a:r>
                  <a:rPr lang="en-US" dirty="0">
                    <a:latin typeface="Courier New" panose="02070309020205020404" pitchFamily="49" charset="0"/>
                    <a:ea typeface="Verdana" panose="020B0604030504040204" pitchFamily="34" charset="0"/>
                    <a:cs typeface="Courier New" panose="02070309020205020404" pitchFamily="49" charset="0"/>
                  </a:rPr>
                  <a:t>IMIS</a:t>
                </a:r>
                <a:r>
                  <a:rPr lang="en-US" dirty="0">
                    <a:latin typeface="Verdana" panose="020B0604030504040204" pitchFamily="34" charset="0"/>
                    <a:ea typeface="Verdana" panose="020B0604030504040204" pitchFamily="34" charset="0"/>
                    <a:cs typeface="Verdana" panose="020B0604030504040204" pitchFamily="34" charset="0"/>
                  </a:rPr>
                  <a:t> library takes the following inputs</a:t>
                </a:r>
              </a:p>
              <a:p>
                <a:pPr lvl="1"/>
                <a:r>
                  <a:rPr lang="en-US" dirty="0">
                    <a:latin typeface="Courier New" charset="0"/>
                    <a:cs typeface="Courier New" charset="0"/>
                  </a:rPr>
                  <a:t>B</a:t>
                </a:r>
                <a:r>
                  <a:rPr lang="en-US" dirty="0"/>
                  <a:t>: sample size at each iteration of IMIS</a:t>
                </a:r>
              </a:p>
              <a:p>
                <a:pPr lvl="1"/>
                <a:r>
                  <a:rPr lang="en-US" dirty="0" err="1">
                    <a:latin typeface="Courier New" charset="0"/>
                    <a:cs typeface="Courier New" charset="0"/>
                  </a:rPr>
                  <a:t>B.re</a:t>
                </a:r>
                <a:r>
                  <a:rPr lang="en-US" dirty="0"/>
                  <a:t>: number of draws from the posterior</a:t>
                </a:r>
                <a:endParaRPr lang="en-US" dirty="0">
                  <a:latin typeface="Courier New" charset="0"/>
                  <a:cs typeface="Courier New" charset="0"/>
                </a:endParaRPr>
              </a:p>
              <a:p>
                <a:pPr lvl="1"/>
                <a:r>
                  <a:rPr lang="en-US" dirty="0" err="1">
                    <a:latin typeface="Courier New" charset="0"/>
                    <a:cs typeface="Courier New" charset="0"/>
                  </a:rPr>
                  <a:t>number_k</a:t>
                </a:r>
                <a:r>
                  <a:rPr lang="en-US" dirty="0"/>
                  <a:t>: maximum number of iterations in IMIS</a:t>
                </a:r>
              </a:p>
              <a:p>
                <a:endParaRPr lang="en-US" dirty="0"/>
              </a:p>
              <a:p>
                <a:r>
                  <a:rPr lang="en-US" dirty="0"/>
                  <a:t>IMIS() also requires the following functions to be defined by the user</a:t>
                </a:r>
              </a:p>
              <a:p>
                <a:pPr lvl="1"/>
                <a:r>
                  <a:rPr lang="en-US" dirty="0">
                    <a:latin typeface="Courier New" panose="02070309020205020404" pitchFamily="49" charset="0"/>
                    <a:cs typeface="Courier New" panose="02070309020205020404" pitchFamily="49" charset="0"/>
                  </a:rPr>
                  <a:t>prior(x)</a:t>
                </a:r>
                <a:r>
                  <a:rPr lang="en-US" dirty="0"/>
                  <a:t>: returns the prior density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a:latin typeface="Courier New" panose="02070309020205020404" pitchFamily="49" charset="0"/>
                    <a:cs typeface="Courier New" panose="02070309020205020404" pitchFamily="49" charset="0"/>
                  </a:rPr>
                  <a:t>likelihood(x)</a:t>
                </a:r>
                <a:r>
                  <a:rPr lang="en-US" dirty="0"/>
                  <a:t>: returns the likelihood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err="1">
                    <a:latin typeface="Courier New" panose="02070309020205020404" pitchFamily="49" charset="0"/>
                    <a:cs typeface="Courier New" panose="02070309020205020404" pitchFamily="49" charset="0"/>
                  </a:rPr>
                  <a:t>sample.prior</a:t>
                </a:r>
                <a:r>
                  <a:rPr lang="en-US" dirty="0">
                    <a:latin typeface="Courier New" panose="02070309020205020404" pitchFamily="49" charset="0"/>
                    <a:cs typeface="Courier New" panose="02070309020205020404" pitchFamily="49" charset="0"/>
                  </a:rPr>
                  <a:t>(n)</a:t>
                </a:r>
                <a:r>
                  <a:rPr lang="en-US" dirty="0"/>
                  <a:t>: returns </a:t>
                </a:r>
                <a14:m>
                  <m:oMath xmlns:m="http://schemas.openxmlformats.org/officeDocument/2006/math">
                    <m:r>
                      <a:rPr lang="en-US" i="1" dirty="0" smtClean="0">
                        <a:latin typeface="Cambria Math" panose="02040503050406030204" pitchFamily="18" charset="0"/>
                      </a:rPr>
                      <m:t>𝑛</m:t>
                    </m:r>
                  </m:oMath>
                </a14:m>
                <a:r>
                  <a:rPr lang="en-US" dirty="0"/>
                  <a:t> samples from prior distribution of </a:t>
                </a:r>
                <a14:m>
                  <m:oMath xmlns:m="http://schemas.openxmlformats.org/officeDocument/2006/math">
                    <m:r>
                      <a:rPr lang="en-US" i="1" dirty="0" smtClean="0">
                        <a:latin typeface="Cambria Math" panose="02040503050406030204" pitchFamily="18" charset="0"/>
                      </a:rPr>
                      <m:t>𝑥</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778558"/>
                <a:ext cx="10293288" cy="4953838"/>
              </a:xfrm>
              <a:blipFill>
                <a:blip r:embed="rId2"/>
                <a:stretch>
                  <a:fillRect t="-1538" r="-370"/>
                </a:stretch>
              </a:blipFill>
            </p:spPr>
            <p:txBody>
              <a:bodyPr/>
              <a:lstStyle/>
              <a:p>
                <a:r>
                  <a:rPr lang="en-US">
                    <a:noFill/>
                  </a:rPr>
                  <a:t> </a:t>
                </a:r>
              </a:p>
            </p:txBody>
          </p:sp>
        </mc:Fallback>
      </mc:AlternateContent>
    </p:spTree>
    <p:extLst>
      <p:ext uri="{BB962C8B-B14F-4D97-AF65-F5344CB8AC3E}">
        <p14:creationId xmlns:p14="http://schemas.microsoft.com/office/powerpoint/2010/main" val="173106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304044" cy="1143000"/>
          </a:xfrm>
        </p:spPr>
        <p:txBody>
          <a:bodyPr/>
          <a:lstStyle/>
          <a:p>
            <a:r>
              <a:rPr lang="en-US" sz="3200" dirty="0"/>
              <a:t>Incremental Mixture Importance Sampling (IMIS) Outputs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778558"/>
            <a:ext cx="10304045" cy="4953838"/>
          </a:xfrm>
        </p:spPr>
        <p:txBody>
          <a:bodyPr>
            <a:normAutofit/>
          </a:bodyPr>
          <a:lstStyle/>
          <a:p>
            <a:r>
              <a:rPr lang="en-US" sz="2400" dirty="0">
                <a:latin typeface="Courier New" charset="0"/>
                <a:cs typeface="Courier New" charset="0"/>
              </a:rPr>
              <a:t>resamples</a:t>
            </a:r>
            <a:r>
              <a:rPr lang="en-US" sz="2400" dirty="0"/>
              <a:t>: </a:t>
            </a:r>
            <a:r>
              <a:rPr lang="en-US" sz="2400" dirty="0" err="1">
                <a:latin typeface="Courier New" panose="02070309020205020404" pitchFamily="49" charset="0"/>
                <a:cs typeface="Courier New" panose="02070309020205020404" pitchFamily="49" charset="0"/>
              </a:rPr>
              <a:t>B.re</a:t>
            </a:r>
            <a:r>
              <a:rPr lang="en-US" sz="2400" dirty="0">
                <a:latin typeface="Courier New" panose="02070309020205020404" pitchFamily="49" charset="0"/>
                <a:cs typeface="Courier New" panose="02070309020205020404" pitchFamily="49" charset="0"/>
              </a:rPr>
              <a:t> </a:t>
            </a:r>
            <a:r>
              <a:rPr lang="en-US" sz="2400" dirty="0"/>
              <a:t>draws from the posterior distribution</a:t>
            </a:r>
          </a:p>
          <a:p>
            <a:endParaRPr lang="en-US" sz="2400" dirty="0">
              <a:latin typeface="Courier New" charset="0"/>
              <a:cs typeface="Courier New" charset="0"/>
            </a:endParaRPr>
          </a:p>
          <a:p>
            <a:r>
              <a:rPr lang="en-US" sz="2400" dirty="0">
                <a:latin typeface="Courier New" charset="0"/>
                <a:cs typeface="Courier New" charset="0"/>
              </a:rPr>
              <a:t>stat</a:t>
            </a:r>
            <a:r>
              <a:rPr lang="en-US" sz="2400" dirty="0"/>
              <a:t>: diagnostic statistics at each IMIS iteration</a:t>
            </a:r>
          </a:p>
          <a:p>
            <a:pPr lvl="1"/>
            <a:r>
              <a:rPr lang="en-US" sz="2400" dirty="0" err="1">
                <a:latin typeface="Courier New" panose="02070309020205020404" pitchFamily="49" charset="0"/>
                <a:cs typeface="Courier New" panose="02070309020205020404" pitchFamily="49" charset="0"/>
              </a:rPr>
              <a:t>MargLike</a:t>
            </a:r>
            <a:r>
              <a:rPr lang="en-US" sz="2400" dirty="0"/>
              <a:t>:</a:t>
            </a:r>
          </a:p>
          <a:p>
            <a:pPr lvl="1"/>
            <a:r>
              <a:rPr lang="en-US" sz="2400" dirty="0" err="1">
                <a:latin typeface="Courier New" panose="02070309020205020404" pitchFamily="49" charset="0"/>
                <a:cs typeface="Courier New" panose="02070309020205020404" pitchFamily="49" charset="0"/>
              </a:rPr>
              <a:t>UniquePoint</a:t>
            </a:r>
            <a:r>
              <a:rPr lang="en-US" sz="2400" dirty="0"/>
              <a:t>: expected number of unique points among</a:t>
            </a:r>
            <a:r>
              <a:rPr lang="en-US" sz="2400" dirty="0">
                <a:latin typeface="Courier New" charset="0"/>
                <a:cs typeface="Courier New" charset="0"/>
              </a:rPr>
              <a:t> resamples</a:t>
            </a:r>
            <a:endParaRPr lang="en-US" sz="2400" dirty="0"/>
          </a:p>
          <a:p>
            <a:pPr lvl="1"/>
            <a:r>
              <a:rPr lang="en-US" sz="2400" dirty="0" err="1">
                <a:latin typeface="Courier New" panose="02070309020205020404" pitchFamily="49" charset="0"/>
                <a:cs typeface="Courier New" panose="02070309020205020404" pitchFamily="49" charset="0"/>
              </a:rPr>
              <a:t>MaxWeight</a:t>
            </a:r>
            <a:r>
              <a:rPr lang="en-US" sz="2400" dirty="0"/>
              <a:t>: maximum importance weight</a:t>
            </a:r>
          </a:p>
          <a:p>
            <a:pPr lvl="1"/>
            <a:r>
              <a:rPr lang="en-US" sz="2400" dirty="0">
                <a:latin typeface="Courier New" panose="02070309020205020404" pitchFamily="49" charset="0"/>
                <a:cs typeface="Courier New" panose="02070309020205020404" pitchFamily="49" charset="0"/>
              </a:rPr>
              <a:t>ESS</a:t>
            </a:r>
            <a:r>
              <a:rPr lang="en-US" sz="2400" dirty="0"/>
              <a:t>: effective sample size (the closer to </a:t>
            </a:r>
            <a:r>
              <a:rPr lang="en-US" sz="2400" dirty="0" err="1">
                <a:latin typeface="Courier New" panose="02070309020205020404" pitchFamily="49" charset="0"/>
                <a:cs typeface="Courier New" panose="02070309020205020404" pitchFamily="49" charset="0"/>
              </a:rPr>
              <a:t>B.re</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a:t>the better)</a:t>
            </a:r>
          </a:p>
          <a:p>
            <a:endParaRPr lang="en-US" sz="2400" dirty="0">
              <a:latin typeface="Courier New" charset="0"/>
              <a:cs typeface="Courier New" charset="0"/>
            </a:endParaRPr>
          </a:p>
          <a:p>
            <a:r>
              <a:rPr lang="en-US" sz="2400" dirty="0">
                <a:latin typeface="Courier New" charset="0"/>
                <a:cs typeface="Courier New" charset="0"/>
              </a:rPr>
              <a:t>center</a:t>
            </a:r>
            <a:r>
              <a:rPr lang="en-US" sz="2400" dirty="0"/>
              <a:t>: center of Gaussian components</a:t>
            </a:r>
          </a:p>
          <a:p>
            <a:endParaRPr lang="en-US" sz="2400" dirty="0"/>
          </a:p>
          <a:p>
            <a:endParaRPr lang="en-US" sz="2400" dirty="0"/>
          </a:p>
        </p:txBody>
      </p:sp>
    </p:spTree>
    <p:extLst>
      <p:ext uri="{BB962C8B-B14F-4D97-AF65-F5344CB8AC3E}">
        <p14:creationId xmlns:p14="http://schemas.microsoft.com/office/powerpoint/2010/main" val="3900473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Tree>
    <p:extLst>
      <p:ext uri="{BB962C8B-B14F-4D97-AF65-F5344CB8AC3E}">
        <p14:creationId xmlns:p14="http://schemas.microsoft.com/office/powerpoint/2010/main" val="149540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68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417638"/>
                <a:ext cx="10558806" cy="5440363"/>
              </a:xfrm>
            </p:spPr>
            <p:txBody>
              <a:bodyPr>
                <a:normAutofit/>
              </a:bodyPr>
              <a:lstStyle/>
              <a:p>
                <a:pPr>
                  <a:spcAft>
                    <a:spcPts val="600"/>
                  </a:spcAft>
                </a:pPr>
                <a:r>
                  <a:rPr lang="en-US" sz="2400" dirty="0"/>
                  <a:t>Instead of a single best-fitting value, we would like an estimate of uncertainty in model parameters,</a:t>
                </a:r>
                <a:r>
                  <a:rPr lang="es-ES" sz="2400" dirty="0"/>
                  <a:t> </a:t>
                </a:r>
                <a14:m>
                  <m:oMath xmlns:m="http://schemas.openxmlformats.org/officeDocument/2006/math">
                    <m:r>
                      <a:rPr lang="en-US" sz="2400" i="1">
                        <a:latin typeface="Cambria Math" panose="02040503050406030204" pitchFamily="18" charset="0"/>
                      </a:rPr>
                      <m:t>𝜃</m:t>
                    </m:r>
                  </m:oMath>
                </a14:m>
                <a:r>
                  <a:rPr lang="en-US" sz="2400" dirty="0"/>
                  <a:t>, given our observed targets, </a:t>
                </a:r>
                <a14:m>
                  <m:oMath xmlns:m="http://schemas.openxmlformats.org/officeDocument/2006/math">
                    <m:r>
                      <a:rPr lang="en-US" sz="2400" i="1" dirty="0">
                        <a:latin typeface="Cambria Math" panose="02040503050406030204" pitchFamily="18" charset="0"/>
                      </a:rPr>
                      <m:t>𝑦</m:t>
                    </m:r>
                  </m:oMath>
                </a14:m>
                <a:endParaRPr lang="en-US" sz="2400" dirty="0"/>
              </a:p>
              <a:p>
                <a:pPr lvl="1">
                  <a:spcAft>
                    <a:spcPts val="1800"/>
                  </a:spcAft>
                </a:pPr>
                <a:r>
                  <a:rPr lang="en-US" dirty="0"/>
                  <a:t>E.g. a posterior distribution</a:t>
                </a:r>
                <a:r>
                  <a:rPr lang="es-ES" dirty="0"/>
                  <a:t> </a:t>
                </a:r>
                <a14:m>
                  <m:oMath xmlns:m="http://schemas.openxmlformats.org/officeDocument/2006/math">
                    <m:r>
                      <a:rPr lang="es-ES" i="1">
                        <a:latin typeface="Cambria Math" panose="02040503050406030204" pitchFamily="18" charset="0"/>
                      </a:rPr>
                      <m:t>𝑝</m:t>
                    </m:r>
                    <m:d>
                      <m:dPr>
                        <m:ctrlPr>
                          <a:rPr lang="es-ES" i="1">
                            <a:latin typeface="Cambria Math" panose="02040503050406030204" pitchFamily="18" charset="0"/>
                          </a:rPr>
                        </m:ctrlPr>
                      </m:dPr>
                      <m:e>
                        <m:r>
                          <a:rPr lang="es-ES" i="1">
                            <a:latin typeface="Cambria Math" panose="02040503050406030204" pitchFamily="18" charset="0"/>
                          </a:rPr>
                          <m:t>𝜃</m:t>
                        </m:r>
                        <m:r>
                          <a:rPr lang="es-ES" i="1">
                            <a:latin typeface="Cambria Math" panose="02040503050406030204" pitchFamily="18" charset="0"/>
                          </a:rPr>
                          <m:t>|</m:t>
                        </m:r>
                        <m:r>
                          <a:rPr lang="es-ES" i="1">
                            <a:latin typeface="Cambria Math" panose="02040503050406030204" pitchFamily="18" charset="0"/>
                          </a:rPr>
                          <m:t>𝑦</m:t>
                        </m:r>
                      </m:e>
                    </m:d>
                  </m:oMath>
                </a14:m>
                <a:endParaRPr lang="en-US" dirty="0"/>
              </a:p>
              <a:p>
                <a:pPr>
                  <a:spcAft>
                    <a:spcPts val="600"/>
                  </a:spcAft>
                </a:pPr>
                <a:r>
                  <a:rPr lang="en-US" sz="2400" dirty="0"/>
                  <a:t>Recall Bayes theorem</a:t>
                </a:r>
              </a:p>
              <a:p>
                <a:pPr marL="114300" indent="0">
                  <a:spcAft>
                    <a:spcPts val="6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f>
                        <m:fPr>
                          <m:ctrlPr>
                            <a:rPr lang="es-ES" sz="2400" i="1">
                              <a:latin typeface="Cambria Math" panose="02040503050406030204" pitchFamily="18" charset="0"/>
                            </a:rPr>
                          </m:ctrlPr>
                        </m:fPr>
                        <m:num>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num>
                        <m:den>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e>
                          </m:d>
                        </m:den>
                      </m:f>
                    </m:oMath>
                  </m:oMathPara>
                </a14:m>
                <a:endParaRPr lang="es-ES" sz="2400" dirty="0"/>
              </a:p>
              <a:p>
                <a:pPr lvl="1">
                  <a:spcAft>
                    <a:spcPts val="600"/>
                  </a:spcAft>
                </a:pPr>
                <a14:m>
                  <m:oMath xmlns:m="http://schemas.openxmlformats.org/officeDocument/2006/math">
                    <m:r>
                      <a:rPr lang="es-ES" i="1">
                        <a:latin typeface="Cambria Math" panose="02040503050406030204" pitchFamily="18" charset="0"/>
                      </a:rPr>
                      <m:t>𝑝</m:t>
                    </m:r>
                    <m:d>
                      <m:dPr>
                        <m:ctrlPr>
                          <a:rPr lang="es-ES" i="1">
                            <a:latin typeface="Cambria Math" panose="02040503050406030204" pitchFamily="18" charset="0"/>
                          </a:rPr>
                        </m:ctrlPr>
                      </m:dPr>
                      <m:e>
                        <m:r>
                          <a:rPr lang="es-ES" i="1">
                            <a:latin typeface="Cambria Math" panose="02040503050406030204" pitchFamily="18" charset="0"/>
                          </a:rPr>
                          <m:t>𝜃</m:t>
                        </m:r>
                      </m:e>
                    </m:d>
                  </m:oMath>
                </a14:m>
                <a:r>
                  <a:rPr lang="en-US" dirty="0"/>
                  <a:t> is the prior distribution</a:t>
                </a:r>
              </a:p>
              <a:p>
                <a:pPr lvl="1">
                  <a:spcAft>
                    <a:spcPts val="600"/>
                  </a:spcAft>
                </a:pPr>
                <a14:m>
                  <m:oMath xmlns:m="http://schemas.openxmlformats.org/officeDocument/2006/math">
                    <m:r>
                      <a:rPr lang="en-US" i="1">
                        <a:latin typeface="Cambria Math" panose="02040503050406030204" pitchFamily="18" charset="0"/>
                      </a:rPr>
                      <m:t>𝑝</m:t>
                    </m:r>
                    <m:d>
                      <m:dPr>
                        <m:ctrlPr>
                          <a:rPr lang="es-ES" i="1">
                            <a:latin typeface="Cambria Math" panose="02040503050406030204" pitchFamily="18" charset="0"/>
                          </a:rPr>
                        </m:ctrlPr>
                      </m:dPr>
                      <m:e>
                        <m:r>
                          <a:rPr lang="es-ES" i="1">
                            <a:latin typeface="Cambria Math" panose="02040503050406030204" pitchFamily="18" charset="0"/>
                          </a:rPr>
                          <m:t>𝑦</m:t>
                        </m:r>
                        <m:r>
                          <a:rPr lang="es-ES" i="1">
                            <a:latin typeface="Cambria Math" panose="02040503050406030204" pitchFamily="18" charset="0"/>
                          </a:rPr>
                          <m:t>|</m:t>
                        </m:r>
                        <m:r>
                          <a:rPr lang="es-ES" i="1">
                            <a:latin typeface="Cambria Math" panose="02040503050406030204" pitchFamily="18" charset="0"/>
                          </a:rPr>
                          <m:t>𝜃</m:t>
                        </m:r>
                      </m:e>
                    </m:d>
                  </m:oMath>
                </a14:m>
                <a:r>
                  <a:rPr lang="en-US" dirty="0"/>
                  <a:t> has a “related” likelihood function </a:t>
                </a:r>
                <a14:m>
                  <m:oMath xmlns:m="http://schemas.openxmlformats.org/officeDocument/2006/math">
                    <m:r>
                      <a:rPr lang="es-ES" i="1">
                        <a:latin typeface="Cambria Math" panose="02040503050406030204" pitchFamily="18" charset="0"/>
                      </a:rPr>
                      <m:t>𝐿</m:t>
                    </m:r>
                    <m:d>
                      <m:dPr>
                        <m:ctrlPr>
                          <a:rPr lang="es-ES" i="1">
                            <a:latin typeface="Cambria Math" panose="02040503050406030204" pitchFamily="18" charset="0"/>
                          </a:rPr>
                        </m:ctrlPr>
                      </m:dPr>
                      <m:e>
                        <m:r>
                          <a:rPr lang="es-ES" i="1">
                            <a:latin typeface="Cambria Math" panose="02040503050406030204" pitchFamily="18" charset="0"/>
                          </a:rPr>
                          <m:t>𝑦</m:t>
                        </m:r>
                        <m:r>
                          <a:rPr lang="es-ES" i="1">
                            <a:latin typeface="Cambria Math" panose="02040503050406030204" pitchFamily="18" charset="0"/>
                          </a:rPr>
                          <m:t>|</m:t>
                        </m:r>
                        <m:r>
                          <a:rPr lang="es-ES" i="1">
                            <a:latin typeface="Cambria Math" panose="02040503050406030204" pitchFamily="18" charset="0"/>
                          </a:rPr>
                          <m:t>𝜃</m:t>
                        </m:r>
                      </m:e>
                    </m:d>
                  </m:oMath>
                </a14:m>
                <a:r>
                  <a:rPr lang="en-US" dirty="0"/>
                  <a:t> </a:t>
                </a:r>
                <a14:m>
                  <m:oMath xmlns:m="http://schemas.openxmlformats.org/officeDocument/2006/math">
                    <m:r>
                      <a:rPr lang="es-E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𝑝</m:t>
                    </m:r>
                    <m:d>
                      <m:dPr>
                        <m:ctrlPr>
                          <a:rPr lang="es-ES" i="1">
                            <a:latin typeface="Cambria Math" panose="02040503050406030204" pitchFamily="18" charset="0"/>
                          </a:rPr>
                        </m:ctrlPr>
                      </m:dPr>
                      <m:e>
                        <m:r>
                          <a:rPr lang="es-ES" i="1">
                            <a:latin typeface="Cambria Math" panose="02040503050406030204" pitchFamily="18" charset="0"/>
                          </a:rPr>
                          <m:t>𝑦</m:t>
                        </m:r>
                        <m:r>
                          <a:rPr lang="es-ES" i="1">
                            <a:latin typeface="Cambria Math" panose="02040503050406030204" pitchFamily="18" charset="0"/>
                          </a:rPr>
                          <m:t>|</m:t>
                        </m:r>
                        <m:r>
                          <a:rPr lang="es-ES" i="1">
                            <a:latin typeface="Cambria Math" panose="02040503050406030204" pitchFamily="18" charset="0"/>
                          </a:rPr>
                          <m:t>𝜃</m:t>
                        </m:r>
                      </m:e>
                    </m:d>
                  </m:oMath>
                </a14:m>
                <a:r>
                  <a:rPr lang="en-US" dirty="0"/>
                  <a:t> </a:t>
                </a:r>
              </a:p>
              <a:p>
                <a:pPr lvl="1">
                  <a:spcAft>
                    <a:spcPts val="1800"/>
                  </a:spcAft>
                </a:pP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𝑝</m:t>
                        </m:r>
                        <m:d>
                          <m:dPr>
                            <m:ctrlPr>
                              <a:rPr lang="es-ES" i="1">
                                <a:latin typeface="Cambria Math" panose="02040503050406030204" pitchFamily="18" charset="0"/>
                              </a:rPr>
                            </m:ctrlPr>
                          </m:dPr>
                          <m:e>
                            <m:r>
                              <a:rPr lang="es-ES" i="1">
                                <a:latin typeface="Cambria Math" panose="02040503050406030204" pitchFamily="18" charset="0"/>
                              </a:rPr>
                              <m:t>𝑦</m:t>
                            </m:r>
                            <m:r>
                              <a:rPr lang="es-ES" i="1">
                                <a:latin typeface="Cambria Math" panose="02040503050406030204" pitchFamily="18" charset="0"/>
                              </a:rPr>
                              <m:t>|</m:t>
                            </m:r>
                            <m:r>
                              <a:rPr lang="es-ES" i="1">
                                <a:latin typeface="Cambria Math" panose="02040503050406030204" pitchFamily="18" charset="0"/>
                              </a:rPr>
                              <m:t>𝜃</m:t>
                            </m:r>
                          </m:e>
                        </m:d>
                        <m:r>
                          <a:rPr lang="es-ES" i="1">
                            <a:latin typeface="Cambria Math" panose="02040503050406030204" pitchFamily="18" charset="0"/>
                          </a:rPr>
                          <m:t>𝑝</m:t>
                        </m:r>
                        <m:d>
                          <m:dPr>
                            <m:ctrlPr>
                              <a:rPr lang="es-ES" i="1">
                                <a:latin typeface="Cambria Math" panose="02040503050406030204" pitchFamily="18" charset="0"/>
                              </a:rPr>
                            </m:ctrlPr>
                          </m:dPr>
                          <m:e>
                            <m:r>
                              <a:rPr lang="es-ES" i="1">
                                <a:latin typeface="Cambria Math" panose="02040503050406030204" pitchFamily="18" charset="0"/>
                              </a:rPr>
                              <m:t>𝜃</m:t>
                            </m:r>
                          </m:e>
                        </m:d>
                      </m:e>
                    </m:nary>
                    <m:r>
                      <a:rPr lang="en-US" i="1">
                        <a:latin typeface="Cambria Math" panose="02040503050406030204" pitchFamily="18" charset="0"/>
                      </a:rPr>
                      <m:t>𝑑</m:t>
                    </m:r>
                    <m:r>
                      <a:rPr lang="en-US" i="1">
                        <a:latin typeface="Cambria Math" panose="02040503050406030204" pitchFamily="18" charset="0"/>
                      </a:rPr>
                      <m:t>𝜃</m:t>
                    </m:r>
                  </m:oMath>
                </a14:m>
                <a:r>
                  <a:rPr lang="en-US" dirty="0"/>
                  <a:t> is not a function of </a:t>
                </a:r>
                <a14:m>
                  <m:oMath xmlns:m="http://schemas.openxmlformats.org/officeDocument/2006/math">
                    <m:r>
                      <a:rPr lang="en-US" i="1">
                        <a:latin typeface="Cambria Math" panose="02040503050406030204" pitchFamily="18" charset="0"/>
                      </a:rPr>
                      <m:t>𝜃</m:t>
                    </m:r>
                  </m:oMath>
                </a14:m>
                <a:r>
                  <a:rPr lang="en-US" dirty="0"/>
                  <a:t> and often difficult to calculate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417638"/>
                <a:ext cx="10558806" cy="5440363"/>
              </a:xfrm>
              <a:blipFill>
                <a:blip r:embed="rId2"/>
                <a:stretch>
                  <a:fillRect t="-932"/>
                </a:stretch>
              </a:blipFill>
            </p:spPr>
            <p:txBody>
              <a:bodyPr/>
              <a:lstStyle/>
              <a:p>
                <a:r>
                  <a:rPr lang="en-US">
                    <a:noFill/>
                  </a:rPr>
                  <a:t> </a:t>
                </a:r>
              </a:p>
            </p:txBody>
          </p:sp>
        </mc:Fallback>
      </mc:AlternateContent>
    </p:spTree>
    <p:extLst>
      <p:ext uri="{BB962C8B-B14F-4D97-AF65-F5344CB8AC3E}">
        <p14:creationId xmlns:p14="http://schemas.microsoft.com/office/powerpoint/2010/main" val="101158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94502" cy="4983162"/>
              </a:xfrm>
            </p:spPr>
            <p:txBody>
              <a:bodyPr>
                <a:normAutofit/>
              </a:bodyPr>
              <a:lstStyle/>
              <a:p>
                <a:pPr>
                  <a:spcBef>
                    <a:spcPts val="576"/>
                  </a:spcBef>
                  <a:spcAft>
                    <a:spcPts val="600"/>
                  </a:spcAft>
                </a:pPr>
                <a:r>
                  <a:rPr lang="en-US" sz="2400" dirty="0"/>
                  <a:t>A few steps of math...</a:t>
                </a: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f>
                        <m:fPr>
                          <m:ctrlPr>
                            <a:rPr lang="es-ES" sz="2400" i="1">
                              <a:latin typeface="Cambria Math" panose="02040503050406030204" pitchFamily="18" charset="0"/>
                            </a:rPr>
                          </m:ctrlPr>
                        </m:fPr>
                        <m:num>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num>
                        <m:den>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e>
                          </m:d>
                        </m:den>
                      </m:f>
                    </m:oMath>
                  </m:oMathPara>
                </a14:m>
                <a:endParaRPr lang="en-US" dirty="0"/>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i="1" dirty="0">
                  <a:latin typeface="Cambria Math" panose="02040503050406030204" pitchFamily="18" charset="0"/>
                </a:endParaRP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𝐿</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dirty="0"/>
              </a:p>
              <a:p>
                <a:pPr>
                  <a:spcBef>
                    <a:spcPts val="576"/>
                  </a:spcBef>
                  <a:spcAft>
                    <a:spcPts val="1800"/>
                  </a:spcAft>
                </a:pPr>
                <a:r>
                  <a:rPr lang="en-US" sz="2400" dirty="0"/>
                  <a:t>Using this fact, we can sample the posterior distribution using the likelihood function, prior distribution, and some clever algorithms</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594502" cy="4983162"/>
              </a:xfrm>
              <a:blipFill>
                <a:blip r:embed="rId2"/>
                <a:stretch>
                  <a:fillRect t="-1015"/>
                </a:stretch>
              </a:blipFill>
            </p:spPr>
            <p:txBody>
              <a:bodyPr/>
              <a:lstStyle/>
              <a:p>
                <a:r>
                  <a:rPr lang="en-US">
                    <a:noFill/>
                  </a:rPr>
                  <a:t> </a:t>
                </a:r>
              </a:p>
            </p:txBody>
          </p:sp>
        </mc:Fallback>
      </mc:AlternateContent>
      <p:sp>
        <p:nvSpPr>
          <p:cNvPr id="7" name="U-Turn Arrow 6">
            <a:extLst>
              <a:ext uri="{FF2B5EF4-FFF2-40B4-BE49-F238E27FC236}">
                <a16:creationId xmlns:a16="http://schemas.microsoft.com/office/drawing/2014/main" id="{BFEE3934-B986-F742-BB70-3F507DA97D8F}"/>
              </a:ext>
            </a:extLst>
          </p:cNvPr>
          <p:cNvSpPr/>
          <p:nvPr/>
        </p:nvSpPr>
        <p:spPr>
          <a:xfrm rot="5400000">
            <a:off x="8012830" y="2112585"/>
            <a:ext cx="1187671"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U-Turn Arrow 7">
            <a:extLst>
              <a:ext uri="{FF2B5EF4-FFF2-40B4-BE49-F238E27FC236}">
                <a16:creationId xmlns:a16="http://schemas.microsoft.com/office/drawing/2014/main" id="{61CA21D4-A3A4-CA45-96EC-BB6FE71E2AAF}"/>
              </a:ext>
            </a:extLst>
          </p:cNvPr>
          <p:cNvSpPr/>
          <p:nvPr/>
        </p:nvSpPr>
        <p:spPr>
          <a:xfrm rot="5400000">
            <a:off x="8230922" y="2829916"/>
            <a:ext cx="804038"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63A21410-E77C-424E-96DF-5E28926BC33D}"/>
              </a:ext>
            </a:extLst>
          </p:cNvPr>
          <p:cNvCxnSpPr/>
          <p:nvPr/>
        </p:nvCxnSpPr>
        <p:spPr>
          <a:xfrm flipV="1">
            <a:off x="6541383" y="2333298"/>
            <a:ext cx="819807" cy="33633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89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20576" y="274638"/>
                <a:ext cx="9950848" cy="1143000"/>
              </a:xfrm>
            </p:spPr>
            <p:txBody>
              <a:bodyPr/>
              <a:lstStyle/>
              <a:p>
                <a:r>
                  <a:rPr lang="en-US" dirty="0"/>
                  <a:t>Commonly used prior distributions for sampling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t> values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20576" y="274638"/>
                <a:ext cx="9950848" cy="1143000"/>
              </a:xfrm>
              <a:blipFill>
                <a:blip r:embed="rId2"/>
                <a:stretch>
                  <a:fillRect l="-2168" t="-16484"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759528"/>
                <a:ext cx="10217984" cy="4768594"/>
              </a:xfrm>
            </p:spPr>
            <p:txBody>
              <a:bodyPr>
                <a:normAutofit/>
              </a:bodyPr>
              <a:lstStyle/>
              <a:p>
                <a:pPr>
                  <a:spcAft>
                    <a:spcPts val="600"/>
                  </a:spcAft>
                </a:pPr>
                <a:r>
                  <a:rPr lang="en-US" sz="2400" b="1" dirty="0"/>
                  <a:t>Normal distribution</a:t>
                </a:r>
                <a:endParaRPr lang="en-US" sz="2400" dirty="0"/>
              </a:p>
              <a:p>
                <a:pPr marL="114300" indent="0">
                  <a:spcAft>
                    <a:spcPts val="1800"/>
                  </a:spcAft>
                  <a:buNone/>
                </a:pPr>
                <a:r>
                  <a:rPr lang="en-US" sz="2400" dirty="0"/>
                  <a:t>	In R: </a:t>
                </a:r>
                <a:r>
                  <a:rPr lang="en-US" sz="2400" dirty="0" err="1">
                    <a:latin typeface="Courier New" charset="0"/>
                    <a:cs typeface="Courier New" charset="0"/>
                  </a:rPr>
                  <a:t>r</a:t>
                </a:r>
                <a:r>
                  <a:rPr lang="en-US" sz="2400" dirty="0" err="1">
                    <a:latin typeface="Courier New" charset="0"/>
                    <a:ea typeface="Courier New" charset="0"/>
                    <a:cs typeface="Courier New" charset="0"/>
                  </a:rPr>
                  <a:t>norm</a:t>
                </a:r>
                <a:r>
                  <a:rPr lang="en-US" sz="2400" dirty="0">
                    <a:latin typeface="Courier New" charset="0"/>
                    <a:ea typeface="Courier New" charset="0"/>
                    <a:cs typeface="Courier New" charset="0"/>
                  </a:rPr>
                  <a:t>(n=</a:t>
                </a:r>
                <a:r>
                  <a:rPr lang="en-US" sz="2400" dirty="0">
                    <a:ea typeface="Courier New" charset="0"/>
                    <a:cs typeface="Courier New" charset="0"/>
                  </a:rPr>
                  <a:t> </a:t>
                </a:r>
                <a14:m>
                  <m:oMath xmlns:m="http://schemas.openxmlformats.org/officeDocument/2006/math">
                    <m:sSub>
                      <m:sSubPr>
                        <m:ctrlPr>
                          <a:rPr lang="en-US" sz="2400" i="1">
                            <a:latin typeface="Cambria Math" panose="02040503050406030204" pitchFamily="18" charset="0"/>
                            <a:ea typeface="Courier New" charset="0"/>
                            <a:cs typeface="Courier New" charset="0"/>
                          </a:rPr>
                        </m:ctrlPr>
                      </m:sSubPr>
                      <m:e>
                        <m:r>
                          <a:rPr lang="es-ES" sz="2400" b="0" i="1" smtClean="0">
                            <a:latin typeface="Cambria Math" panose="02040503050406030204" pitchFamily="18" charset="0"/>
                            <a:ea typeface="Courier New" charset="0"/>
                            <a:cs typeface="Courier New" charset="0"/>
                          </a:rPr>
                          <m:t>𝑛</m:t>
                        </m:r>
                      </m:e>
                      <m:sub>
                        <m:r>
                          <a:rPr lang="es-ES" sz="2400" b="0" i="1" smtClean="0">
                            <a:latin typeface="Cambria Math" panose="02040503050406030204" pitchFamily="18" charset="0"/>
                            <a:ea typeface="Courier New" charset="0"/>
                            <a:cs typeface="Courier New" charset="0"/>
                          </a:rPr>
                          <m:t>𝑠</m:t>
                        </m:r>
                      </m:sub>
                    </m:sSub>
                  </m:oMath>
                </a14:m>
                <a:r>
                  <a:rPr lang="en-US" sz="2400" dirty="0">
                    <a:latin typeface="Courier New" charset="0"/>
                    <a:ea typeface="Courier New" charset="0"/>
                    <a:cs typeface="Courier New" charset="0"/>
                  </a:rPr>
                  <a:t>, mean=</a:t>
                </a:r>
                <a14:m>
                  <m:oMath xmlns:m="http://schemas.openxmlformats.org/officeDocument/2006/math">
                    <m:acc>
                      <m:accPr>
                        <m:chr m:val="̅"/>
                        <m:ctrlPr>
                          <a:rPr lang="es-ES" sz="2400" b="0" i="1" smtClean="0">
                            <a:latin typeface="Cambria Math" panose="02040503050406030204" pitchFamily="18" charset="0"/>
                            <a:ea typeface="Courier New" charset="0"/>
                            <a:cs typeface="Courier New" charset="0"/>
                          </a:rPr>
                        </m:ctrlPr>
                      </m:accPr>
                      <m:e>
                        <m:r>
                          <a:rPr lang="es-ES" sz="2400" b="0" i="1" smtClean="0">
                            <a:latin typeface="Cambria Math" panose="02040503050406030204" pitchFamily="18" charset="0"/>
                            <a:ea typeface="Courier New" charset="0"/>
                            <a:cs typeface="Courier New" charset="0"/>
                          </a:rPr>
                          <m:t>𝜃</m:t>
                        </m:r>
                      </m:e>
                    </m:acc>
                  </m:oMath>
                </a14:m>
                <a:r>
                  <a:rPr lang="en-US" sz="2400" dirty="0">
                    <a:latin typeface="Courier New" charset="0"/>
                    <a:ea typeface="Courier New" charset="0"/>
                    <a:cs typeface="Courier New" charset="0"/>
                  </a:rPr>
                  <a:t>, </a:t>
                </a:r>
                <a:r>
                  <a:rPr lang="en-US" sz="2400" dirty="0" err="1">
                    <a:latin typeface="Courier New" charset="0"/>
                    <a:ea typeface="Courier New" charset="0"/>
                    <a:cs typeface="Courier New" charset="0"/>
                  </a:rPr>
                  <a:t>sd</a:t>
                </a:r>
                <a:r>
                  <a:rPr lang="en-US" sz="2400" dirty="0">
                    <a:latin typeface="Courier New" charset="0"/>
                    <a:ea typeface="Courier New" charset="0"/>
                    <a:cs typeface="Courier New" charset="0"/>
                  </a:rPr>
                  <a:t>=</a:t>
                </a:r>
                <a14:m>
                  <m:oMath xmlns:m="http://schemas.openxmlformats.org/officeDocument/2006/math">
                    <m:sSub>
                      <m:sSubPr>
                        <m:ctrlPr>
                          <a:rPr lang="en-US" sz="2400" b="0" i="1" smtClean="0">
                            <a:latin typeface="Cambria Math" panose="02040503050406030204" pitchFamily="18" charset="0"/>
                            <a:ea typeface="Courier New" charset="0"/>
                            <a:cs typeface="Courier New" charset="0"/>
                          </a:rPr>
                        </m:ctrlPr>
                      </m:sSubPr>
                      <m:e>
                        <m:r>
                          <a:rPr lang="en-US" sz="2400" b="0" i="1" smtClean="0">
                            <a:latin typeface="Cambria Math" panose="02040503050406030204" pitchFamily="18" charset="0"/>
                            <a:ea typeface="Courier New" charset="0"/>
                            <a:cs typeface="Courier New" charset="0"/>
                          </a:rPr>
                          <m:t>𝜎</m:t>
                        </m:r>
                      </m:e>
                      <m:sub>
                        <m:r>
                          <a:rPr lang="en-US" sz="2400" b="0" i="1" smtClean="0">
                            <a:latin typeface="Cambria Math" panose="02040503050406030204" pitchFamily="18" charset="0"/>
                            <a:ea typeface="Courier New" charset="0"/>
                            <a:cs typeface="Courier New" charset="0"/>
                          </a:rPr>
                          <m:t>𝑖</m:t>
                        </m:r>
                      </m:sub>
                    </m:sSub>
                  </m:oMath>
                </a14:m>
                <a:r>
                  <a:rPr lang="en-US" sz="2400" dirty="0">
                    <a:latin typeface="Courier New" charset="0"/>
                    <a:ea typeface="Courier New" charset="0"/>
                    <a:cs typeface="Courier New" charset="0"/>
                  </a:rPr>
                  <a:t>)</a:t>
                </a:r>
              </a:p>
              <a:p>
                <a:pPr>
                  <a:spcAft>
                    <a:spcPts val="600"/>
                  </a:spcAft>
                </a:pPr>
                <a:r>
                  <a:rPr lang="en-US" sz="2400" b="1" dirty="0"/>
                  <a:t>Uniform distribution</a:t>
                </a:r>
              </a:p>
              <a:p>
                <a:pPr marL="114300" indent="0">
                  <a:spcAft>
                    <a:spcPts val="1800"/>
                  </a:spcAft>
                  <a:buNone/>
                </a:pPr>
                <a:r>
                  <a:rPr lang="en-US" sz="2400" dirty="0"/>
                  <a:t>	In R: </a:t>
                </a:r>
                <a:r>
                  <a:rPr lang="en-US" sz="2400" dirty="0" err="1">
                    <a:latin typeface="Courier New" charset="0"/>
                    <a:cs typeface="Courier New" charset="0"/>
                  </a:rPr>
                  <a:t>r</a:t>
                </a:r>
                <a:r>
                  <a:rPr lang="en-US" sz="2400" dirty="0" err="1">
                    <a:latin typeface="Courier New" charset="0"/>
                    <a:ea typeface="Courier New" charset="0"/>
                    <a:cs typeface="Courier New" charset="0"/>
                  </a:rPr>
                  <a:t>unif</a:t>
                </a:r>
                <a:r>
                  <a:rPr lang="en-US" sz="2400" dirty="0">
                    <a:latin typeface="Courier New" charset="0"/>
                    <a:ea typeface="Courier New" charset="0"/>
                    <a:cs typeface="Courier New" charset="0"/>
                  </a:rPr>
                  <a:t>(n=</a:t>
                </a:r>
                <a:r>
                  <a:rPr lang="en-US" sz="2400" dirty="0">
                    <a:ea typeface="Courier New" charset="0"/>
                    <a:cs typeface="Courier New" charset="0"/>
                  </a:rPr>
                  <a:t> </a:t>
                </a:r>
                <a14:m>
                  <m:oMath xmlns:m="http://schemas.openxmlformats.org/officeDocument/2006/math">
                    <m:sSub>
                      <m:sSubPr>
                        <m:ctrlPr>
                          <a:rPr lang="en-US" sz="2400" i="1">
                            <a:latin typeface="Cambria Math" panose="02040503050406030204" pitchFamily="18" charset="0"/>
                            <a:ea typeface="Courier New" charset="0"/>
                            <a:cs typeface="Courier New" charset="0"/>
                          </a:rPr>
                        </m:ctrlPr>
                      </m:sSubPr>
                      <m:e>
                        <m:r>
                          <a:rPr lang="es-ES" sz="2400" i="1">
                            <a:latin typeface="Cambria Math" panose="02040503050406030204" pitchFamily="18" charset="0"/>
                            <a:ea typeface="Courier New" charset="0"/>
                            <a:cs typeface="Courier New" charset="0"/>
                          </a:rPr>
                          <m:t>𝑛</m:t>
                        </m:r>
                      </m:e>
                      <m:sub>
                        <m:r>
                          <a:rPr lang="es-ES" sz="2400" i="1">
                            <a:latin typeface="Cambria Math" panose="02040503050406030204" pitchFamily="18" charset="0"/>
                            <a:ea typeface="Courier New" charset="0"/>
                            <a:cs typeface="Courier New" charset="0"/>
                          </a:rPr>
                          <m:t>𝑠</m:t>
                        </m:r>
                      </m:sub>
                    </m:sSub>
                  </m:oMath>
                </a14:m>
                <a:r>
                  <a:rPr lang="en-US" sz="2400" dirty="0">
                    <a:latin typeface="Courier New" charset="0"/>
                    <a:ea typeface="Courier New" charset="0"/>
                    <a:cs typeface="Courier New" charset="0"/>
                  </a:rPr>
                  <a:t>, min=</a:t>
                </a:r>
                <a:r>
                  <a:rPr lang="en-US" sz="2400" dirty="0"/>
                  <a:t> </a:t>
                </a:r>
                <a14:m>
                  <m:oMath xmlns:m="http://schemas.openxmlformats.org/officeDocument/2006/math">
                    <m:r>
                      <a:rPr lang="es-ES" sz="2400" b="0" i="1" smtClean="0">
                        <a:latin typeface="Cambria Math" panose="02040503050406030204" pitchFamily="18" charset="0"/>
                      </a:rPr>
                      <m:t>𝑙𝑏</m:t>
                    </m:r>
                  </m:oMath>
                </a14:m>
                <a:r>
                  <a:rPr lang="en-US" sz="2400" dirty="0">
                    <a:latin typeface="Courier New" charset="0"/>
                    <a:ea typeface="Courier New" charset="0"/>
                    <a:cs typeface="Courier New" charset="0"/>
                  </a:rPr>
                  <a:t>, max=</a:t>
                </a:r>
                <a14:m>
                  <m:oMath xmlns:m="http://schemas.openxmlformats.org/officeDocument/2006/math">
                    <m:r>
                      <a:rPr lang="es-ES" sz="2400" b="0" i="1" smtClean="0">
                        <a:latin typeface="Cambria Math" panose="02040503050406030204" pitchFamily="18" charset="0"/>
                        <a:ea typeface="Courier New" charset="0"/>
                        <a:cs typeface="Courier New" charset="0"/>
                      </a:rPr>
                      <m:t>𝑢𝑏</m:t>
                    </m:r>
                  </m:oMath>
                </a14:m>
                <a:r>
                  <a:rPr lang="en-US" sz="2400" dirty="0">
                    <a:latin typeface="Courier New" charset="0"/>
                    <a:ea typeface="Courier New" charset="0"/>
                    <a:cs typeface="Courier New" charset="0"/>
                  </a:rPr>
                  <a:t>)</a:t>
                </a:r>
              </a:p>
              <a:p>
                <a:pPr>
                  <a:spcAft>
                    <a:spcPts val="600"/>
                  </a:spcAft>
                </a:pPr>
                <a:r>
                  <a:rPr lang="en-US" sz="2400" b="1" dirty="0"/>
                  <a:t>Beta distribution</a:t>
                </a:r>
              </a:p>
              <a:p>
                <a:pPr marL="114300" indent="0">
                  <a:spcAft>
                    <a:spcPts val="1200"/>
                  </a:spcAft>
                  <a:buNone/>
                </a:pPr>
                <a:r>
                  <a:rPr lang="en-US" sz="2400" dirty="0"/>
                  <a:t>	In R: </a:t>
                </a:r>
                <a:r>
                  <a:rPr lang="en-US" sz="2400" dirty="0" err="1">
                    <a:latin typeface="Courier New" charset="0"/>
                    <a:ea typeface="Courier New" charset="0"/>
                    <a:cs typeface="Courier New" charset="0"/>
                  </a:rPr>
                  <a:t>rbeta</a:t>
                </a:r>
                <a:r>
                  <a:rPr lang="en-US" sz="2400" dirty="0">
                    <a:latin typeface="Courier New" charset="0"/>
                    <a:ea typeface="Courier New" charset="0"/>
                    <a:cs typeface="Courier New" charset="0"/>
                  </a:rPr>
                  <a:t>(n=</a:t>
                </a:r>
                <a:r>
                  <a:rPr lang="en-US" sz="2400" dirty="0">
                    <a:ea typeface="Courier New" charset="0"/>
                    <a:cs typeface="Courier New" charset="0"/>
                  </a:rPr>
                  <a:t> </a:t>
                </a:r>
                <a14:m>
                  <m:oMath xmlns:m="http://schemas.openxmlformats.org/officeDocument/2006/math">
                    <m:sSub>
                      <m:sSubPr>
                        <m:ctrlPr>
                          <a:rPr lang="en-US" sz="2400" i="1">
                            <a:latin typeface="Cambria Math" panose="02040503050406030204" pitchFamily="18" charset="0"/>
                            <a:ea typeface="Courier New" charset="0"/>
                            <a:cs typeface="Courier New" charset="0"/>
                          </a:rPr>
                        </m:ctrlPr>
                      </m:sSubPr>
                      <m:e>
                        <m:r>
                          <a:rPr lang="es-ES" sz="2400" i="1">
                            <a:latin typeface="Cambria Math" panose="02040503050406030204" pitchFamily="18" charset="0"/>
                            <a:ea typeface="Courier New" charset="0"/>
                            <a:cs typeface="Courier New" charset="0"/>
                          </a:rPr>
                          <m:t>𝑛</m:t>
                        </m:r>
                      </m:e>
                      <m:sub>
                        <m:r>
                          <a:rPr lang="es-ES" sz="2400" i="1">
                            <a:latin typeface="Cambria Math" panose="02040503050406030204" pitchFamily="18" charset="0"/>
                            <a:ea typeface="Courier New" charset="0"/>
                            <a:cs typeface="Courier New" charset="0"/>
                          </a:rPr>
                          <m:t>𝑠</m:t>
                        </m:r>
                      </m:sub>
                    </m:sSub>
                  </m:oMath>
                </a14:m>
                <a:r>
                  <a:rPr lang="en-US" sz="2400" dirty="0">
                    <a:latin typeface="Courier New" charset="0"/>
                    <a:ea typeface="Courier New" charset="0"/>
                    <a:cs typeface="Courier New" charset="0"/>
                  </a:rPr>
                  <a:t>, shape1=</a:t>
                </a:r>
                <a14:m>
                  <m:oMath xmlns:m="http://schemas.openxmlformats.org/officeDocument/2006/math">
                    <m:r>
                      <a:rPr lang="es-ES" sz="2400" b="0" i="1" smtClean="0">
                        <a:latin typeface="Cambria Math" panose="02040503050406030204" pitchFamily="18" charset="0"/>
                        <a:ea typeface="Courier New" charset="0"/>
                        <a:cs typeface="Courier New" charset="0"/>
                      </a:rPr>
                      <m:t>𝛼</m:t>
                    </m:r>
                  </m:oMath>
                </a14:m>
                <a:r>
                  <a:rPr lang="en-US" sz="2400" dirty="0">
                    <a:latin typeface="Courier New" charset="0"/>
                    <a:ea typeface="Courier New" charset="0"/>
                    <a:cs typeface="Courier New" charset="0"/>
                  </a:rPr>
                  <a:t>, shape2=</a:t>
                </a:r>
                <a14:m>
                  <m:oMath xmlns:m="http://schemas.openxmlformats.org/officeDocument/2006/math">
                    <m:r>
                      <a:rPr lang="es-ES" sz="2400" b="0" i="1" smtClean="0">
                        <a:latin typeface="Cambria Math" panose="02040503050406030204" pitchFamily="18" charset="0"/>
                        <a:ea typeface="Courier New" charset="0"/>
                        <a:cs typeface="Courier New" charset="0"/>
                      </a:rPr>
                      <m:t>𝛽</m:t>
                    </m:r>
                  </m:oMath>
                </a14:m>
                <a:r>
                  <a:rPr lang="en-US" sz="2400" dirty="0">
                    <a:latin typeface="Courier New" charset="0"/>
                    <a:ea typeface="Courier New" charset="0"/>
                    <a:cs typeface="Courier New" charset="0"/>
                  </a:rPr>
                  <a:t>)</a:t>
                </a:r>
                <a:endParaRPr lang="en-US" sz="2400" dirty="0"/>
              </a:p>
              <a:p>
                <a:pPr>
                  <a:spcAft>
                    <a:spcPts val="1200"/>
                  </a:spcAft>
                </a:pPr>
                <a:r>
                  <a:rPr lang="en-US" sz="2400" b="1" dirty="0"/>
                  <a:t>Gamma distribution</a:t>
                </a:r>
              </a:p>
              <a:p>
                <a:pPr marL="114300" indent="0">
                  <a:spcAft>
                    <a:spcPts val="1200"/>
                  </a:spcAft>
                  <a:buNone/>
                </a:pPr>
                <a:r>
                  <a:rPr lang="en-US" sz="2400" dirty="0"/>
                  <a:t>	In R: </a:t>
                </a:r>
                <a:r>
                  <a:rPr lang="en-US" sz="2400" dirty="0" err="1">
                    <a:latin typeface="Courier New" charset="0"/>
                    <a:ea typeface="Courier New" charset="0"/>
                    <a:cs typeface="Courier New" charset="0"/>
                  </a:rPr>
                  <a:t>rgamma</a:t>
                </a:r>
                <a:r>
                  <a:rPr lang="en-US" sz="2400" dirty="0">
                    <a:latin typeface="Courier New" charset="0"/>
                    <a:ea typeface="Courier New" charset="0"/>
                    <a:cs typeface="Courier New" charset="0"/>
                  </a:rPr>
                  <a:t>(n=</a:t>
                </a:r>
                <a:r>
                  <a:rPr lang="en-US" sz="2400" dirty="0">
                    <a:ea typeface="Courier New" charset="0"/>
                    <a:cs typeface="Courier New" charset="0"/>
                  </a:rPr>
                  <a:t> </a:t>
                </a:r>
                <a14:m>
                  <m:oMath xmlns:m="http://schemas.openxmlformats.org/officeDocument/2006/math">
                    <m:sSub>
                      <m:sSubPr>
                        <m:ctrlPr>
                          <a:rPr lang="en-US" sz="2400" i="1">
                            <a:latin typeface="Cambria Math" panose="02040503050406030204" pitchFamily="18" charset="0"/>
                            <a:ea typeface="Courier New" charset="0"/>
                            <a:cs typeface="Courier New" charset="0"/>
                          </a:rPr>
                        </m:ctrlPr>
                      </m:sSubPr>
                      <m:e>
                        <m:r>
                          <a:rPr lang="es-ES" sz="2400" i="1">
                            <a:latin typeface="Cambria Math" panose="02040503050406030204" pitchFamily="18" charset="0"/>
                            <a:ea typeface="Courier New" charset="0"/>
                            <a:cs typeface="Courier New" charset="0"/>
                          </a:rPr>
                          <m:t>𝑛</m:t>
                        </m:r>
                      </m:e>
                      <m:sub>
                        <m:r>
                          <a:rPr lang="es-ES" sz="2400" i="1">
                            <a:latin typeface="Cambria Math" panose="02040503050406030204" pitchFamily="18" charset="0"/>
                            <a:ea typeface="Courier New" charset="0"/>
                            <a:cs typeface="Courier New" charset="0"/>
                          </a:rPr>
                          <m:t>𝑠</m:t>
                        </m:r>
                      </m:sub>
                    </m:sSub>
                  </m:oMath>
                </a14:m>
                <a:r>
                  <a:rPr lang="en-US" sz="2400" dirty="0">
                    <a:latin typeface="Courier New" charset="0"/>
                    <a:ea typeface="Courier New" charset="0"/>
                    <a:cs typeface="Courier New" charset="0"/>
                  </a:rPr>
                  <a:t>, shape=</a:t>
                </a:r>
                <a14:m>
                  <m:oMath xmlns:m="http://schemas.openxmlformats.org/officeDocument/2006/math">
                    <m:r>
                      <a:rPr lang="es-ES" sz="2400" i="1">
                        <a:latin typeface="Cambria Math" panose="02040503050406030204" pitchFamily="18" charset="0"/>
                        <a:ea typeface="Courier New" charset="0"/>
                        <a:cs typeface="Courier New" charset="0"/>
                      </a:rPr>
                      <m:t>𝛼</m:t>
                    </m:r>
                  </m:oMath>
                </a14:m>
                <a:r>
                  <a:rPr lang="en-US" sz="2400" dirty="0">
                    <a:latin typeface="Courier New" charset="0"/>
                    <a:ea typeface="Courier New" charset="0"/>
                    <a:cs typeface="Courier New" charset="0"/>
                  </a:rPr>
                  <a:t>, rate=</a:t>
                </a:r>
                <a14:m>
                  <m:oMath xmlns:m="http://schemas.openxmlformats.org/officeDocument/2006/math">
                    <m:r>
                      <a:rPr lang="es-ES" sz="2400" i="1">
                        <a:latin typeface="Cambria Math" panose="02040503050406030204" pitchFamily="18" charset="0"/>
                        <a:ea typeface="Courier New" charset="0"/>
                        <a:cs typeface="Courier New" charset="0"/>
                      </a:rPr>
                      <m:t>𝛽</m:t>
                    </m:r>
                  </m:oMath>
                </a14:m>
                <a:r>
                  <a:rPr lang="en-US" sz="2400" dirty="0">
                    <a:latin typeface="Courier New" charset="0"/>
                    <a:ea typeface="Courier New" charset="0"/>
                    <a:cs typeface="Courier New" charset="0"/>
                  </a:rPr>
                  <a:t>)</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759528"/>
                <a:ext cx="10217984" cy="4768594"/>
              </a:xfrm>
              <a:blipFill>
                <a:blip r:embed="rId3"/>
                <a:stretch>
                  <a:fillRect t="-1061"/>
                </a:stretch>
              </a:blipFill>
            </p:spPr>
            <p:txBody>
              <a:bodyPr/>
              <a:lstStyle/>
              <a:p>
                <a:r>
                  <a:rPr lang="en-US">
                    <a:noFill/>
                  </a:rPr>
                  <a:t> </a:t>
                </a:r>
              </a:p>
            </p:txBody>
          </p:sp>
        </mc:Fallback>
      </mc:AlternateContent>
    </p:spTree>
    <p:extLst>
      <p:ext uri="{BB962C8B-B14F-4D97-AF65-F5344CB8AC3E}">
        <p14:creationId xmlns:p14="http://schemas.microsoft.com/office/powerpoint/2010/main" val="91912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Pros and Cons of Bayesian Calibration</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19198" cy="4983162"/>
          </a:xfrm>
        </p:spPr>
        <p:txBody>
          <a:bodyPr>
            <a:normAutofit/>
          </a:bodyPr>
          <a:lstStyle/>
          <a:p>
            <a:pPr>
              <a:spcBef>
                <a:spcPts val="576"/>
              </a:spcBef>
              <a:spcAft>
                <a:spcPts val="1800"/>
              </a:spcAft>
            </a:pPr>
            <a:r>
              <a:rPr lang="en-US" sz="2400" b="1" dirty="0"/>
              <a:t>Pros: </a:t>
            </a:r>
            <a:r>
              <a:rPr lang="en-US" sz="2400" dirty="0"/>
              <a:t>We obtain distributions of parameters rather than only point estimates </a:t>
            </a:r>
          </a:p>
          <a:p>
            <a:pPr>
              <a:spcBef>
                <a:spcPts val="576"/>
              </a:spcBef>
              <a:spcAft>
                <a:spcPts val="1800"/>
              </a:spcAft>
            </a:pPr>
            <a:r>
              <a:rPr lang="en-US" sz="2400" b="1" dirty="0"/>
              <a:t>Cons: </a:t>
            </a:r>
            <a:r>
              <a:rPr lang="en-US" sz="2400" dirty="0"/>
              <a:t>“Harder” to implement than other methods? </a:t>
            </a:r>
            <a:r>
              <a:rPr lang="en-US" sz="2400" dirty="0" err="1"/>
              <a:t>Mmm</a:t>
            </a:r>
            <a:r>
              <a:rPr lang="en-US" sz="2400" dirty="0"/>
              <a:t> not really! </a:t>
            </a:r>
          </a:p>
        </p:txBody>
      </p:sp>
    </p:spTree>
    <p:extLst>
      <p:ext uri="{BB962C8B-B14F-4D97-AF65-F5344CB8AC3E}">
        <p14:creationId xmlns:p14="http://schemas.microsoft.com/office/powerpoint/2010/main" val="339306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583744" cy="1143000"/>
          </a:xfrm>
        </p:spPr>
        <p:txBody>
          <a:bodyPr/>
          <a:lstStyle/>
          <a:p>
            <a:r>
              <a:rPr lang="en-US" dirty="0"/>
              <a:t>Obtaining a Posterior Distribution</a:t>
            </a:r>
          </a:p>
        </p:txBody>
      </p:sp>
      <p:sp>
        <p:nvSpPr>
          <p:cNvPr id="3" name="Content Placeholder 2"/>
          <p:cNvSpPr>
            <a:spLocks noGrp="1"/>
          </p:cNvSpPr>
          <p:nvPr>
            <p:ph idx="1"/>
          </p:nvPr>
        </p:nvSpPr>
        <p:spPr>
          <a:xfrm>
            <a:off x="1120576" y="1417638"/>
            <a:ext cx="10160000" cy="4983162"/>
          </a:xfrm>
        </p:spPr>
        <p:txBody>
          <a:bodyPr>
            <a:normAutofit/>
          </a:bodyPr>
          <a:lstStyle/>
          <a:p>
            <a:r>
              <a:rPr lang="en-US" sz="2400" dirty="0"/>
              <a:t>Analytically</a:t>
            </a:r>
          </a:p>
          <a:p>
            <a:pPr lvl="1">
              <a:spcAft>
                <a:spcPts val="1200"/>
              </a:spcAft>
            </a:pPr>
            <a:r>
              <a:rPr lang="en-US" dirty="0"/>
              <a:t>Not feasible for simulation models</a:t>
            </a:r>
          </a:p>
          <a:p>
            <a:pPr>
              <a:spcAft>
                <a:spcPts val="1200"/>
              </a:spcAft>
            </a:pPr>
            <a:r>
              <a:rPr lang="en-US" sz="2400" dirty="0"/>
              <a:t>Markov chain Monte Carlo (MCMC)</a:t>
            </a:r>
          </a:p>
          <a:p>
            <a:r>
              <a:rPr lang="en-US" sz="2400" dirty="0"/>
              <a:t>Sampling methods</a:t>
            </a:r>
          </a:p>
          <a:p>
            <a:pPr lvl="1"/>
            <a:r>
              <a:rPr lang="en-US" dirty="0"/>
              <a:t>Sampling Importance Resampling (SIR) </a:t>
            </a:r>
          </a:p>
          <a:p>
            <a:pPr lvl="1">
              <a:spcAft>
                <a:spcPts val="1200"/>
              </a:spcAft>
            </a:pPr>
            <a:r>
              <a:rPr lang="en-US" dirty="0"/>
              <a:t>Incremental Mixture Importance Sampling (IMIS)</a:t>
            </a:r>
          </a:p>
        </p:txBody>
      </p:sp>
    </p:spTree>
    <p:extLst>
      <p:ext uri="{BB962C8B-B14F-4D97-AF65-F5344CB8AC3E}">
        <p14:creationId xmlns:p14="http://schemas.microsoft.com/office/powerpoint/2010/main" val="2718324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Markov chain Monte Carlo (MCMC)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379349" cy="4983162"/>
          </a:xfrm>
        </p:spPr>
        <p:txBody>
          <a:bodyPr>
            <a:normAutofit/>
          </a:bodyPr>
          <a:lstStyle/>
          <a:p>
            <a:pPr>
              <a:spcBef>
                <a:spcPts val="1800"/>
              </a:spcBef>
            </a:pPr>
            <a:r>
              <a:rPr lang="en-US" sz="2400" dirty="0"/>
              <a:t>Simulates posterior distribution by </a:t>
            </a:r>
            <a:r>
              <a:rPr lang="en-US" sz="2400" b="1" dirty="0"/>
              <a:t>jumping </a:t>
            </a:r>
            <a:r>
              <a:rPr lang="en-US" sz="2400" dirty="0"/>
              <a:t>in the parameter space in a Markovian fashion </a:t>
            </a:r>
          </a:p>
          <a:p>
            <a:pPr>
              <a:spcBef>
                <a:spcPts val="1800"/>
              </a:spcBef>
            </a:pPr>
            <a:r>
              <a:rPr lang="en-US" sz="2400" dirty="0"/>
              <a:t>The transition matrix of the Markov chain is proposed using a </a:t>
            </a:r>
            <a:r>
              <a:rPr lang="en-US" sz="2400" b="1" dirty="0"/>
              <a:t>proposal distribution</a:t>
            </a:r>
            <a:r>
              <a:rPr lang="en-US" sz="2400" dirty="0"/>
              <a:t> </a:t>
            </a:r>
          </a:p>
          <a:p>
            <a:pPr>
              <a:spcBef>
                <a:spcPts val="1800"/>
              </a:spcBef>
            </a:pPr>
            <a:r>
              <a:rPr lang="en-US" sz="2400" dirty="0"/>
              <a:t>There are numerous MCMC algorithms, including </a:t>
            </a:r>
            <a:r>
              <a:rPr lang="en-US" sz="2400" b="1" dirty="0"/>
              <a:t>Metropolis-Hastings </a:t>
            </a:r>
            <a:r>
              <a:rPr lang="en-US" sz="2400" dirty="0"/>
              <a:t>(MH) </a:t>
            </a:r>
          </a:p>
          <a:p>
            <a:pPr>
              <a:spcBef>
                <a:spcPts val="1800"/>
              </a:spcBef>
            </a:pPr>
            <a:r>
              <a:rPr lang="en-US" sz="2400" dirty="0"/>
              <a:t>R has some packages that implement MCMC algorithms</a:t>
            </a:r>
          </a:p>
          <a:p>
            <a:pPr>
              <a:spcBef>
                <a:spcPts val="1800"/>
              </a:spcBef>
            </a:pPr>
            <a:r>
              <a:rPr lang="en-US" sz="2400" dirty="0"/>
              <a:t>Other R packages interface with external MCMC software, including </a:t>
            </a:r>
            <a:r>
              <a:rPr lang="en-US" sz="2400" dirty="0" err="1"/>
              <a:t>WinBUGS</a:t>
            </a:r>
            <a:r>
              <a:rPr lang="en-US" sz="2400" dirty="0"/>
              <a:t>, JAGS, and Stan</a:t>
            </a:r>
          </a:p>
        </p:txBody>
      </p:sp>
    </p:spTree>
    <p:extLst>
      <p:ext uri="{BB962C8B-B14F-4D97-AF65-F5344CB8AC3E}">
        <p14:creationId xmlns:p14="http://schemas.microsoft.com/office/powerpoint/2010/main" val="327121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8132746" cy="1143000"/>
          </a:xfrm>
        </p:spPr>
        <p:txBody>
          <a:bodyPr/>
          <a:lstStyle/>
          <a:p>
            <a:r>
              <a:rPr lang="en-US" sz="3200" dirty="0"/>
              <a:t>Markov chain Monte Carlo (MCMC)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r>
              <a:rPr lang="en-US" sz="2400" b="1" dirty="0"/>
              <a:t>Pros: </a:t>
            </a:r>
            <a:endParaRPr lang="en-US" sz="2400" dirty="0"/>
          </a:p>
          <a:p>
            <a:pPr lvl="1"/>
            <a:r>
              <a:rPr lang="en-US" sz="2400" dirty="0"/>
              <a:t>Theoretically will eventually converge to the “true” posterior distribution </a:t>
            </a:r>
          </a:p>
          <a:p>
            <a:endParaRPr lang="en-US" sz="2400" b="1" dirty="0"/>
          </a:p>
          <a:p>
            <a:r>
              <a:rPr lang="en-US" sz="2400" b="1" dirty="0"/>
              <a:t>Cons:</a:t>
            </a:r>
            <a:r>
              <a:rPr lang="en-US" sz="2400" dirty="0"/>
              <a:t> </a:t>
            </a:r>
          </a:p>
          <a:p>
            <a:pPr lvl="1"/>
            <a:r>
              <a:rPr lang="en-US" sz="2400" dirty="0"/>
              <a:t>Computationally intensive </a:t>
            </a:r>
          </a:p>
          <a:p>
            <a:pPr lvl="1"/>
            <a:r>
              <a:rPr lang="en-US" sz="2400" dirty="0"/>
              <a:t>Autocorrelation is a problem with simulation models and therefore requires a high number of samples </a:t>
            </a:r>
          </a:p>
          <a:p>
            <a:pPr lvl="1"/>
            <a:r>
              <a:rPr lang="en-US" sz="2400" dirty="0"/>
              <a:t>Use of external software (</a:t>
            </a:r>
            <a:r>
              <a:rPr lang="en-US" sz="2400" dirty="0" err="1"/>
              <a:t>WinBUGS</a:t>
            </a:r>
            <a:r>
              <a:rPr lang="en-US" sz="2400" dirty="0"/>
              <a:t>, JAGS), requires implementing the model within that software’s syntax</a:t>
            </a:r>
          </a:p>
        </p:txBody>
      </p:sp>
    </p:spTree>
    <p:extLst>
      <p:ext uri="{BB962C8B-B14F-4D97-AF65-F5344CB8AC3E}">
        <p14:creationId xmlns:p14="http://schemas.microsoft.com/office/powerpoint/2010/main" val="20653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9572525" cy="1143000"/>
          </a:xfrm>
        </p:spPr>
        <p:txBody>
          <a:bodyPr/>
          <a:lstStyle/>
          <a:p>
            <a:r>
              <a:rPr lang="en-US" sz="3200" dirty="0"/>
              <a:t>Sampling Importance Resampling (SIR)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400864" cy="5344903"/>
              </a:xfrm>
            </p:spPr>
            <p:txBody>
              <a:bodyPr>
                <a:normAutofit/>
              </a:bodyPr>
              <a:lstStyle/>
              <a:p>
                <a:pPr marL="114300" indent="0">
                  <a:spcAft>
                    <a:spcPts val="600"/>
                  </a:spcAft>
                  <a:buNone/>
                </a:pPr>
                <a:r>
                  <a:rPr lang="en-US" sz="2400" dirty="0"/>
                  <a:t>Used to simulate posterior distributions (Rubin 1988) with three basic steps  </a:t>
                </a:r>
              </a:p>
              <a:p>
                <a:pPr marL="571500" indent="-457200">
                  <a:spcAft>
                    <a:spcPts val="600"/>
                  </a:spcAft>
                  <a:buFont typeface="+mj-lt"/>
                  <a:buAutoNum type="arabicPeriod"/>
                </a:pPr>
                <a:r>
                  <a:rPr lang="en-US" sz="2000" b="1" dirty="0"/>
                  <a:t>Sampling: </a:t>
                </a:r>
                <a:r>
                  <a:rPr lang="en-US" sz="2000" dirty="0"/>
                  <a:t>Sample a large number, </a:t>
                </a:r>
                <a14:m>
                  <m:oMath xmlns:m="http://schemas.openxmlformats.org/officeDocument/2006/math">
                    <m:r>
                      <a:rPr lang="es-ES" sz="2000" i="1">
                        <a:latin typeface="Cambria Math" panose="02040503050406030204" pitchFamily="18" charset="0"/>
                      </a:rPr>
                      <m:t>𝑁</m:t>
                    </m:r>
                  </m:oMath>
                </a14:m>
                <a:r>
                  <a:rPr lang="en-US" sz="2000" dirty="0"/>
                  <a:t>, of parameter sets from prior distributions</a:t>
                </a:r>
                <a:endParaRPr lang="en-US" sz="2000" b="1" dirty="0"/>
              </a:p>
              <a:p>
                <a:pPr marL="571500" indent="-457200">
                  <a:buFont typeface="+mj-lt"/>
                  <a:buAutoNum type="arabicPeriod"/>
                </a:pPr>
                <a:r>
                  <a:rPr lang="en-US" sz="2000" b="1" dirty="0"/>
                  <a:t>Importance: </a:t>
                </a:r>
              </a:p>
              <a:p>
                <a:pPr marL="868680" lvl="1" indent="-457200">
                  <a:buFont typeface="+mj-lt"/>
                  <a:buAutoNum type="arabicPeriod"/>
                </a:pPr>
                <a:r>
                  <a:rPr lang="en-US" dirty="0"/>
                  <a:t>For each parameter set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𝑖</m:t>
                        </m:r>
                      </m:sub>
                    </m:sSub>
                  </m:oMath>
                </a14:m>
                <a:r>
                  <a:rPr lang="en-US" dirty="0"/>
                  <a:t> </a:t>
                </a:r>
                <a14:m>
                  <m:oMath xmlns:m="http://schemas.openxmlformats.org/officeDocument/2006/math">
                    <m:d>
                      <m:dPr>
                        <m:ctrlPr>
                          <a:rPr lang="es-ES" i="1">
                            <a:latin typeface="Cambria Math" panose="02040503050406030204" pitchFamily="18" charset="0"/>
                          </a:rPr>
                        </m:ctrlPr>
                      </m:dPr>
                      <m:e>
                        <m:r>
                          <a:rPr lang="es-ES" i="1">
                            <a:latin typeface="Cambria Math" panose="02040503050406030204" pitchFamily="18" charset="0"/>
                          </a:rPr>
                          <m:t>𝑖</m:t>
                        </m:r>
                        <m:r>
                          <a:rPr lang="es-ES" i="1">
                            <a:latin typeface="Cambria Math" panose="02040503050406030204" pitchFamily="18" charset="0"/>
                          </a:rPr>
                          <m:t>=1,…,</m:t>
                        </m:r>
                        <m:r>
                          <a:rPr lang="es-ES" i="1">
                            <a:latin typeface="Cambria Math" panose="02040503050406030204" pitchFamily="18" charset="0"/>
                          </a:rPr>
                          <m:t>𝑁</m:t>
                        </m:r>
                      </m:e>
                    </m:d>
                  </m:oMath>
                </a14:m>
                <a:r>
                  <a:rPr lang="en-US" dirty="0"/>
                  <a:t>, run the simulation model and compute the likelihood</a:t>
                </a:r>
                <a:endParaRPr lang="en-US" b="1" dirty="0"/>
              </a:p>
              <a:p>
                <a:pPr marL="868680" lvl="1" indent="-457200">
                  <a:buFont typeface="+mj-lt"/>
                  <a:buAutoNum type="arabicPeriod"/>
                </a:pPr>
                <a:r>
                  <a:rPr lang="en-US" dirty="0"/>
                  <a:t>Compute the (normalized) sampling importance weights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𝑤</m:t>
                        </m:r>
                      </m:e>
                      <m:sub>
                        <m:r>
                          <a:rPr lang="es-ES" i="1">
                            <a:latin typeface="Cambria Math" panose="02040503050406030204" pitchFamily="18" charset="0"/>
                          </a:rPr>
                          <m:t>𝑖</m:t>
                        </m:r>
                      </m:sub>
                    </m:sSub>
                  </m:oMath>
                </a14:m>
                <a:r>
                  <a:rPr lang="en-US" i="1" dirty="0"/>
                  <a:t> </a:t>
                </a:r>
                <a:r>
                  <a:rPr lang="en-US" dirty="0"/>
                  <a:t>for each parameter set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𝑖</m:t>
                        </m:r>
                      </m:sub>
                    </m:sSub>
                  </m:oMath>
                </a14:m>
                <a:r>
                  <a:rPr lang="en-US" dirty="0"/>
                  <a:t> by dividing its likelihood value by the sum of likelihood values of all parameter sets,</a:t>
                </a:r>
              </a:p>
              <a:p>
                <a:pPr marL="411480" lvl="1" indent="0">
                  <a:spcAft>
                    <a:spcPts val="600"/>
                  </a:spcAft>
                  <a:buNone/>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𝑤</m:t>
                          </m:r>
                        </m:e>
                        <m:sub>
                          <m:r>
                            <a:rPr lang="es-ES" i="1">
                              <a:latin typeface="Cambria Math" panose="02040503050406030204" pitchFamily="18" charset="0"/>
                            </a:rPr>
                            <m:t>𝑖</m:t>
                          </m:r>
                        </m:sub>
                      </m:sSub>
                      <m:r>
                        <a:rPr lang="es-ES" i="1">
                          <a:latin typeface="Cambria Math" panose="02040503050406030204" pitchFamily="18" charset="0"/>
                        </a:rPr>
                        <m:t>=</m:t>
                      </m:r>
                      <m:f>
                        <m:fPr>
                          <m:ctrlPr>
                            <a:rPr lang="es-ES" i="1">
                              <a:latin typeface="Cambria Math" panose="02040503050406030204" pitchFamily="18" charset="0"/>
                            </a:rPr>
                          </m:ctrlPr>
                        </m:fPr>
                        <m:num>
                          <m:sSub>
                            <m:sSubPr>
                              <m:ctrlPr>
                                <a:rPr lang="es-ES" i="1">
                                  <a:latin typeface="Cambria Math" panose="02040503050406030204" pitchFamily="18" charset="0"/>
                                </a:rPr>
                              </m:ctrlPr>
                            </m:sSubPr>
                            <m:e>
                              <m:r>
                                <a:rPr lang="es-ES" i="1">
                                  <a:latin typeface="Cambria Math" panose="02040503050406030204" pitchFamily="18" charset="0"/>
                                </a:rPr>
                                <m:t>𝐿</m:t>
                              </m:r>
                            </m:e>
                            <m:sub>
                              <m:r>
                                <a:rPr lang="es-ES" i="1">
                                  <a:latin typeface="Cambria Math" panose="02040503050406030204" pitchFamily="18" charset="0"/>
                                </a:rPr>
                                <m:t>𝑖</m:t>
                              </m:r>
                            </m:sub>
                          </m:sSub>
                        </m:num>
                        <m:den>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𝑁</m:t>
                              </m:r>
                            </m:sup>
                            <m:e>
                              <m:sSub>
                                <m:sSubPr>
                                  <m:ctrlPr>
                                    <a:rPr lang="es-ES" i="1">
                                      <a:latin typeface="Cambria Math" panose="02040503050406030204" pitchFamily="18" charset="0"/>
                                    </a:rPr>
                                  </m:ctrlPr>
                                </m:sSubPr>
                                <m:e>
                                  <m:r>
                                    <a:rPr lang="es-ES" i="1">
                                      <a:latin typeface="Cambria Math" panose="02040503050406030204" pitchFamily="18" charset="0"/>
                                    </a:rPr>
                                    <m:t>𝐿</m:t>
                                  </m:r>
                                </m:e>
                                <m:sub>
                                  <m:r>
                                    <a:rPr lang="es-ES" i="1">
                                      <a:latin typeface="Cambria Math" panose="02040503050406030204" pitchFamily="18" charset="0"/>
                                    </a:rPr>
                                    <m:t>𝑖</m:t>
                                  </m:r>
                                </m:sub>
                              </m:sSub>
                            </m:e>
                          </m:nary>
                        </m:den>
                      </m:f>
                    </m:oMath>
                  </m:oMathPara>
                </a14:m>
                <a:endParaRPr lang="en-US" dirty="0"/>
              </a:p>
              <a:p>
                <a:pPr marL="457200" indent="-342900">
                  <a:buFont typeface="+mj-lt"/>
                  <a:buAutoNum type="arabicPeriod"/>
                </a:pPr>
                <a:r>
                  <a:rPr lang="en-US" sz="2000" b="1" dirty="0"/>
                  <a:t>Resampling: </a:t>
                </a:r>
                <a:r>
                  <a:rPr lang="en-US" sz="2000" dirty="0"/>
                  <a:t>Sample from the discrete distribution of </a:t>
                </a:r>
                <a14:m>
                  <m:oMath xmlns:m="http://schemas.openxmlformats.org/officeDocument/2006/math">
                    <m:d>
                      <m:dPr>
                        <m:begChr m:val="{"/>
                        <m:endChr m:val="}"/>
                        <m:ctrlPr>
                          <a:rPr lang="es-ES" sz="2000" i="1">
                            <a:latin typeface="Cambria Math" panose="02040503050406030204" pitchFamily="18" charset="0"/>
                          </a:rPr>
                        </m:ctrlPr>
                      </m:dPr>
                      <m:e>
                        <m:r>
                          <a:rPr lang="es-ES" sz="2000" i="1">
                            <a:latin typeface="Cambria Math" panose="02040503050406030204" pitchFamily="18" charset="0"/>
                          </a:rPr>
                          <m:t>𝜃</m:t>
                        </m:r>
                        <m:d>
                          <m:dPr>
                            <m:ctrlPr>
                              <a:rPr lang="es-ES" sz="2000" i="1">
                                <a:latin typeface="Cambria Math" panose="02040503050406030204" pitchFamily="18" charset="0"/>
                              </a:rPr>
                            </m:ctrlPr>
                          </m:dPr>
                          <m:e>
                            <m:r>
                              <a:rPr lang="es-ES" sz="2000" i="1">
                                <a:latin typeface="Cambria Math" panose="02040503050406030204" pitchFamily="18" charset="0"/>
                              </a:rPr>
                              <m:t>1</m:t>
                            </m:r>
                          </m:e>
                        </m:d>
                        <m:r>
                          <a:rPr lang="es-ES" sz="2000" i="1">
                            <a:latin typeface="Cambria Math" panose="02040503050406030204" pitchFamily="18" charset="0"/>
                          </a:rPr>
                          <m:t>, …</m:t>
                        </m:r>
                        <m:r>
                          <a:rPr lang="es-ES" sz="2000" i="1">
                            <a:latin typeface="Cambria Math" panose="02040503050406030204" pitchFamily="18" charset="0"/>
                          </a:rPr>
                          <m:t>𝜃</m:t>
                        </m:r>
                        <m:d>
                          <m:dPr>
                            <m:ctrlPr>
                              <a:rPr lang="es-ES" sz="2000" i="1">
                                <a:latin typeface="Cambria Math" panose="02040503050406030204" pitchFamily="18" charset="0"/>
                              </a:rPr>
                            </m:ctrlPr>
                          </m:dPr>
                          <m:e>
                            <m:r>
                              <a:rPr lang="es-ES" sz="2000" i="1">
                                <a:latin typeface="Cambria Math" panose="02040503050406030204" pitchFamily="18" charset="0"/>
                              </a:rPr>
                              <m:t>𝑁</m:t>
                            </m:r>
                          </m:e>
                        </m:d>
                      </m:e>
                    </m:d>
                    <m:r>
                      <a:rPr lang="es-ES" sz="2000" i="1">
                        <a:latin typeface="Cambria Math" panose="02040503050406030204" pitchFamily="18" charset="0"/>
                      </a:rPr>
                      <m:t> </m:t>
                    </m:r>
                  </m:oMath>
                </a14:m>
                <a:r>
                  <a:rPr lang="en-US" sz="2000" dirty="0"/>
                  <a:t>with probabilities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𝑤</m:t>
                        </m:r>
                      </m:e>
                      <m:sub>
                        <m:r>
                          <a:rPr lang="es-ES" sz="2000" i="1">
                            <a:latin typeface="Cambria Math" panose="02040503050406030204" pitchFamily="18" charset="0"/>
                          </a:rPr>
                          <m:t>𝑖</m:t>
                        </m:r>
                      </m:sub>
                    </m:sSub>
                  </m:oMath>
                </a14:m>
                <a:endParaRPr lang="en-US" sz="2000" dirty="0"/>
              </a:p>
              <a:p>
                <a:pPr marL="571500" indent="-457200">
                  <a:spcAft>
                    <a:spcPts val="1200"/>
                  </a:spcAft>
                  <a:buFont typeface="+mj-lt"/>
                  <a:buAutoNum type="arabicPeriod"/>
                </a:pPr>
                <a:endParaRPr lang="en-US" sz="2000"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400864" cy="5344903"/>
              </a:xfrm>
              <a:blipFill>
                <a:blip r:embed="rId2"/>
                <a:stretch>
                  <a:fillRect t="-948"/>
                </a:stretch>
              </a:blipFill>
            </p:spPr>
            <p:txBody>
              <a:bodyPr/>
              <a:lstStyle/>
              <a:p>
                <a:r>
                  <a:rPr lang="en-US">
                    <a:noFill/>
                  </a:rPr>
                  <a:t> </a:t>
                </a:r>
              </a:p>
            </p:txBody>
          </p:sp>
        </mc:Fallback>
      </mc:AlternateContent>
    </p:spTree>
    <p:extLst>
      <p:ext uri="{BB962C8B-B14F-4D97-AF65-F5344CB8AC3E}">
        <p14:creationId xmlns:p14="http://schemas.microsoft.com/office/powerpoint/2010/main" val="3251332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FB4C436BE93140BDFCA347BFB36EC4" ma:contentTypeVersion="16" ma:contentTypeDescription="Create a new document." ma:contentTypeScope="" ma:versionID="e70617a1d8e58781b778c23e179c548e">
  <xsd:schema xmlns:xsd="http://www.w3.org/2001/XMLSchema" xmlns:xs="http://www.w3.org/2001/XMLSchema" xmlns:p="http://schemas.microsoft.com/office/2006/metadata/properties" xmlns:ns2="1e4ee373-b002-48a3-8c07-428d4f86ba70" xmlns:ns3="8c82f41a-2b68-46e8-a60b-c15862ce064e" targetNamespace="http://schemas.microsoft.com/office/2006/metadata/properties" ma:root="true" ma:fieldsID="f37fcafe7f2462efdc9d8ca889ac96e4" ns2:_="" ns3:_="">
    <xsd:import namespace="1e4ee373-b002-48a3-8c07-428d4f86ba70"/>
    <xsd:import namespace="8c82f41a-2b68-46e8-a60b-c15862ce0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4ee373-b002-48a3-8c07-428d4f86ba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141058b-3132-4008-9610-8a111937b751}" ma:internalName="TaxCatchAll" ma:showField="CatchAllData" ma:web="1e4ee373-b002-48a3-8c07-428d4f86ba7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c82f41a-2b68-46e8-a60b-c15862ce064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33a0a96-2b24-42d5-8db8-df38c2b3c8e5"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1e4ee373-b002-48a3-8c07-428d4f86ba70" xsi:nil="true"/>
    <lcf76f155ced4ddcb4097134ff3c332f xmlns="8c82f41a-2b68-46e8-a60b-c15862ce06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CD89099-12E5-4F5F-BFBD-C5BF8BFBA1C6}">
  <ds:schemaRefs>
    <ds:schemaRef ds:uri="http://schemas.microsoft.com/sharepoint/v3/contenttype/forms"/>
  </ds:schemaRefs>
</ds:datastoreItem>
</file>

<file path=customXml/itemProps2.xml><?xml version="1.0" encoding="utf-8"?>
<ds:datastoreItem xmlns:ds="http://schemas.openxmlformats.org/officeDocument/2006/customXml" ds:itemID="{D6894393-DEF4-4D49-B05F-9B4F2E2DC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4ee373-b002-48a3-8c07-428d4f86ba70"/>
    <ds:schemaRef ds:uri="8c82f41a-2b68-46e8-a60b-c15862ce06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F243B2-6347-4D8C-884B-9D4C4A590440}">
  <ds:schemaRefs>
    <ds:schemaRef ds:uri="http://schemas.microsoft.com/office/2006/metadata/properties"/>
    <ds:schemaRef ds:uri="http://schemas.microsoft.com/office/infopath/2007/PartnerControls"/>
    <ds:schemaRef ds:uri="1e4ee373-b002-48a3-8c07-428d4f86ba70"/>
    <ds:schemaRef ds:uri="8c82f41a-2b68-46e8-a60b-c15862ce064e"/>
  </ds:schemaRefs>
</ds:datastoreItem>
</file>

<file path=docProps/app.xml><?xml version="1.0" encoding="utf-8"?>
<Properties xmlns="http://schemas.openxmlformats.org/officeDocument/2006/extended-properties" xmlns:vt="http://schemas.openxmlformats.org/officeDocument/2006/docPropsVTypes">
  <Template>ThemeDARTH_updates</Template>
  <TotalTime>3523</TotalTime>
  <Words>923</Words>
  <Application>Microsoft Macintosh PowerPoint</Application>
  <PresentationFormat>Widescreen</PresentationFormat>
  <Paragraphs>99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 Math</vt:lpstr>
      <vt:lpstr>Courier New</vt:lpstr>
      <vt:lpstr>Verdana</vt:lpstr>
      <vt:lpstr>ThemeDARTH_updates</vt:lpstr>
      <vt:lpstr>Bayesian Model Calibration</vt:lpstr>
      <vt:lpstr>Bayesian setup</vt:lpstr>
      <vt:lpstr>Bayesian setup</vt:lpstr>
      <vt:lpstr>Commonly used prior distributions for sampling n_s values</vt:lpstr>
      <vt:lpstr>Pros and Cons of Bayesian Calibration</vt:lpstr>
      <vt:lpstr>Obtaining a Posterior Distribution</vt:lpstr>
      <vt:lpstr>Markov chain Monte Carlo (MCMC) </vt:lpstr>
      <vt:lpstr>Markov chain Monte Carlo (MCMC) </vt:lpstr>
      <vt:lpstr>Sampling Importance Resampling (SIR) </vt:lpstr>
      <vt:lpstr>Incremental Mixture Importance Sampling (IMIS) </vt:lpstr>
      <vt:lpstr>Incremental Mixture Importance Sampling (IMIS) </vt:lpstr>
      <vt:lpstr>Incremental Mixture Importance Sampling (IMIS) in R</vt:lpstr>
      <vt:lpstr>Incremental Mixture Importance Sampling (IMIS) Outputs</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Eva Enns</cp:lastModifiedBy>
  <cp:revision>154</cp:revision>
  <cp:lastPrinted>2023-07-26T15:14:23Z</cp:lastPrinted>
  <dcterms:created xsi:type="dcterms:W3CDTF">2018-07-06T17:43:18Z</dcterms:created>
  <dcterms:modified xsi:type="dcterms:W3CDTF">2024-04-01T13:12:20Z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0x0101003BFB4C436BE93140BDFCA347BFB36EC4</vt:lpwstr>
  </property>
  <property fmtid="{D5CDD505-2E9C-101B-9397-08002B2CF9AE}" pid="3" name="MediaServiceImageTags">
    <vt:lpwstr/>
  </property>
</Properties>
</file>