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37"/>
  </p:notesMasterIdLst>
  <p:sldIdLst>
    <p:sldId id="256" r:id="rId2"/>
    <p:sldId id="621" r:id="rId3"/>
    <p:sldId id="484" r:id="rId4"/>
    <p:sldId id="622" r:id="rId5"/>
    <p:sldId id="626" r:id="rId6"/>
    <p:sldId id="623" r:id="rId7"/>
    <p:sldId id="274" r:id="rId8"/>
    <p:sldId id="624" r:id="rId9"/>
    <p:sldId id="625" r:id="rId10"/>
    <p:sldId id="373" r:id="rId11"/>
    <p:sldId id="627" r:id="rId12"/>
    <p:sldId id="628" r:id="rId13"/>
    <p:sldId id="629" r:id="rId14"/>
    <p:sldId id="369" r:id="rId15"/>
    <p:sldId id="630" r:id="rId16"/>
    <p:sldId id="631" r:id="rId17"/>
    <p:sldId id="632" r:id="rId18"/>
    <p:sldId id="633" r:id="rId19"/>
    <p:sldId id="294" r:id="rId20"/>
    <p:sldId id="311" r:id="rId21"/>
    <p:sldId id="618" r:id="rId22"/>
    <p:sldId id="442" r:id="rId23"/>
    <p:sldId id="443" r:id="rId24"/>
    <p:sldId id="470" r:id="rId25"/>
    <p:sldId id="608" r:id="rId26"/>
    <p:sldId id="472" r:id="rId27"/>
    <p:sldId id="619" r:id="rId28"/>
    <p:sldId id="473" r:id="rId29"/>
    <p:sldId id="445" r:id="rId30"/>
    <p:sldId id="446" r:id="rId31"/>
    <p:sldId id="606" r:id="rId32"/>
    <p:sldId id="607" r:id="rId33"/>
    <p:sldId id="437" r:id="rId34"/>
    <p:sldId id="264" r:id="rId35"/>
    <p:sldId id="25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50"/>
    <p:restoredTop sz="94646"/>
  </p:normalViewPr>
  <p:slideViewPr>
    <p:cSldViewPr snapToGrid="0" snapToObjects="1">
      <p:cViewPr varScale="1">
        <p:scale>
          <a:sx n="86" d="100"/>
          <a:sy n="86" d="100"/>
        </p:scale>
        <p:origin x="336" y="48"/>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2021-04-06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20</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22</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23</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24</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25</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26</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28</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29</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30</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33</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7</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3569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37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195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6496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14</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19</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2021-04-06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2021-04-06</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2021-04-06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2021-04-06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2021-04-06</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2021-04-06</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2021-04-06</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2021-04-06</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9903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2021-04-06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2021-04-06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2021-04-06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2021-04-06</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2021-04-06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2021-04-06</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2021-04-06</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Overview of Decision </a:t>
            </a:r>
            <a:r>
              <a:rPr lang="en-US"/>
              <a:t>Modeling in </a:t>
            </a:r>
            <a:r>
              <a:rPr lang="en-US" dirty="0"/>
              <a:t>R</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Overview of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Strengths</a:t>
            </a:r>
            <a:r>
              <a:rPr lang="nl-NL" dirty="0"/>
              <a:t> </a:t>
            </a:r>
            <a:r>
              <a:rPr lang="nl-NL" dirty="0" err="1"/>
              <a:t>and</a:t>
            </a:r>
            <a:r>
              <a:rPr lang="nl-NL" dirty="0"/>
              <a:t> </a:t>
            </a:r>
            <a:r>
              <a:rPr lang="nl-NL" dirty="0" err="1"/>
              <a:t>Challenges</a:t>
            </a:r>
            <a:r>
              <a:rPr lang="nl-NL" dirty="0"/>
              <a:t> of </a:t>
            </a:r>
            <a:r>
              <a:rPr lang="nl-NL" dirty="0" err="1"/>
              <a:t>Decision</a:t>
            </a:r>
            <a:r>
              <a:rPr lang="nl-NL" dirty="0"/>
              <a:t> </a:t>
            </a:r>
            <a:r>
              <a:rPr lang="nl-NL" dirty="0" err="1"/>
              <a:t>Modeling</a:t>
            </a:r>
            <a:endParaRPr dirty="0"/>
          </a:p>
        </p:txBody>
      </p:sp>
    </p:spTree>
    <p:extLst>
      <p:ext uri="{BB962C8B-B14F-4D97-AF65-F5344CB8AC3E}">
        <p14:creationId xmlns:p14="http://schemas.microsoft.com/office/powerpoint/2010/main" val="297515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Strengths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1200"/>
              </a:spcAft>
            </a:pPr>
            <a:r>
              <a:rPr lang="en-US" dirty="0">
                <a:cs typeface="Times New Roman" pitchFamily="18" charset="0"/>
              </a:rPr>
              <a:t>Clarifies decision-making</a:t>
            </a:r>
          </a:p>
          <a:p>
            <a:pPr>
              <a:lnSpc>
                <a:spcPct val="95000"/>
              </a:lnSpc>
              <a:spcBef>
                <a:spcPts val="600"/>
              </a:spcBef>
              <a:spcAft>
                <a:spcPts val="1200"/>
              </a:spcAft>
            </a:pPr>
            <a:r>
              <a:rPr lang="en-US" dirty="0">
                <a:cs typeface="Times New Roman" pitchFamily="18" charset="0"/>
              </a:rPr>
              <a:t>Can use data from different sources</a:t>
            </a:r>
          </a:p>
          <a:p>
            <a:pPr>
              <a:lnSpc>
                <a:spcPct val="95000"/>
              </a:lnSpc>
              <a:spcBef>
                <a:spcPts val="600"/>
              </a:spcBef>
              <a:spcAft>
                <a:spcPts val="1200"/>
              </a:spcAft>
            </a:pPr>
            <a:r>
              <a:rPr lang="en-US" dirty="0">
                <a:cs typeface="Times New Roman" pitchFamily="18" charset="0"/>
              </a:rPr>
              <a:t>Allows explicit and systematic characterization of uncertainty</a:t>
            </a:r>
          </a:p>
          <a:p>
            <a:pPr>
              <a:lnSpc>
                <a:spcPct val="95000"/>
              </a:lnSpc>
              <a:spcBef>
                <a:spcPts val="600"/>
              </a:spcBef>
              <a:spcAft>
                <a:spcPts val="600"/>
              </a:spcAft>
            </a:pPr>
            <a:r>
              <a:rPr lang="en-US" dirty="0">
                <a:cs typeface="Times New Roman" pitchFamily="18" charset="0"/>
              </a:rPr>
              <a:t>Extrapolates short-term observations into long-term outcomes</a:t>
            </a:r>
          </a:p>
          <a:p>
            <a:pPr lvl="1">
              <a:lnSpc>
                <a:spcPct val="95000"/>
              </a:lnSpc>
              <a:spcBef>
                <a:spcPct val="10000"/>
              </a:spcBef>
              <a:spcAft>
                <a:spcPts val="1200"/>
              </a:spcAft>
            </a:pPr>
            <a:r>
              <a:rPr lang="en-US" dirty="0">
                <a:cs typeface="Times New Roman" pitchFamily="18" charset="0"/>
              </a:rPr>
              <a:t>Can translate intermediate endpoints into life-years or QALYs gained</a:t>
            </a:r>
          </a:p>
          <a:p>
            <a:pPr>
              <a:lnSpc>
                <a:spcPct val="95000"/>
              </a:lnSpc>
              <a:spcBef>
                <a:spcPts val="600"/>
              </a:spcBef>
              <a:spcAft>
                <a:spcPts val="1200"/>
              </a:spcAft>
            </a:pPr>
            <a:r>
              <a:rPr lang="en-US" dirty="0">
                <a:cs typeface="Times New Roman" pitchFamily="18" charset="0"/>
              </a:rPr>
              <a:t>Encourages “what if” analyses</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272544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Challenges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600"/>
              </a:spcAft>
            </a:pPr>
            <a:r>
              <a:rPr lang="en-US" dirty="0">
                <a:cs typeface="Times New Roman" pitchFamily="18" charset="0"/>
              </a:rPr>
              <a:t>Validation issues</a:t>
            </a:r>
          </a:p>
          <a:p>
            <a:pPr lvl="1">
              <a:lnSpc>
                <a:spcPct val="95000"/>
              </a:lnSpc>
              <a:spcBef>
                <a:spcPts val="600"/>
              </a:spcBef>
              <a:spcAft>
                <a:spcPts val="600"/>
              </a:spcAft>
            </a:pPr>
            <a:r>
              <a:rPr lang="en-US" dirty="0">
                <a:cs typeface="Times New Roman" pitchFamily="18" charset="0"/>
              </a:rPr>
              <a:t>Model may be incorrectly specified (wrong structure)</a:t>
            </a:r>
          </a:p>
          <a:p>
            <a:pPr lvl="1">
              <a:lnSpc>
                <a:spcPct val="95000"/>
              </a:lnSpc>
              <a:spcBef>
                <a:spcPts val="600"/>
              </a:spcBef>
              <a:spcAft>
                <a:spcPts val="1200"/>
              </a:spcAft>
            </a:pPr>
            <a:r>
              <a:rPr lang="en-US" dirty="0">
                <a:cs typeface="Times New Roman" pitchFamily="18" charset="0"/>
              </a:rPr>
              <a:t>Data to inform input parameter values may be lacking or of poor quality</a:t>
            </a:r>
          </a:p>
          <a:p>
            <a:pPr>
              <a:lnSpc>
                <a:spcPct val="95000"/>
              </a:lnSpc>
              <a:spcBef>
                <a:spcPts val="600"/>
              </a:spcBef>
              <a:spcAft>
                <a:spcPts val="1200"/>
              </a:spcAft>
            </a:pPr>
            <a:r>
              <a:rPr lang="en-US" dirty="0">
                <a:cs typeface="Times New Roman" pitchFamily="18" charset="0"/>
              </a:rPr>
              <a:t>Not all decision considerations lend themselves well to modeling</a:t>
            </a:r>
          </a:p>
          <a:p>
            <a:pPr>
              <a:lnSpc>
                <a:spcPct val="95000"/>
              </a:lnSpc>
              <a:spcBef>
                <a:spcPts val="600"/>
              </a:spcBef>
              <a:spcAft>
                <a:spcPts val="600"/>
              </a:spcAft>
            </a:pPr>
            <a:r>
              <a:rPr lang="en-US" dirty="0">
                <a:cs typeface="Times New Roman" pitchFamily="18" charset="0"/>
              </a:rPr>
              <a:t>Communication issues</a:t>
            </a:r>
          </a:p>
          <a:p>
            <a:pPr lvl="1">
              <a:lnSpc>
                <a:spcPct val="95000"/>
              </a:lnSpc>
              <a:spcBef>
                <a:spcPts val="600"/>
              </a:spcBef>
              <a:spcAft>
                <a:spcPts val="600"/>
              </a:spcAft>
            </a:pPr>
            <a:r>
              <a:rPr lang="en-US" dirty="0">
                <a:cs typeface="Times New Roman" pitchFamily="18" charset="0"/>
              </a:rPr>
              <a:t>Transparency</a:t>
            </a:r>
          </a:p>
          <a:p>
            <a:pPr lvl="1">
              <a:lnSpc>
                <a:spcPct val="95000"/>
              </a:lnSpc>
              <a:spcBef>
                <a:spcPct val="10000"/>
              </a:spcBef>
              <a:spcAft>
                <a:spcPts val="1200"/>
              </a:spcAft>
            </a:pPr>
            <a:r>
              <a:rPr lang="en-US" dirty="0">
                <a:cs typeface="Times New Roman" pitchFamily="18" charset="0"/>
              </a:rPr>
              <a:t>Trust</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1930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13</a:t>
            </a:fld>
            <a:endParaRPr lang="en-US" dirty="0"/>
          </a:p>
        </p:txBody>
      </p:sp>
    </p:spTree>
    <p:extLst>
      <p:ext uri="{BB962C8B-B14F-4D97-AF65-F5344CB8AC3E}">
        <p14:creationId xmlns:p14="http://schemas.microsoft.com/office/powerpoint/2010/main" val="213416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endParaRPr lang="en-US" altLang="en-US" sz="2400" dirty="0"/>
          </a:p>
          <a:p>
            <a:r>
              <a:rPr lang="en-US" altLang="en-US" sz="2400" dirty="0"/>
              <a:t>Used to combine knowledge about decision problem from many sources</a:t>
            </a:r>
          </a:p>
          <a:p>
            <a:endParaRPr lang="en-US" altLang="en-US" sz="2400" dirty="0"/>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128941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Components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lstStyle/>
          <a:p>
            <a:pPr marL="571500" indent="-457200">
              <a:buFont typeface="+mj-lt"/>
              <a:buAutoNum type="arabicPeriod"/>
            </a:pPr>
            <a:r>
              <a:rPr lang="en-CA" dirty="0"/>
              <a:t>The </a:t>
            </a:r>
            <a:r>
              <a:rPr lang="en-CA" dirty="0">
                <a:solidFill>
                  <a:srgbClr val="FF0000"/>
                </a:solidFill>
              </a:rPr>
              <a:t>alternative strategies </a:t>
            </a:r>
            <a:r>
              <a:rPr lang="en-CA" dirty="0"/>
              <a:t>of a decision making process</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events</a:t>
            </a:r>
            <a:r>
              <a:rPr lang="en-CA" dirty="0"/>
              <a:t> that follow from application of any of these strategies and their </a:t>
            </a:r>
            <a:r>
              <a:rPr lang="en-CA" dirty="0">
                <a:solidFill>
                  <a:srgbClr val="FF0000"/>
                </a:solidFill>
              </a:rPr>
              <a:t>likelihood</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outcomes</a:t>
            </a:r>
            <a:r>
              <a:rPr lang="en-CA" dirty="0"/>
              <a:t> (for an individual, a cohort or a population)</a:t>
            </a:r>
          </a:p>
          <a:p>
            <a:endParaRPr lang="en-CA" dirty="0"/>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300665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Structure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normAutofit fontScale="92500"/>
          </a:bodyPr>
          <a:lstStyle/>
          <a:p>
            <a:r>
              <a:rPr lang="en-CA" dirty="0"/>
              <a:t>A tree consists of 3 different types of </a:t>
            </a:r>
            <a:r>
              <a:rPr lang="en-CA" i="1" dirty="0">
                <a:solidFill>
                  <a:srgbClr val="FF0000"/>
                </a:solidFill>
              </a:rPr>
              <a:t>nodes</a:t>
            </a:r>
            <a:r>
              <a:rPr lang="en-CA" dirty="0"/>
              <a:t> connected via </a:t>
            </a:r>
            <a:r>
              <a:rPr lang="en-CA" i="1" dirty="0">
                <a:solidFill>
                  <a:srgbClr val="FF0000"/>
                </a:solidFill>
              </a:rPr>
              <a:t>branches</a:t>
            </a:r>
            <a:r>
              <a:rPr lang="en-CA" dirty="0"/>
              <a:t>:</a:t>
            </a:r>
          </a:p>
          <a:p>
            <a:endParaRPr lang="en-CA" dirty="0"/>
          </a:p>
          <a:p>
            <a:pPr marL="571500" indent="-457200">
              <a:buFont typeface="+mj-lt"/>
              <a:buAutoNum type="arabicPeriod"/>
            </a:pPr>
            <a:r>
              <a:rPr lang="en-CA" dirty="0"/>
              <a:t>A decision tree starts with a </a:t>
            </a:r>
            <a:r>
              <a:rPr lang="en-CA" i="1" dirty="0">
                <a:solidFill>
                  <a:schemeClr val="accent1"/>
                </a:solidFill>
              </a:rPr>
              <a:t>decision node</a:t>
            </a:r>
            <a:r>
              <a:rPr lang="en-CA" dirty="0"/>
              <a:t>, which represents the choices a decision maker has between mutually exclusive strategies</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chance node</a:t>
            </a:r>
            <a:r>
              <a:rPr lang="en-CA" i="1" dirty="0"/>
              <a:t> </a:t>
            </a:r>
            <a:r>
              <a:rPr lang="en-CA" dirty="0"/>
              <a:t>represents possible events that could occur following a decision or a previous event. We include probabilities of these events in the tree.</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terminal node </a:t>
            </a:r>
            <a:r>
              <a:rPr lang="en-CA" dirty="0"/>
              <a:t>represents end points of each complete branch and the outcome associated with it.</a:t>
            </a:r>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335634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27966"/>
            <a:ext cx="8238229" cy="4263283"/>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17</a:t>
            </a:fld>
            <a:endParaRPr lang="en-US"/>
          </a:p>
        </p:txBody>
      </p:sp>
    </p:spTree>
    <p:extLst>
      <p:ext uri="{BB962C8B-B14F-4D97-AF65-F5344CB8AC3E}">
        <p14:creationId xmlns:p14="http://schemas.microsoft.com/office/powerpoint/2010/main" val="241699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030-EB36-49A3-8D79-8326482205B3}"/>
              </a:ext>
            </a:extLst>
          </p:cNvPr>
          <p:cNvSpPr>
            <a:spLocks noGrp="1"/>
          </p:cNvSpPr>
          <p:nvPr>
            <p:ph type="title"/>
          </p:nvPr>
        </p:nvSpPr>
        <p:spPr/>
        <p:txBody>
          <a:bodyPr/>
          <a:lstStyle/>
          <a:p>
            <a:r>
              <a:rPr lang="en-CA" dirty="0"/>
              <a:t>Compute average outcomes</a:t>
            </a:r>
          </a:p>
        </p:txBody>
      </p:sp>
      <p:sp>
        <p:nvSpPr>
          <p:cNvPr id="3" name="Content Placeholder 2">
            <a:extLst>
              <a:ext uri="{FF2B5EF4-FFF2-40B4-BE49-F238E27FC236}">
                <a16:creationId xmlns:a16="http://schemas.microsoft.com/office/drawing/2014/main" id="{AE3DEB96-FEB9-4CB7-9B08-66A1BC15B3F1}"/>
              </a:ext>
            </a:extLst>
          </p:cNvPr>
          <p:cNvSpPr>
            <a:spLocks noGrp="1"/>
          </p:cNvSpPr>
          <p:nvPr>
            <p:ph idx="1"/>
          </p:nvPr>
        </p:nvSpPr>
        <p:spPr>
          <a:xfrm>
            <a:off x="840432" y="1417638"/>
            <a:ext cx="7719432" cy="5249492"/>
          </a:xfrm>
        </p:spPr>
        <p:txBody>
          <a:bodyPr/>
          <a:lstStyle/>
          <a:p>
            <a:pPr algn="l"/>
            <a:r>
              <a:rPr lang="en-US" sz="1800" b="0" i="0" u="none" strike="noStrike" baseline="0" dirty="0">
                <a:latin typeface="+mj-lt"/>
              </a:rPr>
              <a:t>The expected value (average) of the outcomes (i.e. cost, QALYs) of </a:t>
            </a:r>
            <a:r>
              <a:rPr lang="en-US" sz="1800" b="0" i="0" u="none" strike="noStrike" baseline="0" dirty="0">
                <a:solidFill>
                  <a:srgbClr val="FF0000"/>
                </a:solidFill>
                <a:latin typeface="+mj-lt"/>
              </a:rPr>
              <a:t>a strategy </a:t>
            </a:r>
            <a:r>
              <a:rPr lang="en-US" sz="1800" b="0" i="0" u="none" strike="noStrike" baseline="0" dirty="0">
                <a:latin typeface="+mj-lt"/>
              </a:rPr>
              <a:t>in a decision tree can be </a:t>
            </a:r>
            <a:r>
              <a:rPr lang="en-CA" sz="1800" b="0" i="0" u="none" strike="noStrike" baseline="0" dirty="0">
                <a:latin typeface="+mj-lt"/>
              </a:rPr>
              <a:t>calculated by </a:t>
            </a:r>
            <a:r>
              <a:rPr lang="en-CA" sz="1800" dirty="0">
                <a:latin typeface="+mj-lt"/>
              </a:rPr>
              <a:t>using the below steps:</a:t>
            </a:r>
          </a:p>
          <a:p>
            <a:pPr algn="l"/>
            <a:endParaRPr lang="en-CA" sz="1800" b="0" i="0" u="none" strike="noStrike" baseline="0" dirty="0">
              <a:latin typeface="+mj-lt"/>
            </a:endParaRPr>
          </a:p>
          <a:p>
            <a:pPr marL="457200" indent="-342900" algn="l">
              <a:buFont typeface="+mj-lt"/>
              <a:buAutoNum type="arabicPeriod"/>
            </a:pPr>
            <a:r>
              <a:rPr lang="en-CA" sz="1800" dirty="0">
                <a:latin typeface="+mj-lt"/>
              </a:rPr>
              <a:t>Identify all branches in this strategy</a:t>
            </a:r>
          </a:p>
          <a:p>
            <a:pPr marL="457200" indent="-342900" algn="l">
              <a:buFont typeface="+mj-lt"/>
              <a:buAutoNum type="arabicPeriod"/>
            </a:pPr>
            <a:endParaRPr lang="en-CA" sz="1800" dirty="0">
              <a:latin typeface="+mj-lt"/>
            </a:endParaRPr>
          </a:p>
          <a:p>
            <a:pPr marL="457200" indent="-342900" algn="l">
              <a:buFont typeface="+mj-lt"/>
              <a:buAutoNum type="arabicPeriod"/>
            </a:pPr>
            <a:r>
              <a:rPr lang="en-CA" sz="1800" dirty="0">
                <a:latin typeface="+mj-lt"/>
              </a:rPr>
              <a:t>M</a:t>
            </a:r>
            <a:r>
              <a:rPr lang="en-CA" sz="1800" b="0" i="0" u="none" strike="noStrike" baseline="0" dirty="0">
                <a:latin typeface="+mj-lt"/>
              </a:rPr>
              <a:t>ultiply all conditional probabilities in a branch</a:t>
            </a:r>
          </a:p>
          <a:p>
            <a:pPr marL="457200" indent="-342900" algn="l">
              <a:buFont typeface="+mj-lt"/>
              <a:buAutoNum type="arabicPeriod"/>
            </a:pPr>
            <a:endParaRPr lang="en-CA" sz="1800" dirty="0">
              <a:latin typeface="+mj-lt"/>
            </a:endParaRPr>
          </a:p>
          <a:p>
            <a:pPr marL="457200" indent="-342900" algn="l">
              <a:buFont typeface="+mj-lt"/>
              <a:buAutoNum type="arabicPeriod"/>
            </a:pPr>
            <a:r>
              <a:rPr lang="en-CA" sz="1800" dirty="0">
                <a:latin typeface="+mj-lt"/>
              </a:rPr>
              <a:t>The product of all conditional probabilities is then multiplied with the outcome value of that branch</a:t>
            </a:r>
          </a:p>
          <a:p>
            <a:pPr marL="457200" indent="-342900" algn="l">
              <a:buFont typeface="+mj-lt"/>
              <a:buAutoNum type="arabicPeriod"/>
            </a:pPr>
            <a:endParaRPr lang="en-CA" sz="1800" dirty="0">
              <a:latin typeface="+mj-lt"/>
            </a:endParaRPr>
          </a:p>
          <a:p>
            <a:pPr marL="457200" indent="-342900" algn="l">
              <a:buFont typeface="+mj-lt"/>
              <a:buAutoNum type="arabicPeriod"/>
            </a:pPr>
            <a:r>
              <a:rPr lang="en-CA" sz="1800" dirty="0">
                <a:latin typeface="+mj-lt"/>
              </a:rPr>
              <a:t>Repeat steps 2 and 3 for each branch</a:t>
            </a:r>
          </a:p>
          <a:p>
            <a:pPr marL="457200" indent="-342900" algn="l">
              <a:buFont typeface="+mj-lt"/>
              <a:buAutoNum type="arabicPeriod"/>
            </a:pPr>
            <a:endParaRPr lang="en-CA" sz="1800" dirty="0">
              <a:latin typeface="+mj-lt"/>
            </a:endParaRPr>
          </a:p>
          <a:p>
            <a:pPr marL="457200" indent="-342900" algn="l">
              <a:buFont typeface="+mj-lt"/>
              <a:buAutoNum type="arabicPeriod"/>
            </a:pPr>
            <a:r>
              <a:rPr lang="en-CA" sz="1800" dirty="0">
                <a:latin typeface="+mj-lt"/>
              </a:rPr>
              <a:t>Sum (the product of conditional probabilities x outcome) for all branches under this strategy</a:t>
            </a:r>
            <a:endParaRPr lang="en-CA" dirty="0">
              <a:latin typeface="+mj-lt"/>
            </a:endParaRPr>
          </a:p>
        </p:txBody>
      </p:sp>
      <p:sp>
        <p:nvSpPr>
          <p:cNvPr id="4" name="Slide Number Placeholder 3">
            <a:extLst>
              <a:ext uri="{FF2B5EF4-FFF2-40B4-BE49-F238E27FC236}">
                <a16:creationId xmlns:a16="http://schemas.microsoft.com/office/drawing/2014/main" id="{3C9993C6-B6B7-45BE-A606-3037E77BB81D}"/>
              </a:ext>
            </a:extLst>
          </p:cNvPr>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209467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fontScale="92500"/>
          </a:bodyPr>
          <a:lstStyle/>
          <a:p>
            <a:pPr>
              <a:lnSpc>
                <a:spcPct val="95000"/>
              </a:lnSpc>
              <a:spcBef>
                <a:spcPct val="10000"/>
              </a:spcBef>
              <a:spcAft>
                <a:spcPts val="12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ts val="1200"/>
              </a:spcAft>
            </a:pPr>
            <a:r>
              <a:rPr lang="en-US" dirty="0">
                <a:cs typeface="Times New Roman" pitchFamily="18" charset="0"/>
              </a:rPr>
              <a:t>Identify, measure, and value the consequences of decisions as well as the uncertainty that exists when the decision needs to be made </a:t>
            </a:r>
          </a:p>
          <a:p>
            <a:pPr>
              <a:lnSpc>
                <a:spcPct val="90000"/>
              </a:lnSpc>
              <a:spcAft>
                <a:spcPts val="1200"/>
              </a:spcAft>
              <a:buClr>
                <a:schemeClr val="tx2"/>
              </a:buClr>
            </a:pPr>
            <a:r>
              <a:rPr lang="en-US" altLang="en-US" dirty="0"/>
              <a:t>Help structure the analysts’ thinking and facilitate the communication of assumptions</a:t>
            </a:r>
          </a:p>
          <a:p>
            <a:pPr>
              <a:lnSpc>
                <a:spcPct val="90000"/>
              </a:lnSpc>
              <a:spcAft>
                <a:spcPts val="1200"/>
              </a:spcAft>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spcAft>
                <a:spcPts val="1200"/>
              </a:spcAft>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spcAft>
                <a:spcPts val="1200"/>
              </a:spcAft>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5626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3" name="Slide Number Placeholder 2"/>
          <p:cNvSpPr>
            <a:spLocks noGrp="1"/>
          </p:cNvSpPr>
          <p:nvPr>
            <p:ph type="sldNum" sz="quarter" idx="12"/>
          </p:nvPr>
        </p:nvSpPr>
        <p:spPr/>
        <p:txBody>
          <a:bodyPr/>
          <a:lstStyle/>
          <a:p>
            <a:fld id="{0798D939-2D9E-2142-A80A-FFDECD1E5A9B}" type="slidenum">
              <a:rPr lang="en-US" smtClean="0"/>
              <a:t>20</a:t>
            </a:fld>
            <a:endParaRPr lang="en-US"/>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Tree>
    <p:extLst>
      <p:ext uri="{BB962C8B-B14F-4D97-AF65-F5344CB8AC3E}">
        <p14:creationId xmlns:p14="http://schemas.microsoft.com/office/powerpoint/2010/main" val="21459685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Define Variable Names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21</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34216733"/>
              </p:ext>
            </p:extLst>
          </p:nvPr>
        </p:nvGraphicFramePr>
        <p:xfrm>
          <a:off x="840432" y="1417638"/>
          <a:ext cx="7620000" cy="3890012"/>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bl>
          </a:graphicData>
        </a:graphic>
      </p:graphicFrame>
    </p:spTree>
    <p:extLst>
      <p:ext uri="{BB962C8B-B14F-4D97-AF65-F5344CB8AC3E}">
        <p14:creationId xmlns:p14="http://schemas.microsoft.com/office/powerpoint/2010/main" val="426894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87400" y="1460500"/>
          <a:ext cx="7943850" cy="4930775"/>
        </p:xfrm>
        <a:graphic>
          <a:graphicData uri="http://schemas.openxmlformats.org/presentationml/2006/ole">
            <mc:AlternateContent xmlns:mc="http://schemas.openxmlformats.org/markup-compatibility/2006">
              <mc:Choice xmlns:v="urn:schemas-microsoft-com:vml" Requires="v">
                <p:oleObj spid="_x0000_s14451"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1460500"/>
                        <a:ext cx="7943850" cy="49307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24</a:t>
            </a:fld>
            <a:endParaRPr lang="en-US" altLang="en-US" dirty="0"/>
          </a:p>
        </p:txBody>
      </p:sp>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Expected Value of p(HVE) = 0.52</a:t>
            </a:r>
          </a:p>
        </p:txBody>
      </p:sp>
    </p:spTree>
    <p:extLst>
      <p:ext uri="{BB962C8B-B14F-4D97-AF65-F5344CB8AC3E}">
        <p14:creationId xmlns:p14="http://schemas.microsoft.com/office/powerpoint/2010/main" val="4284716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312863"/>
          <a:ext cx="7912100" cy="4911725"/>
        </p:xfrm>
        <a:graphic>
          <a:graphicData uri="http://schemas.openxmlformats.org/presentationml/2006/ole">
            <mc:AlternateContent xmlns:mc="http://schemas.openxmlformats.org/markup-compatibility/2006">
              <mc:Choice xmlns:v="urn:schemas-microsoft-com:vml" Requires="v">
                <p:oleObj spid="_x0000_s46132"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312863"/>
                        <a:ext cx="7912100" cy="491172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25</a:t>
            </a:fld>
            <a:endParaRPr lang="en-US" altLang="en-US" dirty="0"/>
          </a:p>
        </p:txBody>
      </p:sp>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Threshold p(HVE) = 0.35</a:t>
            </a:r>
          </a:p>
        </p:txBody>
      </p:sp>
    </p:spTree>
    <p:extLst>
      <p:ext uri="{BB962C8B-B14F-4D97-AF65-F5344CB8AC3E}">
        <p14:creationId xmlns:p14="http://schemas.microsoft.com/office/powerpoint/2010/main" val="24618521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One More Variable Name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27</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31699861"/>
              </p:ext>
            </p:extLst>
          </p:nvPr>
        </p:nvGraphicFramePr>
        <p:xfrm>
          <a:off x="840432" y="1417638"/>
          <a:ext cx="7620000" cy="4706559"/>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p_biopsy_comp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tc>
                <a:extLst>
                  <a:ext uri="{0D108BD9-81ED-4DB2-BD59-A6C34878D82A}">
                    <a16:rowId xmlns:a16="http://schemas.microsoft.com/office/drawing/2014/main" val="1148633689"/>
                  </a:ext>
                </a:extLst>
              </a:tr>
            </a:tbl>
          </a:graphicData>
        </a:graphic>
      </p:graphicFrame>
    </p:spTree>
    <p:extLst>
      <p:ext uri="{BB962C8B-B14F-4D97-AF65-F5344CB8AC3E}">
        <p14:creationId xmlns:p14="http://schemas.microsoft.com/office/powerpoint/2010/main" val="2040477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28</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2" name="Slide Number Placeholder 1"/>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Decision Analysis</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6" name="Rounded Rectangle 5">
            <a:extLst>
              <a:ext uri="{FF2B5EF4-FFF2-40B4-BE49-F238E27FC236}">
                <a16:creationId xmlns:a16="http://schemas.microsoft.com/office/drawing/2014/main" id="{808EDEE5-239E-A64F-92B5-662773849D8E}"/>
              </a:ext>
            </a:extLst>
          </p:cNvPr>
          <p:cNvSpPr/>
          <p:nvPr/>
        </p:nvSpPr>
        <p:spPr>
          <a:xfrm>
            <a:off x="1927565" y="5226910"/>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121013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1</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059957" y="4841515"/>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pic>
        <p:nvPicPr>
          <p:cNvPr id="11" name="Picture 10" descr="A picture containing shape&#10;&#10;Description automatically generated">
            <a:extLst>
              <a:ext uri="{FF2B5EF4-FFF2-40B4-BE49-F238E27FC236}">
                <a16:creationId xmlns:a16="http://schemas.microsoft.com/office/drawing/2014/main" id="{A7C325C9-F111-AB48-BA16-527F65A43E1F}"/>
              </a:ext>
            </a:extLst>
          </p:cNvPr>
          <p:cNvPicPr>
            <a:picLocks noChangeAspect="1"/>
          </p:cNvPicPr>
          <p:nvPr/>
        </p:nvPicPr>
        <p:blipFill>
          <a:blip r:embed="rId2"/>
          <a:stretch>
            <a:fillRect/>
          </a:stretch>
        </p:blipFill>
        <p:spPr>
          <a:xfrm>
            <a:off x="707067" y="1913851"/>
            <a:ext cx="2913321" cy="2913321"/>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6E1F773B-D23C-024E-9EE1-EF4FF35EFB93}"/>
              </a:ext>
            </a:extLst>
          </p:cNvPr>
          <p:cNvPicPr>
            <a:picLocks noChangeAspect="1"/>
          </p:cNvPicPr>
          <p:nvPr/>
        </p:nvPicPr>
        <p:blipFill rotWithShape="1">
          <a:blip r:embed="rId2"/>
          <a:srcRect b="14720"/>
          <a:stretch/>
        </p:blipFill>
        <p:spPr>
          <a:xfrm>
            <a:off x="3400647" y="1913851"/>
            <a:ext cx="2913321" cy="248447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97859654-8D32-EE41-8E35-47FEE4E419EC}"/>
              </a:ext>
            </a:extLst>
          </p:cNvPr>
          <p:cNvPicPr>
            <a:picLocks noChangeAspect="1"/>
          </p:cNvPicPr>
          <p:nvPr/>
        </p:nvPicPr>
        <p:blipFill rotWithShape="1">
          <a:blip r:embed="rId2"/>
          <a:srcRect b="14720"/>
          <a:stretch/>
        </p:blipFill>
        <p:spPr>
          <a:xfrm>
            <a:off x="6094227" y="1913851"/>
            <a:ext cx="2913321" cy="2484475"/>
          </a:xfrm>
          <a:prstGeom prst="rect">
            <a:avLst/>
          </a:prstGeom>
        </p:spPr>
      </p:pic>
      <p:sp>
        <p:nvSpPr>
          <p:cNvPr id="20" name="Rounded Rectangle 19">
            <a:extLst>
              <a:ext uri="{FF2B5EF4-FFF2-40B4-BE49-F238E27FC236}">
                <a16:creationId xmlns:a16="http://schemas.microsoft.com/office/drawing/2014/main" id="{3CE9FB85-A503-204D-90B4-06B415CB589A}"/>
              </a:ext>
            </a:extLst>
          </p:cNvPr>
          <p:cNvSpPr/>
          <p:nvPr/>
        </p:nvSpPr>
        <p:spPr>
          <a:xfrm>
            <a:off x="390371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2</a:t>
            </a:r>
          </a:p>
        </p:txBody>
      </p:sp>
      <p:sp>
        <p:nvSpPr>
          <p:cNvPr id="21" name="Rounded Rectangle 20">
            <a:extLst>
              <a:ext uri="{FF2B5EF4-FFF2-40B4-BE49-F238E27FC236}">
                <a16:creationId xmlns:a16="http://schemas.microsoft.com/office/drawing/2014/main" id="{A839E302-2549-7F48-883D-BE805A7BAC37}"/>
              </a:ext>
            </a:extLst>
          </p:cNvPr>
          <p:cNvSpPr/>
          <p:nvPr/>
        </p:nvSpPr>
        <p:spPr>
          <a:xfrm>
            <a:off x="659729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3</a:t>
            </a:r>
          </a:p>
        </p:txBody>
      </p:sp>
      <p:pic>
        <p:nvPicPr>
          <p:cNvPr id="22" name="Picture 21" descr="A picture containing shape&#10;&#10;Description automatically generated">
            <a:extLst>
              <a:ext uri="{FF2B5EF4-FFF2-40B4-BE49-F238E27FC236}">
                <a16:creationId xmlns:a16="http://schemas.microsoft.com/office/drawing/2014/main" id="{7DEE68CE-9E4E-FF47-B13B-8D733E5F2967}"/>
              </a:ext>
            </a:extLst>
          </p:cNvPr>
          <p:cNvPicPr>
            <a:picLocks noChangeAspect="1"/>
          </p:cNvPicPr>
          <p:nvPr/>
        </p:nvPicPr>
        <p:blipFill>
          <a:blip r:embed="rId3"/>
          <a:stretch>
            <a:fillRect/>
          </a:stretch>
        </p:blipFill>
        <p:spPr>
          <a:xfrm>
            <a:off x="3803072" y="4628407"/>
            <a:ext cx="2229593" cy="2229593"/>
          </a:xfrm>
          <a:prstGeom prst="rect">
            <a:avLst/>
          </a:prstGeom>
        </p:spPr>
      </p:pic>
      <p:sp>
        <p:nvSpPr>
          <p:cNvPr id="23" name="Rounded Rectangle 22">
            <a:extLst>
              <a:ext uri="{FF2B5EF4-FFF2-40B4-BE49-F238E27FC236}">
                <a16:creationId xmlns:a16="http://schemas.microsoft.com/office/drawing/2014/main" id="{8ECCB91F-BE75-1C4B-8883-0C945F568BA4}"/>
              </a:ext>
            </a:extLst>
          </p:cNvPr>
          <p:cNvSpPr/>
          <p:nvPr/>
        </p:nvSpPr>
        <p:spPr>
          <a:xfrm>
            <a:off x="6059957" y="5647058"/>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8038" y="1700213"/>
          <a:ext cx="7527925" cy="4672012"/>
        </p:xfrm>
        <a:graphic>
          <a:graphicData uri="http://schemas.openxmlformats.org/presentationml/2006/ole">
            <mc:AlternateContent xmlns:mc="http://schemas.openxmlformats.org/markup-compatibility/2006">
              <mc:Choice xmlns:v="urn:schemas-microsoft-com:vml" Requires="v">
                <p:oleObj spid="_x0000_s43120"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00213"/>
                        <a:ext cx="7527925" cy="4672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33</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34</a:t>
            </a:fld>
            <a:endParaRPr lang="uk-UA"/>
          </a:p>
        </p:txBody>
      </p:sp>
    </p:spTree>
    <p:extLst>
      <p:ext uri="{BB962C8B-B14F-4D97-AF65-F5344CB8AC3E}">
        <p14:creationId xmlns:p14="http://schemas.microsoft.com/office/powerpoint/2010/main" val="471832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35</a:t>
            </a:fld>
            <a:endParaRPr lang="en-US"/>
          </a:p>
        </p:txBody>
      </p:sp>
    </p:spTree>
    <p:extLst>
      <p:ext uri="{BB962C8B-B14F-4D97-AF65-F5344CB8AC3E}">
        <p14:creationId xmlns:p14="http://schemas.microsoft.com/office/powerpoint/2010/main" val="12360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91A4-49EE-2748-970C-4909E205979E}"/>
              </a:ext>
            </a:extLst>
          </p:cNvPr>
          <p:cNvSpPr>
            <a:spLocks noGrp="1"/>
          </p:cNvSpPr>
          <p:nvPr>
            <p:ph type="title"/>
          </p:nvPr>
        </p:nvSpPr>
        <p:spPr/>
        <p:txBody>
          <a:bodyPr/>
          <a:lstStyle/>
          <a:p>
            <a:r>
              <a:rPr lang="en-US" dirty="0"/>
              <a:t>Models Types</a:t>
            </a:r>
          </a:p>
        </p:txBody>
      </p:sp>
      <p:sp>
        <p:nvSpPr>
          <p:cNvPr id="3" name="Content Placeholder 2">
            <a:extLst>
              <a:ext uri="{FF2B5EF4-FFF2-40B4-BE49-F238E27FC236}">
                <a16:creationId xmlns:a16="http://schemas.microsoft.com/office/drawing/2014/main" id="{CCD931C1-A4FE-4F45-9043-45183871456B}"/>
              </a:ext>
            </a:extLst>
          </p:cNvPr>
          <p:cNvSpPr>
            <a:spLocks noGrp="1"/>
          </p:cNvSpPr>
          <p:nvPr>
            <p:ph idx="1"/>
          </p:nvPr>
        </p:nvSpPr>
        <p:spPr/>
        <p:txBody>
          <a:bodyPr>
            <a:normAutofit/>
          </a:bodyPr>
          <a:lstStyle/>
          <a:p>
            <a:pPr>
              <a:spcBef>
                <a:spcPts val="600"/>
              </a:spcBef>
              <a:spcAft>
                <a:spcPts val="600"/>
              </a:spcAft>
            </a:pPr>
            <a:r>
              <a:rPr lang="en-US" dirty="0"/>
              <a:t>Decision tree</a:t>
            </a:r>
          </a:p>
          <a:p>
            <a:pPr lvl="1">
              <a:spcBef>
                <a:spcPts val="600"/>
              </a:spcBef>
              <a:spcAft>
                <a:spcPts val="600"/>
              </a:spcAft>
            </a:pPr>
            <a:r>
              <a:rPr lang="en-US" altLang="en-US" dirty="0"/>
              <a:t>Schematic representation of uncertain events/consequences of different alternatives</a:t>
            </a:r>
          </a:p>
          <a:p>
            <a:pPr lvl="1">
              <a:spcBef>
                <a:spcPts val="600"/>
              </a:spcBef>
              <a:spcAft>
                <a:spcPts val="1200"/>
              </a:spcAft>
            </a:pPr>
            <a:r>
              <a:rPr lang="en-US" dirty="0"/>
              <a:t>Best for short time horizons</a:t>
            </a:r>
          </a:p>
          <a:p>
            <a:pPr>
              <a:spcBef>
                <a:spcPts val="600"/>
              </a:spcBef>
              <a:spcAft>
                <a:spcPts val="600"/>
              </a:spcAft>
            </a:pPr>
            <a:r>
              <a:rPr lang="en-US" dirty="0"/>
              <a:t>Cohort state transition model</a:t>
            </a:r>
          </a:p>
          <a:p>
            <a:pPr lvl="1">
              <a:spcBef>
                <a:spcPts val="600"/>
              </a:spcBef>
              <a:spcAft>
                <a:spcPts val="600"/>
              </a:spcAft>
            </a:pPr>
            <a:r>
              <a:rPr lang="en-US" dirty="0"/>
              <a:t>Dynamic model that reflects disease progression and other events</a:t>
            </a:r>
          </a:p>
          <a:p>
            <a:pPr lvl="1">
              <a:spcBef>
                <a:spcPts val="600"/>
              </a:spcBef>
              <a:spcAft>
                <a:spcPts val="1200"/>
              </a:spcAft>
            </a:pPr>
            <a:r>
              <a:rPr lang="en-US" dirty="0"/>
              <a:t>Models a cohort</a:t>
            </a:r>
          </a:p>
          <a:p>
            <a:pPr>
              <a:spcBef>
                <a:spcPts val="600"/>
              </a:spcBef>
              <a:spcAft>
                <a:spcPts val="600"/>
              </a:spcAft>
            </a:pPr>
            <a:r>
              <a:rPr lang="en-US" dirty="0"/>
              <a:t>Microsimulation</a:t>
            </a:r>
          </a:p>
          <a:p>
            <a:pPr lvl="1">
              <a:spcBef>
                <a:spcPts val="600"/>
              </a:spcBef>
              <a:spcAft>
                <a:spcPts val="600"/>
              </a:spcAft>
            </a:pPr>
            <a:r>
              <a:rPr lang="en-US" dirty="0"/>
              <a:t>Stochastic dynamic model</a:t>
            </a:r>
          </a:p>
          <a:p>
            <a:pPr lvl="1">
              <a:spcBef>
                <a:spcPts val="600"/>
              </a:spcBef>
              <a:spcAft>
                <a:spcPts val="1200"/>
              </a:spcAft>
            </a:pPr>
            <a:r>
              <a:rPr lang="en-US" dirty="0"/>
              <a:t>Models individuals</a:t>
            </a:r>
          </a:p>
        </p:txBody>
      </p:sp>
      <p:sp>
        <p:nvSpPr>
          <p:cNvPr id="4" name="Slide Number Placeholder 3">
            <a:extLst>
              <a:ext uri="{FF2B5EF4-FFF2-40B4-BE49-F238E27FC236}">
                <a16:creationId xmlns:a16="http://schemas.microsoft.com/office/drawing/2014/main" id="{4C2F9C6E-0119-AD42-BCFF-D1934D1D39B8}"/>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8172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Health Outcomes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p:txBody>
          <a:bodyPr/>
          <a:lstStyle/>
          <a:p>
            <a:pPr>
              <a:spcBef>
                <a:spcPts val="600"/>
              </a:spcBef>
            </a:pPr>
            <a:r>
              <a:rPr lang="en-US" dirty="0"/>
              <a:t>Disease-specific</a:t>
            </a:r>
          </a:p>
          <a:p>
            <a:pPr lvl="1">
              <a:spcBef>
                <a:spcPts val="600"/>
              </a:spcBef>
            </a:pPr>
            <a:r>
              <a:rPr lang="en-US" dirty="0"/>
              <a:t>Intermediate clinical markers</a:t>
            </a:r>
          </a:p>
          <a:p>
            <a:pPr lvl="1">
              <a:spcBef>
                <a:spcPts val="600"/>
              </a:spcBef>
            </a:pPr>
            <a:r>
              <a:rPr lang="en-US" dirty="0"/>
              <a:t>Cases averted</a:t>
            </a:r>
          </a:p>
          <a:p>
            <a:pPr lvl="1">
              <a:spcBef>
                <a:spcPts val="600"/>
              </a:spcBef>
              <a:spcAft>
                <a:spcPts val="1200"/>
              </a:spcAft>
            </a:pPr>
            <a:r>
              <a:rPr lang="en-US" dirty="0"/>
              <a:t>Events averted</a:t>
            </a:r>
          </a:p>
          <a:p>
            <a:pPr>
              <a:spcBef>
                <a:spcPts val="600"/>
              </a:spcBef>
            </a:pPr>
            <a:r>
              <a:rPr lang="en-US" dirty="0"/>
              <a:t>Generic</a:t>
            </a:r>
          </a:p>
          <a:p>
            <a:pPr lvl="1">
              <a:spcBef>
                <a:spcPts val="600"/>
              </a:spcBef>
            </a:pPr>
            <a:r>
              <a:rPr lang="en-US" dirty="0"/>
              <a:t>Lives saved</a:t>
            </a:r>
          </a:p>
          <a:p>
            <a:pPr lvl="1">
              <a:spcBef>
                <a:spcPts val="600"/>
              </a:spcBef>
            </a:pPr>
            <a:r>
              <a:rPr lang="en-US" dirty="0"/>
              <a:t>Life-years gained</a:t>
            </a:r>
          </a:p>
          <a:p>
            <a:pPr lvl="1">
              <a:spcBef>
                <a:spcPts val="600"/>
              </a:spcBef>
              <a:spcAft>
                <a:spcPts val="600"/>
              </a:spcAft>
            </a:pPr>
            <a:r>
              <a:rPr lang="en-US" dirty="0"/>
              <a:t>Quality-adjusted life-years (QALYs) gained</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35041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Life-Years</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675262" y="5109913"/>
            <a:ext cx="1391042" cy="59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200" dirty="0"/>
              <a:t>Time</a:t>
            </a:r>
          </a:p>
          <a:p>
            <a:pPr algn="l" eaLnBrk="0" hangingPunct="0">
              <a:lnSpc>
                <a:spcPct val="75000"/>
              </a:lnSpc>
            </a:pPr>
            <a:r>
              <a:rPr lang="en-US" altLang="en-US" sz="2200" dirty="0"/>
              <a:t>(years)</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a:xfrm>
            <a:off x="840432" y="1417638"/>
            <a:ext cx="7620000" cy="5161292"/>
          </a:xfrm>
        </p:spPr>
        <p:txBody>
          <a:bodyPr>
            <a:normAutofit/>
          </a:bodyPr>
          <a:lstStyle/>
          <a:p>
            <a:pPr>
              <a:spcBef>
                <a:spcPts val="600"/>
              </a:spcBef>
            </a:pPr>
            <a:r>
              <a:rPr lang="en-US" dirty="0"/>
              <a:t>Formal healthcare sector</a:t>
            </a:r>
          </a:p>
          <a:p>
            <a:pPr lvl="1">
              <a:spcBef>
                <a:spcPts val="600"/>
              </a:spcBef>
            </a:pPr>
            <a:r>
              <a:rPr lang="en-US" dirty="0"/>
              <a:t>Facilities and resources</a:t>
            </a:r>
          </a:p>
          <a:p>
            <a:pPr lvl="1">
              <a:spcBef>
                <a:spcPts val="600"/>
              </a:spcBef>
            </a:pPr>
            <a:r>
              <a:rPr lang="en-US" dirty="0"/>
              <a:t>Drugs and devices</a:t>
            </a:r>
          </a:p>
          <a:p>
            <a:pPr lvl="1">
              <a:spcBef>
                <a:spcPts val="600"/>
              </a:spcBef>
              <a:spcAft>
                <a:spcPts val="1200"/>
              </a:spcAft>
            </a:pPr>
            <a:r>
              <a:rPr lang="en-US" dirty="0"/>
              <a:t>Personnel time</a:t>
            </a:r>
          </a:p>
          <a:p>
            <a:pPr>
              <a:spcBef>
                <a:spcPts val="600"/>
              </a:spcBef>
            </a:pPr>
            <a:r>
              <a:rPr lang="en-US" dirty="0"/>
              <a:t>Informal healthcare sector</a:t>
            </a:r>
          </a:p>
          <a:p>
            <a:pPr lvl="1">
              <a:spcBef>
                <a:spcPts val="600"/>
              </a:spcBef>
            </a:pPr>
            <a:r>
              <a:rPr lang="en-US" dirty="0"/>
              <a:t>Patient time</a:t>
            </a:r>
          </a:p>
          <a:p>
            <a:pPr lvl="1">
              <a:spcBef>
                <a:spcPts val="600"/>
              </a:spcBef>
            </a:pPr>
            <a:r>
              <a:rPr lang="en-US" dirty="0"/>
              <a:t>Unpaid caregiver time</a:t>
            </a:r>
          </a:p>
          <a:p>
            <a:pPr lvl="1">
              <a:spcBef>
                <a:spcPts val="600"/>
              </a:spcBef>
              <a:spcAft>
                <a:spcPts val="1200"/>
              </a:spcAft>
            </a:pPr>
            <a:r>
              <a:rPr lang="en-US" dirty="0"/>
              <a:t>Transportation costs</a:t>
            </a:r>
          </a:p>
          <a:p>
            <a:pPr>
              <a:spcBef>
                <a:spcPts val="600"/>
              </a:spcBef>
            </a:pPr>
            <a:r>
              <a:rPr lang="en-US" dirty="0"/>
              <a:t>Non-healthcare sector</a:t>
            </a:r>
          </a:p>
          <a:p>
            <a:pPr lvl="1">
              <a:spcBef>
                <a:spcPts val="600"/>
              </a:spcBef>
            </a:pPr>
            <a:r>
              <a:rPr lang="en-US" dirty="0"/>
              <a:t>Legal or criminal justice</a:t>
            </a:r>
          </a:p>
          <a:p>
            <a:pPr lvl="1">
              <a:spcBef>
                <a:spcPts val="600"/>
              </a:spcBef>
            </a:pPr>
            <a:r>
              <a:rPr lang="en-US" dirty="0"/>
              <a:t>Education</a:t>
            </a:r>
          </a:p>
          <a:p>
            <a:pPr lvl="1">
              <a:spcBef>
                <a:spcPts val="600"/>
              </a:spcBef>
            </a:pPr>
            <a:r>
              <a:rPr lang="en-US" dirty="0"/>
              <a:t>Housing</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40202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45-1FD6-CA4B-B07D-A5C66A862314}"/>
              </a:ext>
            </a:extLst>
          </p:cNvPr>
          <p:cNvSpPr>
            <a:spLocks noGrp="1"/>
          </p:cNvSpPr>
          <p:nvPr>
            <p:ph type="title"/>
          </p:nvPr>
        </p:nvSpPr>
        <p:spPr/>
        <p:txBody>
          <a:bodyPr/>
          <a:lstStyle/>
          <a:p>
            <a:r>
              <a:rPr lang="en-US" dirty="0"/>
              <a:t>Cost-Effectiveness Analysis</a:t>
            </a:r>
          </a:p>
        </p:txBody>
      </p:sp>
      <p:sp>
        <p:nvSpPr>
          <p:cNvPr id="3" name="Content Placeholder 2">
            <a:extLst>
              <a:ext uri="{FF2B5EF4-FFF2-40B4-BE49-F238E27FC236}">
                <a16:creationId xmlns:a16="http://schemas.microsoft.com/office/drawing/2014/main" id="{FC3A2691-4B8C-3F4F-B1DB-3268B8510334}"/>
              </a:ext>
            </a:extLst>
          </p:cNvPr>
          <p:cNvSpPr>
            <a:spLocks noGrp="1"/>
          </p:cNvSpPr>
          <p:nvPr>
            <p:ph idx="1"/>
          </p:nvPr>
        </p:nvSpPr>
        <p:spPr/>
        <p:txBody>
          <a:bodyPr/>
          <a:lstStyle/>
          <a:p>
            <a:pPr>
              <a:spcBef>
                <a:spcPts val="600"/>
              </a:spcBef>
              <a:spcAft>
                <a:spcPts val="1200"/>
              </a:spcAft>
            </a:pPr>
            <a:r>
              <a:rPr lang="en-US" dirty="0"/>
              <a:t>Subset of decision analytic questions where the objective is to balance costs and health benefits</a:t>
            </a:r>
          </a:p>
          <a:p>
            <a:pPr>
              <a:spcBef>
                <a:spcPts val="600"/>
              </a:spcBef>
              <a:spcAft>
                <a:spcPts val="1200"/>
              </a:spcAft>
            </a:pPr>
            <a:r>
              <a:rPr lang="en-US" dirty="0"/>
              <a:t>Defined willingness-to-pay per unit of health benefit (also called cost-effectiveness threshold)</a:t>
            </a:r>
          </a:p>
          <a:p>
            <a:pPr>
              <a:spcBef>
                <a:spcPts val="600"/>
              </a:spcBef>
              <a:spcAft>
                <a:spcPts val="1200"/>
              </a:spcAft>
            </a:pPr>
            <a:endParaRPr lang="en-US" dirty="0"/>
          </a:p>
        </p:txBody>
      </p:sp>
      <p:sp>
        <p:nvSpPr>
          <p:cNvPr id="4" name="Slide Number Placeholder 3">
            <a:extLst>
              <a:ext uri="{FF2B5EF4-FFF2-40B4-BE49-F238E27FC236}">
                <a16:creationId xmlns:a16="http://schemas.microsoft.com/office/drawing/2014/main" id="{FD854D66-7D08-B94D-AA21-DEF4A47AEDDB}"/>
              </a:ext>
            </a:extLst>
          </p:cNvPr>
          <p:cNvSpPr>
            <a:spLocks noGrp="1"/>
          </p:cNvSpPr>
          <p:nvPr>
            <p:ph type="sldNum" sz="quarter" idx="12"/>
          </p:nvPr>
        </p:nvSpPr>
        <p:spPr/>
        <p:txBody>
          <a:bodyPr/>
          <a:lstStyle/>
          <a:p>
            <a:fld id="{0798D939-2D9E-2142-A80A-FFDECD1E5A9B}" type="slidenum">
              <a:rPr lang="en-US" smtClean="0"/>
              <a:t>9</a:t>
            </a:fld>
            <a:endParaRPr lang="en-US"/>
          </a:p>
        </p:txBody>
      </p:sp>
      <p:sp>
        <p:nvSpPr>
          <p:cNvPr id="73" name="Line 12">
            <a:extLst>
              <a:ext uri="{FF2B5EF4-FFF2-40B4-BE49-F238E27FC236}">
                <a16:creationId xmlns:a16="http://schemas.microsoft.com/office/drawing/2014/main" id="{863413FC-5F88-DB43-B727-1928F3C70FEC}"/>
              </a:ext>
            </a:extLst>
          </p:cNvPr>
          <p:cNvSpPr>
            <a:spLocks noChangeShapeType="1"/>
          </p:cNvSpPr>
          <p:nvPr/>
        </p:nvSpPr>
        <p:spPr bwMode="auto">
          <a:xfrm flipV="1">
            <a:off x="528478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4" name="Line 13">
            <a:extLst>
              <a:ext uri="{FF2B5EF4-FFF2-40B4-BE49-F238E27FC236}">
                <a16:creationId xmlns:a16="http://schemas.microsoft.com/office/drawing/2014/main" id="{19FE3E8B-7378-E34C-81E5-CAE209360865}"/>
              </a:ext>
            </a:extLst>
          </p:cNvPr>
          <p:cNvSpPr>
            <a:spLocks noChangeShapeType="1"/>
          </p:cNvSpPr>
          <p:nvPr/>
        </p:nvSpPr>
        <p:spPr bwMode="auto">
          <a:xfrm flipV="1">
            <a:off x="781843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nvGrpSpPr>
          <p:cNvPr id="91" name="Group 90">
            <a:extLst>
              <a:ext uri="{FF2B5EF4-FFF2-40B4-BE49-F238E27FC236}">
                <a16:creationId xmlns:a16="http://schemas.microsoft.com/office/drawing/2014/main" id="{FE3B14FB-7C4D-3243-9F97-E62863A71084}"/>
              </a:ext>
            </a:extLst>
          </p:cNvPr>
          <p:cNvGrpSpPr/>
          <p:nvPr/>
        </p:nvGrpSpPr>
        <p:grpSpPr>
          <a:xfrm>
            <a:off x="1368399" y="3253842"/>
            <a:ext cx="1491945" cy="3084976"/>
            <a:chOff x="1368399" y="3253842"/>
            <a:chExt cx="1491945" cy="3084976"/>
          </a:xfrm>
        </p:grpSpPr>
        <p:sp>
          <p:nvSpPr>
            <p:cNvPr id="60" name="Line 4">
              <a:extLst>
                <a:ext uri="{FF2B5EF4-FFF2-40B4-BE49-F238E27FC236}">
                  <a16:creationId xmlns:a16="http://schemas.microsoft.com/office/drawing/2014/main" id="{B0C8EA2A-6563-034C-AC8E-528158FB3D6D}"/>
                </a:ext>
              </a:extLst>
            </p:cNvPr>
            <p:cNvSpPr>
              <a:spLocks noChangeShapeType="1"/>
            </p:cNvSpPr>
            <p:nvPr/>
          </p:nvSpPr>
          <p:spPr bwMode="auto">
            <a:xfrm>
              <a:off x="2743200" y="3253842"/>
              <a:ext cx="1588" cy="28206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61" name="Rectangle 31">
              <a:extLst>
                <a:ext uri="{FF2B5EF4-FFF2-40B4-BE49-F238E27FC236}">
                  <a16:creationId xmlns:a16="http://schemas.microsoft.com/office/drawing/2014/main" id="{37088DF7-6FEC-B444-8796-3336C0964FA9}"/>
                </a:ext>
              </a:extLst>
            </p:cNvPr>
            <p:cNvSpPr>
              <a:spLocks noChangeArrowheads="1"/>
            </p:cNvSpPr>
            <p:nvPr/>
          </p:nvSpPr>
          <p:spPr bwMode="auto">
            <a:xfrm>
              <a:off x="2423163" y="5909356"/>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0</a:t>
              </a:r>
            </a:p>
          </p:txBody>
        </p:sp>
        <p:sp>
          <p:nvSpPr>
            <p:cNvPr id="62" name="Rectangle 32">
              <a:extLst>
                <a:ext uri="{FF2B5EF4-FFF2-40B4-BE49-F238E27FC236}">
                  <a16:creationId xmlns:a16="http://schemas.microsoft.com/office/drawing/2014/main" id="{705A3A14-471B-8D4B-A889-2B5A7E8FB9EB}"/>
                </a:ext>
              </a:extLst>
            </p:cNvPr>
            <p:cNvSpPr>
              <a:spLocks noChangeArrowheads="1"/>
            </p:cNvSpPr>
            <p:nvPr/>
          </p:nvSpPr>
          <p:spPr bwMode="auto">
            <a:xfrm>
              <a:off x="1828450" y="5289803"/>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10,000</a:t>
              </a:r>
            </a:p>
          </p:txBody>
        </p:sp>
        <p:sp>
          <p:nvSpPr>
            <p:cNvPr id="63" name="Rectangle 33">
              <a:extLst>
                <a:ext uri="{FF2B5EF4-FFF2-40B4-BE49-F238E27FC236}">
                  <a16:creationId xmlns:a16="http://schemas.microsoft.com/office/drawing/2014/main" id="{50267A09-1B2C-1349-A7E6-374792175532}"/>
                </a:ext>
              </a:extLst>
            </p:cNvPr>
            <p:cNvSpPr>
              <a:spLocks noChangeArrowheads="1"/>
            </p:cNvSpPr>
            <p:nvPr/>
          </p:nvSpPr>
          <p:spPr bwMode="auto">
            <a:xfrm>
              <a:off x="1828450" y="4670250"/>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20,000</a:t>
              </a:r>
            </a:p>
          </p:txBody>
        </p:sp>
        <p:sp>
          <p:nvSpPr>
            <p:cNvPr id="64" name="Rectangle 34">
              <a:extLst>
                <a:ext uri="{FF2B5EF4-FFF2-40B4-BE49-F238E27FC236}">
                  <a16:creationId xmlns:a16="http://schemas.microsoft.com/office/drawing/2014/main" id="{825AF445-B164-C946-9E7A-7B96238215BC}"/>
                </a:ext>
              </a:extLst>
            </p:cNvPr>
            <p:cNvSpPr>
              <a:spLocks noChangeArrowheads="1"/>
            </p:cNvSpPr>
            <p:nvPr/>
          </p:nvSpPr>
          <p:spPr bwMode="auto">
            <a:xfrm>
              <a:off x="1828450" y="4050697"/>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30,000</a:t>
              </a:r>
            </a:p>
          </p:txBody>
        </p:sp>
        <p:sp>
          <p:nvSpPr>
            <p:cNvPr id="65" name="Rectangle 35">
              <a:extLst>
                <a:ext uri="{FF2B5EF4-FFF2-40B4-BE49-F238E27FC236}">
                  <a16:creationId xmlns:a16="http://schemas.microsoft.com/office/drawing/2014/main" id="{2B57AAD8-F8F5-8F42-BCB4-CE41ECF6AFE0}"/>
                </a:ext>
              </a:extLst>
            </p:cNvPr>
            <p:cNvSpPr>
              <a:spLocks noChangeArrowheads="1"/>
            </p:cNvSpPr>
            <p:nvPr/>
          </p:nvSpPr>
          <p:spPr bwMode="auto">
            <a:xfrm>
              <a:off x="1828450" y="3431144"/>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40,000</a:t>
              </a:r>
            </a:p>
          </p:txBody>
        </p:sp>
        <p:sp>
          <p:nvSpPr>
            <p:cNvPr id="66" name="Line 78">
              <a:extLst>
                <a:ext uri="{FF2B5EF4-FFF2-40B4-BE49-F238E27FC236}">
                  <a16:creationId xmlns:a16="http://schemas.microsoft.com/office/drawing/2014/main" id="{81E009E3-644F-0346-8BC2-6992A6DDB8B2}"/>
                </a:ext>
              </a:extLst>
            </p:cNvPr>
            <p:cNvSpPr>
              <a:spLocks noChangeShapeType="1"/>
            </p:cNvSpPr>
            <p:nvPr/>
          </p:nvSpPr>
          <p:spPr bwMode="auto">
            <a:xfrm>
              <a:off x="2641600" y="35487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7" name="Line 79">
              <a:extLst>
                <a:ext uri="{FF2B5EF4-FFF2-40B4-BE49-F238E27FC236}">
                  <a16:creationId xmlns:a16="http://schemas.microsoft.com/office/drawing/2014/main" id="{18C42540-2978-7C49-A00C-AA20BE015C40}"/>
                </a:ext>
              </a:extLst>
            </p:cNvPr>
            <p:cNvSpPr>
              <a:spLocks noChangeShapeType="1"/>
            </p:cNvSpPr>
            <p:nvPr/>
          </p:nvSpPr>
          <p:spPr bwMode="auto">
            <a:xfrm>
              <a:off x="2641600" y="4790702"/>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8" name="Line 80">
              <a:extLst>
                <a:ext uri="{FF2B5EF4-FFF2-40B4-BE49-F238E27FC236}">
                  <a16:creationId xmlns:a16="http://schemas.microsoft.com/office/drawing/2014/main" id="{29F9D1E8-081E-AB40-B2E1-BE1631AEDDCC}"/>
                </a:ext>
              </a:extLst>
            </p:cNvPr>
            <p:cNvSpPr>
              <a:spLocks noChangeShapeType="1"/>
            </p:cNvSpPr>
            <p:nvPr/>
          </p:nvSpPr>
          <p:spPr bwMode="auto">
            <a:xfrm>
              <a:off x="2641600" y="5415149"/>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9" name="Rectangle 40">
              <a:extLst>
                <a:ext uri="{FF2B5EF4-FFF2-40B4-BE49-F238E27FC236}">
                  <a16:creationId xmlns:a16="http://schemas.microsoft.com/office/drawing/2014/main" id="{32B805C3-8B2D-614F-B46E-D0383917D473}"/>
                </a:ext>
              </a:extLst>
            </p:cNvPr>
            <p:cNvSpPr>
              <a:spLocks noChangeArrowheads="1"/>
            </p:cNvSpPr>
            <p:nvPr/>
          </p:nvSpPr>
          <p:spPr bwMode="auto">
            <a:xfrm rot="16200000">
              <a:off x="1069920" y="4335538"/>
              <a:ext cx="843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Cost ($)</a:t>
              </a:r>
            </a:p>
          </p:txBody>
        </p:sp>
        <p:sp>
          <p:nvSpPr>
            <p:cNvPr id="71" name="Line 79">
              <a:extLst>
                <a:ext uri="{FF2B5EF4-FFF2-40B4-BE49-F238E27FC236}">
                  <a16:creationId xmlns:a16="http://schemas.microsoft.com/office/drawing/2014/main" id="{E2FF1A07-9A4E-A141-A5F1-E88C357AC954}"/>
                </a:ext>
              </a:extLst>
            </p:cNvPr>
            <p:cNvSpPr>
              <a:spLocks noChangeShapeType="1"/>
            </p:cNvSpPr>
            <p:nvPr/>
          </p:nvSpPr>
          <p:spPr bwMode="auto">
            <a:xfrm>
              <a:off x="2663375" y="42068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75" name="Rectangle 36">
              <a:extLst>
                <a:ext uri="{FF2B5EF4-FFF2-40B4-BE49-F238E27FC236}">
                  <a16:creationId xmlns:a16="http://schemas.microsoft.com/office/drawing/2014/main" id="{F7040A03-4B1D-5244-9CA2-593511F16B43}"/>
                </a:ext>
              </a:extLst>
            </p:cNvPr>
            <p:cNvSpPr>
              <a:spLocks noChangeArrowheads="1"/>
            </p:cNvSpPr>
            <p:nvPr/>
          </p:nvSpPr>
          <p:spPr bwMode="auto">
            <a:xfrm>
              <a:off x="2730500"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a:t>
              </a:r>
            </a:p>
          </p:txBody>
        </p:sp>
      </p:grpSp>
      <p:grpSp>
        <p:nvGrpSpPr>
          <p:cNvPr id="92" name="Group 91">
            <a:extLst>
              <a:ext uri="{FF2B5EF4-FFF2-40B4-BE49-F238E27FC236}">
                <a16:creationId xmlns:a16="http://schemas.microsoft.com/office/drawing/2014/main" id="{52C22B94-CD61-B34A-9815-B54F7107CB45}"/>
              </a:ext>
            </a:extLst>
          </p:cNvPr>
          <p:cNvGrpSpPr/>
          <p:nvPr/>
        </p:nvGrpSpPr>
        <p:grpSpPr>
          <a:xfrm>
            <a:off x="2743200" y="5956461"/>
            <a:ext cx="5192382" cy="696104"/>
            <a:chOff x="2743200" y="5956461"/>
            <a:chExt cx="5192382" cy="696104"/>
          </a:xfrm>
        </p:grpSpPr>
        <p:sp>
          <p:nvSpPr>
            <p:cNvPr id="72" name="Line 10">
              <a:extLst>
                <a:ext uri="{FF2B5EF4-FFF2-40B4-BE49-F238E27FC236}">
                  <a16:creationId xmlns:a16="http://schemas.microsoft.com/office/drawing/2014/main" id="{FB23577A-DC5F-CC46-9ECE-3D53BC612C86}"/>
                </a:ext>
              </a:extLst>
            </p:cNvPr>
            <p:cNvSpPr>
              <a:spLocks noChangeShapeType="1"/>
            </p:cNvSpPr>
            <p:nvPr/>
          </p:nvSpPr>
          <p:spPr bwMode="auto">
            <a:xfrm>
              <a:off x="2743200" y="5956461"/>
              <a:ext cx="5075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6" name="Rectangle 37">
              <a:extLst>
                <a:ext uri="{FF2B5EF4-FFF2-40B4-BE49-F238E27FC236}">
                  <a16:creationId xmlns:a16="http://schemas.microsoft.com/office/drawing/2014/main" id="{62EB8E4F-A274-F749-A118-418AFBFAEEF3}"/>
                </a:ext>
              </a:extLst>
            </p:cNvPr>
            <p:cNvSpPr>
              <a:spLocks noChangeArrowheads="1"/>
            </p:cNvSpPr>
            <p:nvPr/>
          </p:nvSpPr>
          <p:spPr bwMode="auto">
            <a:xfrm>
              <a:off x="5160963" y="6092597"/>
              <a:ext cx="3350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8.5</a:t>
              </a:r>
            </a:p>
          </p:txBody>
        </p:sp>
        <p:sp>
          <p:nvSpPr>
            <p:cNvPr id="77" name="Rectangle 38">
              <a:extLst>
                <a:ext uri="{FF2B5EF4-FFF2-40B4-BE49-F238E27FC236}">
                  <a16:creationId xmlns:a16="http://schemas.microsoft.com/office/drawing/2014/main" id="{42D53BC8-E787-0B4E-8766-680ABB305482}"/>
                </a:ext>
              </a:extLst>
            </p:cNvPr>
            <p:cNvSpPr>
              <a:spLocks noChangeArrowheads="1"/>
            </p:cNvSpPr>
            <p:nvPr/>
          </p:nvSpPr>
          <p:spPr bwMode="auto">
            <a:xfrm>
              <a:off x="7805738"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9</a:t>
              </a:r>
            </a:p>
          </p:txBody>
        </p:sp>
        <p:sp>
          <p:nvSpPr>
            <p:cNvPr id="78" name="Rectangle 39">
              <a:extLst>
                <a:ext uri="{FF2B5EF4-FFF2-40B4-BE49-F238E27FC236}">
                  <a16:creationId xmlns:a16="http://schemas.microsoft.com/office/drawing/2014/main" id="{20E2DF05-C572-CB46-A8EF-89ED9DD901DB}"/>
                </a:ext>
              </a:extLst>
            </p:cNvPr>
            <p:cNvSpPr>
              <a:spLocks noChangeArrowheads="1"/>
            </p:cNvSpPr>
            <p:nvPr/>
          </p:nvSpPr>
          <p:spPr bwMode="auto">
            <a:xfrm>
              <a:off x="4019550" y="6406344"/>
              <a:ext cx="22297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Effectiveness (QALYs)</a:t>
              </a:r>
            </a:p>
          </p:txBody>
        </p:sp>
      </p:grpSp>
      <p:sp>
        <p:nvSpPr>
          <p:cNvPr id="79" name="Rectangle 66">
            <a:extLst>
              <a:ext uri="{FF2B5EF4-FFF2-40B4-BE49-F238E27FC236}">
                <a16:creationId xmlns:a16="http://schemas.microsoft.com/office/drawing/2014/main" id="{3BC2F6F4-B907-584C-A79B-C1D59628DA8D}"/>
              </a:ext>
            </a:extLst>
          </p:cNvPr>
          <p:cNvSpPr>
            <a:spLocks noChangeArrowheads="1"/>
          </p:cNvSpPr>
          <p:nvPr/>
        </p:nvSpPr>
        <p:spPr bwMode="auto">
          <a:xfrm>
            <a:off x="2831274" y="5666499"/>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A</a:t>
            </a:r>
          </a:p>
        </p:txBody>
      </p:sp>
      <p:sp>
        <p:nvSpPr>
          <p:cNvPr id="80" name="Rectangle 70">
            <a:extLst>
              <a:ext uri="{FF2B5EF4-FFF2-40B4-BE49-F238E27FC236}">
                <a16:creationId xmlns:a16="http://schemas.microsoft.com/office/drawing/2014/main" id="{94E51364-9C91-B340-B12A-D0E8A7265D7B}"/>
              </a:ext>
            </a:extLst>
          </p:cNvPr>
          <p:cNvSpPr>
            <a:spLocks noChangeArrowheads="1"/>
          </p:cNvSpPr>
          <p:nvPr/>
        </p:nvSpPr>
        <p:spPr bwMode="auto">
          <a:xfrm>
            <a:off x="5403272" y="5053932"/>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B</a:t>
            </a:r>
          </a:p>
        </p:txBody>
      </p:sp>
      <p:sp>
        <p:nvSpPr>
          <p:cNvPr id="81" name="Oval 81">
            <a:extLst>
              <a:ext uri="{FF2B5EF4-FFF2-40B4-BE49-F238E27FC236}">
                <a16:creationId xmlns:a16="http://schemas.microsoft.com/office/drawing/2014/main" id="{04EBF8C2-B9F6-5541-8CB6-964C5E4B9FDC}"/>
              </a:ext>
            </a:extLst>
          </p:cNvPr>
          <p:cNvSpPr>
            <a:spLocks noChangeArrowheads="1"/>
          </p:cNvSpPr>
          <p:nvPr/>
        </p:nvSpPr>
        <p:spPr bwMode="auto">
          <a:xfrm>
            <a:off x="2690750" y="561305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2" name="Oval 83">
            <a:extLst>
              <a:ext uri="{FF2B5EF4-FFF2-40B4-BE49-F238E27FC236}">
                <a16:creationId xmlns:a16="http://schemas.microsoft.com/office/drawing/2014/main" id="{214AC972-AFCD-054F-89F3-6A62154F194E}"/>
              </a:ext>
            </a:extLst>
          </p:cNvPr>
          <p:cNvSpPr>
            <a:spLocks noChangeArrowheads="1"/>
          </p:cNvSpPr>
          <p:nvPr/>
        </p:nvSpPr>
        <p:spPr bwMode="auto">
          <a:xfrm>
            <a:off x="5222173" y="5030182"/>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3" name="Line 14">
            <a:extLst>
              <a:ext uri="{FF2B5EF4-FFF2-40B4-BE49-F238E27FC236}">
                <a16:creationId xmlns:a16="http://schemas.microsoft.com/office/drawing/2014/main" id="{BEDA6697-916B-DE4D-A5D3-9FBB60629FFC}"/>
              </a:ext>
            </a:extLst>
          </p:cNvPr>
          <p:cNvSpPr>
            <a:spLocks noChangeShapeType="1"/>
          </p:cNvSpPr>
          <p:nvPr/>
        </p:nvSpPr>
        <p:spPr bwMode="auto">
          <a:xfrm flipV="1">
            <a:off x="2802576" y="5118265"/>
            <a:ext cx="2434442" cy="558140"/>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84" name="Rectangle 72">
            <a:extLst>
              <a:ext uri="{FF2B5EF4-FFF2-40B4-BE49-F238E27FC236}">
                <a16:creationId xmlns:a16="http://schemas.microsoft.com/office/drawing/2014/main" id="{8DDCF834-14D9-8245-8A0D-7CEA5CA3310A}"/>
              </a:ext>
            </a:extLst>
          </p:cNvPr>
          <p:cNvSpPr>
            <a:spLocks noChangeArrowheads="1"/>
          </p:cNvSpPr>
          <p:nvPr/>
        </p:nvSpPr>
        <p:spPr bwMode="auto">
          <a:xfrm>
            <a:off x="3530929" y="555864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$20,000/QALY</a:t>
            </a:r>
          </a:p>
        </p:txBody>
      </p:sp>
      <p:sp>
        <p:nvSpPr>
          <p:cNvPr id="86" name="Rectangle 68">
            <a:extLst>
              <a:ext uri="{FF2B5EF4-FFF2-40B4-BE49-F238E27FC236}">
                <a16:creationId xmlns:a16="http://schemas.microsoft.com/office/drawing/2014/main" id="{6E8968E4-5922-7F4A-B100-C65F6406EA7E}"/>
              </a:ext>
            </a:extLst>
          </p:cNvPr>
          <p:cNvSpPr>
            <a:spLocks noChangeArrowheads="1"/>
          </p:cNvSpPr>
          <p:nvPr/>
        </p:nvSpPr>
        <p:spPr bwMode="auto">
          <a:xfrm>
            <a:off x="7765473" y="3482444"/>
            <a:ext cx="1426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C</a:t>
            </a:r>
          </a:p>
        </p:txBody>
      </p:sp>
      <p:sp>
        <p:nvSpPr>
          <p:cNvPr id="87" name="Oval 82">
            <a:extLst>
              <a:ext uri="{FF2B5EF4-FFF2-40B4-BE49-F238E27FC236}">
                <a16:creationId xmlns:a16="http://schemas.microsoft.com/office/drawing/2014/main" id="{24A4E6DA-6861-3A4B-9C8C-35C6A1F34071}"/>
              </a:ext>
            </a:extLst>
          </p:cNvPr>
          <p:cNvSpPr>
            <a:spLocks noChangeArrowheads="1"/>
          </p:cNvSpPr>
          <p:nvPr/>
        </p:nvSpPr>
        <p:spPr bwMode="auto">
          <a:xfrm>
            <a:off x="7684324" y="334191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9" name="Line 15">
            <a:extLst>
              <a:ext uri="{FF2B5EF4-FFF2-40B4-BE49-F238E27FC236}">
                <a16:creationId xmlns:a16="http://schemas.microsoft.com/office/drawing/2014/main" id="{AEA75086-33DA-3040-915F-E7025CE0B761}"/>
              </a:ext>
            </a:extLst>
          </p:cNvPr>
          <p:cNvSpPr>
            <a:spLocks noChangeShapeType="1"/>
          </p:cNvSpPr>
          <p:nvPr/>
        </p:nvSpPr>
        <p:spPr bwMode="auto">
          <a:xfrm flipV="1">
            <a:off x="5344165" y="3420093"/>
            <a:ext cx="2386671" cy="1674359"/>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0" name="Rectangle 74">
            <a:extLst>
              <a:ext uri="{FF2B5EF4-FFF2-40B4-BE49-F238E27FC236}">
                <a16:creationId xmlns:a16="http://schemas.microsoft.com/office/drawing/2014/main" id="{0A2917E4-3F88-884D-89B2-F389EE130D81}"/>
              </a:ext>
            </a:extLst>
          </p:cNvPr>
          <p:cNvSpPr>
            <a:spLocks noChangeArrowheads="1"/>
          </p:cNvSpPr>
          <p:nvPr/>
        </p:nvSpPr>
        <p:spPr bwMode="auto">
          <a:xfrm>
            <a:off x="6348825" y="441861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600" dirty="0">
                <a:solidFill>
                  <a:schemeClr val="accent1"/>
                </a:solidFill>
              </a:rPr>
              <a:t>$50,000/QALY</a:t>
            </a:r>
          </a:p>
        </p:txBody>
      </p:sp>
    </p:spTree>
    <p:extLst>
      <p:ext uri="{BB962C8B-B14F-4D97-AF65-F5344CB8AC3E}">
        <p14:creationId xmlns:p14="http://schemas.microsoft.com/office/powerpoint/2010/main" val="3377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dissolv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2" grpId="0" animBg="1"/>
      <p:bldP spid="84" grpId="0" autoUpdateAnimBg="0"/>
      <p:bldP spid="86" grpId="0"/>
      <p:bldP spid="87" grpId="0" animBg="1"/>
      <p:bldP spid="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4811</TotalTime>
  <Words>1338</Words>
  <Application>Microsoft Office PowerPoint</Application>
  <PresentationFormat>On-screen Show (4:3)</PresentationFormat>
  <Paragraphs>446</Paragraphs>
  <Slides>35</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Monotype Sorts</vt:lpstr>
      <vt:lpstr>Arial</vt:lpstr>
      <vt:lpstr>Calibri</vt:lpstr>
      <vt:lpstr>Courier New</vt:lpstr>
      <vt:lpstr>Times New Roman</vt:lpstr>
      <vt:lpstr>Verdana</vt:lpstr>
      <vt:lpstr>ThemeDARTH_updates</vt:lpstr>
      <vt:lpstr>Chart</vt:lpstr>
      <vt:lpstr>Overview of Decision Modeling</vt:lpstr>
      <vt:lpstr>Decision Analysis</vt:lpstr>
      <vt:lpstr>Decision Analysis</vt:lpstr>
      <vt:lpstr>PowerPoint Presentation</vt:lpstr>
      <vt:lpstr>Models Types</vt:lpstr>
      <vt:lpstr>Health Outcomes</vt:lpstr>
      <vt:lpstr>Quality-Adjusted Life-Years</vt:lpstr>
      <vt:lpstr>Costs</vt:lpstr>
      <vt:lpstr>Cost-Effectiveness Analysis</vt:lpstr>
      <vt:lpstr>Strengths and Challenges of Decision Modeling</vt:lpstr>
      <vt:lpstr>Strengths of Modeling</vt:lpstr>
      <vt:lpstr>Challenges of Modeling</vt:lpstr>
      <vt:lpstr>Decision Tree Example</vt:lpstr>
      <vt:lpstr>Decision Tree (a type of model)</vt:lpstr>
      <vt:lpstr>Components of a decision tree</vt:lpstr>
      <vt:lpstr>Structure of a decision tree</vt:lpstr>
      <vt:lpstr>Plot of a sample decision tree</vt:lpstr>
      <vt:lpstr>Compute average outcomes</vt:lpstr>
      <vt:lpstr>Simple Decision Tree</vt:lpstr>
      <vt:lpstr>To treat or not to treat</vt:lpstr>
      <vt:lpstr>Define Variable Names</vt:lpstr>
      <vt:lpstr>PowerPoint Presentation</vt:lpstr>
      <vt:lpstr>PowerPoint Presentation</vt:lpstr>
      <vt:lpstr>One-Way Sensitivity Analysis</vt:lpstr>
      <vt:lpstr>Threshold Analysis</vt:lpstr>
      <vt:lpstr>There is a third option</vt:lpstr>
      <vt:lpstr>One More Variable Name</vt:lpstr>
      <vt:lpstr>PowerPoint Presentation</vt:lpstr>
      <vt:lpstr>PowerPoint Presentation</vt:lpstr>
      <vt:lpstr>PowerPoint Presentation</vt:lpstr>
      <vt:lpstr>PowerPoint Presentation</vt:lpstr>
      <vt:lpstr>PowerPoint Presentation</vt:lpstr>
      <vt:lpstr>One-Way Sensitivity Analysis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126</cp:revision>
  <dcterms:created xsi:type="dcterms:W3CDTF">2018-07-06T17:43:18Z</dcterms:created>
  <dcterms:modified xsi:type="dcterms:W3CDTF">2021-04-06T15:30:02Z</dcterms:modified>
</cp:coreProperties>
</file>