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8" r:id="rId2"/>
    <p:sldId id="264" r:id="rId3"/>
    <p:sldId id="263" r:id="rId4"/>
    <p:sldId id="258" r:id="rId5"/>
    <p:sldId id="261" r:id="rId6"/>
    <p:sldId id="266" r:id="rId7"/>
    <p:sldId id="260" r:id="rId8"/>
    <p:sldId id="262" r:id="rId9"/>
    <p:sldId id="265" r:id="rId1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93126" autoAdjust="0"/>
  </p:normalViewPr>
  <p:slideViewPr>
    <p:cSldViewPr>
      <p:cViewPr varScale="1">
        <p:scale>
          <a:sx n="65" d="100"/>
          <a:sy n="65" d="100"/>
        </p:scale>
        <p:origin x="904" y="2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03ACDBE-EA86-3249-9D29-36D9554B6A28}" type="datetimeFigureOut">
              <a:rPr lang="nl-NL" smtClean="0"/>
              <a:t>15-12-2021</a:t>
            </a:fld>
            <a:endParaRPr lang="nl-NL"/>
          </a:p>
        </p:txBody>
      </p:sp>
      <p:sp>
        <p:nvSpPr>
          <p:cNvPr id="4" name="Tijdelijke aanduiding voor dia-afbeelding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r>
              <a:rPr lang="nl-NL"/>
              <a:t>Tekststijl van het model bewerken
Tweede niveau
Derde niveau
Vierde niveau
Vijfde niveau</a:t>
            </a:r>
          </a:p>
        </p:txBody>
      </p:sp>
      <p:sp>
        <p:nvSpPr>
          <p:cNvPr id="6" name="Tijdelijke aanduiding voor voettekst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29D2D7D-9E25-784A-BDE6-E2665D926441}" type="slidenum">
              <a:rPr lang="nl-NL" smtClean="0"/>
              <a:t>‹#›</a:t>
            </a:fld>
            <a:endParaRPr lang="nl-NL"/>
          </a:p>
        </p:txBody>
      </p:sp>
    </p:spTree>
    <p:extLst>
      <p:ext uri="{BB962C8B-B14F-4D97-AF65-F5344CB8AC3E}">
        <p14:creationId xmlns:p14="http://schemas.microsoft.com/office/powerpoint/2010/main" val="287635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1</a:t>
            </a:fld>
            <a:endParaRPr lang="nl-NL"/>
          </a:p>
        </p:txBody>
      </p:sp>
    </p:spTree>
    <p:extLst>
      <p:ext uri="{BB962C8B-B14F-4D97-AF65-F5344CB8AC3E}">
        <p14:creationId xmlns:p14="http://schemas.microsoft.com/office/powerpoint/2010/main" val="455301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3</a:t>
            </a:fld>
            <a:endParaRPr lang="nl-NL"/>
          </a:p>
        </p:txBody>
      </p:sp>
    </p:spTree>
    <p:extLst>
      <p:ext uri="{BB962C8B-B14F-4D97-AF65-F5344CB8AC3E}">
        <p14:creationId xmlns:p14="http://schemas.microsoft.com/office/powerpoint/2010/main" val="357823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5</a:t>
            </a:fld>
            <a:endParaRPr lang="nl-NL"/>
          </a:p>
        </p:txBody>
      </p:sp>
    </p:spTree>
    <p:extLst>
      <p:ext uri="{BB962C8B-B14F-4D97-AF65-F5344CB8AC3E}">
        <p14:creationId xmlns:p14="http://schemas.microsoft.com/office/powerpoint/2010/main" val="1419071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Without </a:t>
            </a:r>
            <a:r>
              <a:rPr lang="nl-NL" dirty="0" err="1"/>
              <a:t>the</a:t>
            </a:r>
            <a:r>
              <a:rPr lang="nl-NL" dirty="0"/>
              <a:t> </a:t>
            </a:r>
            <a:r>
              <a:rPr lang="nl-NL" dirty="0" err="1"/>
              <a:t>u.S</a:t>
            </a:r>
            <a:r>
              <a:rPr lang="nl-NL" dirty="0"/>
              <a:t> </a:t>
            </a:r>
            <a:r>
              <a:rPr lang="nl-NL" dirty="0" err="1"/>
              <a:t>and</a:t>
            </a:r>
            <a:r>
              <a:rPr lang="nl-NL" dirty="0"/>
              <a:t> </a:t>
            </a:r>
            <a:r>
              <a:rPr lang="nl-NL" dirty="0" err="1"/>
              <a:t>c.S</a:t>
            </a:r>
            <a:r>
              <a:rPr lang="nl-NL" dirty="0"/>
              <a:t> </a:t>
            </a:r>
            <a:r>
              <a:rPr lang="nl-NL" dirty="0" err="1"/>
              <a:t>and</a:t>
            </a:r>
            <a:r>
              <a:rPr lang="nl-NL" dirty="0"/>
              <a:t> </a:t>
            </a:r>
            <a:r>
              <a:rPr lang="nl-NL" dirty="0" err="1"/>
              <a:t>whithout</a:t>
            </a:r>
            <a:r>
              <a:rPr lang="nl-NL" dirty="0"/>
              <a:t> </a:t>
            </a:r>
            <a:r>
              <a:rPr lang="nl-NL" dirty="0" err="1"/>
              <a:t>underlying</a:t>
            </a:r>
            <a:r>
              <a:rPr lang="nl-NL" dirty="0"/>
              <a:t> p.S1D </a:t>
            </a:r>
            <a:r>
              <a:rPr lang="nl-NL" dirty="0" err="1"/>
              <a:t>and</a:t>
            </a:r>
            <a:r>
              <a:rPr lang="nl-NL" dirty="0"/>
              <a:t> p.S2D</a:t>
            </a:r>
          </a:p>
        </p:txBody>
      </p:sp>
      <p:sp>
        <p:nvSpPr>
          <p:cNvPr id="4" name="Tijdelijke aanduiding voor dianummer 3"/>
          <p:cNvSpPr>
            <a:spLocks noGrp="1"/>
          </p:cNvSpPr>
          <p:nvPr>
            <p:ph type="sldNum" sz="quarter" idx="5"/>
          </p:nvPr>
        </p:nvSpPr>
        <p:spPr/>
        <p:txBody>
          <a:bodyPr/>
          <a:lstStyle/>
          <a:p>
            <a:fld id="{029D2D7D-9E25-784A-BDE6-E2665D926441}" type="slidenum">
              <a:rPr lang="nl-NL" smtClean="0"/>
              <a:t>6</a:t>
            </a:fld>
            <a:endParaRPr lang="nl-NL"/>
          </a:p>
        </p:txBody>
      </p:sp>
    </p:spTree>
    <p:extLst>
      <p:ext uri="{BB962C8B-B14F-4D97-AF65-F5344CB8AC3E}">
        <p14:creationId xmlns:p14="http://schemas.microsoft.com/office/powerpoint/2010/main" val="4139816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7</a:t>
            </a:fld>
            <a:endParaRPr lang="nl-NL"/>
          </a:p>
        </p:txBody>
      </p:sp>
    </p:spTree>
    <p:extLst>
      <p:ext uri="{BB962C8B-B14F-4D97-AF65-F5344CB8AC3E}">
        <p14:creationId xmlns:p14="http://schemas.microsoft.com/office/powerpoint/2010/main" val="240330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8</a:t>
            </a:fld>
            <a:endParaRPr lang="nl-NL"/>
          </a:p>
        </p:txBody>
      </p:sp>
    </p:spTree>
    <p:extLst>
      <p:ext uri="{BB962C8B-B14F-4D97-AF65-F5344CB8AC3E}">
        <p14:creationId xmlns:p14="http://schemas.microsoft.com/office/powerpoint/2010/main" val="1893564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Done</a:t>
            </a:r>
            <a:r>
              <a:rPr lang="nl-NL" dirty="0"/>
              <a:t>:</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err="1"/>
              <a:t>Tow</a:t>
            </a:r>
            <a:r>
              <a:rPr lang="nl-NL" dirty="0"/>
              <a:t> letter is </a:t>
            </a:r>
            <a:r>
              <a:rPr lang="nl-NL" dirty="0" err="1"/>
              <a:t>for</a:t>
            </a:r>
            <a:r>
              <a:rPr lang="nl-NL" dirty="0"/>
              <a:t> </a:t>
            </a:r>
            <a:r>
              <a:rPr lang="nl-NL" dirty="0" err="1"/>
              <a:t>the</a:t>
            </a:r>
            <a:r>
              <a:rPr lang="nl-NL" dirty="0"/>
              <a:t> tunnel time </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a:t>S_1 (S1t_t) (</a:t>
            </a:r>
            <a:r>
              <a:rPr lang="nl-NL" dirty="0" err="1"/>
              <a:t>t_cycle</a:t>
            </a:r>
            <a:r>
              <a:rPr lang="nl-NL" dirty="0"/>
              <a:t> ).  </a:t>
            </a:r>
          </a:p>
          <a:p>
            <a:pPr marL="0" indent="0">
              <a:buFontTx/>
              <a:buNone/>
            </a:pPr>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dirty="0"/>
              <a:t>-</a:t>
            </a:r>
            <a:r>
              <a:rPr lang="nl-NL" baseline="0" dirty="0"/>
              <a:t> </a:t>
            </a:r>
            <a:r>
              <a:rPr lang="nl-NL" dirty="0"/>
              <a:t>Arrow </a:t>
            </a:r>
            <a:r>
              <a:rPr lang="nl-NL" dirty="0" err="1"/>
              <a:t>where</a:t>
            </a:r>
            <a:r>
              <a:rPr lang="nl-NL" dirty="0"/>
              <a:t> are </a:t>
            </a:r>
            <a:r>
              <a:rPr lang="nl-NL" dirty="0" err="1"/>
              <a:t>the</a:t>
            </a:r>
            <a:r>
              <a:rPr lang="nl-NL" dirty="0"/>
              <a:t> </a:t>
            </a:r>
            <a:r>
              <a:rPr lang="nl-NL" dirty="0" err="1"/>
              <a:t>doing</a:t>
            </a:r>
            <a:r>
              <a:rPr lang="nl-NL" dirty="0"/>
              <a:t> </a:t>
            </a:r>
            <a:r>
              <a:rPr lang="nl-NL" dirty="0" err="1"/>
              <a:t>to</a:t>
            </a:r>
            <a:r>
              <a:rPr lang="nl-NL" dirty="0"/>
              <a:t> </a:t>
            </a:r>
            <a:r>
              <a:rPr lang="nl-NL" dirty="0" err="1"/>
              <a:t>and</a:t>
            </a:r>
            <a:r>
              <a:rPr lang="nl-NL" dirty="0"/>
              <a:t> </a:t>
            </a:r>
            <a:r>
              <a:rPr lang="nl-NL" dirty="0" err="1"/>
              <a:t>were</a:t>
            </a:r>
            <a:r>
              <a:rPr lang="nl-NL" dirty="0"/>
              <a:t> – </a:t>
            </a:r>
            <a:r>
              <a:rPr lang="nl-NL" dirty="0" err="1"/>
              <a:t>maybe</a:t>
            </a:r>
            <a:r>
              <a:rPr lang="nl-NL" dirty="0"/>
              <a:t> smaller --&gt; </a:t>
            </a:r>
            <a:r>
              <a:rPr lang="nl-NL" dirty="0" err="1"/>
              <a:t>direction</a:t>
            </a:r>
            <a:r>
              <a:rPr lang="nl-NL" dirty="0"/>
              <a:t> </a:t>
            </a:r>
            <a:r>
              <a:rPr lang="nl-NL" dirty="0" err="1"/>
              <a:t>needs</a:t>
            </a:r>
            <a:r>
              <a:rPr lang="nl-NL" dirty="0"/>
              <a:t> </a:t>
            </a:r>
            <a:r>
              <a:rPr lang="nl-NL" dirty="0" err="1"/>
              <a:t>to</a:t>
            </a:r>
            <a:r>
              <a:rPr lang="nl-NL" dirty="0"/>
              <a:t> </a:t>
            </a:r>
            <a:r>
              <a:rPr lang="nl-NL" dirty="0" err="1"/>
              <a:t>be</a:t>
            </a:r>
            <a:r>
              <a:rPr lang="nl-NL" dirty="0"/>
              <a:t> more </a:t>
            </a:r>
            <a:r>
              <a:rPr lang="nl-NL" dirty="0" err="1"/>
              <a:t>clear</a:t>
            </a:r>
            <a:r>
              <a:rPr lang="nl-NL" dirty="0"/>
              <a:t> </a:t>
            </a:r>
            <a:r>
              <a:rPr lang="nl-NL" dirty="0">
                <a:sym typeface="Wingdings" panose="05000000000000000000" pitchFamily="2" charset="2"/>
              </a:rPr>
              <a:t> smallen </a:t>
            </a:r>
            <a:r>
              <a:rPr lang="nl-NL" dirty="0" err="1">
                <a:sym typeface="Wingdings" panose="05000000000000000000" pitchFamily="2" charset="2"/>
              </a:rPr>
              <a:t>and</a:t>
            </a:r>
            <a:r>
              <a:rPr lang="nl-NL" dirty="0">
                <a:sym typeface="Wingdings" panose="05000000000000000000" pitchFamily="2" charset="2"/>
              </a:rPr>
              <a:t> I</a:t>
            </a:r>
            <a:r>
              <a:rPr lang="nl-NL" baseline="0" dirty="0">
                <a:sym typeface="Wingdings" panose="05000000000000000000" pitchFamily="2" charset="2"/>
              </a:rPr>
              <a:t> </a:t>
            </a:r>
            <a:r>
              <a:rPr lang="nl-NL" baseline="0" dirty="0" err="1">
                <a:sym typeface="Wingdings" panose="05000000000000000000" pitchFamily="2" charset="2"/>
              </a:rPr>
              <a:t>also</a:t>
            </a:r>
            <a:r>
              <a:rPr lang="nl-NL" baseline="0" dirty="0">
                <a:sym typeface="Wingdings" panose="05000000000000000000" pitchFamily="2" charset="2"/>
              </a:rPr>
              <a:t> </a:t>
            </a:r>
            <a:r>
              <a:rPr lang="nl-NL" baseline="0" dirty="0" err="1">
                <a:sym typeface="Wingdings" panose="05000000000000000000" pitchFamily="2" charset="2"/>
              </a:rPr>
              <a:t>merged</a:t>
            </a:r>
            <a:r>
              <a:rPr lang="nl-NL" baseline="0" dirty="0">
                <a:sym typeface="Wingdings" panose="05000000000000000000" pitchFamily="2" charset="2"/>
              </a:rPr>
              <a:t> </a:t>
            </a:r>
            <a:r>
              <a:rPr lang="nl-NL" baseline="0" dirty="0" err="1">
                <a:sym typeface="Wingdings" panose="05000000000000000000" pitchFamily="2" charset="2"/>
              </a:rPr>
              <a:t>them</a:t>
            </a:r>
            <a:r>
              <a:rPr lang="nl-NL" baseline="0" dirty="0">
                <a:sym typeface="Wingdings" panose="05000000000000000000" pitchFamily="2" charset="2"/>
              </a:rPr>
              <a:t> half way</a:t>
            </a:r>
            <a:endParaRPr lang="nl-NL"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err="1"/>
              <a:t>Towards</a:t>
            </a:r>
            <a:r>
              <a:rPr lang="nl-NL" dirty="0"/>
              <a:t> </a:t>
            </a:r>
            <a:r>
              <a:rPr lang="nl-NL" dirty="0" err="1"/>
              <a:t>healthy</a:t>
            </a:r>
            <a:r>
              <a:rPr lang="nl-NL" dirty="0"/>
              <a:t> </a:t>
            </a:r>
            <a:r>
              <a:rPr lang="nl-NL" dirty="0" err="1"/>
              <a:t>not</a:t>
            </a:r>
            <a:r>
              <a:rPr lang="nl-NL" dirty="0"/>
              <a:t> </a:t>
            </a:r>
            <a:r>
              <a:rPr lang="nl-NL" dirty="0" err="1"/>
              <a:t>were</a:t>
            </a:r>
            <a:r>
              <a:rPr lang="nl-NL" dirty="0"/>
              <a:t> </a:t>
            </a:r>
            <a:r>
              <a:rPr lang="nl-NL" dirty="0" err="1"/>
              <a:t>the</a:t>
            </a:r>
            <a:r>
              <a:rPr lang="nl-NL" dirty="0"/>
              <a:t> are </a:t>
            </a:r>
            <a:r>
              <a:rPr lang="nl-NL" dirty="0" err="1"/>
              <a:t>gowing</a:t>
            </a:r>
            <a:r>
              <a:rPr lang="nl-NL" dirty="0"/>
              <a:t> in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solidFill>
                  <a:srgbClr val="00B050"/>
                </a:solidFill>
              </a:rPr>
              <a:t>Dead </a:t>
            </a:r>
            <a:r>
              <a:rPr lang="nl-NL" dirty="0" err="1">
                <a:solidFill>
                  <a:srgbClr val="00B050"/>
                </a:solidFill>
              </a:rPr>
              <a:t>symetrics</a:t>
            </a:r>
            <a:r>
              <a:rPr lang="nl-NL" dirty="0">
                <a:solidFill>
                  <a:srgbClr val="00B050"/>
                </a:solidFill>
              </a:rPr>
              <a:t>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nl-NL" dirty="0"/>
              <a:t>Parameters – </a:t>
            </a:r>
            <a:r>
              <a:rPr lang="nl-NL" dirty="0" err="1"/>
              <a:t>equaly</a:t>
            </a:r>
            <a:r>
              <a:rPr lang="nl-NL" dirty="0"/>
              <a:t> </a:t>
            </a:r>
            <a:r>
              <a:rPr lang="nl-NL" dirty="0" err="1"/>
              <a:t>distance</a:t>
            </a:r>
            <a:r>
              <a:rPr lang="nl-NL" dirty="0"/>
              <a:t> </a:t>
            </a:r>
            <a:r>
              <a:rPr lang="nl-NL" dirty="0">
                <a:sym typeface="Wingdings" pitchFamily="2" charset="2"/>
              </a:rPr>
              <a:t> PhD =</a:t>
            </a:r>
            <a:r>
              <a:rPr lang="nl-NL" baseline="0" dirty="0">
                <a:sym typeface="Wingdings" pitchFamily="2" charset="2"/>
              </a:rPr>
              <a:t> draft </a:t>
            </a:r>
            <a:r>
              <a:rPr lang="nl-NL" baseline="0" dirty="0" err="1">
                <a:sym typeface="Wingdings" pitchFamily="2" charset="2"/>
              </a:rPr>
              <a:t>for</a:t>
            </a:r>
            <a:r>
              <a:rPr lang="nl-NL" baseline="0" dirty="0">
                <a:sym typeface="Wingdings" pitchFamily="2" charset="2"/>
              </a:rPr>
              <a:t> </a:t>
            </a:r>
            <a:r>
              <a:rPr lang="nl-NL" baseline="0" dirty="0" err="1">
                <a:sym typeface="Wingdings" pitchFamily="2" charset="2"/>
              </a:rPr>
              <a:t>now</a:t>
            </a:r>
            <a:r>
              <a:rPr lang="nl-NL" baseline="0" dirty="0">
                <a:sym typeface="Wingdings" pitchFamily="2" charset="2"/>
              </a:rPr>
              <a:t>. </a:t>
            </a:r>
            <a:r>
              <a:rPr lang="nl-NL" baseline="0" dirty="0" err="1">
                <a:sym typeface="Wingdings" pitchFamily="2" charset="2"/>
              </a:rPr>
              <a:t>When</a:t>
            </a:r>
            <a:r>
              <a:rPr lang="nl-NL" baseline="0" dirty="0">
                <a:sym typeface="Wingdings" pitchFamily="2" charset="2"/>
              </a:rPr>
              <a:t> </a:t>
            </a:r>
            <a:r>
              <a:rPr lang="nl-NL" baseline="0" dirty="0" err="1">
                <a:sym typeface="Wingdings" pitchFamily="2" charset="2"/>
              </a:rPr>
              <a:t>accepted</a:t>
            </a:r>
            <a:r>
              <a:rPr lang="nl-NL" baseline="0" dirty="0">
                <a:sym typeface="Wingdings" pitchFamily="2" charset="2"/>
              </a:rPr>
              <a:t> I </a:t>
            </a:r>
            <a:r>
              <a:rPr lang="nl-NL" baseline="0" dirty="0" err="1">
                <a:sym typeface="Wingdings" pitchFamily="2" charset="2"/>
              </a:rPr>
              <a:t>can</a:t>
            </a:r>
            <a:r>
              <a:rPr lang="nl-NL" baseline="0" dirty="0">
                <a:sym typeface="Wingdings" pitchFamily="2" charset="2"/>
              </a:rPr>
              <a:t> </a:t>
            </a:r>
            <a:r>
              <a:rPr lang="nl-NL" baseline="0" dirty="0" err="1">
                <a:sym typeface="Wingdings" pitchFamily="2" charset="2"/>
              </a:rPr>
              <a:t>create</a:t>
            </a:r>
            <a:r>
              <a:rPr lang="nl-NL" baseline="0" dirty="0">
                <a:sym typeface="Wingdings" pitchFamily="2" charset="2"/>
              </a:rPr>
              <a:t> a even </a:t>
            </a:r>
            <a:r>
              <a:rPr lang="nl-NL" baseline="0" dirty="0" err="1">
                <a:sym typeface="Wingdings" pitchFamily="2" charset="2"/>
              </a:rPr>
              <a:t>better</a:t>
            </a:r>
            <a:r>
              <a:rPr lang="nl-NL" baseline="0" dirty="0">
                <a:sym typeface="Wingdings" pitchFamily="2" charset="2"/>
              </a:rPr>
              <a:t> </a:t>
            </a:r>
            <a:r>
              <a:rPr lang="nl-NL" baseline="0" dirty="0" err="1">
                <a:sym typeface="Wingdings" pitchFamily="2" charset="2"/>
              </a:rPr>
              <a:t>figure</a:t>
            </a: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a:p>
            <a:pPr marL="171450" indent="-171450">
              <a:buFontTx/>
              <a:buChar char="-"/>
            </a:pPr>
            <a:endParaRPr lang="nl-NL" dirty="0"/>
          </a:p>
        </p:txBody>
      </p:sp>
      <p:sp>
        <p:nvSpPr>
          <p:cNvPr id="4" name="Tijdelijke aanduiding voor dianummer 3"/>
          <p:cNvSpPr>
            <a:spLocks noGrp="1"/>
          </p:cNvSpPr>
          <p:nvPr>
            <p:ph type="sldNum" sz="quarter" idx="10"/>
          </p:nvPr>
        </p:nvSpPr>
        <p:spPr/>
        <p:txBody>
          <a:bodyPr/>
          <a:lstStyle/>
          <a:p>
            <a:fld id="{029D2D7D-9E25-784A-BDE6-E2665D926441}" type="slidenum">
              <a:rPr lang="nl-NL" smtClean="0"/>
              <a:t>9</a:t>
            </a:fld>
            <a:endParaRPr lang="nl-NL"/>
          </a:p>
        </p:txBody>
      </p:sp>
    </p:spTree>
    <p:extLst>
      <p:ext uri="{BB962C8B-B14F-4D97-AF65-F5344CB8AC3E}">
        <p14:creationId xmlns:p14="http://schemas.microsoft.com/office/powerpoint/2010/main" val="971095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78707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404108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42698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47441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A445B1-D892-4EBD-91A7-43FEDEEFA162}" type="datetimeFigureOut">
              <a:rPr lang="en-US" smtClean="0"/>
              <a:t>12/15/21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10910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1805507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445B1-D892-4EBD-91A7-43FEDEEFA162}" type="datetimeFigureOut">
              <a:rPr lang="en-US" smtClean="0"/>
              <a:t>12/15/21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395901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445B1-D892-4EBD-91A7-43FEDEEFA162}" type="datetimeFigureOut">
              <a:rPr lang="en-US" smtClean="0"/>
              <a:t>12/15/21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46186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445B1-D892-4EBD-91A7-43FEDEEFA162}" type="datetimeFigureOut">
              <a:rPr lang="en-US" smtClean="0"/>
              <a:t>12/15/21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21840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53790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A445B1-D892-4EBD-91A7-43FEDEEFA162}" type="datetimeFigureOut">
              <a:rPr lang="en-US" smtClean="0"/>
              <a:t>12/15/21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D39078-E01A-42EE-B733-39F01AD981CB}" type="slidenum">
              <a:rPr lang="en-US" smtClean="0"/>
              <a:t>‹#›</a:t>
            </a:fld>
            <a:endParaRPr lang="en-US"/>
          </a:p>
        </p:txBody>
      </p:sp>
    </p:spTree>
    <p:extLst>
      <p:ext uri="{BB962C8B-B14F-4D97-AF65-F5344CB8AC3E}">
        <p14:creationId xmlns:p14="http://schemas.microsoft.com/office/powerpoint/2010/main" val="276986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445B1-D892-4EBD-91A7-43FEDEEFA162}" type="datetimeFigureOut">
              <a:rPr lang="en-US" smtClean="0"/>
              <a:t>12/15/21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39078-E01A-42EE-B733-39F01AD981CB}" type="slidenum">
              <a:rPr lang="en-US" smtClean="0"/>
              <a:t>‹#›</a:t>
            </a:fld>
            <a:endParaRPr lang="en-US"/>
          </a:p>
        </p:txBody>
      </p:sp>
    </p:spTree>
    <p:extLst>
      <p:ext uri="{BB962C8B-B14F-4D97-AF65-F5344CB8AC3E}">
        <p14:creationId xmlns:p14="http://schemas.microsoft.com/office/powerpoint/2010/main" val="1429574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NEW</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cxnSp>
        <p:nvCxnSpPr>
          <p:cNvPr id="47" name="Kromme verbindingslijn 17">
            <a:extLst>
              <a:ext uri="{FF2B5EF4-FFF2-40B4-BE49-F238E27FC236}">
                <a16:creationId xmlns:a16="http://schemas.microsoft.com/office/drawing/2014/main" id="{B419D0F9-0318-B64B-874B-83BAC8E3DA55}"/>
              </a:ext>
            </a:extLst>
          </p:cNvPr>
          <p:cNvCxnSpPr>
            <a:cxnSpLocks/>
          </p:cNvCxnSpPr>
          <p:nvPr/>
        </p:nvCxnSpPr>
        <p:spPr>
          <a:xfrm flipH="1">
            <a:off x="6738738" y="3146814"/>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Curved Connector 51">
            <a:extLst>
              <a:ext uri="{FF2B5EF4-FFF2-40B4-BE49-F238E27FC236}">
                <a16:creationId xmlns:a16="http://schemas.microsoft.com/office/drawing/2014/main" id="{13BC1E49-E3AE-554C-AFE2-0CDD39BC55B7}"/>
              </a:ext>
            </a:extLst>
          </p:cNvPr>
          <p:cNvCxnSpPr>
            <a:cxnSpLocks noChangeAspect="1"/>
          </p:cNvCxnSpPr>
          <p:nvPr/>
        </p:nvCxnSpPr>
        <p:spPr>
          <a:xfrm rot="5400000" flipH="1" flipV="1">
            <a:off x="6527515" y="2187497"/>
            <a:ext cx="298593" cy="648000"/>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35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a:extLst>
              <a:ext uri="{FF2B5EF4-FFF2-40B4-BE49-F238E27FC236}">
                <a16:creationId xmlns:a16="http://schemas.microsoft.com/office/drawing/2014/main" id="{88902393-CFCF-F541-99FB-BE5B3D75C0A6}"/>
              </a:ext>
            </a:extLst>
          </p:cNvPr>
          <p:cNvSpPr txBox="1"/>
          <p:nvPr/>
        </p:nvSpPr>
        <p:spPr>
          <a:xfrm>
            <a:off x="328181" y="2133600"/>
            <a:ext cx="8487637" cy="1789160"/>
          </a:xfrm>
          <a:prstGeom prst="rect">
            <a:avLst/>
          </a:prstGeom>
          <a:solidFill>
            <a:srgbClr val="FF0000"/>
          </a:solidFill>
        </p:spPr>
        <p:txBody>
          <a:bodyPr wrap="square" rtlCol="0">
            <a:spAutoFit/>
          </a:bodyPr>
          <a:lstStyle/>
          <a:p>
            <a:endParaRPr lang="nl-NL" dirty="0"/>
          </a:p>
        </p:txBody>
      </p:sp>
      <p:sp>
        <p:nvSpPr>
          <p:cNvPr id="2" name="Titel 1">
            <a:extLst>
              <a:ext uri="{FF2B5EF4-FFF2-40B4-BE49-F238E27FC236}">
                <a16:creationId xmlns:a16="http://schemas.microsoft.com/office/drawing/2014/main" id="{E2829099-38FC-5C41-94FD-D23F00AD8E21}"/>
              </a:ext>
            </a:extLst>
          </p:cNvPr>
          <p:cNvSpPr>
            <a:spLocks noGrp="1"/>
          </p:cNvSpPr>
          <p:nvPr>
            <p:ph type="title"/>
          </p:nvPr>
        </p:nvSpPr>
        <p:spPr>
          <a:xfrm>
            <a:off x="457200" y="2310114"/>
            <a:ext cx="8229600" cy="1143000"/>
          </a:xfrm>
        </p:spPr>
        <p:txBody>
          <a:bodyPr/>
          <a:lstStyle/>
          <a:p>
            <a:r>
              <a:rPr lang="nl-NL" dirty="0"/>
              <a:t>OLD</a:t>
            </a:r>
          </a:p>
        </p:txBody>
      </p:sp>
    </p:spTree>
    <p:extLst>
      <p:ext uri="{BB962C8B-B14F-4D97-AF65-F5344CB8AC3E}">
        <p14:creationId xmlns:p14="http://schemas.microsoft.com/office/powerpoint/2010/main" val="41248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 = OLD</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
        <p:nvSpPr>
          <p:cNvPr id="8" name="Rectangle 7">
            <a:extLst>
              <a:ext uri="{FF2B5EF4-FFF2-40B4-BE49-F238E27FC236}">
                <a16:creationId xmlns:a16="http://schemas.microsoft.com/office/drawing/2014/main" id="{630E0ED7-322D-9649-B7DA-E8C29B33EB2F}"/>
              </a:ext>
            </a:extLst>
          </p:cNvPr>
          <p:cNvSpPr/>
          <p:nvPr/>
        </p:nvSpPr>
        <p:spPr>
          <a:xfrm>
            <a:off x="4896199" y="1600200"/>
            <a:ext cx="4247801" cy="2667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214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eperen 71"/>
          <p:cNvGrpSpPr/>
          <p:nvPr/>
        </p:nvGrpSpPr>
        <p:grpSpPr>
          <a:xfrm>
            <a:off x="1569779" y="2149180"/>
            <a:ext cx="4359054" cy="3079160"/>
            <a:chOff x="1447800" y="609600"/>
            <a:chExt cx="4359054" cy="3079160"/>
          </a:xfrm>
        </p:grpSpPr>
        <p:grpSp>
          <p:nvGrpSpPr>
            <p:cNvPr id="14" name="Group 13"/>
            <p:cNvGrpSpPr/>
            <p:nvPr/>
          </p:nvGrpSpPr>
          <p:grpSpPr>
            <a:xfrm>
              <a:off x="1447800" y="609600"/>
              <a:ext cx="4359054" cy="3079160"/>
              <a:chOff x="990600" y="533400"/>
              <a:chExt cx="5446178" cy="3559809"/>
            </a:xfrm>
          </p:grpSpPr>
          <p:sp>
            <p:nvSpPr>
              <p:cNvPr id="5" name="Oval 4"/>
              <p:cNvSpPr/>
              <p:nvPr/>
            </p:nvSpPr>
            <p:spPr>
              <a:xfrm>
                <a:off x="3178678" y="299592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79"/>
                <a:ext cx="1767802" cy="102034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79"/>
                <a:ext cx="31618" cy="859650"/>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93314" y="2136279"/>
                <a:ext cx="1649105" cy="102034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918716" y="2621270"/>
                <a:ext cx="687870" cy="302447"/>
              </a:xfrm>
              <a:prstGeom prst="rect">
                <a:avLst/>
              </a:prstGeom>
              <a:noFill/>
            </p:spPr>
            <p:txBody>
              <a:bodyPr wrap="square" rtlCol="0">
                <a:spAutoFit/>
              </a:bodyPr>
              <a:lstStyle/>
              <a:p>
                <a:r>
                  <a:rPr lang="en-US" sz="1100" dirty="0" err="1"/>
                  <a:t>p.HD</a:t>
                </a:r>
                <a:endParaRPr lang="en-US" sz="1100" dirty="0"/>
              </a:p>
            </p:txBody>
          </p:sp>
          <p:sp>
            <p:nvSpPr>
              <p:cNvPr id="32" name="TextBox 31"/>
              <p:cNvSpPr txBox="1"/>
              <p:nvPr/>
            </p:nvSpPr>
            <p:spPr>
              <a:xfrm rot="19772351">
                <a:off x="4109011" y="2628413"/>
                <a:ext cx="1877714" cy="302447"/>
              </a:xfrm>
              <a:prstGeom prst="rect">
                <a:avLst/>
              </a:prstGeom>
              <a:noFill/>
            </p:spPr>
            <p:txBody>
              <a:bodyPr wrap="square" rtlCol="0">
                <a:spAutoFit/>
              </a:bodyPr>
              <a:lstStyle/>
              <a:p>
                <a:pPr algn="ctr"/>
                <a:r>
                  <a:rPr lang="en-US" sz="1100" u="sng" dirty="0"/>
                  <a:t>p.</a:t>
                </a:r>
                <a:r>
                  <a:rPr lang="en-US" sz="1100" dirty="0"/>
                  <a:t>S2D</a:t>
                </a:r>
              </a:p>
            </p:txBody>
          </p:sp>
          <p:sp>
            <p:nvSpPr>
              <p:cNvPr id="33" name="TextBox 32"/>
              <p:cNvSpPr txBox="1"/>
              <p:nvPr/>
            </p:nvSpPr>
            <p:spPr>
              <a:xfrm rot="16016836">
                <a:off x="3078865" y="2370781"/>
                <a:ext cx="1076150" cy="326854"/>
              </a:xfrm>
              <a:prstGeom prst="rect">
                <a:avLst/>
              </a:prstGeom>
              <a:noFill/>
            </p:spPr>
            <p:txBody>
              <a:bodyPr wrap="square" rtlCol="0">
                <a:spAutoFit/>
              </a:bodyPr>
              <a:lstStyle/>
              <a:p>
                <a:pPr algn="ctr"/>
                <a:r>
                  <a:rPr lang="en-US" sz="1100" u="sng" dirty="0"/>
                  <a:t>p.</a:t>
                </a:r>
                <a:r>
                  <a:rPr lang="en-US" sz="1100" dirty="0"/>
                  <a:t>S1D</a:t>
                </a:r>
              </a:p>
            </p:txBody>
          </p:sp>
          <p:sp>
            <p:nvSpPr>
              <p:cNvPr id="34" name="TextBox 33"/>
              <p:cNvSpPr txBox="1"/>
              <p:nvPr/>
            </p:nvSpPr>
            <p:spPr>
              <a:xfrm>
                <a:off x="2227656" y="561201"/>
                <a:ext cx="1201344" cy="276999"/>
              </a:xfrm>
              <a:prstGeom prst="rect">
                <a:avLst/>
              </a:prstGeom>
              <a:noFill/>
            </p:spPr>
            <p:txBody>
              <a:bodyPr wrap="square" rtlCol="0">
                <a:spAutoFit/>
              </a:bodyPr>
              <a:lstStyle/>
              <a:p>
                <a:r>
                  <a:rPr lang="en-US" sz="1100" dirty="0"/>
                  <a:t>p.HS1</a:t>
                </a:r>
              </a:p>
            </p:txBody>
          </p:sp>
          <p:sp>
            <p:nvSpPr>
              <p:cNvPr id="35" name="TextBox 34"/>
              <p:cNvSpPr txBox="1"/>
              <p:nvPr/>
            </p:nvSpPr>
            <p:spPr>
              <a:xfrm>
                <a:off x="4361256" y="533400"/>
                <a:ext cx="1201344" cy="269572"/>
              </a:xfrm>
              <a:prstGeom prst="rect">
                <a:avLst/>
              </a:prstGeom>
              <a:noFill/>
            </p:spPr>
            <p:txBody>
              <a:bodyPr wrap="square" rtlCol="0">
                <a:spAutoFit/>
              </a:bodyPr>
              <a:lstStyle/>
              <a:p>
                <a:r>
                  <a:rPr lang="en-US" sz="1100" dirty="0"/>
                  <a:t>p.S1S2</a:t>
                </a:r>
              </a:p>
            </p:txBody>
          </p:sp>
          <p:sp>
            <p:nvSpPr>
              <p:cNvPr id="36" name="TextBox 35"/>
              <p:cNvSpPr txBox="1"/>
              <p:nvPr/>
            </p:nvSpPr>
            <p:spPr>
              <a:xfrm>
                <a:off x="2133600" y="1905000"/>
                <a:ext cx="1201344" cy="276999"/>
              </a:xfrm>
              <a:prstGeom prst="rect">
                <a:avLst/>
              </a:prstGeom>
              <a:noFill/>
            </p:spPr>
            <p:txBody>
              <a:bodyPr wrap="square" rtlCol="0">
                <a:spAutoFit/>
              </a:bodyPr>
              <a:lstStyle/>
              <a:p>
                <a:pPr algn="ctr"/>
                <a:r>
                  <a:rPr lang="en-US" sz="1100" dirty="0"/>
                  <a:t>p.S1H</a:t>
                </a:r>
              </a:p>
            </p:txBody>
          </p:sp>
          <p:grpSp>
            <p:nvGrpSpPr>
              <p:cNvPr id="9" name="Group 8"/>
              <p:cNvGrpSpPr/>
              <p:nvPr/>
            </p:nvGrpSpPr>
            <p:grpSpPr>
              <a:xfrm>
                <a:off x="990600" y="1038999"/>
                <a:ext cx="1188720" cy="1097280"/>
                <a:chOff x="990600" y="1038999"/>
                <a:chExt cx="1188720" cy="1097280"/>
              </a:xfrm>
            </p:grpSpPr>
            <p:sp>
              <p:nvSpPr>
                <p:cNvPr id="2" name="Oval 1"/>
                <p:cNvSpPr/>
                <p:nvPr/>
              </p:nvSpPr>
              <p:spPr>
                <a:xfrm>
                  <a:off x="99060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1143000" y="1143000"/>
                  <a:ext cx="914400" cy="276999"/>
                </a:xfrm>
                <a:prstGeom prst="rect">
                  <a:avLst/>
                </a:prstGeom>
                <a:noFill/>
              </p:spPr>
              <p:txBody>
                <a:bodyPr wrap="square" rtlCol="0">
                  <a:spAutoFit/>
                </a:bodyPr>
                <a:lstStyle/>
                <a:p>
                  <a:pPr algn="ctr"/>
                  <a:r>
                    <a:rPr lang="en-US" sz="1100" b="1" dirty="0" err="1"/>
                    <a:t>c.H</a:t>
                  </a:r>
                  <a:r>
                    <a:rPr lang="en-US" sz="1100" b="1" dirty="0"/>
                    <a:t>, </a:t>
                  </a:r>
                  <a:r>
                    <a:rPr lang="en-US" sz="1100" b="1" dirty="0" err="1"/>
                    <a:t>u.H</a:t>
                  </a:r>
                  <a:endParaRPr lang="en-US" sz="1100" b="1" baseline="-25000" dirty="0"/>
                </a:p>
              </p:txBody>
            </p:sp>
          </p:grpSp>
          <p:grpSp>
            <p:nvGrpSpPr>
              <p:cNvPr id="11" name="Group 10"/>
              <p:cNvGrpSpPr/>
              <p:nvPr/>
            </p:nvGrpSpPr>
            <p:grpSpPr>
              <a:xfrm>
                <a:off x="3147060" y="1038999"/>
                <a:ext cx="1188720" cy="1097280"/>
                <a:chOff x="3259750" y="1038999"/>
                <a:chExt cx="1188720" cy="1097280"/>
              </a:xfrm>
            </p:grpSpPr>
            <p:sp>
              <p:nvSpPr>
                <p:cNvPr id="3" name="Oval 2"/>
                <p:cNvSpPr/>
                <p:nvPr/>
              </p:nvSpPr>
              <p:spPr>
                <a:xfrm>
                  <a:off x="3259750"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25" name="TextBox 24"/>
                <p:cNvSpPr txBox="1"/>
                <p:nvPr/>
              </p:nvSpPr>
              <p:spPr>
                <a:xfrm>
                  <a:off x="3280432" y="1170800"/>
                  <a:ext cx="1132113" cy="286569"/>
                </a:xfrm>
                <a:prstGeom prst="rect">
                  <a:avLst/>
                </a:prstGeom>
                <a:noFill/>
              </p:spPr>
              <p:txBody>
                <a:bodyPr wrap="square" rtlCol="0">
                  <a:spAutoFit/>
                </a:bodyPr>
                <a:lstStyle/>
                <a:p>
                  <a:pPr algn="ctr"/>
                  <a:r>
                    <a:rPr lang="en-US" sz="1100" b="1" dirty="0"/>
                    <a:t>c.S1, u.S1</a:t>
                  </a:r>
                  <a:endParaRPr lang="en-US" sz="1100" b="1" baseline="-25000" dirty="0"/>
                </a:p>
              </p:txBody>
            </p:sp>
          </p:grpSp>
          <p:grpSp>
            <p:nvGrpSpPr>
              <p:cNvPr id="12" name="Group 11"/>
              <p:cNvGrpSpPr/>
              <p:nvPr/>
            </p:nvGrpSpPr>
            <p:grpSpPr>
              <a:xfrm>
                <a:off x="5248058" y="1038999"/>
                <a:ext cx="1188720" cy="1097280"/>
                <a:chOff x="5248058" y="1038999"/>
                <a:chExt cx="1188720" cy="1097280"/>
              </a:xfrm>
            </p:grpSpPr>
            <p:sp>
              <p:nvSpPr>
                <p:cNvPr id="4" name="Oval 3"/>
                <p:cNvSpPr/>
                <p:nvPr/>
              </p:nvSpPr>
              <p:spPr>
                <a:xfrm>
                  <a:off x="5248058" y="1038999"/>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5369978" y="1152801"/>
                  <a:ext cx="1066800" cy="276999"/>
                </a:xfrm>
                <a:prstGeom prst="rect">
                  <a:avLst/>
                </a:prstGeom>
                <a:noFill/>
              </p:spPr>
              <p:txBody>
                <a:bodyPr wrap="square" rtlCol="0">
                  <a:spAutoFit/>
                </a:bodyPr>
                <a:lstStyle/>
                <a:p>
                  <a:pPr algn="ctr"/>
                  <a:r>
                    <a:rPr lang="en-US" sz="1100" b="1" dirty="0"/>
                    <a:t>c.S2, u.S2</a:t>
                  </a:r>
                  <a:endParaRPr lang="en-US" sz="1100" b="1" baseline="-25000" dirty="0"/>
                </a:p>
              </p:txBody>
            </p:sp>
          </p:grpSp>
        </p:grpSp>
        <p:cxnSp>
          <p:nvCxnSpPr>
            <p:cNvPr id="18" name="Kromme verbindingslijn 17"/>
            <p:cNvCxnSpPr>
              <a:stCxn id="4" idx="6"/>
              <a:endCxn id="4" idx="5"/>
            </p:cNvCxnSpPr>
            <p:nvPr/>
          </p:nvCxnSpPr>
          <p:spPr>
            <a:xfrm flipH="1">
              <a:off x="5667519" y="1521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3985906" y="1521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011213" y="3214198"/>
              <a:ext cx="139335" cy="335566"/>
            </a:xfrm>
            <a:prstGeom prst="curvedConnector4">
              <a:avLst>
                <a:gd name="adj1" fmla="val -164065"/>
                <a:gd name="adj2" fmla="val 11871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2259902" y="1521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spTree>
    <p:extLst>
      <p:ext uri="{BB962C8B-B14F-4D97-AF65-F5344CB8AC3E}">
        <p14:creationId xmlns:p14="http://schemas.microsoft.com/office/powerpoint/2010/main" val="259655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nl-NL" dirty="0"/>
              <a:t>Simple Sick-</a:t>
            </a:r>
            <a:r>
              <a:rPr lang="nl-NL" dirty="0" err="1"/>
              <a:t>Sicker</a:t>
            </a:r>
            <a:r>
              <a:rPr lang="nl-NL" dirty="0"/>
              <a:t> model </a:t>
            </a:r>
            <a:r>
              <a:rPr lang="nl-NL" dirty="0" err="1"/>
              <a:t>with</a:t>
            </a:r>
            <a:r>
              <a:rPr lang="nl-NL" dirty="0"/>
              <a:t> state-resident </a:t>
            </a:r>
            <a:r>
              <a:rPr lang="nl-NL"/>
              <a:t>mortality</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b="1" dirty="0"/>
                  <a:t>p_S1</a:t>
                </a:r>
                <a:r>
                  <a:rPr lang="en-US" sz="1100" b="1" baseline="-25000" dirty="0"/>
                  <a:t>T</a:t>
                </a:r>
                <a:r>
                  <a:rPr lang="en-US" sz="1100" b="1" dirty="0"/>
                  <a:t>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5" name="TextBox 24">
            <a:extLst>
              <a:ext uri="{FF2B5EF4-FFF2-40B4-BE49-F238E27FC236}">
                <a16:creationId xmlns:a16="http://schemas.microsoft.com/office/drawing/2014/main" id="{2807EE03-33A1-8B43-A0B0-C371AAB62312}"/>
              </a:ext>
            </a:extLst>
          </p:cNvPr>
          <p:cNvSpPr txBox="1"/>
          <p:nvPr/>
        </p:nvSpPr>
        <p:spPr>
          <a:xfrm>
            <a:off x="158396" y="5583116"/>
            <a:ext cx="5328004" cy="261610"/>
          </a:xfrm>
          <a:prstGeom prst="rect">
            <a:avLst/>
          </a:prstGeom>
          <a:noFill/>
        </p:spPr>
        <p:txBody>
          <a:bodyPr wrap="square" rtlCol="0">
            <a:spAutoFit/>
          </a:bodyPr>
          <a:lstStyle/>
          <a:p>
            <a:pPr algn="ctr"/>
            <a:r>
              <a:rPr lang="en-US" sz="1100" b="1" dirty="0"/>
              <a:t>p_S1</a:t>
            </a:r>
            <a:r>
              <a:rPr lang="en-US" sz="1100" b="1" baseline="-25000" dirty="0"/>
              <a:t>T</a:t>
            </a:r>
            <a:r>
              <a:rPr lang="en-US" sz="1100" b="1" dirty="0"/>
              <a:t>D : </a:t>
            </a:r>
          </a:p>
        </p:txBody>
      </p:sp>
    </p:spTree>
    <p:extLst>
      <p:ext uri="{BB962C8B-B14F-4D97-AF65-F5344CB8AC3E}">
        <p14:creationId xmlns:p14="http://schemas.microsoft.com/office/powerpoint/2010/main" val="195079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l-NL" dirty="0"/>
              <a:t>Simple Sick-</a:t>
            </a:r>
            <a:r>
              <a:rPr lang="nl-NL" dirty="0" err="1"/>
              <a:t>Sicker</a:t>
            </a:r>
            <a:r>
              <a:rPr lang="nl-NL" dirty="0"/>
              <a:t> model</a:t>
            </a:r>
            <a:endParaRPr lang="en-GB" dirty="0"/>
          </a:p>
        </p:txBody>
      </p:sp>
      <p:grpSp>
        <p:nvGrpSpPr>
          <p:cNvPr id="21" name="Groep 20">
            <a:extLst>
              <a:ext uri="{FF2B5EF4-FFF2-40B4-BE49-F238E27FC236}">
                <a16:creationId xmlns:a16="http://schemas.microsoft.com/office/drawing/2014/main" id="{F44A5528-8785-724D-8952-8D035DEF239E}"/>
              </a:ext>
            </a:extLst>
          </p:cNvPr>
          <p:cNvGrpSpPr/>
          <p:nvPr/>
        </p:nvGrpSpPr>
        <p:grpSpPr>
          <a:xfrm>
            <a:off x="2362200" y="2491183"/>
            <a:ext cx="4359054" cy="3147617"/>
            <a:chOff x="2362200" y="2491183"/>
            <a:chExt cx="4359054" cy="3147617"/>
          </a:xfrm>
        </p:grpSpPr>
        <p:grpSp>
          <p:nvGrpSpPr>
            <p:cNvPr id="14" name="Group 13"/>
            <p:cNvGrpSpPr/>
            <p:nvPr/>
          </p:nvGrpSpPr>
          <p:grpSpPr>
            <a:xfrm>
              <a:off x="2362200" y="2491183"/>
              <a:ext cx="4359054" cy="3147617"/>
              <a:chOff x="990600" y="506327"/>
              <a:chExt cx="5446178" cy="3638957"/>
            </a:xfrm>
          </p:grpSpPr>
          <p:sp>
            <p:nvSpPr>
              <p:cNvPr id="5" name="Oval 4"/>
              <p:cNvSpPr/>
              <p:nvPr/>
            </p:nvSpPr>
            <p:spPr>
              <a:xfrm>
                <a:off x="3148859" y="3048003"/>
                <a:ext cx="1188720" cy="1097281"/>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7" name="Curved Connector 6"/>
              <p:cNvCxnSpPr>
                <a:stCxn id="2" idx="0"/>
                <a:endCxn id="3" idx="0"/>
              </p:cNvCxnSpPr>
              <p:nvPr/>
            </p:nvCxnSpPr>
            <p:spPr>
              <a:xfrm rot="5400000" flipH="1" flipV="1">
                <a:off x="2663190" y="-39231"/>
                <a:ext cx="12700" cy="2156460"/>
              </a:xfrm>
              <a:prstGeom prst="curvedConnector3">
                <a:avLst>
                  <a:gd name="adj1" fmla="val 1800000"/>
                </a:avLst>
              </a:prstGeom>
              <a:ln w="28575">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3" idx="0"/>
                <a:endCxn id="4" idx="0"/>
              </p:cNvCxnSpPr>
              <p:nvPr/>
            </p:nvCxnSpPr>
            <p:spPr>
              <a:xfrm rot="5400000" flipH="1" flipV="1">
                <a:off x="4792431" y="-11499"/>
                <a:ext cx="12700" cy="2100998"/>
              </a:xfrm>
              <a:prstGeom prst="curvedConnector3">
                <a:avLst>
                  <a:gd name="adj1" fmla="val 1800000"/>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3" idx="3"/>
                <a:endCxn id="2" idx="5"/>
              </p:cNvCxnSpPr>
              <p:nvPr/>
            </p:nvCxnSpPr>
            <p:spPr>
              <a:xfrm rot="5400000">
                <a:off x="2663190" y="1317632"/>
                <a:ext cx="12700" cy="1315908"/>
              </a:xfrm>
              <a:prstGeom prst="curvedConnector3">
                <a:avLst>
                  <a:gd name="adj1" fmla="val 2459693"/>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2" idx="4"/>
                <a:endCxn id="5" idx="1"/>
              </p:cNvCxnSpPr>
              <p:nvPr/>
            </p:nvCxnSpPr>
            <p:spPr>
              <a:xfrm>
                <a:off x="1584961" y="2136280"/>
                <a:ext cx="1737983" cy="1072416"/>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4"/>
                <a:endCxn id="5" idx="0"/>
              </p:cNvCxnSpPr>
              <p:nvPr/>
            </p:nvCxnSpPr>
            <p:spPr>
              <a:xfrm>
                <a:off x="3741421" y="2136280"/>
                <a:ext cx="1799" cy="911723"/>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4"/>
                <a:endCxn id="5" idx="7"/>
              </p:cNvCxnSpPr>
              <p:nvPr/>
            </p:nvCxnSpPr>
            <p:spPr>
              <a:xfrm flipH="1">
                <a:off x="4163495" y="2136280"/>
                <a:ext cx="1678924" cy="1072416"/>
              </a:xfrm>
              <a:prstGeom prst="straightConnector1">
                <a:avLst/>
              </a:prstGeom>
              <a:ln w="28575">
                <a:solidFill>
                  <a:schemeClr val="bg1">
                    <a:lumMod val="50000"/>
                  </a:schemeClr>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rot="1995931">
                <a:off x="1302375" y="2672366"/>
                <a:ext cx="2088904" cy="302447"/>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453859">
                <a:off x="4099687" y="2603825"/>
                <a:ext cx="1962767" cy="302447"/>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16200000">
                <a:off x="3165288" y="2432617"/>
                <a:ext cx="910429" cy="326854"/>
              </a:xfrm>
              <a:prstGeom prst="rect">
                <a:avLst/>
              </a:prstGeom>
              <a:noFill/>
            </p:spPr>
            <p:txBody>
              <a:bodyPr wrap="square" rtlCol="0">
                <a:spAutoFit/>
              </a:bodyPr>
              <a:lstStyle/>
              <a:p>
                <a:pPr algn="ctr"/>
                <a:r>
                  <a:rPr lang="en-US" sz="1100" dirty="0"/>
                  <a:t>p_S1D</a:t>
                </a:r>
              </a:p>
            </p:txBody>
          </p:sp>
          <p:sp>
            <p:nvSpPr>
              <p:cNvPr id="34" name="TextBox 33"/>
              <p:cNvSpPr txBox="1"/>
              <p:nvPr/>
            </p:nvSpPr>
            <p:spPr>
              <a:xfrm>
                <a:off x="1584961" y="506327"/>
                <a:ext cx="2156461" cy="302447"/>
              </a:xfrm>
              <a:prstGeom prst="rect">
                <a:avLst/>
              </a:prstGeom>
              <a:noFill/>
            </p:spPr>
            <p:txBody>
              <a:bodyPr wrap="square" rtlCol="0">
                <a:spAutoFit/>
              </a:bodyPr>
              <a:lstStyle/>
              <a:p>
                <a:pPr algn="ctr"/>
                <a:r>
                  <a:rPr lang="en-US" sz="1100" dirty="0"/>
                  <a:t>p_HS1</a:t>
                </a:r>
              </a:p>
            </p:txBody>
          </p:sp>
          <p:sp>
            <p:nvSpPr>
              <p:cNvPr id="35" name="TextBox 34"/>
              <p:cNvSpPr txBox="1"/>
              <p:nvPr/>
            </p:nvSpPr>
            <p:spPr>
              <a:xfrm>
                <a:off x="3751512" y="516834"/>
                <a:ext cx="2090907" cy="302447"/>
              </a:xfrm>
              <a:prstGeom prst="rect">
                <a:avLst/>
              </a:prstGeom>
              <a:noFill/>
            </p:spPr>
            <p:txBody>
              <a:bodyPr wrap="square" rtlCol="0">
                <a:spAutoFit/>
              </a:bodyPr>
              <a:lstStyle/>
              <a:p>
                <a:pPr algn="ctr"/>
                <a:r>
                  <a:rPr lang="en-US" sz="1100" dirty="0"/>
                  <a:t>p_S1S2</a:t>
                </a:r>
              </a:p>
            </p:txBody>
          </p:sp>
          <p:sp>
            <p:nvSpPr>
              <p:cNvPr id="36" name="TextBox 35"/>
              <p:cNvSpPr txBox="1"/>
              <p:nvPr/>
            </p:nvSpPr>
            <p:spPr>
              <a:xfrm>
                <a:off x="2133600" y="1905000"/>
                <a:ext cx="1201344" cy="302447"/>
              </a:xfrm>
              <a:prstGeom prst="rect">
                <a:avLst/>
              </a:prstGeom>
              <a:noFill/>
            </p:spPr>
            <p:txBody>
              <a:bodyPr wrap="square" rtlCol="0">
                <a:spAutoFit/>
              </a:bodyPr>
              <a:lstStyle/>
              <a:p>
                <a:pPr algn="ctr"/>
                <a:r>
                  <a:rPr lang="en-US" sz="1100" dirty="0"/>
                  <a:t>p_S1H</a:t>
                </a:r>
              </a:p>
            </p:txBody>
          </p:sp>
          <p:sp>
            <p:nvSpPr>
              <p:cNvPr id="2" name="Oval 1"/>
              <p:cNvSpPr/>
              <p:nvPr/>
            </p:nvSpPr>
            <p:spPr>
              <a:xfrm>
                <a:off x="99060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 name="Oval 2"/>
              <p:cNvSpPr/>
              <p:nvPr/>
            </p:nvSpPr>
            <p:spPr>
              <a:xfrm>
                <a:off x="3147060"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p>
            </p:txBody>
          </p:sp>
          <p:sp>
            <p:nvSpPr>
              <p:cNvPr id="4" name="Oval 3"/>
              <p:cNvSpPr/>
              <p:nvPr/>
            </p:nvSpPr>
            <p:spPr>
              <a:xfrm>
                <a:off x="5248058" y="1039000"/>
                <a:ext cx="1188720" cy="1097280"/>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grpSp>
        <p:cxnSp>
          <p:nvCxnSpPr>
            <p:cNvPr id="18" name="Kromme verbindingslijn 17"/>
            <p:cNvCxnSpPr>
              <a:stCxn id="4" idx="6"/>
              <a:endCxn id="4" idx="5"/>
            </p:cNvCxnSpPr>
            <p:nvPr/>
          </p:nvCxnSpPr>
          <p:spPr>
            <a:xfrm flipH="1">
              <a:off x="6581919" y="3426495"/>
              <a:ext cx="139335" cy="335566"/>
            </a:xfrm>
            <a:prstGeom prst="curvedConnector4">
              <a:avLst>
                <a:gd name="adj1" fmla="val -72330"/>
                <a:gd name="adj2" fmla="val 109923"/>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stCxn id="3" idx="6"/>
              <a:endCxn id="3" idx="5"/>
            </p:cNvCxnSpPr>
            <p:nvPr/>
          </p:nvCxnSpPr>
          <p:spPr>
            <a:xfrm flipH="1">
              <a:off x="4900306" y="3426494"/>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67" name="Kromme verbindingslijn 66"/>
            <p:cNvCxnSpPr>
              <a:stCxn id="2" idx="6"/>
              <a:endCxn id="2" idx="5"/>
            </p:cNvCxnSpPr>
            <p:nvPr/>
          </p:nvCxnSpPr>
          <p:spPr>
            <a:xfrm flipH="1">
              <a:off x="3174302" y="3426494"/>
              <a:ext cx="139335" cy="335566"/>
            </a:xfrm>
            <a:prstGeom prst="curvedConnector4">
              <a:avLst>
                <a:gd name="adj1" fmla="val -82270"/>
                <a:gd name="adj2" fmla="val 102795"/>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8" name="Kromme verbindingslijn 37">
              <a:extLst>
                <a:ext uri="{FF2B5EF4-FFF2-40B4-BE49-F238E27FC236}">
                  <a16:creationId xmlns:a16="http://schemas.microsoft.com/office/drawing/2014/main" id="{FF7DB5B2-7255-9947-8272-ECCFB80DC445}"/>
                </a:ext>
              </a:extLst>
            </p:cNvPr>
            <p:cNvCxnSpPr/>
            <p:nvPr/>
          </p:nvCxnSpPr>
          <p:spPr>
            <a:xfrm flipH="1">
              <a:off x="4904191" y="5152388"/>
              <a:ext cx="139335" cy="335566"/>
            </a:xfrm>
            <a:prstGeom prst="curvedConnector4">
              <a:avLst>
                <a:gd name="adj1" fmla="val -88112"/>
                <a:gd name="adj2" fmla="val 100369"/>
              </a:avLst>
            </a:prstGeom>
            <a:ln w="28575" cmpd="sng">
              <a:solidFill>
                <a:schemeClr val="bg1">
                  <a:lumMod val="5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741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409859" y="421018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grpSp>
        <p:nvGrpSpPr>
          <p:cNvPr id="168" name="Group 167"/>
          <p:cNvGrpSpPr/>
          <p:nvPr/>
        </p:nvGrpSpPr>
        <p:grpSpPr>
          <a:xfrm>
            <a:off x="1760962" y="2666253"/>
            <a:ext cx="1142838" cy="949124"/>
            <a:chOff x="1760962" y="2666253"/>
            <a:chExt cx="1142838" cy="949124"/>
          </a:xfrm>
        </p:grpSpPr>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25" name="TextBox 24"/>
            <p:cNvSpPr txBox="1"/>
            <p:nvPr/>
          </p:nvSpPr>
          <p:spPr>
            <a:xfrm>
              <a:off x="1760962" y="2769461"/>
              <a:ext cx="1142838" cy="261610"/>
            </a:xfrm>
            <a:prstGeom prst="rect">
              <a:avLst/>
            </a:prstGeom>
            <a:noFill/>
          </p:spPr>
          <p:txBody>
            <a:bodyPr wrap="square" rtlCol="0">
              <a:spAutoFit/>
            </a:bodyPr>
            <a:lstStyle/>
            <a:p>
              <a:pPr algn="ctr"/>
              <a:r>
                <a:rPr lang="en-US" sz="1050" b="1" dirty="0"/>
                <a:t>c_S1</a:t>
              </a:r>
              <a:r>
                <a:rPr lang="en-US" sz="1050" b="1" baseline="-25000" dirty="0"/>
                <a:t>1</a:t>
              </a:r>
              <a:r>
                <a:rPr lang="en-US" sz="1050" b="1" dirty="0"/>
                <a:t>, u_S1</a:t>
              </a:r>
              <a:r>
                <a:rPr lang="en-US" sz="1050" b="1" baseline="-25000" dirty="0"/>
                <a:t>1</a:t>
              </a:r>
            </a:p>
          </p:txBody>
        </p:sp>
      </p:grpSp>
      <p:grpSp>
        <p:nvGrpSpPr>
          <p:cNvPr id="177" name="Group 176"/>
          <p:cNvGrpSpPr/>
          <p:nvPr/>
        </p:nvGrpSpPr>
        <p:grpSpPr>
          <a:xfrm>
            <a:off x="7620000" y="2655453"/>
            <a:ext cx="980869" cy="949124"/>
            <a:chOff x="7620000" y="2655453"/>
            <a:chExt cx="980869" cy="949124"/>
          </a:xfrm>
        </p:grpSpPr>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27" name="TextBox 26"/>
            <p:cNvSpPr txBox="1"/>
            <p:nvPr/>
          </p:nvSpPr>
          <p:spPr>
            <a:xfrm>
              <a:off x="7620000" y="2773431"/>
              <a:ext cx="961168" cy="261610"/>
            </a:xfrm>
            <a:prstGeom prst="rect">
              <a:avLst/>
            </a:prstGeom>
            <a:noFill/>
          </p:spPr>
          <p:txBody>
            <a:bodyPr wrap="square" rtlCol="0">
              <a:spAutoFit/>
            </a:bodyPr>
            <a:lstStyle/>
            <a:p>
              <a:pPr algn="ctr"/>
              <a:r>
                <a:rPr lang="en-US" sz="1050" b="1" dirty="0"/>
                <a:t>c_S2, u_S2</a:t>
              </a:r>
              <a:endParaRPr lang="en-US" sz="1050" b="1" baseline="-25000" dirty="0"/>
            </a:p>
          </p:txBody>
        </p:sp>
      </p:grpSp>
      <p:sp>
        <p:nvSpPr>
          <p:cNvPr id="34" name="TextBox 33"/>
          <p:cNvSpPr txBox="1"/>
          <p:nvPr/>
        </p:nvSpPr>
        <p:spPr>
          <a:xfrm>
            <a:off x="990600"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stCxn id="42" idx="6"/>
            <a:endCxn id="53" idx="2"/>
          </p:cNvCxnSpPr>
          <p:nvPr/>
        </p:nvCxnSpPr>
        <p:spPr>
          <a:xfrm flipV="1">
            <a:off x="5263027" y="3140318"/>
            <a:ext cx="650625" cy="25368"/>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6" name="Tekstvak 95">
            <a:extLst>
              <a:ext uri="{FF2B5EF4-FFF2-40B4-BE49-F238E27FC236}">
                <a16:creationId xmlns:a16="http://schemas.microsoft.com/office/drawing/2014/main" id="{83B10F1F-3E8A-C748-9624-9949F6B4CEF1}"/>
              </a:ext>
            </a:extLst>
          </p:cNvPr>
          <p:cNvSpPr txBox="1"/>
          <p:nvPr/>
        </p:nvSpPr>
        <p:spPr>
          <a:xfrm>
            <a:off x="5263027" y="2842973"/>
            <a:ext cx="745035" cy="369332"/>
          </a:xfrm>
          <a:prstGeom prst="rect">
            <a:avLst/>
          </a:prstGeom>
          <a:noFill/>
        </p:spPr>
        <p:txBody>
          <a:bodyPr wrap="square" rtlCol="0">
            <a:spAutoFit/>
          </a:bodyPr>
          <a:lstStyle/>
          <a:p>
            <a:pPr algn="ctr"/>
            <a:r>
              <a:rPr lang="nl-NL" dirty="0"/>
              <a:t>…</a:t>
            </a:r>
          </a:p>
        </p:txBody>
      </p:sp>
      <p:cxnSp>
        <p:nvCxnSpPr>
          <p:cNvPr id="100" name="Rechte verbindingslijn met pijl 99">
            <a:extLst>
              <a:ext uri="{FF2B5EF4-FFF2-40B4-BE49-F238E27FC236}">
                <a16:creationId xmlns:a16="http://schemas.microsoft.com/office/drawing/2014/main" id="{7D423A6B-6922-7A4B-BA5E-218D907C06FB}"/>
              </a:ext>
            </a:extLst>
          </p:cNvPr>
          <p:cNvCxnSpPr>
            <a:stCxn id="53" idx="6"/>
            <a:endCxn id="4" idx="2"/>
          </p:cNvCxnSpPr>
          <p:nvPr/>
        </p:nvCxnSpPr>
        <p:spPr>
          <a:xfrm flipV="1">
            <a:off x="6865089" y="3130015"/>
            <a:ext cx="784343" cy="10303"/>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14880"/>
            <a:ext cx="1880884" cy="140990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grpSp>
          <p:nvGrpSpPr>
            <p:cNvPr id="167" name="Group 166"/>
            <p:cNvGrpSpPr/>
            <p:nvPr/>
          </p:nvGrpSpPr>
          <p:grpSpPr>
            <a:xfrm>
              <a:off x="371271" y="2653382"/>
              <a:ext cx="951437" cy="949124"/>
              <a:chOff x="371271" y="2653382"/>
              <a:chExt cx="951437"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sp>
            <p:nvSpPr>
              <p:cNvPr id="37" name="TextBox 36"/>
              <p:cNvSpPr txBox="1"/>
              <p:nvPr/>
            </p:nvSpPr>
            <p:spPr>
              <a:xfrm>
                <a:off x="481052" y="2713118"/>
                <a:ext cx="799953" cy="261610"/>
              </a:xfrm>
              <a:prstGeom prst="rect">
                <a:avLst/>
              </a:prstGeom>
              <a:noFill/>
            </p:spPr>
            <p:txBody>
              <a:bodyPr wrap="square" rtlCol="0">
                <a:spAutoFit/>
              </a:bodyPr>
              <a:lstStyle/>
              <a:p>
                <a:pPr algn="ctr"/>
                <a:r>
                  <a:rPr lang="en-US" sz="1050" b="1" dirty="0" err="1"/>
                  <a:t>c_H</a:t>
                </a:r>
                <a:r>
                  <a:rPr lang="en-US" sz="1050" b="1" dirty="0"/>
                  <a:t>, </a:t>
                </a:r>
                <a:r>
                  <a:rPr lang="en-US" sz="1050" b="1" dirty="0" err="1"/>
                  <a:t>u_H</a:t>
                </a:r>
                <a:endParaRPr lang="en-US" sz="1050" b="1" baseline="-25000" dirty="0"/>
              </a:p>
            </p:txBody>
          </p:sp>
        </p:gr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grpSp>
        <p:nvGrpSpPr>
          <p:cNvPr id="169" name="Group 168"/>
          <p:cNvGrpSpPr/>
          <p:nvPr/>
        </p:nvGrpSpPr>
        <p:grpSpPr>
          <a:xfrm>
            <a:off x="3042685" y="2681904"/>
            <a:ext cx="1081869" cy="949124"/>
            <a:chOff x="3042685" y="2681904"/>
            <a:chExt cx="1081869" cy="949124"/>
          </a:xfrm>
        </p:grpSpPr>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57" name="TextBox 24">
              <a:extLst>
                <a:ext uri="{FF2B5EF4-FFF2-40B4-BE49-F238E27FC236}">
                  <a16:creationId xmlns:a16="http://schemas.microsoft.com/office/drawing/2014/main" id="{2D5B589B-E86B-DF43-8CC1-7A01E9870A46}"/>
                </a:ext>
              </a:extLst>
            </p:cNvPr>
            <p:cNvSpPr txBox="1"/>
            <p:nvPr/>
          </p:nvSpPr>
          <p:spPr>
            <a:xfrm>
              <a:off x="3042685" y="2768119"/>
              <a:ext cx="1081869" cy="261610"/>
            </a:xfrm>
            <a:prstGeom prst="rect">
              <a:avLst/>
            </a:prstGeom>
            <a:noFill/>
          </p:spPr>
          <p:txBody>
            <a:bodyPr wrap="square" rtlCol="0">
              <a:spAutoFit/>
            </a:bodyPr>
            <a:lstStyle/>
            <a:p>
              <a:pPr algn="ctr"/>
              <a:r>
                <a:rPr lang="en-US" sz="1050" b="1" dirty="0"/>
                <a:t>c_S1</a:t>
              </a:r>
              <a:r>
                <a:rPr lang="en-US" sz="1050" b="1" baseline="-25000" dirty="0"/>
                <a:t>2</a:t>
              </a:r>
              <a:r>
                <a:rPr lang="en-US" sz="1050" b="1" dirty="0"/>
                <a:t>, u_S1</a:t>
              </a:r>
              <a:r>
                <a:rPr lang="en-US" sz="1050" b="1" baseline="-25000" dirty="0"/>
                <a:t>2</a:t>
              </a:r>
            </a:p>
          </p:txBody>
        </p:sp>
      </p:grpSp>
      <p:grpSp>
        <p:nvGrpSpPr>
          <p:cNvPr id="170" name="Group 169"/>
          <p:cNvGrpSpPr/>
          <p:nvPr/>
        </p:nvGrpSpPr>
        <p:grpSpPr>
          <a:xfrm>
            <a:off x="4200755" y="2691124"/>
            <a:ext cx="1184724" cy="949124"/>
            <a:chOff x="4200755" y="2691124"/>
            <a:chExt cx="1184724" cy="949124"/>
          </a:xfrm>
        </p:grpSpPr>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8" name="TextBox 24">
              <a:extLst>
                <a:ext uri="{FF2B5EF4-FFF2-40B4-BE49-F238E27FC236}">
                  <a16:creationId xmlns:a16="http://schemas.microsoft.com/office/drawing/2014/main" id="{1CC499E2-C644-3848-AB78-34C1B90D5A8D}"/>
                </a:ext>
              </a:extLst>
            </p:cNvPr>
            <p:cNvSpPr txBox="1"/>
            <p:nvPr/>
          </p:nvSpPr>
          <p:spPr>
            <a:xfrm>
              <a:off x="4200755" y="2771966"/>
              <a:ext cx="1184724" cy="253916"/>
            </a:xfrm>
            <a:prstGeom prst="rect">
              <a:avLst/>
            </a:prstGeom>
            <a:noFill/>
          </p:spPr>
          <p:txBody>
            <a:bodyPr wrap="square" rtlCol="0">
              <a:spAutoFit/>
            </a:bodyPr>
            <a:lstStyle/>
            <a:p>
              <a:pPr algn="ctr"/>
              <a:r>
                <a:rPr lang="en-US" sz="1050" b="1" dirty="0"/>
                <a:t>c_S1</a:t>
              </a:r>
              <a:r>
                <a:rPr lang="en-US" sz="1050" b="1" baseline="-25000" dirty="0"/>
                <a:t>3</a:t>
              </a:r>
              <a:r>
                <a:rPr lang="en-US" sz="1050" b="1" dirty="0"/>
                <a:t>, u_S1</a:t>
              </a:r>
              <a:r>
                <a:rPr lang="en-US" sz="1050" b="1" baseline="-25000" dirty="0"/>
                <a:t>3</a:t>
              </a:r>
            </a:p>
          </p:txBody>
        </p:sp>
      </p:grpSp>
      <p:grpSp>
        <p:nvGrpSpPr>
          <p:cNvPr id="176" name="Group 175"/>
          <p:cNvGrpSpPr/>
          <p:nvPr/>
        </p:nvGrpSpPr>
        <p:grpSpPr>
          <a:xfrm>
            <a:off x="5867400" y="2665756"/>
            <a:ext cx="1120141" cy="949124"/>
            <a:chOff x="6084262" y="2665756"/>
            <a:chExt cx="1120141" cy="949124"/>
          </a:xfrm>
        </p:grpSpPr>
        <p:sp>
          <p:nvSpPr>
            <p:cNvPr id="53" name="Oval 2">
              <a:extLst>
                <a:ext uri="{FF2B5EF4-FFF2-40B4-BE49-F238E27FC236}">
                  <a16:creationId xmlns:a16="http://schemas.microsoft.com/office/drawing/2014/main" id="{FF797F99-EEFF-2149-B2FD-900CBEB4C675}"/>
                </a:ext>
              </a:extLst>
            </p:cNvPr>
            <p:cNvSpPr/>
            <p:nvPr/>
          </p:nvSpPr>
          <p:spPr>
            <a:xfrm>
              <a:off x="6130514" y="266575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59" name="TextBox 24">
              <a:extLst>
                <a:ext uri="{FF2B5EF4-FFF2-40B4-BE49-F238E27FC236}">
                  <a16:creationId xmlns:a16="http://schemas.microsoft.com/office/drawing/2014/main" id="{9CF01442-9641-7C40-9603-4A2E5B14DD64}"/>
                </a:ext>
              </a:extLst>
            </p:cNvPr>
            <p:cNvSpPr txBox="1"/>
            <p:nvPr/>
          </p:nvSpPr>
          <p:spPr>
            <a:xfrm>
              <a:off x="6084262" y="2754238"/>
              <a:ext cx="1120141" cy="261610"/>
            </a:xfrm>
            <a:prstGeom prst="rect">
              <a:avLst/>
            </a:prstGeom>
            <a:noFill/>
          </p:spPr>
          <p:txBody>
            <a:bodyPr wrap="square" rtlCol="0">
              <a:spAutoFit/>
            </a:bodyPr>
            <a:lstStyle/>
            <a:p>
              <a:pPr algn="ctr"/>
              <a:r>
                <a:rPr lang="en-US" sz="1050" b="1" dirty="0"/>
                <a:t>c_S1</a:t>
              </a:r>
              <a:r>
                <a:rPr lang="en-US" sz="1050" b="1" baseline="-25000" dirty="0"/>
                <a:t>Τ</a:t>
              </a:r>
              <a:r>
                <a:rPr lang="en-US" sz="1050" b="1" dirty="0"/>
                <a:t>, u_S1</a:t>
              </a:r>
              <a:r>
                <a:rPr lang="en-US" sz="1050" b="1" baseline="-25000" dirty="0"/>
                <a:t>Τ</a:t>
              </a:r>
            </a:p>
          </p:txBody>
        </p:sp>
      </p:gr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27471"/>
            <a:chOff x="714217" y="2263653"/>
            <a:chExt cx="5675155" cy="427471"/>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87608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166" name="TextBox 32">
            <a:extLst>
              <a:ext uri="{FF2B5EF4-FFF2-40B4-BE49-F238E27FC236}">
                <a16:creationId xmlns:a16="http://schemas.microsoft.com/office/drawing/2014/main" id="{59E29753-7585-EE48-8AD2-1443DA68EE13}"/>
              </a:ext>
            </a:extLst>
          </p:cNvPr>
          <p:cNvSpPr txBox="1"/>
          <p:nvPr/>
        </p:nvSpPr>
        <p:spPr>
          <a:xfrm>
            <a:off x="6705600" y="2905125"/>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Tree>
    <p:extLst>
      <p:ext uri="{BB962C8B-B14F-4D97-AF65-F5344CB8AC3E}">
        <p14:creationId xmlns:p14="http://schemas.microsoft.com/office/powerpoint/2010/main" val="228069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0" y="1752600"/>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ysDash"/>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a:endCxn id="53" idx="2"/>
          </p:cNvCxnSpPr>
          <p:nvPr/>
        </p:nvCxnSpPr>
        <p:spPr>
          <a:xfrm>
            <a:off x="5263027" y="3165686"/>
            <a:ext cx="650625" cy="17352"/>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72" name="Tekstvak 71">
            <a:extLst>
              <a:ext uri="{FF2B5EF4-FFF2-40B4-BE49-F238E27FC236}">
                <a16:creationId xmlns:a16="http://schemas.microsoft.com/office/drawing/2014/main" id="{62B56534-DCE4-314B-9A79-268BAA7C6163}"/>
              </a:ext>
            </a:extLst>
          </p:cNvPr>
          <p:cNvSpPr txBox="1"/>
          <p:nvPr/>
        </p:nvSpPr>
        <p:spPr>
          <a:xfrm>
            <a:off x="5263028" y="2842972"/>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287536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B47BC81C-8243-354E-A3F1-25D87B9DDC23}"/>
              </a:ext>
            </a:extLst>
          </p:cNvPr>
          <p:cNvSpPr/>
          <p:nvPr/>
        </p:nvSpPr>
        <p:spPr>
          <a:xfrm>
            <a:off x="44254" y="1770687"/>
            <a:ext cx="9112054" cy="419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p:cNvSpPr/>
          <p:nvPr/>
        </p:nvSpPr>
        <p:spPr>
          <a:xfrm>
            <a:off x="3696385" y="4885787"/>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Dead </a:t>
            </a:r>
          </a:p>
          <a:p>
            <a:pPr algn="ctr"/>
            <a:r>
              <a:rPr lang="en-US" sz="1100" b="1" dirty="0">
                <a:solidFill>
                  <a:schemeClr val="tx1"/>
                </a:solidFill>
              </a:rPr>
              <a:t>(D) </a:t>
            </a:r>
          </a:p>
        </p:txBody>
      </p:sp>
      <p:cxnSp>
        <p:nvCxnSpPr>
          <p:cNvPr id="13" name="Curved Connector 12"/>
          <p:cNvCxnSpPr>
            <a:stCxn id="3" idx="4"/>
            <a:endCxn id="2" idx="5"/>
          </p:cNvCxnSpPr>
          <p:nvPr/>
        </p:nvCxnSpPr>
        <p:spPr>
          <a:xfrm rot="5400000" flipH="1">
            <a:off x="1588150" y="2897896"/>
            <a:ext cx="132997" cy="1301967"/>
          </a:xfrm>
          <a:prstGeom prst="curvedConnector3">
            <a:avLst>
              <a:gd name="adj1" fmla="val -176394"/>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2" idx="4"/>
            <a:endCxn id="5" idx="2"/>
          </p:cNvCxnSpPr>
          <p:nvPr/>
        </p:nvCxnSpPr>
        <p:spPr>
          <a:xfrm>
            <a:off x="667282" y="3621376"/>
            <a:ext cx="3029103" cy="173897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3" idx="4"/>
            <a:endCxn id="5" idx="1"/>
          </p:cNvCxnSpPr>
          <p:nvPr/>
        </p:nvCxnSpPr>
        <p:spPr>
          <a:xfrm>
            <a:off x="2305632" y="3615377"/>
            <a:ext cx="1530088" cy="1409406"/>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4" idx="4"/>
            <a:endCxn id="5" idx="6"/>
          </p:cNvCxnSpPr>
          <p:nvPr/>
        </p:nvCxnSpPr>
        <p:spPr>
          <a:xfrm flipH="1">
            <a:off x="4647822" y="3604577"/>
            <a:ext cx="3477329" cy="1755772"/>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rot="1800000">
            <a:off x="544971" y="4257987"/>
            <a:ext cx="3386046" cy="261610"/>
          </a:xfrm>
          <a:prstGeom prst="rect">
            <a:avLst/>
          </a:prstGeom>
          <a:noFill/>
        </p:spPr>
        <p:txBody>
          <a:bodyPr wrap="square" rtlCol="0">
            <a:spAutoFit/>
          </a:bodyPr>
          <a:lstStyle/>
          <a:p>
            <a:pPr algn="ctr"/>
            <a:r>
              <a:rPr lang="en-US" sz="1100" dirty="0" err="1"/>
              <a:t>p_HD</a:t>
            </a:r>
            <a:endParaRPr lang="en-US" sz="1100" dirty="0"/>
          </a:p>
        </p:txBody>
      </p:sp>
      <p:sp>
        <p:nvSpPr>
          <p:cNvPr id="32" name="TextBox 31"/>
          <p:cNvSpPr txBox="1"/>
          <p:nvPr/>
        </p:nvSpPr>
        <p:spPr>
          <a:xfrm rot="19980000">
            <a:off x="4345923" y="4291210"/>
            <a:ext cx="3839890" cy="261610"/>
          </a:xfrm>
          <a:prstGeom prst="rect">
            <a:avLst/>
          </a:prstGeom>
          <a:noFill/>
        </p:spPr>
        <p:txBody>
          <a:bodyPr wrap="square" rtlCol="0">
            <a:spAutoFit/>
          </a:bodyPr>
          <a:lstStyle/>
          <a:p>
            <a:pPr algn="ctr"/>
            <a:r>
              <a:rPr lang="en-US" sz="1100" dirty="0"/>
              <a:t>p_S2D</a:t>
            </a:r>
          </a:p>
        </p:txBody>
      </p:sp>
      <p:sp>
        <p:nvSpPr>
          <p:cNvPr id="33" name="TextBox 32"/>
          <p:cNvSpPr txBox="1"/>
          <p:nvPr/>
        </p:nvSpPr>
        <p:spPr>
          <a:xfrm rot="2520000">
            <a:off x="2594897" y="4035297"/>
            <a:ext cx="930847" cy="261610"/>
          </a:xfrm>
          <a:prstGeom prst="rect">
            <a:avLst/>
          </a:prstGeom>
          <a:noFill/>
        </p:spPr>
        <p:txBody>
          <a:bodyPr wrap="square" rtlCol="0">
            <a:spAutoFit/>
          </a:bodyPr>
          <a:lstStyle/>
          <a:p>
            <a:pPr algn="ctr"/>
            <a:r>
              <a:rPr lang="en-US" sz="1100" dirty="0"/>
              <a:t>p_S1</a:t>
            </a:r>
            <a:r>
              <a:rPr lang="en-US" sz="1100" baseline="-25000" dirty="0"/>
              <a:t>1</a:t>
            </a:r>
            <a:r>
              <a:rPr lang="en-US" sz="1100" dirty="0"/>
              <a:t>D</a:t>
            </a:r>
          </a:p>
        </p:txBody>
      </p:sp>
      <p:sp>
        <p:nvSpPr>
          <p:cNvPr id="36" name="TextBox 35"/>
          <p:cNvSpPr txBox="1"/>
          <p:nvPr/>
        </p:nvSpPr>
        <p:spPr>
          <a:xfrm>
            <a:off x="1137522" y="3604577"/>
            <a:ext cx="1028773" cy="261610"/>
          </a:xfrm>
          <a:prstGeom prst="rect">
            <a:avLst/>
          </a:prstGeom>
          <a:noFill/>
        </p:spPr>
        <p:txBody>
          <a:bodyPr wrap="square" rtlCol="0">
            <a:spAutoFit/>
          </a:bodyPr>
          <a:lstStyle/>
          <a:p>
            <a:pPr algn="ctr"/>
            <a:r>
              <a:rPr lang="en-US" sz="1100" dirty="0"/>
              <a:t>p_S1</a:t>
            </a:r>
            <a:r>
              <a:rPr lang="en-US" sz="1100" baseline="-25000" dirty="0"/>
              <a:t>1</a:t>
            </a:r>
            <a:r>
              <a:rPr lang="en-US" sz="1100" dirty="0"/>
              <a:t>H</a:t>
            </a:r>
          </a:p>
        </p:txBody>
      </p:sp>
      <p:sp>
        <p:nvSpPr>
          <p:cNvPr id="3" name="Oval 2"/>
          <p:cNvSpPr/>
          <p:nvPr/>
        </p:nvSpPr>
        <p:spPr>
          <a:xfrm>
            <a:off x="1829913" y="2666253"/>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1</a:t>
            </a:r>
            <a:r>
              <a:rPr lang="en-US" sz="1100" b="1" dirty="0">
                <a:solidFill>
                  <a:schemeClr val="tx1"/>
                </a:solidFill>
              </a:rPr>
              <a:t>)</a:t>
            </a:r>
          </a:p>
        </p:txBody>
      </p:sp>
      <p:sp>
        <p:nvSpPr>
          <p:cNvPr id="4" name="Oval 3"/>
          <p:cNvSpPr/>
          <p:nvPr/>
        </p:nvSpPr>
        <p:spPr>
          <a:xfrm>
            <a:off x="7649432" y="2655453"/>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Sicker (S2)</a:t>
            </a:r>
          </a:p>
        </p:txBody>
      </p:sp>
      <p:sp>
        <p:nvSpPr>
          <p:cNvPr id="34" name="TextBox 33"/>
          <p:cNvSpPr txBox="1"/>
          <p:nvPr/>
        </p:nvSpPr>
        <p:spPr>
          <a:xfrm>
            <a:off x="1027037" y="2897480"/>
            <a:ext cx="801763" cy="261610"/>
          </a:xfrm>
          <a:prstGeom prst="rect">
            <a:avLst/>
          </a:prstGeom>
          <a:noFill/>
        </p:spPr>
        <p:txBody>
          <a:bodyPr wrap="square" rtlCol="0">
            <a:spAutoFit/>
          </a:bodyPr>
          <a:lstStyle/>
          <a:p>
            <a:pPr algn="ctr"/>
            <a:r>
              <a:rPr lang="en-US" sz="1100" dirty="0"/>
              <a:t>p_HS1</a:t>
            </a:r>
            <a:r>
              <a:rPr lang="en-US" sz="1100" baseline="-25000" dirty="0"/>
              <a:t>1</a:t>
            </a:r>
            <a:endParaRPr lang="en-US" sz="1100" dirty="0"/>
          </a:p>
        </p:txBody>
      </p:sp>
      <p:cxnSp>
        <p:nvCxnSpPr>
          <p:cNvPr id="7" name="Curved Connector 6"/>
          <p:cNvCxnSpPr>
            <a:stCxn id="2" idx="6"/>
            <a:endCxn id="3" idx="2"/>
          </p:cNvCxnSpPr>
          <p:nvPr/>
        </p:nvCxnSpPr>
        <p:spPr>
          <a:xfrm flipV="1">
            <a:off x="1143000" y="3140815"/>
            <a:ext cx="686913" cy="5999"/>
          </a:xfrm>
          <a:prstGeom prst="curvedConnector3">
            <a:avLst>
              <a:gd name="adj1" fmla="val 50000"/>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Kromme verbindingslijn 17"/>
          <p:cNvCxnSpPr>
            <a:cxnSpLocks/>
            <a:stCxn id="4" idx="6"/>
            <a:endCxn id="4" idx="5"/>
          </p:cNvCxnSpPr>
          <p:nvPr/>
        </p:nvCxnSpPr>
        <p:spPr>
          <a:xfrm flipH="1">
            <a:off x="8461534" y="3130015"/>
            <a:ext cx="139335" cy="335566"/>
          </a:xfrm>
          <a:prstGeom prst="curvedConnector4">
            <a:avLst>
              <a:gd name="adj1" fmla="val -72918"/>
              <a:gd name="adj2" fmla="val 99250"/>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8" name="Kromme verbindingslijn 47"/>
          <p:cNvCxnSpPr>
            <a:cxnSpLocks/>
            <a:stCxn id="3" idx="6"/>
            <a:endCxn id="39" idx="2"/>
          </p:cNvCxnSpPr>
          <p:nvPr/>
        </p:nvCxnSpPr>
        <p:spPr>
          <a:xfrm>
            <a:off x="2781349" y="3140815"/>
            <a:ext cx="278972" cy="5349"/>
          </a:xfrm>
          <a:prstGeom prst="curvedConnector3">
            <a:avLst>
              <a:gd name="adj1" fmla="val 50000"/>
            </a:avLst>
          </a:prstGeom>
          <a:ln w="28575" cmpd="sng">
            <a:solidFill>
              <a:schemeClr val="bg1">
                <a:lumMod val="50000"/>
              </a:schemeClr>
            </a:solidFill>
            <a:prstDash val="solid"/>
            <a:headEnd type="non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61" name="Kromme verbindingslijn 60"/>
          <p:cNvCxnSpPr>
            <a:stCxn id="5" idx="6"/>
            <a:endCxn id="5" idx="5"/>
          </p:cNvCxnSpPr>
          <p:nvPr/>
        </p:nvCxnSpPr>
        <p:spPr>
          <a:xfrm flipH="1">
            <a:off x="4508487" y="5360348"/>
            <a:ext cx="139335" cy="335566"/>
          </a:xfrm>
          <a:prstGeom prst="curvedConnector4">
            <a:avLst>
              <a:gd name="adj1" fmla="val -78995"/>
              <a:gd name="adj2" fmla="val 96006"/>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Rechte verbindingslijn met pijl 70">
            <a:extLst>
              <a:ext uri="{FF2B5EF4-FFF2-40B4-BE49-F238E27FC236}">
                <a16:creationId xmlns:a16="http://schemas.microsoft.com/office/drawing/2014/main" id="{9B175DFF-ED2E-7341-8404-F939D9C3C56B}"/>
              </a:ext>
            </a:extLst>
          </p:cNvPr>
          <p:cNvCxnSpPr>
            <a:stCxn id="39" idx="4"/>
            <a:endCxn id="5" idx="0"/>
          </p:cNvCxnSpPr>
          <p:nvPr/>
        </p:nvCxnSpPr>
        <p:spPr>
          <a:xfrm>
            <a:off x="3556900" y="3631028"/>
            <a:ext cx="615204" cy="125475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5" name="Rechte verbindingslijn met pijl 74">
            <a:extLst>
              <a:ext uri="{FF2B5EF4-FFF2-40B4-BE49-F238E27FC236}">
                <a16:creationId xmlns:a16="http://schemas.microsoft.com/office/drawing/2014/main" id="{63FE0226-2F27-3444-8489-8607390DB2EE}"/>
              </a:ext>
            </a:extLst>
          </p:cNvPr>
          <p:cNvCxnSpPr>
            <a:cxnSpLocks/>
            <a:stCxn id="42" idx="4"/>
            <a:endCxn id="5" idx="0"/>
          </p:cNvCxnSpPr>
          <p:nvPr/>
        </p:nvCxnSpPr>
        <p:spPr>
          <a:xfrm flipH="1">
            <a:off x="4172104" y="3640248"/>
            <a:ext cx="615205" cy="1245539"/>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95" name="Rechte verbindingslijn met pijl 94">
            <a:extLst>
              <a:ext uri="{FF2B5EF4-FFF2-40B4-BE49-F238E27FC236}">
                <a16:creationId xmlns:a16="http://schemas.microsoft.com/office/drawing/2014/main" id="{FF68E5F9-8BDF-0744-9E62-58B3FFFA74A3}"/>
              </a:ext>
            </a:extLst>
          </p:cNvPr>
          <p:cNvCxnSpPr>
            <a:cxnSpLocks/>
            <a:stCxn id="42" idx="6"/>
          </p:cNvCxnSpPr>
          <p:nvPr/>
        </p:nvCxnSpPr>
        <p:spPr>
          <a:xfrm>
            <a:off x="5263027" y="3165686"/>
            <a:ext cx="650625" cy="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Rechte verbindingslijn met pijl 67">
            <a:extLst>
              <a:ext uri="{FF2B5EF4-FFF2-40B4-BE49-F238E27FC236}">
                <a16:creationId xmlns:a16="http://schemas.microsoft.com/office/drawing/2014/main" id="{0BB695BB-58EC-DF48-B744-C37987D9D30B}"/>
              </a:ext>
            </a:extLst>
          </p:cNvPr>
          <p:cNvCxnSpPr>
            <a:stCxn id="39" idx="6"/>
            <a:endCxn id="42" idx="2"/>
          </p:cNvCxnSpPr>
          <p:nvPr/>
        </p:nvCxnSpPr>
        <p:spPr>
          <a:xfrm>
            <a:off x="4032618" y="3156466"/>
            <a:ext cx="278972" cy="9220"/>
          </a:xfrm>
          <a:prstGeom prst="straightConnector1">
            <a:avLst/>
          </a:prstGeom>
          <a:ln w="285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0" name="Rechte verbindingslijn met pijl 99">
            <a:extLst>
              <a:ext uri="{FF2B5EF4-FFF2-40B4-BE49-F238E27FC236}">
                <a16:creationId xmlns:a16="http://schemas.microsoft.com/office/drawing/2014/main" id="{7D423A6B-6922-7A4B-BA5E-218D907C06FB}"/>
              </a:ext>
            </a:extLst>
          </p:cNvPr>
          <p:cNvCxnSpPr>
            <a:cxnSpLocks/>
            <a:endCxn id="4" idx="2"/>
          </p:cNvCxnSpPr>
          <p:nvPr/>
        </p:nvCxnSpPr>
        <p:spPr>
          <a:xfrm>
            <a:off x="6878073" y="3130015"/>
            <a:ext cx="771359" cy="0"/>
          </a:xfrm>
          <a:prstGeom prst="straightConnector1">
            <a:avLst/>
          </a:prstGeom>
          <a:ln w="28575">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Rechte verbindingslijn met pijl 105">
            <a:extLst>
              <a:ext uri="{FF2B5EF4-FFF2-40B4-BE49-F238E27FC236}">
                <a16:creationId xmlns:a16="http://schemas.microsoft.com/office/drawing/2014/main" id="{63BCD309-9CD1-2140-AB33-2B34C404CE99}"/>
              </a:ext>
            </a:extLst>
          </p:cNvPr>
          <p:cNvCxnSpPr>
            <a:cxnSpLocks/>
            <a:stCxn id="53" idx="4"/>
            <a:endCxn id="5" idx="7"/>
          </p:cNvCxnSpPr>
          <p:nvPr/>
        </p:nvCxnSpPr>
        <p:spPr>
          <a:xfrm flipH="1">
            <a:off x="4508487" y="3657600"/>
            <a:ext cx="1880884" cy="1367183"/>
          </a:xfrm>
          <a:prstGeom prst="straightConnector1">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80" name="Group 179"/>
          <p:cNvGrpSpPr/>
          <p:nvPr/>
        </p:nvGrpSpPr>
        <p:grpSpPr>
          <a:xfrm>
            <a:off x="191562" y="2672252"/>
            <a:ext cx="951438" cy="949124"/>
            <a:chOff x="371270" y="2653382"/>
            <a:chExt cx="951438" cy="949124"/>
          </a:xfrm>
        </p:grpSpPr>
        <p:sp>
          <p:nvSpPr>
            <p:cNvPr id="2" name="Oval 1"/>
            <p:cNvSpPr/>
            <p:nvPr/>
          </p:nvSpPr>
          <p:spPr>
            <a:xfrm>
              <a:off x="371271" y="2653382"/>
              <a:ext cx="951437" cy="949124"/>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Healthy (H)</a:t>
              </a:r>
            </a:p>
          </p:txBody>
        </p:sp>
        <p:cxnSp>
          <p:nvCxnSpPr>
            <p:cNvPr id="129" name="Kromme verbindingslijn 128">
              <a:extLst>
                <a:ext uri="{FF2B5EF4-FFF2-40B4-BE49-F238E27FC236}">
                  <a16:creationId xmlns:a16="http://schemas.microsoft.com/office/drawing/2014/main" id="{172C60CF-A11B-4C40-827C-2E501E50DA63}"/>
                </a:ext>
              </a:extLst>
            </p:cNvPr>
            <p:cNvCxnSpPr>
              <a:cxnSpLocks/>
              <a:stCxn id="2" idx="2"/>
              <a:endCxn id="2" idx="3"/>
            </p:cNvCxnSpPr>
            <p:nvPr/>
          </p:nvCxnSpPr>
          <p:spPr>
            <a:xfrm rot="10800000" flipH="1" flipV="1">
              <a:off x="371270" y="3127944"/>
              <a:ext cx="139335" cy="335566"/>
            </a:xfrm>
            <a:prstGeom prst="curvedConnector4">
              <a:avLst>
                <a:gd name="adj1" fmla="val -82033"/>
                <a:gd name="adj2" fmla="val 102818"/>
              </a:avLst>
            </a:prstGeom>
            <a:ln w="28575" cmpd="sng">
              <a:solidFill>
                <a:schemeClr val="bg1">
                  <a:lumMod val="50000"/>
                </a:schemeClr>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44" name="TextBox 32">
            <a:extLst>
              <a:ext uri="{FF2B5EF4-FFF2-40B4-BE49-F238E27FC236}">
                <a16:creationId xmlns:a16="http://schemas.microsoft.com/office/drawing/2014/main" id="{E44A129E-A1CE-D74D-A01F-FF80BCD860B8}"/>
              </a:ext>
            </a:extLst>
          </p:cNvPr>
          <p:cNvSpPr txBox="1"/>
          <p:nvPr/>
        </p:nvSpPr>
        <p:spPr>
          <a:xfrm rot="3840000">
            <a:off x="3497289" y="3843332"/>
            <a:ext cx="699359" cy="261610"/>
          </a:xfrm>
          <a:prstGeom prst="rect">
            <a:avLst/>
          </a:prstGeom>
          <a:noFill/>
        </p:spPr>
        <p:txBody>
          <a:bodyPr wrap="square" rtlCol="0">
            <a:spAutoFit/>
          </a:bodyPr>
          <a:lstStyle/>
          <a:p>
            <a:pPr algn="ctr"/>
            <a:r>
              <a:rPr lang="en-US" sz="1100" dirty="0"/>
              <a:t>p_S1</a:t>
            </a:r>
            <a:r>
              <a:rPr lang="en-US" sz="1100" baseline="-25000" dirty="0"/>
              <a:t>2</a:t>
            </a:r>
            <a:r>
              <a:rPr lang="en-US" sz="1100" dirty="0"/>
              <a:t>D</a:t>
            </a:r>
          </a:p>
        </p:txBody>
      </p:sp>
      <p:sp>
        <p:nvSpPr>
          <p:cNvPr id="45" name="TextBox 32">
            <a:extLst>
              <a:ext uri="{FF2B5EF4-FFF2-40B4-BE49-F238E27FC236}">
                <a16:creationId xmlns:a16="http://schemas.microsoft.com/office/drawing/2014/main" id="{50E0F74A-D6E5-414A-98D7-D8F7370701F6}"/>
              </a:ext>
            </a:extLst>
          </p:cNvPr>
          <p:cNvSpPr txBox="1"/>
          <p:nvPr/>
        </p:nvSpPr>
        <p:spPr>
          <a:xfrm rot="17760000">
            <a:off x="4020280" y="3893066"/>
            <a:ext cx="930847" cy="261610"/>
          </a:xfrm>
          <a:prstGeom prst="rect">
            <a:avLst/>
          </a:prstGeom>
          <a:noFill/>
        </p:spPr>
        <p:txBody>
          <a:bodyPr wrap="square" rtlCol="0">
            <a:spAutoFit/>
          </a:bodyPr>
          <a:lstStyle/>
          <a:p>
            <a:pPr algn="ctr"/>
            <a:r>
              <a:rPr lang="en-US" sz="1100" dirty="0"/>
              <a:t>p_S1</a:t>
            </a:r>
            <a:r>
              <a:rPr lang="en-US" sz="1100" baseline="-25000" dirty="0"/>
              <a:t>3</a:t>
            </a:r>
            <a:r>
              <a:rPr lang="en-US" sz="1100" dirty="0"/>
              <a:t>D</a:t>
            </a:r>
          </a:p>
        </p:txBody>
      </p:sp>
      <p:sp>
        <p:nvSpPr>
          <p:cNvPr id="46" name="TextBox 32">
            <a:extLst>
              <a:ext uri="{FF2B5EF4-FFF2-40B4-BE49-F238E27FC236}">
                <a16:creationId xmlns:a16="http://schemas.microsoft.com/office/drawing/2014/main" id="{91571887-46A0-6D41-9865-FC316A38D14E}"/>
              </a:ext>
            </a:extLst>
          </p:cNvPr>
          <p:cNvSpPr txBox="1"/>
          <p:nvPr/>
        </p:nvSpPr>
        <p:spPr>
          <a:xfrm rot="19440000">
            <a:off x="4884197" y="4160568"/>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D</a:t>
            </a:r>
          </a:p>
        </p:txBody>
      </p:sp>
      <p:sp>
        <p:nvSpPr>
          <p:cNvPr id="39" name="Oval 2">
            <a:extLst>
              <a:ext uri="{FF2B5EF4-FFF2-40B4-BE49-F238E27FC236}">
                <a16:creationId xmlns:a16="http://schemas.microsoft.com/office/drawing/2014/main" id="{C029BA24-41FC-5642-8EDA-EC50CEA5BE46}"/>
              </a:ext>
            </a:extLst>
          </p:cNvPr>
          <p:cNvSpPr/>
          <p:nvPr/>
        </p:nvSpPr>
        <p:spPr>
          <a:xfrm>
            <a:off x="3081181" y="268190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2</a:t>
            </a:r>
            <a:r>
              <a:rPr lang="en-US" sz="1100" b="1" dirty="0">
                <a:solidFill>
                  <a:schemeClr val="tx1"/>
                </a:solidFill>
              </a:rPr>
              <a:t>)</a:t>
            </a:r>
          </a:p>
        </p:txBody>
      </p:sp>
      <p:sp>
        <p:nvSpPr>
          <p:cNvPr id="42" name="Oval 2">
            <a:extLst>
              <a:ext uri="{FF2B5EF4-FFF2-40B4-BE49-F238E27FC236}">
                <a16:creationId xmlns:a16="http://schemas.microsoft.com/office/drawing/2014/main" id="{41E2B5C4-BC1B-9249-B92A-89D3EF4561C2}"/>
              </a:ext>
            </a:extLst>
          </p:cNvPr>
          <p:cNvSpPr/>
          <p:nvPr/>
        </p:nvSpPr>
        <p:spPr>
          <a:xfrm>
            <a:off x="4311590" y="2691124"/>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3</a:t>
            </a:r>
            <a:r>
              <a:rPr lang="en-US" sz="1100" b="1" dirty="0">
                <a:solidFill>
                  <a:schemeClr val="tx1"/>
                </a:solidFill>
              </a:rPr>
              <a:t>)</a:t>
            </a:r>
          </a:p>
        </p:txBody>
      </p:sp>
      <p:sp>
        <p:nvSpPr>
          <p:cNvPr id="53" name="Oval 2">
            <a:extLst>
              <a:ext uri="{FF2B5EF4-FFF2-40B4-BE49-F238E27FC236}">
                <a16:creationId xmlns:a16="http://schemas.microsoft.com/office/drawing/2014/main" id="{FF797F99-EEFF-2149-B2FD-900CBEB4C675}"/>
              </a:ext>
            </a:extLst>
          </p:cNvPr>
          <p:cNvSpPr/>
          <p:nvPr/>
        </p:nvSpPr>
        <p:spPr>
          <a:xfrm>
            <a:off x="5913652" y="2708476"/>
            <a:ext cx="951437" cy="949124"/>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Sick</a:t>
            </a:r>
          </a:p>
          <a:p>
            <a:pPr algn="ctr"/>
            <a:r>
              <a:rPr lang="en-US" sz="1100" b="1" dirty="0">
                <a:solidFill>
                  <a:schemeClr val="tx1"/>
                </a:solidFill>
              </a:rPr>
              <a:t> (S1</a:t>
            </a:r>
            <a:r>
              <a:rPr lang="en-US" sz="1100" b="1" baseline="-25000" dirty="0">
                <a:solidFill>
                  <a:schemeClr val="tx1"/>
                </a:solidFill>
              </a:rPr>
              <a:t>Τ</a:t>
            </a:r>
            <a:r>
              <a:rPr lang="en-US" sz="1100" b="1" dirty="0">
                <a:solidFill>
                  <a:schemeClr val="tx1"/>
                </a:solidFill>
              </a:rPr>
              <a:t>)</a:t>
            </a:r>
          </a:p>
        </p:txBody>
      </p:sp>
      <p:sp>
        <p:nvSpPr>
          <p:cNvPr id="60" name="TextBox 32">
            <a:extLst>
              <a:ext uri="{FF2B5EF4-FFF2-40B4-BE49-F238E27FC236}">
                <a16:creationId xmlns:a16="http://schemas.microsoft.com/office/drawing/2014/main" id="{C3F0DD65-58AF-DA4C-8C01-22092F6B4842}"/>
              </a:ext>
            </a:extLst>
          </p:cNvPr>
          <p:cNvSpPr txBox="1"/>
          <p:nvPr/>
        </p:nvSpPr>
        <p:spPr>
          <a:xfrm>
            <a:off x="1866957" y="2002043"/>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H</a:t>
            </a:r>
          </a:p>
        </p:txBody>
      </p:sp>
      <p:sp>
        <p:nvSpPr>
          <p:cNvPr id="62" name="TextBox 32">
            <a:extLst>
              <a:ext uri="{FF2B5EF4-FFF2-40B4-BE49-F238E27FC236}">
                <a16:creationId xmlns:a16="http://schemas.microsoft.com/office/drawing/2014/main" id="{59E29753-7585-EE48-8AD2-1443DA68EE13}"/>
              </a:ext>
            </a:extLst>
          </p:cNvPr>
          <p:cNvSpPr txBox="1"/>
          <p:nvPr/>
        </p:nvSpPr>
        <p:spPr>
          <a:xfrm>
            <a:off x="6178908" y="20574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10" name="Title 9"/>
          <p:cNvSpPr>
            <a:spLocks noGrp="1"/>
          </p:cNvSpPr>
          <p:nvPr>
            <p:ph type="title"/>
          </p:nvPr>
        </p:nvSpPr>
        <p:spPr/>
        <p:txBody>
          <a:bodyPr/>
          <a:lstStyle/>
          <a:p>
            <a:r>
              <a:rPr lang="nl-NL" dirty="0"/>
              <a:t>Sick – </a:t>
            </a:r>
            <a:r>
              <a:rPr lang="nl-NL" dirty="0" err="1"/>
              <a:t>Sicker</a:t>
            </a:r>
            <a:r>
              <a:rPr lang="nl-NL" dirty="0"/>
              <a:t> </a:t>
            </a:r>
            <a:r>
              <a:rPr lang="nl-NL" dirty="0" err="1"/>
              <a:t>with</a:t>
            </a:r>
            <a:r>
              <a:rPr lang="nl-NL" dirty="0"/>
              <a:t> tunnels</a:t>
            </a:r>
            <a:endParaRPr lang="en-GB" dirty="0"/>
          </a:p>
        </p:txBody>
      </p:sp>
      <p:sp>
        <p:nvSpPr>
          <p:cNvPr id="26" name="TextBox 25"/>
          <p:cNvSpPr txBox="1"/>
          <p:nvPr/>
        </p:nvSpPr>
        <p:spPr>
          <a:xfrm>
            <a:off x="44254" y="6095999"/>
            <a:ext cx="9067800" cy="646331"/>
          </a:xfrm>
          <a:prstGeom prst="rect">
            <a:avLst/>
          </a:prstGeom>
          <a:noFill/>
        </p:spPr>
        <p:txBody>
          <a:bodyPr wrap="square" rtlCol="0">
            <a:spAutoFit/>
          </a:bodyPr>
          <a:lstStyle/>
          <a:p>
            <a:r>
              <a:rPr lang="en-GB" sz="1200" dirty="0"/>
              <a:t>Figure x: State-transition diagram of the Sick-Sicker state-transition cohort model with tunnel states. The figure shows all state names (Healthy (H), Sick (S1), Sicker (S2) and Dead (D), state rewards (utilities and costs), possible transitions and transition probabilities.  </a:t>
            </a:r>
            <a:r>
              <a:rPr lang="en-GB" sz="1200" dirty="0" err="1"/>
              <a:t>τ</a:t>
            </a:r>
            <a:r>
              <a:rPr lang="en-GB" sz="1200" dirty="0"/>
              <a:t> (tau) represents the tunnel states number and </a:t>
            </a:r>
            <a:r>
              <a:rPr lang="en-GB" sz="1200" dirty="0" err="1"/>
              <a:t>Τ</a:t>
            </a:r>
            <a:r>
              <a:rPr lang="en-GB" sz="1200" dirty="0"/>
              <a:t> (capital tau) the total number of tunnels states in the model.  </a:t>
            </a:r>
          </a:p>
        </p:txBody>
      </p:sp>
      <p:grpSp>
        <p:nvGrpSpPr>
          <p:cNvPr id="179" name="Group 178"/>
          <p:cNvGrpSpPr/>
          <p:nvPr/>
        </p:nvGrpSpPr>
        <p:grpSpPr>
          <a:xfrm>
            <a:off x="2166295" y="2272120"/>
            <a:ext cx="5958856" cy="427471"/>
            <a:chOff x="2166295" y="2272120"/>
            <a:chExt cx="5958856" cy="427471"/>
          </a:xfrm>
        </p:grpSpPr>
        <p:cxnSp>
          <p:nvCxnSpPr>
            <p:cNvPr id="16" name="Kromme verbindingslijn 15">
              <a:extLst>
                <a:ext uri="{FF2B5EF4-FFF2-40B4-BE49-F238E27FC236}">
                  <a16:creationId xmlns:a16="http://schemas.microsoft.com/office/drawing/2014/main" id="{73421B02-1B7A-D346-922A-D87610F08507}"/>
                </a:ext>
              </a:extLst>
            </p:cNvPr>
            <p:cNvCxnSpPr>
              <a:cxnSpLocks/>
              <a:stCxn id="39" idx="0"/>
              <a:endCxn id="4" idx="0"/>
            </p:cNvCxnSpPr>
            <p:nvPr/>
          </p:nvCxnSpPr>
          <p:spPr>
            <a:xfrm rot="5400000" flipH="1" flipV="1">
              <a:off x="5827800" y="384554"/>
              <a:ext cx="26451" cy="4568251"/>
            </a:xfrm>
            <a:prstGeom prst="curvedConnector3">
              <a:avLst>
                <a:gd name="adj1" fmla="val 1482783"/>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p:cNvCxnSpPr/>
            <p:nvPr/>
          </p:nvCxnSpPr>
          <p:spPr>
            <a:xfrm rot="5400000" flipH="1" flipV="1">
              <a:off x="5041653" y="2022009"/>
              <a:ext cx="427471" cy="927693"/>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Curved Connector 62"/>
            <p:cNvCxnSpPr/>
            <p:nvPr/>
          </p:nvCxnSpPr>
          <p:spPr>
            <a:xfrm rot="5400000" flipH="1" flipV="1">
              <a:off x="3185365" y="1343131"/>
              <a:ext cx="304052" cy="2342192"/>
            </a:xfrm>
            <a:prstGeom prst="curvedConnector2">
              <a:avLst/>
            </a:prstGeom>
            <a:ln w="28575">
              <a:solidFill>
                <a:schemeClr val="bg1">
                  <a:lumMod val="75000"/>
                </a:schemeClr>
              </a:solidFill>
              <a:prstDash val="sysDash"/>
              <a:headEnd type="none"/>
              <a:tailEnd type="triangle" w="lg" len="lg"/>
            </a:ln>
          </p:spPr>
          <p:style>
            <a:lnRef idx="1">
              <a:schemeClr val="accent1"/>
            </a:lnRef>
            <a:fillRef idx="0">
              <a:schemeClr val="accent1"/>
            </a:fillRef>
            <a:effectRef idx="0">
              <a:schemeClr val="accent1"/>
            </a:effectRef>
            <a:fontRef idx="minor">
              <a:schemeClr val="tx1"/>
            </a:fontRef>
          </p:style>
        </p:cxnSp>
      </p:grpSp>
      <p:grpSp>
        <p:nvGrpSpPr>
          <p:cNvPr id="178" name="Group 177"/>
          <p:cNvGrpSpPr/>
          <p:nvPr/>
        </p:nvGrpSpPr>
        <p:grpSpPr>
          <a:xfrm>
            <a:off x="667282" y="2263653"/>
            <a:ext cx="5675155" cy="444823"/>
            <a:chOff x="714217" y="2263653"/>
            <a:chExt cx="5675155" cy="444823"/>
          </a:xfrm>
        </p:grpSpPr>
        <p:cxnSp>
          <p:nvCxnSpPr>
            <p:cNvPr id="49" name="Curved Connector 48"/>
            <p:cNvCxnSpPr>
              <a:stCxn id="42" idx="0"/>
              <a:endCxn id="2" idx="0"/>
            </p:cNvCxnSpPr>
            <p:nvPr/>
          </p:nvCxnSpPr>
          <p:spPr>
            <a:xfrm rot="16200000" flipV="1">
              <a:off x="2764795" y="621674"/>
              <a:ext cx="18872" cy="4120027"/>
            </a:xfrm>
            <a:prstGeom prst="curvedConnector3">
              <a:avLst>
                <a:gd name="adj1" fmla="val 2239975"/>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Curved Connector 69"/>
            <p:cNvCxnSpPr>
              <a:stCxn id="39" idx="0"/>
            </p:cNvCxnSpPr>
            <p:nvPr/>
          </p:nvCxnSpPr>
          <p:spPr>
            <a:xfrm rot="16200000" flipV="1">
              <a:off x="2940925" y="2065929"/>
              <a:ext cx="418251" cy="813700"/>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53" idx="0"/>
            </p:cNvCxnSpPr>
            <p:nvPr/>
          </p:nvCxnSpPr>
          <p:spPr>
            <a:xfrm rot="16200000" flipV="1">
              <a:off x="4599705" y="918809"/>
              <a:ext cx="402103" cy="3177231"/>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05" name="Curved Connector 104"/>
            <p:cNvCxnSpPr>
              <a:stCxn id="3" idx="0"/>
            </p:cNvCxnSpPr>
            <p:nvPr/>
          </p:nvCxnSpPr>
          <p:spPr>
            <a:xfrm rot="16200000" flipV="1">
              <a:off x="1826785" y="2187405"/>
              <a:ext cx="304053" cy="653643"/>
            </a:xfrm>
            <a:prstGeom prst="curvedConnector2">
              <a:avLst/>
            </a:prstGeom>
            <a:ln w="28575">
              <a:solidFill>
                <a:schemeClr val="bg1">
                  <a:lumMod val="75000"/>
                </a:schemeClr>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69" name="TextBox 32">
            <a:extLst>
              <a:ext uri="{FF2B5EF4-FFF2-40B4-BE49-F238E27FC236}">
                <a16:creationId xmlns:a16="http://schemas.microsoft.com/office/drawing/2014/main" id="{0452AEB1-7BEF-7F46-A410-A4D7307935DB}"/>
              </a:ext>
            </a:extLst>
          </p:cNvPr>
          <p:cNvSpPr txBox="1"/>
          <p:nvPr/>
        </p:nvSpPr>
        <p:spPr>
          <a:xfrm>
            <a:off x="6705600" y="2895600"/>
            <a:ext cx="930847" cy="261610"/>
          </a:xfrm>
          <a:prstGeom prst="rect">
            <a:avLst/>
          </a:prstGeom>
          <a:noFill/>
        </p:spPr>
        <p:txBody>
          <a:bodyPr wrap="square" rtlCol="0">
            <a:spAutoFit/>
          </a:bodyPr>
          <a:lstStyle/>
          <a:p>
            <a:pPr algn="ctr"/>
            <a:r>
              <a:rPr lang="en-US" sz="1100" dirty="0"/>
              <a:t>p_S1</a:t>
            </a:r>
            <a:r>
              <a:rPr lang="en-US" sz="1100" baseline="-25000" dirty="0"/>
              <a:t>Τ</a:t>
            </a:r>
            <a:r>
              <a:rPr lang="en-US" sz="1100" dirty="0"/>
              <a:t>S2</a:t>
            </a:r>
          </a:p>
        </p:txBody>
      </p:sp>
      <p:sp>
        <p:nvSpPr>
          <p:cNvPr id="50" name="Tekstvak 71">
            <a:extLst>
              <a:ext uri="{FF2B5EF4-FFF2-40B4-BE49-F238E27FC236}">
                <a16:creationId xmlns:a16="http://schemas.microsoft.com/office/drawing/2014/main" id="{98927596-E95E-6743-9F9D-CA1F941346A6}"/>
              </a:ext>
            </a:extLst>
          </p:cNvPr>
          <p:cNvSpPr txBox="1"/>
          <p:nvPr/>
        </p:nvSpPr>
        <p:spPr>
          <a:xfrm>
            <a:off x="5250042" y="2810043"/>
            <a:ext cx="637640" cy="369332"/>
          </a:xfrm>
          <a:prstGeom prst="rect">
            <a:avLst/>
          </a:prstGeom>
          <a:noFill/>
        </p:spPr>
        <p:txBody>
          <a:bodyPr wrap="square" rtlCol="0">
            <a:spAutoFit/>
          </a:bodyPr>
          <a:lstStyle/>
          <a:p>
            <a:pPr algn="ctr"/>
            <a:r>
              <a:rPr lang="nl-NL" dirty="0"/>
              <a:t>…</a:t>
            </a:r>
          </a:p>
        </p:txBody>
      </p:sp>
    </p:spTree>
    <p:extLst>
      <p:ext uri="{BB962C8B-B14F-4D97-AF65-F5344CB8AC3E}">
        <p14:creationId xmlns:p14="http://schemas.microsoft.com/office/powerpoint/2010/main" val="1197772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1365</Words>
  <Application>Microsoft Macintosh PowerPoint</Application>
  <PresentationFormat>On-screen Show (4:3)</PresentationFormat>
  <Paragraphs>236</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Sick – Sicker with tunnels = NEW</vt:lpstr>
      <vt:lpstr>OLD</vt:lpstr>
      <vt:lpstr>Sick – Sicker with tunnels = OLD</vt:lpstr>
      <vt:lpstr>Simple Sick-Sicker model</vt:lpstr>
      <vt:lpstr>Simple Sick-Sicker model with state-resident mortality</vt:lpstr>
      <vt:lpstr>Simple Sick-Sicker model</vt:lpstr>
      <vt:lpstr>Sick – Sicker with tunnels</vt:lpstr>
      <vt:lpstr>Sick – Sicker with tunnels</vt:lpstr>
      <vt:lpstr>Sick – Sicker with tunnels</vt:lpstr>
    </vt:vector>
  </TitlesOfParts>
  <Company>University of Minnesota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 Enns</dc:creator>
  <cp:lastModifiedBy>Eline Krijkamp</cp:lastModifiedBy>
  <cp:revision>120</cp:revision>
  <cp:lastPrinted>2013-04-10T16:24:19Z</cp:lastPrinted>
  <dcterms:created xsi:type="dcterms:W3CDTF">2013-04-10T15:38:11Z</dcterms:created>
  <dcterms:modified xsi:type="dcterms:W3CDTF">2021-12-15T16:38:05Z</dcterms:modified>
</cp:coreProperties>
</file>