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0"/>
  </p:notesMasterIdLst>
  <p:sldIdLst>
    <p:sldId id="256" r:id="rId2"/>
    <p:sldId id="276" r:id="rId3"/>
    <p:sldId id="287" r:id="rId4"/>
    <p:sldId id="285" r:id="rId5"/>
    <p:sldId id="277" r:id="rId6"/>
    <p:sldId id="278" r:id="rId7"/>
    <p:sldId id="279" r:id="rId8"/>
    <p:sldId id="280" r:id="rId9"/>
    <p:sldId id="281" r:id="rId10"/>
    <p:sldId id="297" r:id="rId11"/>
    <p:sldId id="283" r:id="rId12"/>
    <p:sldId id="284" r:id="rId13"/>
    <p:sldId id="261" r:id="rId14"/>
    <p:sldId id="291" r:id="rId15"/>
    <p:sldId id="288" r:id="rId16"/>
    <p:sldId id="289" r:id="rId17"/>
    <p:sldId id="263" r:id="rId18"/>
    <p:sldId id="264" r:id="rId19"/>
    <p:sldId id="265" r:id="rId20"/>
    <p:sldId id="266" r:id="rId21"/>
    <p:sldId id="267" r:id="rId22"/>
    <p:sldId id="268" r:id="rId23"/>
    <p:sldId id="269" r:id="rId24"/>
    <p:sldId id="271" r:id="rId25"/>
    <p:sldId id="272" r:id="rId26"/>
    <p:sldId id="273" r:id="rId27"/>
    <p:sldId id="294" r:id="rId28"/>
    <p:sldId id="642" r:id="rId29"/>
    <p:sldId id="651" r:id="rId30"/>
    <p:sldId id="643" r:id="rId31"/>
    <p:sldId id="661" r:id="rId32"/>
    <p:sldId id="644" r:id="rId33"/>
    <p:sldId id="641" r:id="rId34"/>
    <p:sldId id="645" r:id="rId35"/>
    <p:sldId id="638" r:id="rId36"/>
    <p:sldId id="298" r:id="rId37"/>
    <p:sldId id="384" r:id="rId38"/>
    <p:sldId id="586" r:id="rId39"/>
    <p:sldId id="647" r:id="rId40"/>
    <p:sldId id="648" r:id="rId41"/>
    <p:sldId id="514" r:id="rId42"/>
    <p:sldId id="652" r:id="rId43"/>
    <p:sldId id="650" r:id="rId44"/>
    <p:sldId id="653" r:id="rId45"/>
    <p:sldId id="299" r:id="rId46"/>
    <p:sldId id="274" r:id="rId47"/>
    <p:sldId id="258" r:id="rId48"/>
    <p:sldId id="34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4"/>
    <p:restoredTop sz="94646"/>
  </p:normalViewPr>
  <p:slideViewPr>
    <p:cSldViewPr snapToGrid="0" snapToObjects="1">
      <p:cViewPr varScale="1">
        <p:scale>
          <a:sx n="113" d="100"/>
          <a:sy n="113" d="100"/>
        </p:scale>
        <p:origin x="20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12:47.340" idx="2">
    <p:pos x="3737" y="1610"/>
    <p:text>Fix typos in the transition matrix. Should be HSD by HSD instead of SPD.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23</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32</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46</a:t>
            </a:fld>
            <a:endParaRPr/>
          </a:p>
        </p:txBody>
      </p:sp>
    </p:spTree>
    <p:extLst>
      <p:ext uri="{BB962C8B-B14F-4D97-AF65-F5344CB8AC3E}">
        <p14:creationId xmlns:p14="http://schemas.microsoft.com/office/powerpoint/2010/main" val="179526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7/10/19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7/10/19</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7/10/19</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7/10/19</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7/10/19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7/10/19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7/10/19</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7/10/19</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7/10/19</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7/10/19</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7.emf"/><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omments" Target="../comments/comment3.xml"/><Relationship Id="rId5" Type="http://schemas.openxmlformats.org/officeDocument/2006/relationships/image" Target="../media/image20.em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University of Minnesota School of Public Health</a:t>
            </a:r>
          </a:p>
          <a:p>
            <a:r>
              <a:rPr lang="en-US" dirty="0"/>
              <a:t>July 8 </a:t>
            </a:r>
            <a:r>
              <a:rPr lang="mr-IN" dirty="0"/>
              <a:t>–</a:t>
            </a:r>
            <a:r>
              <a:rPr lang="en-US" dirty="0"/>
              <a:t> 11, 2019</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Sensitivity Analysis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135184" y="1235947"/>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13</a:t>
            </a:fld>
            <a:endParaRPr/>
          </a:p>
        </p:txBody>
      </p:sp>
    </p:spTree>
    <p:extLst>
      <p:ext uri="{BB962C8B-B14F-4D97-AF65-F5344CB8AC3E}">
        <p14:creationId xmlns:p14="http://schemas.microsoft.com/office/powerpoint/2010/main" val="22904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14400"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2967038" y="1447800"/>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802313" y="1447800"/>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643095" y="274638"/>
            <a:ext cx="8500905" cy="1143000"/>
          </a:xfrm>
        </p:spPr>
        <p:txBody>
          <a:bodyPr/>
          <a:lstStyle/>
          <a:p>
            <a:pPr algn="ctr"/>
            <a:r>
              <a:rPr lang="en-US" dirty="0"/>
              <a:t>Probabilistic Sensitivity Analysis (PSA)</a:t>
            </a:r>
          </a:p>
        </p:txBody>
      </p:sp>
    </p:spTree>
    <p:extLst>
      <p:ext uri="{BB962C8B-B14F-4D97-AF65-F5344CB8AC3E}">
        <p14:creationId xmlns:p14="http://schemas.microsoft.com/office/powerpoint/2010/main" val="9535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06" name="Shape 100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07" name="Shape 1007"/>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17</a:t>
            </a:fld>
            <a:endParaRPr/>
          </a:p>
        </p:txBody>
      </p:sp>
      <p:sp>
        <p:nvSpPr>
          <p:cNvPr id="1012" name="Shape 1012"/>
          <p:cNvSpPr txBox="1"/>
          <p:nvPr/>
        </p:nvSpPr>
        <p:spPr>
          <a:xfrm>
            <a:off x="3829709" y="262478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pic>
        <p:nvPicPr>
          <p:cNvPr id="1016" name="Shape 1016"/>
          <p:cNvPicPr preferRelativeResize="0"/>
          <p:nvPr/>
        </p:nvPicPr>
        <p:blipFill>
          <a:blip r:embed="rId3">
            <a:alphaModFix/>
          </a:blip>
          <a:stretch>
            <a:fillRect/>
          </a:stretch>
        </p:blipFill>
        <p:spPr>
          <a:xfrm>
            <a:off x="790225" y="2556050"/>
            <a:ext cx="5142050" cy="1415775"/>
          </a:xfrm>
          <a:prstGeom prst="rect">
            <a:avLst/>
          </a:prstGeom>
          <a:noFill/>
          <a:ln>
            <a:noFill/>
          </a:ln>
        </p:spPr>
      </p:pic>
      <p:pic>
        <p:nvPicPr>
          <p:cNvPr id="1017" name="Shape 1017"/>
          <p:cNvPicPr preferRelativeResize="0"/>
          <p:nvPr/>
        </p:nvPicPr>
        <p:blipFill rotWithShape="1">
          <a:blip r:embed="rId4">
            <a:alphaModFix/>
          </a:blip>
          <a:srcRect t="19673" b="16306"/>
          <a:stretch/>
        </p:blipFill>
        <p:spPr>
          <a:xfrm>
            <a:off x="1064875" y="5238375"/>
            <a:ext cx="4382205" cy="1143000"/>
          </a:xfrm>
          <a:prstGeom prst="rect">
            <a:avLst/>
          </a:prstGeom>
          <a:noFill/>
          <a:ln>
            <a:noFill/>
          </a:ln>
        </p:spPr>
      </p:pic>
      <p:pic>
        <p:nvPicPr>
          <p:cNvPr id="3" name="Picture 2"/>
          <p:cNvPicPr>
            <a:picLocks noChangeAspect="1"/>
          </p:cNvPicPr>
          <p:nvPr/>
        </p:nvPicPr>
        <p:blipFill>
          <a:blip r:embed="rId5"/>
          <a:stretch>
            <a:fillRect/>
          </a:stretch>
        </p:blipFill>
        <p:spPr>
          <a:xfrm>
            <a:off x="5932275" y="1654057"/>
            <a:ext cx="2730966" cy="2276856"/>
          </a:xfrm>
          <a:prstGeom prst="rect">
            <a:avLst/>
          </a:prstGeom>
        </p:spPr>
      </p:pic>
    </p:spTree>
    <p:extLst>
      <p:ext uri="{BB962C8B-B14F-4D97-AF65-F5344CB8AC3E}">
        <p14:creationId xmlns:p14="http://schemas.microsoft.com/office/powerpoint/2010/main" val="191040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24" name="Shape 1024"/>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1025" name="Shape 102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26" name="Shape 1026"/>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27" name="Shape 102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a:p>
        </p:txBody>
      </p:sp>
      <p:sp>
        <p:nvSpPr>
          <p:cNvPr id="1029" name="Shape 102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1" name="Shape 103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2" name="Shape 103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3" name="Shape 103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4" name="Shape 1034"/>
          <p:cNvSpPr txBox="1"/>
          <p:nvPr/>
        </p:nvSpPr>
        <p:spPr>
          <a:xfrm>
            <a:off x="46166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5" name="Shape 1035"/>
          <p:cNvSpPr txBox="1"/>
          <p:nvPr/>
        </p:nvSpPr>
        <p:spPr>
          <a:xfrm>
            <a:off x="56834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6" name="Shape 1036"/>
          <p:cNvSpPr txBox="1"/>
          <p:nvPr/>
        </p:nvSpPr>
        <p:spPr>
          <a:xfrm>
            <a:off x="6140679" y="43843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7" name="Shape 1037"/>
          <p:cNvSpPr txBox="1"/>
          <p:nvPr/>
        </p:nvSpPr>
        <p:spPr>
          <a:xfrm>
            <a:off x="4879976" y="4425840"/>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Tree>
    <p:extLst>
      <p:ext uri="{BB962C8B-B14F-4D97-AF65-F5344CB8AC3E}">
        <p14:creationId xmlns:p14="http://schemas.microsoft.com/office/powerpoint/2010/main" val="190280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1045" name="Shape 1045"/>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312550" y="2681900"/>
            <a:ext cx="58176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2" y="1417637"/>
            <a:ext cx="7620000"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dirty="0"/>
              <a:t>One-way analysis: vary one parameter, hold rest fixed</a:t>
            </a:r>
          </a:p>
          <a:p>
            <a:pPr lvl="1"/>
            <a:r>
              <a:rPr lang="en-US" dirty="0"/>
              <a:t>Two-way analysis: vary two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7538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57" name="Shape 1057"/>
          <p:cNvSpPr txBox="1">
            <a:spLocks noGrp="1"/>
          </p:cNvSpPr>
          <p:nvPr>
            <p:ph type="body" idx="1"/>
          </p:nvPr>
        </p:nvSpPr>
        <p:spPr>
          <a:xfrm>
            <a:off x="762000" y="1852925"/>
            <a:ext cx="7620000" cy="3345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58" name="Shape 105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20</a:t>
            </a:fld>
            <a:endParaRPr/>
          </a:p>
        </p:txBody>
      </p:sp>
      <p:pic>
        <p:nvPicPr>
          <p:cNvPr id="1066" name="Shape 1066"/>
          <p:cNvPicPr preferRelativeResize="0"/>
          <p:nvPr/>
        </p:nvPicPr>
        <p:blipFill>
          <a:blip r:embed="rId3">
            <a:alphaModFix/>
          </a:blip>
          <a:stretch>
            <a:fillRect/>
          </a:stretch>
        </p:blipFill>
        <p:spPr>
          <a:xfrm>
            <a:off x="840425" y="2504750"/>
            <a:ext cx="4912375" cy="1423027"/>
          </a:xfrm>
          <a:prstGeom prst="rect">
            <a:avLst/>
          </a:prstGeom>
          <a:noFill/>
          <a:ln>
            <a:noFill/>
          </a:ln>
        </p:spPr>
      </p:pic>
      <p:pic>
        <p:nvPicPr>
          <p:cNvPr id="1067" name="Shape 1067"/>
          <p:cNvPicPr preferRelativeResize="0"/>
          <p:nvPr/>
        </p:nvPicPr>
        <p:blipFill>
          <a:blip r:embed="rId4">
            <a:alphaModFix/>
          </a:blip>
          <a:stretch>
            <a:fillRect/>
          </a:stretch>
        </p:blipFill>
        <p:spPr>
          <a:xfrm>
            <a:off x="999725" y="5348425"/>
            <a:ext cx="3947650" cy="1205075"/>
          </a:xfrm>
          <a:prstGeom prst="rect">
            <a:avLst/>
          </a:prstGeom>
          <a:noFill/>
          <a:ln>
            <a:noFill/>
          </a:ln>
        </p:spPr>
      </p:pic>
      <p:pic>
        <p:nvPicPr>
          <p:cNvPr id="2" name="Picture 1"/>
          <p:cNvPicPr>
            <a:picLocks noChangeAspect="1"/>
          </p:cNvPicPr>
          <p:nvPr/>
        </p:nvPicPr>
        <p:blipFill>
          <a:blip r:embed="rId5"/>
          <a:stretch>
            <a:fillRect/>
          </a:stretch>
        </p:blipFill>
        <p:spPr>
          <a:xfrm>
            <a:off x="5967364" y="1900577"/>
            <a:ext cx="2730966" cy="2276856"/>
          </a:xfrm>
          <a:prstGeom prst="rect">
            <a:avLst/>
          </a:prstGeom>
        </p:spPr>
      </p:pic>
      <p:sp>
        <p:nvSpPr>
          <p:cNvPr id="8" name="TextBox 7"/>
          <p:cNvSpPr txBox="1"/>
          <p:nvPr/>
        </p:nvSpPr>
        <p:spPr>
          <a:xfrm>
            <a:off x="2102646" y="2504750"/>
            <a:ext cx="2930610" cy="369332"/>
          </a:xfrm>
          <a:prstGeom prst="rect">
            <a:avLst/>
          </a:prstGeom>
          <a:solidFill>
            <a:schemeClr val="bg1"/>
          </a:solidFill>
        </p:spPr>
        <p:txBody>
          <a:bodyPr wrap="none" rtlCol="0">
            <a:spAutoFit/>
          </a:bodyPr>
          <a:lstStyle/>
          <a:p>
            <a:r>
              <a:rPr lang="en-US" b="1"/>
              <a:t>H	         S	         D</a:t>
            </a:r>
          </a:p>
        </p:txBody>
      </p:sp>
      <p:sp>
        <p:nvSpPr>
          <p:cNvPr id="9" name="TextBox 8"/>
          <p:cNvSpPr txBox="1"/>
          <p:nvPr/>
        </p:nvSpPr>
        <p:spPr>
          <a:xfrm>
            <a:off x="4325208"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
        <p:nvSpPr>
          <p:cNvPr id="10" name="TextBox 9"/>
          <p:cNvSpPr txBox="1"/>
          <p:nvPr/>
        </p:nvSpPr>
        <p:spPr>
          <a:xfrm>
            <a:off x="2381370"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Tree>
    <p:extLst>
      <p:ext uri="{BB962C8B-B14F-4D97-AF65-F5344CB8AC3E}">
        <p14:creationId xmlns:p14="http://schemas.microsoft.com/office/powerpoint/2010/main" val="41865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74" name="Shape 1074"/>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1075" name="Shape 107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76" name="Shape 1076"/>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21</a:t>
            </a:fld>
            <a:endParaRPr/>
          </a:p>
        </p:txBody>
      </p:sp>
      <p:sp>
        <p:nvSpPr>
          <p:cNvPr id="1079" name="Shape 107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0" name="Shape 108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1" name="Shape 108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2" name="Shape 108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3" name="Shape 108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4" name="Shape 1084"/>
          <p:cNvSpPr txBox="1"/>
          <p:nvPr/>
        </p:nvSpPr>
        <p:spPr>
          <a:xfrm>
            <a:off x="4639810"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5" name="Shape 1085"/>
          <p:cNvSpPr txBox="1"/>
          <p:nvPr/>
        </p:nvSpPr>
        <p:spPr>
          <a:xfrm>
            <a:off x="5683479"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6" name="Shape 1086"/>
          <p:cNvSpPr txBox="1"/>
          <p:nvPr/>
        </p:nvSpPr>
        <p:spPr>
          <a:xfrm>
            <a:off x="6140679" y="43843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7" name="Shape 1087"/>
          <p:cNvSpPr txBox="1"/>
          <p:nvPr/>
        </p:nvSpPr>
        <p:spPr>
          <a:xfrm>
            <a:off x="4879976" y="4425840"/>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8" name="Shape 1088"/>
          <p:cNvSpPr txBox="1"/>
          <p:nvPr/>
        </p:nvSpPr>
        <p:spPr>
          <a:xfrm>
            <a:off x="5401810" y="3850938"/>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Tree>
    <p:extLst>
      <p:ext uri="{BB962C8B-B14F-4D97-AF65-F5344CB8AC3E}">
        <p14:creationId xmlns:p14="http://schemas.microsoft.com/office/powerpoint/2010/main" val="70462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095" name="Shape 109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22</a:t>
            </a:fld>
            <a:endParaRPr/>
          </a:p>
        </p:txBody>
      </p:sp>
      <p:cxnSp>
        <p:nvCxnSpPr>
          <p:cNvPr id="1096" name="Shape 1096"/>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00" name="Shape 1100"/>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01" name="Shape 110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02" name="Shape 1102"/>
          <p:cNvSpPr txBox="1"/>
          <p:nvPr/>
        </p:nvSpPr>
        <p:spPr>
          <a:xfrm>
            <a:off x="5312550" y="2681900"/>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1103" name="Shape 1103"/>
          <p:cNvSpPr txBox="1"/>
          <p:nvPr/>
        </p:nvSpPr>
        <p:spPr>
          <a:xfrm>
            <a:off x="5152675" y="2096525"/>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extLst>
      <p:ext uri="{BB962C8B-B14F-4D97-AF65-F5344CB8AC3E}">
        <p14:creationId xmlns:p14="http://schemas.microsoft.com/office/powerpoint/2010/main" val="2075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a:p>
        </p:txBody>
      </p:sp>
      <p:cxnSp>
        <p:nvCxnSpPr>
          <p:cNvPr id="1111" name="Shape 1111"/>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15" name="Shape 1115"/>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16" name="Shape 1116"/>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17" name="Shape 1117"/>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8" name="Shape 1118"/>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9" name="Shape 1119"/>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0" name="Shape 1120"/>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1" name="Shape 1121"/>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2" name="Shape 1122"/>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3" name="Shape 112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4" name="Shape 1124"/>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5" name="Shape 1125"/>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6" name="Shape 1126"/>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7" name="Shape 112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8" name="Shape 1128"/>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9" name="Shape 1129"/>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0" name="Shape 11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1" name="Shape 113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2" name="Shape 113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3" name="Shape 113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4" name="Shape 1134"/>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5" name="Shape 11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6" name="Shape 1136"/>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7" name="Shape 113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8" name="Shape 113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9" name="Shape 1139"/>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0" name="Shape 114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1" name="Shape 114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2" name="Shape 114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3" name="Shape 114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4" name="Shape 1144"/>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5" name="Shape 1145"/>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6" name="Shape 1146"/>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7" name="Shape 1147"/>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8" name="Shape 1148"/>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9" name="Shape 1149"/>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0" name="Shape 1150"/>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1" name="Shape 1151"/>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2" name="Shape 115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3" name="Shape 115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4" name="Shape 1154"/>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5" name="Shape 1155"/>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6" name="Shape 1156"/>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7" name="Shape 1157"/>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8" name="Shape 1158"/>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9" name="Shape 115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0" name="Shape 1160"/>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1" name="Shape 1161"/>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2" name="Shape 116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3" name="Shape 116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4" name="Shape 116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5" name="Shape 1165"/>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6" name="Shape 1166"/>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7" name="Shape 1167"/>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8" name="Shape 1168"/>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9" name="Shape 1169"/>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0" name="Shape 117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1" name="Shape 1171"/>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2" name="Shape 1172"/>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3" name="Shape 1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4" name="Shape 1174"/>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5" name="Shape 1175"/>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6" name="Shape 1176"/>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7" name="Shape 1177"/>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8" name="Shape 1178"/>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9" name="Shape 1179"/>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0" name="Shape 1180"/>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1" name="Shape 1181"/>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2" name="Shape 1182"/>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3" name="Shape 118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4" name="Shape 1184"/>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5" name="Shape 118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6" name="Shape 118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7" name="Shape 118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8" name="Shape 118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9" name="Shape 118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0" name="Shape 119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1" name="Shape 119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2" name="Shape 119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3" name="Shape 119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4" name="Shape 119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5" name="Shape 1195"/>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6" name="Shape 1196"/>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7" name="Shape 1197"/>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8" name="Shape 119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9" name="Shape 1199"/>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0" name="Shape 120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1" name="Shape 120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2" name="Shape 1202"/>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3" name="Shape 120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4" name="Shape 120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5" name="Shape 1205"/>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6" name="Shape 1206"/>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7" name="Shape 1207"/>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8" name="Shape 1208"/>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9" name="Shape 120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0" name="Shape 1210"/>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1" name="Shape 1211"/>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2" name="Shape 121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3" name="Shape 121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4" name="Shape 121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5" name="Shape 121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6" name="Shape 1216"/>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7" name="Shape 1217"/>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8" name="Shape 1218"/>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9" name="Shape 1219"/>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0" name="Shape 1220"/>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1" name="Shape 1221"/>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2" name="Shape 122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3" name="Shape 122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4" name="Shape 1224"/>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5" name="Shape 122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6" name="Shape 1226"/>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7" name="Shape 1227"/>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8" name="Shape 1228"/>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9" name="Shape 122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0" name="Shape 1230"/>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1" name="Shape 1231"/>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2" name="Shape 1232"/>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3" name="Shape 123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4" name="Shape 1234"/>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5" name="Shape 1235"/>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6" name="Shape 123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7" name="Shape 1237"/>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8" name="Shape 123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9" name="Shape 123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0" name="Shape 124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1" name="Shape 1241"/>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2" name="Shape 1242"/>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3" name="Shape 124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4" name="Shape 124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5" name="Shape 124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6" name="Shape 124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7" name="Shape 124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8" name="Shape 1248"/>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9" name="Shape 1249"/>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0" name="Shape 1250"/>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1" name="Shape 1251"/>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2" name="Shape 1252"/>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3" name="Shape 125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4" name="Shape 1254"/>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5" name="Shape 1255"/>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6" name="Shape 1256"/>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7" name="Shape 1257"/>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8" name="Shape 1258"/>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9" name="Shape 1259"/>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0" name="Shape 1260"/>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1" name="Shape 1261"/>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2" name="Shape 126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3" name="Shape 126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4" name="Shape 1264"/>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5" name="Shape 1265"/>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6" name="Shape 1266"/>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7" name="Shape 126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8" name="Shape 126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9" name="Shape 1269"/>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0" name="Shape 1270"/>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1" name="Shape 1271"/>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2" name="Shape 1272"/>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3" name="Shape 12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4" name="Shape 1274"/>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5" name="Shape 1275"/>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6" name="Shape 1276"/>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7" name="Shape 1277"/>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8" name="Shape 1278"/>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9" name="Shape 127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0" name="Shape 128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1" name="Shape 128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2" name="Shape 128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3" name="Shape 128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4" name="Shape 1284"/>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5" name="Shape 128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6" name="Shape 1286"/>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7" name="Shape 1287"/>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8" name="Shape 1288"/>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9" name="Shape 12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0" name="Shape 1290"/>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1" name="Shape 129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2" name="Shape 129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3" name="Shape 129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4" name="Shape 12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5" name="Shape 129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6" name="Shape 1296"/>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7" name="Shape 1297"/>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8" name="Shape 1298"/>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9" name="Shape 1299"/>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0" name="Shape 1300"/>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1" name="Shape 1301"/>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2" name="Shape 1302"/>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3" name="Shape 130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4" name="Shape 1304"/>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5" name="Shape 1305"/>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6" name="Shape 1306"/>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7" name="Shape 1307"/>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8" name="Shape 130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9" name="Shape 1309"/>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0" name="Shape 1310"/>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1" name="Shape 1311"/>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2" name="Shape 1312"/>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3" name="Shape 131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4" name="Shape 1314"/>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5" name="Shape 131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6" name="Shape 1316"/>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7" name="Shape 131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8" name="Shape 131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9" name="Shape 1319"/>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0" name="Shape 1320"/>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1" name="Shape 132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2" name="Shape 1322"/>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3" name="Shape 132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4" name="Shape 1324"/>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5" name="Shape 132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6" name="Shape 132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7" name="Shape 1327"/>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8" name="Shape 1328"/>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9" name="Shape 132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0" name="Shape 13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1" name="Shape 133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2" name="Shape 1332"/>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3" name="Shape 133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4" name="Shape 133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5" name="Shape 133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6" name="Shape 133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7" name="Shape 1337"/>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8" name="Shape 133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9" name="Shape 1339"/>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0" name="Shape 1340"/>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1" name="Shape 1341"/>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2" name="Shape 1342"/>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3" name="Shape 134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4" name="Shape 134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5" name="Shape 134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6" name="Shape 1346"/>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7" name="Shape 1347"/>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8" name="Shape 1348"/>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9" name="Shape 134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0" name="Shape 1350"/>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1" name="Shape 135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2" name="Shape 1352"/>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3" name="Shape 135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4" name="Shape 135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5" name="Shape 1355"/>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6" name="Shape 1356"/>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7" name="Shape 135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8" name="Shape 135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9" name="Shape 1359"/>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0" name="Shape 1360"/>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1" name="Shape 136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2" name="Shape 1362"/>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3" name="Shape 136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4" name="Shape 1364"/>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5" name="Shape 1365"/>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6" name="Shape 1366"/>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7" name="Shape 1367"/>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8" name="Shape 1368"/>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9" name="Shape 136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0" name="Shape 1370"/>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1" name="Shape 1371"/>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2" name="Shape 1372"/>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3" name="Shape 13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4" name="Shape 1374"/>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5" name="Shape 137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6" name="Shape 1376"/>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7" name="Shape 1377"/>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8" name="Shape 1378"/>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9" name="Shape 1379"/>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0" name="Shape 1380"/>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1" name="Shape 1381"/>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2" name="Shape 138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3" name="Shape 138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4" name="Shape 138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5" name="Shape 138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6" name="Shape 1386"/>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7" name="Shape 1387"/>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8" name="Shape 138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9" name="Shape 13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0" name="Shape 13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1" name="Shape 139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2" name="Shape 1392"/>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3" name="Shape 139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4" name="Shape 1394"/>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5" name="Shape 1395"/>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6" name="Shape 1396"/>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7" name="Shape 139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8" name="Shape 1398"/>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9" name="Shape 1399"/>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0" name="Shape 140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1" name="Shape 140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2" name="Shape 1402"/>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3" name="Shape 140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4" name="Shape 1404"/>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5" name="Shape 1405"/>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6" name="Shape 1406"/>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7" name="Shape 1407"/>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8" name="Shape 140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9" name="Shape 1409"/>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0" name="Shape 141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1" name="Shape 141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2" name="Shape 1412"/>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3" name="Shape 141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4" name="Shape 1414"/>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5" name="Shape 1415"/>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6" name="Shape 141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7" name="Shape 1417"/>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8" name="Shape 1418"/>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9" name="Shape 1419"/>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0" name="Shape 142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1" name="Shape 142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2" name="Shape 1422"/>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3" name="Shape 142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4" name="Shape 142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5" name="Shape 1425"/>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6" name="Shape 1426"/>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7" name="Shape 1427"/>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8" name="Shape 1428"/>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9" name="Shape 1429"/>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0" name="Shape 143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1" name="Shape 1431"/>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2" name="Shape 1432"/>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3" name="Shape 143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4" name="Shape 143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5" name="Shape 143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6" name="Shape 1436"/>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7" name="Shape 1437"/>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8" name="Shape 1438"/>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9" name="Shape 1439"/>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0" name="Shape 144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1" name="Shape 1441"/>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2" name="Shape 1442"/>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3" name="Shape 144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4" name="Shape 1444"/>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5" name="Shape 144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6" name="Shape 1446"/>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7" name="Shape 144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8" name="Shape 1448"/>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9" name="Shape 144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0" name="Shape 1450"/>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1" name="Shape 1451"/>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2" name="Shape 1452"/>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3" name="Shape 145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4" name="Shape 145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5" name="Shape 145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6" name="Shape 1456"/>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7" name="Shape 145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8" name="Shape 1458"/>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9" name="Shape 1459"/>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0" name="Shape 1460"/>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1" name="Shape 1461"/>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2" name="Shape 1462"/>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3" name="Shape 146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4" name="Shape 1464"/>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5" name="Shape 146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6" name="Shape 146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7" name="Shape 146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8" name="Shape 146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9" name="Shape 146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0" name="Shape 1470"/>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1" name="Shape 1471"/>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2" name="Shape 1472"/>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3" name="Shape 14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4" name="Shape 1474"/>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5" name="Shape 1475"/>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6" name="Shape 1476"/>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7" name="Shape 1477"/>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8" name="Shape 14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9" name="Shape 147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0" name="Shape 148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1" name="Shape 1481"/>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2" name="Shape 1482"/>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3" name="Shape 148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4" name="Shape 148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5" name="Shape 1485"/>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6" name="Shape 14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7" name="Shape 1487"/>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8" name="Shape 1488"/>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9" name="Shape 148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0" name="Shape 1490"/>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1" name="Shape 1491"/>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2" name="Shape 1492"/>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3" name="Shape 149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4" name="Shape 1494"/>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5" name="Shape 1495"/>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6" name="Shape 1496"/>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7" name="Shape 149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8" name="Shape 149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9" name="Shape 1499"/>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0" name="Shape 150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1" name="Shape 150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2" name="Shape 1502"/>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3" name="Shape 150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4" name="Shape 1504"/>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5" name="Shape 150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6" name="Shape 1506"/>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7" name="Shape 1507"/>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8" name="Shape 1508"/>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9" name="Shape 1509"/>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0" name="Shape 1510"/>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1" name="Shape 1511"/>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2" name="Shape 151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3" name="Shape 151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4" name="Shape 1514"/>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5" name="Shape 1515"/>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6" name="Shape 151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7" name="Shape 151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8" name="Shape 1518"/>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9" name="Shape 151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0" name="Shape 1520"/>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1" name="Shape 152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2" name="Shape 152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3" name="Shape 152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4" name="Shape 152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5" name="Shape 1525"/>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6" name="Shape 1526"/>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7" name="Shape 1527"/>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8" name="Shape 15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9" name="Shape 1529"/>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0" name="Shape 153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1" name="Shape 1531"/>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2" name="Shape 153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3" name="Shape 153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4" name="Shape 153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5" name="Shape 15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6" name="Shape 153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7" name="Shape 153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8" name="Shape 1538"/>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9" name="Shape 1539"/>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0" name="Shape 1540"/>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1" name="Shape 154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2" name="Shape 154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3" name="Shape 154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4" name="Shape 1544"/>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5" name="Shape 154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6" name="Shape 154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7" name="Shape 154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8" name="Shape 154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9" name="Shape 1549"/>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0" name="Shape 1550"/>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1" name="Shape 1551"/>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2" name="Shape 155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3" name="Shape 155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4" name="Shape 155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5" name="Shape 155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6" name="Shape 155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7" name="Shape 1557"/>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8" name="Shape 1558"/>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9" name="Shape 1559"/>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0" name="Shape 156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1" name="Shape 1561"/>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2" name="Shape 1562"/>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3" name="Shape 156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4" name="Shape 156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5" name="Shape 1565"/>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6" name="Shape 1566"/>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7" name="Shape 1567"/>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8" name="Shape 1568"/>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9" name="Shape 156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0" name="Shape 157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1" name="Shape 1571"/>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2" name="Shape 1572"/>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3" name="Shape 15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4" name="Shape 1574"/>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5" name="Shape 1575"/>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6" name="Shape 1576"/>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7" name="Shape 1577"/>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8" name="Shape 1578"/>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9" name="Shape 1579"/>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0" name="Shape 158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1" name="Shape 158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2" name="Shape 1582"/>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3" name="Shape 158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4" name="Shape 1584"/>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5" name="Shape 1585"/>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6" name="Shape 1586"/>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7" name="Shape 1587"/>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8" name="Shape 1588"/>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9" name="Shape 1589"/>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0" name="Shape 15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1" name="Shape 159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2" name="Shape 159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3" name="Shape 159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4" name="Shape 15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5" name="Shape 1595"/>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6" name="Shape 1596"/>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7" name="Shape 1597"/>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8" name="Shape 1598"/>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9" name="Shape 1599"/>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0" name="Shape 1600"/>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1" name="Shape 1601"/>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2" name="Shape 160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3" name="Shape 160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4" name="Shape 1604"/>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5" name="Shape 1605"/>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6" name="Shape 1606"/>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7" name="Shape 160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8" name="Shape 1608"/>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9" name="Shape 1609"/>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0" name="Shape 1610"/>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1" name="Shape 1611"/>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2" name="Shape 1612"/>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3" name="Shape 161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4" name="Shape 1614"/>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5" name="Shape 1615"/>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6" name="Shape 1616"/>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7" name="Shape 1617"/>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8" name="Shape 1618"/>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9" name="Shape 1619"/>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0" name="Shape 162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1" name="Shape 1621"/>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2" name="Shape 162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3" name="Shape 162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4" name="Shape 162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5" name="Shape 162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6" name="Shape 1626"/>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7" name="Shape 1627"/>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8" name="Shape 1628"/>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9" name="Shape 162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0" name="Shape 16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1" name="Shape 163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2" name="Shape 1632"/>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3" name="Shape 163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4" name="Shape 163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5" name="Shape 1635"/>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6" name="Shape 1636"/>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7" name="Shape 1637"/>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8" name="Shape 1638"/>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9" name="Shape 1639"/>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0" name="Shape 1640"/>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1" name="Shape 1641"/>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2" name="Shape 1642"/>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3" name="Shape 164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4" name="Shape 1644"/>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5" name="Shape 164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6" name="Shape 1646"/>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7" name="Shape 1647"/>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8" name="Shape 1648"/>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9" name="Shape 1649"/>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0" name="Shape 1650"/>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1" name="Shape 1651"/>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2" name="Shape 1652"/>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3" name="Shape 165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4" name="Shape 1654"/>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5" name="Shape 1655"/>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6" name="Shape 1656"/>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7" name="Shape 1657"/>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8" name="Shape 1658"/>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9" name="Shape 1659"/>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0" name="Shape 1660"/>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1" name="Shape 166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2" name="Shape 1662"/>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3" name="Shape 166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4" name="Shape 1664"/>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5" name="Shape 1665"/>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6" name="Shape 1666"/>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7" name="Shape 1667"/>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8" name="Shape 166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9" name="Shape 1669"/>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0" name="Shape 1670"/>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1" name="Shape 1671"/>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2" name="Shape 1672"/>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3" name="Shape 16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4" name="Shape 167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5" name="Shape 16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6" name="Shape 1676"/>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7" name="Shape 1677"/>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8" name="Shape 1678"/>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9" name="Shape 1679"/>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0" name="Shape 1680"/>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1" name="Shape 168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2" name="Shape 168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3" name="Shape 168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4" name="Shape 168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5" name="Shape 1685"/>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6" name="Shape 168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7" name="Shape 1687"/>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8" name="Shape 1688"/>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9" name="Shape 1689"/>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0" name="Shape 169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1" name="Shape 169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2" name="Shape 1692"/>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3" name="Shape 169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4" name="Shape 169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5" name="Shape 1695"/>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6" name="Shape 169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7" name="Shape 169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8" name="Shape 169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9" name="Shape 169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0" name="Shape 1700"/>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1" name="Shape 1701"/>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2" name="Shape 170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3" name="Shape 170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4" name="Shape 1704"/>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5" name="Shape 170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6" name="Shape 170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7" name="Shape 1707"/>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8" name="Shape 170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9" name="Shape 170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0" name="Shape 1710"/>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1" name="Shape 1711"/>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2" name="Shape 171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3" name="Shape 17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4" name="Shape 1714"/>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5" name="Shape 1715"/>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6" name="Shape 1716"/>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7" name="Shape 1717"/>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8" name="Shape 1718"/>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9" name="Shape 1719"/>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0" name="Shape 172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1" name="Shape 1721"/>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2" name="Shape 172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3" name="Shape 172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4" name="Shape 1724"/>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5" name="Shape 1725"/>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6" name="Shape 172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7" name="Shape 172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8" name="Shape 17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9" name="Shape 172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0" name="Shape 17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1" name="Shape 1731"/>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2" name="Shape 1732"/>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3" name="Shape 173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4" name="Shape 1734"/>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5" name="Shape 1735"/>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6" name="Shape 1736"/>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7" name="Shape 1737"/>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8" name="Shape 173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9" name="Shape 173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0" name="Shape 1740"/>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1" name="Shape 1741"/>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2" name="Shape 174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3" name="Shape 174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4" name="Shape 174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5" name="Shape 1745"/>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6" name="Shape 1746"/>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7" name="Shape 174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8" name="Shape 174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9" name="Shape 174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0" name="Shape 1750"/>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1" name="Shape 1751"/>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2" name="Shape 1752"/>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3" name="Shape 175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4" name="Shape 1754"/>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5" name="Shape 1755"/>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6" name="Shape 1756"/>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7" name="Shape 1757"/>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8" name="Shape 1758"/>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9" name="Shape 1759"/>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0" name="Shape 176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1" name="Shape 1761"/>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2" name="Shape 176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3" name="Shape 176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4" name="Shape 1764"/>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5" name="Shape 1765"/>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6" name="Shape 1766"/>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7" name="Shape 176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8" name="Shape 1768"/>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9" name="Shape 176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0" name="Shape 177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1" name="Shape 1771"/>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2" name="Shape 177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3" name="Shape 17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4" name="Shape 1774"/>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5" name="Shape 17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6" name="Shape 177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7" name="Shape 1777"/>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8" name="Shape 177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9" name="Shape 177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0" name="Shape 178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1" name="Shape 1781"/>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2" name="Shape 178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3" name="Shape 178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4" name="Shape 17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5" name="Shape 178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6" name="Shape 1786"/>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7" name="Shape 1787"/>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8" name="Shape 1788"/>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9" name="Shape 1789"/>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0" name="Shape 1790"/>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1" name="Shape 1791"/>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2" name="Shape 1792"/>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3" name="Shape 179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4" name="Shape 1794"/>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5" name="Shape 1795"/>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6" name="Shape 1796"/>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7" name="Shape 179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8" name="Shape 1798"/>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9" name="Shape 1799"/>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0" name="Shape 1800"/>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1" name="Shape 1801"/>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2" name="Shape 180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3" name="Shape 180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4" name="Shape 180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5" name="Shape 180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6" name="Shape 180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7" name="Shape 1807"/>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8" name="Shape 180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9" name="Shape 180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0" name="Shape 1810"/>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1" name="Shape 181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2" name="Shape 1812"/>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3" name="Shape 18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4" name="Shape 181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5" name="Shape 1815"/>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6" name="Shape 181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7" name="Shape 181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8" name="Shape 1818"/>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9" name="Shape 1819"/>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0" name="Shape 1820"/>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1" name="Shape 182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2" name="Shape 1822"/>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3" name="Shape 182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4" name="Shape 1824"/>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5" name="Shape 182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6" name="Shape 182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7" name="Shape 182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8" name="Shape 182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9" name="Shape 182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0" name="Shape 1830"/>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1" name="Shape 183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2" name="Shape 183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3" name="Shape 183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4" name="Shape 1834"/>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5" name="Shape 1835"/>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6" name="Shape 183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7" name="Shape 183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8" name="Shape 1838"/>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9" name="Shape 1839"/>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0" name="Shape 1840"/>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1" name="Shape 1841"/>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2" name="Shape 1842"/>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3" name="Shape 184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4" name="Shape 184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5" name="Shape 1845"/>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6" name="Shape 1846"/>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7" name="Shape 184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8" name="Shape 1848"/>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9" name="Shape 1849"/>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0" name="Shape 1850"/>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1" name="Shape 1851"/>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2" name="Shape 1852"/>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3" name="Shape 185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4" name="Shape 1854"/>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5" name="Shape 185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6" name="Shape 185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7" name="Shape 1857"/>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8" name="Shape 185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9" name="Shape 1859"/>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0" name="Shape 1860"/>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1" name="Shape 1861"/>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2" name="Shape 186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3" name="Shape 186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4" name="Shape 186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5" name="Shape 186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6" name="Shape 1866"/>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7" name="Shape 1867"/>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8" name="Shape 1868"/>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9" name="Shape 1869"/>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0" name="Shape 1870"/>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1" name="Shape 187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2" name="Shape 1872"/>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3" name="Shape 18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4" name="Shape 187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5" name="Shape 1875"/>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6" name="Shape 187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7" name="Shape 1877"/>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8" name="Shape 18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9" name="Shape 187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0" name="Shape 188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1" name="Shape 1881"/>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2" name="Shape 1882"/>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3" name="Shape 188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4" name="Shape 18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5" name="Shape 1885"/>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6" name="Shape 18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7" name="Shape 1887"/>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8" name="Shape 1888"/>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9" name="Shape 1889"/>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0" name="Shape 1890"/>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1" name="Shape 1891"/>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2" name="Shape 1892"/>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3" name="Shape 189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4" name="Shape 189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5" name="Shape 1895"/>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6" name="Shape 1896"/>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7" name="Shape 189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8" name="Shape 1898"/>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9" name="Shape 189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0" name="Shape 1900"/>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1" name="Shape 1901"/>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2" name="Shape 1902"/>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3" name="Shape 190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4" name="Shape 190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5" name="Shape 190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6" name="Shape 1906"/>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7" name="Shape 1907"/>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8" name="Shape 1908"/>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9" name="Shape 190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0" name="Shape 1910"/>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1" name="Shape 1911"/>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2" name="Shape 191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3" name="Shape 191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4" name="Shape 191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5" name="Shape 191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6" name="Shape 1916"/>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7" name="Shape 1917"/>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8" name="Shape 1918"/>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9" name="Shape 191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0" name="Shape 1920"/>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1" name="Shape 1921"/>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2" name="Shape 192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3" name="Shape 192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4" name="Shape 192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5" name="Shape 192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6" name="Shape 1926"/>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7" name="Shape 192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8" name="Shape 192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9" name="Shape 192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0" name="Shape 193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1" name="Shape 1931"/>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2" name="Shape 193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3" name="Shape 193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4" name="Shape 193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5" name="Shape 1935"/>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6" name="Shape 1936"/>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7" name="Shape 1937"/>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8" name="Shape 1938"/>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9" name="Shape 193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0" name="Shape 1940"/>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1" name="Shape 1941"/>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2" name="Shape 1942"/>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3" name="Shape 194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4" name="Shape 194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5" name="Shape 1945"/>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6" name="Shape 194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7" name="Shape 194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8" name="Shape 1948"/>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9" name="Shape 194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0" name="Shape 195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1" name="Shape 195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2" name="Shape 195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3" name="Shape 195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4" name="Shape 195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5" name="Shape 195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6" name="Shape 1956"/>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7" name="Shape 1957"/>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8" name="Shape 195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9" name="Shape 195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0" name="Shape 196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1" name="Shape 196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2" name="Shape 196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Tree>
    <p:extLst>
      <p:ext uri="{BB962C8B-B14F-4D97-AF65-F5344CB8AC3E}">
        <p14:creationId xmlns:p14="http://schemas.microsoft.com/office/powerpoint/2010/main" val="91761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24</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Extension of the beta distribution, for multiple events</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222030"/>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Distributions II</a:t>
            </a:r>
            <a:endParaRPr/>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a:p>
        </p:txBody>
      </p:sp>
      <p:graphicFrame>
        <p:nvGraphicFramePr>
          <p:cNvPr id="1988" name="Shape 1988"/>
          <p:cNvGraphicFramePr/>
          <p:nvPr/>
        </p:nvGraphicFramePr>
        <p:xfrm>
          <a:off x="940675"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875825"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a:t>PSA in R</a:t>
            </a:r>
            <a:endParaRPr/>
          </a:p>
        </p:txBody>
      </p:sp>
      <p:sp>
        <p:nvSpPr>
          <p:cNvPr id="1996" name="Shape 199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spcBef>
                <a:spcPts val="440"/>
              </a:spcBef>
              <a:spcAft>
                <a:spcPts val="0"/>
              </a:spcAft>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marL="342900" lvl="0" indent="-88900">
              <a:spcBef>
                <a:spcPts val="440"/>
              </a:spcBef>
              <a:spcAft>
                <a:spcPts val="0"/>
              </a:spcAft>
              <a:buNone/>
            </a:pPr>
            <a:endParaRPr dirty="0"/>
          </a:p>
          <a:p>
            <a:pPr marL="457200" lvl="0" indent="-368300" rtl="0">
              <a:spcBef>
                <a:spcPts val="440"/>
              </a:spcBef>
              <a:spcAft>
                <a:spcPts val="0"/>
              </a:spcAft>
              <a:buClr>
                <a:schemeClr val="accent3"/>
              </a:buClr>
              <a:buSzPts val="2200"/>
              <a:buChar char="•"/>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lvl="0" indent="0" rtl="0">
              <a:spcBef>
                <a:spcPts val="440"/>
              </a:spcBef>
              <a:spcAft>
                <a:spcPts val="0"/>
              </a:spcAft>
              <a:buNone/>
            </a:pPr>
            <a:endParaRPr sz="600" b="1" dirty="0"/>
          </a:p>
          <a:p>
            <a:pPr marL="457200" lvl="0" indent="-368300" rtl="0">
              <a:spcBef>
                <a:spcPts val="440"/>
              </a:spcBef>
              <a:spcAft>
                <a:spcPts val="0"/>
              </a:spcAft>
              <a:buClr>
                <a:schemeClr val="accent3"/>
              </a:buClr>
              <a:buSzPts val="2200"/>
              <a:buChar char="•"/>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lvl="0" indent="0" rtl="0">
              <a:spcBef>
                <a:spcPts val="440"/>
              </a:spcBef>
              <a:spcAft>
                <a:spcPts val="0"/>
              </a:spcAft>
              <a:buNone/>
            </a:pPr>
            <a:endParaRPr b="1" dirty="0"/>
          </a:p>
          <a:p>
            <a:pPr marL="0" lvl="0" indent="0" rtl="0">
              <a:spcBef>
                <a:spcPts val="440"/>
              </a:spcBef>
              <a:spcAft>
                <a:spcPts val="0"/>
              </a:spcAft>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26</a:t>
            </a:fld>
            <a:endParaRPr/>
          </a:p>
        </p:txBody>
      </p:sp>
    </p:spTree>
    <p:extLst>
      <p:ext uri="{BB962C8B-B14F-4D97-AF65-F5344CB8AC3E}">
        <p14:creationId xmlns:p14="http://schemas.microsoft.com/office/powerpoint/2010/main" val="2100418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 and Frontier (CEAF)</a:t>
            </a:r>
          </a:p>
        </p:txBody>
      </p:sp>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CEAF displays which strategy has </a:t>
            </a:r>
            <a:r>
              <a:rPr lang="en-US" u="sng" dirty="0"/>
              <a:t>highest expected</a:t>
            </a:r>
            <a:r>
              <a:rPr lang="en-US" dirty="0"/>
              <a:t> net benefit given a certain WTP threshold</a:t>
            </a:r>
          </a:p>
        </p:txBody>
      </p:sp>
    </p:spTree>
    <p:extLst>
      <p:ext uri="{BB962C8B-B14F-4D97-AF65-F5344CB8AC3E}">
        <p14:creationId xmlns:p14="http://schemas.microsoft.com/office/powerpoint/2010/main" val="1333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Accounts for the likelihood of the values of each of the inputs and their effect on the model outputs</a:t>
            </a:r>
          </a:p>
          <a:p>
            <a:endParaRPr lang="en-US" dirty="0"/>
          </a:p>
          <a:p>
            <a:r>
              <a:rPr lang="en-US" dirty="0"/>
              <a:t>It is often conducted in a similar approach than PSA but distributions of inputs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628650" y="2895786"/>
            <a:ext cx="7886700" cy="1887416"/>
          </a:xfrm>
          <a:prstGeom prst="rect">
            <a:avLst/>
          </a:prstGeom>
        </p:spPr>
      </p:pic>
    </p:spTree>
    <p:extLst>
      <p:ext uri="{BB962C8B-B14F-4D97-AF65-F5344CB8AC3E}">
        <p14:creationId xmlns:p14="http://schemas.microsoft.com/office/powerpoint/2010/main" val="272817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Value of Information</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How likely we are to make the wrong decision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u="sng" dirty="0">
                <a:latin typeface="Verdana" panose="020B0604030504040204" pitchFamily="34" charset="0"/>
                <a:ea typeface="Verdana" panose="020B0604030504040204" pitchFamily="34" charset="0"/>
                <a:cs typeface="Verdana" panose="020B0604030504040204" pitchFamily="34" charset="0"/>
              </a:rPr>
              <a:t>And</a:t>
            </a:r>
            <a:r>
              <a:rPr lang="en-US" dirty="0">
                <a:latin typeface="Verdana" panose="020B0604030504040204" pitchFamily="34" charset="0"/>
                <a:ea typeface="Verdana" panose="020B0604030504040204" pitchFamily="34" charset="0"/>
                <a:cs typeface="Verdana" panose="020B0604030504040204" pitchFamily="34" charset="0"/>
              </a:rPr>
              <a:t> how bad it is to make the wrong decision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Cost of uncertainty (i.e., expected loss based on current information)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Expected benefit of potential future research</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Can produce claims such as “</a:t>
            </a:r>
            <a:r>
              <a:rPr lang="en-US" b="1" dirty="0">
                <a:latin typeface="Verdana" panose="020B0604030504040204" pitchFamily="34" charset="0"/>
                <a:ea typeface="Verdana" panose="020B0604030504040204" pitchFamily="34" charset="0"/>
                <a:cs typeface="Verdana" panose="020B0604030504040204" pitchFamily="34" charset="0"/>
              </a:rPr>
              <a:t>How likely AND how bad?</a:t>
            </a:r>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9788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Expected Value of Perfect Information (EVPI)</a:t>
            </a:r>
          </a:p>
        </p:txBody>
      </p:sp>
      <p:sp>
        <p:nvSpPr>
          <p:cNvPr id="3" name="Content Placeholder 2">
            <a:extLst>
              <a:ext uri="{FF2B5EF4-FFF2-40B4-BE49-F238E27FC236}">
                <a16:creationId xmlns:a16="http://schemas.microsoft.com/office/drawing/2014/main" id="{385CB0ED-5756-5140-9F58-439C1B93330D}"/>
              </a:ext>
            </a:extLst>
          </p:cNvPr>
          <p:cNvSpPr>
            <a:spLocks noGrp="1"/>
          </p:cNvSpPr>
          <p:nvPr>
            <p:ph idx="1"/>
          </p:nvPr>
        </p:nvSpPr>
        <p:spPr>
          <a:xfrm>
            <a:off x="840432" y="1417638"/>
            <a:ext cx="8026166" cy="4983162"/>
          </a:xfrm>
        </p:spPr>
        <p:txBody>
          <a:bodyPr/>
          <a:lstStyle/>
          <a:p>
            <a:r>
              <a:rPr lang="en-US" dirty="0"/>
              <a:t>Value of </a:t>
            </a:r>
            <a:r>
              <a:rPr lang="en-US" b="1" dirty="0"/>
              <a:t>eliminating</a:t>
            </a:r>
            <a:r>
              <a:rPr lang="en-US" dirty="0"/>
              <a:t> all sources of </a:t>
            </a:r>
            <a:r>
              <a:rPr lang="en-US" b="1" dirty="0"/>
              <a:t>uncertainty</a:t>
            </a:r>
            <a:r>
              <a:rPr lang="en-US" dirty="0"/>
              <a:t> for all parameters (𝜃)</a:t>
            </a:r>
          </a:p>
          <a:p>
            <a:endParaRPr lang="en-US" dirty="0"/>
          </a:p>
          <a:p>
            <a:r>
              <a:rPr lang="en-US" b="1" dirty="0"/>
              <a:t>Maximum</a:t>
            </a:r>
            <a:r>
              <a:rPr lang="en-US" dirty="0"/>
              <a:t> willingness to pay to get perfect information on all parameters</a:t>
            </a:r>
          </a:p>
          <a:p>
            <a:endParaRPr lang="en-US" dirty="0"/>
          </a:p>
          <a:p>
            <a:r>
              <a:rPr lang="en-US" b="1" dirty="0"/>
              <a:t>No</a:t>
            </a:r>
            <a:r>
              <a:rPr lang="en-US" dirty="0"/>
              <a:t> future data collection effort </a:t>
            </a:r>
            <a:r>
              <a:rPr lang="en-US" b="1" dirty="0"/>
              <a:t>should exceed</a:t>
            </a:r>
            <a:r>
              <a:rPr lang="en-US" dirty="0"/>
              <a:t> EVPI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961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limitations of CEACs and CEAF</a:t>
            </a:r>
          </a:p>
        </p:txBody>
      </p:sp>
      <p:sp>
        <p:nvSpPr>
          <p:cNvPr id="3" name="Content Placeholder 2"/>
          <p:cNvSpPr>
            <a:spLocks noGrp="1"/>
          </p:cNvSpPr>
          <p:nvPr>
            <p:ph idx="1"/>
          </p:nvPr>
        </p:nvSpPr>
        <p:spPr>
          <a:xfrm>
            <a:off x="840432" y="1510104"/>
            <a:ext cx="7620000" cy="4983162"/>
          </a:xfrm>
        </p:spPr>
        <p:txBody>
          <a:bodyPr>
            <a:normAutofit lnSpcReduction="10000"/>
          </a:bodyPr>
          <a:lstStyle/>
          <a:p>
            <a:r>
              <a:rPr lang="en-US" dirty="0"/>
              <a:t>These limitations ﻿can be addressed by using </a:t>
            </a:r>
            <a:r>
              <a:rPr lang="en-US" b="1" dirty="0"/>
              <a:t>expected loss curves</a:t>
            </a:r>
            <a:r>
              <a:rPr lang="en-US" dirty="0"/>
              <a:t> (ELCs), previously proposed by others (Eckermann et al., 2008)</a:t>
            </a:r>
          </a:p>
          <a:p>
            <a:endParaRPr lang="en-US" dirty="0"/>
          </a:p>
          <a:p>
            <a:r>
              <a:rPr lang="en-US" b="1" dirty="0"/>
              <a:t>ELCs</a:t>
            </a:r>
            <a:r>
              <a:rPr lang="en-US" dirty="0"/>
              <a:t> ﻿present a </a:t>
            </a:r>
            <a:r>
              <a:rPr lang="en-US" b="1" dirty="0"/>
              <a:t>quantification</a:t>
            </a:r>
            <a:r>
              <a:rPr lang="en-US" dirty="0"/>
              <a:t> of the </a:t>
            </a:r>
            <a:r>
              <a:rPr lang="en-US" b="1" dirty="0"/>
              <a:t>consequences</a:t>
            </a:r>
            <a:r>
              <a:rPr lang="en-US" dirty="0"/>
              <a:t> of choosing a </a:t>
            </a:r>
            <a:r>
              <a:rPr lang="en-US" b="1" dirty="0"/>
              <a:t>suboptimal strategy</a:t>
            </a:r>
            <a:r>
              <a:rPr lang="en-US" dirty="0"/>
              <a:t> in terms of expected foregone benefits as a function of WTP threshold</a:t>
            </a:r>
          </a:p>
          <a:p>
            <a:endParaRPr lang="en-US" dirty="0"/>
          </a:p>
          <a:p>
            <a:r>
              <a:rPr lang="en-US" dirty="0"/>
              <a:t>﻿ELCs also display the </a:t>
            </a:r>
            <a:r>
              <a:rPr lang="en-US" b="1" dirty="0"/>
              <a:t>optimal strategy</a:t>
            </a:r>
            <a:r>
              <a:rPr lang="en-US" dirty="0"/>
              <a:t> (like CEAF), the </a:t>
            </a:r>
            <a:r>
              <a:rPr lang="en-US" b="1" dirty="0"/>
              <a:t>value of eliminating</a:t>
            </a:r>
            <a:r>
              <a:rPr lang="en-US" dirty="0"/>
              <a:t> current level of </a:t>
            </a:r>
            <a:r>
              <a:rPr lang="en-US" b="1" dirty="0"/>
              <a:t>decision uncertainty</a:t>
            </a:r>
            <a:r>
              <a:rPr lang="en-US" dirty="0"/>
              <a:t> through additional research (like EVPI), and the </a:t>
            </a:r>
            <a:r>
              <a:rPr lang="en-US" b="1" dirty="0"/>
              <a:t>ranking of strategies </a:t>
            </a:r>
            <a:r>
              <a:rPr lang="en-US" dirty="0"/>
              <a:t>in terms of expected losses</a:t>
            </a:r>
          </a:p>
        </p:txBody>
      </p:sp>
    </p:spTree>
    <p:extLst>
      <p:ext uri="{BB962C8B-B14F-4D97-AF65-F5344CB8AC3E}">
        <p14:creationId xmlns:p14="http://schemas.microsoft.com/office/powerpoint/2010/main" val="3342746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pPr marL="0" indent="0">
                  <a:buNone/>
                </a:pPr>
                <a:r>
                  <a:rPr lang="en-US" dirty="0"/>
                  <a:t>Expected loss of strategy </a:t>
                </a:r>
                <a14:m>
                  <m:oMath xmlns:m="http://schemas.openxmlformats.org/officeDocument/2006/math">
                    <m:r>
                      <a:rPr lang="es-ES" b="0" i="1" smtClean="0">
                        <a:latin typeface="Cambria Math" panose="02040503050406030204" pitchFamily="18" charset="0"/>
                      </a:rPr>
                      <m:t>𝑑</m:t>
                    </m:r>
                  </m:oMath>
                </a14:m>
                <a:r>
                  <a:rPr lang="en-US" dirty="0"/>
                  <a:t>, </a:t>
                </a:r>
                <a14:m>
                  <m:oMath xmlns:m="http://schemas.openxmlformats.org/officeDocument/2006/math">
                    <m:sSub>
                      <m:sSubPr>
                        <m:ctrlPr>
                          <a:rPr lang="es-ES" b="0" i="1" dirty="0" smtClean="0">
                            <a:latin typeface="Cambria Math" panose="02040503050406030204" pitchFamily="18" charset="0"/>
                          </a:rPr>
                        </m:ctrlPr>
                      </m:sSubPr>
                      <m:e>
                        <m:acc>
                          <m:accPr>
                            <m:chr m:val="̅"/>
                            <m:ctrlPr>
                              <a:rPr lang="es-ES" b="0" i="1" dirty="0" smtClean="0">
                                <a:latin typeface="Cambria Math" panose="02040503050406030204" pitchFamily="18" charset="0"/>
                              </a:rPr>
                            </m:ctrlPr>
                          </m:accPr>
                          <m:e>
                            <m:r>
                              <a:rPr lang="es-ES" b="0" i="1" dirty="0" smtClean="0">
                                <a:latin typeface="Cambria Math" panose="02040503050406030204" pitchFamily="18" charset="0"/>
                              </a:rPr>
                              <m:t>𝐿</m:t>
                            </m:r>
                          </m:e>
                        </m:acc>
                      </m:e>
                      <m:sub>
                        <m:r>
                          <a:rPr lang="es-ES" b="0" i="1" dirty="0" smtClean="0">
                            <a:latin typeface="Cambria Math" panose="02040503050406030204" pitchFamily="18" charset="0"/>
                          </a:rPr>
                          <m:t>𝑑</m:t>
                        </m:r>
                      </m:sub>
                    </m:sSub>
                  </m:oMath>
                </a14:m>
                <a:r>
                  <a:rPr lang="en-US" dirty="0"/>
                  <a:t>, ﻿averaged across all </a:t>
                </a:r>
                <a14:m>
                  <m:oMath xmlns:m="http://schemas.openxmlformats.org/officeDocument/2006/math">
                    <m:r>
                      <a:rPr lang="es-ES" b="0" i="1" smtClean="0">
                        <a:latin typeface="Cambria Math" panose="02040503050406030204" pitchFamily="18" charset="0"/>
                      </a:rPr>
                      <m:t>𝑁</m:t>
                    </m:r>
                  </m:oMath>
                </a14:m>
                <a:r>
                  <a:rPr lang="en-US" dirty="0"/>
                  <a:t> simulations of a PSA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e>
                      </m:nary>
                    </m:oMath>
                  </m:oMathPara>
                </a14:m>
                <a:endParaRPr lang="es-ES" dirty="0"/>
              </a:p>
              <a:p>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oMath>
                </a14:m>
                <a:r>
                  <a:rPr lang="en-US" dirty="0"/>
                  <a:t> is the net benefit of the optimal strategy for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PSA sample, denoted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14912" r="-1086"/>
                </a:stretch>
              </a:blipFill>
            </p:spPr>
            <p:txBody>
              <a:bodyPr/>
              <a:lstStyle/>
              <a:p>
                <a:r>
                  <a:rPr lang="en-US">
                    <a:noFill/>
                  </a:rPr>
                  <a:t> </a:t>
                </a:r>
              </a:p>
            </p:txBody>
          </p:sp>
        </mc:Fallback>
      </mc:AlternateContent>
    </p:spTree>
    <p:extLst>
      <p:ext uri="{BB962C8B-B14F-4D97-AF65-F5344CB8AC3E}">
        <p14:creationId xmlns:p14="http://schemas.microsoft.com/office/powerpoint/2010/main" val="2780974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Once the expected loss is calculated for all </a:t>
                </a:r>
                <a14:m>
                  <m:oMath xmlns:m="http://schemas.openxmlformats.org/officeDocument/2006/math">
                    <m:r>
                      <a:rPr lang="en-US" i="1">
                        <a:latin typeface="Cambria Math" panose="02040503050406030204" pitchFamily="18" charset="0"/>
                      </a:rPr>
                      <m:t>𝐷</m:t>
                    </m:r>
                  </m:oMath>
                </a14:m>
                <a:r>
                  <a:rPr lang="en-US" dirty="0"/>
                  <a:t> strategies, it is possible to determine both the optimal strategy and the EVPI, because:</a:t>
                </a:r>
              </a:p>
              <a:p>
                <a:endParaRPr lang="en-US" dirty="0"/>
              </a:p>
              <a:p>
                <a:pPr marL="385763" indent="-385763">
                  <a:buFont typeface="+mj-lt"/>
                  <a:buAutoNum type="arabicPeriod"/>
                </a:pPr>
                <a:r>
                  <a:rPr lang="en-US" dirty="0"/>
                  <a:t>For a risk-neutral decision maker, the optimal strategy is the strategy with the </a:t>
                </a:r>
                <a:r>
                  <a:rPr lang="en-US" b="1" dirty="0"/>
                  <a:t>highest expected benefit</a:t>
                </a:r>
                <a:r>
                  <a:rPr lang="en-US" dirty="0"/>
                  <a:t>, which is equivalent to the strategy with the </a:t>
                </a:r>
                <a:r>
                  <a:rPr lang="en-US" b="1" dirty="0"/>
                  <a:t>lowest expected loss</a:t>
                </a:r>
                <a:r>
                  <a:rPr lang="en-US" dirty="0"/>
                  <a:t> </a:t>
                </a:r>
              </a:p>
              <a:p>
                <a:pPr marL="385763" indent="-385763">
                  <a:buFont typeface="+mj-lt"/>
                  <a:buAutoNum type="arabicPeriod"/>
                </a:pPr>
                <a:endParaRPr lang="en-US" dirty="0"/>
              </a:p>
              <a:p>
                <a:pPr marL="385763" indent="-385763">
                  <a:buFont typeface="+mj-lt"/>
                  <a:buAutoNum type="arabicPeriod"/>
                </a:pPr>
                <a:r>
                  <a:rPr lang="en-US" dirty="0"/>
                  <a:t>The </a:t>
                </a:r>
                <a:r>
                  <a:rPr lang="en-US" b="1" dirty="0"/>
                  <a:t>expected loss</a:t>
                </a:r>
                <a:r>
                  <a:rPr lang="en-US" dirty="0"/>
                  <a:t> of the </a:t>
                </a:r>
                <a:r>
                  <a:rPr lang="en-US" b="1" dirty="0"/>
                  <a:t>optimal strategy</a:t>
                </a:r>
                <a:r>
                  <a:rPr lang="en-US" dirty="0"/>
                  <a:t> equals the </a:t>
                </a:r>
                <a:r>
                  <a:rPr lang="en-US" b="1" dirty="0"/>
                  <a:t>EVPI</a:t>
                </a:r>
                <a:r>
                  <a:rPr lang="en-US" dirty="0"/>
                  <a:t>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91902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4</a:t>
            </a:fld>
            <a:endParaRPr/>
          </a:p>
        </p:txBody>
      </p:sp>
    </p:spTree>
    <p:extLst>
      <p:ext uri="{BB962C8B-B14F-4D97-AF65-F5344CB8AC3E}">
        <p14:creationId xmlns:p14="http://schemas.microsoft.com/office/powerpoint/2010/main" val="486168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Expected Loss Curves (ELCs)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ELCs are a representation of the expected loss of all </a:t>
                </a:r>
                <a14:m>
                  <m:oMath xmlns:m="http://schemas.openxmlformats.org/officeDocument/2006/math">
                    <m:r>
                      <a:rPr lang="en-US" i="1">
                        <a:latin typeface="Cambria Math" panose="02040503050406030204" pitchFamily="18" charset="0"/>
                      </a:rPr>
                      <m:t>𝐷</m:t>
                    </m:r>
                  </m:oMath>
                </a14:m>
                <a:r>
                  <a:rPr lang="en-US" dirty="0"/>
                  <a:t> strategies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𝐷</m:t>
                          </m:r>
                        </m:sub>
                      </m:sSub>
                      <m:r>
                        <a:rPr lang="en-US" i="1">
                          <a:latin typeface="Cambria Math" panose="02040503050406030204" pitchFamily="18" charset="0"/>
                        </a:rPr>
                        <m:t>]</m:t>
                      </m:r>
                    </m:oMath>
                  </m:oMathPara>
                </a14:m>
                <a:endParaRPr lang="en-US" dirty="0"/>
              </a:p>
              <a:p>
                <a:pPr marL="0" indent="0">
                  <a:buNone/>
                </a:pPr>
                <a:r>
                  <a:rPr lang="en-US" dirty="0"/>
                  <a:t>as a function of WTP</a:t>
                </a:r>
              </a:p>
              <a:p>
                <a:endParaRPr lang="en-US" dirty="0"/>
              </a:p>
              <a:p>
                <a:r>
                  <a:rPr lang="en-US" dirty="0"/>
                  <a:t>The </a:t>
                </a:r>
                <a:r>
                  <a:rPr lang="en-US" b="1" dirty="0"/>
                  <a:t>lower envelope</a:t>
                </a:r>
                <a:r>
                  <a:rPr lang="en-US" dirty="0"/>
                  <a:t> of the ELCs is the expected loss of the </a:t>
                </a:r>
                <a:r>
                  <a:rPr lang="en-US" b="1" dirty="0"/>
                  <a:t>optimal strategy </a:t>
                </a:r>
                <a:r>
                  <a:rPr lang="en-US" dirty="0"/>
                  <a:t>and also the </a:t>
                </a:r>
                <a:r>
                  <a:rPr lang="en-US" b="1" dirty="0"/>
                  <a:t>EVPI</a:t>
                </a:r>
                <a:r>
                  <a:rPr lang="en-US" dirty="0"/>
                  <a:t> </a:t>
                </a:r>
              </a:p>
              <a:p>
                <a:endParaRPr lang="en-US" dirty="0"/>
              </a:p>
              <a:p>
                <a:r>
                  <a:rPr lang="en-US" dirty="0"/>
                  <a:t>ELCs reveal by how much the optimal strategy is </a:t>
                </a:r>
                <a:r>
                  <a:rPr lang="en-US" b="1" dirty="0"/>
                  <a:t>better than</a:t>
                </a:r>
                <a:r>
                  <a:rPr lang="en-US" dirty="0"/>
                  <a:t> each of the other alternatives in terms of expected foregone benefits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5F05AF-310C-4A44-A336-94552C3EE58C}"/>
              </a:ext>
            </a:extLst>
          </p:cNvPr>
          <p:cNvSpPr/>
          <p:nvPr/>
        </p:nvSpPr>
        <p:spPr>
          <a:xfrm>
            <a:off x="840432" y="5644761"/>
            <a:ext cx="7820683" cy="1077218"/>
          </a:xfrm>
          <a:prstGeom prst="rect">
            <a:avLst/>
          </a:prstGeom>
        </p:spPr>
        <p:txBody>
          <a:bodyPr wrap="square">
            <a:spAutoFit/>
          </a:bodyPr>
          <a:lstStyle/>
          <a:p>
            <a:r>
              <a:rPr lang="en-US" sz="1600" dirty="0"/>
              <a:t>Alarid-Escudero F, Enns EA, Kuntz KM, Michaud TL, Jalal H. “Time Traveling Is Just Too Dangerous” But Some Methods Are Worth Revisiting: The Advantages of Expected Loss Curves Over Cost-Effectiveness Acceptability Curves and Frontier. </a:t>
            </a:r>
            <a:r>
              <a:rPr lang="en-US" sz="1600" i="1" dirty="0"/>
              <a:t>Value Health</a:t>
            </a:r>
            <a:r>
              <a:rPr lang="en-US" sz="1600" dirty="0"/>
              <a:t>. 2019;In Press. </a:t>
            </a:r>
          </a:p>
        </p:txBody>
      </p:sp>
    </p:spTree>
    <p:extLst>
      <p:ext uri="{BB962C8B-B14F-4D97-AF65-F5344CB8AC3E}">
        <p14:creationId xmlns:p14="http://schemas.microsoft.com/office/powerpoint/2010/main" val="3094082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Tree>
    <p:extLst>
      <p:ext uri="{BB962C8B-B14F-4D97-AF65-F5344CB8AC3E}">
        <p14:creationId xmlns:p14="http://schemas.microsoft.com/office/powerpoint/2010/main" val="241802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
        <p:nvSpPr>
          <p:cNvPr id="5" name="Frame 4">
            <a:extLst>
              <a:ext uri="{FF2B5EF4-FFF2-40B4-BE49-F238E27FC236}">
                <a16:creationId xmlns:a16="http://schemas.microsoft.com/office/drawing/2014/main" id="{B77799F2-B7C8-D44C-A66E-C16093EF2351}"/>
              </a:ext>
            </a:extLst>
          </p:cNvPr>
          <p:cNvSpPr/>
          <p:nvPr/>
        </p:nvSpPr>
        <p:spPr>
          <a:xfrm>
            <a:off x="3539614" y="1855888"/>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6986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Tree>
    <p:extLst>
      <p:ext uri="{BB962C8B-B14F-4D97-AF65-F5344CB8AC3E}">
        <p14:creationId xmlns:p14="http://schemas.microsoft.com/office/powerpoint/2010/main" val="2273606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
        <p:nvSpPr>
          <p:cNvPr id="9" name="Frame 8">
            <a:extLst>
              <a:ext uri="{FF2B5EF4-FFF2-40B4-BE49-F238E27FC236}">
                <a16:creationId xmlns:a16="http://schemas.microsoft.com/office/drawing/2014/main" id="{191144D7-471A-C146-AB4F-D54FA1DDF500}"/>
              </a:ext>
            </a:extLst>
          </p:cNvPr>
          <p:cNvSpPr/>
          <p:nvPr/>
        </p:nvSpPr>
        <p:spPr>
          <a:xfrm>
            <a:off x="3683410" y="1889072"/>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63449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EVPI</a:t>
            </a:r>
          </a:p>
        </p:txBody>
      </p:sp>
      <p:pic>
        <p:nvPicPr>
          <p:cNvPr id="4" name="Picture 3">
            <a:extLst>
              <a:ext uri="{FF2B5EF4-FFF2-40B4-BE49-F238E27FC236}">
                <a16:creationId xmlns:a16="http://schemas.microsoft.com/office/drawing/2014/main" id="{3E82BD15-0E9E-474A-AE65-8643FB84EE6E}"/>
              </a:ext>
            </a:extLst>
          </p:cNvPr>
          <p:cNvPicPr>
            <a:picLocks noChangeAspect="1"/>
          </p:cNvPicPr>
          <p:nvPr/>
        </p:nvPicPr>
        <p:blipFill rotWithShape="1">
          <a:blip r:embed="rId2"/>
          <a:srcRect t="7608"/>
          <a:stretch/>
        </p:blipFill>
        <p:spPr>
          <a:xfrm>
            <a:off x="683568" y="1417638"/>
            <a:ext cx="8386622" cy="5165724"/>
          </a:xfrm>
          <a:prstGeom prst="rect">
            <a:avLst/>
          </a:prstGeom>
        </p:spPr>
      </p:pic>
    </p:spTree>
    <p:extLst>
      <p:ext uri="{BB962C8B-B14F-4D97-AF65-F5344CB8AC3E}">
        <p14:creationId xmlns:p14="http://schemas.microsoft.com/office/powerpoint/2010/main" val="2969642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46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8371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47</a:t>
            </a:fld>
            <a:endParaRPr lang="en-US"/>
          </a:p>
        </p:txBody>
      </p:sp>
    </p:spTree>
    <p:extLst>
      <p:ext uri="{BB962C8B-B14F-4D97-AF65-F5344CB8AC3E}">
        <p14:creationId xmlns:p14="http://schemas.microsoft.com/office/powerpoint/2010/main" val="1236097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48</a:t>
            </a:fld>
            <a:endParaRPr/>
          </a:p>
        </p:txBody>
      </p:sp>
    </p:spTree>
    <p:extLst>
      <p:ext uri="{BB962C8B-B14F-4D97-AF65-F5344CB8AC3E}">
        <p14:creationId xmlns:p14="http://schemas.microsoft.com/office/powerpoint/2010/main" val="359518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930362577"/>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13" name="Rectangle 12"/>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027474" y="3980337"/>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027474" y="4437536"/>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6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738014123"/>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624342"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94248"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265" y="5880369"/>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171947" y="5475663"/>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068596"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370341" y="4240377"/>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695025" y="489965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61829" y="6216555"/>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545</TotalTime>
  <Words>2437</Words>
  <Application>Microsoft Macintosh PowerPoint</Application>
  <PresentationFormat>On-screen Show (4:3)</PresentationFormat>
  <Paragraphs>1300</Paragraphs>
  <Slides>48</Slides>
  <Notes>21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vt:lpstr>
      <vt:lpstr>Cambria Math</vt:lpstr>
      <vt:lpstr>Constantia</vt:lpstr>
      <vt:lpstr>Courier New</vt:lpstr>
      <vt:lpstr>Times New Roman</vt:lpstr>
      <vt:lpstr>Verdana</vt:lpstr>
      <vt:lpstr>ThemeDARTH</vt:lpstr>
      <vt:lpstr>Sensitivity Analysis</vt:lpstr>
      <vt:lpstr>Sensitivity Analysis</vt:lpstr>
      <vt:lpstr>Parameter Uncertainty</vt:lpstr>
      <vt:lpstr>Deterministic Sensitivity Analysis</vt:lpstr>
      <vt:lpstr>One-Way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Distributions </vt:lpstr>
      <vt:lpstr>Distributions II</vt:lpstr>
      <vt:lpstr>PSA in R</vt:lpstr>
      <vt:lpstr>Cost-Effectiveness Acceptability Curves (CEAC) and Frontier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Value of Information</vt:lpstr>
      <vt:lpstr>Expected Value of Perfect Information (EVPI)</vt:lpstr>
      <vt:lpstr>Overcoming limitations of CEACs and CEAF</vt:lpstr>
      <vt:lpstr>Definition of expected losses </vt:lpstr>
      <vt:lpstr>Definition of expected losses </vt:lpstr>
      <vt:lpstr>Expected Loss Curves (ELCs)</vt:lpstr>
      <vt:lpstr>CEACs and CEAF</vt:lpstr>
      <vt:lpstr>CEACs and CEAF</vt:lpstr>
      <vt:lpstr>ELCs</vt:lpstr>
      <vt:lpstr>ELCs</vt:lpstr>
      <vt:lpstr>EVPI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Eva Enns</cp:lastModifiedBy>
  <cp:revision>72</cp:revision>
  <dcterms:created xsi:type="dcterms:W3CDTF">2018-07-06T17:43:18Z</dcterms:created>
  <dcterms:modified xsi:type="dcterms:W3CDTF">2019-07-10T15:38:23Z</dcterms:modified>
</cp:coreProperties>
</file>