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76" r:id="rId7"/>
    <p:sldId id="273" r:id="rId8"/>
    <p:sldId id="275" r:id="rId9"/>
    <p:sldId id="274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7364" autoAdjust="0"/>
  </p:normalViewPr>
  <p:slideViewPr>
    <p:cSldViewPr>
      <p:cViewPr>
        <p:scale>
          <a:sx n="120" d="100"/>
          <a:sy n="120" d="100"/>
        </p:scale>
        <p:origin x="3112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1104-F94C-4175-B361-FD61334C33BE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DB690-0944-4A5F-8A2A-89B319C2D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5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150% of</a:t>
            </a:r>
            <a:r>
              <a:rPr lang="nl-NL" baseline="0" dirty="0"/>
              <a:t> PDF </a:t>
            </a:r>
            <a:r>
              <a:rPr lang="nl-NL" dirty="0" err="1"/>
              <a:t>to</a:t>
            </a:r>
            <a:r>
              <a:rPr lang="nl-NL" dirty="0"/>
              <a:t> take snap</a:t>
            </a:r>
            <a:r>
              <a:rPr lang="nl-NL" baseline="0" dirty="0"/>
              <a:t> shots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</a:p>
          <a:p>
            <a:endParaRPr lang="nl-NL" baseline="0" dirty="0"/>
          </a:p>
          <a:p>
            <a:r>
              <a:rPr lang="nl-NL" baseline="0" dirty="0"/>
              <a:t>P_(t)[H, H]</a:t>
            </a:r>
          </a:p>
          <a:p>
            <a:r>
              <a:rPr lang="nl-NL" baseline="0" dirty="0"/>
              <a:t>S_1 </a:t>
            </a:r>
            <a:r>
              <a:rPr lang="nl-NL" baseline="0" dirty="0" err="1"/>
              <a:t>not</a:t>
            </a:r>
            <a:r>
              <a:rPr lang="nl-NL" baseline="0" dirty="0"/>
              <a:t> a </a:t>
            </a:r>
            <a:r>
              <a:rPr lang="nl-NL" baseline="0" dirty="0" err="1"/>
              <a:t>subscribt</a:t>
            </a:r>
            <a:r>
              <a:rPr lang="nl-NL" baseline="0" dirty="0"/>
              <a:t> = S1</a:t>
            </a:r>
          </a:p>
          <a:p>
            <a:endParaRPr lang="nl-NL" baseline="0" dirty="0"/>
          </a:p>
          <a:p>
            <a:r>
              <a:rPr lang="nl-NL" baseline="0" dirty="0"/>
              <a:t>3D- </a:t>
            </a:r>
            <a:r>
              <a:rPr lang="nl-NL" baseline="0" dirty="0" err="1"/>
              <a:t>arrray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tunnels </a:t>
            </a:r>
            <a:r>
              <a:rPr lang="nl-NL" baseline="0" dirty="0">
                <a:sym typeface="Wingdings" pitchFamily="2" charset="2"/>
              </a:rPr>
              <a:t> </a:t>
            </a:r>
          </a:p>
          <a:p>
            <a:endParaRPr lang="nl-NL" baseline="0" dirty="0">
              <a:sym typeface="Wingdings" pitchFamily="2" charset="2"/>
            </a:endParaRPr>
          </a:p>
          <a:p>
            <a:r>
              <a:rPr lang="nl-NL" baseline="0" dirty="0">
                <a:sym typeface="Wingdings" pitchFamily="2" charset="2"/>
              </a:rPr>
              <a:t>P(1)_HH </a:t>
            </a:r>
          </a:p>
          <a:p>
            <a:r>
              <a:rPr lang="nl-NL" baseline="0" dirty="0">
                <a:sym typeface="Wingdings" pitchFamily="2" charset="2"/>
              </a:rPr>
              <a:t>S(1)_1…</a:t>
            </a:r>
            <a:endParaRPr lang="nl-NL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2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0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0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8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1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9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85EC-EFA6-4E19-A184-28529D458E8B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5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1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74471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56176" y="2924944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Transition</a:t>
            </a:r>
            <a:r>
              <a:rPr lang="nl-NL" dirty="0"/>
              <a:t> Array first 2 </a:t>
            </a:r>
            <a:r>
              <a:rPr lang="nl-NL" dirty="0" err="1"/>
              <a:t>layers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20E2707-07B4-6046-9D00-4FA33F8C65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t="51739" r="34088" b="38900"/>
          <a:stretch/>
        </p:blipFill>
        <p:spPr>
          <a:xfrm>
            <a:off x="17219984" y="5721948"/>
            <a:ext cx="27507056" cy="122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5F1-1137-0A48-9DC7-F2F2E30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DBDC-FC94-054A-A261-E168E762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13840" y="2348880"/>
            <a:ext cx="1691365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653574" y="3105328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70DEC9F-8DDC-5C48-9CE2-2256B2A09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1421" r="15177" b="73603"/>
          <a:stretch/>
        </p:blipFill>
        <p:spPr>
          <a:xfrm>
            <a:off x="-1513840" y="3651075"/>
            <a:ext cx="12738410" cy="3452404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7919FD2-6C66-334F-A45D-A7861CDDA8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705680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Afbeelding 30">
            <a:extLst>
              <a:ext uri="{FF2B5EF4-FFF2-40B4-BE49-F238E27FC236}">
                <a16:creationId xmlns:a16="http://schemas.microsoft.com/office/drawing/2014/main" id="{D7690AD9-5B2E-F644-A674-A291618DF7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41949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067F26CE-CE2E-3440-B9C5-A84D90FD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610458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26CF07AD-0FE2-8845-9807-BA85A31554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394312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30A2BA95-4907-E046-A9B6-77C2CB1CF1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30581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3E68EF14-571D-454A-A692-7FF4E8F75D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299090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8D0E0D6-0997-EF4E-A42C-8A5FCA0D12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498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t="9519" r="4843" b="13128"/>
          <a:stretch/>
        </p:blipFill>
        <p:spPr bwMode="auto">
          <a:xfrm>
            <a:off x="3347864" y="2961208"/>
            <a:ext cx="5474391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74471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56176" y="3017470"/>
            <a:ext cx="2664296" cy="957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8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 - </a:t>
            </a:r>
            <a:r>
              <a:rPr lang="nl-NL" dirty="0" err="1"/>
              <a:t>cancer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8" y="2924944"/>
            <a:ext cx="8896440" cy="3568990"/>
            <a:chOff x="68048" y="2924944"/>
            <a:chExt cx="8896440" cy="356899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830" y="2924944"/>
              <a:ext cx="5618658" cy="24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05" y="3429000"/>
              <a:ext cx="5248275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2065" y="3931803"/>
              <a:ext cx="8727022" cy="2496157"/>
              <a:chOff x="35497" y="3931803"/>
              <a:chExt cx="8727022" cy="2496157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193" r="86775" b="10512"/>
              <a:stretch/>
            </p:blipFill>
            <p:spPr bwMode="auto">
              <a:xfrm>
                <a:off x="35497" y="3974471"/>
                <a:ext cx="864096" cy="245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6098223" y="5348734"/>
                <a:ext cx="2664296" cy="104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3931803"/>
                <a:ext cx="4978600" cy="2455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26" b="4609"/>
            <a:stretch/>
          </p:blipFill>
          <p:spPr bwMode="auto">
            <a:xfrm>
              <a:off x="68048" y="3974472"/>
              <a:ext cx="6238875" cy="251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V="1">
              <a:off x="6224732" y="2996952"/>
              <a:ext cx="2714355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15616" y="2996952"/>
              <a:ext cx="2376264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331640" y="3989970"/>
              <a:ext cx="472312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7000" y="4046479"/>
              <a:ext cx="0" cy="23405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1076161" y="2996952"/>
              <a:ext cx="2199695" cy="934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21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0"/>
            <a:ext cx="11410950" cy="5877272"/>
            <a:chOff x="0" y="0"/>
            <a:chExt cx="11410950" cy="5877272"/>
          </a:xfrm>
        </p:grpSpPr>
        <p:grpSp>
          <p:nvGrpSpPr>
            <p:cNvPr id="44" name="Group 43"/>
            <p:cNvGrpSpPr/>
            <p:nvPr/>
          </p:nvGrpSpPr>
          <p:grpSpPr>
            <a:xfrm>
              <a:off x="0" y="0"/>
              <a:ext cx="11410950" cy="5877272"/>
              <a:chOff x="0" y="0"/>
              <a:chExt cx="11410950" cy="5877272"/>
            </a:xfrm>
          </p:grpSpPr>
          <p:pic>
            <p:nvPicPr>
              <p:cNvPr id="3093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4478444"/>
                <a:ext cx="2771800" cy="1110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0" y="3415852"/>
                <a:ext cx="9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      </m:t>
                          </m:r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nl-NL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>
                <a:off x="6300192" y="0"/>
                <a:ext cx="0" cy="58772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0" y="576064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(1) Traditional Approach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0" y="3550576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(2) Complementary Approach</a:t>
                </a:r>
                <a:endParaRPr lang="en-GB" dirty="0"/>
              </a:p>
            </p:txBody>
          </p:sp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2266950" y="3716338"/>
                <a:ext cx="9144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br>
                  <a: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</m:t>
                          </m:r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  <m:r>
                            <a:rPr lang="nl-NL" b="1" i="1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𝒅𝒊𝒂𝒈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)</m:t>
                          </m:r>
                          <m:r>
                            <a:rPr lang="nl-NL" b="1" i="1">
                              <a:latin typeface="Cambria Math"/>
                            </a:rPr>
                            <m:t> </m:t>
                          </m:r>
                          <m:r>
                            <a:rPr lang="nl-NL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6372200" y="332656"/>
                <a:ext cx="27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err="1"/>
                  <a:t>Final</a:t>
                </a:r>
                <a:r>
                  <a:rPr lang="nl-NL" b="1" dirty="0"/>
                  <a:t> </a:t>
                </a:r>
                <a:r>
                  <a:rPr lang="nl-NL" b="1" dirty="0" err="1"/>
                  <a:t>result</a:t>
                </a:r>
                <a:endParaRPr lang="en-GB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M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9832" y="1728192"/>
                <a:ext cx="2496536" cy="1206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7020272" y="1728192"/>
                <a:ext cx="18002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01656" y="1800200"/>
                <a:ext cx="0" cy="108012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A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4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877" y="4554840"/>
                <a:ext cx="1589107" cy="101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/>
              <p:cNvSpPr/>
              <p:nvPr/>
            </p:nvSpPr>
            <p:spPr>
              <a:xfrm>
                <a:off x="7020272" y="1787720"/>
                <a:ext cx="846786" cy="2067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87" name="Picture 1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555226"/>
                <a:ext cx="2586145" cy="99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8" name="Picture 16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461" y="1988840"/>
                <a:ext cx="2147222" cy="35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0" name="Picture 1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237" y="2011333"/>
                <a:ext cx="1525747" cy="338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1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71784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2800" y="4571705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ectangle 60"/>
              <p:cNvSpPr/>
              <p:nvPr/>
            </p:nvSpPr>
            <p:spPr>
              <a:xfrm rot="5400000">
                <a:off x="7542161" y="4829430"/>
                <a:ext cx="326870" cy="29544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357741" y="5733836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75849" y="5661828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transfering</a:t>
                </a:r>
                <a:r>
                  <a:rPr lang="nl-NL" sz="800" dirty="0"/>
                  <a:t> </a:t>
                </a:r>
                <a:r>
                  <a:rPr lang="nl-NL" sz="800" dirty="0" err="1"/>
                  <a:t>to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64125" y="3068960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474688" y="2997532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for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1358" y="2923455"/>
              <a:ext cx="6268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The health states of the simple cancer state transition model are states </a:t>
              </a:r>
              <a:r>
                <a:rPr lang="en-US" sz="1200" b="1" i="1" dirty="0"/>
                <a:t>h</a:t>
              </a:r>
              <a:r>
                <a:rPr lang="en-US" sz="1200" b="1" dirty="0"/>
                <a:t>=healthy, </a:t>
              </a:r>
              <a:r>
                <a:rPr lang="en-US" sz="1200" b="1" i="1" dirty="0"/>
                <a:t>p</a:t>
              </a:r>
              <a:r>
                <a:rPr lang="en-US" sz="1200" b="1" dirty="0"/>
                <a:t>=polyp, </a:t>
              </a:r>
              <a:r>
                <a:rPr lang="en-US" sz="1200" b="1" i="1" dirty="0"/>
                <a:t>c</a:t>
              </a:r>
              <a:r>
                <a:rPr lang="en-US" sz="1200" b="1" dirty="0"/>
                <a:t>=cancer, and </a:t>
              </a:r>
              <a:r>
                <a:rPr lang="en-US" sz="1200" b="1" i="1" dirty="0"/>
                <a:t>d</a:t>
              </a:r>
              <a:r>
                <a:rPr lang="en-US" sz="1200" b="1" dirty="0"/>
                <a:t>=dead</a:t>
              </a:r>
              <a:endParaRPr lang="en-GB" sz="12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36513" y="5877272"/>
            <a:ext cx="9190313" cy="600164"/>
            <a:chOff x="-36513" y="5877272"/>
            <a:chExt cx="9190313" cy="60016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-36513" y="5877272"/>
              <a:ext cx="91903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/>
                <a:t>Figure 1: (1) The Conventional Approach computes a Markov trace M, describing the distribution of the cohort or individuals among the different health states over time (2) The Complementary Approach computes the matrix A containing all information regarding the transition dynamics of the cohort or individuals over time.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8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343222"/>
            <a:ext cx="9223375" cy="6171555"/>
            <a:chOff x="3680048" y="1544960"/>
            <a:chExt cx="9223375" cy="6171555"/>
          </a:xfrm>
        </p:grpSpPr>
        <p:sp>
          <p:nvSpPr>
            <p:cNvPr id="40" name="Rectangle 39"/>
            <p:cNvSpPr/>
            <p:nvPr/>
          </p:nvSpPr>
          <p:spPr>
            <a:xfrm>
              <a:off x="3707904" y="1544960"/>
              <a:ext cx="9195519" cy="6171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0" r="19529"/>
            <a:stretch/>
          </p:blipFill>
          <p:spPr bwMode="auto">
            <a:xfrm>
              <a:off x="3680048" y="1553840"/>
              <a:ext cx="9223375" cy="616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32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E40919A-74ED-3745-8BF0-30C19FB7D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5" t="36755" r="54601" b="61127"/>
          <a:stretch/>
        </p:blipFill>
        <p:spPr>
          <a:xfrm>
            <a:off x="467545" y="2924944"/>
            <a:ext cx="381642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1179878-52A8-D44A-B774-A268D47A245A}"/>
              </a:ext>
            </a:extLst>
          </p:cNvPr>
          <p:cNvSpPr/>
          <p:nvPr/>
        </p:nvSpPr>
        <p:spPr>
          <a:xfrm>
            <a:off x="-180528" y="2348880"/>
            <a:ext cx="9486233" cy="343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A3E51B2-D9B5-1B47-81A4-17B8445C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2" t="21380" r="30977" b="70700"/>
          <a:stretch/>
        </p:blipFill>
        <p:spPr>
          <a:xfrm>
            <a:off x="3226725" y="2836290"/>
            <a:ext cx="5953787" cy="18407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Transition</a:t>
            </a:r>
            <a:r>
              <a:rPr lang="nl-NL" dirty="0"/>
              <a:t> </a:t>
            </a:r>
            <a:r>
              <a:rPr lang="nl-NL" dirty="0" err="1"/>
              <a:t>Probabily</a:t>
            </a:r>
            <a:r>
              <a:rPr lang="nl-NL" dirty="0"/>
              <a:t> Array – Sick-</a:t>
            </a:r>
            <a:r>
              <a:rPr lang="nl-NL" dirty="0" err="1"/>
              <a:t>sicker</a:t>
            </a:r>
            <a:endParaRPr lang="en-GB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9C501241-0AB7-6B47-80DA-6D6D6E4A0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0" t="10315" r="33243" b="81915"/>
          <a:stretch/>
        </p:blipFill>
        <p:spPr>
          <a:xfrm>
            <a:off x="2176006" y="3279033"/>
            <a:ext cx="5615999" cy="187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2116573-0551-B242-9FE3-00E925FD70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t="83603" r="32060" b="7998"/>
          <a:stretch/>
        </p:blipFill>
        <p:spPr>
          <a:xfrm>
            <a:off x="-180528" y="3675942"/>
            <a:ext cx="6741482" cy="19974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25" name="Straight Arrow Connector 31">
            <a:extLst>
              <a:ext uri="{FF2B5EF4-FFF2-40B4-BE49-F238E27FC236}">
                <a16:creationId xmlns:a16="http://schemas.microsoft.com/office/drawing/2014/main" id="{617897EF-B6D7-4B45-9E86-7394CD581B81}"/>
              </a:ext>
            </a:extLst>
          </p:cNvPr>
          <p:cNvCxnSpPr>
            <a:cxnSpLocks/>
          </p:cNvCxnSpPr>
          <p:nvPr/>
        </p:nvCxnSpPr>
        <p:spPr>
          <a:xfrm>
            <a:off x="988018" y="3751514"/>
            <a:ext cx="0" cy="1800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/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30">
            <a:extLst>
              <a:ext uri="{FF2B5EF4-FFF2-40B4-BE49-F238E27FC236}">
                <a16:creationId xmlns:a16="http://schemas.microsoft.com/office/drawing/2014/main" id="{9E95DDD4-6274-F242-B42F-F8E4299459ED}"/>
              </a:ext>
            </a:extLst>
          </p:cNvPr>
          <p:cNvCxnSpPr>
            <a:cxnSpLocks/>
          </p:cNvCxnSpPr>
          <p:nvPr/>
        </p:nvCxnSpPr>
        <p:spPr>
          <a:xfrm>
            <a:off x="1288023" y="3784385"/>
            <a:ext cx="4995068" cy="44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/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6">
            <a:extLst>
              <a:ext uri="{FF2B5EF4-FFF2-40B4-BE49-F238E27FC236}">
                <a16:creationId xmlns:a16="http://schemas.microsoft.com/office/drawing/2014/main" id="{ACF923A2-904D-734F-A9F2-724CDB98AD55}"/>
              </a:ext>
            </a:extLst>
          </p:cNvPr>
          <p:cNvCxnSpPr>
            <a:cxnSpLocks/>
          </p:cNvCxnSpPr>
          <p:nvPr/>
        </p:nvCxnSpPr>
        <p:spPr>
          <a:xfrm flipV="1">
            <a:off x="1115616" y="2924025"/>
            <a:ext cx="2133571" cy="825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4EA867AE-E216-424D-8D1C-97E30E536B8B}"/>
              </a:ext>
            </a:extLst>
          </p:cNvPr>
          <p:cNvCxnSpPr>
            <a:cxnSpLocks/>
          </p:cNvCxnSpPr>
          <p:nvPr/>
        </p:nvCxnSpPr>
        <p:spPr>
          <a:xfrm flipV="1">
            <a:off x="1088947" y="2857457"/>
            <a:ext cx="2141570" cy="84329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/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>
            <a:extLst>
              <a:ext uri="{FF2B5EF4-FFF2-40B4-BE49-F238E27FC236}">
                <a16:creationId xmlns:a16="http://schemas.microsoft.com/office/drawing/2014/main" id="{700064A3-9526-B44D-AA9C-75D5AEFD7032}"/>
              </a:ext>
            </a:extLst>
          </p:cNvPr>
          <p:cNvSpPr txBox="1"/>
          <p:nvPr/>
        </p:nvSpPr>
        <p:spPr>
          <a:xfrm>
            <a:off x="6972300" y="-17308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cxnSp>
        <p:nvCxnSpPr>
          <p:cNvPr id="31" name="Straight Connector 6">
            <a:extLst>
              <a:ext uri="{FF2B5EF4-FFF2-40B4-BE49-F238E27FC236}">
                <a16:creationId xmlns:a16="http://schemas.microsoft.com/office/drawing/2014/main" id="{75684805-7FC7-EE4E-88C7-1D6E27076CAD}"/>
              </a:ext>
            </a:extLst>
          </p:cNvPr>
          <p:cNvCxnSpPr>
            <a:cxnSpLocks/>
          </p:cNvCxnSpPr>
          <p:nvPr/>
        </p:nvCxnSpPr>
        <p:spPr>
          <a:xfrm flipV="1">
            <a:off x="6505127" y="2911392"/>
            <a:ext cx="2474865" cy="82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328AEC81-2481-524B-A2C2-EF9D7EE7E43C}"/>
              </a:ext>
            </a:extLst>
          </p:cNvPr>
          <p:cNvCxnSpPr>
            <a:cxnSpLocks/>
          </p:cNvCxnSpPr>
          <p:nvPr/>
        </p:nvCxnSpPr>
        <p:spPr>
          <a:xfrm flipV="1">
            <a:off x="6505127" y="4651514"/>
            <a:ext cx="2474865" cy="90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30">
            <a:extLst>
              <a:ext uri="{FF2B5EF4-FFF2-40B4-BE49-F238E27FC236}">
                <a16:creationId xmlns:a16="http://schemas.microsoft.com/office/drawing/2014/main" id="{A1B848C3-17CE-5147-B26E-BDC02114BC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310977" y="320045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Afbeelding 30">
            <a:extLst>
              <a:ext uri="{FF2B5EF4-FFF2-40B4-BE49-F238E27FC236}">
                <a16:creationId xmlns:a16="http://schemas.microsoft.com/office/drawing/2014/main" id="{1DB50BFB-277C-794A-AFBF-269256ADA7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4747246" y="318737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Afbeelding 30">
            <a:extLst>
              <a:ext uri="{FF2B5EF4-FFF2-40B4-BE49-F238E27FC236}">
                <a16:creationId xmlns:a16="http://schemas.microsoft.com/office/drawing/2014/main" id="{710C4597-29D5-8A4B-895D-59C9C99FF2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215755" y="316311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854CB5C-3FA4-4C4C-8725-AB59051016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522728" y="315389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Afbeelding 30">
            <a:extLst>
              <a:ext uri="{FF2B5EF4-FFF2-40B4-BE49-F238E27FC236}">
                <a16:creationId xmlns:a16="http://schemas.microsoft.com/office/drawing/2014/main" id="{1355337B-C619-BE45-856B-706CA6734B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970433" y="463333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7146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7380" y="2348880"/>
            <a:ext cx="1555719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555776" y="3177336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22A4C62F-1AF3-574E-B1B2-9ED055C60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73465" r="17388" b="10099"/>
          <a:stretch/>
        </p:blipFill>
        <p:spPr>
          <a:xfrm>
            <a:off x="-144209" y="3549062"/>
            <a:ext cx="11556000" cy="376837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355D93F6-967D-D247-B92F-D20134EB04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ECDF9B32-6FC1-1348-93BA-BDDB34A948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668959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FB6115A-853E-DA4D-963E-47062A2EF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81127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C02CEE06-6A7E-1C43-91E3-A00F28F939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42959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22D8E104-E1CB-724F-8780-5EB9DA2D19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837311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E489F6B5-4D37-254D-A486-4A6DF6B30A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6975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Afbeelding 30">
            <a:extLst>
              <a:ext uri="{FF2B5EF4-FFF2-40B4-BE49-F238E27FC236}">
                <a16:creationId xmlns:a16="http://schemas.microsoft.com/office/drawing/2014/main" id="{03C11153-8539-1D48-8FBE-A9D2A1583F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021887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56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33374</TotalTime>
  <Words>289</Words>
  <Application>Microsoft Macintosh PowerPoint</Application>
  <PresentationFormat>On-screen Show (4:3)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PowerPoint Presentation</vt:lpstr>
      <vt:lpstr>Transition Array</vt:lpstr>
      <vt:lpstr>Transition Array - cancer</vt:lpstr>
      <vt:lpstr>PowerPoint Presentation</vt:lpstr>
      <vt:lpstr>PowerPoint Presentation</vt:lpstr>
      <vt:lpstr>PowerPoint Presentation</vt:lpstr>
      <vt:lpstr>Transition Probabily Array – Sick-sicker</vt:lpstr>
      <vt:lpstr>PowerPoint Presentation</vt:lpstr>
      <vt:lpstr>PowerPoint Presentation</vt:lpstr>
      <vt:lpstr>PowerPoint Presentation</vt:lpstr>
      <vt:lpstr>PowerPoint Presentation</vt:lpstr>
    </vt:vector>
  </TitlesOfParts>
  <Company>Erasmus MC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E.M. Krijkamp</dc:creator>
  <cp:lastModifiedBy>Eline Krijkamp</cp:lastModifiedBy>
  <cp:revision>66</cp:revision>
  <dcterms:created xsi:type="dcterms:W3CDTF">2018-05-08T14:26:34Z</dcterms:created>
  <dcterms:modified xsi:type="dcterms:W3CDTF">2021-12-15T16:56:08Z</dcterms:modified>
</cp:coreProperties>
</file>